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51FDD-12A9-41D5-8847-3CBC8D04AF44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A1BA-25F0-4DD8-A17E-F2459030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CFAE3E-84CE-4791-A2E4-C120B8CD2C5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2E49C2-0912-42F0-8F44-59CA16DE7F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k6bJ9OHLO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581400"/>
            <a:ext cx="2971800" cy="6858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AUG 2020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4953000"/>
            <a:ext cx="2438400" cy="9906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RAJ JADHAV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7432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</a:rPr>
              <a:t>TABLEAU CAPSTONE PROJECT</a:t>
            </a:r>
            <a:endParaRPr lang="en-US" sz="3200" b="1" u="sng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13" y="1464467"/>
            <a:ext cx="2914650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DASHBOARD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69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86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CONCLUSION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GB" i="1" u="sng" dirty="0" smtClean="0"/>
              <a:t>Classic </a:t>
            </a:r>
            <a:r>
              <a:rPr lang="en-GB" i="1" u="sng" dirty="0"/>
              <a:t>cars, vintage cars, </a:t>
            </a:r>
            <a:r>
              <a:rPr lang="en-GB" i="1" dirty="0"/>
              <a:t>&amp; </a:t>
            </a:r>
            <a:r>
              <a:rPr lang="en-GB" i="1" u="sng" dirty="0"/>
              <a:t>motorcycle are the top 3 </a:t>
            </a:r>
            <a:r>
              <a:rPr lang="en-GB" i="1" u="sng" dirty="0" err="1"/>
              <a:t>catagories</a:t>
            </a:r>
            <a:r>
              <a:rPr lang="en-GB" i="1" u="sng" dirty="0"/>
              <a:t>  in sales</a:t>
            </a:r>
            <a:r>
              <a:rPr lang="en-GB" i="1" u="sng" dirty="0" smtClean="0"/>
              <a:t>.</a:t>
            </a:r>
          </a:p>
          <a:p>
            <a:r>
              <a:rPr lang="en-GB" i="1" u="sng" dirty="0"/>
              <a:t>Top 3 </a:t>
            </a:r>
            <a:r>
              <a:rPr lang="en-GB" i="1" u="sng" dirty="0" smtClean="0"/>
              <a:t>countries</a:t>
            </a:r>
            <a:r>
              <a:rPr lang="en-GB" u="sng" dirty="0" smtClean="0"/>
              <a:t> in different measures:-</a:t>
            </a:r>
            <a:endParaRPr lang="en-GB" i="1" u="sng" dirty="0"/>
          </a:p>
          <a:p>
            <a:pPr marL="342900" indent="-342900">
              <a:buAutoNum type="arabicPeriod"/>
            </a:pPr>
            <a:r>
              <a:rPr lang="en-GB" sz="2000" u="sng" dirty="0"/>
              <a:t>USA</a:t>
            </a:r>
          </a:p>
          <a:p>
            <a:pPr marL="342900" indent="-342900">
              <a:buAutoNum type="arabicPeriod"/>
            </a:pPr>
            <a:r>
              <a:rPr lang="en-GB" sz="2000" u="sng" dirty="0"/>
              <a:t>SPAIN</a:t>
            </a:r>
          </a:p>
          <a:p>
            <a:pPr marL="342900" indent="-342900">
              <a:buAutoNum type="arabicPeriod"/>
            </a:pPr>
            <a:r>
              <a:rPr lang="en-GB" sz="2000" u="sng" dirty="0"/>
              <a:t>FRANCE</a:t>
            </a:r>
            <a:endParaRPr lang="en-US" sz="2000" dirty="0"/>
          </a:p>
          <a:p>
            <a:r>
              <a:rPr lang="en-GB" i="1" u="sng" dirty="0" smtClean="0"/>
              <a:t>High </a:t>
            </a:r>
            <a:r>
              <a:rPr lang="en-GB" i="1" u="sng" dirty="0"/>
              <a:t>sales in </a:t>
            </a:r>
            <a:r>
              <a:rPr lang="en-GB" i="1" u="sng" dirty="0" err="1"/>
              <a:t>october</a:t>
            </a:r>
            <a:r>
              <a:rPr lang="en-GB" i="1" dirty="0"/>
              <a:t> </a:t>
            </a:r>
            <a:r>
              <a:rPr lang="en-GB" i="1" u="sng" dirty="0"/>
              <a:t>2004</a:t>
            </a:r>
            <a:r>
              <a:rPr lang="en-GB" i="1" dirty="0"/>
              <a:t> </a:t>
            </a:r>
            <a:r>
              <a:rPr lang="en-GB" i="1" u="sng" dirty="0"/>
              <a:t>&amp;</a:t>
            </a:r>
            <a:r>
              <a:rPr lang="en-GB" i="1" dirty="0"/>
              <a:t> </a:t>
            </a:r>
            <a:r>
              <a:rPr lang="en-GB" i="1" u="sng" dirty="0" err="1"/>
              <a:t>november</a:t>
            </a:r>
            <a:r>
              <a:rPr lang="en-GB" i="1" dirty="0"/>
              <a:t> </a:t>
            </a:r>
            <a:r>
              <a:rPr lang="en-GB" i="1" u="sng" dirty="0"/>
              <a:t>2003 respectively</a:t>
            </a:r>
            <a:r>
              <a:rPr lang="en-GB" i="1" u="sng" dirty="0" smtClean="0"/>
              <a:t>.</a:t>
            </a:r>
          </a:p>
          <a:p>
            <a:r>
              <a:rPr lang="en-GB" i="1" u="sng" dirty="0"/>
              <a:t>There is huge difference between top 2 </a:t>
            </a:r>
            <a:r>
              <a:rPr lang="en-GB" i="1" dirty="0"/>
              <a:t>&amp; </a:t>
            </a:r>
            <a:r>
              <a:rPr lang="en-GB" i="1" u="sng" dirty="0"/>
              <a:t>remaining customers in all </a:t>
            </a:r>
            <a:r>
              <a:rPr lang="en-GB" i="1" u="sng" dirty="0" smtClean="0"/>
              <a:t>measures.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67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 flipV="1">
            <a:off x="9144000" y="3200399"/>
            <a:ext cx="533400" cy="1490365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8610600" y="6324600"/>
            <a:ext cx="609600" cy="9906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8138" y="2967335"/>
            <a:ext cx="480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1"/>
            <a:ext cx="2133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86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SAMPLE SALES DATA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3124200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b="1" i="1" dirty="0" smtClean="0">
                <a:solidFill>
                  <a:srgbClr val="0070C0"/>
                </a:solidFill>
              </a:rPr>
              <a:t>Data </a:t>
            </a:r>
            <a:r>
              <a:rPr lang="en-US" sz="3200" b="1" i="1" dirty="0" err="1" smtClean="0">
                <a:solidFill>
                  <a:srgbClr val="0070C0"/>
                </a:solidFill>
              </a:rPr>
              <a:t>Sourse</a:t>
            </a:r>
            <a:r>
              <a:rPr lang="en-US" sz="3200" b="1" i="1" dirty="0" smtClean="0">
                <a:solidFill>
                  <a:srgbClr val="0070C0"/>
                </a:solidFill>
              </a:rPr>
              <a:t>:-</a:t>
            </a:r>
          </a:p>
          <a:p>
            <a:pPr marL="0" indent="0">
              <a:buNone/>
            </a:pP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  https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://www.kaggle.com/kyanyoga/sample-sales-data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3733801"/>
            <a:ext cx="66675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92809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Video </a:t>
            </a:r>
            <a:r>
              <a:rPr lang="en-US" sz="2800" i="1" dirty="0" smtClean="0">
                <a:solidFill>
                  <a:srgbClr val="002060"/>
                </a:solidFill>
                <a:hlinkClick r:id="rId3"/>
              </a:rPr>
              <a:t>Link</a:t>
            </a:r>
            <a:endParaRPr lang="en-US" sz="2800" i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9" y="5855538"/>
            <a:ext cx="668341" cy="6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00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PROBLEM STATEMENTS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Weekly Sales Information.</a:t>
            </a:r>
          </a:p>
          <a:p>
            <a:r>
              <a:rPr lang="en-US" i="1" dirty="0" smtClean="0"/>
              <a:t>Customer Details- Top Customer In Different Measures.</a:t>
            </a:r>
          </a:p>
          <a:p>
            <a:r>
              <a:rPr lang="en-US" i="1" dirty="0" smtClean="0"/>
              <a:t>Year-Wise Information Of Different Product Types In different Measures.</a:t>
            </a:r>
          </a:p>
          <a:p>
            <a:r>
              <a:rPr lang="en-US" i="1" dirty="0" smtClean="0"/>
              <a:t>Deal &amp; Status-Wise Product Information Of Different Measures.</a:t>
            </a:r>
          </a:p>
          <a:p>
            <a:r>
              <a:rPr lang="en-US" i="1" dirty="0" smtClean="0"/>
              <a:t>Country-Wise Information.</a:t>
            </a:r>
          </a:p>
          <a:p>
            <a:r>
              <a:rPr lang="en-US" i="1" dirty="0" smtClean="0"/>
              <a:t>Product-Wise Value Of Different 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11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WEEKLY SALES INFORMATION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pic>
        <p:nvPicPr>
          <p:cNvPr id="4" name="slide2" descr="Sales">
            <a:extLst>
              <a:ext uri="{FF2B5EF4-FFF2-40B4-BE49-F238E27FC236}">
                <a16:creationId xmlns:lc="http://schemas.openxmlformats.org/drawingml/2006/lockedCanvas" xmlns:a16="http://schemas.microsoft.com/office/drawing/2014/main" xmlns="" id="{58163233-686D-4D6F-AF08-42A6FA3A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219200"/>
            <a:ext cx="5486401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6764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i="1" u="sng" dirty="0"/>
          </a:p>
          <a:p>
            <a:r>
              <a:rPr lang="en-GB" sz="2000" i="1" u="sng" dirty="0" smtClean="0">
                <a:solidFill>
                  <a:srgbClr val="FF0000"/>
                </a:solidFill>
              </a:rPr>
              <a:t>-From </a:t>
            </a:r>
            <a:r>
              <a:rPr lang="en-GB" sz="2000" i="1" u="sng" dirty="0">
                <a:solidFill>
                  <a:srgbClr val="FF0000"/>
                </a:solidFill>
              </a:rPr>
              <a:t>this chart we get weekly sales information. </a:t>
            </a:r>
            <a:endParaRPr lang="en-GB" sz="2000" i="1" u="sng" dirty="0" smtClean="0">
              <a:solidFill>
                <a:srgbClr val="FF0000"/>
              </a:solidFill>
            </a:endParaRPr>
          </a:p>
          <a:p>
            <a:endParaRPr lang="en-GB" sz="2000" i="1" u="sng" dirty="0" smtClean="0">
              <a:solidFill>
                <a:srgbClr val="FF0000"/>
              </a:solidFill>
            </a:endParaRPr>
          </a:p>
          <a:p>
            <a:r>
              <a:rPr lang="en-GB" sz="2000" i="1" u="sng" dirty="0" smtClean="0">
                <a:solidFill>
                  <a:srgbClr val="FF0000"/>
                </a:solidFill>
              </a:rPr>
              <a:t>-Chart </a:t>
            </a:r>
            <a:r>
              <a:rPr lang="en-GB" sz="2000" i="1" u="sng" dirty="0">
                <a:solidFill>
                  <a:srgbClr val="FF0000"/>
                </a:solidFill>
              </a:rPr>
              <a:t>shows there is high sales in </a:t>
            </a:r>
            <a:r>
              <a:rPr lang="en-GB" sz="2000" i="1" u="sng" dirty="0" err="1" smtClean="0">
                <a:solidFill>
                  <a:srgbClr val="FF0000"/>
                </a:solidFill>
              </a:rPr>
              <a:t>october</a:t>
            </a:r>
            <a:r>
              <a:rPr lang="en-GB" sz="2000" i="1" dirty="0">
                <a:solidFill>
                  <a:srgbClr val="FF0000"/>
                </a:solidFill>
              </a:rPr>
              <a:t> </a:t>
            </a:r>
            <a:r>
              <a:rPr lang="en-GB" sz="2000" i="1" u="sng" dirty="0" smtClean="0">
                <a:solidFill>
                  <a:srgbClr val="FF0000"/>
                </a:solidFill>
              </a:rPr>
              <a:t>2004</a:t>
            </a:r>
            <a:r>
              <a:rPr lang="en-GB" sz="2000" i="1" dirty="0" smtClean="0">
                <a:solidFill>
                  <a:srgbClr val="FF0000"/>
                </a:solidFill>
              </a:rPr>
              <a:t> </a:t>
            </a:r>
            <a:r>
              <a:rPr lang="en-GB" sz="2000" i="1" u="sng" dirty="0" smtClean="0">
                <a:solidFill>
                  <a:srgbClr val="FF0000"/>
                </a:solidFill>
              </a:rPr>
              <a:t>&amp;</a:t>
            </a:r>
            <a:r>
              <a:rPr lang="en-GB" sz="2000" i="1" dirty="0" smtClean="0">
                <a:solidFill>
                  <a:srgbClr val="FF0000"/>
                </a:solidFill>
              </a:rPr>
              <a:t> </a:t>
            </a:r>
            <a:r>
              <a:rPr lang="en-GB" sz="2000" i="1" u="sng" dirty="0" err="1" smtClean="0">
                <a:solidFill>
                  <a:srgbClr val="FF0000"/>
                </a:solidFill>
              </a:rPr>
              <a:t>november</a:t>
            </a:r>
            <a:r>
              <a:rPr lang="en-GB" sz="2000" i="1" dirty="0" smtClean="0">
                <a:solidFill>
                  <a:srgbClr val="FF0000"/>
                </a:solidFill>
              </a:rPr>
              <a:t> </a:t>
            </a:r>
            <a:r>
              <a:rPr lang="en-GB" sz="2000" i="1" u="sng" dirty="0" smtClean="0">
                <a:solidFill>
                  <a:srgbClr val="FF0000"/>
                </a:solidFill>
              </a:rPr>
              <a:t>2003 respectively.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04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43800" cy="715963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CUSTOMER DETAILS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pic>
        <p:nvPicPr>
          <p:cNvPr id="4" name="slide3" descr="Customer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C97E68-975D-43D8-BB0B-FF0E3CFD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201"/>
            <a:ext cx="5594373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501253"/>
            <a:ext cx="213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i="1" u="sng" dirty="0" smtClean="0">
              <a:solidFill>
                <a:srgbClr val="FF0000"/>
              </a:solidFill>
            </a:endParaRPr>
          </a:p>
          <a:p>
            <a:endParaRPr lang="en-GB" i="1" u="sng" dirty="0">
              <a:solidFill>
                <a:srgbClr val="FF0000"/>
              </a:solidFill>
            </a:endParaRPr>
          </a:p>
          <a:p>
            <a:r>
              <a:rPr lang="en-GB" sz="2000" i="1" u="sng" dirty="0" smtClean="0">
                <a:solidFill>
                  <a:srgbClr val="FF0000"/>
                </a:solidFill>
              </a:rPr>
              <a:t>-From </a:t>
            </a:r>
            <a:r>
              <a:rPr lang="en-GB" sz="2000" i="1" u="sng" dirty="0">
                <a:solidFill>
                  <a:srgbClr val="FF0000"/>
                </a:solidFill>
              </a:rPr>
              <a:t>this chart it is easy to find customer information based on quantity, sales &amp; price</a:t>
            </a:r>
            <a:r>
              <a:rPr lang="en-GB" sz="2000" i="1" u="sng" dirty="0" smtClean="0">
                <a:solidFill>
                  <a:srgbClr val="FF0000"/>
                </a:solidFill>
              </a:rPr>
              <a:t>.</a:t>
            </a:r>
          </a:p>
          <a:p>
            <a:endParaRPr lang="en-GB" sz="2000" i="1" u="sng" dirty="0" smtClean="0">
              <a:solidFill>
                <a:srgbClr val="FF0000"/>
              </a:solidFill>
            </a:endParaRPr>
          </a:p>
          <a:p>
            <a:r>
              <a:rPr lang="en-GB" sz="2000" i="1" u="sng" dirty="0" smtClean="0">
                <a:solidFill>
                  <a:srgbClr val="FF0000"/>
                </a:solidFill>
              </a:rPr>
              <a:t>-There is huge difference between top 2 </a:t>
            </a:r>
            <a:r>
              <a:rPr lang="en-GB" sz="2000" i="1" dirty="0" smtClean="0">
                <a:solidFill>
                  <a:srgbClr val="FF0000"/>
                </a:solidFill>
              </a:rPr>
              <a:t>&amp; </a:t>
            </a:r>
            <a:r>
              <a:rPr lang="en-GB" sz="2000" i="1" u="sng" dirty="0" smtClean="0">
                <a:solidFill>
                  <a:srgbClr val="FF0000"/>
                </a:solidFill>
              </a:rPr>
              <a:t>remaining customers in all measures.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87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YEAR-WISE PRODUCT INFORMATION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pic>
        <p:nvPicPr>
          <p:cNvPr id="3" name="slide4" descr="Year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5A5BFC-50FD-4CC2-B972-876C30F7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5486400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676400"/>
            <a:ext cx="236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u="sng" dirty="0" smtClean="0">
                <a:solidFill>
                  <a:srgbClr val="FF0000"/>
                </a:solidFill>
              </a:rPr>
              <a:t>-This </a:t>
            </a:r>
            <a:r>
              <a:rPr lang="en-GB" sz="2000" i="1" u="sng" dirty="0">
                <a:solidFill>
                  <a:srgbClr val="FF0000"/>
                </a:solidFill>
              </a:rPr>
              <a:t>graph gives us year-wise product information on the basis of different </a:t>
            </a:r>
            <a:r>
              <a:rPr lang="en-GB" sz="2000" i="1" u="sng" dirty="0" smtClean="0">
                <a:solidFill>
                  <a:srgbClr val="FF0000"/>
                </a:solidFill>
              </a:rPr>
              <a:t>measures.</a:t>
            </a:r>
          </a:p>
          <a:p>
            <a:endParaRPr lang="en-GB" sz="2000" i="1" u="sng" dirty="0">
              <a:solidFill>
                <a:srgbClr val="FF0000"/>
              </a:solidFill>
            </a:endParaRPr>
          </a:p>
          <a:p>
            <a:r>
              <a:rPr lang="en-GB" sz="2000" i="1" u="sng" dirty="0" smtClean="0">
                <a:solidFill>
                  <a:srgbClr val="FF0000"/>
                </a:solidFill>
              </a:rPr>
              <a:t>-It shows  there is huge increase in sales in 2004.</a:t>
            </a:r>
          </a:p>
          <a:p>
            <a:endParaRPr lang="en-GB" sz="2000" i="1" u="sng" dirty="0" smtClean="0">
              <a:solidFill>
                <a:srgbClr val="FF0000"/>
              </a:solidFill>
            </a:endParaRPr>
          </a:p>
          <a:p>
            <a:r>
              <a:rPr lang="en-GB" sz="2000" i="1" u="sng" dirty="0">
                <a:solidFill>
                  <a:srgbClr val="33CC33"/>
                </a:solidFill>
              </a:rPr>
              <a:t>-</a:t>
            </a:r>
            <a:r>
              <a:rPr lang="en-GB" sz="2000" i="1" u="sng" dirty="0" smtClean="0">
                <a:solidFill>
                  <a:srgbClr val="33CC33"/>
                </a:solidFill>
              </a:rPr>
              <a:t>Classic cars, vintage cars, </a:t>
            </a:r>
            <a:r>
              <a:rPr lang="en-GB" sz="2000" i="1" dirty="0" smtClean="0">
                <a:solidFill>
                  <a:srgbClr val="33CC33"/>
                </a:solidFill>
              </a:rPr>
              <a:t>&amp; </a:t>
            </a:r>
            <a:r>
              <a:rPr lang="en-GB" sz="2000" i="1" u="sng" dirty="0" smtClean="0">
                <a:solidFill>
                  <a:srgbClr val="33CC33"/>
                </a:solidFill>
              </a:rPr>
              <a:t>motorcycle </a:t>
            </a:r>
            <a:r>
              <a:rPr lang="en-GB" sz="2000" i="1" u="sng" dirty="0" smtClean="0">
                <a:solidFill>
                  <a:srgbClr val="FF0000"/>
                </a:solidFill>
              </a:rPr>
              <a:t>are the top 3 </a:t>
            </a:r>
            <a:r>
              <a:rPr lang="en-GB" sz="2000" i="1" u="sng" dirty="0" err="1" smtClean="0">
                <a:solidFill>
                  <a:srgbClr val="FF0000"/>
                </a:solidFill>
              </a:rPr>
              <a:t>catagories</a:t>
            </a:r>
            <a:r>
              <a:rPr lang="en-GB" sz="2000" i="1" u="sng" dirty="0" smtClean="0">
                <a:solidFill>
                  <a:srgbClr val="FF0000"/>
                </a:solidFill>
              </a:rPr>
              <a:t>  in sales.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06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DEAL &amp; STATUS-WISE INFORMATION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pic>
        <p:nvPicPr>
          <p:cNvPr id="3" name="slide5" descr="Status">
            <a:extLst>
              <a:ext uri="{FF2B5EF4-FFF2-40B4-BE49-F238E27FC236}">
                <a16:creationId xmlns="" xmlns:a16="http://schemas.microsoft.com/office/drawing/2014/main" id="{2916DFDA-23D3-4819-BD75-40CDB60B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52578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2514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i="1" u="sng" dirty="0" smtClean="0"/>
          </a:p>
          <a:p>
            <a:endParaRPr lang="en-GB" i="1" u="sng" dirty="0"/>
          </a:p>
          <a:p>
            <a:endParaRPr lang="en-GB" i="1" u="sng" dirty="0" smtClean="0"/>
          </a:p>
          <a:p>
            <a:endParaRPr lang="en-GB" i="1" u="sng" dirty="0"/>
          </a:p>
          <a:p>
            <a:r>
              <a:rPr lang="en-GB" i="1" u="sng" dirty="0" smtClean="0">
                <a:solidFill>
                  <a:srgbClr val="FF0000"/>
                </a:solidFill>
              </a:rPr>
              <a:t>-</a:t>
            </a:r>
            <a:r>
              <a:rPr lang="en-GB" sz="2000" i="1" u="sng" dirty="0" smtClean="0">
                <a:solidFill>
                  <a:srgbClr val="FF0000"/>
                </a:solidFill>
              </a:rPr>
              <a:t>This table </a:t>
            </a:r>
            <a:r>
              <a:rPr lang="en-GB" sz="2000" i="1" u="sng" dirty="0">
                <a:solidFill>
                  <a:srgbClr val="FF0000"/>
                </a:solidFill>
              </a:rPr>
              <a:t>is helpful for getting status-wise product </a:t>
            </a:r>
            <a:r>
              <a:rPr lang="en-GB" sz="2000" i="1" u="sng" dirty="0" smtClean="0">
                <a:solidFill>
                  <a:srgbClr val="FF0000"/>
                </a:solidFill>
              </a:rPr>
              <a:t>information</a:t>
            </a:r>
            <a:r>
              <a:rPr lang="en-GB" sz="2000" i="1" u="sng" dirty="0"/>
              <a:t> </a:t>
            </a:r>
            <a:r>
              <a:rPr lang="en-GB" sz="2000" i="1" u="sng" dirty="0" smtClean="0">
                <a:solidFill>
                  <a:srgbClr val="FF0000"/>
                </a:solidFill>
              </a:rPr>
              <a:t>of different measures</a:t>
            </a:r>
            <a:r>
              <a:rPr lang="en-GB" i="1" u="sng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68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COUNTRY-WISE INFORMATION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pic>
        <p:nvPicPr>
          <p:cNvPr id="3" name="slide6" descr="Country">
            <a:extLst>
              <a:ext uri="{FF2B5EF4-FFF2-40B4-BE49-F238E27FC236}">
                <a16:creationId xmlns="" xmlns:a16="http://schemas.microsoft.com/office/drawing/2014/main" id="{8B457C83-27FD-480A-9E1D-0872DFEDA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54864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600200"/>
            <a:ext cx="2362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u="sng" dirty="0" smtClean="0">
                <a:solidFill>
                  <a:srgbClr val="FF0000"/>
                </a:solidFill>
              </a:rPr>
              <a:t>-Using </a:t>
            </a:r>
            <a:r>
              <a:rPr lang="en-GB" sz="2000" i="1" u="sng" dirty="0">
                <a:solidFill>
                  <a:srgbClr val="FF0000"/>
                </a:solidFill>
              </a:rPr>
              <a:t>this </a:t>
            </a:r>
            <a:r>
              <a:rPr lang="en-GB" sz="2000" i="1" u="sng" dirty="0" err="1" smtClean="0">
                <a:solidFill>
                  <a:srgbClr val="FF0000"/>
                </a:solidFill>
              </a:rPr>
              <a:t>treemap</a:t>
            </a:r>
            <a:r>
              <a:rPr lang="en-GB" sz="2000" i="1" u="sng" dirty="0" smtClean="0">
                <a:solidFill>
                  <a:srgbClr val="FF0000"/>
                </a:solidFill>
              </a:rPr>
              <a:t> </a:t>
            </a:r>
            <a:r>
              <a:rPr lang="en-GB" sz="2000" i="1" u="sng" dirty="0">
                <a:solidFill>
                  <a:srgbClr val="FF0000"/>
                </a:solidFill>
              </a:rPr>
              <a:t>chart we get different information of different countries.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i="1" u="sng" dirty="0">
                <a:solidFill>
                  <a:srgbClr val="FF0000"/>
                </a:solidFill>
              </a:rPr>
              <a:t>e.g. sales of each </a:t>
            </a:r>
            <a:r>
              <a:rPr lang="en-GB" sz="2000" i="1" u="sng" dirty="0" smtClean="0">
                <a:solidFill>
                  <a:srgbClr val="FF0000"/>
                </a:solidFill>
              </a:rPr>
              <a:t>country, total quantity in each country.</a:t>
            </a:r>
          </a:p>
          <a:p>
            <a:endParaRPr lang="en-GB" sz="2000" i="1" u="sng" dirty="0">
              <a:solidFill>
                <a:srgbClr val="FF0000"/>
              </a:solidFill>
            </a:endParaRPr>
          </a:p>
          <a:p>
            <a:r>
              <a:rPr lang="en-GB" sz="2000" i="1" u="sng" dirty="0" smtClean="0">
                <a:solidFill>
                  <a:srgbClr val="FF0000"/>
                </a:solidFill>
              </a:rPr>
              <a:t>-Top 3 countries</a:t>
            </a:r>
          </a:p>
          <a:p>
            <a:pPr marL="342900" indent="-342900">
              <a:buAutoNum type="arabicPeriod"/>
            </a:pPr>
            <a:r>
              <a:rPr lang="en-GB" i="1" u="sng" dirty="0" smtClean="0">
                <a:solidFill>
                  <a:srgbClr val="33CC33"/>
                </a:solidFill>
              </a:rPr>
              <a:t>USA</a:t>
            </a:r>
          </a:p>
          <a:p>
            <a:pPr marL="342900" indent="-342900">
              <a:buAutoNum type="arabicPeriod"/>
            </a:pPr>
            <a:r>
              <a:rPr lang="en-GB" i="1" u="sng" dirty="0" smtClean="0">
                <a:solidFill>
                  <a:srgbClr val="33CC33"/>
                </a:solidFill>
              </a:rPr>
              <a:t>SPAIN</a:t>
            </a:r>
          </a:p>
          <a:p>
            <a:pPr marL="342900" indent="-342900">
              <a:buAutoNum type="arabicPeriod"/>
            </a:pPr>
            <a:r>
              <a:rPr lang="en-GB" i="1" u="sng" dirty="0" smtClean="0">
                <a:solidFill>
                  <a:srgbClr val="33CC33"/>
                </a:solidFill>
              </a:rPr>
              <a:t>FRANCE</a:t>
            </a:r>
            <a:endParaRPr lang="en-US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07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PRODUCT INFORMATION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057400"/>
            <a:ext cx="2362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u="sng" dirty="0">
                <a:solidFill>
                  <a:srgbClr val="FF0000"/>
                </a:solidFill>
              </a:rPr>
              <a:t>From graph it is easy to find product information on the basis of sales, price&amp; </a:t>
            </a:r>
            <a:r>
              <a:rPr lang="en-GB" sz="2000" i="1" u="sng" dirty="0" smtClean="0">
                <a:solidFill>
                  <a:srgbClr val="FF0000"/>
                </a:solidFill>
              </a:rPr>
              <a:t>quantity.</a:t>
            </a:r>
          </a:p>
          <a:p>
            <a:endParaRPr lang="en-GB" sz="2000" i="1" u="sng" dirty="0">
              <a:solidFill>
                <a:srgbClr val="FF0000"/>
              </a:solidFill>
            </a:endParaRPr>
          </a:p>
          <a:p>
            <a:r>
              <a:rPr lang="en-GB" sz="2000" i="1" u="sng" dirty="0">
                <a:solidFill>
                  <a:srgbClr val="33CC33"/>
                </a:solidFill>
              </a:rPr>
              <a:t>-</a:t>
            </a:r>
            <a:r>
              <a:rPr lang="en-GB" sz="2000" i="1" u="sng" dirty="0" smtClean="0">
                <a:solidFill>
                  <a:srgbClr val="33CC33"/>
                </a:solidFill>
              </a:rPr>
              <a:t>Classic </a:t>
            </a:r>
            <a:r>
              <a:rPr lang="en-GB" sz="2000" i="1" u="sng" dirty="0">
                <a:solidFill>
                  <a:srgbClr val="33CC33"/>
                </a:solidFill>
              </a:rPr>
              <a:t>cars, vintage cars, </a:t>
            </a:r>
            <a:r>
              <a:rPr lang="en-GB" sz="2000" i="1" dirty="0">
                <a:solidFill>
                  <a:srgbClr val="33CC33"/>
                </a:solidFill>
              </a:rPr>
              <a:t>&amp; </a:t>
            </a:r>
            <a:r>
              <a:rPr lang="en-GB" sz="2000" i="1" u="sng" dirty="0">
                <a:solidFill>
                  <a:srgbClr val="33CC33"/>
                </a:solidFill>
              </a:rPr>
              <a:t>motorcycle </a:t>
            </a:r>
            <a:r>
              <a:rPr lang="en-GB" sz="2000" i="1" u="sng" dirty="0">
                <a:solidFill>
                  <a:srgbClr val="FF0000"/>
                </a:solidFill>
              </a:rPr>
              <a:t>are the top 3 </a:t>
            </a:r>
            <a:r>
              <a:rPr lang="en-GB" sz="2000" i="1" u="sng" dirty="0" err="1">
                <a:solidFill>
                  <a:srgbClr val="FF0000"/>
                </a:solidFill>
              </a:rPr>
              <a:t>catagories</a:t>
            </a:r>
            <a:r>
              <a:rPr lang="en-GB" sz="2000" i="1" u="sng" dirty="0">
                <a:solidFill>
                  <a:srgbClr val="FF0000"/>
                </a:solidFill>
              </a:rPr>
              <a:t>  </a:t>
            </a:r>
            <a:r>
              <a:rPr lang="en-GB" sz="2000" i="1" u="sng" dirty="0" smtClean="0">
                <a:solidFill>
                  <a:srgbClr val="FF0000"/>
                </a:solidFill>
              </a:rPr>
              <a:t>in sales, quantity &amp; price measures</a:t>
            </a:r>
            <a:r>
              <a:rPr lang="en-GB" i="1" u="sng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0200"/>
            <a:ext cx="51816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03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481</TotalTime>
  <Words>327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AUG 2020</vt:lpstr>
      <vt:lpstr>SAMPLE SALES DATA</vt:lpstr>
      <vt:lpstr>PROBLEM STATEMENTS</vt:lpstr>
      <vt:lpstr>WEEKLY SALES INFORMATION</vt:lpstr>
      <vt:lpstr>CUSTOMER DETAILS</vt:lpstr>
      <vt:lpstr>YEAR-WISE PRODUCT INFORMATION</vt:lpstr>
      <vt:lpstr>DEAL &amp; STATUS-WISE INFORMATION</vt:lpstr>
      <vt:lpstr>COUNTRY-WISE INFORMATION</vt:lpstr>
      <vt:lpstr>PRODUCT INFORMATION</vt:lpstr>
      <vt:lpstr>DASHBOARD</vt:lpstr>
      <vt:lpstr>CONCLUSION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2020-09-25T05:52:49Z</dcterms:created>
  <dcterms:modified xsi:type="dcterms:W3CDTF">2020-09-26T05:16:28Z</dcterms:modified>
</cp:coreProperties>
</file>