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1" d="100"/>
          <a:sy n="51" d="100"/>
        </p:scale>
        <p:origin x="1392" y="4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0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4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2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4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3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7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0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64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A679-7F2F-464E-8615-CA784261BBDF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1864-AC8C-42B4-AC44-B2CE7F2F6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2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rdekh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ar Price Prediction using machine learning algorithms :: In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9" r="6616"/>
          <a:stretch/>
        </p:blipFill>
        <p:spPr bwMode="auto">
          <a:xfrm>
            <a:off x="0" y="3002261"/>
            <a:ext cx="7010400" cy="31570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418529" y="590550"/>
            <a:ext cx="4114800" cy="5334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outerShdw blurRad="50800" dist="127000" dir="8100000" algn="ctr" rotWithShape="0">
              <a:schemeClr val="accent1">
                <a:lumMod val="7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99529" y="1181100"/>
            <a:ext cx="3257550" cy="495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99529" y="1905000"/>
            <a:ext cx="1409700" cy="495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647379" y="1905000"/>
            <a:ext cx="1409700" cy="495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799529" y="2695575"/>
            <a:ext cx="1409700" cy="495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647379" y="2695575"/>
            <a:ext cx="1409700" cy="495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99529" y="3500919"/>
            <a:ext cx="1409700" cy="495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9647379" y="3500919"/>
            <a:ext cx="1409700" cy="495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79" y="4409339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719078" y="1221209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BRAND</a:t>
            </a:r>
            <a:endParaRPr lang="en-IN" sz="2400" dirty="0"/>
          </a:p>
        </p:txBody>
      </p:sp>
      <p:sp>
        <p:nvSpPr>
          <p:cNvPr id="18" name="Isosceles Triangle 17"/>
          <p:cNvSpPr/>
          <p:nvPr/>
        </p:nvSpPr>
        <p:spPr>
          <a:xfrm flipV="1">
            <a:off x="10722577" y="1367134"/>
            <a:ext cx="228600" cy="1714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/>
          <p:cNvSpPr/>
          <p:nvPr/>
        </p:nvSpPr>
        <p:spPr>
          <a:xfrm flipV="1">
            <a:off x="10779727" y="2066925"/>
            <a:ext cx="228600" cy="1714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/>
          <p:cNvSpPr/>
          <p:nvPr/>
        </p:nvSpPr>
        <p:spPr>
          <a:xfrm flipV="1">
            <a:off x="8893777" y="2074217"/>
            <a:ext cx="228600" cy="1714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818579" y="1925761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Model</a:t>
            </a:r>
            <a:endParaRPr lang="en-IN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615085" y="1929109"/>
            <a:ext cx="124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Location</a:t>
            </a:r>
            <a:endParaRPr lang="en-IN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902837" y="2709422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Fuel</a:t>
            </a:r>
            <a:endParaRPr lang="en-IN" sz="2400" dirty="0"/>
          </a:p>
        </p:txBody>
      </p:sp>
      <p:sp>
        <p:nvSpPr>
          <p:cNvPr id="27" name="Isosceles Triangle 26"/>
          <p:cNvSpPr/>
          <p:nvPr/>
        </p:nvSpPr>
        <p:spPr>
          <a:xfrm flipV="1">
            <a:off x="8893777" y="2877133"/>
            <a:ext cx="228600" cy="1714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/>
          <p:cNvSpPr/>
          <p:nvPr/>
        </p:nvSpPr>
        <p:spPr>
          <a:xfrm flipV="1">
            <a:off x="10779727" y="2873232"/>
            <a:ext cx="228600" cy="17145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8001893" y="3512051"/>
            <a:ext cx="72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Year</a:t>
            </a:r>
            <a:endParaRPr lang="en-IN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9819856" y="270942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Gear</a:t>
            </a:r>
            <a:endParaRPr lang="en-IN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9698142" y="3545572"/>
            <a:ext cx="125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Distance</a:t>
            </a:r>
            <a:endParaRPr lang="en-IN" sz="2400" dirty="0"/>
          </a:p>
        </p:txBody>
      </p:sp>
      <p:sp>
        <p:nvSpPr>
          <p:cNvPr id="36" name="Rectangle 35"/>
          <p:cNvSpPr/>
          <p:nvPr/>
        </p:nvSpPr>
        <p:spPr>
          <a:xfrm>
            <a:off x="7847154" y="5184837"/>
            <a:ext cx="3257550" cy="495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8411817" y="5205915"/>
            <a:ext cx="206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Predicted Price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6003629" y="2967335"/>
            <a:ext cx="1847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2"/>
              </a:solidFill>
              <a:effectLst>
                <a:glow rad="127000">
                  <a:schemeClr val="bg1"/>
                </a:glo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8106" y="742926"/>
            <a:ext cx="57091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Used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 Price Prediction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0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03658" y="1457235"/>
            <a:ext cx="3591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 smtClean="0"/>
              <a:t>Price of car</a:t>
            </a:r>
          </a:p>
          <a:p>
            <a:pPr algn="ctr"/>
            <a:r>
              <a:rPr lang="en-IN" sz="3600" dirty="0" smtClean="0"/>
              <a:t>Based on the </a:t>
            </a:r>
          </a:p>
          <a:p>
            <a:pPr algn="ctr"/>
            <a:r>
              <a:rPr lang="en-IN" sz="3600" dirty="0" smtClean="0"/>
              <a:t>Transmission Type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461050" y="2895831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Price in lakhs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12" y="981075"/>
            <a:ext cx="56959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829"/>
          <a:stretch/>
        </p:blipFill>
        <p:spPr>
          <a:xfrm>
            <a:off x="5980113" y="0"/>
            <a:ext cx="6086475" cy="3177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965" r="7162"/>
          <a:stretch/>
        </p:blipFill>
        <p:spPr>
          <a:xfrm>
            <a:off x="6244452" y="3386392"/>
            <a:ext cx="5822136" cy="2876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588350"/>
            <a:ext cx="55723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 smtClean="0"/>
              <a:t>Number of cars</a:t>
            </a:r>
          </a:p>
          <a:p>
            <a:pPr algn="ctr"/>
            <a:r>
              <a:rPr lang="en-IN" sz="3600" dirty="0" smtClean="0"/>
              <a:t>Present in different locations</a:t>
            </a:r>
          </a:p>
          <a:p>
            <a:pPr algn="ctr"/>
            <a:r>
              <a:rPr lang="en-IN" sz="3600" dirty="0" smtClean="0"/>
              <a:t>w.r.t to type of fuel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2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497367"/>
            <a:ext cx="6980238" cy="53509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42658" y="3142347"/>
            <a:ext cx="228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 smtClean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525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233127" y="230117"/>
            <a:ext cx="571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 smtClean="0"/>
              <a:t>Distribution plot of ml model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168"/>
          <a:stretch/>
        </p:blipFill>
        <p:spPr>
          <a:xfrm>
            <a:off x="261144" y="876448"/>
            <a:ext cx="5829300" cy="41178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8895" y="5084041"/>
            <a:ext cx="349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/>
              <a:t>Distribution before tuning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532" y="876448"/>
            <a:ext cx="6048586" cy="41178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0287" y="5084040"/>
            <a:ext cx="3273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/>
              <a:t>Distribution after tuning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33607"/>
          <a:stretch/>
        </p:blipFill>
        <p:spPr>
          <a:xfrm>
            <a:off x="8947769" y="2408007"/>
            <a:ext cx="2627001" cy="737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207" y="2408007"/>
            <a:ext cx="2604200" cy="7388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59273" y="5650430"/>
            <a:ext cx="470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Accuracy improved to </a:t>
            </a:r>
            <a:r>
              <a:rPr lang="en-IN" sz="3600" b="1" i="1" dirty="0" smtClean="0">
                <a:solidFill>
                  <a:schemeClr val="accent5"/>
                </a:solidFill>
              </a:rPr>
              <a:t>90%</a:t>
            </a:r>
            <a:endParaRPr lang="en-IN" sz="3200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44" y="273843"/>
            <a:ext cx="10515600" cy="1325563"/>
          </a:xfrm>
        </p:spPr>
        <p:txBody>
          <a:bodyPr/>
          <a:lstStyle/>
          <a:p>
            <a:r>
              <a:rPr lang="en-IN" sz="4000" dirty="0" smtClean="0">
                <a:solidFill>
                  <a:schemeClr val="accent2"/>
                </a:solidFill>
                <a:latin typeface="+mn-lt"/>
              </a:rPr>
              <a:t>Objective: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9674"/>
            <a:ext cx="10515600" cy="4351338"/>
          </a:xfrm>
        </p:spPr>
        <p:txBody>
          <a:bodyPr/>
          <a:lstStyle/>
          <a:p>
            <a:r>
              <a:rPr lang="en-IN" dirty="0" smtClean="0"/>
              <a:t>Predict the price of used car. </a:t>
            </a:r>
          </a:p>
          <a:p>
            <a:r>
              <a:rPr lang="en-IN" dirty="0" smtClean="0"/>
              <a:t>Data Source: Scraped the details of cars from “</a:t>
            </a:r>
            <a:r>
              <a:rPr lang="en-IN" i="1" dirty="0" smtClean="0">
                <a:hlinkClick r:id="rId2"/>
              </a:rPr>
              <a:t>Cardekho</a:t>
            </a:r>
            <a:r>
              <a:rPr lang="en-IN" dirty="0" smtClean="0"/>
              <a:t>” website.</a:t>
            </a:r>
          </a:p>
          <a:p>
            <a:r>
              <a:rPr lang="en-IN" dirty="0" smtClean="0"/>
              <a:t>File format -&gt; .csv </a:t>
            </a:r>
          </a:p>
          <a:p>
            <a:r>
              <a:rPr lang="en-IN" dirty="0" smtClean="0"/>
              <a:t>File size -&gt; 12070 rows x 11 columns (1,005kb)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1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Features: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2895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Body type</a:t>
            </a:r>
          </a:p>
          <a:p>
            <a:r>
              <a:rPr lang="en-IN" dirty="0" smtClean="0"/>
              <a:t>Location</a:t>
            </a:r>
          </a:p>
          <a:p>
            <a:r>
              <a:rPr lang="en-IN" dirty="0" smtClean="0"/>
              <a:t>Brand</a:t>
            </a:r>
          </a:p>
          <a:p>
            <a:r>
              <a:rPr lang="en-IN" dirty="0" smtClean="0"/>
              <a:t>Model</a:t>
            </a:r>
          </a:p>
          <a:p>
            <a:r>
              <a:rPr lang="en-IN" dirty="0" smtClean="0"/>
              <a:t>Version</a:t>
            </a:r>
          </a:p>
          <a:p>
            <a:r>
              <a:rPr lang="en-IN" dirty="0" smtClean="0"/>
              <a:t>Year</a:t>
            </a:r>
          </a:p>
          <a:p>
            <a:r>
              <a:rPr lang="en-IN" dirty="0" smtClean="0"/>
              <a:t>Fuel type</a:t>
            </a:r>
          </a:p>
          <a:p>
            <a:r>
              <a:rPr lang="en-IN" dirty="0" smtClean="0"/>
              <a:t>Transmission type</a:t>
            </a:r>
          </a:p>
          <a:p>
            <a:r>
              <a:rPr lang="en-IN" dirty="0" smtClean="0"/>
              <a:t>Distance driven</a:t>
            </a:r>
          </a:p>
          <a:p>
            <a:r>
              <a:rPr lang="en-IN" dirty="0" smtClean="0"/>
              <a:t>Price 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13416" y="1825625"/>
            <a:ext cx="3028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Object</a:t>
            </a:r>
          </a:p>
          <a:p>
            <a:pPr marL="0" indent="0">
              <a:buNone/>
            </a:pPr>
            <a:r>
              <a:rPr lang="en-IN" dirty="0" smtClean="0"/>
              <a:t>Object</a:t>
            </a:r>
          </a:p>
          <a:p>
            <a:pPr marL="0" indent="0">
              <a:buNone/>
            </a:pPr>
            <a:r>
              <a:rPr lang="en-IN" dirty="0" smtClean="0"/>
              <a:t>Object</a:t>
            </a:r>
          </a:p>
          <a:p>
            <a:pPr marL="0" indent="0">
              <a:buNone/>
            </a:pPr>
            <a:r>
              <a:rPr lang="en-IN" dirty="0" smtClean="0"/>
              <a:t>Object</a:t>
            </a:r>
          </a:p>
          <a:p>
            <a:pPr marL="0" indent="0">
              <a:buNone/>
            </a:pPr>
            <a:r>
              <a:rPr lang="en-IN" dirty="0" smtClean="0"/>
              <a:t>Object</a:t>
            </a:r>
          </a:p>
          <a:p>
            <a:pPr marL="0" indent="0">
              <a:buNone/>
            </a:pPr>
            <a:r>
              <a:rPr lang="en-IN" dirty="0" smtClean="0"/>
              <a:t>Object</a:t>
            </a:r>
          </a:p>
          <a:p>
            <a:pPr marL="0" indent="0">
              <a:buNone/>
            </a:pPr>
            <a:r>
              <a:rPr lang="en-IN" dirty="0" smtClean="0"/>
              <a:t>Object</a:t>
            </a:r>
          </a:p>
          <a:p>
            <a:pPr marL="0" indent="0">
              <a:buNone/>
            </a:pPr>
            <a:r>
              <a:rPr lang="en-IN" dirty="0" smtClean="0"/>
              <a:t>Object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int</a:t>
            </a:r>
          </a:p>
          <a:p>
            <a:pPr marL="0" indent="0">
              <a:buNone/>
            </a:pPr>
            <a:r>
              <a:rPr lang="en-IN" dirty="0" smtClean="0"/>
              <a:t>float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3796" y="1188291"/>
            <a:ext cx="1584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chemeClr val="accent2"/>
                </a:solidFill>
              </a:rPr>
              <a:t>Kind of Data</a:t>
            </a:r>
            <a:endParaRPr lang="en-IN" sz="22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77977" y="1825625"/>
            <a:ext cx="3028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Categorical</a:t>
            </a:r>
          </a:p>
          <a:p>
            <a:pPr marL="0" indent="0">
              <a:buNone/>
            </a:pPr>
            <a:r>
              <a:rPr lang="en-IN" dirty="0" smtClean="0"/>
              <a:t>Categorical</a:t>
            </a:r>
          </a:p>
          <a:p>
            <a:pPr marL="0" indent="0">
              <a:buNone/>
            </a:pPr>
            <a:r>
              <a:rPr lang="en-IN" dirty="0" smtClean="0"/>
              <a:t>Categorical</a:t>
            </a:r>
          </a:p>
          <a:p>
            <a:pPr marL="0" indent="0">
              <a:buNone/>
            </a:pPr>
            <a:r>
              <a:rPr lang="en-IN" dirty="0" smtClean="0"/>
              <a:t>Categorical</a:t>
            </a:r>
          </a:p>
          <a:p>
            <a:pPr marL="0" indent="0">
              <a:buNone/>
            </a:pPr>
            <a:r>
              <a:rPr lang="en-IN" dirty="0" smtClean="0"/>
              <a:t>Categorical</a:t>
            </a:r>
          </a:p>
          <a:p>
            <a:pPr marL="0" indent="0">
              <a:buNone/>
            </a:pPr>
            <a:r>
              <a:rPr lang="en-IN" dirty="0" smtClean="0"/>
              <a:t>Categorical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Categorical</a:t>
            </a:r>
          </a:p>
          <a:p>
            <a:pPr marL="0" indent="0">
              <a:buNone/>
            </a:pPr>
            <a:r>
              <a:rPr lang="en-IN" dirty="0" smtClean="0"/>
              <a:t>Categorical</a:t>
            </a:r>
          </a:p>
          <a:p>
            <a:pPr marL="0" indent="0">
              <a:buNone/>
            </a:pPr>
            <a:r>
              <a:rPr lang="en-IN" dirty="0" smtClean="0"/>
              <a:t>Continuous</a:t>
            </a:r>
          </a:p>
          <a:p>
            <a:pPr marL="0" indent="0">
              <a:buNone/>
            </a:pPr>
            <a:r>
              <a:rPr lang="en-IN" dirty="0" smtClean="0"/>
              <a:t>Continuous</a:t>
            </a:r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799486" y="1188291"/>
            <a:ext cx="13215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chemeClr val="accent2"/>
                </a:solidFill>
              </a:rPr>
              <a:t>Data Type</a:t>
            </a:r>
            <a:endParaRPr lang="en-IN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538" y="384175"/>
            <a:ext cx="5657850" cy="59956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8650" y="428624"/>
            <a:ext cx="5367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Number of cars present in our data </a:t>
            </a:r>
          </a:p>
          <a:p>
            <a:pPr algn="ctr"/>
            <a:r>
              <a:rPr lang="en-IN" sz="2800" dirty="0" smtClean="0"/>
              <a:t>with respect to different locations.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8650" y="1907936"/>
            <a:ext cx="292035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Different Locations : 9</a:t>
            </a:r>
          </a:p>
          <a:p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Ahmedabad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Bangalore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Chennai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Delhi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Jaipur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Kolkata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Mumbai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Pune</a:t>
            </a:r>
          </a:p>
          <a:p>
            <a:pPr marL="457200" indent="-457200">
              <a:buAutoNum type="arabicParenR"/>
            </a:pPr>
            <a:endParaRPr lang="en-IN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139" y="587393"/>
            <a:ext cx="1649161" cy="18129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175" y="3806681"/>
            <a:ext cx="3871825" cy="26691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82430" y="3422262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4063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165"/>
            <a:ext cx="6037237" cy="641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8650" y="428624"/>
            <a:ext cx="5367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Number of cars present in our data </a:t>
            </a:r>
          </a:p>
          <a:p>
            <a:pPr algn="ctr"/>
            <a:r>
              <a:rPr lang="en-IN" sz="2800" dirty="0" smtClean="0"/>
              <a:t>with respect to different Brands.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8650" y="1541314"/>
            <a:ext cx="3075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Different Locations : 34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50" y="2161562"/>
            <a:ext cx="2540606" cy="4101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849" y="2166108"/>
            <a:ext cx="2293915" cy="40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61" y="133350"/>
            <a:ext cx="7806527" cy="6276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264338" y="2828835"/>
            <a:ext cx="3841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 smtClean="0"/>
              <a:t>Price of car</a:t>
            </a:r>
          </a:p>
          <a:p>
            <a:pPr algn="ctr"/>
            <a:r>
              <a:rPr lang="en-IN" sz="3600" dirty="0" smtClean="0"/>
              <a:t>Based on the Brand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0750" y="5583749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Price in lakhs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126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63" y="476250"/>
            <a:ext cx="5915025" cy="5905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8650" y="428624"/>
            <a:ext cx="5367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Number of cars present in our data </a:t>
            </a:r>
          </a:p>
          <a:p>
            <a:pPr algn="ctr"/>
            <a:r>
              <a:rPr lang="en-IN" sz="2800" dirty="0" smtClean="0"/>
              <a:t>with respect to different fuel type.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8650" y="1907936"/>
            <a:ext cx="30139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Different Fuel types : 5</a:t>
            </a:r>
          </a:p>
          <a:p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Petrol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Diesel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CNG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LPG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Electric</a:t>
            </a:r>
          </a:p>
          <a:p>
            <a:pPr marL="457200" indent="-457200">
              <a:buAutoNum type="arabicParenR"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758" y="650912"/>
            <a:ext cx="2110418" cy="12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458" y="807684"/>
            <a:ext cx="5648325" cy="4514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44591" y="1457235"/>
            <a:ext cx="4509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 smtClean="0"/>
              <a:t>Price of car</a:t>
            </a:r>
          </a:p>
          <a:p>
            <a:pPr algn="ctr"/>
            <a:r>
              <a:rPr lang="en-IN" sz="3600" dirty="0" smtClean="0"/>
              <a:t>Based on the Fuel Type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461050" y="2895831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Price in lakhs</a:t>
            </a:r>
            <a:endParaRPr lang="en-I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22" y="3523508"/>
            <a:ext cx="4765699" cy="2692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854" y="6089362"/>
            <a:ext cx="455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/>
              <a:t>Average values based on fuel type</a:t>
            </a:r>
          </a:p>
        </p:txBody>
      </p:sp>
    </p:spTree>
    <p:extLst>
      <p:ext uri="{BB962C8B-B14F-4D97-AF65-F5344CB8AC3E}">
        <p14:creationId xmlns:p14="http://schemas.microsoft.com/office/powerpoint/2010/main" val="13604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36" y="580642"/>
            <a:ext cx="5526139" cy="56358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29400"/>
            <a:ext cx="12180888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39" y="6216506"/>
            <a:ext cx="1970549" cy="631969"/>
          </a:xfrm>
          <a:prstGeom prst="rect">
            <a:avLst/>
          </a:prstGeom>
          <a:effectLst>
            <a:outerShdw blurRad="50800" dist="50800" dir="12960000" algn="ctr" rotWithShape="0">
              <a:srgbClr val="000000">
                <a:alpha val="86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8652" y="428624"/>
            <a:ext cx="53679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 smtClean="0"/>
              <a:t>Number of cars present in our data </a:t>
            </a:r>
          </a:p>
          <a:p>
            <a:pPr algn="ctr"/>
            <a:r>
              <a:rPr lang="en-IN" sz="2800" dirty="0" smtClean="0"/>
              <a:t>with respect to different </a:t>
            </a:r>
          </a:p>
          <a:p>
            <a:pPr algn="ctr"/>
            <a:r>
              <a:rPr lang="en-IN" sz="2800" dirty="0" smtClean="0"/>
              <a:t>transmission type.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8650" y="1907936"/>
            <a:ext cx="30139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Different Fuel types : 2</a:t>
            </a:r>
          </a:p>
          <a:p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Manual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Automatic</a:t>
            </a:r>
          </a:p>
          <a:p>
            <a:pPr marL="457200" indent="-457200">
              <a:buAutoNum type="arabicParenR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30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248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Objective: </vt:lpstr>
      <vt:lpstr>Features: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lucky</dc:creator>
  <cp:lastModifiedBy>Girish lucky</cp:lastModifiedBy>
  <cp:revision>21</cp:revision>
  <dcterms:created xsi:type="dcterms:W3CDTF">2021-12-09T19:12:53Z</dcterms:created>
  <dcterms:modified xsi:type="dcterms:W3CDTF">2021-12-09T22:05:16Z</dcterms:modified>
</cp:coreProperties>
</file>