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7" d="100"/>
          <a:sy n="67" d="100"/>
        </p:scale>
        <p:origin x="7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7EECE70-A963-4DC0-AFD7-E01796FFB469}"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10010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EECE70-A963-4DC0-AFD7-E01796FFB469}"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295176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EECE70-A963-4DC0-AFD7-E01796FFB469}"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195245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EECE70-A963-4DC0-AFD7-E01796FFB469}"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172966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ECE70-A963-4DC0-AFD7-E01796FFB469}"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308016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7EECE70-A963-4DC0-AFD7-E01796FFB469}"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329636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EECE70-A963-4DC0-AFD7-E01796FFB469}" type="datetimeFigureOut">
              <a:rPr lang="en-IN" smtClean="0"/>
              <a:t>30-01-2022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5628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EECE70-A963-4DC0-AFD7-E01796FFB469}" type="datetimeFigureOut">
              <a:rPr lang="en-IN" smtClean="0"/>
              <a:t>30-01-2022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335735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ECE70-A963-4DC0-AFD7-E01796FFB469}" type="datetimeFigureOut">
              <a:rPr lang="en-IN" smtClean="0"/>
              <a:t>30-01-2022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221703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ECE70-A963-4DC0-AFD7-E01796FFB469}"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137111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ECE70-A963-4DC0-AFD7-E01796FFB469}"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3445A-AC8B-4A6C-AFF0-3B60497ED6E2}" type="slidenum">
              <a:rPr lang="en-IN" smtClean="0"/>
              <a:t>‹#›</a:t>
            </a:fld>
            <a:endParaRPr lang="en-IN"/>
          </a:p>
        </p:txBody>
      </p:sp>
    </p:spTree>
    <p:extLst>
      <p:ext uri="{BB962C8B-B14F-4D97-AF65-F5344CB8AC3E}">
        <p14:creationId xmlns:p14="http://schemas.microsoft.com/office/powerpoint/2010/main" val="29729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ECE70-A963-4DC0-AFD7-E01796FFB469}" type="datetimeFigureOut">
              <a:rPr lang="en-IN" smtClean="0"/>
              <a:t>30-01-2022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3445A-AC8B-4A6C-AFF0-3B60497ED6E2}" type="slidenum">
              <a:rPr lang="en-IN" smtClean="0"/>
              <a:t>‹#›</a:t>
            </a:fld>
            <a:endParaRPr lang="en-IN"/>
          </a:p>
        </p:txBody>
      </p:sp>
    </p:spTree>
    <p:extLst>
      <p:ext uri="{BB962C8B-B14F-4D97-AF65-F5344CB8AC3E}">
        <p14:creationId xmlns:p14="http://schemas.microsoft.com/office/powerpoint/2010/main" val="150580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atra.com/"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London-Cochin direct services begin, but are there enough flights for  nearly 4L Europe-bound Keralites | Kerala News | Onmanora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London-Cochin direct services begin, but are there enough flights for  nearly 4L Europe-bound Keralites | Kerala News | Onmanora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London-Cochin direct services begin, but are there enough flights for  nearly 4L Europe-bound Keralites | Kerala News | Onmanor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6"/>
            <a:ext cx="12192000" cy="69786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73910" y="5601593"/>
            <a:ext cx="9644180" cy="923330"/>
          </a:xfrm>
          <a:prstGeom prst="rect">
            <a:avLst/>
          </a:prstGeom>
          <a:noFill/>
        </p:spPr>
        <p:txBody>
          <a:bodyPr wrap="none" lIns="91440" tIns="45720" rIns="91440" bIns="45720">
            <a:spAutoFit/>
          </a:bodyPr>
          <a:lstStyle/>
          <a:p>
            <a:pPr algn="ctr"/>
            <a:r>
              <a:rPr lang="en-US" sz="5400" dirty="0" smtClean="0">
                <a:ln w="0">
                  <a:solidFill>
                    <a:schemeClr val="accent3"/>
                  </a:solidFill>
                </a:ln>
                <a:solidFill>
                  <a:schemeClr val="bg1"/>
                </a:solidFill>
                <a:effectLst>
                  <a:outerShdw blurRad="38100" dist="19050" dir="2700000" algn="tl" rotWithShape="0">
                    <a:schemeClr val="dk1">
                      <a:alpha val="40000"/>
                    </a:schemeClr>
                  </a:outerShdw>
                </a:effectLst>
              </a:rPr>
              <a:t>FLIGHT TICKET PRICE PREDICTION</a:t>
            </a:r>
            <a:endParaRPr lang="en-US" sz="5400" b="0" cap="none" spc="0" dirty="0">
              <a:ln w="0">
                <a:solidFill>
                  <a:schemeClr val="accent3"/>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752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62726" y="202760"/>
            <a:ext cx="4342599" cy="923330"/>
          </a:xfrm>
          <a:prstGeom prst="rect">
            <a:avLst/>
          </a:prstGeom>
          <a:noFill/>
        </p:spPr>
        <p:txBody>
          <a:bodyPr wrap="none" lIns="91440" tIns="45720" rIns="91440" bIns="45720">
            <a:spAutoFit/>
          </a:bodyPr>
          <a:lstStyle/>
          <a:p>
            <a:pPr algn="ctr"/>
            <a:r>
              <a:rPr lang="en-US" sz="5400" dirty="0" smtClean="0">
                <a:solidFill>
                  <a:schemeClr val="accent2"/>
                </a:solidFill>
              </a:rPr>
              <a:t>Visualizations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2054"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434025" y="5513599"/>
            <a:ext cx="6372707" cy="1015663"/>
          </a:xfrm>
          <a:prstGeom prst="rect">
            <a:avLst/>
          </a:prstGeom>
          <a:noFill/>
        </p:spPr>
        <p:txBody>
          <a:bodyPr wrap="none" rtlCol="0">
            <a:spAutoFit/>
          </a:bodyPr>
          <a:lstStyle/>
          <a:p>
            <a:pPr algn="ctr"/>
            <a:r>
              <a:rPr lang="en-IN" sz="2000" dirty="0" smtClean="0"/>
              <a:t>Except Air India all other airlines are having max. of 2 stops.</a:t>
            </a:r>
          </a:p>
          <a:p>
            <a:pPr algn="ctr"/>
            <a:r>
              <a:rPr lang="en-IN" sz="2000" dirty="0" smtClean="0"/>
              <a:t>Air India is having more stops upto 4 </a:t>
            </a:r>
          </a:p>
          <a:p>
            <a:pPr algn="ctr"/>
            <a:r>
              <a:rPr lang="en-IN" sz="2000" dirty="0" smtClean="0"/>
              <a:t>Price of ticket is less with 0 stops</a:t>
            </a:r>
          </a:p>
        </p:txBody>
      </p:sp>
      <p:sp>
        <p:nvSpPr>
          <p:cNvPr id="10" name="TextBox 9"/>
          <p:cNvSpPr txBox="1"/>
          <p:nvPr/>
        </p:nvSpPr>
        <p:spPr>
          <a:xfrm>
            <a:off x="862402" y="1126090"/>
            <a:ext cx="8269251" cy="461665"/>
          </a:xfrm>
          <a:prstGeom prst="rect">
            <a:avLst/>
          </a:prstGeom>
          <a:noFill/>
        </p:spPr>
        <p:txBody>
          <a:bodyPr wrap="none" rtlCol="0">
            <a:spAutoFit/>
          </a:bodyPr>
          <a:lstStyle/>
          <a:p>
            <a:pPr algn="ctr"/>
            <a:r>
              <a:rPr lang="en-IN" sz="2400" dirty="0" smtClean="0"/>
              <a:t>Ticket fare based on airline service provider and number of stops</a:t>
            </a:r>
          </a:p>
        </p:txBody>
      </p:sp>
      <p:pic>
        <p:nvPicPr>
          <p:cNvPr id="3" name="Picture 2"/>
          <p:cNvPicPr>
            <a:picLocks noChangeAspect="1"/>
          </p:cNvPicPr>
          <p:nvPr/>
        </p:nvPicPr>
        <p:blipFill>
          <a:blip r:embed="rId3"/>
          <a:stretch>
            <a:fillRect/>
          </a:stretch>
        </p:blipFill>
        <p:spPr>
          <a:xfrm>
            <a:off x="862402" y="1653687"/>
            <a:ext cx="10806791" cy="3768705"/>
          </a:xfrm>
          <a:prstGeom prst="rect">
            <a:avLst/>
          </a:prstGeom>
        </p:spPr>
      </p:pic>
    </p:spTree>
    <p:extLst>
      <p:ext uri="{BB962C8B-B14F-4D97-AF65-F5344CB8AC3E}">
        <p14:creationId xmlns:p14="http://schemas.microsoft.com/office/powerpoint/2010/main" val="1439657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62726" y="202760"/>
            <a:ext cx="4342599" cy="923330"/>
          </a:xfrm>
          <a:prstGeom prst="rect">
            <a:avLst/>
          </a:prstGeom>
          <a:noFill/>
        </p:spPr>
        <p:txBody>
          <a:bodyPr wrap="none" lIns="91440" tIns="45720" rIns="91440" bIns="45720">
            <a:spAutoFit/>
          </a:bodyPr>
          <a:lstStyle/>
          <a:p>
            <a:pPr algn="ctr"/>
            <a:r>
              <a:rPr lang="en-US" sz="5400" dirty="0" smtClean="0">
                <a:solidFill>
                  <a:schemeClr val="accent2"/>
                </a:solidFill>
              </a:rPr>
              <a:t>Visualizations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2054"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094" y="1126090"/>
            <a:ext cx="10811486" cy="461665"/>
          </a:xfrm>
          <a:prstGeom prst="rect">
            <a:avLst/>
          </a:prstGeom>
          <a:noFill/>
        </p:spPr>
        <p:txBody>
          <a:bodyPr wrap="none" rtlCol="0">
            <a:spAutoFit/>
          </a:bodyPr>
          <a:lstStyle/>
          <a:p>
            <a:pPr algn="ctr"/>
            <a:r>
              <a:rPr lang="en-IN" sz="2400" dirty="0" smtClean="0"/>
              <a:t>Ticket fare based on airline service provider and number of stops from different cities</a:t>
            </a:r>
          </a:p>
        </p:txBody>
      </p:sp>
      <p:pic>
        <p:nvPicPr>
          <p:cNvPr id="4" name="Picture 3"/>
          <p:cNvPicPr>
            <a:picLocks noChangeAspect="1"/>
          </p:cNvPicPr>
          <p:nvPr/>
        </p:nvPicPr>
        <p:blipFill rotWithShape="1">
          <a:blip r:embed="rId3"/>
          <a:srcRect r="77712"/>
          <a:stretch/>
        </p:blipFill>
        <p:spPr>
          <a:xfrm>
            <a:off x="141891" y="1799089"/>
            <a:ext cx="2301271" cy="2353833"/>
          </a:xfrm>
          <a:prstGeom prst="rect">
            <a:avLst/>
          </a:prstGeom>
        </p:spPr>
      </p:pic>
      <p:pic>
        <p:nvPicPr>
          <p:cNvPr id="5" name="Picture 4"/>
          <p:cNvPicPr>
            <a:picLocks noChangeAspect="1"/>
          </p:cNvPicPr>
          <p:nvPr/>
        </p:nvPicPr>
        <p:blipFill rotWithShape="1">
          <a:blip r:embed="rId3"/>
          <a:srcRect l="22302" r="59361"/>
          <a:stretch/>
        </p:blipFill>
        <p:spPr>
          <a:xfrm>
            <a:off x="2640210" y="1799089"/>
            <a:ext cx="2013910" cy="2353833"/>
          </a:xfrm>
          <a:prstGeom prst="rect">
            <a:avLst/>
          </a:prstGeom>
        </p:spPr>
      </p:pic>
      <p:pic>
        <p:nvPicPr>
          <p:cNvPr id="7" name="Picture 6"/>
          <p:cNvPicPr>
            <a:picLocks noChangeAspect="1"/>
          </p:cNvPicPr>
          <p:nvPr/>
        </p:nvPicPr>
        <p:blipFill rotWithShape="1">
          <a:blip r:embed="rId3"/>
          <a:srcRect l="40308" r="40694"/>
          <a:stretch/>
        </p:blipFill>
        <p:spPr>
          <a:xfrm>
            <a:off x="4851195" y="1767629"/>
            <a:ext cx="1987744" cy="2385293"/>
          </a:xfrm>
          <a:prstGeom prst="rect">
            <a:avLst/>
          </a:prstGeom>
        </p:spPr>
      </p:pic>
      <p:pic>
        <p:nvPicPr>
          <p:cNvPr id="8" name="Picture 7"/>
          <p:cNvPicPr>
            <a:picLocks noChangeAspect="1"/>
          </p:cNvPicPr>
          <p:nvPr/>
        </p:nvPicPr>
        <p:blipFill rotWithShape="1">
          <a:blip r:embed="rId3"/>
          <a:srcRect l="58480" r="22357"/>
          <a:stretch/>
        </p:blipFill>
        <p:spPr>
          <a:xfrm>
            <a:off x="8975510" y="1767325"/>
            <a:ext cx="2005030" cy="2385293"/>
          </a:xfrm>
          <a:prstGeom prst="rect">
            <a:avLst/>
          </a:prstGeom>
        </p:spPr>
      </p:pic>
      <p:pic>
        <p:nvPicPr>
          <p:cNvPr id="11" name="Picture 10"/>
          <p:cNvPicPr>
            <a:picLocks noChangeAspect="1"/>
          </p:cNvPicPr>
          <p:nvPr/>
        </p:nvPicPr>
        <p:blipFill rotWithShape="1">
          <a:blip r:embed="rId3"/>
          <a:srcRect l="76982" r="3989"/>
          <a:stretch/>
        </p:blipFill>
        <p:spPr>
          <a:xfrm>
            <a:off x="6838940" y="1767629"/>
            <a:ext cx="1990736" cy="2384989"/>
          </a:xfrm>
          <a:prstGeom prst="rect">
            <a:avLst/>
          </a:prstGeom>
        </p:spPr>
      </p:pic>
      <p:pic>
        <p:nvPicPr>
          <p:cNvPr id="13" name="Picture 12"/>
          <p:cNvPicPr>
            <a:picLocks noChangeAspect="1"/>
          </p:cNvPicPr>
          <p:nvPr/>
        </p:nvPicPr>
        <p:blipFill rotWithShape="1">
          <a:blip r:embed="rId3"/>
          <a:srcRect l="94834" t="36340" b="36907"/>
          <a:stretch/>
        </p:blipFill>
        <p:spPr>
          <a:xfrm>
            <a:off x="10980540" y="2318018"/>
            <a:ext cx="1114619" cy="1315973"/>
          </a:xfrm>
          <a:prstGeom prst="rect">
            <a:avLst/>
          </a:prstGeom>
        </p:spPr>
      </p:pic>
    </p:spTree>
    <p:extLst>
      <p:ext uri="{BB962C8B-B14F-4D97-AF65-F5344CB8AC3E}">
        <p14:creationId xmlns:p14="http://schemas.microsoft.com/office/powerpoint/2010/main" val="3861785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5006" y="1677533"/>
            <a:ext cx="8861714" cy="3669792"/>
          </a:xfrm>
          <a:prstGeom prst="rect">
            <a:avLst/>
          </a:prstGeom>
        </p:spPr>
      </p:pic>
      <p:sp>
        <p:nvSpPr>
          <p:cNvPr id="3" name="Rectangle 2"/>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62726" y="202760"/>
            <a:ext cx="4342599" cy="923330"/>
          </a:xfrm>
          <a:prstGeom prst="rect">
            <a:avLst/>
          </a:prstGeom>
          <a:noFill/>
        </p:spPr>
        <p:txBody>
          <a:bodyPr wrap="none" lIns="91440" tIns="45720" rIns="91440" bIns="45720">
            <a:spAutoFit/>
          </a:bodyPr>
          <a:lstStyle/>
          <a:p>
            <a:pPr algn="ctr"/>
            <a:r>
              <a:rPr lang="en-US" sz="5400" dirty="0" smtClean="0">
                <a:solidFill>
                  <a:schemeClr val="accent2"/>
                </a:solidFill>
              </a:rPr>
              <a:t>Visualizations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5" name="Picture 6" descr="Airplane Flight PNG Picture | PNG 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55006" y="1248752"/>
            <a:ext cx="8019824" cy="461665"/>
          </a:xfrm>
          <a:prstGeom prst="rect">
            <a:avLst/>
          </a:prstGeom>
          <a:noFill/>
        </p:spPr>
        <p:txBody>
          <a:bodyPr wrap="none" rtlCol="0">
            <a:spAutoFit/>
          </a:bodyPr>
          <a:lstStyle/>
          <a:p>
            <a:pPr algn="ctr"/>
            <a:r>
              <a:rPr lang="en-IN" sz="2400" dirty="0" smtClean="0"/>
              <a:t>Price w.r.t to provision of meal, service provider &amp; time of day: </a:t>
            </a:r>
          </a:p>
        </p:txBody>
      </p:sp>
    </p:spTree>
    <p:extLst>
      <p:ext uri="{BB962C8B-B14F-4D97-AF65-F5344CB8AC3E}">
        <p14:creationId xmlns:p14="http://schemas.microsoft.com/office/powerpoint/2010/main" val="469569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62726" y="202760"/>
            <a:ext cx="4342599" cy="923330"/>
          </a:xfrm>
          <a:prstGeom prst="rect">
            <a:avLst/>
          </a:prstGeom>
          <a:noFill/>
        </p:spPr>
        <p:txBody>
          <a:bodyPr wrap="none" lIns="91440" tIns="45720" rIns="91440" bIns="45720">
            <a:spAutoFit/>
          </a:bodyPr>
          <a:lstStyle/>
          <a:p>
            <a:pPr algn="ctr"/>
            <a:r>
              <a:rPr lang="en-US" sz="5400" dirty="0" smtClean="0">
                <a:solidFill>
                  <a:schemeClr val="accent2"/>
                </a:solidFill>
              </a:rPr>
              <a:t>Visualizations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5"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81556" y="1260900"/>
            <a:ext cx="3428887" cy="461665"/>
          </a:xfrm>
          <a:prstGeom prst="rect">
            <a:avLst/>
          </a:prstGeom>
          <a:noFill/>
        </p:spPr>
        <p:txBody>
          <a:bodyPr wrap="none" rtlCol="0">
            <a:spAutoFit/>
          </a:bodyPr>
          <a:lstStyle/>
          <a:p>
            <a:pPr algn="ctr"/>
            <a:r>
              <a:rPr lang="en-IN" sz="2400" dirty="0" smtClean="0"/>
              <a:t>Price w.r.t to  time of day: </a:t>
            </a:r>
          </a:p>
        </p:txBody>
      </p:sp>
      <p:pic>
        <p:nvPicPr>
          <p:cNvPr id="7" name="Picture 6"/>
          <p:cNvPicPr>
            <a:picLocks noChangeAspect="1"/>
          </p:cNvPicPr>
          <p:nvPr/>
        </p:nvPicPr>
        <p:blipFill>
          <a:blip r:embed="rId3"/>
          <a:stretch>
            <a:fillRect/>
          </a:stretch>
        </p:blipFill>
        <p:spPr>
          <a:xfrm>
            <a:off x="1871662" y="1857375"/>
            <a:ext cx="8448675" cy="3143250"/>
          </a:xfrm>
          <a:prstGeom prst="rect">
            <a:avLst/>
          </a:prstGeom>
        </p:spPr>
      </p:pic>
      <p:sp>
        <p:nvSpPr>
          <p:cNvPr id="8" name="TextBox 7"/>
          <p:cNvSpPr txBox="1"/>
          <p:nvPr/>
        </p:nvSpPr>
        <p:spPr>
          <a:xfrm>
            <a:off x="4857750" y="5422392"/>
            <a:ext cx="2949525" cy="369332"/>
          </a:xfrm>
          <a:prstGeom prst="rect">
            <a:avLst/>
          </a:prstGeom>
          <a:noFill/>
        </p:spPr>
        <p:txBody>
          <a:bodyPr wrap="none" rtlCol="0">
            <a:spAutoFit/>
          </a:bodyPr>
          <a:lstStyle/>
          <a:p>
            <a:r>
              <a:rPr lang="en-IN" dirty="0" smtClean="0"/>
              <a:t>Morning flight prices are high</a:t>
            </a:r>
            <a:endParaRPr lang="en-IN" dirty="0"/>
          </a:p>
        </p:txBody>
      </p:sp>
    </p:spTree>
    <p:extLst>
      <p:ext uri="{BB962C8B-B14F-4D97-AF65-F5344CB8AC3E}">
        <p14:creationId xmlns:p14="http://schemas.microsoft.com/office/powerpoint/2010/main" val="3930631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62726" y="202760"/>
            <a:ext cx="4342599" cy="923330"/>
          </a:xfrm>
          <a:prstGeom prst="rect">
            <a:avLst/>
          </a:prstGeom>
          <a:noFill/>
        </p:spPr>
        <p:txBody>
          <a:bodyPr wrap="none" lIns="91440" tIns="45720" rIns="91440" bIns="45720">
            <a:spAutoFit/>
          </a:bodyPr>
          <a:lstStyle/>
          <a:p>
            <a:pPr algn="ctr"/>
            <a:r>
              <a:rPr lang="en-US" sz="5400" dirty="0" smtClean="0">
                <a:solidFill>
                  <a:schemeClr val="accent2"/>
                </a:solidFill>
              </a:rPr>
              <a:t>Visualizations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5"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48167" y="1351231"/>
            <a:ext cx="3618619" cy="461665"/>
          </a:xfrm>
          <a:prstGeom prst="rect">
            <a:avLst/>
          </a:prstGeom>
          <a:noFill/>
        </p:spPr>
        <p:txBody>
          <a:bodyPr wrap="none" rtlCol="0">
            <a:spAutoFit/>
          </a:bodyPr>
          <a:lstStyle/>
          <a:p>
            <a:pPr algn="ctr"/>
            <a:r>
              <a:rPr lang="en-IN" sz="2400" dirty="0" smtClean="0"/>
              <a:t>Price w.r.t to  journey time: </a:t>
            </a:r>
          </a:p>
        </p:txBody>
      </p:sp>
      <p:sp>
        <p:nvSpPr>
          <p:cNvPr id="8" name="TextBox 7"/>
          <p:cNvSpPr txBox="1"/>
          <p:nvPr/>
        </p:nvSpPr>
        <p:spPr>
          <a:xfrm>
            <a:off x="645743" y="4862986"/>
            <a:ext cx="4223464" cy="369332"/>
          </a:xfrm>
          <a:prstGeom prst="rect">
            <a:avLst/>
          </a:prstGeom>
          <a:noFill/>
        </p:spPr>
        <p:txBody>
          <a:bodyPr wrap="none" rtlCol="0">
            <a:spAutoFit/>
          </a:bodyPr>
          <a:lstStyle/>
          <a:p>
            <a:r>
              <a:rPr lang="en-IN" dirty="0" smtClean="0"/>
              <a:t>Price is high with increase in flight duration</a:t>
            </a:r>
            <a:endParaRPr lang="en-IN" dirty="0"/>
          </a:p>
        </p:txBody>
      </p:sp>
      <p:pic>
        <p:nvPicPr>
          <p:cNvPr id="2" name="Picture 1"/>
          <p:cNvPicPr>
            <a:picLocks noChangeAspect="1"/>
          </p:cNvPicPr>
          <p:nvPr/>
        </p:nvPicPr>
        <p:blipFill>
          <a:blip r:embed="rId3"/>
          <a:stretch>
            <a:fillRect/>
          </a:stretch>
        </p:blipFill>
        <p:spPr>
          <a:xfrm>
            <a:off x="909625" y="2037969"/>
            <a:ext cx="3695700" cy="2609850"/>
          </a:xfrm>
          <a:prstGeom prst="rect">
            <a:avLst/>
          </a:prstGeom>
        </p:spPr>
      </p:pic>
      <p:pic>
        <p:nvPicPr>
          <p:cNvPr id="9" name="Picture 8"/>
          <p:cNvPicPr>
            <a:picLocks noChangeAspect="1"/>
          </p:cNvPicPr>
          <p:nvPr/>
        </p:nvPicPr>
        <p:blipFill>
          <a:blip r:embed="rId4"/>
          <a:stretch>
            <a:fillRect/>
          </a:stretch>
        </p:blipFill>
        <p:spPr>
          <a:xfrm>
            <a:off x="6096000" y="1085850"/>
            <a:ext cx="5514975" cy="4686300"/>
          </a:xfrm>
          <a:prstGeom prst="rect">
            <a:avLst/>
          </a:prstGeom>
        </p:spPr>
      </p:pic>
      <p:sp>
        <p:nvSpPr>
          <p:cNvPr id="10" name="TextBox 9"/>
          <p:cNvSpPr txBox="1"/>
          <p:nvPr/>
        </p:nvSpPr>
        <p:spPr>
          <a:xfrm>
            <a:off x="1923760" y="5898597"/>
            <a:ext cx="7397025" cy="369332"/>
          </a:xfrm>
          <a:prstGeom prst="rect">
            <a:avLst/>
          </a:prstGeom>
          <a:noFill/>
        </p:spPr>
        <p:txBody>
          <a:bodyPr wrap="none" rtlCol="0">
            <a:spAutoFit/>
          </a:bodyPr>
          <a:lstStyle/>
          <a:p>
            <a:r>
              <a:rPr lang="en-IN" dirty="0" smtClean="0"/>
              <a:t>Price is highly correlated and increases with increase in no. of stops, duration</a:t>
            </a:r>
            <a:endParaRPr lang="en-IN" dirty="0"/>
          </a:p>
        </p:txBody>
      </p:sp>
    </p:spTree>
    <p:extLst>
      <p:ext uri="{BB962C8B-B14F-4D97-AF65-F5344CB8AC3E}">
        <p14:creationId xmlns:p14="http://schemas.microsoft.com/office/powerpoint/2010/main" val="3791224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47429" y="364678"/>
            <a:ext cx="4621778" cy="923330"/>
          </a:xfrm>
          <a:prstGeom prst="rect">
            <a:avLst/>
          </a:prstGeom>
          <a:noFill/>
        </p:spPr>
        <p:txBody>
          <a:bodyPr wrap="none" lIns="91440" tIns="45720" rIns="91440" bIns="45720">
            <a:spAutoFit/>
          </a:bodyPr>
          <a:lstStyle/>
          <a:p>
            <a:pPr algn="ctr"/>
            <a:r>
              <a:rPr lang="en-US" sz="5400" dirty="0" smtClean="0">
                <a:solidFill>
                  <a:schemeClr val="accent2"/>
                </a:solidFill>
              </a:rPr>
              <a:t>Model Building</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5"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52450" y="1528762"/>
            <a:ext cx="7658100" cy="4143375"/>
          </a:xfrm>
          <a:prstGeom prst="rect">
            <a:avLst/>
          </a:prstGeom>
        </p:spPr>
      </p:pic>
      <p:sp>
        <p:nvSpPr>
          <p:cNvPr id="11" name="TextBox 10"/>
          <p:cNvSpPr txBox="1"/>
          <p:nvPr/>
        </p:nvSpPr>
        <p:spPr>
          <a:xfrm>
            <a:off x="6413999" y="3105834"/>
            <a:ext cx="4703337" cy="830997"/>
          </a:xfrm>
          <a:prstGeom prst="rect">
            <a:avLst/>
          </a:prstGeom>
          <a:noFill/>
        </p:spPr>
        <p:txBody>
          <a:bodyPr wrap="square" rtlCol="0">
            <a:spAutoFit/>
          </a:bodyPr>
          <a:lstStyle/>
          <a:p>
            <a:r>
              <a:rPr lang="en-IN" sz="2400" dirty="0" smtClean="0"/>
              <a:t>Different Regression models are built and metrics observed.</a:t>
            </a:r>
            <a:endParaRPr lang="en-IN" sz="2400" dirty="0"/>
          </a:p>
        </p:txBody>
      </p:sp>
    </p:spTree>
    <p:extLst>
      <p:ext uri="{BB962C8B-B14F-4D97-AF65-F5344CB8AC3E}">
        <p14:creationId xmlns:p14="http://schemas.microsoft.com/office/powerpoint/2010/main" val="122977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47429" y="364678"/>
            <a:ext cx="4621778" cy="923330"/>
          </a:xfrm>
          <a:prstGeom prst="rect">
            <a:avLst/>
          </a:prstGeom>
          <a:noFill/>
        </p:spPr>
        <p:txBody>
          <a:bodyPr wrap="none" lIns="91440" tIns="45720" rIns="91440" bIns="45720">
            <a:spAutoFit/>
          </a:bodyPr>
          <a:lstStyle/>
          <a:p>
            <a:pPr algn="ctr"/>
            <a:r>
              <a:rPr lang="en-US" sz="5400" dirty="0" smtClean="0">
                <a:solidFill>
                  <a:schemeClr val="accent2"/>
                </a:solidFill>
              </a:rPr>
              <a:t>Model Building</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5"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85337" y="2639057"/>
            <a:ext cx="4703337" cy="1200329"/>
          </a:xfrm>
          <a:prstGeom prst="rect">
            <a:avLst/>
          </a:prstGeom>
          <a:noFill/>
        </p:spPr>
        <p:txBody>
          <a:bodyPr wrap="square" rtlCol="0">
            <a:spAutoFit/>
          </a:bodyPr>
          <a:lstStyle/>
          <a:p>
            <a:pPr algn="ctr"/>
            <a:r>
              <a:rPr lang="en-IN" sz="2400" dirty="0" smtClean="0"/>
              <a:t>Linear Regression is observed to be best model of all based on metrics.</a:t>
            </a:r>
          </a:p>
          <a:p>
            <a:pPr algn="ctr"/>
            <a:r>
              <a:rPr lang="en-IN" sz="2400" dirty="0" smtClean="0"/>
              <a:t>The final model is 66% accurate.</a:t>
            </a:r>
            <a:endParaRPr lang="en-IN" sz="2400" dirty="0"/>
          </a:p>
        </p:txBody>
      </p:sp>
      <p:pic>
        <p:nvPicPr>
          <p:cNvPr id="2" name="Picture 1"/>
          <p:cNvPicPr>
            <a:picLocks noChangeAspect="1"/>
          </p:cNvPicPr>
          <p:nvPr/>
        </p:nvPicPr>
        <p:blipFill>
          <a:blip r:embed="rId3"/>
          <a:stretch>
            <a:fillRect/>
          </a:stretch>
        </p:blipFill>
        <p:spPr>
          <a:xfrm>
            <a:off x="440847" y="1224125"/>
            <a:ext cx="4234939" cy="2610148"/>
          </a:xfrm>
          <a:prstGeom prst="rect">
            <a:avLst/>
          </a:prstGeom>
        </p:spPr>
      </p:pic>
      <p:pic>
        <p:nvPicPr>
          <p:cNvPr id="6" name="Picture 5"/>
          <p:cNvPicPr>
            <a:picLocks noChangeAspect="1"/>
          </p:cNvPicPr>
          <p:nvPr/>
        </p:nvPicPr>
        <p:blipFill>
          <a:blip r:embed="rId4"/>
          <a:stretch>
            <a:fillRect/>
          </a:stretch>
        </p:blipFill>
        <p:spPr>
          <a:xfrm>
            <a:off x="553305" y="3834273"/>
            <a:ext cx="4122481" cy="2544100"/>
          </a:xfrm>
          <a:prstGeom prst="rect">
            <a:avLst/>
          </a:prstGeom>
        </p:spPr>
      </p:pic>
    </p:spTree>
    <p:extLst>
      <p:ext uri="{BB962C8B-B14F-4D97-AF65-F5344CB8AC3E}">
        <p14:creationId xmlns:p14="http://schemas.microsoft.com/office/powerpoint/2010/main" val="2344442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49680" y="1721941"/>
            <a:ext cx="9692640" cy="3170099"/>
          </a:xfrm>
          <a:prstGeom prst="rect">
            <a:avLst/>
          </a:prstGeom>
        </p:spPr>
        <p:txBody>
          <a:bodyPr wrap="square">
            <a:spAutoFit/>
          </a:bodyPr>
          <a:lstStyle/>
          <a:p>
            <a:pPr algn="just"/>
            <a:r>
              <a:rPr lang="en-US" sz="2000" dirty="0" smtClean="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algn="just"/>
            <a:endParaRPr lang="en-US" sz="2000" dirty="0" smtClean="0"/>
          </a:p>
          <a:p>
            <a:pPr algn="just"/>
            <a:r>
              <a:rPr lang="en-US" sz="2000" dirty="0" smtClean="0"/>
              <a:t>1. Time of purchase patterns (making sure last-minute purchases are expensive)</a:t>
            </a:r>
          </a:p>
          <a:p>
            <a:pPr algn="just"/>
            <a:r>
              <a:rPr lang="en-US" sz="2000" dirty="0" smtClean="0"/>
              <a:t>2. Keeping the flight as full as they want it (raising prices on a flight which is filling up in order to reduce sales and hold back inventory for those expensive last-minute expensive purchases)</a:t>
            </a:r>
            <a:endParaRPr lang="en-US" sz="2000" dirty="0"/>
          </a:p>
        </p:txBody>
      </p:sp>
      <p:sp>
        <p:nvSpPr>
          <p:cNvPr id="4" name="Rectangle 3"/>
          <p:cNvSpPr/>
          <p:nvPr/>
        </p:nvSpPr>
        <p:spPr>
          <a:xfrm>
            <a:off x="270174" y="512707"/>
            <a:ext cx="5825826" cy="923330"/>
          </a:xfrm>
          <a:prstGeom prst="rect">
            <a:avLst/>
          </a:prstGeom>
          <a:noFill/>
        </p:spPr>
        <p:txBody>
          <a:bodyPr wrap="none" lIns="91440" tIns="45720" rIns="91440" bIns="45720">
            <a:spAutoFit/>
          </a:bodyPr>
          <a:lstStyle/>
          <a:p>
            <a:pPr algn="ctr"/>
            <a:r>
              <a:rPr lang="en-US" sz="5400" b="0" cap="none" spc="0" dirty="0" smtClean="0">
                <a:ln w="0"/>
                <a:solidFill>
                  <a:schemeClr val="accent2"/>
                </a:solidFill>
                <a:effectLst>
                  <a:outerShdw blurRad="38100" dist="19050" dir="2700000" algn="tl" rotWithShape="0">
                    <a:schemeClr val="dk1">
                      <a:alpha val="40000"/>
                    </a:schemeClr>
                  </a:outerShdw>
                </a:effectLst>
              </a:rPr>
              <a:t>Problem Statement</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313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11946" y="4031825"/>
            <a:ext cx="9692640" cy="1015663"/>
          </a:xfrm>
          <a:prstGeom prst="rect">
            <a:avLst/>
          </a:prstGeom>
        </p:spPr>
        <p:txBody>
          <a:bodyPr wrap="square">
            <a:spAutoFit/>
          </a:bodyPr>
          <a:lstStyle/>
          <a:p>
            <a:pPr marL="457200" indent="-457200" algn="just">
              <a:buAutoNum type="arabicParenR"/>
            </a:pPr>
            <a:r>
              <a:rPr lang="en-US" sz="2000" dirty="0" smtClean="0"/>
              <a:t>Data Collection</a:t>
            </a:r>
          </a:p>
          <a:p>
            <a:pPr marL="457200" indent="-457200" algn="just">
              <a:buAutoNum type="arabicParenR"/>
            </a:pPr>
            <a:r>
              <a:rPr lang="en-US" sz="2000" dirty="0" smtClean="0"/>
              <a:t>Data Analysis </a:t>
            </a:r>
          </a:p>
          <a:p>
            <a:pPr marL="457200" indent="-457200" algn="just">
              <a:buAutoNum type="arabicParenR"/>
            </a:pPr>
            <a:r>
              <a:rPr lang="en-US" sz="2000" dirty="0" smtClean="0"/>
              <a:t>Model Building</a:t>
            </a:r>
            <a:endParaRPr lang="en-US" sz="2000" dirty="0" smtClean="0"/>
          </a:p>
        </p:txBody>
      </p:sp>
      <p:sp>
        <p:nvSpPr>
          <p:cNvPr id="4" name="Rectangle 3"/>
          <p:cNvSpPr/>
          <p:nvPr/>
        </p:nvSpPr>
        <p:spPr>
          <a:xfrm>
            <a:off x="954721" y="2990918"/>
            <a:ext cx="4456733" cy="923330"/>
          </a:xfrm>
          <a:prstGeom prst="rect">
            <a:avLst/>
          </a:prstGeom>
          <a:noFill/>
        </p:spPr>
        <p:txBody>
          <a:bodyPr wrap="none" lIns="91440" tIns="45720" rIns="91440" bIns="45720">
            <a:spAutoFit/>
          </a:bodyPr>
          <a:lstStyle/>
          <a:p>
            <a:pPr algn="ctr"/>
            <a:r>
              <a:rPr lang="en-US" sz="5400" b="0" cap="none" spc="0" dirty="0" smtClean="0">
                <a:ln w="0"/>
                <a:solidFill>
                  <a:schemeClr val="accent2"/>
                </a:solidFill>
                <a:effectLst>
                  <a:outerShdw blurRad="38100" dist="19050" dir="2700000" algn="tl" rotWithShape="0">
                    <a:schemeClr val="dk1">
                      <a:alpha val="40000"/>
                    </a:schemeClr>
                  </a:outerShdw>
                </a:effectLst>
              </a:rPr>
              <a:t>Project Phases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sp>
        <p:nvSpPr>
          <p:cNvPr id="6" name="Rectangle 5"/>
          <p:cNvSpPr/>
          <p:nvPr/>
        </p:nvSpPr>
        <p:spPr>
          <a:xfrm>
            <a:off x="954721" y="783930"/>
            <a:ext cx="3037691" cy="923330"/>
          </a:xfrm>
          <a:prstGeom prst="rect">
            <a:avLst/>
          </a:prstGeom>
          <a:noFill/>
        </p:spPr>
        <p:txBody>
          <a:bodyPr wrap="none" lIns="91440" tIns="45720" rIns="91440" bIns="45720">
            <a:spAutoFit/>
          </a:bodyPr>
          <a:lstStyle/>
          <a:p>
            <a:pPr algn="ctr"/>
            <a:r>
              <a:rPr lang="en-US" sz="5400" dirty="0" smtClean="0">
                <a:ln w="0"/>
                <a:solidFill>
                  <a:schemeClr val="accent2"/>
                </a:solidFill>
                <a:effectLst>
                  <a:outerShdw blurRad="38100" dist="19050" dir="2700000" algn="tl" rotWithShape="0">
                    <a:schemeClr val="dk1">
                      <a:alpha val="40000"/>
                    </a:schemeClr>
                  </a:outerShdw>
                </a:effectLst>
              </a:rPr>
              <a:t>Objective:</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sp>
        <p:nvSpPr>
          <p:cNvPr id="7" name="Rectangle 6"/>
          <p:cNvSpPr/>
          <p:nvPr/>
        </p:nvSpPr>
        <p:spPr>
          <a:xfrm>
            <a:off x="1611946" y="1926899"/>
            <a:ext cx="9692640" cy="523220"/>
          </a:xfrm>
          <a:prstGeom prst="rect">
            <a:avLst/>
          </a:prstGeom>
        </p:spPr>
        <p:txBody>
          <a:bodyPr wrap="square">
            <a:spAutoFit/>
          </a:bodyPr>
          <a:lstStyle/>
          <a:p>
            <a:pPr algn="just"/>
            <a:r>
              <a:rPr lang="en-US" sz="2000" dirty="0"/>
              <a:t> </a:t>
            </a:r>
            <a:r>
              <a:rPr lang="en-US" sz="2800" dirty="0" smtClean="0"/>
              <a:t>To predict the price of flight ticket. </a:t>
            </a:r>
          </a:p>
        </p:txBody>
      </p:sp>
    </p:spTree>
    <p:extLst>
      <p:ext uri="{BB962C8B-B14F-4D97-AF65-F5344CB8AC3E}">
        <p14:creationId xmlns:p14="http://schemas.microsoft.com/office/powerpoint/2010/main" val="425072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77977" y="2137364"/>
            <a:ext cx="9692640" cy="1323439"/>
          </a:xfrm>
          <a:prstGeom prst="rect">
            <a:avLst/>
          </a:prstGeom>
        </p:spPr>
        <p:txBody>
          <a:bodyPr wrap="square">
            <a:spAutoFit/>
          </a:bodyPr>
          <a:lstStyle/>
          <a:p>
            <a:pPr algn="just"/>
            <a:r>
              <a:rPr lang="en-US" sz="2000" dirty="0" smtClean="0"/>
              <a:t>Data is collected from the website </a:t>
            </a:r>
            <a:r>
              <a:rPr lang="en-US" sz="2000" dirty="0" smtClean="0">
                <a:hlinkClick r:id="rId2"/>
              </a:rPr>
              <a:t>www.yatra.com</a:t>
            </a:r>
            <a:endParaRPr lang="en-US" sz="2000" dirty="0" smtClean="0"/>
          </a:p>
          <a:p>
            <a:pPr algn="just"/>
            <a:r>
              <a:rPr lang="en-US" sz="2000" dirty="0" smtClean="0"/>
              <a:t>Data collected: 2913 rows with 11 columns</a:t>
            </a:r>
          </a:p>
          <a:p>
            <a:pPr algn="just"/>
            <a:r>
              <a:rPr lang="en-US" sz="2000" dirty="0" smtClean="0"/>
              <a:t>File format - csv</a:t>
            </a:r>
          </a:p>
          <a:p>
            <a:pPr algn="just"/>
            <a:r>
              <a:rPr lang="en-US" sz="2000" dirty="0" smtClean="0"/>
              <a:t>Details collected are: Only domestic flights(India)</a:t>
            </a:r>
          </a:p>
        </p:txBody>
      </p:sp>
      <p:sp>
        <p:nvSpPr>
          <p:cNvPr id="6" name="Rectangle 5"/>
          <p:cNvSpPr/>
          <p:nvPr/>
        </p:nvSpPr>
        <p:spPr>
          <a:xfrm>
            <a:off x="150878" y="783930"/>
            <a:ext cx="4645375" cy="923330"/>
          </a:xfrm>
          <a:prstGeom prst="rect">
            <a:avLst/>
          </a:prstGeom>
          <a:noFill/>
        </p:spPr>
        <p:txBody>
          <a:bodyPr wrap="none" lIns="91440" tIns="45720" rIns="91440" bIns="45720">
            <a:spAutoFit/>
          </a:bodyPr>
          <a:lstStyle/>
          <a:p>
            <a:pPr algn="ctr"/>
            <a:r>
              <a:rPr lang="en-US" sz="5400" dirty="0" smtClean="0">
                <a:solidFill>
                  <a:schemeClr val="accent2"/>
                </a:solidFill>
              </a:rPr>
              <a:t>Data Collection</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stretch>
            <a:fillRect/>
          </a:stretch>
        </p:blipFill>
        <p:spPr>
          <a:xfrm>
            <a:off x="6400800" y="3626333"/>
            <a:ext cx="5600700" cy="2529349"/>
          </a:xfrm>
          <a:prstGeom prst="rect">
            <a:avLst/>
          </a:prstGeom>
        </p:spPr>
      </p:pic>
      <p:pic>
        <p:nvPicPr>
          <p:cNvPr id="2054" name="Picture 6" descr="Airplane Flight PNG Picture | PNG 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1550268" y="3618246"/>
            <a:ext cx="2260360" cy="2537436"/>
          </a:xfrm>
          <a:prstGeom prst="rect">
            <a:avLst/>
          </a:prstGeom>
        </p:spPr>
      </p:pic>
    </p:spTree>
    <p:extLst>
      <p:ext uri="{BB962C8B-B14F-4D97-AF65-F5344CB8AC3E}">
        <p14:creationId xmlns:p14="http://schemas.microsoft.com/office/powerpoint/2010/main" val="216412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58894" y="598192"/>
            <a:ext cx="4550285" cy="923330"/>
          </a:xfrm>
          <a:prstGeom prst="rect">
            <a:avLst/>
          </a:prstGeom>
          <a:noFill/>
        </p:spPr>
        <p:txBody>
          <a:bodyPr wrap="none" lIns="91440" tIns="45720" rIns="91440" bIns="45720">
            <a:spAutoFit/>
          </a:bodyPr>
          <a:lstStyle/>
          <a:p>
            <a:pPr algn="ctr"/>
            <a:r>
              <a:rPr lang="en-US" sz="5400" dirty="0" smtClean="0">
                <a:solidFill>
                  <a:schemeClr val="accent2"/>
                </a:solidFill>
              </a:rPr>
              <a:t>Column</a:t>
            </a:r>
            <a:r>
              <a:rPr lang="en-US" sz="5400" dirty="0" smtClean="0">
                <a:solidFill>
                  <a:schemeClr val="accent2"/>
                </a:solidFill>
              </a:rPr>
              <a:t> details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2054"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1343384" y="1789446"/>
            <a:ext cx="3236245" cy="3632946"/>
          </a:xfrm>
          <a:prstGeom prst="rect">
            <a:avLst/>
          </a:prstGeom>
        </p:spPr>
      </p:pic>
      <p:sp>
        <p:nvSpPr>
          <p:cNvPr id="4" name="TextBox 3"/>
          <p:cNvSpPr txBox="1"/>
          <p:nvPr/>
        </p:nvSpPr>
        <p:spPr>
          <a:xfrm>
            <a:off x="4809179" y="1789446"/>
            <a:ext cx="5853397" cy="3647152"/>
          </a:xfrm>
          <a:prstGeom prst="rect">
            <a:avLst/>
          </a:prstGeom>
          <a:noFill/>
        </p:spPr>
        <p:txBody>
          <a:bodyPr wrap="none" rtlCol="0">
            <a:spAutoFit/>
          </a:bodyPr>
          <a:lstStyle/>
          <a:p>
            <a:r>
              <a:rPr lang="en-IN" sz="2100" dirty="0" smtClean="0"/>
              <a:t>-</a:t>
            </a:r>
          </a:p>
          <a:p>
            <a:r>
              <a:rPr lang="en-IN" sz="2100" dirty="0" smtClean="0"/>
              <a:t>Service Provider</a:t>
            </a:r>
          </a:p>
          <a:p>
            <a:r>
              <a:rPr lang="en-IN" sz="2100" dirty="0" smtClean="0"/>
              <a:t>Journey date</a:t>
            </a:r>
          </a:p>
          <a:p>
            <a:r>
              <a:rPr lang="en-IN" sz="2100" dirty="0" smtClean="0"/>
              <a:t>Source city from where the flight starts</a:t>
            </a:r>
          </a:p>
          <a:p>
            <a:r>
              <a:rPr lang="en-IN" sz="2100" dirty="0" smtClean="0"/>
              <a:t>Time at which the flight departs</a:t>
            </a:r>
          </a:p>
          <a:p>
            <a:r>
              <a:rPr lang="en-IN" sz="2100" dirty="0" smtClean="0"/>
              <a:t>Time at which the flight reaches destination</a:t>
            </a:r>
          </a:p>
          <a:p>
            <a:r>
              <a:rPr lang="en-IN" sz="2100" dirty="0" smtClean="0"/>
              <a:t>Number of stops in between source and destination</a:t>
            </a:r>
          </a:p>
          <a:p>
            <a:r>
              <a:rPr lang="en-IN" sz="2100" dirty="0" smtClean="0"/>
              <a:t>The destination city </a:t>
            </a:r>
          </a:p>
          <a:p>
            <a:r>
              <a:rPr lang="en-IN" sz="2100" dirty="0" smtClean="0"/>
              <a:t>Duration of flight from source to destination</a:t>
            </a:r>
          </a:p>
          <a:p>
            <a:r>
              <a:rPr lang="en-IN" sz="2100" dirty="0" smtClean="0"/>
              <a:t>Other details of flight</a:t>
            </a:r>
          </a:p>
          <a:p>
            <a:r>
              <a:rPr lang="en-IN" sz="2100" dirty="0" smtClean="0"/>
              <a:t>Price of ticket</a:t>
            </a:r>
            <a:endParaRPr lang="en-IN" sz="2100" dirty="0"/>
          </a:p>
        </p:txBody>
      </p:sp>
    </p:spTree>
    <p:extLst>
      <p:ext uri="{BB962C8B-B14F-4D97-AF65-F5344CB8AC3E}">
        <p14:creationId xmlns:p14="http://schemas.microsoft.com/office/powerpoint/2010/main" val="400233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84661" y="598192"/>
            <a:ext cx="4098751" cy="923330"/>
          </a:xfrm>
          <a:prstGeom prst="rect">
            <a:avLst/>
          </a:prstGeom>
          <a:noFill/>
        </p:spPr>
        <p:txBody>
          <a:bodyPr wrap="none" lIns="91440" tIns="45720" rIns="91440" bIns="45720">
            <a:spAutoFit/>
          </a:bodyPr>
          <a:lstStyle/>
          <a:p>
            <a:pPr algn="ctr"/>
            <a:r>
              <a:rPr lang="en-US" sz="5400" dirty="0" smtClean="0">
                <a:solidFill>
                  <a:schemeClr val="accent2"/>
                </a:solidFill>
              </a:rPr>
              <a:t>Data Analysis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2054"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50708" y="1734012"/>
            <a:ext cx="10090583" cy="1384995"/>
          </a:xfrm>
          <a:prstGeom prst="rect">
            <a:avLst/>
          </a:prstGeom>
          <a:noFill/>
        </p:spPr>
        <p:txBody>
          <a:bodyPr wrap="none" rtlCol="0">
            <a:spAutoFit/>
          </a:bodyPr>
          <a:lstStyle/>
          <a:p>
            <a:r>
              <a:rPr lang="en-IN" sz="2100" dirty="0" smtClean="0"/>
              <a:t>Data collected is pre-processed and  only the required information columns are considered</a:t>
            </a:r>
          </a:p>
          <a:p>
            <a:r>
              <a:rPr lang="en-IN" sz="2100" dirty="0" smtClean="0"/>
              <a:t>Various pre-processing steps are done like changing datatype, drop un necessary columns, </a:t>
            </a:r>
          </a:p>
          <a:p>
            <a:r>
              <a:rPr lang="en-IN" sz="2100" dirty="0" smtClean="0"/>
              <a:t>Make new columns which required, from the existing data etc.</a:t>
            </a:r>
          </a:p>
          <a:p>
            <a:r>
              <a:rPr lang="en-IN" sz="2100" dirty="0" smtClean="0"/>
              <a:t>EDA process and Visualizations are made to observe insights of data</a:t>
            </a:r>
          </a:p>
        </p:txBody>
      </p:sp>
      <p:pic>
        <p:nvPicPr>
          <p:cNvPr id="3" name="Picture 2"/>
          <p:cNvPicPr>
            <a:picLocks noChangeAspect="1"/>
          </p:cNvPicPr>
          <p:nvPr/>
        </p:nvPicPr>
        <p:blipFill rotWithShape="1">
          <a:blip r:embed="rId3"/>
          <a:srcRect b="3326"/>
          <a:stretch/>
        </p:blipFill>
        <p:spPr>
          <a:xfrm>
            <a:off x="1195387" y="3809619"/>
            <a:ext cx="2419351" cy="2291144"/>
          </a:xfrm>
          <a:prstGeom prst="rect">
            <a:avLst/>
          </a:prstGeom>
        </p:spPr>
      </p:pic>
      <p:sp>
        <p:nvSpPr>
          <p:cNvPr id="5" name="TextBox 4"/>
          <p:cNvSpPr txBox="1"/>
          <p:nvPr/>
        </p:nvSpPr>
        <p:spPr>
          <a:xfrm>
            <a:off x="1195387" y="3429000"/>
            <a:ext cx="8294130" cy="369332"/>
          </a:xfrm>
          <a:prstGeom prst="rect">
            <a:avLst/>
          </a:prstGeom>
          <a:noFill/>
        </p:spPr>
        <p:txBody>
          <a:bodyPr wrap="none" rtlCol="0">
            <a:spAutoFit/>
          </a:bodyPr>
          <a:lstStyle/>
          <a:p>
            <a:r>
              <a:rPr lang="en-IN" dirty="0" smtClean="0"/>
              <a:t>Final columns derived by EDA and insights, that considered to predict the price of ticket</a:t>
            </a:r>
            <a:endParaRPr lang="en-IN" dirty="0"/>
          </a:p>
        </p:txBody>
      </p:sp>
      <p:sp>
        <p:nvSpPr>
          <p:cNvPr id="9" name="TextBox 8"/>
          <p:cNvSpPr txBox="1"/>
          <p:nvPr/>
        </p:nvSpPr>
        <p:spPr>
          <a:xfrm>
            <a:off x="3614738" y="4293537"/>
            <a:ext cx="6966459" cy="1846659"/>
          </a:xfrm>
          <a:prstGeom prst="rect">
            <a:avLst/>
          </a:prstGeom>
          <a:noFill/>
        </p:spPr>
        <p:txBody>
          <a:bodyPr wrap="none" rtlCol="0">
            <a:spAutoFit/>
          </a:bodyPr>
          <a:lstStyle/>
          <a:p>
            <a:r>
              <a:rPr lang="en-IN" sz="1600" dirty="0" smtClean="0"/>
              <a:t>Service Provider</a:t>
            </a:r>
          </a:p>
          <a:p>
            <a:r>
              <a:rPr lang="en-IN" sz="1600" dirty="0" smtClean="0"/>
              <a:t>Source city from where the flight starts</a:t>
            </a:r>
          </a:p>
          <a:p>
            <a:r>
              <a:rPr lang="en-IN" sz="1600" dirty="0" smtClean="0"/>
              <a:t>Number of stops in between source and destination</a:t>
            </a:r>
          </a:p>
          <a:p>
            <a:r>
              <a:rPr lang="en-IN" sz="1600" dirty="0" smtClean="0"/>
              <a:t>Price of ticket</a:t>
            </a:r>
            <a:endParaRPr lang="en-IN" sz="1600" dirty="0" smtClean="0"/>
          </a:p>
          <a:p>
            <a:r>
              <a:rPr lang="en-IN" sz="1600" dirty="0" smtClean="0"/>
              <a:t>Journey date</a:t>
            </a:r>
          </a:p>
          <a:p>
            <a:r>
              <a:rPr lang="en-IN" sz="1600" dirty="0" smtClean="0"/>
              <a:t>Time at which the flight departs (Morning or Afternoon or Evening</a:t>
            </a:r>
            <a:r>
              <a:rPr lang="en-IN" sz="1600" dirty="0"/>
              <a:t> </a:t>
            </a:r>
            <a:r>
              <a:rPr lang="en-IN" sz="1600" dirty="0" smtClean="0"/>
              <a:t>or Early hours)</a:t>
            </a:r>
          </a:p>
          <a:p>
            <a:r>
              <a:rPr lang="en-IN" sz="1600" dirty="0" smtClean="0"/>
              <a:t>Whether meal is provided or not</a:t>
            </a:r>
            <a:endParaRPr lang="en-IN" sz="1600" dirty="0"/>
          </a:p>
        </p:txBody>
      </p:sp>
    </p:spTree>
    <p:extLst>
      <p:ext uri="{BB962C8B-B14F-4D97-AF65-F5344CB8AC3E}">
        <p14:creationId xmlns:p14="http://schemas.microsoft.com/office/powerpoint/2010/main" val="3503756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26985" y="355305"/>
            <a:ext cx="4185505" cy="923330"/>
          </a:xfrm>
          <a:prstGeom prst="rect">
            <a:avLst/>
          </a:prstGeom>
          <a:noFill/>
        </p:spPr>
        <p:txBody>
          <a:bodyPr wrap="none" lIns="91440" tIns="45720" rIns="91440" bIns="45720">
            <a:spAutoFit/>
          </a:bodyPr>
          <a:lstStyle/>
          <a:p>
            <a:pPr algn="ctr"/>
            <a:r>
              <a:rPr lang="en-US" sz="5400" dirty="0" smtClean="0">
                <a:solidFill>
                  <a:schemeClr val="accent2"/>
                </a:solidFill>
              </a:rPr>
              <a:t>Visualizations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2054"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25814" y="1417669"/>
            <a:ext cx="3844965" cy="2522623"/>
          </a:xfrm>
          <a:prstGeom prst="rect">
            <a:avLst/>
          </a:prstGeom>
        </p:spPr>
      </p:pic>
      <p:pic>
        <p:nvPicPr>
          <p:cNvPr id="8" name="Picture 7"/>
          <p:cNvPicPr>
            <a:picLocks noChangeAspect="1"/>
          </p:cNvPicPr>
          <p:nvPr/>
        </p:nvPicPr>
        <p:blipFill>
          <a:blip r:embed="rId4"/>
          <a:stretch>
            <a:fillRect/>
          </a:stretch>
        </p:blipFill>
        <p:spPr>
          <a:xfrm>
            <a:off x="4384618" y="1278634"/>
            <a:ext cx="3844965" cy="2661657"/>
          </a:xfrm>
          <a:prstGeom prst="rect">
            <a:avLst/>
          </a:prstGeom>
        </p:spPr>
      </p:pic>
      <p:pic>
        <p:nvPicPr>
          <p:cNvPr id="10" name="Picture 9"/>
          <p:cNvPicPr>
            <a:picLocks noChangeAspect="1"/>
          </p:cNvPicPr>
          <p:nvPr/>
        </p:nvPicPr>
        <p:blipFill>
          <a:blip r:embed="rId5"/>
          <a:stretch>
            <a:fillRect/>
          </a:stretch>
        </p:blipFill>
        <p:spPr>
          <a:xfrm>
            <a:off x="8415327" y="1377315"/>
            <a:ext cx="3524250" cy="2343150"/>
          </a:xfrm>
          <a:prstGeom prst="rect">
            <a:avLst/>
          </a:prstGeom>
        </p:spPr>
      </p:pic>
      <p:sp>
        <p:nvSpPr>
          <p:cNvPr id="11" name="TextBox 10"/>
          <p:cNvSpPr txBox="1"/>
          <p:nvPr/>
        </p:nvSpPr>
        <p:spPr>
          <a:xfrm>
            <a:off x="3128302" y="4593949"/>
            <a:ext cx="5287025" cy="1015663"/>
          </a:xfrm>
          <a:prstGeom prst="rect">
            <a:avLst/>
          </a:prstGeom>
          <a:noFill/>
        </p:spPr>
        <p:txBody>
          <a:bodyPr wrap="none" rtlCol="0">
            <a:spAutoFit/>
          </a:bodyPr>
          <a:lstStyle/>
          <a:p>
            <a:r>
              <a:rPr lang="en-IN" sz="2000" dirty="0" smtClean="0"/>
              <a:t>Air India having more flights to Mumbai </a:t>
            </a:r>
          </a:p>
          <a:p>
            <a:r>
              <a:rPr lang="en-IN" sz="2000" dirty="0" smtClean="0"/>
              <a:t>More flights are there from Bangalore</a:t>
            </a:r>
          </a:p>
          <a:p>
            <a:r>
              <a:rPr lang="en-IN" sz="2000" dirty="0" smtClean="0"/>
              <a:t>Nearly 50% of flights are not providing free meal </a:t>
            </a:r>
            <a:endParaRPr lang="en-IN" sz="2000" dirty="0"/>
          </a:p>
        </p:txBody>
      </p:sp>
    </p:spTree>
    <p:extLst>
      <p:ext uri="{BB962C8B-B14F-4D97-AF65-F5344CB8AC3E}">
        <p14:creationId xmlns:p14="http://schemas.microsoft.com/office/powerpoint/2010/main" val="1311461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26985" y="355305"/>
            <a:ext cx="4185505" cy="923330"/>
          </a:xfrm>
          <a:prstGeom prst="rect">
            <a:avLst/>
          </a:prstGeom>
          <a:noFill/>
        </p:spPr>
        <p:txBody>
          <a:bodyPr wrap="none" lIns="91440" tIns="45720" rIns="91440" bIns="45720">
            <a:spAutoFit/>
          </a:bodyPr>
          <a:lstStyle/>
          <a:p>
            <a:pPr algn="ctr"/>
            <a:r>
              <a:rPr lang="en-US" sz="5400" dirty="0" smtClean="0">
                <a:solidFill>
                  <a:schemeClr val="accent2"/>
                </a:solidFill>
              </a:rPr>
              <a:t>Visualizations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2054"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942439" y="4239999"/>
            <a:ext cx="6787499" cy="1323439"/>
          </a:xfrm>
          <a:prstGeom prst="rect">
            <a:avLst/>
          </a:prstGeom>
          <a:noFill/>
        </p:spPr>
        <p:txBody>
          <a:bodyPr wrap="none" rtlCol="0">
            <a:spAutoFit/>
          </a:bodyPr>
          <a:lstStyle/>
          <a:p>
            <a:r>
              <a:rPr lang="en-IN" sz="2000" dirty="0" smtClean="0"/>
              <a:t>Number of flights less, with nearer the journey date. </a:t>
            </a:r>
          </a:p>
          <a:p>
            <a:r>
              <a:rPr lang="en-IN" sz="2000" dirty="0" smtClean="0"/>
              <a:t>More flights are on Saturday. </a:t>
            </a:r>
          </a:p>
          <a:p>
            <a:r>
              <a:rPr lang="en-IN" sz="2000" dirty="0" smtClean="0"/>
              <a:t>Most of the flight timings are of morning (6.00 AM to 12.00PM)</a:t>
            </a:r>
          </a:p>
          <a:p>
            <a:r>
              <a:rPr lang="en-IN" sz="2000" dirty="0" smtClean="0"/>
              <a:t>Less flights during early hours (00.00AM to 6.00AM) </a:t>
            </a:r>
            <a:endParaRPr lang="en-IN" sz="2000" dirty="0"/>
          </a:p>
        </p:txBody>
      </p:sp>
      <p:pic>
        <p:nvPicPr>
          <p:cNvPr id="3" name="Picture 2"/>
          <p:cNvPicPr>
            <a:picLocks noChangeAspect="1"/>
          </p:cNvPicPr>
          <p:nvPr/>
        </p:nvPicPr>
        <p:blipFill>
          <a:blip r:embed="rId3"/>
          <a:stretch>
            <a:fillRect/>
          </a:stretch>
        </p:blipFill>
        <p:spPr>
          <a:xfrm>
            <a:off x="6096000" y="1301115"/>
            <a:ext cx="3581400" cy="2371725"/>
          </a:xfrm>
          <a:prstGeom prst="rect">
            <a:avLst/>
          </a:prstGeom>
        </p:spPr>
      </p:pic>
      <p:pic>
        <p:nvPicPr>
          <p:cNvPr id="4" name="Picture 3"/>
          <p:cNvPicPr>
            <a:picLocks noChangeAspect="1"/>
          </p:cNvPicPr>
          <p:nvPr/>
        </p:nvPicPr>
        <p:blipFill>
          <a:blip r:embed="rId4"/>
          <a:stretch>
            <a:fillRect/>
          </a:stretch>
        </p:blipFill>
        <p:spPr>
          <a:xfrm>
            <a:off x="988240" y="1348740"/>
            <a:ext cx="3524250" cy="2324100"/>
          </a:xfrm>
          <a:prstGeom prst="rect">
            <a:avLst/>
          </a:prstGeom>
        </p:spPr>
      </p:pic>
    </p:spTree>
    <p:extLst>
      <p:ext uri="{BB962C8B-B14F-4D97-AF65-F5344CB8AC3E}">
        <p14:creationId xmlns:p14="http://schemas.microsoft.com/office/powerpoint/2010/main" val="2426452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83096"/>
            <a:ext cx="12192000" cy="749808"/>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62726" y="202760"/>
            <a:ext cx="4342599" cy="923330"/>
          </a:xfrm>
          <a:prstGeom prst="rect">
            <a:avLst/>
          </a:prstGeom>
          <a:noFill/>
        </p:spPr>
        <p:txBody>
          <a:bodyPr wrap="none" lIns="91440" tIns="45720" rIns="91440" bIns="45720">
            <a:spAutoFit/>
          </a:bodyPr>
          <a:lstStyle/>
          <a:p>
            <a:pPr algn="ctr"/>
            <a:r>
              <a:rPr lang="en-US" sz="5400" dirty="0" smtClean="0">
                <a:solidFill>
                  <a:schemeClr val="accent2"/>
                </a:solidFill>
              </a:rPr>
              <a:t>Visualizations</a:t>
            </a:r>
            <a:r>
              <a:rPr lang="en-US" sz="5400" dirty="0" smtClean="0">
                <a:ln w="0"/>
                <a:solidFill>
                  <a:schemeClr val="accent2"/>
                </a:solidFill>
                <a:effectLst>
                  <a:outerShdw blurRad="38100" dist="19050" dir="2700000" algn="tl" rotWithShape="0">
                    <a:schemeClr val="dk1">
                      <a:alpha val="40000"/>
                    </a:schemeClr>
                  </a:outerShdw>
                </a:effectLst>
              </a:rPr>
              <a:t>:</a:t>
            </a:r>
            <a:endParaRPr lang="en-US" sz="5400" b="0" cap="none" spc="0" dirty="0">
              <a:ln w="0"/>
              <a:solidFill>
                <a:schemeClr val="accent2"/>
              </a:solidFill>
              <a:effectLst>
                <a:outerShdw blurRad="38100" dist="19050" dir="2700000" algn="tl" rotWithShape="0">
                  <a:schemeClr val="dk1">
                    <a:alpha val="40000"/>
                  </a:schemeClr>
                </a:outerShdw>
              </a:effectLst>
            </a:endParaRPr>
          </a:p>
        </p:txBody>
      </p:sp>
      <p:pic>
        <p:nvPicPr>
          <p:cNvPr id="2054" name="Picture 6" descr="Airplane Flight PNG Pictur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785" y="5422392"/>
            <a:ext cx="2871215" cy="14356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61997" y="1724979"/>
            <a:ext cx="9901013" cy="3768853"/>
          </a:xfrm>
          <a:prstGeom prst="rect">
            <a:avLst/>
          </a:prstGeom>
        </p:spPr>
      </p:pic>
      <p:sp>
        <p:nvSpPr>
          <p:cNvPr id="9" name="TextBox 8"/>
          <p:cNvSpPr txBox="1"/>
          <p:nvPr/>
        </p:nvSpPr>
        <p:spPr>
          <a:xfrm>
            <a:off x="3514050" y="5598801"/>
            <a:ext cx="4396909" cy="707886"/>
          </a:xfrm>
          <a:prstGeom prst="rect">
            <a:avLst/>
          </a:prstGeom>
          <a:noFill/>
        </p:spPr>
        <p:txBody>
          <a:bodyPr wrap="none" rtlCol="0">
            <a:spAutoFit/>
          </a:bodyPr>
          <a:lstStyle/>
          <a:p>
            <a:pPr algn="ctr"/>
            <a:r>
              <a:rPr lang="en-IN" sz="2000" dirty="0" smtClean="0"/>
              <a:t>Vistara is charging the highest ticket fare</a:t>
            </a:r>
          </a:p>
          <a:p>
            <a:pPr algn="ctr"/>
            <a:r>
              <a:rPr lang="en-IN" sz="2000" dirty="0" smtClean="0"/>
              <a:t>Gofirst is charging the least ticket fare</a:t>
            </a:r>
          </a:p>
        </p:txBody>
      </p:sp>
      <p:sp>
        <p:nvSpPr>
          <p:cNvPr id="10" name="TextBox 9"/>
          <p:cNvSpPr txBox="1"/>
          <p:nvPr/>
        </p:nvSpPr>
        <p:spPr>
          <a:xfrm>
            <a:off x="761997" y="1159056"/>
            <a:ext cx="5614614" cy="461665"/>
          </a:xfrm>
          <a:prstGeom prst="rect">
            <a:avLst/>
          </a:prstGeom>
          <a:noFill/>
        </p:spPr>
        <p:txBody>
          <a:bodyPr wrap="none" rtlCol="0">
            <a:spAutoFit/>
          </a:bodyPr>
          <a:lstStyle/>
          <a:p>
            <a:pPr algn="ctr"/>
            <a:r>
              <a:rPr lang="en-IN" sz="2400" dirty="0" smtClean="0"/>
              <a:t>Ticket fare based on airline service provider</a:t>
            </a:r>
          </a:p>
        </p:txBody>
      </p:sp>
    </p:spTree>
    <p:extLst>
      <p:ext uri="{BB962C8B-B14F-4D97-AF65-F5344CB8AC3E}">
        <p14:creationId xmlns:p14="http://schemas.microsoft.com/office/powerpoint/2010/main" val="1977348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599</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lucky</dc:creator>
  <cp:lastModifiedBy>Girish lucky</cp:lastModifiedBy>
  <cp:revision>19</cp:revision>
  <dcterms:created xsi:type="dcterms:W3CDTF">2022-01-30T18:16:48Z</dcterms:created>
  <dcterms:modified xsi:type="dcterms:W3CDTF">2022-01-30T20:25:08Z</dcterms:modified>
</cp:coreProperties>
</file>