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Raleway"/>
      <p:regular r:id="rId40"/>
      <p:bold r:id="rId41"/>
      <p:italic r:id="rId42"/>
      <p:boldItalic r:id="rId43"/>
    </p:embeddedFont>
    <p:embeddedFont>
      <p:font typeface="Lat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regular.fntdata"/><Relationship Id="rId20" Type="http://schemas.openxmlformats.org/officeDocument/2006/relationships/slide" Target="slides/slide15.xml"/><Relationship Id="rId42" Type="http://schemas.openxmlformats.org/officeDocument/2006/relationships/font" Target="fonts/Raleway-italic.fntdata"/><Relationship Id="rId41" Type="http://schemas.openxmlformats.org/officeDocument/2006/relationships/font" Target="fonts/Raleway-bold.fntdata"/><Relationship Id="rId22" Type="http://schemas.openxmlformats.org/officeDocument/2006/relationships/slide" Target="slides/slide17.xml"/><Relationship Id="rId44" Type="http://schemas.openxmlformats.org/officeDocument/2006/relationships/font" Target="fonts/Lato-regular.fntdata"/><Relationship Id="rId21" Type="http://schemas.openxmlformats.org/officeDocument/2006/relationships/slide" Target="slides/slide16.xml"/><Relationship Id="rId43" Type="http://schemas.openxmlformats.org/officeDocument/2006/relationships/font" Target="fonts/Raleway-boldItalic.fntdata"/><Relationship Id="rId24" Type="http://schemas.openxmlformats.org/officeDocument/2006/relationships/slide" Target="slides/slide19.xml"/><Relationship Id="rId46" Type="http://schemas.openxmlformats.org/officeDocument/2006/relationships/font" Target="fonts/Lato-italic.fntdata"/><Relationship Id="rId23" Type="http://schemas.openxmlformats.org/officeDocument/2006/relationships/slide" Target="slides/slide18.xml"/><Relationship Id="rId45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Lato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1c51f2788_5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71c51f2788_5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71b3ea908f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71b3ea908f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71c51f2788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71c51f2788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71b3ea908f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71b3ea908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71b3ea908f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71b3ea908f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71b3ea908f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71b3ea908f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71b3ea908f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71b3ea908f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71b3ea908f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71b3ea908f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dedcee0c9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dedcee0c9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71b3ea908f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71b3ea908f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71b3ea908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71b3ea908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71b3ea908f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71b3ea908f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71c51f2788_5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71c51f2788_5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71b3ea908f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71b3ea908f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71b3ea908f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71b3ea908f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71b3ea908f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71b3ea908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71b3ea908f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71b3ea908f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71c51f2788_5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71c51f2788_5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71b3ea908f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71b3ea908f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71b3ea908f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71b3ea908f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71c51f278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71c51f278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1b3ea908f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71b3ea908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dedcee0c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dedcee0c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dedcee0c9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dedcee0c9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dedcee0c9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2dedcee0c9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dedcee0c9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dedcee0c9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dedcee0c9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dedcee0c9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71b3ea908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71b3ea908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1b3ea908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71b3ea908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71b3ea908f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71b3ea908f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71c51f2788_5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71c51f2788_5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71c51f2788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71c51f2788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71c51f2788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71c51f2788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Airbus Aerothon 6.0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document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screens (1.2.1)</a:t>
            </a: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136125" y="2834450"/>
            <a:ext cx="1449300" cy="67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Airlines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22"/>
          <p:cNvSpPr/>
          <p:nvPr/>
        </p:nvSpPr>
        <p:spPr>
          <a:xfrm>
            <a:off x="2129875" y="2145850"/>
            <a:ext cx="4500000" cy="26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22"/>
          <p:cNvSpPr/>
          <p:nvPr/>
        </p:nvSpPr>
        <p:spPr>
          <a:xfrm>
            <a:off x="3226800" y="2241925"/>
            <a:ext cx="984900" cy="30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Aircrafts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22"/>
          <p:cNvSpPr/>
          <p:nvPr/>
        </p:nvSpPr>
        <p:spPr>
          <a:xfrm>
            <a:off x="4332038" y="2241925"/>
            <a:ext cx="984900" cy="30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Airlines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22"/>
          <p:cNvSpPr/>
          <p:nvPr/>
        </p:nvSpPr>
        <p:spPr>
          <a:xfrm>
            <a:off x="5437275" y="2241925"/>
            <a:ext cx="984900" cy="30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Logout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22"/>
          <p:cNvSpPr/>
          <p:nvPr/>
        </p:nvSpPr>
        <p:spPr>
          <a:xfrm>
            <a:off x="2402175" y="3130725"/>
            <a:ext cx="4020000" cy="146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List of customer airlines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(grouped by region)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9" name="Google Shape;179;p22"/>
          <p:cNvCxnSpPr>
            <a:stCxn id="173" idx="3"/>
            <a:endCxn id="174" idx="1"/>
          </p:cNvCxnSpPr>
          <p:nvPr/>
        </p:nvCxnSpPr>
        <p:spPr>
          <a:xfrm>
            <a:off x="1585425" y="3170750"/>
            <a:ext cx="544500" cy="28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p22"/>
          <p:cNvSpPr/>
          <p:nvPr/>
        </p:nvSpPr>
        <p:spPr>
          <a:xfrm>
            <a:off x="4716125" y="2683825"/>
            <a:ext cx="1706100" cy="36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Add new airline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22"/>
          <p:cNvSpPr/>
          <p:nvPr/>
        </p:nvSpPr>
        <p:spPr>
          <a:xfrm>
            <a:off x="7118225" y="2137875"/>
            <a:ext cx="1393200" cy="26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(Popover)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Add details of the new airline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2" name="Google Shape;182;p22"/>
          <p:cNvCxnSpPr>
            <a:stCxn id="180" idx="3"/>
            <a:endCxn id="181" idx="1"/>
          </p:cNvCxnSpPr>
          <p:nvPr/>
        </p:nvCxnSpPr>
        <p:spPr>
          <a:xfrm>
            <a:off x="6422225" y="2868025"/>
            <a:ext cx="696000" cy="58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screens (1.2.2)</a:t>
            </a:r>
            <a:endParaRPr/>
          </a:p>
        </p:txBody>
      </p:sp>
      <p:sp>
        <p:nvSpPr>
          <p:cNvPr id="188" name="Google Shape;188;p23"/>
          <p:cNvSpPr/>
          <p:nvPr/>
        </p:nvSpPr>
        <p:spPr>
          <a:xfrm>
            <a:off x="400400" y="2834450"/>
            <a:ext cx="1449300" cy="67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Airlines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23"/>
          <p:cNvSpPr/>
          <p:nvPr/>
        </p:nvSpPr>
        <p:spPr>
          <a:xfrm>
            <a:off x="2226475" y="2137875"/>
            <a:ext cx="4500000" cy="26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23"/>
          <p:cNvSpPr/>
          <p:nvPr/>
        </p:nvSpPr>
        <p:spPr>
          <a:xfrm>
            <a:off x="3323400" y="2233950"/>
            <a:ext cx="984900" cy="30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Aircrafts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23"/>
          <p:cNvSpPr/>
          <p:nvPr/>
        </p:nvSpPr>
        <p:spPr>
          <a:xfrm>
            <a:off x="4428638" y="2233950"/>
            <a:ext cx="984900" cy="30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Airlines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23"/>
          <p:cNvSpPr/>
          <p:nvPr/>
        </p:nvSpPr>
        <p:spPr>
          <a:xfrm>
            <a:off x="5533875" y="2233950"/>
            <a:ext cx="984900" cy="30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Logout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23"/>
          <p:cNvSpPr/>
          <p:nvPr/>
        </p:nvSpPr>
        <p:spPr>
          <a:xfrm>
            <a:off x="2498775" y="3122750"/>
            <a:ext cx="4020000" cy="146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List of customer airlines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(grouped by region)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4" name="Google Shape;194;p23"/>
          <p:cNvCxnSpPr>
            <a:stCxn id="188" idx="3"/>
            <a:endCxn id="189" idx="1"/>
          </p:cNvCxnSpPr>
          <p:nvPr/>
        </p:nvCxnSpPr>
        <p:spPr>
          <a:xfrm>
            <a:off x="1849700" y="3170750"/>
            <a:ext cx="376800" cy="28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" name="Google Shape;195;p23"/>
          <p:cNvSpPr/>
          <p:nvPr/>
        </p:nvSpPr>
        <p:spPr>
          <a:xfrm>
            <a:off x="4812725" y="2675850"/>
            <a:ext cx="1706100" cy="36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Add new airline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23"/>
          <p:cNvSpPr/>
          <p:nvPr/>
        </p:nvSpPr>
        <p:spPr>
          <a:xfrm>
            <a:off x="7197750" y="2137875"/>
            <a:ext cx="1509600" cy="26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When clicked on any aircraft then it should open a new screen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(see next page)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7" name="Google Shape;197;p23"/>
          <p:cNvCxnSpPr>
            <a:stCxn id="193" idx="3"/>
            <a:endCxn id="196" idx="1"/>
          </p:cNvCxnSpPr>
          <p:nvPr/>
        </p:nvCxnSpPr>
        <p:spPr>
          <a:xfrm flipH="1" rot="10800000">
            <a:off x="6518775" y="3451100"/>
            <a:ext cx="678900" cy="40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screens (1.2.3)</a:t>
            </a:r>
            <a:endParaRPr/>
          </a:p>
        </p:txBody>
      </p:sp>
      <p:sp>
        <p:nvSpPr>
          <p:cNvPr id="203" name="Google Shape;203;p24"/>
          <p:cNvSpPr/>
          <p:nvPr/>
        </p:nvSpPr>
        <p:spPr>
          <a:xfrm>
            <a:off x="3642275" y="2011075"/>
            <a:ext cx="4503600" cy="283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24"/>
          <p:cNvSpPr/>
          <p:nvPr/>
        </p:nvSpPr>
        <p:spPr>
          <a:xfrm>
            <a:off x="4739200" y="2107150"/>
            <a:ext cx="984900" cy="30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Aircrafts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24"/>
          <p:cNvSpPr/>
          <p:nvPr/>
        </p:nvSpPr>
        <p:spPr>
          <a:xfrm>
            <a:off x="5844438" y="2107150"/>
            <a:ext cx="984900" cy="30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Airlines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24"/>
          <p:cNvSpPr/>
          <p:nvPr/>
        </p:nvSpPr>
        <p:spPr>
          <a:xfrm>
            <a:off x="6949675" y="2107150"/>
            <a:ext cx="984900" cy="30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Logout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24"/>
          <p:cNvSpPr/>
          <p:nvPr/>
        </p:nvSpPr>
        <p:spPr>
          <a:xfrm>
            <a:off x="3914575" y="2995950"/>
            <a:ext cx="4020000" cy="172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Airlines related details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(List of aircrafts owned, total purchase expenditure, etc.)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Google Shape;208;p24"/>
          <p:cNvSpPr/>
          <p:nvPr/>
        </p:nvSpPr>
        <p:spPr>
          <a:xfrm>
            <a:off x="6228525" y="2549050"/>
            <a:ext cx="1706100" cy="36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Add new airline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24"/>
          <p:cNvSpPr/>
          <p:nvPr/>
        </p:nvSpPr>
        <p:spPr>
          <a:xfrm>
            <a:off x="1236725" y="2917450"/>
            <a:ext cx="1449300" cy="67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List of airlines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&lt;aircraft-1234&gt;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0" name="Google Shape;210;p24"/>
          <p:cNvCxnSpPr>
            <a:stCxn id="209" idx="3"/>
            <a:endCxn id="203" idx="1"/>
          </p:cNvCxnSpPr>
          <p:nvPr/>
        </p:nvCxnSpPr>
        <p:spPr>
          <a:xfrm>
            <a:off x="2686025" y="3253750"/>
            <a:ext cx="956400" cy="17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 2: Airline</a:t>
            </a:r>
            <a:endParaRPr/>
          </a:p>
        </p:txBody>
      </p:sp>
      <p:sp>
        <p:nvSpPr>
          <p:cNvPr id="216" name="Google Shape;216;p25"/>
          <p:cNvSpPr txBox="1"/>
          <p:nvPr>
            <p:ph idx="1" type="subTitle"/>
          </p:nvPr>
        </p:nvSpPr>
        <p:spPr>
          <a:xfrm>
            <a:off x="729625" y="3172900"/>
            <a:ext cx="7688100" cy="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operating airline can monitor their expenditures on flight health and also streamline their compliance checks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</a:t>
            </a:r>
            <a:endParaRPr/>
          </a:p>
        </p:txBody>
      </p:sp>
      <p:sp>
        <p:nvSpPr>
          <p:cNvPr id="222" name="Google Shape;222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New pilot onboarding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Pilot will have an app to monitor the current health of the aircraft with live images and damage alert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New ground staff onboarding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The same app will be accessible by ground staff to </a:t>
            </a:r>
            <a:r>
              <a:rPr lang="en"/>
              <a:t>receive</a:t>
            </a:r>
            <a:r>
              <a:rPr lang="en"/>
              <a:t> quick and beforehand info about any damage caused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New warehouse onboarding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Warehouses will also be informed of any such requirement via ground staff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Feed flight journey details, along with source/ destination and pilot details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Repair and maintenance history will anyways be </a:t>
            </a:r>
            <a:r>
              <a:rPr lang="en"/>
              <a:t>available</a:t>
            </a:r>
            <a:r>
              <a:rPr lang="en"/>
              <a:t> with the app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Raise timely maintenance request to their MROs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from the app</a:t>
            </a:r>
            <a:endParaRPr/>
          </a:p>
        </p:txBody>
      </p:sp>
      <p:sp>
        <p:nvSpPr>
          <p:cNvPr id="228" name="Google Shape;228;p27"/>
          <p:cNvSpPr txBox="1"/>
          <p:nvPr>
            <p:ph idx="1" type="body"/>
          </p:nvPr>
        </p:nvSpPr>
        <p:spPr>
          <a:xfrm>
            <a:off x="729450" y="2078875"/>
            <a:ext cx="7688700" cy="26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Statistics on what parts are getting damaged the most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Details on which route incus most damages to a certain aircraft part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Which part is the most repaired part during routine maintenance by MROs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Expenditure details on repairs and </a:t>
            </a:r>
            <a:r>
              <a:rPr lang="en"/>
              <a:t>maintenance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Board members can be presented with expenditure graphs and accordingly the operations can be made profitable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Identifying bottleneck skill sets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HR can train the existing staff or  hire new staff with the required skill 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Automated compliance and health check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All compliance requirements with proper proofs and images can now be maintained centrally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Airlines can also centrally </a:t>
            </a:r>
            <a:r>
              <a:rPr lang="en"/>
              <a:t>manage</a:t>
            </a:r>
            <a:r>
              <a:rPr lang="en"/>
              <a:t> and compare their MRO vendors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/>
          <p:nvPr>
            <p:ph type="title"/>
          </p:nvPr>
        </p:nvSpPr>
        <p:spPr>
          <a:xfrm>
            <a:off x="727650" y="1284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screens (2)</a:t>
            </a:r>
            <a:endParaRPr/>
          </a:p>
        </p:txBody>
      </p:sp>
      <p:sp>
        <p:nvSpPr>
          <p:cNvPr id="234" name="Google Shape;234;p28"/>
          <p:cNvSpPr/>
          <p:nvPr/>
        </p:nvSpPr>
        <p:spPr>
          <a:xfrm>
            <a:off x="1569375" y="2064375"/>
            <a:ext cx="1449300" cy="26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Airline login page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" name="Google Shape;235;p28"/>
          <p:cNvSpPr/>
          <p:nvPr/>
        </p:nvSpPr>
        <p:spPr>
          <a:xfrm>
            <a:off x="3561325" y="2033775"/>
            <a:ext cx="4500000" cy="268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" name="Google Shape;236;p28"/>
          <p:cNvSpPr/>
          <p:nvPr/>
        </p:nvSpPr>
        <p:spPr>
          <a:xfrm>
            <a:off x="4658250" y="2185350"/>
            <a:ext cx="984900" cy="30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Aircrafts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" name="Google Shape;237;p28"/>
          <p:cNvSpPr/>
          <p:nvPr/>
        </p:nvSpPr>
        <p:spPr>
          <a:xfrm>
            <a:off x="5763488" y="2185350"/>
            <a:ext cx="984900" cy="30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Profile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" name="Google Shape;238;p28"/>
          <p:cNvSpPr/>
          <p:nvPr/>
        </p:nvSpPr>
        <p:spPr>
          <a:xfrm>
            <a:off x="6868750" y="2185350"/>
            <a:ext cx="984900" cy="30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Logout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p28"/>
          <p:cNvSpPr/>
          <p:nvPr/>
        </p:nvSpPr>
        <p:spPr>
          <a:xfrm>
            <a:off x="3833550" y="3270700"/>
            <a:ext cx="3891600" cy="73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Expenditure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analysis: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 parts with most repairs, MRO billing, … 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" name="Google Shape;240;p28"/>
          <p:cNvSpPr/>
          <p:nvPr/>
        </p:nvSpPr>
        <p:spPr>
          <a:xfrm>
            <a:off x="3833550" y="4221750"/>
            <a:ext cx="3891600" cy="357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Flight operations analysis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41" name="Google Shape;241;p28"/>
          <p:cNvCxnSpPr>
            <a:stCxn id="234" idx="3"/>
            <a:endCxn id="235" idx="1"/>
          </p:cNvCxnSpPr>
          <p:nvPr/>
        </p:nvCxnSpPr>
        <p:spPr>
          <a:xfrm>
            <a:off x="3018675" y="3377475"/>
            <a:ext cx="54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2" name="Google Shape;242;p28"/>
          <p:cNvSpPr/>
          <p:nvPr/>
        </p:nvSpPr>
        <p:spPr>
          <a:xfrm>
            <a:off x="5763500" y="2657754"/>
            <a:ext cx="984900" cy="39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Ground staff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3" name="Google Shape;243;p28"/>
          <p:cNvSpPr/>
          <p:nvPr/>
        </p:nvSpPr>
        <p:spPr>
          <a:xfrm>
            <a:off x="6868750" y="2657754"/>
            <a:ext cx="984900" cy="39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MRO vendors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4" name="Google Shape;244;p28"/>
          <p:cNvSpPr/>
          <p:nvPr/>
        </p:nvSpPr>
        <p:spPr>
          <a:xfrm>
            <a:off x="4624425" y="2680779"/>
            <a:ext cx="984900" cy="39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Main.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requests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screens (2.1)</a:t>
            </a:r>
            <a:endParaRPr/>
          </a:p>
        </p:txBody>
      </p:sp>
      <p:sp>
        <p:nvSpPr>
          <p:cNvPr id="250" name="Google Shape;250;p29"/>
          <p:cNvSpPr/>
          <p:nvPr/>
        </p:nvSpPr>
        <p:spPr>
          <a:xfrm>
            <a:off x="382475" y="3114675"/>
            <a:ext cx="1449300" cy="67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Aircrafts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" name="Google Shape;251;p29"/>
          <p:cNvSpPr/>
          <p:nvPr/>
        </p:nvSpPr>
        <p:spPr>
          <a:xfrm>
            <a:off x="2129875" y="2145850"/>
            <a:ext cx="4500000" cy="26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2" name="Google Shape;252;p29"/>
          <p:cNvSpPr/>
          <p:nvPr/>
        </p:nvSpPr>
        <p:spPr>
          <a:xfrm>
            <a:off x="3226800" y="2241925"/>
            <a:ext cx="984900" cy="30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Aircrafts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3" name="Google Shape;253;p29"/>
          <p:cNvSpPr/>
          <p:nvPr/>
        </p:nvSpPr>
        <p:spPr>
          <a:xfrm>
            <a:off x="4332038" y="2241925"/>
            <a:ext cx="984900" cy="30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4" name="Google Shape;254;p29"/>
          <p:cNvSpPr/>
          <p:nvPr/>
        </p:nvSpPr>
        <p:spPr>
          <a:xfrm>
            <a:off x="5437275" y="2241925"/>
            <a:ext cx="984900" cy="30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Logout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5" name="Google Shape;255;p29"/>
          <p:cNvSpPr/>
          <p:nvPr/>
        </p:nvSpPr>
        <p:spPr>
          <a:xfrm>
            <a:off x="2402175" y="2777050"/>
            <a:ext cx="4020000" cy="181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List of aircrafts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(grouped by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model name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56" name="Google Shape;256;p29"/>
          <p:cNvCxnSpPr>
            <a:stCxn id="250" idx="3"/>
            <a:endCxn id="251" idx="1"/>
          </p:cNvCxnSpPr>
          <p:nvPr/>
        </p:nvCxnSpPr>
        <p:spPr>
          <a:xfrm>
            <a:off x="1831775" y="3450975"/>
            <a:ext cx="2982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7" name="Google Shape;257;p29"/>
          <p:cNvSpPr/>
          <p:nvPr/>
        </p:nvSpPr>
        <p:spPr>
          <a:xfrm>
            <a:off x="7118225" y="1041475"/>
            <a:ext cx="1393200" cy="372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(New screen)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Details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Repair history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Flight operations, etc.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Healthcheck &amp; compliance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Raise maintenance request with MRO vendors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58" name="Google Shape;258;p29"/>
          <p:cNvCxnSpPr>
            <a:stCxn id="255" idx="3"/>
            <a:endCxn id="257" idx="1"/>
          </p:cNvCxnSpPr>
          <p:nvPr/>
        </p:nvCxnSpPr>
        <p:spPr>
          <a:xfrm flipH="1" rot="10800000">
            <a:off x="6422175" y="2902750"/>
            <a:ext cx="696000" cy="78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0"/>
          <p:cNvSpPr txBox="1"/>
          <p:nvPr>
            <p:ph type="title"/>
          </p:nvPr>
        </p:nvSpPr>
        <p:spPr>
          <a:xfrm>
            <a:off x="430850" y="1355088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screens (2.1.1)</a:t>
            </a:r>
            <a:endParaRPr/>
          </a:p>
        </p:txBody>
      </p:sp>
      <p:sp>
        <p:nvSpPr>
          <p:cNvPr id="264" name="Google Shape;264;p30"/>
          <p:cNvSpPr/>
          <p:nvPr/>
        </p:nvSpPr>
        <p:spPr>
          <a:xfrm>
            <a:off x="1448300" y="3114650"/>
            <a:ext cx="1449300" cy="67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Aircrafts details screen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5" name="Google Shape;265;p30"/>
          <p:cNvSpPr/>
          <p:nvPr/>
        </p:nvSpPr>
        <p:spPr>
          <a:xfrm>
            <a:off x="3195700" y="642000"/>
            <a:ext cx="4791900" cy="431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6" name="Google Shape;266;p30"/>
          <p:cNvSpPr/>
          <p:nvPr/>
        </p:nvSpPr>
        <p:spPr>
          <a:xfrm>
            <a:off x="4613650" y="771250"/>
            <a:ext cx="984900" cy="30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Aircrafts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7" name="Google Shape;267;p30"/>
          <p:cNvSpPr/>
          <p:nvPr/>
        </p:nvSpPr>
        <p:spPr>
          <a:xfrm>
            <a:off x="5734663" y="771250"/>
            <a:ext cx="984900" cy="30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8" name="Google Shape;268;p30"/>
          <p:cNvSpPr/>
          <p:nvPr/>
        </p:nvSpPr>
        <p:spPr>
          <a:xfrm>
            <a:off x="6809175" y="771250"/>
            <a:ext cx="984900" cy="30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Logout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69" name="Google Shape;269;p30"/>
          <p:cNvCxnSpPr>
            <a:stCxn id="264" idx="3"/>
            <a:endCxn id="265" idx="1"/>
          </p:cNvCxnSpPr>
          <p:nvPr/>
        </p:nvCxnSpPr>
        <p:spPr>
          <a:xfrm flipH="1" rot="10800000">
            <a:off x="2897600" y="2799350"/>
            <a:ext cx="298200" cy="65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0" name="Google Shape;270;p30"/>
          <p:cNvSpPr txBox="1"/>
          <p:nvPr/>
        </p:nvSpPr>
        <p:spPr>
          <a:xfrm>
            <a:off x="7876400" y="141825"/>
            <a:ext cx="9849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New Slide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1" name="Google Shape;271;p30"/>
          <p:cNvSpPr/>
          <p:nvPr/>
        </p:nvSpPr>
        <p:spPr>
          <a:xfrm>
            <a:off x="3557475" y="1218575"/>
            <a:ext cx="4236600" cy="22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Aircraft d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etails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2" name="Google Shape;272;p30"/>
          <p:cNvSpPr/>
          <p:nvPr/>
        </p:nvSpPr>
        <p:spPr>
          <a:xfrm>
            <a:off x="3557475" y="1804225"/>
            <a:ext cx="4236600" cy="22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Flight operations history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3" name="Google Shape;273;p30"/>
          <p:cNvSpPr/>
          <p:nvPr/>
        </p:nvSpPr>
        <p:spPr>
          <a:xfrm>
            <a:off x="5598550" y="1511400"/>
            <a:ext cx="2195400" cy="22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Record new journey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4" name="Google Shape;274;p30"/>
          <p:cNvSpPr/>
          <p:nvPr/>
        </p:nvSpPr>
        <p:spPr>
          <a:xfrm>
            <a:off x="5598550" y="3754974"/>
            <a:ext cx="2195400" cy="18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Raise repair request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5" name="Google Shape;275;p30"/>
          <p:cNvSpPr/>
          <p:nvPr/>
        </p:nvSpPr>
        <p:spPr>
          <a:xfrm>
            <a:off x="3557475" y="4004950"/>
            <a:ext cx="4236600" cy="22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Repair history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6" name="Google Shape;276;p30"/>
          <p:cNvSpPr/>
          <p:nvPr/>
        </p:nvSpPr>
        <p:spPr>
          <a:xfrm>
            <a:off x="5337550" y="4297850"/>
            <a:ext cx="2456400" cy="22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Raise maintenance request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7" name="Google Shape;277;p30"/>
          <p:cNvSpPr/>
          <p:nvPr/>
        </p:nvSpPr>
        <p:spPr>
          <a:xfrm>
            <a:off x="3557475" y="4590750"/>
            <a:ext cx="4236600" cy="22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Maintenance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history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8" name="Google Shape;278;p30"/>
          <p:cNvSpPr/>
          <p:nvPr/>
        </p:nvSpPr>
        <p:spPr>
          <a:xfrm>
            <a:off x="3597900" y="2604786"/>
            <a:ext cx="2038200" cy="97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Latest list of aircraft images without damage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9" name="Google Shape;279;p30"/>
          <p:cNvSpPr/>
          <p:nvPr/>
        </p:nvSpPr>
        <p:spPr>
          <a:xfrm>
            <a:off x="5703400" y="2604775"/>
            <a:ext cx="2131200" cy="97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Latest list of aircraft images with damage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0" name="Google Shape;280;p30"/>
          <p:cNvSpPr/>
          <p:nvPr/>
        </p:nvSpPr>
        <p:spPr>
          <a:xfrm>
            <a:off x="3557475" y="2262700"/>
            <a:ext cx="4236600" cy="22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Latest journey details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screens (2.2)</a:t>
            </a:r>
            <a:endParaRPr/>
          </a:p>
        </p:txBody>
      </p:sp>
      <p:sp>
        <p:nvSpPr>
          <p:cNvPr id="286" name="Google Shape;286;p31"/>
          <p:cNvSpPr/>
          <p:nvPr/>
        </p:nvSpPr>
        <p:spPr>
          <a:xfrm>
            <a:off x="729450" y="2819625"/>
            <a:ext cx="1449300" cy="67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Ground staff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7" name="Google Shape;287;p31"/>
          <p:cNvSpPr/>
          <p:nvPr/>
        </p:nvSpPr>
        <p:spPr>
          <a:xfrm>
            <a:off x="2723200" y="2131025"/>
            <a:ext cx="4500000" cy="26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8" name="Google Shape;288;p31"/>
          <p:cNvSpPr/>
          <p:nvPr/>
        </p:nvSpPr>
        <p:spPr>
          <a:xfrm>
            <a:off x="3820125" y="2227100"/>
            <a:ext cx="984900" cy="44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Ground staff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9" name="Google Shape;289;p31"/>
          <p:cNvSpPr/>
          <p:nvPr/>
        </p:nvSpPr>
        <p:spPr>
          <a:xfrm>
            <a:off x="4925363" y="2227100"/>
            <a:ext cx="984900" cy="30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p31"/>
          <p:cNvSpPr/>
          <p:nvPr/>
        </p:nvSpPr>
        <p:spPr>
          <a:xfrm>
            <a:off x="6030600" y="2227100"/>
            <a:ext cx="984900" cy="30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Logout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1" name="Google Shape;291;p31"/>
          <p:cNvSpPr/>
          <p:nvPr/>
        </p:nvSpPr>
        <p:spPr>
          <a:xfrm>
            <a:off x="2995500" y="3247350"/>
            <a:ext cx="4020000" cy="133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Details of ground staff and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their relevant skill set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(grouped by airport deployed)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92" name="Google Shape;292;p31"/>
          <p:cNvCxnSpPr>
            <a:stCxn id="286" idx="3"/>
            <a:endCxn id="287" idx="1"/>
          </p:cNvCxnSpPr>
          <p:nvPr/>
        </p:nvCxnSpPr>
        <p:spPr>
          <a:xfrm>
            <a:off x="2178750" y="3155925"/>
            <a:ext cx="544500" cy="28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3" name="Google Shape;293;p31"/>
          <p:cNvSpPr/>
          <p:nvPr/>
        </p:nvSpPr>
        <p:spPr>
          <a:xfrm>
            <a:off x="5042523" y="2819625"/>
            <a:ext cx="1973100" cy="30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Add new ground staff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94" name="Google Shape;294;p31"/>
          <p:cNvCxnSpPr>
            <a:stCxn id="293" idx="3"/>
          </p:cNvCxnSpPr>
          <p:nvPr/>
        </p:nvCxnSpPr>
        <p:spPr>
          <a:xfrm flipH="1" rot="10800000">
            <a:off x="7015623" y="2971125"/>
            <a:ext cx="5055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5" name="Google Shape;295;p31"/>
          <p:cNvSpPr txBox="1"/>
          <p:nvPr/>
        </p:nvSpPr>
        <p:spPr>
          <a:xfrm>
            <a:off x="7554750" y="2836775"/>
            <a:ext cx="9849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…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Personas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Let’s have a look on different personas involved and t</a:t>
            </a:r>
            <a:r>
              <a:rPr b="1" lang="en" sz="4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heir role and advantages they get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screens (2.3)</a:t>
            </a:r>
            <a:endParaRPr/>
          </a:p>
        </p:txBody>
      </p:sp>
      <p:sp>
        <p:nvSpPr>
          <p:cNvPr id="301" name="Google Shape;301;p32"/>
          <p:cNvSpPr/>
          <p:nvPr/>
        </p:nvSpPr>
        <p:spPr>
          <a:xfrm>
            <a:off x="729450" y="2819625"/>
            <a:ext cx="1449300" cy="67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MRO vendors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2" name="Google Shape;302;p32"/>
          <p:cNvSpPr/>
          <p:nvPr/>
        </p:nvSpPr>
        <p:spPr>
          <a:xfrm>
            <a:off x="2723200" y="2131025"/>
            <a:ext cx="4500000" cy="26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3" name="Google Shape;303;p32"/>
          <p:cNvSpPr/>
          <p:nvPr/>
        </p:nvSpPr>
        <p:spPr>
          <a:xfrm>
            <a:off x="3820125" y="2227100"/>
            <a:ext cx="984900" cy="49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MRO vendors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32"/>
          <p:cNvSpPr/>
          <p:nvPr/>
        </p:nvSpPr>
        <p:spPr>
          <a:xfrm>
            <a:off x="4925363" y="2227100"/>
            <a:ext cx="984900" cy="30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5" name="Google Shape;305;p32"/>
          <p:cNvSpPr/>
          <p:nvPr/>
        </p:nvSpPr>
        <p:spPr>
          <a:xfrm>
            <a:off x="6030600" y="2227100"/>
            <a:ext cx="984900" cy="30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Logout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6" name="Google Shape;306;p32"/>
          <p:cNvSpPr/>
          <p:nvPr/>
        </p:nvSpPr>
        <p:spPr>
          <a:xfrm>
            <a:off x="2995500" y="2904550"/>
            <a:ext cx="4020000" cy="167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List of available MRO vendors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07" name="Google Shape;307;p32"/>
          <p:cNvCxnSpPr>
            <a:stCxn id="301" idx="3"/>
            <a:endCxn id="302" idx="1"/>
          </p:cNvCxnSpPr>
          <p:nvPr/>
        </p:nvCxnSpPr>
        <p:spPr>
          <a:xfrm>
            <a:off x="2178750" y="3155925"/>
            <a:ext cx="544500" cy="28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8" name="Google Shape;308;p32"/>
          <p:cNvCxnSpPr>
            <a:stCxn id="306" idx="3"/>
          </p:cNvCxnSpPr>
          <p:nvPr/>
        </p:nvCxnSpPr>
        <p:spPr>
          <a:xfrm flipH="1" rot="10800000">
            <a:off x="7015500" y="3732550"/>
            <a:ext cx="5094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9" name="Google Shape;309;p32"/>
          <p:cNvSpPr txBox="1"/>
          <p:nvPr/>
        </p:nvSpPr>
        <p:spPr>
          <a:xfrm>
            <a:off x="7629400" y="2866625"/>
            <a:ext cx="1328700" cy="10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History with each one of them, AI score, expertise …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screens (2.4)</a:t>
            </a:r>
            <a:endParaRPr/>
          </a:p>
        </p:txBody>
      </p:sp>
      <p:sp>
        <p:nvSpPr>
          <p:cNvPr id="315" name="Google Shape;315;p33"/>
          <p:cNvSpPr/>
          <p:nvPr/>
        </p:nvSpPr>
        <p:spPr>
          <a:xfrm>
            <a:off x="729450" y="2819625"/>
            <a:ext cx="1449300" cy="67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Maintenance requests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6" name="Google Shape;316;p33"/>
          <p:cNvSpPr/>
          <p:nvPr/>
        </p:nvSpPr>
        <p:spPr>
          <a:xfrm>
            <a:off x="2723200" y="2131025"/>
            <a:ext cx="4500000" cy="26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7" name="Google Shape;317;p33"/>
          <p:cNvSpPr/>
          <p:nvPr/>
        </p:nvSpPr>
        <p:spPr>
          <a:xfrm>
            <a:off x="2995500" y="2227100"/>
            <a:ext cx="2250000" cy="34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Maintenance requests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8" name="Google Shape;318;p33"/>
          <p:cNvSpPr/>
          <p:nvPr/>
        </p:nvSpPr>
        <p:spPr>
          <a:xfrm>
            <a:off x="5365769" y="2227100"/>
            <a:ext cx="544500" cy="30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9" name="Google Shape;319;p33"/>
          <p:cNvSpPr/>
          <p:nvPr/>
        </p:nvSpPr>
        <p:spPr>
          <a:xfrm>
            <a:off x="6030600" y="2227100"/>
            <a:ext cx="984900" cy="30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Logout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0" name="Google Shape;320;p33"/>
          <p:cNvSpPr/>
          <p:nvPr/>
        </p:nvSpPr>
        <p:spPr>
          <a:xfrm>
            <a:off x="2995500" y="2904550"/>
            <a:ext cx="4020000" cy="167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Details of all the maintenance request for aircraft operated by the airline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21" name="Google Shape;321;p33"/>
          <p:cNvCxnSpPr>
            <a:stCxn id="315" idx="3"/>
            <a:endCxn id="316" idx="1"/>
          </p:cNvCxnSpPr>
          <p:nvPr/>
        </p:nvCxnSpPr>
        <p:spPr>
          <a:xfrm>
            <a:off x="2178750" y="3155925"/>
            <a:ext cx="544500" cy="28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 3: MRO vendors</a:t>
            </a:r>
            <a:endParaRPr/>
          </a:p>
        </p:txBody>
      </p:sp>
      <p:sp>
        <p:nvSpPr>
          <p:cNvPr id="327" name="Google Shape;327;p34"/>
          <p:cNvSpPr txBox="1"/>
          <p:nvPr>
            <p:ph idx="1" type="subTitle"/>
          </p:nvPr>
        </p:nvSpPr>
        <p:spPr>
          <a:xfrm>
            <a:off x="729625" y="3172900"/>
            <a:ext cx="7688100" cy="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MRO vendors can now talk to their client airlines at one single place and drive their custom success journey by comparing sales and airline relations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</a:t>
            </a:r>
            <a:endParaRPr/>
          </a:p>
        </p:txBody>
      </p:sp>
      <p:sp>
        <p:nvSpPr>
          <p:cNvPr id="333" name="Google Shape;333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Reply back to the client airline with an estimated quotation for flight maintenance along with ETAs and timelines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Maintain </a:t>
            </a:r>
            <a:r>
              <a:rPr lang="en"/>
              <a:t>repair</a:t>
            </a:r>
            <a:r>
              <a:rPr lang="en"/>
              <a:t> history that can be later shared with the airline and to Airbus for record keeping and analysis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from the app</a:t>
            </a:r>
            <a:endParaRPr/>
          </a:p>
        </p:txBody>
      </p:sp>
      <p:sp>
        <p:nvSpPr>
          <p:cNvPr id="339" name="Google Shape;339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MROs can maintain their </a:t>
            </a:r>
            <a:r>
              <a:rPr lang="en"/>
              <a:t>customer</a:t>
            </a:r>
            <a:r>
              <a:rPr lang="en"/>
              <a:t> engagement by centrally monitoring the client airlines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Expenditures and sales reports can be maintained and presented to the board members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Identifying bottleneck skill sets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HR can train the existing staff or  hire new staff with the required skill set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7"/>
          <p:cNvSpPr txBox="1"/>
          <p:nvPr>
            <p:ph type="title"/>
          </p:nvPr>
        </p:nvSpPr>
        <p:spPr>
          <a:xfrm>
            <a:off x="727650" y="1284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screens (3)</a:t>
            </a:r>
            <a:endParaRPr/>
          </a:p>
        </p:txBody>
      </p:sp>
      <p:sp>
        <p:nvSpPr>
          <p:cNvPr id="345" name="Google Shape;345;p37"/>
          <p:cNvSpPr/>
          <p:nvPr/>
        </p:nvSpPr>
        <p:spPr>
          <a:xfrm>
            <a:off x="2424125" y="2086775"/>
            <a:ext cx="1249200" cy="26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MRO login page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6" name="Google Shape;346;p37"/>
          <p:cNvSpPr/>
          <p:nvPr/>
        </p:nvSpPr>
        <p:spPr>
          <a:xfrm>
            <a:off x="4006950" y="2056175"/>
            <a:ext cx="4500000" cy="268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7" name="Google Shape;347;p37"/>
          <p:cNvSpPr/>
          <p:nvPr/>
        </p:nvSpPr>
        <p:spPr>
          <a:xfrm>
            <a:off x="5275550" y="2571750"/>
            <a:ext cx="860100" cy="30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Clients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8" name="Google Shape;348;p37"/>
          <p:cNvSpPr/>
          <p:nvPr/>
        </p:nvSpPr>
        <p:spPr>
          <a:xfrm>
            <a:off x="6209113" y="2207750"/>
            <a:ext cx="984900" cy="30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Profile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9" name="Google Shape;349;p37"/>
          <p:cNvSpPr/>
          <p:nvPr/>
        </p:nvSpPr>
        <p:spPr>
          <a:xfrm>
            <a:off x="7314375" y="2207750"/>
            <a:ext cx="984900" cy="30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Logout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0" name="Google Shape;350;p37"/>
          <p:cNvSpPr/>
          <p:nvPr/>
        </p:nvSpPr>
        <p:spPr>
          <a:xfrm>
            <a:off x="4279175" y="3202550"/>
            <a:ext cx="3891600" cy="129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Customer engagement,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request served analysis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 parts with most repairs, MRO billing, skillset missing … 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51" name="Google Shape;351;p37"/>
          <p:cNvCxnSpPr>
            <a:stCxn id="345" idx="3"/>
            <a:endCxn id="346" idx="1"/>
          </p:cNvCxnSpPr>
          <p:nvPr/>
        </p:nvCxnSpPr>
        <p:spPr>
          <a:xfrm>
            <a:off x="3673325" y="3399875"/>
            <a:ext cx="33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2" name="Google Shape;352;p37"/>
          <p:cNvSpPr/>
          <p:nvPr/>
        </p:nvSpPr>
        <p:spPr>
          <a:xfrm>
            <a:off x="637050" y="2086775"/>
            <a:ext cx="1249200" cy="26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MRO signup page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53" name="Google Shape;353;p37"/>
          <p:cNvCxnSpPr>
            <a:endCxn id="345" idx="1"/>
          </p:cNvCxnSpPr>
          <p:nvPr/>
        </p:nvCxnSpPr>
        <p:spPr>
          <a:xfrm>
            <a:off x="1886225" y="3399875"/>
            <a:ext cx="53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4" name="Google Shape;354;p37"/>
          <p:cNvSpPr/>
          <p:nvPr/>
        </p:nvSpPr>
        <p:spPr>
          <a:xfrm>
            <a:off x="6209125" y="2571750"/>
            <a:ext cx="2090100" cy="30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Maintenance request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8"/>
          <p:cNvSpPr txBox="1"/>
          <p:nvPr>
            <p:ph type="title"/>
          </p:nvPr>
        </p:nvSpPr>
        <p:spPr>
          <a:xfrm>
            <a:off x="727650" y="1284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screens (3.1)</a:t>
            </a:r>
            <a:endParaRPr/>
          </a:p>
        </p:txBody>
      </p:sp>
      <p:sp>
        <p:nvSpPr>
          <p:cNvPr id="360" name="Google Shape;360;p38"/>
          <p:cNvSpPr/>
          <p:nvPr/>
        </p:nvSpPr>
        <p:spPr>
          <a:xfrm>
            <a:off x="2879700" y="2071100"/>
            <a:ext cx="4500000" cy="268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1" name="Google Shape;361;p38"/>
          <p:cNvSpPr/>
          <p:nvPr/>
        </p:nvSpPr>
        <p:spPr>
          <a:xfrm>
            <a:off x="5230113" y="2222675"/>
            <a:ext cx="860100" cy="30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2" name="Google Shape;362;p38"/>
          <p:cNvSpPr/>
          <p:nvPr/>
        </p:nvSpPr>
        <p:spPr>
          <a:xfrm>
            <a:off x="4148288" y="2222675"/>
            <a:ext cx="984900" cy="30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Profile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3" name="Google Shape;363;p38"/>
          <p:cNvSpPr/>
          <p:nvPr/>
        </p:nvSpPr>
        <p:spPr>
          <a:xfrm>
            <a:off x="6187125" y="2222675"/>
            <a:ext cx="860100" cy="30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Logout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4" name="Google Shape;364;p38"/>
          <p:cNvSpPr/>
          <p:nvPr/>
        </p:nvSpPr>
        <p:spPr>
          <a:xfrm>
            <a:off x="3151925" y="2642675"/>
            <a:ext cx="3891600" cy="187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General details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+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What all aircrafts are supported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5" name="Google Shape;365;p38"/>
          <p:cNvSpPr/>
          <p:nvPr/>
        </p:nvSpPr>
        <p:spPr>
          <a:xfrm>
            <a:off x="598401" y="3084275"/>
            <a:ext cx="1096200" cy="44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Profile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66" name="Google Shape;366;p38"/>
          <p:cNvCxnSpPr>
            <a:stCxn id="365" idx="3"/>
            <a:endCxn id="360" idx="1"/>
          </p:cNvCxnSpPr>
          <p:nvPr/>
        </p:nvCxnSpPr>
        <p:spPr>
          <a:xfrm>
            <a:off x="1694601" y="3307625"/>
            <a:ext cx="1185000" cy="1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screens (3.2)</a:t>
            </a:r>
            <a:endParaRPr/>
          </a:p>
        </p:txBody>
      </p:sp>
      <p:sp>
        <p:nvSpPr>
          <p:cNvPr id="372" name="Google Shape;372;p39"/>
          <p:cNvSpPr/>
          <p:nvPr/>
        </p:nvSpPr>
        <p:spPr>
          <a:xfrm>
            <a:off x="382475" y="3114675"/>
            <a:ext cx="1449300" cy="67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Clients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3" name="Google Shape;373;p39"/>
          <p:cNvSpPr/>
          <p:nvPr/>
        </p:nvSpPr>
        <p:spPr>
          <a:xfrm>
            <a:off x="2129875" y="2145850"/>
            <a:ext cx="4500000" cy="26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4" name="Google Shape;374;p39"/>
          <p:cNvSpPr/>
          <p:nvPr/>
        </p:nvSpPr>
        <p:spPr>
          <a:xfrm>
            <a:off x="3226800" y="2241925"/>
            <a:ext cx="984900" cy="30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Clients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5" name="Google Shape;375;p39"/>
          <p:cNvSpPr/>
          <p:nvPr/>
        </p:nvSpPr>
        <p:spPr>
          <a:xfrm>
            <a:off x="4332038" y="2241925"/>
            <a:ext cx="984900" cy="30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6" name="Google Shape;376;p39"/>
          <p:cNvSpPr/>
          <p:nvPr/>
        </p:nvSpPr>
        <p:spPr>
          <a:xfrm>
            <a:off x="5437275" y="2241925"/>
            <a:ext cx="984900" cy="30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Logout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7" name="Google Shape;377;p39"/>
          <p:cNvSpPr/>
          <p:nvPr/>
        </p:nvSpPr>
        <p:spPr>
          <a:xfrm>
            <a:off x="2402175" y="2777050"/>
            <a:ext cx="4020000" cy="181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List of client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(grouped by region)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78" name="Google Shape;378;p39"/>
          <p:cNvCxnSpPr>
            <a:stCxn id="372" idx="3"/>
            <a:endCxn id="373" idx="1"/>
          </p:cNvCxnSpPr>
          <p:nvPr/>
        </p:nvCxnSpPr>
        <p:spPr>
          <a:xfrm>
            <a:off x="1831775" y="3450975"/>
            <a:ext cx="2982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9" name="Google Shape;379;p39"/>
          <p:cNvSpPr/>
          <p:nvPr/>
        </p:nvSpPr>
        <p:spPr>
          <a:xfrm>
            <a:off x="7118225" y="2137975"/>
            <a:ext cx="1393200" cy="26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(New screen)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Details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Repair history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Billings and previous records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80" name="Google Shape;380;p39"/>
          <p:cNvCxnSpPr>
            <a:stCxn id="377" idx="3"/>
            <a:endCxn id="379" idx="1"/>
          </p:cNvCxnSpPr>
          <p:nvPr/>
        </p:nvCxnSpPr>
        <p:spPr>
          <a:xfrm flipH="1" rot="10800000">
            <a:off x="6422175" y="3451150"/>
            <a:ext cx="696000" cy="23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screens (3.3)</a:t>
            </a:r>
            <a:endParaRPr/>
          </a:p>
        </p:txBody>
      </p:sp>
      <p:sp>
        <p:nvSpPr>
          <p:cNvPr id="386" name="Google Shape;386;p40"/>
          <p:cNvSpPr/>
          <p:nvPr/>
        </p:nvSpPr>
        <p:spPr>
          <a:xfrm>
            <a:off x="382475" y="3114675"/>
            <a:ext cx="1449300" cy="67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Maintenance request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7" name="Google Shape;387;p40"/>
          <p:cNvSpPr/>
          <p:nvPr/>
        </p:nvSpPr>
        <p:spPr>
          <a:xfrm>
            <a:off x="2129875" y="2145850"/>
            <a:ext cx="4500000" cy="26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8" name="Google Shape;388;p40"/>
          <p:cNvSpPr/>
          <p:nvPr/>
        </p:nvSpPr>
        <p:spPr>
          <a:xfrm>
            <a:off x="2402175" y="2241925"/>
            <a:ext cx="2049600" cy="30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Maintenance request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9" name="Google Shape;389;p40"/>
          <p:cNvSpPr/>
          <p:nvPr/>
        </p:nvSpPr>
        <p:spPr>
          <a:xfrm>
            <a:off x="4571997" y="2241925"/>
            <a:ext cx="744900" cy="30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0" name="Google Shape;390;p40"/>
          <p:cNvSpPr/>
          <p:nvPr/>
        </p:nvSpPr>
        <p:spPr>
          <a:xfrm>
            <a:off x="5437275" y="2241925"/>
            <a:ext cx="984900" cy="30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Logout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1" name="Google Shape;391;p40"/>
          <p:cNvSpPr/>
          <p:nvPr/>
        </p:nvSpPr>
        <p:spPr>
          <a:xfrm>
            <a:off x="2402175" y="2777050"/>
            <a:ext cx="4020000" cy="181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List of requests that have arrived or are sent for confirmation or are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already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met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(grouped by the status of request)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92" name="Google Shape;392;p40"/>
          <p:cNvCxnSpPr>
            <a:stCxn id="386" idx="3"/>
            <a:endCxn id="387" idx="1"/>
          </p:cNvCxnSpPr>
          <p:nvPr/>
        </p:nvCxnSpPr>
        <p:spPr>
          <a:xfrm>
            <a:off x="1831775" y="3450975"/>
            <a:ext cx="2982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3" name="Google Shape;393;p40"/>
          <p:cNvSpPr/>
          <p:nvPr/>
        </p:nvSpPr>
        <p:spPr>
          <a:xfrm>
            <a:off x="7118225" y="2137975"/>
            <a:ext cx="1393200" cy="26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(Popover)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Details with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flight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history, healthcheck and customer details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Option to send a quotation and timelines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94" name="Google Shape;394;p40"/>
          <p:cNvCxnSpPr>
            <a:stCxn id="391" idx="3"/>
            <a:endCxn id="393" idx="1"/>
          </p:cNvCxnSpPr>
          <p:nvPr/>
        </p:nvCxnSpPr>
        <p:spPr>
          <a:xfrm flipH="1" rot="10800000">
            <a:off x="6422175" y="3451150"/>
            <a:ext cx="696000" cy="23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few more are required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 1: Airbus</a:t>
            </a:r>
            <a:endParaRPr/>
          </a:p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admin and maintainer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 4: Ground Staff</a:t>
            </a:r>
            <a:endParaRPr/>
          </a:p>
        </p:txBody>
      </p:sp>
      <p:sp>
        <p:nvSpPr>
          <p:cNvPr id="405" name="Google Shape;405;p42"/>
          <p:cNvSpPr txBox="1"/>
          <p:nvPr>
            <p:ph idx="1" type="subTitle"/>
          </p:nvPr>
        </p:nvSpPr>
        <p:spPr>
          <a:xfrm>
            <a:off x="729625" y="3172900"/>
            <a:ext cx="7688100" cy="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Ground staff members will be </a:t>
            </a:r>
            <a:r>
              <a:rPr lang="en"/>
              <a:t>responsible</a:t>
            </a:r>
            <a:r>
              <a:rPr lang="en"/>
              <a:t> for routine repairs at they will be deployed at the airport end only</a:t>
            </a:r>
            <a:endParaRPr/>
          </a:p>
        </p:txBody>
      </p:sp>
      <p:sp>
        <p:nvSpPr>
          <p:cNvPr id="406" name="Google Shape;406;p42"/>
          <p:cNvSpPr txBox="1"/>
          <p:nvPr/>
        </p:nvSpPr>
        <p:spPr>
          <a:xfrm>
            <a:off x="7980250" y="111950"/>
            <a:ext cx="101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New slide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</a:t>
            </a:r>
            <a:endParaRPr/>
          </a:p>
        </p:txBody>
      </p:sp>
      <p:sp>
        <p:nvSpPr>
          <p:cNvPr id="412" name="Google Shape;412;p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Take up the repair task and label the images correctly and close the repair tasks with proper analysis and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They can also make use of the state-of-the-art GenAI bot to help them with related fixes</a:t>
            </a:r>
            <a:endParaRPr/>
          </a:p>
        </p:txBody>
      </p:sp>
      <p:sp>
        <p:nvSpPr>
          <p:cNvPr id="413" name="Google Shape;413;p43"/>
          <p:cNvSpPr txBox="1"/>
          <p:nvPr/>
        </p:nvSpPr>
        <p:spPr>
          <a:xfrm>
            <a:off x="7980250" y="111950"/>
            <a:ext cx="101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New slide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from the app</a:t>
            </a:r>
            <a:endParaRPr/>
          </a:p>
        </p:txBody>
      </p:sp>
      <p:sp>
        <p:nvSpPr>
          <p:cNvPr id="419" name="Google Shape;419;p4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They can now send their repair report directly from the convenience of this application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With the data they provide, their skill sets can be accordingly adjusted to upskill them and reduce the downtime</a:t>
            </a:r>
            <a:endParaRPr/>
          </a:p>
        </p:txBody>
      </p:sp>
      <p:sp>
        <p:nvSpPr>
          <p:cNvPr id="420" name="Google Shape;420;p44"/>
          <p:cNvSpPr txBox="1"/>
          <p:nvPr/>
        </p:nvSpPr>
        <p:spPr>
          <a:xfrm>
            <a:off x="7980250" y="111950"/>
            <a:ext cx="101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New slide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5"/>
          <p:cNvSpPr txBox="1"/>
          <p:nvPr>
            <p:ph type="title"/>
          </p:nvPr>
        </p:nvSpPr>
        <p:spPr>
          <a:xfrm>
            <a:off x="727650" y="1284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screens (4)</a:t>
            </a:r>
            <a:endParaRPr/>
          </a:p>
        </p:txBody>
      </p:sp>
      <p:sp>
        <p:nvSpPr>
          <p:cNvPr id="426" name="Google Shape;426;p45"/>
          <p:cNvSpPr/>
          <p:nvPr/>
        </p:nvSpPr>
        <p:spPr>
          <a:xfrm>
            <a:off x="647425" y="2086775"/>
            <a:ext cx="1249200" cy="26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Ground staff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login page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7" name="Google Shape;427;p45"/>
          <p:cNvSpPr/>
          <p:nvPr/>
        </p:nvSpPr>
        <p:spPr>
          <a:xfrm>
            <a:off x="2693100" y="2056175"/>
            <a:ext cx="4500000" cy="268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8" name="Google Shape;428;p45"/>
          <p:cNvSpPr/>
          <p:nvPr/>
        </p:nvSpPr>
        <p:spPr>
          <a:xfrm>
            <a:off x="4895263" y="2207750"/>
            <a:ext cx="984900" cy="30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Profile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9" name="Google Shape;429;p45"/>
          <p:cNvSpPr/>
          <p:nvPr/>
        </p:nvSpPr>
        <p:spPr>
          <a:xfrm>
            <a:off x="6000525" y="2207750"/>
            <a:ext cx="984900" cy="30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Logout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0" name="Google Shape;430;p45"/>
          <p:cNvSpPr/>
          <p:nvPr/>
        </p:nvSpPr>
        <p:spPr>
          <a:xfrm>
            <a:off x="2965325" y="2657600"/>
            <a:ext cx="4020000" cy="184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List of maintenance requests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31" name="Google Shape;431;p45"/>
          <p:cNvCxnSpPr>
            <a:endCxn id="427" idx="1"/>
          </p:cNvCxnSpPr>
          <p:nvPr/>
        </p:nvCxnSpPr>
        <p:spPr>
          <a:xfrm>
            <a:off x="1918800" y="2605475"/>
            <a:ext cx="774300" cy="7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2" name="Google Shape;432;p45"/>
          <p:cNvSpPr txBox="1"/>
          <p:nvPr/>
        </p:nvSpPr>
        <p:spPr>
          <a:xfrm>
            <a:off x="7980250" y="111950"/>
            <a:ext cx="101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New slide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6"/>
          <p:cNvSpPr txBox="1"/>
          <p:nvPr>
            <p:ph type="title"/>
          </p:nvPr>
        </p:nvSpPr>
        <p:spPr>
          <a:xfrm>
            <a:off x="727650" y="1284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screens (4.1)</a:t>
            </a:r>
            <a:endParaRPr/>
          </a:p>
        </p:txBody>
      </p:sp>
      <p:sp>
        <p:nvSpPr>
          <p:cNvPr id="438" name="Google Shape;438;p46"/>
          <p:cNvSpPr/>
          <p:nvPr/>
        </p:nvSpPr>
        <p:spPr>
          <a:xfrm>
            <a:off x="2879700" y="2071100"/>
            <a:ext cx="4500000" cy="268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9" name="Google Shape;439;p46"/>
          <p:cNvSpPr/>
          <p:nvPr/>
        </p:nvSpPr>
        <p:spPr>
          <a:xfrm>
            <a:off x="4991838" y="2222675"/>
            <a:ext cx="984900" cy="30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Profile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0" name="Google Shape;440;p46"/>
          <p:cNvSpPr/>
          <p:nvPr/>
        </p:nvSpPr>
        <p:spPr>
          <a:xfrm>
            <a:off x="6187125" y="2222675"/>
            <a:ext cx="860100" cy="30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Logout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1" name="Google Shape;441;p46"/>
          <p:cNvSpPr/>
          <p:nvPr/>
        </p:nvSpPr>
        <p:spPr>
          <a:xfrm>
            <a:off x="3151925" y="2642675"/>
            <a:ext cx="3895200" cy="135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General details +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Images +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Option to tag the images with part type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2" name="Google Shape;442;p46"/>
          <p:cNvSpPr/>
          <p:nvPr/>
        </p:nvSpPr>
        <p:spPr>
          <a:xfrm>
            <a:off x="598400" y="3084275"/>
            <a:ext cx="1223100" cy="85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Any maintenance request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43" name="Google Shape;443;p46"/>
          <p:cNvCxnSpPr>
            <a:stCxn id="442" idx="3"/>
            <a:endCxn id="438" idx="1"/>
          </p:cNvCxnSpPr>
          <p:nvPr/>
        </p:nvCxnSpPr>
        <p:spPr>
          <a:xfrm flipH="1" rot="10800000">
            <a:off x="1821500" y="3414875"/>
            <a:ext cx="1058100" cy="9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4" name="Google Shape;444;p46"/>
          <p:cNvSpPr/>
          <p:nvPr/>
        </p:nvSpPr>
        <p:spPr>
          <a:xfrm>
            <a:off x="5603225" y="4109675"/>
            <a:ext cx="1443900" cy="53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GenAI enabled chat bot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5" name="Google Shape;445;p46"/>
          <p:cNvSpPr txBox="1"/>
          <p:nvPr/>
        </p:nvSpPr>
        <p:spPr>
          <a:xfrm>
            <a:off x="7980250" y="111950"/>
            <a:ext cx="101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New slide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New airline onboarding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New aircraft onboarding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Assigning the airplane to the client it has been sold to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Providing a platform for MROs to get themselves onboarded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from the app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Statistics on what parts are getting damaged the most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Details on which route </a:t>
            </a:r>
            <a:r>
              <a:rPr lang="en"/>
              <a:t>incus most damages to a certain aircraft part (maybe becoz of the high altitude or low temperature)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Which part is the most repaired part during routine maintenance by MROs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Customer satisfaction indication: need more thought here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screens (1)</a:t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1569375" y="2033775"/>
            <a:ext cx="1449300" cy="26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Admin login page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8"/>
          <p:cNvSpPr/>
          <p:nvPr/>
        </p:nvSpPr>
        <p:spPr>
          <a:xfrm>
            <a:off x="3563125" y="2033775"/>
            <a:ext cx="4500000" cy="26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8"/>
          <p:cNvSpPr/>
          <p:nvPr/>
        </p:nvSpPr>
        <p:spPr>
          <a:xfrm>
            <a:off x="4660050" y="2129850"/>
            <a:ext cx="984900" cy="30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Aircrafts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5765288" y="2129850"/>
            <a:ext cx="984900" cy="30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Airlines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8"/>
          <p:cNvSpPr/>
          <p:nvPr/>
        </p:nvSpPr>
        <p:spPr>
          <a:xfrm>
            <a:off x="6870525" y="2129850"/>
            <a:ext cx="984900" cy="30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Logout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8"/>
          <p:cNvSpPr/>
          <p:nvPr/>
        </p:nvSpPr>
        <p:spPr>
          <a:xfrm>
            <a:off x="3835350" y="2834475"/>
            <a:ext cx="3891600" cy="73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Customer insights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3835350" y="3747500"/>
            <a:ext cx="3891600" cy="73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Damage analysis: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 parts with most repairs, … 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4" name="Google Shape;124;p18"/>
          <p:cNvCxnSpPr>
            <a:stCxn id="117" idx="3"/>
            <a:endCxn id="118" idx="1"/>
          </p:cNvCxnSpPr>
          <p:nvPr/>
        </p:nvCxnSpPr>
        <p:spPr>
          <a:xfrm>
            <a:off x="3018675" y="3346875"/>
            <a:ext cx="54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screens (1.1.1)</a:t>
            </a:r>
            <a:endParaRPr/>
          </a:p>
        </p:txBody>
      </p:sp>
      <p:sp>
        <p:nvSpPr>
          <p:cNvPr id="130" name="Google Shape;130;p19"/>
          <p:cNvSpPr/>
          <p:nvPr/>
        </p:nvSpPr>
        <p:spPr>
          <a:xfrm>
            <a:off x="136125" y="2834450"/>
            <a:ext cx="1449300" cy="67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Aircrafts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19"/>
          <p:cNvSpPr/>
          <p:nvPr/>
        </p:nvSpPr>
        <p:spPr>
          <a:xfrm>
            <a:off x="2129875" y="2145850"/>
            <a:ext cx="4500000" cy="26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19"/>
          <p:cNvSpPr/>
          <p:nvPr/>
        </p:nvSpPr>
        <p:spPr>
          <a:xfrm>
            <a:off x="3226800" y="2241925"/>
            <a:ext cx="984900" cy="30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Aircrafts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19"/>
          <p:cNvSpPr/>
          <p:nvPr/>
        </p:nvSpPr>
        <p:spPr>
          <a:xfrm>
            <a:off x="4332038" y="2241925"/>
            <a:ext cx="984900" cy="30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Airlines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19"/>
          <p:cNvSpPr/>
          <p:nvPr/>
        </p:nvSpPr>
        <p:spPr>
          <a:xfrm>
            <a:off x="5437275" y="2241925"/>
            <a:ext cx="984900" cy="30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Logout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2402175" y="3130725"/>
            <a:ext cx="4020000" cy="146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List of aircrafts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(grouped by model name)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6" name="Google Shape;136;p19"/>
          <p:cNvCxnSpPr>
            <a:stCxn id="130" idx="3"/>
            <a:endCxn id="131" idx="1"/>
          </p:cNvCxnSpPr>
          <p:nvPr/>
        </p:nvCxnSpPr>
        <p:spPr>
          <a:xfrm>
            <a:off x="1585425" y="3170750"/>
            <a:ext cx="544500" cy="28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p19"/>
          <p:cNvSpPr/>
          <p:nvPr/>
        </p:nvSpPr>
        <p:spPr>
          <a:xfrm>
            <a:off x="4716125" y="2683825"/>
            <a:ext cx="1706100" cy="36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Add new aircraft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7118225" y="2137875"/>
            <a:ext cx="1393200" cy="26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(Popover)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Allow the user to enter general details for the aircraft and save it to DB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9" name="Google Shape;139;p19"/>
          <p:cNvCxnSpPr>
            <a:stCxn id="137" idx="3"/>
            <a:endCxn id="138" idx="1"/>
          </p:cNvCxnSpPr>
          <p:nvPr/>
        </p:nvCxnSpPr>
        <p:spPr>
          <a:xfrm>
            <a:off x="6422225" y="2868025"/>
            <a:ext cx="696000" cy="58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screens (1.1.2)</a:t>
            </a: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136125" y="2834450"/>
            <a:ext cx="1449300" cy="67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Aircrafts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20"/>
          <p:cNvSpPr/>
          <p:nvPr/>
        </p:nvSpPr>
        <p:spPr>
          <a:xfrm>
            <a:off x="2129875" y="2145850"/>
            <a:ext cx="4500000" cy="26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20"/>
          <p:cNvSpPr/>
          <p:nvPr/>
        </p:nvSpPr>
        <p:spPr>
          <a:xfrm>
            <a:off x="3226800" y="2241925"/>
            <a:ext cx="984900" cy="30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Aircrafts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20"/>
          <p:cNvSpPr/>
          <p:nvPr/>
        </p:nvSpPr>
        <p:spPr>
          <a:xfrm>
            <a:off x="4332038" y="2241925"/>
            <a:ext cx="984900" cy="30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Airlines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20"/>
          <p:cNvSpPr/>
          <p:nvPr/>
        </p:nvSpPr>
        <p:spPr>
          <a:xfrm>
            <a:off x="5437275" y="2241925"/>
            <a:ext cx="984900" cy="30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Logout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20"/>
          <p:cNvSpPr/>
          <p:nvPr/>
        </p:nvSpPr>
        <p:spPr>
          <a:xfrm>
            <a:off x="2402175" y="3130725"/>
            <a:ext cx="4020000" cy="146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List of aircrafts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(grouped by model name)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1" name="Google Shape;151;p20"/>
          <p:cNvCxnSpPr>
            <a:stCxn id="145" idx="3"/>
            <a:endCxn id="146" idx="1"/>
          </p:cNvCxnSpPr>
          <p:nvPr/>
        </p:nvCxnSpPr>
        <p:spPr>
          <a:xfrm>
            <a:off x="1585425" y="3170750"/>
            <a:ext cx="544500" cy="28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20"/>
          <p:cNvSpPr/>
          <p:nvPr/>
        </p:nvSpPr>
        <p:spPr>
          <a:xfrm>
            <a:off x="4716125" y="2683825"/>
            <a:ext cx="1706100" cy="36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Add new aircraft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20"/>
          <p:cNvSpPr/>
          <p:nvPr/>
        </p:nvSpPr>
        <p:spPr>
          <a:xfrm>
            <a:off x="7118225" y="2137875"/>
            <a:ext cx="1393200" cy="26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When clicked on any aircraft then it should open a new screen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(see next page)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4" name="Google Shape;154;p20"/>
          <p:cNvCxnSpPr>
            <a:stCxn id="150" idx="3"/>
            <a:endCxn id="153" idx="1"/>
          </p:cNvCxnSpPr>
          <p:nvPr/>
        </p:nvCxnSpPr>
        <p:spPr>
          <a:xfrm flipH="1" rot="10800000">
            <a:off x="6422175" y="3450975"/>
            <a:ext cx="696000" cy="41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screens (1.1.3)</a:t>
            </a:r>
            <a:endParaRPr/>
          </a:p>
        </p:txBody>
      </p:sp>
      <p:sp>
        <p:nvSpPr>
          <p:cNvPr id="160" name="Google Shape;160;p21"/>
          <p:cNvSpPr/>
          <p:nvPr/>
        </p:nvSpPr>
        <p:spPr>
          <a:xfrm>
            <a:off x="869825" y="2804500"/>
            <a:ext cx="1449300" cy="67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List of aircrafts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&lt;aircraft-1234&gt;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21"/>
          <p:cNvSpPr/>
          <p:nvPr/>
        </p:nvSpPr>
        <p:spPr>
          <a:xfrm>
            <a:off x="3193000" y="1853850"/>
            <a:ext cx="5094900" cy="299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21"/>
          <p:cNvSpPr/>
          <p:nvPr/>
        </p:nvSpPr>
        <p:spPr>
          <a:xfrm>
            <a:off x="4873900" y="1947025"/>
            <a:ext cx="984900" cy="30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Aircrafts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5979138" y="1947025"/>
            <a:ext cx="984900" cy="30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Airlines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21"/>
          <p:cNvSpPr/>
          <p:nvPr/>
        </p:nvSpPr>
        <p:spPr>
          <a:xfrm>
            <a:off x="7084375" y="1947025"/>
            <a:ext cx="984900" cy="30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Logout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21"/>
          <p:cNvSpPr/>
          <p:nvPr/>
        </p:nvSpPr>
        <p:spPr>
          <a:xfrm>
            <a:off x="3465300" y="2804500"/>
            <a:ext cx="4604100" cy="196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Aircraft related details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(option to assign the aircraft to any already onboarded airline and save this info to DB)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(Airline it was sold to, repair history (graphs here), flight operations (graphs here), etc.)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6" name="Google Shape;166;p21"/>
          <p:cNvCxnSpPr>
            <a:endCxn id="161" idx="1"/>
          </p:cNvCxnSpPr>
          <p:nvPr/>
        </p:nvCxnSpPr>
        <p:spPr>
          <a:xfrm>
            <a:off x="2319100" y="3113550"/>
            <a:ext cx="873900" cy="23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21"/>
          <p:cNvSpPr/>
          <p:nvPr/>
        </p:nvSpPr>
        <p:spPr>
          <a:xfrm>
            <a:off x="6363175" y="2359325"/>
            <a:ext cx="1706100" cy="36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Add new aircraft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