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00ba97c9d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00ba97c9d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23322766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723322766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23322766a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723322766a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23322766a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723322766a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00ba97c9d_5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e00ba97c9d_5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00ba97c9d_5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00ba97c9d_5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231ab9cd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231ab9cd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00ba97c9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00ba97c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00ba97c9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00ba97c9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00ba97c9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00ba97c9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00ba97c9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00ba97c9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00ba97c9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00ba97c9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00ba97c9d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00ba97c9d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00ba97c9d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00ba97c9d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109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Airbus Aertothon 6.0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806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10">
                <a:latin typeface="Arial"/>
                <a:ea typeface="Arial"/>
                <a:cs typeface="Arial"/>
                <a:sym typeface="Arial"/>
              </a:rPr>
              <a:t>AIM (Aircraft Inspection and Monitoring)</a:t>
            </a:r>
            <a:endParaRPr b="1" sz="65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251" y="336275"/>
            <a:ext cx="1593400" cy="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>
            <p:ph type="title"/>
          </p:nvPr>
        </p:nvSpPr>
        <p:spPr>
          <a:xfrm>
            <a:off x="1303800" y="598575"/>
            <a:ext cx="70305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Yet-another-CRM</a:t>
            </a:r>
            <a:endParaRPr>
              <a:solidFill>
                <a:srgbClr val="0D0D0D"/>
              </a:solidFill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328525" y="1687725"/>
            <a:ext cx="3896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0D0D0D"/>
                </a:solidFill>
                <a:latin typeface="Nunito"/>
                <a:ea typeface="Nunito"/>
                <a:cs typeface="Nunito"/>
                <a:sym typeface="Nunito"/>
              </a:rPr>
              <a:t>Yet-another-CRM</a:t>
            </a:r>
            <a:r>
              <a:rPr lang="en" sz="1300">
                <a:solidFill>
                  <a:srgbClr val="0D0D0D"/>
                </a:solidFill>
                <a:latin typeface="Nunito"/>
                <a:ea typeface="Nunito"/>
                <a:cs typeface="Nunito"/>
                <a:sym typeface="Nunito"/>
              </a:rPr>
              <a:t>, enabling </a:t>
            </a:r>
            <a:r>
              <a:rPr b="1" lang="en" sz="1300">
                <a:solidFill>
                  <a:srgbClr val="0D0D0D"/>
                </a:solidFill>
                <a:latin typeface="Nunito"/>
                <a:ea typeface="Nunito"/>
                <a:cs typeface="Nunito"/>
                <a:sym typeface="Nunito"/>
              </a:rPr>
              <a:t>airlines</a:t>
            </a:r>
            <a:r>
              <a:rPr lang="en" sz="1300">
                <a:solidFill>
                  <a:srgbClr val="0D0D0D"/>
                </a:solidFill>
                <a:latin typeface="Nunito"/>
                <a:ea typeface="Nunito"/>
                <a:cs typeface="Nunito"/>
                <a:sym typeface="Nunito"/>
              </a:rPr>
              <a:t> maintain MROs data, compliance data, repair and maintenance history all at a single place.</a:t>
            </a:r>
            <a:endParaRPr sz="1300">
              <a:solidFill>
                <a:srgbClr val="0D0D0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0D0D0D"/>
                </a:solidFill>
                <a:latin typeface="Nunito"/>
                <a:ea typeface="Nunito"/>
                <a:cs typeface="Nunito"/>
                <a:sym typeface="Nunito"/>
              </a:rPr>
              <a:t>MROs</a:t>
            </a:r>
            <a:r>
              <a:rPr lang="en" sz="1300">
                <a:solidFill>
                  <a:srgbClr val="0D0D0D"/>
                </a:solidFill>
                <a:latin typeface="Nunito"/>
                <a:ea typeface="Nunito"/>
                <a:cs typeface="Nunito"/>
                <a:sym typeface="Nunito"/>
              </a:rPr>
              <a:t> can run their customer success journey and airlines can maintain spend analysis.</a:t>
            </a:r>
            <a:endParaRPr sz="1300">
              <a:solidFill>
                <a:srgbClr val="0D0D0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0D0D0D"/>
                </a:solidFill>
                <a:latin typeface="Nunito"/>
                <a:ea typeface="Nunito"/>
                <a:cs typeface="Nunito"/>
                <a:sym typeface="Nunito"/>
              </a:rPr>
              <a:t>Airbus</a:t>
            </a:r>
            <a:r>
              <a:rPr lang="en" sz="1300">
                <a:solidFill>
                  <a:srgbClr val="0D0D0D"/>
                </a:solidFill>
                <a:latin typeface="Nunito"/>
                <a:ea typeface="Nunito"/>
                <a:cs typeface="Nunito"/>
                <a:sym typeface="Nunito"/>
              </a:rPr>
              <a:t> will get insights on aircraft repairs to shape their R&amp;D roadmap.</a:t>
            </a:r>
            <a:endParaRPr sz="1300">
              <a:solidFill>
                <a:srgbClr val="0D0D0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0D0D0D"/>
                </a:solidFill>
                <a:latin typeface="Nunito"/>
                <a:ea typeface="Nunito"/>
                <a:cs typeface="Nunito"/>
                <a:sym typeface="Nunito"/>
              </a:rPr>
              <a:t>Can be integrated with existing ERP solutions (like SAP HCM, S/4 HANA backend, etc.) with rich set of APIs</a:t>
            </a:r>
            <a:endParaRPr b="1" sz="1300">
              <a:solidFill>
                <a:srgbClr val="0D0D0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519908"/>
            <a:ext cx="1959148" cy="6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 rotWithShape="1">
          <a:blip r:embed="rId4">
            <a:alphaModFix/>
          </a:blip>
          <a:srcRect b="0" l="20127" r="0" t="0"/>
          <a:stretch/>
        </p:blipFill>
        <p:spPr>
          <a:xfrm>
            <a:off x="4674450" y="3449350"/>
            <a:ext cx="1565527" cy="1102501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6" name="Google Shape;356;p22"/>
          <p:cNvSpPr txBox="1"/>
          <p:nvPr/>
        </p:nvSpPr>
        <p:spPr>
          <a:xfrm>
            <a:off x="6601675" y="1254925"/>
            <a:ext cx="24375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Healthcheck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Damage and repair history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Maintenance history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Staff skills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Latest images analysed by CV models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….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7571275" y="3920300"/>
            <a:ext cx="1197900" cy="42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MRO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7571275" y="3380750"/>
            <a:ext cx="1197900" cy="3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Ground staff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4571988" y="2216250"/>
            <a:ext cx="2202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Damage detection model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0" name="Google Shape;360;p22"/>
          <p:cNvCxnSpPr/>
          <p:nvPr/>
        </p:nvCxnSpPr>
        <p:spPr>
          <a:xfrm>
            <a:off x="4374525" y="1313075"/>
            <a:ext cx="7200" cy="3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2"/>
          <p:cNvSpPr txBox="1"/>
          <p:nvPr/>
        </p:nvSpPr>
        <p:spPr>
          <a:xfrm>
            <a:off x="7571300" y="4448625"/>
            <a:ext cx="1197900" cy="42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Airlines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..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4911350" y="4551850"/>
            <a:ext cx="102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Web app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5286550" y="2619375"/>
            <a:ext cx="253800" cy="63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6535575" y="3961000"/>
            <a:ext cx="740100" cy="27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1303800" y="526325"/>
            <a:ext cx="70305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D0D0D"/>
                </a:solidFill>
                <a:highlight>
                  <a:srgbClr val="FFFFFF"/>
                </a:highlight>
              </a:rPr>
              <a:t>Sky High Insights: Unraveling the Power of Airline Data Analytics</a:t>
            </a:r>
            <a:endParaRPr sz="2200"/>
          </a:p>
        </p:txBody>
      </p:sp>
      <p:sp>
        <p:nvSpPr>
          <p:cNvPr id="370" name="Google Shape;370;p23"/>
          <p:cNvSpPr txBox="1"/>
          <p:nvPr>
            <p:ph idx="1" type="body"/>
          </p:nvPr>
        </p:nvSpPr>
        <p:spPr>
          <a:xfrm>
            <a:off x="396050" y="1458500"/>
            <a:ext cx="7938300" cy="3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analytics refers to the process of analyzing, interpreting, and deriving insights from raw data to support decision-making and drive business outcomes. In today's digital age, where vast amounts of data are generated every second, data analytics plays a crucial role in extracting valuable insights that can inform strategic initiatives and enhance organizational performance.</a:t>
            </a:r>
            <a:endParaRPr sz="3528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2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Predictive Maintenance:</a:t>
            </a:r>
            <a:r>
              <a:rPr lang="en" sz="352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Utilizing advanced algorithms to analyze aircraft health data and anticipate maintenance needs, minimizing downtime and optimizing maintenance schedules.</a:t>
            </a:r>
            <a:endParaRPr sz="3528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2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Flight Operations Optimization:</a:t>
            </a:r>
            <a:r>
              <a:rPr lang="en" sz="352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Analyzing historical flight data, weather patterns, and air traffic to optimize routes, altitude, and fuel consumption, reducing operational costs and environmental impact.</a:t>
            </a:r>
            <a:endParaRPr sz="3528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2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Safety and Performance Monitoring:</a:t>
            </a:r>
            <a:r>
              <a:rPr lang="en" sz="352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Real-time monitoring of aircraft safety and performance through data analytics, enabling proactive identification of safety hazards and ensuring compliance with aviation standards.</a:t>
            </a:r>
            <a:endParaRPr sz="3528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2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Experience Enhancement:</a:t>
            </a:r>
            <a:r>
              <a:rPr lang="en" sz="352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Personalizing in-flight services and amenities based on customer feedback, preferences, and behavior patterns, enhancing the overall passenger experience.</a:t>
            </a:r>
            <a:endParaRPr sz="1815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051"/>
            <a:ext cx="9144000" cy="50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1303800" y="541975"/>
            <a:ext cx="70305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Insights from Maintenance Data Analysis</a:t>
            </a:r>
            <a:endParaRPr sz="2200"/>
          </a:p>
        </p:txBody>
      </p:sp>
      <p:sp>
        <p:nvSpPr>
          <p:cNvPr id="383" name="Google Shape;383;p25"/>
          <p:cNvSpPr txBox="1"/>
          <p:nvPr>
            <p:ph idx="1" type="body"/>
          </p:nvPr>
        </p:nvSpPr>
        <p:spPr>
          <a:xfrm>
            <a:off x="583650" y="1354925"/>
            <a:ext cx="77505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85750" lvl="0" marL="4572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AutoNum type="arabicPeriod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Top Damaged Parts: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Chart displaying parts with the highest frequency of damage.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Insight: Identify critical components requiring proactive maintenance interventions.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AutoNum type="arabicPeriod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Root Cause Analysis: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Chart depicting reasons for damages not addressed during maintenance.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Insight: Uncover recurrent issues for targeted improvement in maintenance protocols.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AutoNum type="arabicPeriod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Resolution Tracking: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showcasing resolved issues by location.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Insight: Monitor efficiency and effectiveness of maintenance interventions across different facilities.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AutoNum type="arabicPeriod"/>
            </a:pPr>
            <a:r>
              <a:rPr b="1"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Maintenance Insights Overview: </a:t>
            </a:r>
            <a:endParaRPr b="1"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Cards: Data presented in visually engaging cards format showcasing the most common faults encountered.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Insight: By analyzing these prevalent issues, we can target troubleshooting efforts effectively and implement mitigation strategies proactively.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Roboto"/>
              <a:buAutoNum type="arabicPeriod"/>
            </a:pPr>
            <a:r>
              <a:rPr b="1"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Slice and Dice: Dynamic filters for precise data analysis:</a:t>
            </a:r>
            <a:endParaRPr b="1"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Slicers: Users can dynamically filter data based on severity, location, airplane model, and route taken using interactive slicers in Power BI.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Insight: Interactive slicers empower stakeholders to uncover hidden trends, enabling targeted interventions and optimizing operational efficiency.</a:t>
            </a:r>
            <a:endParaRPr b="1"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faulty wires</a:t>
            </a:r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1019300" y="1645650"/>
            <a:ext cx="69168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Wire Detector Circuit using IC CD4069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75" y="2048525"/>
            <a:ext cx="4662124" cy="21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6"/>
          <p:cNvSpPr txBox="1"/>
          <p:nvPr/>
        </p:nvSpPr>
        <p:spPr>
          <a:xfrm>
            <a:off x="5627925" y="1512375"/>
            <a:ext cx="3139200" cy="3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 detection models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can be leverage to identify rusty/ broken wires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Thermal images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can be leveraged to identify any heat up wire that could possibly be a short circuit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Hardware solutions: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voltage drop testing,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impedance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testing etc. can be deployed within the aircraft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It’s not just a rocket science it’s about building aircrafts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674775"/>
            <a:ext cx="70305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33702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AIM: A two-Level CRM and Aircraft Inspection and Monitoring Software with state-of-the-art damage detection models that take care of the entire lifecycle of Aircraft Maintenance, Inspection &amp; Repair, providing insights to a persona at a different level.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325" y="1525738"/>
            <a:ext cx="3077975" cy="30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674775"/>
            <a:ext cx="70305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848400" y="1493800"/>
            <a:ext cx="77919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424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Roboto"/>
              <a:buChar char="●"/>
            </a:pPr>
            <a:r>
              <a:rPr b="1" lang="en" sz="1458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Segmentation &amp; Object Detection with YoloV9:</a:t>
            </a:r>
            <a:r>
              <a:rPr lang="en" sz="1458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Machine learning algorithms to assess the severity and extent of damage on aircraft surfaces, now it can detect.</a:t>
            </a:r>
            <a:endParaRPr sz="1458">
              <a:solidFill>
                <a:srgbClr val="1F23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24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Roboto"/>
              <a:buAutoNum type="alphaLcPeriod"/>
            </a:pPr>
            <a:r>
              <a:rPr lang="en" sz="1458">
                <a:solidFill>
                  <a:srgbClr val="1F2328"/>
                </a:solidFill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Crack</a:t>
            </a:r>
            <a:endParaRPr sz="1458">
              <a:solidFill>
                <a:srgbClr val="1F2328"/>
              </a:solidFill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24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Roboto"/>
              <a:buAutoNum type="alphaLcPeriod"/>
            </a:pPr>
            <a:r>
              <a:rPr lang="en" sz="1458">
                <a:solidFill>
                  <a:srgbClr val="1F2328"/>
                </a:solidFill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Dent</a:t>
            </a:r>
            <a:endParaRPr sz="1458">
              <a:solidFill>
                <a:srgbClr val="1F2328"/>
              </a:solidFill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24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Roboto"/>
              <a:buAutoNum type="alphaLcPeriod"/>
            </a:pPr>
            <a:r>
              <a:rPr lang="en" sz="1458">
                <a:solidFill>
                  <a:srgbClr val="1F2328"/>
                </a:solidFill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Missing-head</a:t>
            </a:r>
            <a:endParaRPr sz="1458">
              <a:solidFill>
                <a:srgbClr val="1F2328"/>
              </a:solidFill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24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Roboto"/>
              <a:buAutoNum type="alphaLcPeriod"/>
            </a:pPr>
            <a:r>
              <a:rPr lang="en" sz="1458">
                <a:solidFill>
                  <a:srgbClr val="1F2328"/>
                </a:solidFill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Paint-off</a:t>
            </a:r>
            <a:endParaRPr sz="1458">
              <a:solidFill>
                <a:srgbClr val="1F2328"/>
              </a:solidFill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245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Roboto"/>
              <a:buAutoNum type="alphaLcPeriod"/>
            </a:pPr>
            <a:r>
              <a:rPr lang="en" sz="1458">
                <a:solidFill>
                  <a:srgbClr val="1F2328"/>
                </a:solidFill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Scratch</a:t>
            </a:r>
            <a:endParaRPr sz="1458">
              <a:solidFill>
                <a:srgbClr val="1F2328"/>
              </a:solidFill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245" lvl="0" marL="457200" rtl="0" algn="just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Roboto"/>
              <a:buChar char="●"/>
            </a:pPr>
            <a:r>
              <a:rPr b="1" lang="en" sz="1458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RAG LLM Chatbot Model:</a:t>
            </a:r>
            <a:r>
              <a:rPr lang="en" sz="1458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Trained on Airbus data, to help operators &amp; technicians find quick resolutions without reading the entire Airbus operating &amp; maintenance manual.</a:t>
            </a:r>
            <a:endParaRPr sz="1458">
              <a:solidFill>
                <a:srgbClr val="1F23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245" lvl="0" marL="457200" rtl="0" algn="just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1458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 to Text:</a:t>
            </a:r>
            <a:r>
              <a:rPr lang="en" sz="1458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Using Google Gemini Pro, operators can upload a photo of an Aircraft Part that he is unaware of, and the LLM models will give them the details of that Aircraft Part.</a:t>
            </a:r>
            <a:endParaRPr sz="1458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245" lvl="0" marL="457200" rtl="0" algn="just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1458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CRM Software</a:t>
            </a:r>
            <a:r>
              <a:rPr lang="en" sz="1458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Helps Airlines, MROs, and Airbus to maintain all customer-related data at one single place and drive their customer success journey through insightful analytics.</a:t>
            </a:r>
            <a:endParaRPr sz="1458">
              <a:solidFill>
                <a:srgbClr val="1F2328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674775"/>
            <a:ext cx="7030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216000" cy="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50" y="1476375"/>
            <a:ext cx="7651226" cy="33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316">
                <a:solidFill>
                  <a:srgbClr val="1F2328"/>
                </a:solidFill>
                <a:highlight>
                  <a:srgbClr val="FFFFFF"/>
                </a:highlight>
              </a:rPr>
              <a:t>Chatbot Generative AI RAG (Retrieval Augment Generation) Architecture</a:t>
            </a:r>
            <a:endParaRPr sz="2316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184800" cy="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0" y="1755525"/>
            <a:ext cx="8134001" cy="307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522">
                <a:solidFill>
                  <a:srgbClr val="1F2328"/>
                </a:solidFill>
                <a:highlight>
                  <a:srgbClr val="FFFFFF"/>
                </a:highlight>
              </a:rPr>
              <a:t>Database Entity–relationship Diagram</a:t>
            </a:r>
            <a:endParaRPr sz="2522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776400"/>
            <a:ext cx="2250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" y="1520488"/>
            <a:ext cx="382344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7875"/>
            <a:ext cx="4158874" cy="30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1F2328"/>
                </a:solidFill>
                <a:highlight>
                  <a:srgbClr val="FFFFFF"/>
                </a:highlight>
              </a:rPr>
              <a:t>YoloV9 Object Segmentation &amp; Detection Metrics</a:t>
            </a:r>
            <a:endParaRPr sz="3300"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25" y="1304100"/>
            <a:ext cx="6232351" cy="36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Integrating everything</a:t>
            </a:r>
            <a:endParaRPr>
              <a:solidFill>
                <a:srgbClr val="0D0D0D"/>
              </a:solidFill>
            </a:endParaRPr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>
                <a:solidFill>
                  <a:srgbClr val="0D0D0D"/>
                </a:solidFill>
              </a:rPr>
              <a:t>We have a state-of-the-art damage detection model</a:t>
            </a:r>
            <a:endParaRPr>
              <a:solidFill>
                <a:srgbClr val="0D0D0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>
                <a:solidFill>
                  <a:srgbClr val="0D0D0D"/>
                </a:solidFill>
              </a:rPr>
              <a:t>We have sufficient data to draw useful insights</a:t>
            </a:r>
            <a:endParaRPr>
              <a:solidFill>
                <a:srgbClr val="0D0D0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>
                <a:solidFill>
                  <a:srgbClr val="0D0D0D"/>
                </a:solidFill>
              </a:rPr>
              <a:t>Now we need to integrate all of this to provide airlines a streamlined execution that not only help them keep aircraft compliance standards up to date but also integrates well with the existing solutions</a:t>
            </a:r>
            <a:endParaRPr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P</a:t>
            </a:r>
            <a:r>
              <a:rPr lang="en">
                <a:solidFill>
                  <a:srgbClr val="0D0D0D"/>
                </a:solidFill>
              </a:rPr>
              <a:t>ersonas involved</a:t>
            </a:r>
            <a:endParaRPr>
              <a:solidFill>
                <a:srgbClr val="0D0D0D"/>
              </a:solidFill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00" y="3451438"/>
            <a:ext cx="2650100" cy="13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100" y="1238077"/>
            <a:ext cx="3064450" cy="11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5629" y="2967575"/>
            <a:ext cx="2202045" cy="14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301" y="1895125"/>
            <a:ext cx="1593400" cy="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/>
          <p:nvPr/>
        </p:nvSpPr>
        <p:spPr>
          <a:xfrm>
            <a:off x="1227850" y="3451450"/>
            <a:ext cx="77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Airline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6909125" y="4601375"/>
            <a:ext cx="116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Ground staff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7166475" y="2278875"/>
            <a:ext cx="77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MRO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3315450" y="2537950"/>
            <a:ext cx="2073900" cy="9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solution to bring all of them together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725475" y="1753475"/>
            <a:ext cx="1893600" cy="66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326525" y="3496775"/>
            <a:ext cx="2496000" cy="110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6035925" y="1415900"/>
            <a:ext cx="2836500" cy="11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6055025" y="2872975"/>
            <a:ext cx="2836500" cy="21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1"/>
          <p:cNvSpPr/>
          <p:nvPr/>
        </p:nvSpPr>
        <p:spPr>
          <a:xfrm flipH="1" rot="10800000">
            <a:off x="2814776" y="1753325"/>
            <a:ext cx="783600" cy="725400"/>
          </a:xfrm>
          <a:prstGeom prst="leftUpArrow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1"/>
          <p:cNvSpPr/>
          <p:nvPr/>
        </p:nvSpPr>
        <p:spPr>
          <a:xfrm flipH="1">
            <a:off x="5164650" y="3510686"/>
            <a:ext cx="771300" cy="744600"/>
          </a:xfrm>
          <a:prstGeom prst="leftUpArrow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1"/>
          <p:cNvSpPr/>
          <p:nvPr/>
        </p:nvSpPr>
        <p:spPr>
          <a:xfrm rot="10800000">
            <a:off x="5143500" y="1694525"/>
            <a:ext cx="813600" cy="784200"/>
          </a:xfrm>
          <a:prstGeom prst="leftUpArrow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2869248" y="3583974"/>
            <a:ext cx="705300" cy="691200"/>
          </a:xfrm>
          <a:prstGeom prst="leftUpArrow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