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de267beb14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de267beb14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71aeaf86b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71aeaf86b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de267beb14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de267beb14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e267beb14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e267beb14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de267beb14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de267beb14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de267beb14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de267beb14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de267beb14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de267beb14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de267beb14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de267beb14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e267beb14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de267beb14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de267beb14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de267beb14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jpg"/><Relationship Id="rId5" Type="http://schemas.openxmlformats.org/officeDocument/2006/relationships/image" Target="../media/image1.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253488"/>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Airbus</a:t>
            </a:r>
            <a:endParaRPr/>
          </a:p>
          <a:p>
            <a:pPr indent="0" lvl="0" marL="0" rtl="0" algn="l">
              <a:spcBef>
                <a:spcPts val="0"/>
              </a:spcBef>
              <a:spcAft>
                <a:spcPts val="0"/>
              </a:spcAft>
              <a:buNone/>
            </a:pPr>
            <a:r>
              <a:rPr lang="en"/>
              <a:t>Aerothon 6.0</a:t>
            </a:r>
            <a:endParaRPr/>
          </a:p>
        </p:txBody>
      </p:sp>
      <p:sp>
        <p:nvSpPr>
          <p:cNvPr id="278" name="Google Shape;278;p13"/>
          <p:cNvSpPr txBox="1"/>
          <p:nvPr>
            <p:ph idx="1" type="subTitle"/>
          </p:nvPr>
        </p:nvSpPr>
        <p:spPr>
          <a:xfrm>
            <a:off x="872025" y="3067850"/>
            <a:ext cx="4716900" cy="1023900"/>
          </a:xfrm>
          <a:prstGeom prst="rect">
            <a:avLst/>
          </a:prstGeom>
        </p:spPr>
        <p:txBody>
          <a:bodyPr anchorCtr="0" anchor="t" bIns="91425" lIns="91425" spcFirstLastPara="1" rIns="109050"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Idea pitching slide</a:t>
            </a:r>
            <a:endParaRPr/>
          </a:p>
        </p:txBody>
      </p:sp>
      <p:pic>
        <p:nvPicPr>
          <p:cNvPr id="279" name="Google Shape;279;p13"/>
          <p:cNvPicPr preferRelativeResize="0"/>
          <p:nvPr/>
        </p:nvPicPr>
        <p:blipFill>
          <a:blip r:embed="rId3">
            <a:alphaModFix/>
          </a:blip>
          <a:stretch>
            <a:fillRect/>
          </a:stretch>
        </p:blipFill>
        <p:spPr>
          <a:xfrm>
            <a:off x="6629804" y="241700"/>
            <a:ext cx="2233974" cy="414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More ideas</a:t>
            </a:r>
            <a:endParaRPr/>
          </a:p>
        </p:txBody>
      </p:sp>
      <p:sp>
        <p:nvSpPr>
          <p:cNvPr id="358" name="Google Shape;358;p22"/>
          <p:cNvSpPr txBox="1"/>
          <p:nvPr>
            <p:ph idx="1" type="body"/>
          </p:nvPr>
        </p:nvSpPr>
        <p:spPr>
          <a:xfrm>
            <a:off x="587150" y="18407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Classification algorithms at the </a:t>
            </a:r>
            <a:r>
              <a:rPr lang="en"/>
              <a:t>ground staff inputs and </a:t>
            </a:r>
            <a:r>
              <a:rPr lang="en"/>
              <a:t>vendor end to group the repair work can be useful to generate </a:t>
            </a:r>
            <a:r>
              <a:rPr lang="en"/>
              <a:t>analytics</a:t>
            </a:r>
            <a:endParaRPr/>
          </a:p>
          <a:p>
            <a:pPr indent="-311150" lvl="0" marL="457200" rtl="0" algn="l">
              <a:spcBef>
                <a:spcPts val="0"/>
              </a:spcBef>
              <a:spcAft>
                <a:spcPts val="0"/>
              </a:spcAft>
              <a:buSzPts val="1300"/>
              <a:buAutoNum type="arabicPeriod"/>
            </a:pPr>
            <a:r>
              <a:rPr lang="en"/>
              <a:t>Some use case of generative AI can be leveraged</a:t>
            </a:r>
            <a:endParaRPr/>
          </a:p>
          <a:p>
            <a:pPr indent="-311150" lvl="0" marL="457200" rtl="0" algn="l">
              <a:spcBef>
                <a:spcPts val="0"/>
              </a:spcBef>
              <a:spcAft>
                <a:spcPts val="0"/>
              </a:spcAft>
              <a:buSzPts val="1300"/>
              <a:buAutoNum type="arabicPeriod"/>
            </a:pPr>
            <a:r>
              <a:rPr lang="en"/>
              <a:t>Some image-to-text LLM solution </a:t>
            </a:r>
            <a:endParaRPr/>
          </a:p>
          <a:p>
            <a:pPr indent="-311150" lvl="0" marL="457200" rtl="0" algn="l">
              <a:spcBef>
                <a:spcPts val="0"/>
              </a:spcBef>
              <a:spcAft>
                <a:spcPts val="0"/>
              </a:spcAft>
              <a:buSzPts val="1300"/>
              <a:buAutoNum type="arabicPeriod"/>
            </a:pPr>
            <a:r>
              <a:rPr lang="en"/>
              <a: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Team base234</a:t>
            </a:r>
            <a:endParaRPr/>
          </a:p>
        </p:txBody>
      </p:sp>
      <p:sp>
        <p:nvSpPr>
          <p:cNvPr id="364" name="Google Shape;364;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Arnab: CV models part</a:t>
            </a:r>
            <a:endParaRPr/>
          </a:p>
          <a:p>
            <a:pPr indent="-311150" lvl="0" marL="457200" rtl="0" algn="l">
              <a:spcBef>
                <a:spcPts val="0"/>
              </a:spcBef>
              <a:spcAft>
                <a:spcPts val="0"/>
              </a:spcAft>
              <a:buSzPts val="1300"/>
              <a:buAutoNum type="arabicPeriod"/>
            </a:pPr>
            <a:r>
              <a:rPr lang="en"/>
              <a:t>Shruti: Data analytics and presentation on UI</a:t>
            </a:r>
            <a:endParaRPr/>
          </a:p>
          <a:p>
            <a:pPr indent="-311150" lvl="0" marL="457200" rtl="0" algn="l">
              <a:spcBef>
                <a:spcPts val="0"/>
              </a:spcBef>
              <a:spcAft>
                <a:spcPts val="0"/>
              </a:spcAft>
              <a:buSzPts val="1300"/>
              <a:buAutoNum type="arabicPeriod"/>
            </a:pPr>
            <a:r>
              <a:rPr lang="en"/>
              <a:t>Vaibhav: React frontend </a:t>
            </a:r>
            <a:endParaRPr/>
          </a:p>
          <a:p>
            <a:pPr indent="-311150" lvl="0" marL="457200" rtl="0" algn="l">
              <a:spcBef>
                <a:spcPts val="0"/>
              </a:spcBef>
              <a:spcAft>
                <a:spcPts val="0"/>
              </a:spcAft>
              <a:buSzPts val="1300"/>
              <a:buAutoNum type="arabicPeriod"/>
            </a:pPr>
            <a:r>
              <a:rPr lang="en"/>
              <a:t>Nilesh: Design document and ER diagram and API document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Yet another </a:t>
            </a:r>
            <a:r>
              <a:rPr lang="en"/>
              <a:t>airline</a:t>
            </a:r>
            <a:r>
              <a:rPr lang="en"/>
              <a:t> CRM</a:t>
            </a:r>
            <a:endParaRPr/>
          </a:p>
        </p:txBody>
      </p:sp>
      <p:sp>
        <p:nvSpPr>
          <p:cNvPr id="285" name="Google Shape;285;p14"/>
          <p:cNvSpPr txBox="1"/>
          <p:nvPr>
            <p:ph idx="1" type="body"/>
          </p:nvPr>
        </p:nvSpPr>
        <p:spPr>
          <a:xfrm>
            <a:off x="1132100" y="19975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A webapp to streamline the repair and routine maintenance of Airbus planes operated by an airline</a:t>
            </a:r>
            <a:endParaRPr/>
          </a:p>
          <a:p>
            <a:pPr indent="-311150" lvl="0" marL="457200" rtl="0" algn="l">
              <a:spcBef>
                <a:spcPts val="0"/>
              </a:spcBef>
              <a:spcAft>
                <a:spcPts val="0"/>
              </a:spcAft>
              <a:buSzPts val="1300"/>
              <a:buChar char="●"/>
            </a:pPr>
            <a:r>
              <a:rPr lang="en"/>
              <a:t>An ML to analyse aircraft health based CV models that analyse aircraft live images</a:t>
            </a:r>
            <a:endParaRPr/>
          </a:p>
          <a:p>
            <a:pPr indent="-311150" lvl="0" marL="457200" rtl="0" algn="l">
              <a:spcBef>
                <a:spcPts val="0"/>
              </a:spcBef>
              <a:spcAft>
                <a:spcPts val="0"/>
              </a:spcAft>
              <a:buSzPts val="1300"/>
              <a:buChar char="●"/>
            </a:pPr>
            <a:r>
              <a:rPr lang="en"/>
              <a:t>Performs </a:t>
            </a:r>
            <a:r>
              <a:rPr lang="en"/>
              <a:t>necessary</a:t>
            </a:r>
            <a:r>
              <a:rPr lang="en"/>
              <a:t> automated checks before journey to avoid delays and provide on time repairs if needed</a:t>
            </a:r>
            <a:endParaRPr/>
          </a:p>
          <a:p>
            <a:pPr indent="-311150" lvl="0" marL="457200" rtl="0" algn="l">
              <a:spcBef>
                <a:spcPts val="0"/>
              </a:spcBef>
              <a:spcAft>
                <a:spcPts val="0"/>
              </a:spcAft>
              <a:buSzPts val="1300"/>
              <a:buChar char="●"/>
            </a:pPr>
            <a:r>
              <a:rPr lang="en"/>
              <a:t>All MRO vendors at one single place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291" name="Google Shape;291;p15"/>
          <p:cNvSpPr txBox="1"/>
          <p:nvPr/>
        </p:nvSpPr>
        <p:spPr>
          <a:xfrm>
            <a:off x="197425" y="2438925"/>
            <a:ext cx="3896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An XYZ airline Airbus A320 from Delhi is about to land on terminal-2 of Bangalore airport</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The same airplane will be flying back to Delhi within next 2 hours carrying 180 passengers and 8 crew</a:t>
            </a:r>
            <a:endParaRPr sz="1300">
              <a:solidFill>
                <a:schemeClr val="dk2"/>
              </a:solidFill>
              <a:latin typeface="Nunito"/>
              <a:ea typeface="Nunito"/>
              <a:cs typeface="Nunito"/>
              <a:sym typeface="Nunito"/>
            </a:endParaRPr>
          </a:p>
        </p:txBody>
      </p:sp>
      <p:pic>
        <p:nvPicPr>
          <p:cNvPr id="292" name="Google Shape;292;p15"/>
          <p:cNvPicPr preferRelativeResize="0"/>
          <p:nvPr/>
        </p:nvPicPr>
        <p:blipFill>
          <a:blip r:embed="rId3">
            <a:alphaModFix/>
          </a:blip>
          <a:stretch>
            <a:fillRect/>
          </a:stretch>
        </p:blipFill>
        <p:spPr>
          <a:xfrm>
            <a:off x="392703" y="3975300"/>
            <a:ext cx="911100" cy="911100"/>
          </a:xfrm>
          <a:prstGeom prst="rect">
            <a:avLst/>
          </a:prstGeom>
          <a:noFill/>
          <a:ln>
            <a:noFill/>
          </a:ln>
        </p:spPr>
      </p:pic>
      <p:pic>
        <p:nvPicPr>
          <p:cNvPr id="293" name="Google Shape;293;p15"/>
          <p:cNvPicPr preferRelativeResize="0"/>
          <p:nvPr/>
        </p:nvPicPr>
        <p:blipFill>
          <a:blip r:embed="rId4">
            <a:alphaModFix/>
          </a:blip>
          <a:stretch>
            <a:fillRect/>
          </a:stretch>
        </p:blipFill>
        <p:spPr>
          <a:xfrm>
            <a:off x="197425" y="1597864"/>
            <a:ext cx="1694611" cy="571725"/>
          </a:xfrm>
          <a:prstGeom prst="rect">
            <a:avLst/>
          </a:prstGeom>
          <a:noFill/>
          <a:ln>
            <a:noFill/>
          </a:ln>
        </p:spPr>
      </p:pic>
      <p:sp>
        <p:nvSpPr>
          <p:cNvPr id="294" name="Google Shape;294;p15"/>
          <p:cNvSpPr txBox="1"/>
          <p:nvPr/>
        </p:nvSpPr>
        <p:spPr>
          <a:xfrm>
            <a:off x="5083750" y="2438925"/>
            <a:ext cx="3613200" cy="211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What about aircraft regular maintenance, flight history, health check and effective cost of these repairs</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How can the airline reduce the repair and maintenance expenditures while maintaining minimum delays?</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How can I reach to all my MROs with sufficient data?</a:t>
            </a:r>
            <a:endParaRPr sz="1300">
              <a:solidFill>
                <a:schemeClr val="dk2"/>
              </a:solidFill>
              <a:latin typeface="Nunito"/>
              <a:ea typeface="Nunito"/>
              <a:cs typeface="Nunito"/>
              <a:sym typeface="Nunito"/>
            </a:endParaRPr>
          </a:p>
        </p:txBody>
      </p:sp>
      <p:sp>
        <p:nvSpPr>
          <p:cNvPr id="295" name="Google Shape;295;p15"/>
          <p:cNvSpPr txBox="1"/>
          <p:nvPr/>
        </p:nvSpPr>
        <p:spPr>
          <a:xfrm>
            <a:off x="2329100" y="1604988"/>
            <a:ext cx="22023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Problem-1</a:t>
            </a:r>
            <a:endParaRPr b="1" sz="1300">
              <a:solidFill>
                <a:schemeClr val="dk2"/>
              </a:solidFill>
              <a:latin typeface="Nunito"/>
              <a:ea typeface="Nunito"/>
              <a:cs typeface="Nunito"/>
              <a:sym typeface="Nunito"/>
            </a:endParaRPr>
          </a:p>
        </p:txBody>
      </p:sp>
      <p:sp>
        <p:nvSpPr>
          <p:cNvPr id="296" name="Google Shape;296;p15"/>
          <p:cNvSpPr txBox="1"/>
          <p:nvPr/>
        </p:nvSpPr>
        <p:spPr>
          <a:xfrm>
            <a:off x="5789200" y="1605000"/>
            <a:ext cx="22023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Problem-2</a:t>
            </a:r>
            <a:endParaRPr b="1" sz="1300">
              <a:solidFill>
                <a:schemeClr val="dk2"/>
              </a:solidFill>
              <a:latin typeface="Nunito"/>
              <a:ea typeface="Nunito"/>
              <a:cs typeface="Nunito"/>
              <a:sym typeface="Nunito"/>
            </a:endParaRPr>
          </a:p>
        </p:txBody>
      </p:sp>
      <p:cxnSp>
        <p:nvCxnSpPr>
          <p:cNvPr id="297" name="Google Shape;297;p15"/>
          <p:cNvCxnSpPr/>
          <p:nvPr/>
        </p:nvCxnSpPr>
        <p:spPr>
          <a:xfrm>
            <a:off x="4628400" y="1605000"/>
            <a:ext cx="15000" cy="3344400"/>
          </a:xfrm>
          <a:prstGeom prst="straightConnector1">
            <a:avLst/>
          </a:prstGeom>
          <a:noFill/>
          <a:ln cap="flat" cmpd="sng" w="9525">
            <a:solidFill>
              <a:schemeClr val="dk2"/>
            </a:solidFill>
            <a:prstDash val="solid"/>
            <a:round/>
            <a:headEnd len="med" w="med" type="none"/>
            <a:tailEnd len="med" w="med" type="none"/>
          </a:ln>
        </p:spPr>
      </p:cxnSp>
      <p:sp>
        <p:nvSpPr>
          <p:cNvPr id="298" name="Google Shape;298;p15"/>
          <p:cNvSpPr txBox="1"/>
          <p:nvPr/>
        </p:nvSpPr>
        <p:spPr>
          <a:xfrm>
            <a:off x="1566675" y="4101300"/>
            <a:ext cx="28527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Nunito"/>
                <a:ea typeface="Nunito"/>
                <a:cs typeface="Nunito"/>
                <a:sym typeface="Nunito"/>
              </a:rPr>
              <a:t>What if we need more support? Do we already have all parts to fix the damage </a:t>
            </a:r>
            <a:endParaRPr sz="1300">
              <a:solidFill>
                <a:schemeClr val="dk2"/>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Solution-1</a:t>
            </a:r>
            <a:endParaRPr/>
          </a:p>
        </p:txBody>
      </p:sp>
      <p:sp>
        <p:nvSpPr>
          <p:cNvPr id="304" name="Google Shape;304;p16"/>
          <p:cNvSpPr txBox="1"/>
          <p:nvPr/>
        </p:nvSpPr>
        <p:spPr>
          <a:xfrm>
            <a:off x="321050" y="1635200"/>
            <a:ext cx="38967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Luckily the plane is equipped with state-of-the-art damage detection systems that takes aircraft images from different parts to identify any dents …. Once the aircraft reaches the network area the data is sent to the warehouse and ground staff</a:t>
            </a:r>
            <a:endParaRPr sz="1300">
              <a:solidFill>
                <a:schemeClr val="dk2"/>
              </a:solidFill>
              <a:latin typeface="Nunito"/>
              <a:ea typeface="Nunito"/>
              <a:cs typeface="Nunito"/>
              <a:sym typeface="Nunito"/>
            </a:endParaRPr>
          </a:p>
        </p:txBody>
      </p:sp>
      <p:pic>
        <p:nvPicPr>
          <p:cNvPr id="305" name="Google Shape;305;p16"/>
          <p:cNvPicPr preferRelativeResize="0"/>
          <p:nvPr/>
        </p:nvPicPr>
        <p:blipFill>
          <a:blip r:embed="rId3">
            <a:alphaModFix/>
          </a:blip>
          <a:stretch>
            <a:fillRect/>
          </a:stretch>
        </p:blipFill>
        <p:spPr>
          <a:xfrm>
            <a:off x="6921250" y="3671500"/>
            <a:ext cx="1287549" cy="1287549"/>
          </a:xfrm>
          <a:prstGeom prst="rect">
            <a:avLst/>
          </a:prstGeom>
          <a:noFill/>
          <a:ln>
            <a:noFill/>
          </a:ln>
        </p:spPr>
      </p:pic>
      <p:pic>
        <p:nvPicPr>
          <p:cNvPr descr="Aircraft parts store: No one flies without supplies &gt; Defense Logistics  Agency &gt; News Article View" id="306" name="Google Shape;306;p16"/>
          <p:cNvPicPr preferRelativeResize="0"/>
          <p:nvPr/>
        </p:nvPicPr>
        <p:blipFill>
          <a:blip r:embed="rId4">
            <a:alphaModFix/>
          </a:blip>
          <a:stretch>
            <a:fillRect/>
          </a:stretch>
        </p:blipFill>
        <p:spPr>
          <a:xfrm>
            <a:off x="959075" y="3157050"/>
            <a:ext cx="1679700" cy="1630201"/>
          </a:xfrm>
          <a:prstGeom prst="rect">
            <a:avLst/>
          </a:prstGeom>
          <a:noFill/>
          <a:ln>
            <a:noFill/>
          </a:ln>
        </p:spPr>
      </p:pic>
      <p:pic>
        <p:nvPicPr>
          <p:cNvPr id="307" name="Google Shape;307;p16"/>
          <p:cNvPicPr preferRelativeResize="0"/>
          <p:nvPr/>
        </p:nvPicPr>
        <p:blipFill>
          <a:blip r:embed="rId5">
            <a:alphaModFix/>
          </a:blip>
          <a:stretch>
            <a:fillRect/>
          </a:stretch>
        </p:blipFill>
        <p:spPr>
          <a:xfrm>
            <a:off x="5623574" y="1498458"/>
            <a:ext cx="1959148" cy="660975"/>
          </a:xfrm>
          <a:prstGeom prst="rect">
            <a:avLst/>
          </a:prstGeom>
          <a:noFill/>
          <a:ln>
            <a:noFill/>
          </a:ln>
        </p:spPr>
      </p:pic>
      <p:pic>
        <p:nvPicPr>
          <p:cNvPr id="308" name="Google Shape;308;p16"/>
          <p:cNvPicPr preferRelativeResize="0"/>
          <p:nvPr/>
        </p:nvPicPr>
        <p:blipFill rotWithShape="1">
          <a:blip r:embed="rId6">
            <a:alphaModFix/>
          </a:blip>
          <a:srcRect b="24957" l="14009" r="11629" t="23124"/>
          <a:stretch/>
        </p:blipFill>
        <p:spPr>
          <a:xfrm>
            <a:off x="4775863" y="4221928"/>
            <a:ext cx="490838" cy="342697"/>
          </a:xfrm>
          <a:prstGeom prst="rect">
            <a:avLst/>
          </a:prstGeom>
          <a:noFill/>
          <a:ln>
            <a:noFill/>
          </a:ln>
        </p:spPr>
      </p:pic>
      <p:cxnSp>
        <p:nvCxnSpPr>
          <p:cNvPr id="309" name="Google Shape;309;p16"/>
          <p:cNvCxnSpPr/>
          <p:nvPr/>
        </p:nvCxnSpPr>
        <p:spPr>
          <a:xfrm flipH="1">
            <a:off x="2948625" y="2597875"/>
            <a:ext cx="2919000" cy="1011900"/>
          </a:xfrm>
          <a:prstGeom prst="curvedConnector3">
            <a:avLst>
              <a:gd fmla="val 50000" name="adj1"/>
            </a:avLst>
          </a:prstGeom>
          <a:noFill/>
          <a:ln cap="flat" cmpd="sng" w="9525">
            <a:solidFill>
              <a:schemeClr val="dk2"/>
            </a:solidFill>
            <a:prstDash val="solid"/>
            <a:round/>
            <a:headEnd len="med" w="med" type="none"/>
            <a:tailEnd len="med" w="med" type="triangle"/>
          </a:ln>
        </p:spPr>
      </p:cxnSp>
      <p:cxnSp>
        <p:nvCxnSpPr>
          <p:cNvPr id="310" name="Google Shape;310;p16"/>
          <p:cNvCxnSpPr/>
          <p:nvPr/>
        </p:nvCxnSpPr>
        <p:spPr>
          <a:xfrm>
            <a:off x="6158750" y="2618800"/>
            <a:ext cx="1112400" cy="10527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311" name="Google Shape;311;p16"/>
          <p:cNvSpPr txBox="1"/>
          <p:nvPr/>
        </p:nvSpPr>
        <p:spPr>
          <a:xfrm>
            <a:off x="5554075" y="2194675"/>
            <a:ext cx="22023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latin typeface="Nunito"/>
                <a:ea typeface="Nunito"/>
                <a:cs typeface="Nunito"/>
                <a:sym typeface="Nunito"/>
              </a:rPr>
              <a:t>Damage detection model</a:t>
            </a:r>
            <a:endParaRPr b="1" sz="1300">
              <a:solidFill>
                <a:schemeClr val="dk2"/>
              </a:solidFill>
              <a:latin typeface="Nunito"/>
              <a:ea typeface="Nunito"/>
              <a:cs typeface="Nunito"/>
              <a:sym typeface="Nunito"/>
            </a:endParaRPr>
          </a:p>
        </p:txBody>
      </p:sp>
      <p:sp>
        <p:nvSpPr>
          <p:cNvPr id="312" name="Google Shape;312;p16"/>
          <p:cNvSpPr txBox="1"/>
          <p:nvPr/>
        </p:nvSpPr>
        <p:spPr>
          <a:xfrm>
            <a:off x="697775" y="4787250"/>
            <a:ext cx="22023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2"/>
                </a:solidFill>
                <a:latin typeface="Nunito"/>
                <a:ea typeface="Nunito"/>
                <a:cs typeface="Nunito"/>
                <a:sym typeface="Nunito"/>
              </a:rPr>
              <a:t>Warehouse</a:t>
            </a:r>
            <a:endParaRPr b="1" sz="1300">
              <a:solidFill>
                <a:schemeClr val="dk2"/>
              </a:solidFill>
              <a:latin typeface="Nunito"/>
              <a:ea typeface="Nunito"/>
              <a:cs typeface="Nunito"/>
              <a:sym typeface="Nunito"/>
            </a:endParaRPr>
          </a:p>
        </p:txBody>
      </p:sp>
      <p:cxnSp>
        <p:nvCxnSpPr>
          <p:cNvPr id="313" name="Google Shape;313;p16"/>
          <p:cNvCxnSpPr/>
          <p:nvPr/>
        </p:nvCxnSpPr>
        <p:spPr>
          <a:xfrm>
            <a:off x="2978600" y="4389525"/>
            <a:ext cx="1425900" cy="7500"/>
          </a:xfrm>
          <a:prstGeom prst="straightConnector1">
            <a:avLst/>
          </a:prstGeom>
          <a:noFill/>
          <a:ln cap="flat" cmpd="sng" w="9525">
            <a:solidFill>
              <a:schemeClr val="dk2"/>
            </a:solidFill>
            <a:prstDash val="solid"/>
            <a:round/>
            <a:headEnd len="med" w="med" type="none"/>
            <a:tailEnd len="med" w="med" type="triangle"/>
          </a:ln>
        </p:spPr>
      </p:cxnSp>
      <p:cxnSp>
        <p:nvCxnSpPr>
          <p:cNvPr id="314" name="Google Shape;314;p16"/>
          <p:cNvCxnSpPr/>
          <p:nvPr/>
        </p:nvCxnSpPr>
        <p:spPr>
          <a:xfrm>
            <a:off x="5437725" y="4389525"/>
            <a:ext cx="1425900" cy="7500"/>
          </a:xfrm>
          <a:prstGeom prst="straightConnector1">
            <a:avLst/>
          </a:prstGeom>
          <a:noFill/>
          <a:ln cap="flat" cmpd="sng" w="9525">
            <a:solidFill>
              <a:schemeClr val="dk2"/>
            </a:solidFill>
            <a:prstDash val="solid"/>
            <a:round/>
            <a:headEnd len="med" w="med" type="none"/>
            <a:tailEnd len="med" w="med" type="triangle"/>
          </a:ln>
        </p:spPr>
      </p:cxnSp>
      <p:sp>
        <p:nvSpPr>
          <p:cNvPr id="315" name="Google Shape;315;p16"/>
          <p:cNvSpPr txBox="1"/>
          <p:nvPr/>
        </p:nvSpPr>
        <p:spPr>
          <a:xfrm>
            <a:off x="3956438" y="3671500"/>
            <a:ext cx="2202300" cy="27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300">
                <a:solidFill>
                  <a:schemeClr val="dk2"/>
                </a:solidFill>
                <a:latin typeface="Nunito"/>
                <a:ea typeface="Nunito"/>
                <a:cs typeface="Nunito"/>
                <a:sym typeface="Nunito"/>
              </a:rPr>
              <a:t>Required parts will be sent on time</a:t>
            </a:r>
            <a:endParaRPr sz="1300">
              <a:solidFill>
                <a:schemeClr val="dk2"/>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Solution-2</a:t>
            </a:r>
            <a:endParaRPr/>
          </a:p>
        </p:txBody>
      </p:sp>
      <p:sp>
        <p:nvSpPr>
          <p:cNvPr id="321" name="Google Shape;321;p17"/>
          <p:cNvSpPr txBox="1"/>
          <p:nvPr/>
        </p:nvSpPr>
        <p:spPr>
          <a:xfrm>
            <a:off x="321050" y="1635200"/>
            <a:ext cx="38967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It’s time for routine aircraft maintenance, our maintenant vendor might take 2 days to analyse and reply back with exact ETAs</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But no more, with our Yet-another-CRM you can maintain MRO relations and ask for an ETA by sharing aircraft’s latest images and health reports</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The vendor may even provide us with minimum time taking on site repairs at just 1/10th price.</a:t>
            </a:r>
            <a:endParaRPr sz="1300">
              <a:solidFill>
                <a:schemeClr val="dk2"/>
              </a:solidFill>
              <a:latin typeface="Nunito"/>
              <a:ea typeface="Nunito"/>
              <a:cs typeface="Nunito"/>
              <a:sym typeface="Nunito"/>
            </a:endParaRPr>
          </a:p>
          <a:p>
            <a:pPr indent="0" lvl="0" marL="0" rtl="0" algn="l">
              <a:spcBef>
                <a:spcPts val="0"/>
              </a:spcBef>
              <a:spcAft>
                <a:spcPts val="0"/>
              </a:spcAft>
              <a:buNone/>
            </a:pPr>
            <a:r>
              <a:t/>
            </a:r>
            <a:endParaRPr sz="1300">
              <a:solidFill>
                <a:schemeClr val="dk2"/>
              </a:solidFill>
              <a:latin typeface="Nunito"/>
              <a:ea typeface="Nunito"/>
              <a:cs typeface="Nunito"/>
              <a:sym typeface="Nunito"/>
            </a:endParaRPr>
          </a:p>
          <a:p>
            <a:pPr indent="0" lvl="0" marL="0" rtl="0" algn="l">
              <a:spcBef>
                <a:spcPts val="0"/>
              </a:spcBef>
              <a:spcAft>
                <a:spcPts val="0"/>
              </a:spcAft>
              <a:buNone/>
            </a:pPr>
            <a:r>
              <a:rPr lang="en" sz="1300">
                <a:solidFill>
                  <a:schemeClr val="dk2"/>
                </a:solidFill>
                <a:latin typeface="Nunito"/>
                <a:ea typeface="Nunito"/>
                <a:cs typeface="Nunito"/>
                <a:sym typeface="Nunito"/>
              </a:rPr>
              <a:t>But where to find this data?</a:t>
            </a:r>
            <a:endParaRPr sz="1300">
              <a:solidFill>
                <a:schemeClr val="dk2"/>
              </a:solidFill>
              <a:latin typeface="Nunito"/>
              <a:ea typeface="Nunito"/>
              <a:cs typeface="Nunito"/>
              <a:sym typeface="Nunito"/>
            </a:endParaRPr>
          </a:p>
        </p:txBody>
      </p:sp>
      <p:pic>
        <p:nvPicPr>
          <p:cNvPr id="322" name="Google Shape;322;p17"/>
          <p:cNvPicPr preferRelativeResize="0"/>
          <p:nvPr/>
        </p:nvPicPr>
        <p:blipFill>
          <a:blip r:embed="rId3">
            <a:alphaModFix/>
          </a:blip>
          <a:stretch>
            <a:fillRect/>
          </a:stretch>
        </p:blipFill>
        <p:spPr>
          <a:xfrm>
            <a:off x="5086074" y="871383"/>
            <a:ext cx="1959148" cy="660975"/>
          </a:xfrm>
          <a:prstGeom prst="rect">
            <a:avLst/>
          </a:prstGeom>
          <a:noFill/>
          <a:ln>
            <a:noFill/>
          </a:ln>
        </p:spPr>
      </p:pic>
      <p:pic>
        <p:nvPicPr>
          <p:cNvPr id="323" name="Google Shape;323;p17"/>
          <p:cNvPicPr preferRelativeResize="0"/>
          <p:nvPr/>
        </p:nvPicPr>
        <p:blipFill rotWithShape="1">
          <a:blip r:embed="rId4">
            <a:alphaModFix/>
          </a:blip>
          <a:srcRect b="0" l="20127" r="0" t="0"/>
          <a:stretch/>
        </p:blipFill>
        <p:spPr>
          <a:xfrm>
            <a:off x="4917088" y="2503850"/>
            <a:ext cx="1565527" cy="1102501"/>
          </a:xfrm>
          <a:prstGeom prst="rect">
            <a:avLst/>
          </a:prstGeom>
          <a:noFill/>
          <a:ln>
            <a:noFill/>
          </a:ln>
        </p:spPr>
      </p:pic>
      <p:sp>
        <p:nvSpPr>
          <p:cNvPr id="324" name="Google Shape;324;p17"/>
          <p:cNvSpPr txBox="1"/>
          <p:nvPr/>
        </p:nvSpPr>
        <p:spPr>
          <a:xfrm>
            <a:off x="6654325" y="2273150"/>
            <a:ext cx="2295600" cy="1395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Healthcheck</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Recently completed flights</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Damage and </a:t>
            </a:r>
            <a:r>
              <a:rPr lang="en" sz="1300">
                <a:solidFill>
                  <a:schemeClr val="dk2"/>
                </a:solidFill>
                <a:latin typeface="Nunito"/>
                <a:ea typeface="Nunito"/>
                <a:cs typeface="Nunito"/>
                <a:sym typeface="Nunito"/>
              </a:rPr>
              <a:t>repair</a:t>
            </a:r>
            <a:r>
              <a:rPr lang="en" sz="1300">
                <a:solidFill>
                  <a:schemeClr val="dk2"/>
                </a:solidFill>
                <a:latin typeface="Nunito"/>
                <a:ea typeface="Nunito"/>
                <a:cs typeface="Nunito"/>
                <a:sym typeface="Nunito"/>
              </a:rPr>
              <a:t> history</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Maintenance history</a:t>
            </a:r>
            <a:endParaRPr sz="1300">
              <a:solidFill>
                <a:schemeClr val="dk2"/>
              </a:solidFill>
              <a:latin typeface="Nunito"/>
              <a:ea typeface="Nunito"/>
              <a:cs typeface="Nunito"/>
              <a:sym typeface="Nunito"/>
            </a:endParaRPr>
          </a:p>
          <a:p>
            <a:pPr indent="-311150" lvl="0" marL="457200" rtl="0" algn="l">
              <a:spcBef>
                <a:spcPts val="0"/>
              </a:spcBef>
              <a:spcAft>
                <a:spcPts val="0"/>
              </a:spcAft>
              <a:buClr>
                <a:schemeClr val="dk2"/>
              </a:buClr>
              <a:buSzPts val="1300"/>
              <a:buFont typeface="Nunito"/>
              <a:buChar char="●"/>
            </a:pPr>
            <a:r>
              <a:rPr lang="en" sz="1300">
                <a:solidFill>
                  <a:schemeClr val="dk2"/>
                </a:solidFill>
                <a:latin typeface="Nunito"/>
                <a:ea typeface="Nunito"/>
                <a:cs typeface="Nunito"/>
                <a:sym typeface="Nunito"/>
              </a:rPr>
              <a:t>Latest images analysed by CV models</a:t>
            </a:r>
            <a:endParaRPr sz="1300">
              <a:solidFill>
                <a:schemeClr val="dk2"/>
              </a:solidFill>
              <a:latin typeface="Nunito"/>
              <a:ea typeface="Nunito"/>
              <a:cs typeface="Nunito"/>
              <a:sym typeface="Nunito"/>
            </a:endParaRPr>
          </a:p>
        </p:txBody>
      </p:sp>
      <p:cxnSp>
        <p:nvCxnSpPr>
          <p:cNvPr id="325" name="Google Shape;325;p17"/>
          <p:cNvCxnSpPr>
            <a:stCxn id="322" idx="2"/>
          </p:cNvCxnSpPr>
          <p:nvPr/>
        </p:nvCxnSpPr>
        <p:spPr>
          <a:xfrm>
            <a:off x="6065649" y="1532358"/>
            <a:ext cx="18600" cy="819300"/>
          </a:xfrm>
          <a:prstGeom prst="straightConnector1">
            <a:avLst/>
          </a:prstGeom>
          <a:noFill/>
          <a:ln cap="flat" cmpd="sng" w="9525">
            <a:solidFill>
              <a:schemeClr val="dk2"/>
            </a:solidFill>
            <a:prstDash val="solid"/>
            <a:round/>
            <a:headEnd len="med" w="med" type="none"/>
            <a:tailEnd len="med" w="med" type="triangle"/>
          </a:ln>
        </p:spPr>
      </p:cxnSp>
      <p:sp>
        <p:nvSpPr>
          <p:cNvPr id="326" name="Google Shape;326;p17"/>
          <p:cNvSpPr txBox="1"/>
          <p:nvPr/>
        </p:nvSpPr>
        <p:spPr>
          <a:xfrm>
            <a:off x="4572000" y="4512325"/>
            <a:ext cx="627000" cy="42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2"/>
                </a:solidFill>
                <a:latin typeface="Nunito"/>
                <a:ea typeface="Nunito"/>
                <a:cs typeface="Nunito"/>
                <a:sym typeface="Nunito"/>
              </a:rPr>
              <a:t>MRO</a:t>
            </a:r>
            <a:endParaRPr b="1" sz="1300">
              <a:solidFill>
                <a:schemeClr val="dk2"/>
              </a:solidFill>
              <a:latin typeface="Nunito"/>
              <a:ea typeface="Nunito"/>
              <a:cs typeface="Nunito"/>
              <a:sym typeface="Nunito"/>
            </a:endParaRPr>
          </a:p>
        </p:txBody>
      </p:sp>
      <p:cxnSp>
        <p:nvCxnSpPr>
          <p:cNvPr id="327" name="Google Shape;327;p17"/>
          <p:cNvCxnSpPr/>
          <p:nvPr/>
        </p:nvCxnSpPr>
        <p:spPr>
          <a:xfrm flipH="1">
            <a:off x="5053825" y="3768188"/>
            <a:ext cx="470400" cy="582300"/>
          </a:xfrm>
          <a:prstGeom prst="straightConnector1">
            <a:avLst/>
          </a:prstGeom>
          <a:noFill/>
          <a:ln cap="flat" cmpd="sng" w="9525">
            <a:solidFill>
              <a:schemeClr val="dk2"/>
            </a:solidFill>
            <a:prstDash val="solid"/>
            <a:round/>
            <a:headEnd len="med" w="med" type="triangle"/>
            <a:tailEnd len="med" w="med" type="triangle"/>
          </a:ln>
        </p:spPr>
      </p:cxnSp>
      <p:sp>
        <p:nvSpPr>
          <p:cNvPr id="328" name="Google Shape;328;p17"/>
          <p:cNvSpPr txBox="1"/>
          <p:nvPr/>
        </p:nvSpPr>
        <p:spPr>
          <a:xfrm>
            <a:off x="5400600" y="4409850"/>
            <a:ext cx="2933700" cy="42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Nunito"/>
                <a:ea typeface="Nunito"/>
                <a:cs typeface="Nunito"/>
                <a:sym typeface="Nunito"/>
              </a:rPr>
              <a:t>No worries, we can send timely help at your doorstep. No need to stop your flights</a:t>
            </a:r>
            <a:endParaRPr sz="1300">
              <a:solidFill>
                <a:schemeClr val="dk2"/>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Flight Analytics</a:t>
            </a:r>
            <a:endParaRPr/>
          </a:p>
        </p:txBody>
      </p:sp>
      <p:sp>
        <p:nvSpPr>
          <p:cNvPr id="334" name="Google Shape;334;p18"/>
          <p:cNvSpPr txBox="1"/>
          <p:nvPr>
            <p:ph idx="1" type="body"/>
          </p:nvPr>
        </p:nvSpPr>
        <p:spPr>
          <a:xfrm>
            <a:off x="587150" y="1507975"/>
            <a:ext cx="7030500" cy="28743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AutoNum type="arabicPeriod"/>
            </a:pPr>
            <a:r>
              <a:rPr lang="en"/>
              <a:t>Repair history analysis:</a:t>
            </a:r>
            <a:endParaRPr/>
          </a:p>
          <a:p>
            <a:pPr indent="-293211" lvl="1" marL="914400" rtl="0" algn="l">
              <a:spcBef>
                <a:spcPts val="0"/>
              </a:spcBef>
              <a:spcAft>
                <a:spcPts val="0"/>
              </a:spcAft>
              <a:buSzPct val="100000"/>
              <a:buAutoNum type="alphaLcPeriod"/>
            </a:pPr>
            <a:r>
              <a:rPr lang="en"/>
              <a:t>At which airport we experienced more damages?</a:t>
            </a:r>
            <a:endParaRPr/>
          </a:p>
          <a:p>
            <a:pPr indent="-293211" lvl="2" marL="1371600" rtl="0" algn="l">
              <a:spcBef>
                <a:spcPts val="0"/>
              </a:spcBef>
              <a:spcAft>
                <a:spcPts val="0"/>
              </a:spcAft>
              <a:buSzPct val="100000"/>
              <a:buAutoNum type="romanLcPeriod"/>
            </a:pPr>
            <a:r>
              <a:rPr lang="en"/>
              <a:t>A -&gt; B (prior data) 40% damage Airpot A </a:t>
            </a:r>
            <a:endParaRPr/>
          </a:p>
          <a:p>
            <a:pPr indent="-293211" lvl="1" marL="914400" rtl="0" algn="l">
              <a:spcBef>
                <a:spcPts val="0"/>
              </a:spcBef>
              <a:spcAft>
                <a:spcPts val="0"/>
              </a:spcAft>
              <a:buSzPct val="100000"/>
              <a:buAutoNum type="alphaLcPeriod"/>
            </a:pPr>
            <a:r>
              <a:rPr lang="en"/>
              <a:t>Which part requires more </a:t>
            </a:r>
            <a:r>
              <a:rPr lang="en"/>
              <a:t>replacements? </a:t>
            </a:r>
            <a:endParaRPr/>
          </a:p>
          <a:p>
            <a:pPr indent="-293211" lvl="2" marL="1371600" rtl="0" algn="l">
              <a:spcBef>
                <a:spcPts val="0"/>
              </a:spcBef>
              <a:spcAft>
                <a:spcPts val="0"/>
              </a:spcAft>
              <a:buSzPct val="100000"/>
              <a:buAutoNum type="romanLcPeriod"/>
            </a:pPr>
            <a:r>
              <a:rPr lang="en"/>
              <a:t>Opening gate motors: repair staff : &gt; Airbus will handle </a:t>
            </a:r>
            <a:endParaRPr/>
          </a:p>
          <a:p>
            <a:pPr indent="-293211" lvl="1" marL="914400" rtl="0" algn="l">
              <a:spcBef>
                <a:spcPts val="0"/>
              </a:spcBef>
              <a:spcAft>
                <a:spcPts val="0"/>
              </a:spcAft>
              <a:buSzPct val="100000"/>
              <a:buAutoNum type="alphaLcPeriod"/>
            </a:pPr>
            <a:r>
              <a:rPr lang="en"/>
              <a:t>Which MRO is best for our operations?</a:t>
            </a:r>
            <a:endParaRPr/>
          </a:p>
          <a:p>
            <a:pPr indent="-293211" lvl="2" marL="1371600" rtl="0" algn="l">
              <a:spcBef>
                <a:spcPts val="0"/>
              </a:spcBef>
              <a:spcAft>
                <a:spcPts val="0"/>
              </a:spcAft>
              <a:buSzPct val="100000"/>
              <a:buAutoNum type="romanLcPeriod"/>
            </a:pPr>
            <a:r>
              <a:rPr lang="en"/>
              <a:t>MRO vendors: which was the best in terms of on time delivery of planes</a:t>
            </a:r>
            <a:endParaRPr/>
          </a:p>
          <a:p>
            <a:pPr indent="-293211" lvl="2" marL="1371600" rtl="0" algn="l">
              <a:spcBef>
                <a:spcPts val="0"/>
              </a:spcBef>
              <a:spcAft>
                <a:spcPts val="0"/>
              </a:spcAft>
              <a:buSzPct val="100000"/>
              <a:buAutoNum type="romanLcPeriod"/>
            </a:pPr>
            <a:r>
              <a:rPr lang="en"/>
              <a:t>Cost effective</a:t>
            </a:r>
            <a:endParaRPr/>
          </a:p>
          <a:p>
            <a:pPr indent="-304958" lvl="0" marL="457200" rtl="0" algn="l">
              <a:spcBef>
                <a:spcPts val="0"/>
              </a:spcBef>
              <a:spcAft>
                <a:spcPts val="0"/>
              </a:spcAft>
              <a:buSzPct val="100000"/>
              <a:buAutoNum type="arabicPeriod"/>
            </a:pPr>
            <a:r>
              <a:rPr lang="en"/>
              <a:t>Monitoring most time spent:</a:t>
            </a:r>
            <a:endParaRPr/>
          </a:p>
          <a:p>
            <a:pPr indent="-293211" lvl="1" marL="914400" rtl="0" algn="l">
              <a:spcBef>
                <a:spcPts val="0"/>
              </a:spcBef>
              <a:spcAft>
                <a:spcPts val="0"/>
              </a:spcAft>
              <a:buSzPct val="100000"/>
              <a:buAutoNum type="alphaLcPeriod"/>
            </a:pPr>
            <a:r>
              <a:rPr lang="en"/>
              <a:t>Monitor the ground staff capability to fix any particular issue and train staff on required basis</a:t>
            </a:r>
            <a:endParaRPr/>
          </a:p>
          <a:p>
            <a:pPr indent="-293211" lvl="2" marL="1371600" rtl="0" algn="l">
              <a:spcBef>
                <a:spcPts val="0"/>
              </a:spcBef>
              <a:spcAft>
                <a:spcPts val="0"/>
              </a:spcAft>
              <a:buSzPct val="100000"/>
              <a:buAutoNum type="romanLcPeriod"/>
            </a:pPr>
            <a:r>
              <a:rPr lang="en"/>
              <a:t>Ground staff is not able to </a:t>
            </a:r>
            <a:r>
              <a:rPr lang="en"/>
              <a:t>handle</a:t>
            </a:r>
            <a:r>
              <a:rPr lang="en"/>
              <a:t> wings related </a:t>
            </a:r>
            <a:endParaRPr/>
          </a:p>
          <a:p>
            <a:pPr indent="-293211" lvl="1" marL="914400" rtl="0" algn="l">
              <a:spcBef>
                <a:spcPts val="0"/>
              </a:spcBef>
              <a:spcAft>
                <a:spcPts val="0"/>
              </a:spcAft>
              <a:buSzPct val="100000"/>
              <a:buAutoNum type="alphaLcPeriod"/>
            </a:pPr>
            <a:r>
              <a:rPr lang="en"/>
              <a:t>Integrate with your ERP solutions to let HRs know which required skill is a </a:t>
            </a:r>
            <a:r>
              <a:rPr lang="en"/>
              <a:t>bottleneck</a:t>
            </a:r>
            <a:r>
              <a:rPr lang="en"/>
              <a:t> for efficient ground </a:t>
            </a:r>
            <a:r>
              <a:rPr lang="en"/>
              <a:t>staff operations</a:t>
            </a:r>
            <a:endParaRPr/>
          </a:p>
          <a:p>
            <a:pPr indent="-293211" lvl="2" marL="1371600" rtl="0" algn="l">
              <a:spcBef>
                <a:spcPts val="0"/>
              </a:spcBef>
              <a:spcAft>
                <a:spcPts val="0"/>
              </a:spcAft>
              <a:buSzPct val="100000"/>
              <a:buAutoNum type="romanLcPeriod"/>
            </a:pPr>
            <a:r>
              <a:rPr lang="en"/>
              <a:t>What skill set based HR need to hired  </a:t>
            </a:r>
            <a:endParaRPr/>
          </a:p>
          <a:p>
            <a:pPr indent="-304958" lvl="0" marL="457200" rtl="0" algn="l">
              <a:spcBef>
                <a:spcPts val="0"/>
              </a:spcBef>
              <a:spcAft>
                <a:spcPts val="0"/>
              </a:spcAft>
              <a:buSzPct val="100000"/>
              <a:buAutoNum type="arabicPeriod"/>
            </a:pPr>
            <a:r>
              <a:rPr lang="en"/>
              <a:t>Send data to Airbus </a:t>
            </a:r>
            <a:endParaRPr/>
          </a:p>
          <a:p>
            <a:pPr indent="-293211" lvl="1" marL="914400" rtl="0" algn="l">
              <a:spcBef>
                <a:spcPts val="0"/>
              </a:spcBef>
              <a:spcAft>
                <a:spcPts val="0"/>
              </a:spcAft>
              <a:buSzPct val="100000"/>
              <a:buAutoNum type="alphaLcPeriod"/>
            </a:pPr>
            <a:r>
              <a:rPr lang="en"/>
              <a:t>Customers can now send a feedback to Airbus on their flight past repair history to help them circle around the area of concern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MRO Vendor Onboarding</a:t>
            </a:r>
            <a:endParaRPr/>
          </a:p>
        </p:txBody>
      </p:sp>
      <p:sp>
        <p:nvSpPr>
          <p:cNvPr id="340" name="Google Shape;340;p19"/>
          <p:cNvSpPr txBox="1"/>
          <p:nvPr>
            <p:ph idx="1" type="body"/>
          </p:nvPr>
        </p:nvSpPr>
        <p:spPr>
          <a:xfrm>
            <a:off x="587150" y="18407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Airlines will be provided an option to onboard MRO vendors</a:t>
            </a:r>
            <a:endParaRPr/>
          </a:p>
          <a:p>
            <a:pPr indent="-311150" lvl="0" marL="457200" rtl="0" algn="l">
              <a:spcBef>
                <a:spcPts val="0"/>
              </a:spcBef>
              <a:spcAft>
                <a:spcPts val="0"/>
              </a:spcAft>
              <a:buSzPts val="1300"/>
              <a:buAutoNum type="arabicPeriod"/>
            </a:pPr>
            <a:r>
              <a:rPr lang="en"/>
              <a:t>These vendors can then be reached out </a:t>
            </a:r>
            <a:r>
              <a:rPr lang="en"/>
              <a:t>with proper data on the same platform and the one with minimum turnaround time and with least fares and good reviews can be assigned the repair task</a:t>
            </a:r>
            <a:endParaRPr/>
          </a:p>
          <a:p>
            <a:pPr indent="-311150" lvl="0" marL="457200" rtl="0" algn="l">
              <a:spcBef>
                <a:spcPts val="0"/>
              </a:spcBef>
              <a:spcAft>
                <a:spcPts val="0"/>
              </a:spcAft>
              <a:buSzPts val="1300"/>
              <a:buAutoNum type="arabicPeriod"/>
            </a:pPr>
            <a:r>
              <a:rPr lang="en"/>
              <a:t>Vendors will also get a platform to analyse the aircraft images before hand to order any required parts before the aircraft arrives for repair work</a:t>
            </a:r>
            <a:endParaRPr/>
          </a:p>
          <a:p>
            <a:pPr indent="-311150" lvl="0" marL="457200" rtl="0" algn="l">
              <a:spcBef>
                <a:spcPts val="0"/>
              </a:spcBef>
              <a:spcAft>
                <a:spcPts val="0"/>
              </a:spcAft>
              <a:buSzPts val="1300"/>
              <a:buAutoNum type="arabicPeriod"/>
            </a:pPr>
            <a:r>
              <a:rPr lang="en"/>
              <a:t>Vendors can now send their estimates and receive the confirmation on the same platform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Compliance and Health Check</a:t>
            </a:r>
            <a:endParaRPr/>
          </a:p>
        </p:txBody>
      </p:sp>
      <p:sp>
        <p:nvSpPr>
          <p:cNvPr id="346" name="Google Shape;346;p20"/>
          <p:cNvSpPr txBox="1"/>
          <p:nvPr>
            <p:ph idx="1" type="body"/>
          </p:nvPr>
        </p:nvSpPr>
        <p:spPr>
          <a:xfrm>
            <a:off x="587150" y="18407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Airlines can run automated health checks for their aircrafts and meet the required </a:t>
            </a:r>
            <a:r>
              <a:rPr lang="en"/>
              <a:t>compliance</a:t>
            </a:r>
            <a:r>
              <a:rPr lang="en"/>
              <a:t> standards</a:t>
            </a:r>
            <a:endParaRPr/>
          </a:p>
          <a:p>
            <a:pPr indent="-311150" lvl="0" marL="457200" rtl="0" algn="l">
              <a:spcBef>
                <a:spcPts val="0"/>
              </a:spcBef>
              <a:spcAft>
                <a:spcPts val="0"/>
              </a:spcAft>
              <a:buSzPts val="1300"/>
              <a:buAutoNum type="arabicPeriod"/>
            </a:pPr>
            <a:r>
              <a:rPr lang="en"/>
              <a:t>What could be missed from a person’s eye will still be caught on the monitoring systems</a:t>
            </a:r>
            <a:endParaRPr/>
          </a:p>
          <a:p>
            <a:pPr indent="-311150" lvl="0" marL="457200" rtl="0" algn="l">
              <a:spcBef>
                <a:spcPts val="0"/>
              </a:spcBef>
              <a:spcAft>
                <a:spcPts val="0"/>
              </a:spcAft>
              <a:buSzPts val="1300"/>
              <a:buAutoNum type="arabicPeriod"/>
            </a:pPr>
            <a:r>
              <a:rPr lang="en"/>
              <a:t>Maintaining timely compliance checks and centrally recording these data, airlines can be transparent to their users and regulatory authorities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ML, Data science and CRM</a:t>
            </a:r>
            <a:endParaRPr/>
          </a:p>
        </p:txBody>
      </p:sp>
      <p:sp>
        <p:nvSpPr>
          <p:cNvPr id="352" name="Google Shape;352;p21"/>
          <p:cNvSpPr txBox="1"/>
          <p:nvPr>
            <p:ph idx="1" type="body"/>
          </p:nvPr>
        </p:nvSpPr>
        <p:spPr>
          <a:xfrm>
            <a:off x="587150" y="1840725"/>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
              <a:t>The CV model that identifies the dents</a:t>
            </a:r>
            <a:endParaRPr/>
          </a:p>
          <a:p>
            <a:pPr indent="-311150" lvl="0" marL="457200" rtl="0" algn="l">
              <a:spcBef>
                <a:spcPts val="0"/>
              </a:spcBef>
              <a:spcAft>
                <a:spcPts val="0"/>
              </a:spcAft>
              <a:buSzPts val="1300"/>
              <a:buAutoNum type="arabicPeriod"/>
            </a:pPr>
            <a:r>
              <a:rPr lang="en"/>
              <a:t>Data analytics to surface out possible bottlenecks and areas of savings</a:t>
            </a:r>
            <a:endParaRPr/>
          </a:p>
          <a:p>
            <a:pPr indent="-311150" lvl="0" marL="457200" rtl="0" algn="l">
              <a:spcBef>
                <a:spcPts val="0"/>
              </a:spcBef>
              <a:spcAft>
                <a:spcPts val="0"/>
              </a:spcAft>
              <a:buSzPts val="1300"/>
              <a:buAutoNum type="arabicPeriod"/>
            </a:pPr>
            <a:r>
              <a:rPr lang="en"/>
              <a:t>CRM to integrate all of this at one single place</a:t>
            </a:r>
            <a:endParaRPr/>
          </a:p>
          <a:p>
            <a:pPr indent="-311150" lvl="0" marL="457200" rtl="0" algn="l">
              <a:spcBef>
                <a:spcPts val="0"/>
              </a:spcBef>
              <a:spcAft>
                <a:spcPts val="0"/>
              </a:spcAft>
              <a:buSzPts val="1300"/>
              <a:buAutoNum type="arabicPeriod"/>
            </a:pPr>
            <a:r>
              <a:rPr lang="en"/>
              <a:t>Furthermore, airlines can even </a:t>
            </a:r>
            <a:r>
              <a:rPr lang="en"/>
              <a:t>integrate</a:t>
            </a:r>
            <a:r>
              <a:rPr lang="en"/>
              <a:t> these with ERP solutions to drive HR, purchase, billing and </a:t>
            </a:r>
            <a:r>
              <a:rPr lang="en"/>
              <a:t>booking</a:t>
            </a:r>
            <a:r>
              <a:rPr lang="en"/>
              <a:t> departments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