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Lst>
  <p:sldSz cy="5143500" cx="9144000"/>
  <p:notesSz cx="6858000" cy="9144000"/>
  <p:embeddedFontLst>
    <p:embeddedFont>
      <p:font typeface="Roboto"/>
      <p:regular r:id="rId42"/>
      <p:bold r:id="rId43"/>
      <p:italic r:id="rId44"/>
      <p:boldItalic r:id="rId45"/>
    </p:embeddedFont>
    <p:embeddedFont>
      <p:font typeface="Merriweather"/>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B586AC-3CDD-4AB8-BB46-7F108E919B46}">
  <a:tblStyle styleId="{5BB586AC-3CDD-4AB8-BB46-7F108E919B4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font" Target="fonts/Roboto-regular.fntdata"/><Relationship Id="rId41" Type="http://schemas.openxmlformats.org/officeDocument/2006/relationships/slide" Target="slides/slide33.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Merriweather-regular.fntdata"/><Relationship Id="rId45" Type="http://schemas.openxmlformats.org/officeDocument/2006/relationships/font" Target="fonts/Robo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af66d63c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af66d63c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6af66d63cd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6af66d63cd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6af66d63cd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6af66d63cd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6af66d63cd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6af66d63cd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6af66d63cd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6af66d63cd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6af66d63cd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6af66d63cd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6af66d63cd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6af66d63cd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6af66d63cd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6af66d63cd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af66d63cd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af66d63cd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6af66d63c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6af66d63c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6af66d63cd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6af66d63cd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6af66d63cd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6af66d63cd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6af66d63cd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6af66d63cd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6af66d63cd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6af66d63cd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6af66d63cd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6af66d63cd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6af66d63cd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6af66d63cd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6af66d63c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6af66d63c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6af66d63cd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6af66d63cd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6af66d63cd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6af66d63cd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6af66d63cd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6af66d63cd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6af66d63cd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6af66d63cd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6af66d63cd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6af66d63cd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6af66d63cd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6af66d63cd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6af66d63cd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6af66d63cd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6af66d63cd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6af66d63cd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6af66d63cd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6af66d63cd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6af66d63cd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6af66d63cd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af66d63cd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af66d63cd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6af66d63cd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6af66d63cd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af66d63c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6af66d63c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6af66d63cd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6af66d63cd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6af66d63cd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6af66d63cd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6af66d63cd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6af66d63cd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6" name="Shape 56"/>
        <p:cNvGrpSpPr/>
        <p:nvPr/>
      </p:nvGrpSpPr>
      <p:grpSpPr>
        <a:xfrm>
          <a:off x="0" y="0"/>
          <a:ext cx="0" cy="0"/>
          <a:chOff x="0" y="0"/>
          <a:chExt cx="0" cy="0"/>
        </a:xfrm>
      </p:grpSpPr>
      <p:sp>
        <p:nvSpPr>
          <p:cNvPr id="57" name="Google Shape;57;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8" name="Google Shape;58;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9" name="Google Shape;59;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1" name="Shape 61"/>
        <p:cNvGrpSpPr/>
        <p:nvPr/>
      </p:nvGrpSpPr>
      <p:grpSpPr>
        <a:xfrm>
          <a:off x="0" y="0"/>
          <a:ext cx="0" cy="0"/>
          <a:chOff x="0" y="0"/>
          <a:chExt cx="0" cy="0"/>
        </a:xfrm>
      </p:grpSpPr>
      <p:sp>
        <p:nvSpPr>
          <p:cNvPr id="62" name="Google Shape;62;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3" name="Google Shape;63;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4" name="Google Shape;64;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9" name="Google Shape;69;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70" name="Google Shape;70;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1" name="Google Shape;71;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sp>
        <p:nvSpPr>
          <p:cNvPr id="74" name="Google Shape;74;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6" name="Google Shape;76;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7" name="Google Shape;77;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8" name="Google Shape;7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2" name="Google Shape;8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3" name="Shape 83"/>
        <p:cNvGrpSpPr/>
        <p:nvPr/>
      </p:nvGrpSpPr>
      <p:grpSpPr>
        <a:xfrm>
          <a:off x="0" y="0"/>
          <a:ext cx="0" cy="0"/>
          <a:chOff x="0" y="0"/>
          <a:chExt cx="0" cy="0"/>
        </a:xfrm>
      </p:grpSpPr>
      <p:sp>
        <p:nvSpPr>
          <p:cNvPr id="84" name="Google Shape;84;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86" name="Google Shape;86;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8" name="Shape 88"/>
        <p:cNvGrpSpPr/>
        <p:nvPr/>
      </p:nvGrpSpPr>
      <p:grpSpPr>
        <a:xfrm>
          <a:off x="0" y="0"/>
          <a:ext cx="0" cy="0"/>
          <a:chOff x="0" y="0"/>
          <a:chExt cx="0" cy="0"/>
        </a:xfrm>
      </p:grpSpPr>
      <p:sp>
        <p:nvSpPr>
          <p:cNvPr id="89" name="Google Shape;89;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4" name="Google Shape;94;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95" name="Google Shape;95;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6" name="Google Shape;9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00" name="Google Shape;10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01" name="Shape 101"/>
        <p:cNvGrpSpPr/>
        <p:nvPr/>
      </p:nvGrpSpPr>
      <p:grpSpPr>
        <a:xfrm>
          <a:off x="0" y="0"/>
          <a:ext cx="0" cy="0"/>
          <a:chOff x="0" y="0"/>
          <a:chExt cx="0" cy="0"/>
        </a:xfrm>
      </p:grpSpPr>
      <p:sp>
        <p:nvSpPr>
          <p:cNvPr id="102" name="Google Shape;102;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03" name="Google Shape;103;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04" name="Google Shape;10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13" name="Shape 113"/>
        <p:cNvGrpSpPr/>
        <p:nvPr/>
      </p:nvGrpSpPr>
      <p:grpSpPr>
        <a:xfrm>
          <a:off x="0" y="0"/>
          <a:ext cx="0" cy="0"/>
          <a:chOff x="0" y="0"/>
          <a:chExt cx="0" cy="0"/>
        </a:xfrm>
      </p:grpSpPr>
      <p:sp>
        <p:nvSpPr>
          <p:cNvPr id="114" name="Google Shape;114;p26"/>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5" name="Google Shape;115;p26"/>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16" name="Google Shape;116;p26"/>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p:txBody>
      </p:sp>
      <p:sp>
        <p:nvSpPr>
          <p:cNvPr id="117" name="Google Shape;11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18" name="Shape 118"/>
        <p:cNvGrpSpPr/>
        <p:nvPr/>
      </p:nvGrpSpPr>
      <p:grpSpPr>
        <a:xfrm>
          <a:off x="0" y="0"/>
          <a:ext cx="0" cy="0"/>
          <a:chOff x="0" y="0"/>
          <a:chExt cx="0" cy="0"/>
        </a:xfrm>
      </p:grpSpPr>
      <p:sp>
        <p:nvSpPr>
          <p:cNvPr id="119" name="Google Shape;119;p27"/>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20" name="Google Shape;120;p27"/>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21" name="Google Shape;121;p27"/>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22" name="Google Shape;12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3" name="Shape 123"/>
        <p:cNvGrpSpPr/>
        <p:nvPr/>
      </p:nvGrpSpPr>
      <p:grpSpPr>
        <a:xfrm>
          <a:off x="0" y="0"/>
          <a:ext cx="0" cy="0"/>
          <a:chOff x="0" y="0"/>
          <a:chExt cx="0" cy="0"/>
        </a:xfrm>
      </p:grpSpPr>
      <p:sp>
        <p:nvSpPr>
          <p:cNvPr id="124" name="Google Shape;124;p28"/>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8"/>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126" name="Google Shape;126;p28"/>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127" name="Google Shape;127;p2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8" name="Google Shape;128;p2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9" name="Google Shape;12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0" name="Shape 130"/>
        <p:cNvGrpSpPr/>
        <p:nvPr/>
      </p:nvGrpSpPr>
      <p:grpSpPr>
        <a:xfrm>
          <a:off x="0" y="0"/>
          <a:ext cx="0" cy="0"/>
          <a:chOff x="0" y="0"/>
          <a:chExt cx="0" cy="0"/>
        </a:xfrm>
      </p:grpSpPr>
      <p:sp>
        <p:nvSpPr>
          <p:cNvPr id="131" name="Google Shape;131;p29"/>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3" name="Google Shape;133;p29"/>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2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3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9" name="Google Shape;13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0" name="Shape 140"/>
        <p:cNvGrpSpPr/>
        <p:nvPr/>
      </p:nvGrpSpPr>
      <p:grpSpPr>
        <a:xfrm>
          <a:off x="0" y="0"/>
          <a:ext cx="0" cy="0"/>
          <a:chOff x="0" y="0"/>
          <a:chExt cx="0" cy="0"/>
        </a:xfrm>
      </p:grpSpPr>
      <p:sp>
        <p:nvSpPr>
          <p:cNvPr id="141" name="Google Shape;141;p31"/>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1"/>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3" name="Google Shape;143;p31"/>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44" name="Google Shape;14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45" name="Shape 145"/>
        <p:cNvGrpSpPr/>
        <p:nvPr/>
      </p:nvGrpSpPr>
      <p:grpSpPr>
        <a:xfrm>
          <a:off x="0" y="0"/>
          <a:ext cx="0" cy="0"/>
          <a:chOff x="0" y="0"/>
          <a:chExt cx="0" cy="0"/>
        </a:xfrm>
      </p:grpSpPr>
      <p:sp>
        <p:nvSpPr>
          <p:cNvPr id="146" name="Google Shape;146;p32"/>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47" name="Google Shape;14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8" name="Shape 148"/>
        <p:cNvGrpSpPr/>
        <p:nvPr/>
      </p:nvGrpSpPr>
      <p:grpSpPr>
        <a:xfrm>
          <a:off x="0" y="0"/>
          <a:ext cx="0" cy="0"/>
          <a:chOff x="0" y="0"/>
          <a:chExt cx="0" cy="0"/>
        </a:xfrm>
      </p:grpSpPr>
      <p:sp>
        <p:nvSpPr>
          <p:cNvPr id="149" name="Google Shape;149;p33"/>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3"/>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51" name="Google Shape;151;p33"/>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p:txBody>
      </p:sp>
      <p:sp>
        <p:nvSpPr>
          <p:cNvPr id="152" name="Google Shape;152;p33"/>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3" name="Google Shape;15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4" name="Shape 154"/>
        <p:cNvGrpSpPr/>
        <p:nvPr/>
      </p:nvGrpSpPr>
      <p:grpSpPr>
        <a:xfrm>
          <a:off x="0" y="0"/>
          <a:ext cx="0" cy="0"/>
          <a:chOff x="0" y="0"/>
          <a:chExt cx="0" cy="0"/>
        </a:xfrm>
      </p:grpSpPr>
      <p:sp>
        <p:nvSpPr>
          <p:cNvPr id="155" name="Google Shape;155;p34"/>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4"/>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157" name="Google Shape;15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8" name="Shape 158"/>
        <p:cNvGrpSpPr/>
        <p:nvPr/>
      </p:nvGrpSpPr>
      <p:grpSpPr>
        <a:xfrm>
          <a:off x="0" y="0"/>
          <a:ext cx="0" cy="0"/>
          <a:chOff x="0" y="0"/>
          <a:chExt cx="0" cy="0"/>
        </a:xfrm>
      </p:grpSpPr>
      <p:sp>
        <p:nvSpPr>
          <p:cNvPr id="159" name="Google Shape;159;p35"/>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160" name="Google Shape;160;p35"/>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accent2"/>
              </a:buClr>
              <a:buSzPts val="1300"/>
              <a:buChar char="●"/>
              <a:defRPr>
                <a:solidFill>
                  <a:schemeClr val="accent2"/>
                </a:solidFill>
              </a:defRPr>
            </a:lvl1pPr>
            <a:lvl2pPr indent="-298450" lvl="1" marL="914400" rtl="0">
              <a:spcBef>
                <a:spcPts val="0"/>
              </a:spcBef>
              <a:spcAft>
                <a:spcPts val="0"/>
              </a:spcAft>
              <a:buClr>
                <a:schemeClr val="accent2"/>
              </a:buClr>
              <a:buSzPts val="1100"/>
              <a:buChar char="○"/>
              <a:defRPr>
                <a:solidFill>
                  <a:schemeClr val="accent2"/>
                </a:solidFill>
              </a:defRPr>
            </a:lvl2pPr>
            <a:lvl3pPr indent="-298450" lvl="2" marL="1371600" rtl="0">
              <a:spcBef>
                <a:spcPts val="0"/>
              </a:spcBef>
              <a:spcAft>
                <a:spcPts val="0"/>
              </a:spcAft>
              <a:buClr>
                <a:schemeClr val="accent2"/>
              </a:buClr>
              <a:buSzPts val="1100"/>
              <a:buChar char="■"/>
              <a:defRPr>
                <a:solidFill>
                  <a:schemeClr val="accent2"/>
                </a:solidFill>
              </a:defRPr>
            </a:lvl3pPr>
            <a:lvl4pPr indent="-298450" lvl="3" marL="1828800" rtl="0">
              <a:spcBef>
                <a:spcPts val="0"/>
              </a:spcBef>
              <a:spcAft>
                <a:spcPts val="0"/>
              </a:spcAft>
              <a:buClr>
                <a:schemeClr val="accent2"/>
              </a:buClr>
              <a:buSzPts val="1100"/>
              <a:buChar char="●"/>
              <a:defRPr>
                <a:solidFill>
                  <a:schemeClr val="accent2"/>
                </a:solidFill>
              </a:defRPr>
            </a:lvl4pPr>
            <a:lvl5pPr indent="-298450" lvl="4" marL="2286000" rtl="0">
              <a:spcBef>
                <a:spcPts val="0"/>
              </a:spcBef>
              <a:spcAft>
                <a:spcPts val="0"/>
              </a:spcAft>
              <a:buClr>
                <a:schemeClr val="accent2"/>
              </a:buClr>
              <a:buSzPts val="1100"/>
              <a:buChar char="○"/>
              <a:defRPr>
                <a:solidFill>
                  <a:schemeClr val="accent2"/>
                </a:solidFill>
              </a:defRPr>
            </a:lvl5pPr>
            <a:lvl6pPr indent="-298450" lvl="5" marL="2743200" rtl="0">
              <a:spcBef>
                <a:spcPts val="0"/>
              </a:spcBef>
              <a:spcAft>
                <a:spcPts val="0"/>
              </a:spcAft>
              <a:buClr>
                <a:schemeClr val="accent2"/>
              </a:buClr>
              <a:buSzPts val="1100"/>
              <a:buChar char="■"/>
              <a:defRPr>
                <a:solidFill>
                  <a:schemeClr val="accent2"/>
                </a:solidFill>
              </a:defRPr>
            </a:lvl6pPr>
            <a:lvl7pPr indent="-298450" lvl="6" marL="3200400" rtl="0">
              <a:spcBef>
                <a:spcPts val="0"/>
              </a:spcBef>
              <a:spcAft>
                <a:spcPts val="0"/>
              </a:spcAft>
              <a:buClr>
                <a:schemeClr val="accent2"/>
              </a:buClr>
              <a:buSzPts val="1100"/>
              <a:buChar char="●"/>
              <a:defRPr>
                <a:solidFill>
                  <a:schemeClr val="accent2"/>
                </a:solidFill>
              </a:defRPr>
            </a:lvl7pPr>
            <a:lvl8pPr indent="-298450" lvl="7" marL="3657600" rtl="0">
              <a:spcBef>
                <a:spcPts val="0"/>
              </a:spcBef>
              <a:spcAft>
                <a:spcPts val="0"/>
              </a:spcAft>
              <a:buClr>
                <a:schemeClr val="accent2"/>
              </a:buClr>
              <a:buSzPts val="1100"/>
              <a:buChar char="○"/>
              <a:defRPr>
                <a:solidFill>
                  <a:schemeClr val="accent2"/>
                </a:solidFill>
              </a:defRPr>
            </a:lvl8pPr>
            <a:lvl9pPr indent="-298450" lvl="8" marL="4114800" rtl="0">
              <a:spcBef>
                <a:spcPts val="0"/>
              </a:spcBef>
              <a:spcAft>
                <a:spcPts val="0"/>
              </a:spcAft>
              <a:buClr>
                <a:schemeClr val="accent2"/>
              </a:buClr>
              <a:buSzPts val="1100"/>
              <a:buChar char="■"/>
              <a:defRPr>
                <a:solidFill>
                  <a:schemeClr val="accent2"/>
                </a:solidFill>
              </a:defRPr>
            </a:lvl9pPr>
          </a:lstStyle>
          <a:p/>
        </p:txBody>
      </p:sp>
      <p:sp>
        <p:nvSpPr>
          <p:cNvPr id="161" name="Google Shape;161;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sp>
        <p:nvSpPr>
          <p:cNvPr id="163" name="Google Shape;16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1.xml"/><Relationship Id="rId10" Type="http://schemas.openxmlformats.org/officeDocument/2006/relationships/slideLayout" Target="../slideLayouts/slideLayout30.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23.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heme" Target="../theme/theme4.xml"/><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mt="10000"/>
          </a:blip>
          <a:stretch>
            <a:fillRect/>
          </a:stretch>
        </p:blipFill>
        <p:spPr>
          <a:xfrm>
            <a:off x="2644225" y="1372800"/>
            <a:ext cx="3196075" cy="3196075"/>
          </a:xfrm>
          <a:prstGeom prst="rect">
            <a:avLst/>
          </a:prstGeom>
          <a:noFill/>
          <a:ln>
            <a:noFill/>
          </a:ln>
        </p:spPr>
      </p:pic>
      <p:pic>
        <p:nvPicPr>
          <p:cNvPr id="55" name="Google Shape;55;p13"/>
          <p:cNvPicPr preferRelativeResize="0"/>
          <p:nvPr/>
        </p:nvPicPr>
        <p:blipFill>
          <a:blip r:embed="rId2">
            <a:alphaModFix/>
          </a:blip>
          <a:stretch>
            <a:fillRect/>
          </a:stretch>
        </p:blipFill>
        <p:spPr>
          <a:xfrm>
            <a:off x="0" y="4920875"/>
            <a:ext cx="1279450" cy="2226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107" name="Shape 107"/>
        <p:cNvGrpSpPr/>
        <p:nvPr/>
      </p:nvGrpSpPr>
      <p:grpSpPr>
        <a:xfrm>
          <a:off x="0" y="0"/>
          <a:ext cx="0" cy="0"/>
          <a:chOff x="0" y="0"/>
          <a:chExt cx="0" cy="0"/>
        </a:xfrm>
      </p:grpSpPr>
      <p:sp>
        <p:nvSpPr>
          <p:cNvPr id="108" name="Google Shape;10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109" name="Google Shape;10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110" name="Google Shape;11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Roboto"/>
                <a:ea typeface="Roboto"/>
                <a:cs typeface="Roboto"/>
                <a:sym typeface="Roboto"/>
              </a:defRPr>
            </a:lvl1pPr>
            <a:lvl2pPr lvl="1" rtl="0" algn="r">
              <a:buNone/>
              <a:defRPr sz="1000">
                <a:solidFill>
                  <a:schemeClr val="dk2"/>
                </a:solidFill>
                <a:latin typeface="Roboto"/>
                <a:ea typeface="Roboto"/>
                <a:cs typeface="Roboto"/>
                <a:sym typeface="Roboto"/>
              </a:defRPr>
            </a:lvl2pPr>
            <a:lvl3pPr lvl="2" rtl="0" algn="r">
              <a:buNone/>
              <a:defRPr sz="1000">
                <a:solidFill>
                  <a:schemeClr val="dk2"/>
                </a:solidFill>
                <a:latin typeface="Roboto"/>
                <a:ea typeface="Roboto"/>
                <a:cs typeface="Roboto"/>
                <a:sym typeface="Roboto"/>
              </a:defRPr>
            </a:lvl3pPr>
            <a:lvl4pPr lvl="3" rtl="0" algn="r">
              <a:buNone/>
              <a:defRPr sz="1000">
                <a:solidFill>
                  <a:schemeClr val="dk2"/>
                </a:solidFill>
                <a:latin typeface="Roboto"/>
                <a:ea typeface="Roboto"/>
                <a:cs typeface="Roboto"/>
                <a:sym typeface="Roboto"/>
              </a:defRPr>
            </a:lvl4pPr>
            <a:lvl5pPr lvl="4" rtl="0" algn="r">
              <a:buNone/>
              <a:defRPr sz="1000">
                <a:solidFill>
                  <a:schemeClr val="dk2"/>
                </a:solidFill>
                <a:latin typeface="Roboto"/>
                <a:ea typeface="Roboto"/>
                <a:cs typeface="Roboto"/>
                <a:sym typeface="Roboto"/>
              </a:defRPr>
            </a:lvl5pPr>
            <a:lvl6pPr lvl="5" rtl="0" algn="r">
              <a:buNone/>
              <a:defRPr sz="1000">
                <a:solidFill>
                  <a:schemeClr val="dk2"/>
                </a:solidFill>
                <a:latin typeface="Roboto"/>
                <a:ea typeface="Roboto"/>
                <a:cs typeface="Roboto"/>
                <a:sym typeface="Roboto"/>
              </a:defRPr>
            </a:lvl6pPr>
            <a:lvl7pPr lvl="6" rtl="0" algn="r">
              <a:buNone/>
              <a:defRPr sz="1000">
                <a:solidFill>
                  <a:schemeClr val="dk2"/>
                </a:solidFill>
                <a:latin typeface="Roboto"/>
                <a:ea typeface="Roboto"/>
                <a:cs typeface="Roboto"/>
                <a:sym typeface="Roboto"/>
              </a:defRPr>
            </a:lvl7pPr>
            <a:lvl8pPr lvl="7" rtl="0" algn="r">
              <a:buNone/>
              <a:defRPr sz="1000">
                <a:solidFill>
                  <a:schemeClr val="dk2"/>
                </a:solidFill>
                <a:latin typeface="Roboto"/>
                <a:ea typeface="Roboto"/>
                <a:cs typeface="Roboto"/>
                <a:sym typeface="Roboto"/>
              </a:defRPr>
            </a:lvl8pPr>
            <a:lvl9pPr lvl="8" rtl="0"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11" name="Google Shape;111;p25"/>
          <p:cNvPicPr preferRelativeResize="0"/>
          <p:nvPr/>
        </p:nvPicPr>
        <p:blipFill>
          <a:blip r:embed="rId1">
            <a:alphaModFix amt="11000"/>
          </a:blip>
          <a:stretch>
            <a:fillRect/>
          </a:stretch>
        </p:blipFill>
        <p:spPr>
          <a:xfrm>
            <a:off x="2644225" y="1372800"/>
            <a:ext cx="3196075" cy="3196075"/>
          </a:xfrm>
          <a:prstGeom prst="rect">
            <a:avLst/>
          </a:prstGeom>
          <a:noFill/>
          <a:ln>
            <a:noFill/>
          </a:ln>
        </p:spPr>
      </p:pic>
      <p:pic>
        <p:nvPicPr>
          <p:cNvPr id="112" name="Google Shape;112;p25"/>
          <p:cNvPicPr preferRelativeResize="0"/>
          <p:nvPr/>
        </p:nvPicPr>
        <p:blipFill>
          <a:blip r:embed="rId2">
            <a:alphaModFix/>
          </a:blip>
          <a:stretch>
            <a:fillRect/>
          </a:stretch>
        </p:blipFill>
        <p:spPr>
          <a:xfrm>
            <a:off x="78925" y="4779850"/>
            <a:ext cx="2090028" cy="3636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www.youtube.com/c/nitmantalks" TargetMode="External"/><Relationship Id="rId9" Type="http://schemas.openxmlformats.org/officeDocument/2006/relationships/hyperlink" Target="https://t.me/nitmantalks/" TargetMode="External"/><Relationship Id="rId5" Type="http://schemas.openxmlformats.org/officeDocument/2006/relationships/hyperlink" Target="https://www.instagram.com/nitinmangotra/" TargetMode="External"/><Relationship Id="rId6" Type="http://schemas.openxmlformats.org/officeDocument/2006/relationships/hyperlink" Target="https://www.linkedin.com/in/nitin-mangotra-9a075a149/" TargetMode="External"/><Relationship Id="rId7" Type="http://schemas.openxmlformats.org/officeDocument/2006/relationships/hyperlink" Target="https://www.facebook.com/NitManTalks/" TargetMode="External"/><Relationship Id="rId8" Type="http://schemas.openxmlformats.org/officeDocument/2006/relationships/hyperlink" Target="https://twitter.com/nitinmangotra07/"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hyperlink" Target="https://www.javatpoint.com/python-tutoria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hyperlink" Target="https://www.javatpoint.com/python-oops-concepts" TargetMode="External"/><Relationship Id="rId5" Type="http://schemas.openxmlformats.org/officeDocument/2006/relationships/hyperlink" Target="https://www.javatpoint.com/python-program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hyperlink" Target="https://www.javatpoint.com/python-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hyperlink" Target="https://www.youtube.com/c/nitmantalks" TargetMode="External"/><Relationship Id="rId9" Type="http://schemas.openxmlformats.org/officeDocument/2006/relationships/hyperlink" Target="https://t.me/nitmantalks/" TargetMode="External"/><Relationship Id="rId5" Type="http://schemas.openxmlformats.org/officeDocument/2006/relationships/hyperlink" Target="https://www.instagram.com/nitinmangotra/" TargetMode="External"/><Relationship Id="rId6" Type="http://schemas.openxmlformats.org/officeDocument/2006/relationships/hyperlink" Target="https://www.linkedin.com/in/nitin-mangotra-9a075a149/" TargetMode="External"/><Relationship Id="rId7" Type="http://schemas.openxmlformats.org/officeDocument/2006/relationships/hyperlink" Target="https://www.facebook.com/NitManTalks/" TargetMode="External"/><Relationship Id="rId8" Type="http://schemas.openxmlformats.org/officeDocument/2006/relationships/hyperlink" Target="https://twitter.com/nitinmangotra0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hyperlink" Target="https://www.youtube.com/c/nitmantalks" TargetMode="External"/><Relationship Id="rId9" Type="http://schemas.openxmlformats.org/officeDocument/2006/relationships/hyperlink" Target="https://t.me/nitmantalks/" TargetMode="External"/><Relationship Id="rId5" Type="http://schemas.openxmlformats.org/officeDocument/2006/relationships/hyperlink" Target="https://www.instagram.com/nitinmangotra/" TargetMode="External"/><Relationship Id="rId6" Type="http://schemas.openxmlformats.org/officeDocument/2006/relationships/hyperlink" Target="https://www.linkedin.com/in/nitin-mangotra-9a075a149/" TargetMode="External"/><Relationship Id="rId7" Type="http://schemas.openxmlformats.org/officeDocument/2006/relationships/hyperlink" Target="https://www.facebook.com/NitManTalks/" TargetMode="External"/><Relationship Id="rId8" Type="http://schemas.openxmlformats.org/officeDocument/2006/relationships/hyperlink" Target="https://twitter.com/nitinmangotra0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7"/>
          <p:cNvSpPr txBox="1"/>
          <p:nvPr>
            <p:ph type="ctrTitle"/>
          </p:nvPr>
        </p:nvSpPr>
        <p:spPr>
          <a:xfrm>
            <a:off x="311700" y="53972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700">
                <a:latin typeface="Impact"/>
                <a:ea typeface="Impact"/>
                <a:cs typeface="Impact"/>
                <a:sym typeface="Impact"/>
              </a:rPr>
              <a:t>ADDITIONAL 1</a:t>
            </a:r>
            <a:r>
              <a:rPr lang="en" sz="4700">
                <a:latin typeface="Impact"/>
                <a:ea typeface="Impact"/>
                <a:cs typeface="Impact"/>
                <a:sym typeface="Impact"/>
              </a:rPr>
              <a:t>5 Python Developer Interview Questions-Answers</a:t>
            </a:r>
            <a:endParaRPr sz="4700">
              <a:latin typeface="Impact"/>
              <a:ea typeface="Impact"/>
              <a:cs typeface="Impact"/>
              <a:sym typeface="Impact"/>
            </a:endParaRPr>
          </a:p>
        </p:txBody>
      </p:sp>
      <p:pic>
        <p:nvPicPr>
          <p:cNvPr id="169" name="Google Shape;169;p3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70" name="Google Shape;170;p37"/>
          <p:cNvSpPr txBox="1"/>
          <p:nvPr/>
        </p:nvSpPr>
        <p:spPr>
          <a:xfrm>
            <a:off x="629175" y="2295025"/>
            <a:ext cx="3433800" cy="7080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rPr>
              <a:t>Watch Full Video On Youtube:</a:t>
            </a:r>
            <a:endParaRPr b="1" sz="1700">
              <a:solidFill>
                <a:schemeClr val="lt1"/>
              </a:solidFill>
            </a:endParaRPr>
          </a:p>
          <a:p>
            <a:pPr indent="0" lvl="0" marL="0" rtl="0" algn="l">
              <a:spcBef>
                <a:spcPts val="0"/>
              </a:spcBef>
              <a:spcAft>
                <a:spcPts val="0"/>
              </a:spcAft>
              <a:buNone/>
            </a:pPr>
            <a:r>
              <a:rPr b="1" lang="en" sz="1700">
                <a:solidFill>
                  <a:srgbClr val="00FFFF"/>
                </a:solidFill>
                <a:latin typeface="Roboto"/>
                <a:ea typeface="Roboto"/>
                <a:cs typeface="Roboto"/>
                <a:sym typeface="Roboto"/>
              </a:rPr>
              <a:t>https://youtu.be/KRUBHw92aLI</a:t>
            </a:r>
            <a:endParaRPr b="1" sz="1700">
              <a:solidFill>
                <a:srgbClr val="00FFFF"/>
              </a:solidFill>
              <a:latin typeface="Roboto"/>
              <a:ea typeface="Roboto"/>
              <a:cs typeface="Roboto"/>
              <a:sym typeface="Roboto"/>
            </a:endParaRPr>
          </a:p>
        </p:txBody>
      </p:sp>
      <p:sp>
        <p:nvSpPr>
          <p:cNvPr id="171" name="Google Shape;171;p37"/>
          <p:cNvSpPr txBox="1"/>
          <p:nvPr/>
        </p:nvSpPr>
        <p:spPr>
          <a:xfrm>
            <a:off x="3287125" y="3417475"/>
            <a:ext cx="5385000" cy="1531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Connect with me:</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Youtube: </a:t>
            </a:r>
            <a:r>
              <a:rPr b="1" lang="en" sz="1250" u="sng">
                <a:solidFill>
                  <a:schemeClr val="hlink"/>
                </a:solidFill>
                <a:highlight>
                  <a:srgbClr val="FFFFFF"/>
                </a:highlight>
                <a:latin typeface="Roboto"/>
                <a:ea typeface="Roboto"/>
                <a:cs typeface="Roboto"/>
                <a:sym typeface="Roboto"/>
                <a:hlinkClick r:id="rId4"/>
              </a:rPr>
              <a:t>https://www.youtube.com/c/nitmantalks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Instagram: </a:t>
            </a:r>
            <a:r>
              <a:rPr b="1" lang="en" sz="1250" u="sng">
                <a:solidFill>
                  <a:schemeClr val="hlink"/>
                </a:solidFill>
                <a:highlight>
                  <a:srgbClr val="FFFFFF"/>
                </a:highlight>
                <a:latin typeface="Roboto"/>
                <a:ea typeface="Roboto"/>
                <a:cs typeface="Roboto"/>
                <a:sym typeface="Roboto"/>
                <a:hlinkClick r:id="rId5"/>
              </a:rPr>
              <a:t>https://www.instagram.com/nitinmangotra/</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LinkedIn: </a:t>
            </a:r>
            <a:r>
              <a:rPr b="1" lang="en" sz="1250" u="sng">
                <a:solidFill>
                  <a:schemeClr val="hlink"/>
                </a:solidFill>
                <a:highlight>
                  <a:srgbClr val="FFFFFF"/>
                </a:highlight>
                <a:latin typeface="Roboto"/>
                <a:ea typeface="Roboto"/>
                <a:cs typeface="Roboto"/>
                <a:sym typeface="Roboto"/>
                <a:hlinkClick r:id="rId6"/>
              </a:rPr>
              <a:t>https://www.linkedin.com/in/nitin-mangotra-9a075a149/</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Facebook: </a:t>
            </a:r>
            <a:r>
              <a:rPr b="1" lang="en" sz="1250" u="sng">
                <a:solidFill>
                  <a:schemeClr val="hlink"/>
                </a:solidFill>
                <a:highlight>
                  <a:srgbClr val="FFFFFF"/>
                </a:highlight>
                <a:latin typeface="Roboto"/>
                <a:ea typeface="Roboto"/>
                <a:cs typeface="Roboto"/>
                <a:sym typeface="Roboto"/>
                <a:hlinkClick r:id="rId7"/>
              </a:rPr>
              <a:t>https://www.facebook.com/NitManTalks/</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Twitter: </a:t>
            </a:r>
            <a:r>
              <a:rPr b="1" lang="en" sz="1250" u="sng">
                <a:solidFill>
                  <a:schemeClr val="hlink"/>
                </a:solidFill>
                <a:highlight>
                  <a:srgbClr val="FFFFFF"/>
                </a:highlight>
                <a:latin typeface="Roboto"/>
                <a:ea typeface="Roboto"/>
                <a:cs typeface="Roboto"/>
                <a:sym typeface="Roboto"/>
                <a:hlinkClick r:id="rId8"/>
              </a:rPr>
              <a:t>https://twitter.com/nitinmangotra07/</a:t>
            </a:r>
            <a:endParaRPr b="1" sz="12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250">
                <a:solidFill>
                  <a:srgbClr val="0D0D0D"/>
                </a:solidFill>
                <a:highlight>
                  <a:srgbClr val="FFFFFF"/>
                </a:highlight>
                <a:latin typeface="Roboto"/>
                <a:ea typeface="Roboto"/>
                <a:cs typeface="Roboto"/>
                <a:sym typeface="Roboto"/>
              </a:rPr>
              <a:t>Telegram: </a:t>
            </a:r>
            <a:r>
              <a:rPr b="1" lang="en" sz="1250" u="sng">
                <a:solidFill>
                  <a:schemeClr val="hlink"/>
                </a:solidFill>
                <a:highlight>
                  <a:srgbClr val="FFFFFF"/>
                </a:highlight>
                <a:latin typeface="Roboto"/>
                <a:ea typeface="Roboto"/>
                <a:cs typeface="Roboto"/>
                <a:sym typeface="Roboto"/>
                <a:hlinkClick r:id="rId9"/>
              </a:rPr>
              <a:t>https://t.me/nitmantalks/</a:t>
            </a:r>
            <a:endParaRPr b="1" sz="15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6"/>
          <p:cNvSpPr txBox="1"/>
          <p:nvPr>
            <p:ph type="title"/>
          </p:nvPr>
        </p:nvSpPr>
        <p:spPr>
          <a:xfrm>
            <a:off x="311725" y="5009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4. When To Use List And When To Tuple In Python?</a:t>
            </a:r>
            <a:endParaRPr b="1" sz="2400"/>
          </a:p>
        </p:txBody>
      </p:sp>
      <p:sp>
        <p:nvSpPr>
          <p:cNvPr id="245" name="Google Shape;245;p46"/>
          <p:cNvSpPr txBox="1"/>
          <p:nvPr/>
        </p:nvSpPr>
        <p:spPr>
          <a:xfrm>
            <a:off x="543725" y="1348650"/>
            <a:ext cx="82374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Font typeface="Merriweather"/>
              <a:buChar char="➔"/>
            </a:pPr>
            <a:r>
              <a:rPr lang="en" sz="1300">
                <a:solidFill>
                  <a:schemeClr val="dk1"/>
                </a:solidFill>
                <a:highlight>
                  <a:srgbClr val="F2F2F2"/>
                </a:highlight>
                <a:latin typeface="Merriweather"/>
                <a:ea typeface="Merriweather"/>
                <a:cs typeface="Merriweather"/>
                <a:sym typeface="Merriweather"/>
              </a:rPr>
              <a:t>If you have data which is not meant to be changed in the first place, you should choose tuple data type over lists.</a:t>
            </a:r>
            <a:endParaRPr sz="1300">
              <a:solidFill>
                <a:schemeClr val="dk1"/>
              </a:solidFill>
              <a:highlight>
                <a:srgbClr val="F2F2F2"/>
              </a:highlight>
              <a:latin typeface="Merriweather"/>
              <a:ea typeface="Merriweather"/>
              <a:cs typeface="Merriweather"/>
              <a:sym typeface="Merriweather"/>
            </a:endParaRPr>
          </a:p>
          <a:p>
            <a:pPr indent="-311150" lvl="0" marL="457200" rtl="0" algn="l">
              <a:lnSpc>
                <a:spcPct val="115000"/>
              </a:lnSpc>
              <a:spcBef>
                <a:spcPts val="0"/>
              </a:spcBef>
              <a:spcAft>
                <a:spcPts val="0"/>
              </a:spcAft>
              <a:buClr>
                <a:schemeClr val="dk1"/>
              </a:buClr>
              <a:buSzPts val="1300"/>
              <a:buFont typeface="Merriweather"/>
              <a:buChar char="➔"/>
            </a:pPr>
            <a:r>
              <a:rPr lang="en" sz="1300">
                <a:solidFill>
                  <a:schemeClr val="dk1"/>
                </a:solidFill>
                <a:highlight>
                  <a:srgbClr val="F2F2F2"/>
                </a:highlight>
                <a:latin typeface="Merriweather"/>
                <a:ea typeface="Merriweather"/>
                <a:cs typeface="Merriweather"/>
                <a:sym typeface="Merriweather"/>
              </a:rPr>
              <a:t>And if you have data which is meant to be changed in the first place, you should choose list data type over tuple.</a:t>
            </a:r>
            <a:endParaRPr sz="1300">
              <a:solidFill>
                <a:schemeClr val="dk1"/>
              </a:solidFill>
              <a:highlight>
                <a:srgbClr val="F2F2F2"/>
              </a:highlight>
              <a:latin typeface="Merriweather"/>
              <a:ea typeface="Merriweather"/>
              <a:cs typeface="Merriweather"/>
              <a:sym typeface="Merriweather"/>
            </a:endParaRPr>
          </a:p>
        </p:txBody>
      </p:sp>
      <p:pic>
        <p:nvPicPr>
          <p:cNvPr id="246" name="Google Shape;246;p46"/>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47" name="Google Shape;247;p46"/>
          <p:cNvSpPr txBox="1"/>
          <p:nvPr/>
        </p:nvSpPr>
        <p:spPr>
          <a:xfrm>
            <a:off x="685600" y="2423850"/>
            <a:ext cx="3780600" cy="23934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935"/>
              <a:buNone/>
            </a:pPr>
            <a:r>
              <a:rPr b="1" lang="en">
                <a:solidFill>
                  <a:srgbClr val="31394D"/>
                </a:solidFill>
                <a:latin typeface="Merriweather"/>
                <a:ea typeface="Merriweather"/>
                <a:cs typeface="Merriweather"/>
                <a:sym typeface="Merriweather"/>
              </a:rPr>
              <a:t>LIST</a:t>
            </a:r>
            <a:endParaRPr b="1">
              <a:solidFill>
                <a:srgbClr val="31394D"/>
              </a:solidFill>
              <a:latin typeface="Merriweather"/>
              <a:ea typeface="Merriweather"/>
              <a:cs typeface="Merriweather"/>
              <a:sym typeface="Merriweather"/>
            </a:endParaRPr>
          </a:p>
          <a:p>
            <a:pPr indent="-298450" lvl="0" marL="457200" rtl="0" algn="l">
              <a:lnSpc>
                <a:spcPct val="100000"/>
              </a:lnSpc>
              <a:spcBef>
                <a:spcPts val="1200"/>
              </a:spcBef>
              <a:spcAft>
                <a:spcPts val="0"/>
              </a:spcAft>
              <a:buClr>
                <a:srgbClr val="31394D"/>
              </a:buClr>
              <a:buSzPts val="1100"/>
              <a:buFont typeface="Arial"/>
              <a:buAutoNum type="arabicPeriod"/>
            </a:pPr>
            <a:r>
              <a:rPr lang="en" sz="1100">
                <a:solidFill>
                  <a:srgbClr val="31394D"/>
                </a:solidFill>
                <a:highlight>
                  <a:srgbClr val="F2F2F2"/>
                </a:highlight>
                <a:latin typeface="Merriweather"/>
                <a:ea typeface="Merriweather"/>
                <a:cs typeface="Merriweather"/>
                <a:sym typeface="Merriweather"/>
              </a:rPr>
              <a:t>Lists are </a:t>
            </a:r>
            <a:r>
              <a:rPr b="1" lang="en" sz="1100">
                <a:solidFill>
                  <a:srgbClr val="31394D"/>
                </a:solidFill>
                <a:highlight>
                  <a:srgbClr val="F2F2F2"/>
                </a:highlight>
                <a:latin typeface="Merriweather"/>
                <a:ea typeface="Merriweather"/>
                <a:cs typeface="Merriweather"/>
                <a:sym typeface="Merriweather"/>
              </a:rPr>
              <a:t>mutable</a:t>
            </a:r>
            <a:endParaRPr b="1" sz="1100">
              <a:solidFill>
                <a:srgbClr val="31394D"/>
              </a:solidFill>
              <a:highlight>
                <a:srgbClr val="F2F2F2"/>
              </a:highlight>
              <a:latin typeface="Merriweather"/>
              <a:ea typeface="Merriweather"/>
              <a:cs typeface="Merriweather"/>
              <a:sym typeface="Merriweather"/>
            </a:endParaRPr>
          </a:p>
          <a:p>
            <a:pPr indent="-298450" lvl="0" marL="457200" rtl="0" algn="l">
              <a:lnSpc>
                <a:spcPct val="100000"/>
              </a:lnSpc>
              <a:spcBef>
                <a:spcPts val="0"/>
              </a:spcBef>
              <a:spcAft>
                <a:spcPts val="0"/>
              </a:spcAft>
              <a:buClr>
                <a:srgbClr val="31394D"/>
              </a:buClr>
              <a:buSzPts val="1100"/>
              <a:buFont typeface="Merriweather"/>
              <a:buAutoNum type="arabicPeriod"/>
            </a:pPr>
            <a:r>
              <a:rPr lang="en" sz="1100">
                <a:solidFill>
                  <a:srgbClr val="31394D"/>
                </a:solidFill>
                <a:highlight>
                  <a:srgbClr val="F2F2F2"/>
                </a:highlight>
                <a:latin typeface="Merriweather"/>
                <a:ea typeface="Merriweather"/>
                <a:cs typeface="Merriweather"/>
                <a:sym typeface="Merriweather"/>
              </a:rPr>
              <a:t>List is a container to contain different types of objects and is used to iterate objects.</a:t>
            </a:r>
            <a:endParaRPr sz="1100">
              <a:solidFill>
                <a:srgbClr val="31394D"/>
              </a:solidFill>
              <a:highlight>
                <a:srgbClr val="F2F2F2"/>
              </a:highlight>
              <a:latin typeface="Merriweather"/>
              <a:ea typeface="Merriweather"/>
              <a:cs typeface="Merriweather"/>
              <a:sym typeface="Merriweather"/>
            </a:endParaRPr>
          </a:p>
          <a:p>
            <a:pPr indent="-298450" lvl="0" marL="457200" rtl="0" algn="l">
              <a:lnSpc>
                <a:spcPct val="100000"/>
              </a:lnSpc>
              <a:spcBef>
                <a:spcPts val="0"/>
              </a:spcBef>
              <a:spcAft>
                <a:spcPts val="0"/>
              </a:spcAft>
              <a:buClr>
                <a:srgbClr val="31394D"/>
              </a:buClr>
              <a:buSzPts val="1100"/>
              <a:buFont typeface="Merriweather"/>
              <a:buAutoNum type="arabicPeriod"/>
            </a:pPr>
            <a:r>
              <a:rPr lang="en" sz="1100">
                <a:solidFill>
                  <a:srgbClr val="31394D"/>
                </a:solidFill>
                <a:highlight>
                  <a:srgbClr val="F2F2F2"/>
                </a:highlight>
                <a:latin typeface="Merriweather"/>
                <a:ea typeface="Merriweather"/>
                <a:cs typeface="Merriweather"/>
                <a:sym typeface="Merriweather"/>
              </a:rPr>
              <a:t>Syntax Of List</a:t>
            </a:r>
            <a:endParaRPr sz="1100">
              <a:solidFill>
                <a:srgbClr val="31394D"/>
              </a:solidFill>
              <a:highlight>
                <a:srgbClr val="F2F2F2"/>
              </a:highlight>
              <a:latin typeface="Merriweather"/>
              <a:ea typeface="Merriweather"/>
              <a:cs typeface="Merriweather"/>
              <a:sym typeface="Merriweather"/>
            </a:endParaRPr>
          </a:p>
          <a:p>
            <a:pPr indent="0" lvl="0" marL="457200" rtl="0" algn="l">
              <a:lnSpc>
                <a:spcPct val="100000"/>
              </a:lnSpc>
              <a:spcBef>
                <a:spcPts val="1200"/>
              </a:spcBef>
              <a:spcAft>
                <a:spcPts val="0"/>
              </a:spcAft>
              <a:buSzPts val="935"/>
              <a:buNone/>
            </a:pPr>
            <a:r>
              <a:rPr lang="en" sz="1100">
                <a:solidFill>
                  <a:srgbClr val="31394D"/>
                </a:solidFill>
                <a:highlight>
                  <a:srgbClr val="F2F2F2"/>
                </a:highlight>
                <a:latin typeface="Merriweather"/>
                <a:ea typeface="Merriweather"/>
                <a:cs typeface="Merriweather"/>
                <a:sym typeface="Merriweather"/>
              </a:rPr>
              <a:t> </a:t>
            </a:r>
            <a:r>
              <a:rPr b="1" lang="en" sz="1100">
                <a:solidFill>
                  <a:srgbClr val="31394D"/>
                </a:solidFill>
                <a:highlight>
                  <a:srgbClr val="F2F2F2"/>
                </a:highlight>
                <a:latin typeface="Merriweather"/>
                <a:ea typeface="Merriweather"/>
                <a:cs typeface="Merriweather"/>
                <a:sym typeface="Merriweather"/>
              </a:rPr>
              <a:t>list = ['a', 'b', 'c', 1,2,3]</a:t>
            </a:r>
            <a:endParaRPr b="1" sz="1100">
              <a:solidFill>
                <a:srgbClr val="31394D"/>
              </a:solidFill>
              <a:highlight>
                <a:srgbClr val="F2F2F2"/>
              </a:highlight>
              <a:latin typeface="Merriweather"/>
              <a:ea typeface="Merriweather"/>
              <a:cs typeface="Merriweather"/>
              <a:sym typeface="Merriweather"/>
            </a:endParaRPr>
          </a:p>
          <a:p>
            <a:pPr indent="-298450" lvl="0" marL="457200" rtl="0" algn="l">
              <a:lnSpc>
                <a:spcPct val="100000"/>
              </a:lnSpc>
              <a:spcBef>
                <a:spcPts val="1200"/>
              </a:spcBef>
              <a:spcAft>
                <a:spcPts val="0"/>
              </a:spcAft>
              <a:buClr>
                <a:srgbClr val="31394D"/>
              </a:buClr>
              <a:buSzPts val="1100"/>
              <a:buFont typeface="Merriweather"/>
              <a:buAutoNum type="arabicPeriod"/>
            </a:pPr>
            <a:r>
              <a:rPr lang="en" sz="1100">
                <a:solidFill>
                  <a:srgbClr val="31394D"/>
                </a:solidFill>
                <a:highlight>
                  <a:srgbClr val="F2F2F2"/>
                </a:highlight>
                <a:latin typeface="Merriweather"/>
                <a:ea typeface="Merriweather"/>
                <a:cs typeface="Merriweather"/>
                <a:sym typeface="Merriweather"/>
              </a:rPr>
              <a:t>List iteration is slower</a:t>
            </a:r>
            <a:endParaRPr sz="1100">
              <a:solidFill>
                <a:srgbClr val="31394D"/>
              </a:solidFill>
              <a:highlight>
                <a:srgbClr val="F2F2F2"/>
              </a:highlight>
              <a:latin typeface="Merriweather"/>
              <a:ea typeface="Merriweather"/>
              <a:cs typeface="Merriweather"/>
              <a:sym typeface="Merriweather"/>
            </a:endParaRPr>
          </a:p>
          <a:p>
            <a:pPr indent="-298450" lvl="0" marL="457200" rtl="0" algn="l">
              <a:lnSpc>
                <a:spcPct val="100000"/>
              </a:lnSpc>
              <a:spcBef>
                <a:spcPts val="0"/>
              </a:spcBef>
              <a:spcAft>
                <a:spcPts val="0"/>
              </a:spcAft>
              <a:buClr>
                <a:srgbClr val="31394D"/>
              </a:buClr>
              <a:buSzPts val="1100"/>
              <a:buFont typeface="Merriweather"/>
              <a:buAutoNum type="arabicPeriod"/>
            </a:pPr>
            <a:r>
              <a:rPr lang="en" sz="1100">
                <a:solidFill>
                  <a:srgbClr val="31394D"/>
                </a:solidFill>
                <a:highlight>
                  <a:srgbClr val="F2F2F2"/>
                </a:highlight>
                <a:latin typeface="Merriweather"/>
                <a:ea typeface="Merriweather"/>
                <a:cs typeface="Merriweather"/>
                <a:sym typeface="Merriweather"/>
              </a:rPr>
              <a:t>Lists consume more memory</a:t>
            </a:r>
            <a:endParaRPr sz="1100">
              <a:solidFill>
                <a:srgbClr val="31394D"/>
              </a:solidFill>
              <a:highlight>
                <a:srgbClr val="F2F2F2"/>
              </a:highlight>
              <a:latin typeface="Merriweather"/>
              <a:ea typeface="Merriweather"/>
              <a:cs typeface="Merriweather"/>
              <a:sym typeface="Merriweather"/>
            </a:endParaRPr>
          </a:p>
          <a:p>
            <a:pPr indent="-298450" lvl="0" marL="457200" rtl="0" algn="l">
              <a:lnSpc>
                <a:spcPct val="100000"/>
              </a:lnSpc>
              <a:spcBef>
                <a:spcPts val="0"/>
              </a:spcBef>
              <a:spcAft>
                <a:spcPts val="0"/>
              </a:spcAft>
              <a:buClr>
                <a:srgbClr val="31394D"/>
              </a:buClr>
              <a:buSzPts val="1100"/>
              <a:buFont typeface="Merriweather"/>
              <a:buAutoNum type="arabicPeriod"/>
            </a:pPr>
            <a:r>
              <a:rPr lang="en" sz="1100">
                <a:solidFill>
                  <a:srgbClr val="31394D"/>
                </a:solidFill>
                <a:highlight>
                  <a:srgbClr val="F2F2F2"/>
                </a:highlight>
                <a:latin typeface="Merriweather"/>
                <a:ea typeface="Merriweather"/>
                <a:cs typeface="Merriweather"/>
                <a:sym typeface="Merriweather"/>
              </a:rPr>
              <a:t>Operations like insertion and deletion are better performed.</a:t>
            </a:r>
            <a:endParaRPr sz="1100">
              <a:solidFill>
                <a:srgbClr val="31394D"/>
              </a:solidFill>
              <a:highlight>
                <a:srgbClr val="F2F2F2"/>
              </a:highlight>
              <a:latin typeface="Merriweather"/>
              <a:ea typeface="Merriweather"/>
              <a:cs typeface="Merriweather"/>
              <a:sym typeface="Merriweather"/>
            </a:endParaRPr>
          </a:p>
        </p:txBody>
      </p:sp>
      <p:sp>
        <p:nvSpPr>
          <p:cNvPr id="248" name="Google Shape;248;p46"/>
          <p:cNvSpPr txBox="1"/>
          <p:nvPr/>
        </p:nvSpPr>
        <p:spPr>
          <a:xfrm>
            <a:off x="4677850" y="2439875"/>
            <a:ext cx="3780600" cy="2377500"/>
          </a:xfrm>
          <a:prstGeom prst="rect">
            <a:avLst/>
          </a:prstGeom>
          <a:solidFill>
            <a:srgbClr val="EEEEEE"/>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95000"/>
              </a:lnSpc>
              <a:spcBef>
                <a:spcPts val="0"/>
              </a:spcBef>
              <a:spcAft>
                <a:spcPts val="0"/>
              </a:spcAft>
              <a:buSzPts val="852"/>
              <a:buNone/>
            </a:pPr>
            <a:r>
              <a:rPr b="1" lang="en">
                <a:solidFill>
                  <a:srgbClr val="31394D"/>
                </a:solidFill>
                <a:latin typeface="Merriweather"/>
                <a:ea typeface="Merriweather"/>
                <a:cs typeface="Merriweather"/>
                <a:sym typeface="Merriweather"/>
              </a:rPr>
              <a:t>Tuple</a:t>
            </a:r>
            <a:endParaRPr>
              <a:solidFill>
                <a:srgbClr val="31394D"/>
              </a:solidFill>
              <a:latin typeface="Merriweather"/>
              <a:ea typeface="Merriweather"/>
              <a:cs typeface="Merriweather"/>
              <a:sym typeface="Merriweather"/>
            </a:endParaRPr>
          </a:p>
          <a:p>
            <a:pPr indent="-301386" lvl="0" marL="457200" rtl="0" algn="l">
              <a:lnSpc>
                <a:spcPct val="95000"/>
              </a:lnSpc>
              <a:spcBef>
                <a:spcPts val="1200"/>
              </a:spcBef>
              <a:spcAft>
                <a:spcPts val="0"/>
              </a:spcAft>
              <a:buClr>
                <a:srgbClr val="31394D"/>
              </a:buClr>
              <a:buSzPts val="1146"/>
              <a:buFont typeface="Arial"/>
              <a:buAutoNum type="arabicPeriod"/>
            </a:pPr>
            <a:r>
              <a:rPr lang="en" sz="1146">
                <a:solidFill>
                  <a:srgbClr val="31394D"/>
                </a:solidFill>
                <a:latin typeface="Merriweather"/>
                <a:ea typeface="Merriweather"/>
                <a:cs typeface="Merriweather"/>
                <a:sym typeface="Merriweather"/>
              </a:rPr>
              <a:t>Tuples are </a:t>
            </a:r>
            <a:r>
              <a:rPr b="1" lang="en" sz="1146">
                <a:solidFill>
                  <a:srgbClr val="31394D"/>
                </a:solidFill>
                <a:latin typeface="Merriweather"/>
                <a:ea typeface="Merriweather"/>
                <a:cs typeface="Merriweather"/>
                <a:sym typeface="Merriweather"/>
              </a:rPr>
              <a:t>immutable</a:t>
            </a:r>
            <a:endParaRPr b="1" sz="1146">
              <a:solidFill>
                <a:srgbClr val="31394D"/>
              </a:solidFill>
              <a:latin typeface="Merriweather"/>
              <a:ea typeface="Merriweather"/>
              <a:cs typeface="Merriweather"/>
              <a:sym typeface="Merriweather"/>
            </a:endParaRPr>
          </a:p>
          <a:p>
            <a:pPr indent="-301386" lvl="0" marL="457200" rtl="0" algn="l">
              <a:lnSpc>
                <a:spcPct val="95000"/>
              </a:lnSpc>
              <a:spcBef>
                <a:spcPts val="0"/>
              </a:spcBef>
              <a:spcAft>
                <a:spcPts val="0"/>
              </a:spcAft>
              <a:buClr>
                <a:srgbClr val="31394D"/>
              </a:buClr>
              <a:buSzPts val="1146"/>
              <a:buFont typeface="Merriweather"/>
              <a:buAutoNum type="arabicPeriod"/>
            </a:pPr>
            <a:r>
              <a:rPr lang="en" sz="1146">
                <a:solidFill>
                  <a:srgbClr val="31394D"/>
                </a:solidFill>
                <a:latin typeface="Merriweather"/>
                <a:ea typeface="Merriweather"/>
                <a:cs typeface="Merriweather"/>
                <a:sym typeface="Merriweather"/>
              </a:rPr>
              <a:t>Tuple is also similar to list but contains immutable objects. </a:t>
            </a:r>
            <a:endParaRPr sz="1146">
              <a:solidFill>
                <a:srgbClr val="31394D"/>
              </a:solidFill>
              <a:latin typeface="Merriweather"/>
              <a:ea typeface="Merriweather"/>
              <a:cs typeface="Merriweather"/>
              <a:sym typeface="Merriweather"/>
            </a:endParaRPr>
          </a:p>
          <a:p>
            <a:pPr indent="-301386" lvl="0" marL="457200" rtl="0" algn="l">
              <a:lnSpc>
                <a:spcPct val="95000"/>
              </a:lnSpc>
              <a:spcBef>
                <a:spcPts val="0"/>
              </a:spcBef>
              <a:spcAft>
                <a:spcPts val="0"/>
              </a:spcAft>
              <a:buClr>
                <a:srgbClr val="31394D"/>
              </a:buClr>
              <a:buSzPts val="1146"/>
              <a:buFont typeface="Merriweather"/>
              <a:buAutoNum type="arabicPeriod"/>
            </a:pPr>
            <a:r>
              <a:rPr lang="en" sz="1146">
                <a:solidFill>
                  <a:srgbClr val="31394D"/>
                </a:solidFill>
                <a:latin typeface="Merriweather"/>
                <a:ea typeface="Merriweather"/>
                <a:cs typeface="Merriweather"/>
                <a:sym typeface="Merriweather"/>
              </a:rPr>
              <a:t>Syntax Of Tuple</a:t>
            </a:r>
            <a:endParaRPr sz="1146">
              <a:solidFill>
                <a:srgbClr val="31394D"/>
              </a:solidFill>
              <a:latin typeface="Merriweather"/>
              <a:ea typeface="Merriweather"/>
              <a:cs typeface="Merriweather"/>
              <a:sym typeface="Merriweather"/>
            </a:endParaRPr>
          </a:p>
          <a:p>
            <a:pPr indent="0" lvl="0" marL="457200" rtl="0" algn="l">
              <a:lnSpc>
                <a:spcPct val="95000"/>
              </a:lnSpc>
              <a:spcBef>
                <a:spcPts val="1200"/>
              </a:spcBef>
              <a:spcAft>
                <a:spcPts val="0"/>
              </a:spcAft>
              <a:buSzPts val="852"/>
              <a:buNone/>
            </a:pPr>
            <a:r>
              <a:rPr b="1" lang="en" sz="1146">
                <a:solidFill>
                  <a:srgbClr val="31394D"/>
                </a:solidFill>
                <a:latin typeface="Merriweather"/>
                <a:ea typeface="Merriweather"/>
                <a:cs typeface="Merriweather"/>
                <a:sym typeface="Merriweather"/>
              </a:rPr>
              <a:t>tuples = ('a', 'b', 'c', 1, 2) </a:t>
            </a:r>
            <a:endParaRPr b="1" sz="1146">
              <a:solidFill>
                <a:srgbClr val="31394D"/>
              </a:solidFill>
              <a:latin typeface="Merriweather"/>
              <a:ea typeface="Merriweather"/>
              <a:cs typeface="Merriweather"/>
              <a:sym typeface="Merriweather"/>
            </a:endParaRPr>
          </a:p>
          <a:p>
            <a:pPr indent="-301386" lvl="0" marL="457200" rtl="0" algn="l">
              <a:lnSpc>
                <a:spcPct val="95000"/>
              </a:lnSpc>
              <a:spcBef>
                <a:spcPts val="1200"/>
              </a:spcBef>
              <a:spcAft>
                <a:spcPts val="0"/>
              </a:spcAft>
              <a:buClr>
                <a:srgbClr val="31394D"/>
              </a:buClr>
              <a:buSzPts val="1146"/>
              <a:buFont typeface="Merriweather"/>
              <a:buAutoNum type="arabicPeriod"/>
            </a:pPr>
            <a:r>
              <a:rPr lang="en" sz="1146">
                <a:solidFill>
                  <a:srgbClr val="31394D"/>
                </a:solidFill>
                <a:latin typeface="Merriweather"/>
                <a:ea typeface="Merriweather"/>
                <a:cs typeface="Merriweather"/>
                <a:sym typeface="Merriweather"/>
              </a:rPr>
              <a:t>Tuple processing is faster than List.</a:t>
            </a:r>
            <a:endParaRPr sz="1146">
              <a:solidFill>
                <a:srgbClr val="31394D"/>
              </a:solidFill>
              <a:latin typeface="Merriweather"/>
              <a:ea typeface="Merriweather"/>
              <a:cs typeface="Merriweather"/>
              <a:sym typeface="Merriweather"/>
            </a:endParaRPr>
          </a:p>
          <a:p>
            <a:pPr indent="-301386" lvl="0" marL="457200" rtl="0" algn="l">
              <a:lnSpc>
                <a:spcPct val="95000"/>
              </a:lnSpc>
              <a:spcBef>
                <a:spcPts val="0"/>
              </a:spcBef>
              <a:spcAft>
                <a:spcPts val="0"/>
              </a:spcAft>
              <a:buClr>
                <a:srgbClr val="31394D"/>
              </a:buClr>
              <a:buSzPts val="1146"/>
              <a:buFont typeface="Merriweather"/>
              <a:buAutoNum type="arabicPeriod"/>
            </a:pPr>
            <a:r>
              <a:rPr lang="en" sz="1146">
                <a:solidFill>
                  <a:srgbClr val="31394D"/>
                </a:solidFill>
                <a:latin typeface="Merriweather"/>
                <a:ea typeface="Merriweather"/>
                <a:cs typeface="Merriweather"/>
                <a:sym typeface="Merriweather"/>
              </a:rPr>
              <a:t>Tuple consume less memory </a:t>
            </a:r>
            <a:endParaRPr sz="1146">
              <a:solidFill>
                <a:srgbClr val="31394D"/>
              </a:solidFill>
              <a:latin typeface="Merriweather"/>
              <a:ea typeface="Merriweather"/>
              <a:cs typeface="Merriweather"/>
              <a:sym typeface="Merriweather"/>
            </a:endParaRPr>
          </a:p>
          <a:p>
            <a:pPr indent="-301386" lvl="0" marL="457200" rtl="0" algn="l">
              <a:lnSpc>
                <a:spcPct val="95000"/>
              </a:lnSpc>
              <a:spcBef>
                <a:spcPts val="0"/>
              </a:spcBef>
              <a:spcAft>
                <a:spcPts val="0"/>
              </a:spcAft>
              <a:buClr>
                <a:srgbClr val="31394D"/>
              </a:buClr>
              <a:buSzPts val="1146"/>
              <a:buFont typeface="Merriweather"/>
              <a:buAutoNum type="arabicPeriod"/>
            </a:pPr>
            <a:r>
              <a:rPr lang="en" sz="1146">
                <a:solidFill>
                  <a:srgbClr val="31394D"/>
                </a:solidFill>
                <a:latin typeface="Merriweather"/>
                <a:ea typeface="Merriweather"/>
                <a:cs typeface="Merriweather"/>
                <a:sym typeface="Merriweather"/>
              </a:rPr>
              <a:t>Elements can be accessed better.</a:t>
            </a:r>
            <a:endParaRPr sz="1146">
              <a:solidFill>
                <a:srgbClr val="31394D"/>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378875" y="292525"/>
            <a:ext cx="8520600" cy="623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5. Why Python Is Called As Dynamic Typed Programming      </a:t>
            </a:r>
            <a:endParaRPr b="1" sz="2400"/>
          </a:p>
          <a:p>
            <a:pPr indent="0" lvl="0" marL="0" rtl="0" algn="l">
              <a:spcBef>
                <a:spcPts val="0"/>
              </a:spcBef>
              <a:spcAft>
                <a:spcPts val="0"/>
              </a:spcAft>
              <a:buNone/>
            </a:pPr>
            <a:r>
              <a:rPr b="1" lang="en" sz="2400"/>
              <a:t>      Language OR What Is Duck Typing?</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pic>
        <p:nvPicPr>
          <p:cNvPr id="254" name="Google Shape;254;p4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55" name="Google Shape;255;p47"/>
          <p:cNvSpPr txBox="1"/>
          <p:nvPr/>
        </p:nvSpPr>
        <p:spPr>
          <a:xfrm>
            <a:off x="489325" y="1413650"/>
            <a:ext cx="81012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highlight>
                  <a:schemeClr val="lt1"/>
                </a:highlight>
                <a:latin typeface="Merriweather"/>
                <a:ea typeface="Merriweather"/>
                <a:cs typeface="Merriweather"/>
                <a:sym typeface="Merriweather"/>
              </a:rPr>
              <a:t>NOTE: </a:t>
            </a:r>
            <a:r>
              <a:rPr lang="en" sz="1200">
                <a:highlight>
                  <a:schemeClr val="lt1"/>
                </a:highlight>
                <a:latin typeface="Merriweather"/>
                <a:ea typeface="Merriweather"/>
                <a:cs typeface="Merriweather"/>
                <a:sym typeface="Merriweather"/>
              </a:rPr>
              <a:t>The </a:t>
            </a:r>
            <a:r>
              <a:rPr b="1" lang="en" sz="1200">
                <a:highlight>
                  <a:schemeClr val="lt1"/>
                </a:highlight>
                <a:latin typeface="Merriweather"/>
                <a:ea typeface="Merriweather"/>
                <a:cs typeface="Merriweather"/>
                <a:sym typeface="Merriweather"/>
              </a:rPr>
              <a:t>"Duck typing"</a:t>
            </a:r>
            <a:r>
              <a:rPr lang="en" sz="1200">
                <a:highlight>
                  <a:schemeClr val="lt1"/>
                </a:highlight>
                <a:latin typeface="Merriweather"/>
                <a:ea typeface="Merriweather"/>
                <a:cs typeface="Merriweather"/>
                <a:sym typeface="Merriweather"/>
              </a:rPr>
              <a:t> name comes from the phrase, “If it walks like a duck and it quacks like a duck, then it must be a duck.”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Python don't have any problem even if we don't declare the type of variable.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It states the kind of variable in the runtime of the program.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highlight>
                  <a:schemeClr val="lt1"/>
                </a:highlight>
                <a:latin typeface="Merriweather"/>
                <a:ea typeface="Merriweather"/>
                <a:cs typeface="Merriweather"/>
                <a:sym typeface="Merriweather"/>
              </a:rPr>
              <a:t>Python also take cares of the memory management which is crucial in programming. So, Python is a dynamically typed language.</a:t>
            </a:r>
            <a:endParaRPr sz="1200">
              <a:highlight>
                <a:schemeClr val="lt1"/>
              </a:highlight>
              <a:latin typeface="Merriweather"/>
              <a:ea typeface="Merriweather"/>
              <a:cs typeface="Merriweather"/>
              <a:sym typeface="Merriweather"/>
            </a:endParaRPr>
          </a:p>
        </p:txBody>
      </p:sp>
      <p:sp>
        <p:nvSpPr>
          <p:cNvPr id="256" name="Google Shape;256;p47"/>
          <p:cNvSpPr txBox="1"/>
          <p:nvPr/>
        </p:nvSpPr>
        <p:spPr>
          <a:xfrm>
            <a:off x="489325" y="3088275"/>
            <a:ext cx="3000000" cy="1108200"/>
          </a:xfrm>
          <a:prstGeom prst="rect">
            <a:avLst/>
          </a:prstGeom>
          <a:solidFill>
            <a:srgbClr val="F2F2F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 variable a is assigned to a string</a:t>
            </a:r>
            <a:endParaRPr b="1"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="NitMan Talks"</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print(type(a))</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Output: &lt;class 'str'&gt;</a:t>
            </a:r>
            <a:endParaRPr sz="1200">
              <a:latin typeface="Merriweather"/>
              <a:ea typeface="Merriweather"/>
              <a:cs typeface="Merriweather"/>
              <a:sym typeface="Merriweather"/>
            </a:endParaRPr>
          </a:p>
        </p:txBody>
      </p:sp>
      <p:sp>
        <p:nvSpPr>
          <p:cNvPr id="257" name="Google Shape;257;p47"/>
          <p:cNvSpPr txBox="1"/>
          <p:nvPr/>
        </p:nvSpPr>
        <p:spPr>
          <a:xfrm>
            <a:off x="3729850" y="3131775"/>
            <a:ext cx="3244200" cy="1108200"/>
          </a:xfrm>
          <a:prstGeom prst="rect">
            <a:avLst/>
          </a:prstGeom>
          <a:solidFill>
            <a:srgbClr val="F2F2F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 variable a is assigned to an integer</a:t>
            </a:r>
            <a:endParaRPr b="1"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a = 7</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print(type(a))</a:t>
            </a:r>
            <a:endParaRPr sz="1200">
              <a:latin typeface="Merriweather"/>
              <a:ea typeface="Merriweather"/>
              <a:cs typeface="Merriweather"/>
              <a:sym typeface="Merriweather"/>
            </a:endParaRPr>
          </a:p>
          <a:p>
            <a:pPr indent="0" lvl="0" marL="0" rtl="0" algn="l">
              <a:spcBef>
                <a:spcPts val="0"/>
              </a:spcBef>
              <a:spcAft>
                <a:spcPts val="0"/>
              </a:spcAft>
              <a:buNone/>
            </a:pPr>
            <a:r>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Output: &lt;class 'int'&gt;</a:t>
            </a:r>
            <a:endParaRPr sz="12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8"/>
          <p:cNvSpPr txBox="1"/>
          <p:nvPr>
            <p:ph type="title"/>
          </p:nvPr>
        </p:nvSpPr>
        <p:spPr>
          <a:xfrm>
            <a:off x="511075" y="471875"/>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460"/>
              <a:t>6. What If We Don't Use “With” Statement</a:t>
            </a:r>
            <a:endParaRPr b="1" sz="2460"/>
          </a:p>
          <a:p>
            <a:pPr indent="0" lvl="0" marL="0" rtl="0" algn="l">
              <a:spcBef>
                <a:spcPts val="0"/>
              </a:spcBef>
              <a:spcAft>
                <a:spcPts val="0"/>
              </a:spcAft>
              <a:buSzPts val="990"/>
              <a:buNone/>
            </a:pPr>
            <a:r>
              <a:t/>
            </a:r>
            <a:endParaRPr b="1" sz="2460"/>
          </a:p>
          <a:p>
            <a:pPr indent="0" lvl="0" marL="0" rtl="0" algn="l">
              <a:spcBef>
                <a:spcPts val="0"/>
              </a:spcBef>
              <a:spcAft>
                <a:spcPts val="0"/>
              </a:spcAft>
              <a:buSzPts val="990"/>
              <a:buNone/>
            </a:pPr>
            <a:r>
              <a:t/>
            </a:r>
            <a:endParaRPr b="1" sz="2460"/>
          </a:p>
        </p:txBody>
      </p:sp>
      <p:pic>
        <p:nvPicPr>
          <p:cNvPr id="263" name="Google Shape;263;p48"/>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64" name="Google Shape;264;p48"/>
          <p:cNvSpPr txBox="1"/>
          <p:nvPr/>
        </p:nvSpPr>
        <p:spPr>
          <a:xfrm>
            <a:off x="576325" y="1457150"/>
            <a:ext cx="79272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highlight>
                  <a:srgbClr val="F2F2F2"/>
                </a:highlight>
                <a:latin typeface="Merriweather"/>
                <a:ea typeface="Merriweather"/>
                <a:cs typeface="Merriweather"/>
                <a:sym typeface="Merriweather"/>
              </a:rPr>
              <a:t>If We Don't use "WITH" Statement, We need to close the opened file manually but using close().</a:t>
            </a:r>
            <a:endParaRPr sz="1200">
              <a:latin typeface="Merriweather"/>
              <a:ea typeface="Merriweather"/>
              <a:cs typeface="Merriweather"/>
              <a:sym typeface="Merriweather"/>
            </a:endParaRPr>
          </a:p>
        </p:txBody>
      </p:sp>
      <p:sp>
        <p:nvSpPr>
          <p:cNvPr id="265" name="Google Shape;265;p48"/>
          <p:cNvSpPr txBox="1"/>
          <p:nvPr/>
        </p:nvSpPr>
        <p:spPr>
          <a:xfrm>
            <a:off x="641575" y="1957800"/>
            <a:ext cx="3000000" cy="861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In Case Of open():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file = open("hello.txt", "w")</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file.write("Hello, World!")</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file.close()</a:t>
            </a:r>
            <a:endParaRPr sz="1100">
              <a:highlight>
                <a:schemeClr val="lt1"/>
              </a:highlight>
              <a:latin typeface="Merriweather"/>
              <a:ea typeface="Merriweather"/>
              <a:cs typeface="Merriweather"/>
              <a:sym typeface="Merriweather"/>
            </a:endParaRPr>
          </a:p>
        </p:txBody>
      </p:sp>
      <p:sp>
        <p:nvSpPr>
          <p:cNvPr id="266" name="Google Shape;266;p48"/>
          <p:cNvSpPr txBox="1"/>
          <p:nvPr/>
        </p:nvSpPr>
        <p:spPr>
          <a:xfrm>
            <a:off x="641575" y="2951038"/>
            <a:ext cx="3000000" cy="1200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Safely open the file</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file = open("hello.txt", "w")</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try:</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file.write("Hello, World!")</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finally:</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    file.close()</a:t>
            </a:r>
            <a:endParaRPr sz="1100">
              <a:highlight>
                <a:schemeClr val="lt1"/>
              </a:highlight>
              <a:latin typeface="Merriweather"/>
              <a:ea typeface="Merriweather"/>
              <a:cs typeface="Merriweather"/>
              <a:sym typeface="Merriweather"/>
            </a:endParaRPr>
          </a:p>
        </p:txBody>
      </p:sp>
      <p:sp>
        <p:nvSpPr>
          <p:cNvPr id="267" name="Google Shape;267;p48"/>
          <p:cNvSpPr txBox="1"/>
          <p:nvPr/>
        </p:nvSpPr>
        <p:spPr>
          <a:xfrm>
            <a:off x="4327925" y="2612350"/>
            <a:ext cx="3990900" cy="129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highlight>
                  <a:schemeClr val="lt1"/>
                </a:highlight>
                <a:latin typeface="Merriweather"/>
                <a:ea typeface="Merriweather"/>
                <a:cs typeface="Merriweather"/>
                <a:sym typeface="Merriweather"/>
              </a:rPr>
              <a:t>2 Internal functions called in "WITH" Statement</a:t>
            </a:r>
            <a:endParaRPr b="1"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lang="en" sz="1200">
                <a:highlight>
                  <a:schemeClr val="lt1"/>
                </a:highlight>
                <a:latin typeface="Merriweather"/>
                <a:ea typeface="Merriweather"/>
                <a:cs typeface="Merriweather"/>
                <a:sym typeface="Merriweather"/>
              </a:rPr>
              <a:t>.__enter__()</a:t>
            </a:r>
            <a:r>
              <a:rPr lang="en" sz="1200">
                <a:highlight>
                  <a:schemeClr val="lt1"/>
                </a:highlight>
                <a:latin typeface="Merriweather"/>
                <a:ea typeface="Merriweather"/>
                <a:cs typeface="Merriweather"/>
                <a:sym typeface="Merriweather"/>
              </a:rPr>
              <a:t> is called by the with statement to enter the runtime context.</a:t>
            </a:r>
            <a:endParaRPr sz="1200">
              <a:highlight>
                <a:schemeClr val="lt1"/>
              </a:highlight>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b="1" lang="en" sz="1200">
                <a:highlight>
                  <a:schemeClr val="lt1"/>
                </a:highlight>
                <a:latin typeface="Merriweather"/>
                <a:ea typeface="Merriweather"/>
                <a:cs typeface="Merriweather"/>
                <a:sym typeface="Merriweather"/>
              </a:rPr>
              <a:t>.__exit__() </a:t>
            </a:r>
            <a:r>
              <a:rPr lang="en" sz="1200">
                <a:highlight>
                  <a:schemeClr val="lt1"/>
                </a:highlight>
                <a:latin typeface="Merriweather"/>
                <a:ea typeface="Merriweather"/>
                <a:cs typeface="Merriweather"/>
                <a:sym typeface="Merriweather"/>
              </a:rPr>
              <a:t>is called when the execution leaves the with code block.</a:t>
            </a:r>
            <a:endParaRPr sz="1200">
              <a:highlight>
                <a:schemeClr val="lt1"/>
              </a:highlight>
              <a:latin typeface="Merriweather"/>
              <a:ea typeface="Merriweather"/>
              <a:cs typeface="Merriweather"/>
              <a:sym typeface="Merriweather"/>
            </a:endParaRPr>
          </a:p>
        </p:txBody>
      </p:sp>
      <p:sp>
        <p:nvSpPr>
          <p:cNvPr id="268" name="Google Shape;268;p48"/>
          <p:cNvSpPr txBox="1"/>
          <p:nvPr/>
        </p:nvSpPr>
        <p:spPr>
          <a:xfrm>
            <a:off x="4327925" y="1957800"/>
            <a:ext cx="3000000" cy="523200"/>
          </a:xfrm>
          <a:prstGeom prst="rect">
            <a:avLst/>
          </a:prstGeom>
          <a:solidFill>
            <a:srgbClr val="F2F2F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latin typeface="Merriweather"/>
                <a:ea typeface="Merriweather"/>
                <a:cs typeface="Merriweather"/>
                <a:sym typeface="Merriweather"/>
              </a:rPr>
              <a:t>with open("hello.txt", "w") as file:</a:t>
            </a:r>
            <a:endParaRPr b="1"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    file.write("Hello, World!")</a:t>
            </a:r>
            <a:endParaRPr b="1" sz="1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455000" y="4066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7. Why Python Is Called As An Interpreted Language?</a:t>
            </a:r>
            <a:endParaRPr b="1" sz="2400"/>
          </a:p>
        </p:txBody>
      </p:sp>
      <p:pic>
        <p:nvPicPr>
          <p:cNvPr id="274" name="Google Shape;274;p4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75" name="Google Shape;275;p49"/>
          <p:cNvSpPr txBox="1"/>
          <p:nvPr/>
        </p:nvSpPr>
        <p:spPr>
          <a:xfrm>
            <a:off x="542700" y="1516000"/>
            <a:ext cx="8058600" cy="302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Interpreted simply means your code run line by line. While in compiled language whole program compiled at once.</a:t>
            </a:r>
            <a:endParaRPr sz="11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600">
              <a:solidFill>
                <a:schemeClr val="dk1"/>
              </a:solidFill>
              <a:highlight>
                <a:schemeClr val="lt1"/>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In compilation, source code is first converted to object code and then to the machine code.</a:t>
            </a:r>
            <a:endParaRPr sz="11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600">
              <a:solidFill>
                <a:schemeClr val="dk1"/>
              </a:solidFill>
              <a:highlight>
                <a:schemeClr val="lt1"/>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You can see that in a compiled language your whole program compiled at once and give the output.</a:t>
            </a:r>
            <a:endParaRPr sz="11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600">
              <a:solidFill>
                <a:schemeClr val="dk1"/>
              </a:solidFill>
              <a:highlight>
                <a:schemeClr val="lt1"/>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But in interpreted language, every single line is converted to machine code directly. That's why Python is very slow, because it interpret one line at a time.</a:t>
            </a:r>
            <a:endParaRPr sz="11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600">
              <a:solidFill>
                <a:schemeClr val="dk1"/>
              </a:solidFill>
              <a:highlight>
                <a:schemeClr val="lt1"/>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You have seen that if, you run code in Python and do any mistake at the bottom of your python code. And you execute the code then it will give you output till the correct code part and the remaining part gives the error in a console window where you do the error. Because the interpreted language executes line by line instead of executing the whole program at once.</a:t>
            </a:r>
            <a:endParaRPr sz="11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600">
              <a:solidFill>
                <a:schemeClr val="dk1"/>
              </a:solidFill>
              <a:highlight>
                <a:schemeClr val="lt1"/>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Char char="❏"/>
            </a:pPr>
            <a:r>
              <a:rPr lang="en" sz="1100">
                <a:solidFill>
                  <a:schemeClr val="dk1"/>
                </a:solidFill>
                <a:highlight>
                  <a:schemeClr val="lt1"/>
                </a:highlight>
                <a:latin typeface="Merriweather"/>
                <a:ea typeface="Merriweather"/>
                <a:cs typeface="Merriweather"/>
                <a:sym typeface="Merriweather"/>
              </a:rPr>
              <a:t>But, the same thing in a compiled language you always get the error. Your whole code must be correct for the execution of the program.</a:t>
            </a:r>
            <a:endParaRPr sz="1100">
              <a:solidFill>
                <a:schemeClr val="dk1"/>
              </a:solidFill>
              <a:highlight>
                <a:schemeClr val="lt1"/>
              </a:highlight>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0"/>
          <p:cNvSpPr txBox="1"/>
          <p:nvPr>
            <p:ph type="title"/>
          </p:nvPr>
        </p:nvSpPr>
        <p:spPr>
          <a:xfrm>
            <a:off x="389750" y="390400"/>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8. What is Lambda Function. Explain with an example.</a:t>
            </a:r>
            <a:endParaRPr b="1" sz="2400"/>
          </a:p>
        </p:txBody>
      </p:sp>
      <p:pic>
        <p:nvPicPr>
          <p:cNvPr id="281" name="Google Shape;281;p5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82" name="Google Shape;282;p50"/>
          <p:cNvSpPr txBox="1"/>
          <p:nvPr/>
        </p:nvSpPr>
        <p:spPr>
          <a:xfrm>
            <a:off x="657300" y="1333463"/>
            <a:ext cx="78294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Lambda Function:</a:t>
            </a:r>
            <a:endParaRPr b="1">
              <a:latin typeface="Merriweather"/>
              <a:ea typeface="Merriweather"/>
              <a:cs typeface="Merriweather"/>
              <a:sym typeface="Merriweather"/>
            </a:endParaRPr>
          </a:p>
          <a:p>
            <a:pPr indent="0" lvl="0" marL="0" rtl="0" algn="l">
              <a:spcBef>
                <a:spcPts val="0"/>
              </a:spcBef>
              <a:spcAft>
                <a:spcPts val="0"/>
              </a:spcAft>
              <a:buNone/>
            </a:pPr>
            <a:r>
              <a:t/>
            </a:r>
            <a:endParaRPr b="1" sz="6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A Lambda Function in Python programming is an anonymous function or a function having no name.</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It is a small and restricted function having no more than one line. </a:t>
            </a:r>
            <a:endParaRPr sz="1100">
              <a:highlight>
                <a:schemeClr val="lt1"/>
              </a:highlight>
              <a:latin typeface="Merriweather"/>
              <a:ea typeface="Merriweather"/>
              <a:cs typeface="Merriweather"/>
              <a:sym typeface="Merriweather"/>
            </a:endParaRPr>
          </a:p>
          <a:p>
            <a:pPr indent="-298450" lvl="0" marL="457200" rtl="0" algn="l">
              <a:spcBef>
                <a:spcPts val="0"/>
              </a:spcBef>
              <a:spcAft>
                <a:spcPts val="0"/>
              </a:spcAft>
              <a:buSzPts val="1100"/>
              <a:buFont typeface="Merriweather"/>
              <a:buChar char="❏"/>
            </a:pPr>
            <a:r>
              <a:rPr lang="en" sz="1100">
                <a:highlight>
                  <a:schemeClr val="lt1"/>
                </a:highlight>
                <a:latin typeface="Merriweather"/>
                <a:ea typeface="Merriweather"/>
                <a:cs typeface="Merriweather"/>
                <a:sym typeface="Merriweather"/>
              </a:rPr>
              <a:t>Just like a normal function, a Lambda function can have multiple arguments with one expression.</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a:latin typeface="Merriweather"/>
                <a:ea typeface="Merriweather"/>
                <a:cs typeface="Merriweather"/>
                <a:sym typeface="Merriweather"/>
              </a:rPr>
              <a:t>Syntax:</a:t>
            </a:r>
            <a:endParaRPr b="1">
              <a:latin typeface="Merriweather"/>
              <a:ea typeface="Merriweather"/>
              <a:cs typeface="Merriweather"/>
              <a:sym typeface="Merriweather"/>
            </a:endParaRPr>
          </a:p>
          <a:p>
            <a:pPr indent="0" lvl="0" marL="0" rtl="0" algn="l">
              <a:spcBef>
                <a:spcPts val="0"/>
              </a:spcBef>
              <a:spcAft>
                <a:spcPts val="0"/>
              </a:spcAft>
              <a:buNone/>
            </a:pPr>
            <a:r>
              <a:t/>
            </a:r>
            <a:endParaRPr sz="600">
              <a:latin typeface="Merriweather"/>
              <a:ea typeface="Merriweather"/>
              <a:cs typeface="Merriweather"/>
              <a:sym typeface="Merriweather"/>
            </a:endParaRPr>
          </a:p>
          <a:p>
            <a:pPr indent="457200" lvl="0" marL="0" rtl="0" algn="l">
              <a:spcBef>
                <a:spcPts val="0"/>
              </a:spcBef>
              <a:spcAft>
                <a:spcPts val="0"/>
              </a:spcAft>
              <a:buNone/>
            </a:pPr>
            <a:r>
              <a:rPr lang="en" sz="1100">
                <a:highlight>
                  <a:srgbClr val="F9F9F9"/>
                </a:highlight>
                <a:latin typeface="Merriweather"/>
                <a:ea typeface="Merriweather"/>
                <a:cs typeface="Merriweather"/>
                <a:sym typeface="Merriweather"/>
              </a:rPr>
              <a:t>lambda arguments : expression</a:t>
            </a:r>
            <a:endParaRPr sz="1100">
              <a:latin typeface="Merriweather"/>
              <a:ea typeface="Merriweather"/>
              <a:cs typeface="Merriweather"/>
              <a:sym typeface="Merriweather"/>
            </a:endParaRPr>
          </a:p>
        </p:txBody>
      </p:sp>
      <p:sp>
        <p:nvSpPr>
          <p:cNvPr id="283" name="Google Shape;283;p50"/>
          <p:cNvSpPr txBox="1"/>
          <p:nvPr/>
        </p:nvSpPr>
        <p:spPr>
          <a:xfrm>
            <a:off x="657300" y="2980475"/>
            <a:ext cx="3284100" cy="1739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highlight>
                  <a:schemeClr val="lt1"/>
                </a:highlight>
                <a:latin typeface="Merriweather"/>
                <a:ea typeface="Merriweather"/>
                <a:cs typeface="Merriweather"/>
                <a:sym typeface="Merriweather"/>
              </a:rPr>
              <a:t>Example:</a:t>
            </a:r>
            <a:endParaRPr b="1" sz="13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Add 5 to argument a, and return the result: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x = lambda a : a + 5</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print(x(5))</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Output: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10</a:t>
            </a:r>
            <a:endParaRPr sz="1100">
              <a:highlight>
                <a:schemeClr val="lt1"/>
              </a:highlight>
              <a:latin typeface="Merriweather"/>
              <a:ea typeface="Merriweather"/>
              <a:cs typeface="Merriweather"/>
              <a:sym typeface="Merriweather"/>
            </a:endParaRPr>
          </a:p>
        </p:txBody>
      </p:sp>
      <p:sp>
        <p:nvSpPr>
          <p:cNvPr id="284" name="Google Shape;284;p50"/>
          <p:cNvSpPr txBox="1"/>
          <p:nvPr/>
        </p:nvSpPr>
        <p:spPr>
          <a:xfrm>
            <a:off x="4099600" y="2980475"/>
            <a:ext cx="3000000" cy="19239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highlight>
                  <a:schemeClr val="lt1"/>
                </a:highlight>
                <a:latin typeface="Merriweather"/>
                <a:ea typeface="Merriweather"/>
                <a:cs typeface="Merriweather"/>
                <a:sym typeface="Merriweather"/>
              </a:rPr>
              <a:t>Example 2:</a:t>
            </a:r>
            <a:r>
              <a:rPr lang="en" sz="1100">
                <a:highlight>
                  <a:schemeClr val="lt1"/>
                </a:highlight>
                <a:latin typeface="Merriweather"/>
                <a:ea typeface="Merriweather"/>
                <a:cs typeface="Merriweather"/>
                <a:sym typeface="Merriweather"/>
              </a:rPr>
              <a:t>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Find Cubes Of All Elements In A List.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list1 = [1, 2, 3, 4, 5, 6, 7]</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res = list(map(lambda x: x ** 3, list1))</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print(res)</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Output:</a:t>
            </a:r>
            <a:endParaRPr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[1, 8, 27, 64, 125, 216, 343]</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type="title"/>
          </p:nvPr>
        </p:nvSpPr>
        <p:spPr>
          <a:xfrm>
            <a:off x="389750" y="614588"/>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60"/>
              <a:t>9. What Does Python Support? -  Call By Reference OR Call By Value.</a:t>
            </a:r>
            <a:endParaRPr b="1" sz="1860"/>
          </a:p>
        </p:txBody>
      </p:sp>
      <p:pic>
        <p:nvPicPr>
          <p:cNvPr id="290" name="Google Shape;290;p51"/>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91" name="Google Shape;291;p51"/>
          <p:cNvSpPr txBox="1"/>
          <p:nvPr/>
        </p:nvSpPr>
        <p:spPr>
          <a:xfrm>
            <a:off x="565450" y="1381000"/>
            <a:ext cx="80034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rgbClr val="273239"/>
              </a:buClr>
              <a:buSzPts val="1600"/>
              <a:buFont typeface="Merriweather"/>
              <a:buChar char="❏"/>
            </a:pPr>
            <a:r>
              <a:rPr lang="en" sz="1600">
                <a:solidFill>
                  <a:srgbClr val="273239"/>
                </a:solidFill>
                <a:highlight>
                  <a:schemeClr val="lt1"/>
                </a:highlight>
                <a:latin typeface="Merriweather"/>
                <a:ea typeface="Merriweather"/>
                <a:cs typeface="Merriweather"/>
                <a:sym typeface="Merriweather"/>
              </a:rPr>
              <a:t>Python utilizes a system, which is known as “</a:t>
            </a:r>
            <a:r>
              <a:rPr b="1" lang="en" sz="1600">
                <a:solidFill>
                  <a:srgbClr val="273239"/>
                </a:solidFill>
                <a:highlight>
                  <a:schemeClr val="lt1"/>
                </a:highlight>
                <a:latin typeface="Merriweather"/>
                <a:ea typeface="Merriweather"/>
                <a:cs typeface="Merriweather"/>
                <a:sym typeface="Merriweather"/>
              </a:rPr>
              <a:t>Call by Object Reference</a:t>
            </a:r>
            <a:r>
              <a:rPr lang="en" sz="1600">
                <a:solidFill>
                  <a:srgbClr val="273239"/>
                </a:solidFill>
                <a:highlight>
                  <a:schemeClr val="lt1"/>
                </a:highlight>
                <a:latin typeface="Merriweather"/>
                <a:ea typeface="Merriweather"/>
                <a:cs typeface="Merriweather"/>
                <a:sym typeface="Merriweather"/>
              </a:rPr>
              <a:t>” or “</a:t>
            </a:r>
            <a:r>
              <a:rPr b="1" lang="en" sz="1600">
                <a:solidFill>
                  <a:srgbClr val="273239"/>
                </a:solidFill>
                <a:highlight>
                  <a:schemeClr val="lt1"/>
                </a:highlight>
                <a:latin typeface="Merriweather"/>
                <a:ea typeface="Merriweather"/>
                <a:cs typeface="Merriweather"/>
                <a:sym typeface="Merriweather"/>
              </a:rPr>
              <a:t>Call by assignmen</a:t>
            </a:r>
            <a:r>
              <a:rPr lang="en" sz="1600">
                <a:solidFill>
                  <a:srgbClr val="273239"/>
                </a:solidFill>
                <a:highlight>
                  <a:schemeClr val="lt1"/>
                </a:highlight>
                <a:latin typeface="Merriweather"/>
                <a:ea typeface="Merriweather"/>
                <a:cs typeface="Merriweather"/>
                <a:sym typeface="Merriweather"/>
              </a:rPr>
              <a:t>t”. </a:t>
            </a:r>
            <a:endParaRPr sz="1600">
              <a:solidFill>
                <a:srgbClr val="273239"/>
              </a:solidFill>
              <a:highlight>
                <a:schemeClr val="lt1"/>
              </a:highlight>
              <a:latin typeface="Merriweather"/>
              <a:ea typeface="Merriweather"/>
              <a:cs typeface="Merriweather"/>
              <a:sym typeface="Merriweather"/>
            </a:endParaRPr>
          </a:p>
          <a:p>
            <a:pPr indent="0" lvl="0" marL="457200" rtl="0" algn="l">
              <a:spcBef>
                <a:spcPts val="0"/>
              </a:spcBef>
              <a:spcAft>
                <a:spcPts val="0"/>
              </a:spcAft>
              <a:buNone/>
            </a:pPr>
            <a:r>
              <a:t/>
            </a:r>
            <a:endParaRPr sz="1600">
              <a:solidFill>
                <a:srgbClr val="273239"/>
              </a:solidFill>
              <a:highlight>
                <a:schemeClr val="lt1"/>
              </a:highlight>
              <a:latin typeface="Merriweather"/>
              <a:ea typeface="Merriweather"/>
              <a:cs typeface="Merriweather"/>
              <a:sym typeface="Merriweather"/>
            </a:endParaRPr>
          </a:p>
          <a:p>
            <a:pPr indent="-330200" lvl="0" marL="457200" rtl="0" algn="l">
              <a:spcBef>
                <a:spcPts val="0"/>
              </a:spcBef>
              <a:spcAft>
                <a:spcPts val="0"/>
              </a:spcAft>
              <a:buClr>
                <a:srgbClr val="273239"/>
              </a:buClr>
              <a:buSzPts val="1600"/>
              <a:buFont typeface="Merriweather"/>
              <a:buChar char="❏"/>
            </a:pPr>
            <a:r>
              <a:rPr lang="en" sz="1600">
                <a:solidFill>
                  <a:srgbClr val="273239"/>
                </a:solidFill>
                <a:highlight>
                  <a:schemeClr val="lt1"/>
                </a:highlight>
                <a:latin typeface="Merriweather"/>
                <a:ea typeface="Merriweather"/>
                <a:cs typeface="Merriweather"/>
                <a:sym typeface="Merriweather"/>
              </a:rPr>
              <a:t>In the event that you pass arguments like whole numbers, strings or tuples to a function, the passing is like </a:t>
            </a:r>
            <a:r>
              <a:rPr b="1" lang="en" sz="1600">
                <a:solidFill>
                  <a:srgbClr val="273239"/>
                </a:solidFill>
                <a:highlight>
                  <a:schemeClr val="lt1"/>
                </a:highlight>
                <a:latin typeface="Merriweather"/>
                <a:ea typeface="Merriweather"/>
                <a:cs typeface="Merriweather"/>
                <a:sym typeface="Merriweather"/>
              </a:rPr>
              <a:t>call-by-value</a:t>
            </a:r>
            <a:r>
              <a:rPr lang="en" sz="1600">
                <a:solidFill>
                  <a:srgbClr val="273239"/>
                </a:solidFill>
                <a:highlight>
                  <a:schemeClr val="lt1"/>
                </a:highlight>
                <a:latin typeface="Merriweather"/>
                <a:ea typeface="Merriweather"/>
                <a:cs typeface="Merriweather"/>
                <a:sym typeface="Merriweather"/>
              </a:rPr>
              <a:t> because you can not change the value of the immutable objects being passed to the function.</a:t>
            </a:r>
            <a:br>
              <a:rPr lang="en" sz="1600">
                <a:solidFill>
                  <a:srgbClr val="273239"/>
                </a:solidFill>
                <a:highlight>
                  <a:schemeClr val="lt1"/>
                </a:highlight>
                <a:latin typeface="Merriweather"/>
                <a:ea typeface="Merriweather"/>
                <a:cs typeface="Merriweather"/>
                <a:sym typeface="Merriweather"/>
              </a:rPr>
            </a:br>
            <a:endParaRPr sz="1600">
              <a:solidFill>
                <a:srgbClr val="273239"/>
              </a:solidFill>
              <a:highlight>
                <a:schemeClr val="lt1"/>
              </a:highlight>
              <a:latin typeface="Merriweather"/>
              <a:ea typeface="Merriweather"/>
              <a:cs typeface="Merriweather"/>
              <a:sym typeface="Merriweather"/>
            </a:endParaRPr>
          </a:p>
          <a:p>
            <a:pPr indent="-330200" lvl="0" marL="457200" rtl="0" algn="l">
              <a:spcBef>
                <a:spcPts val="0"/>
              </a:spcBef>
              <a:spcAft>
                <a:spcPts val="0"/>
              </a:spcAft>
              <a:buClr>
                <a:srgbClr val="273239"/>
              </a:buClr>
              <a:buSzPts val="1600"/>
              <a:buFont typeface="Merriweather"/>
              <a:buChar char="❏"/>
            </a:pPr>
            <a:r>
              <a:rPr lang="en" sz="1600">
                <a:solidFill>
                  <a:srgbClr val="273239"/>
                </a:solidFill>
                <a:highlight>
                  <a:schemeClr val="lt1"/>
                </a:highlight>
                <a:latin typeface="Merriweather"/>
                <a:ea typeface="Merriweather"/>
                <a:cs typeface="Merriweather"/>
                <a:sym typeface="Merriweather"/>
              </a:rPr>
              <a:t>Whereas passing mutable objects can be considered as </a:t>
            </a:r>
            <a:r>
              <a:rPr b="1" lang="en" sz="1600">
                <a:solidFill>
                  <a:srgbClr val="273239"/>
                </a:solidFill>
                <a:highlight>
                  <a:schemeClr val="lt1"/>
                </a:highlight>
                <a:latin typeface="Merriweather"/>
                <a:ea typeface="Merriweather"/>
                <a:cs typeface="Merriweather"/>
                <a:sym typeface="Merriweather"/>
              </a:rPr>
              <a:t>call by reference</a:t>
            </a:r>
            <a:r>
              <a:rPr lang="en" sz="1600">
                <a:solidFill>
                  <a:srgbClr val="273239"/>
                </a:solidFill>
                <a:highlight>
                  <a:schemeClr val="lt1"/>
                </a:highlight>
                <a:latin typeface="Merriweather"/>
                <a:ea typeface="Merriweather"/>
                <a:cs typeface="Merriweather"/>
                <a:sym typeface="Merriweather"/>
              </a:rPr>
              <a:t> because when their values are changed inside the function, then it will also be reflected outside the function.</a:t>
            </a:r>
            <a:endParaRPr sz="1600">
              <a:highlight>
                <a:schemeClr val="lt1"/>
              </a:highlight>
              <a:latin typeface="Merriweather"/>
              <a:ea typeface="Merriweather"/>
              <a:cs typeface="Merriweather"/>
              <a:sym typeface="Merriweather"/>
            </a:endParaRPr>
          </a:p>
        </p:txBody>
      </p:sp>
      <p:sp>
        <p:nvSpPr>
          <p:cNvPr id="292" name="Google Shape;292;p51"/>
          <p:cNvSpPr txBox="1"/>
          <p:nvPr/>
        </p:nvSpPr>
        <p:spPr>
          <a:xfrm>
            <a:off x="4240950" y="4763825"/>
            <a:ext cx="499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 https://www.geeksforgeeks.org/is-python-call-by-reference-or-call-by-value/</a:t>
            </a:r>
            <a:endParaRPr i="1"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5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98" name="Google Shape;298;p52"/>
          <p:cNvSpPr txBox="1"/>
          <p:nvPr/>
        </p:nvSpPr>
        <p:spPr>
          <a:xfrm>
            <a:off x="1011300" y="1530175"/>
            <a:ext cx="2707800" cy="24627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600">
                <a:latin typeface="Merriweather"/>
                <a:ea typeface="Merriweather"/>
                <a:cs typeface="Merriweather"/>
                <a:sym typeface="Merriweather"/>
              </a:rPr>
              <a:t>Example 1: </a:t>
            </a:r>
            <a:endParaRPr b="1" sz="16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s1 = "Geeks"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def test(s1):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s1 = "GeeksforGeeks"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print("Inside Function:", s1)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test(s1)</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print("Outside Function:", s1)</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Inside Function: GeeksforGeeks</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Outside Function: Geeks</a:t>
            </a:r>
            <a:endParaRPr sz="1100">
              <a:latin typeface="Merriweather"/>
              <a:ea typeface="Merriweather"/>
              <a:cs typeface="Merriweather"/>
              <a:sym typeface="Merriweather"/>
            </a:endParaRPr>
          </a:p>
        </p:txBody>
      </p:sp>
      <p:sp>
        <p:nvSpPr>
          <p:cNvPr id="299" name="Google Shape;299;p52"/>
          <p:cNvSpPr txBox="1"/>
          <p:nvPr/>
        </p:nvSpPr>
        <p:spPr>
          <a:xfrm>
            <a:off x="3947300" y="1530175"/>
            <a:ext cx="3000000" cy="2432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Merriweather"/>
                <a:ea typeface="Merriweather"/>
                <a:cs typeface="Merriweather"/>
                <a:sym typeface="Merriweather"/>
              </a:rPr>
              <a:t>Example 2: </a:t>
            </a:r>
            <a:endParaRPr b="1">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def add_more(list):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list.append(50)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	print("Inside Function", list)</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mylist = [10,20,30,40]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add_more(mylist)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print("Outside Function:", mylist)</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Inside Function [10, 20, 30, 40, 50]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Outside Function: [10, 20, 30, 40, 50]</a:t>
            </a:r>
            <a:endParaRPr sz="1100">
              <a:latin typeface="Merriweather"/>
              <a:ea typeface="Merriweather"/>
              <a:cs typeface="Merriweather"/>
              <a:sym typeface="Merriweather"/>
            </a:endParaRPr>
          </a:p>
        </p:txBody>
      </p:sp>
      <p:sp>
        <p:nvSpPr>
          <p:cNvPr id="300" name="Google Shape;300;p52"/>
          <p:cNvSpPr txBox="1"/>
          <p:nvPr/>
        </p:nvSpPr>
        <p:spPr>
          <a:xfrm>
            <a:off x="565475" y="4088700"/>
            <a:ext cx="7916400" cy="548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273239"/>
                </a:solidFill>
                <a:highlight>
                  <a:schemeClr val="lt1"/>
                </a:highlight>
                <a:latin typeface="Merriweather"/>
                <a:ea typeface="Merriweather"/>
                <a:cs typeface="Merriweather"/>
                <a:sym typeface="Merriweather"/>
              </a:rPr>
              <a:t>Binding Names to Objects:</a:t>
            </a:r>
            <a:r>
              <a:rPr lang="en" sz="1000">
                <a:solidFill>
                  <a:srgbClr val="273239"/>
                </a:solidFill>
                <a:highlight>
                  <a:schemeClr val="lt1"/>
                </a:highlight>
                <a:latin typeface="Merriweather"/>
                <a:ea typeface="Merriweather"/>
                <a:cs typeface="Merriweather"/>
                <a:sym typeface="Merriweather"/>
              </a:rPr>
              <a:t> </a:t>
            </a:r>
            <a:r>
              <a:rPr lang="en" sz="1100">
                <a:solidFill>
                  <a:srgbClr val="273239"/>
                </a:solidFill>
                <a:highlight>
                  <a:schemeClr val="lt1"/>
                </a:highlight>
                <a:latin typeface="Merriweather"/>
                <a:ea typeface="Merriweather"/>
                <a:cs typeface="Merriweather"/>
                <a:sym typeface="Merriweather"/>
              </a:rPr>
              <a:t>In python, each variable to which we assign a value/container is treated as an object. When we are assigning a value to a variable, we are actually binding a name to an object.</a:t>
            </a:r>
            <a:endParaRPr sz="1100">
              <a:solidFill>
                <a:srgbClr val="273239"/>
              </a:solidFill>
              <a:highlight>
                <a:schemeClr val="lt1"/>
              </a:highlight>
              <a:latin typeface="Merriweather"/>
              <a:ea typeface="Merriweather"/>
              <a:cs typeface="Merriweather"/>
              <a:sym typeface="Merriweather"/>
            </a:endParaRPr>
          </a:p>
        </p:txBody>
      </p:sp>
      <p:sp>
        <p:nvSpPr>
          <p:cNvPr id="301" name="Google Shape;301;p52"/>
          <p:cNvSpPr txBox="1"/>
          <p:nvPr>
            <p:ph type="title"/>
          </p:nvPr>
        </p:nvSpPr>
        <p:spPr>
          <a:xfrm>
            <a:off x="389750" y="614588"/>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60"/>
              <a:t>9. What Does Python Support? -  Call By Reference OR Call By Value.</a:t>
            </a:r>
            <a:endParaRPr b="1" sz="1860"/>
          </a:p>
        </p:txBody>
      </p:sp>
      <p:sp>
        <p:nvSpPr>
          <p:cNvPr id="302" name="Google Shape;302;p52"/>
          <p:cNvSpPr txBox="1"/>
          <p:nvPr/>
        </p:nvSpPr>
        <p:spPr>
          <a:xfrm>
            <a:off x="4240950" y="4763825"/>
            <a:ext cx="499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 https://www.geeksforgeeks.org/is-python-call-by-reference-or-call-by-value/</a:t>
            </a:r>
            <a:endParaRPr i="1"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3"/>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08" name="Google Shape;308;p53"/>
          <p:cNvSpPr txBox="1"/>
          <p:nvPr/>
        </p:nvSpPr>
        <p:spPr>
          <a:xfrm>
            <a:off x="456700" y="1462575"/>
            <a:ext cx="1690800" cy="24936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Example 3: </a:t>
            </a:r>
            <a:endParaRPr b="1" sz="15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 = "first"</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b = "first"</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print(id(a))</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 is b)</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latin typeface="Merriweather"/>
                <a:ea typeface="Merriweather"/>
                <a:cs typeface="Merriweather"/>
                <a:sym typeface="Merriweather"/>
              </a:rPr>
              <a:t>110001234557894</a:t>
            </a:r>
            <a:endParaRPr sz="1200">
              <a:solidFill>
                <a:srgbClr val="273239"/>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latin typeface="Merriweather"/>
                <a:ea typeface="Merriweather"/>
                <a:cs typeface="Merriweather"/>
                <a:sym typeface="Merriweather"/>
              </a:rPr>
              <a:t>110001234557894</a:t>
            </a:r>
            <a:endParaRPr sz="1200">
              <a:solidFill>
                <a:srgbClr val="273239"/>
              </a:solidFill>
              <a:latin typeface="Merriweather"/>
              <a:ea typeface="Merriweather"/>
              <a:cs typeface="Merriweather"/>
              <a:sym typeface="Merriweather"/>
            </a:endParaRPr>
          </a:p>
          <a:p>
            <a:pPr indent="0" lvl="0" marL="0" marR="190500" rtl="0" algn="l">
              <a:lnSpc>
                <a:spcPct val="115000"/>
              </a:lnSpc>
              <a:spcBef>
                <a:spcPts val="0"/>
              </a:spcBef>
              <a:spcAft>
                <a:spcPts val="800"/>
              </a:spcAft>
              <a:buNone/>
            </a:pPr>
            <a:r>
              <a:rPr lang="en" sz="1200">
                <a:solidFill>
                  <a:srgbClr val="273239"/>
                </a:solidFill>
                <a:latin typeface="Merriweather"/>
                <a:ea typeface="Merriweather"/>
                <a:cs typeface="Merriweather"/>
                <a:sym typeface="Merriweather"/>
              </a:rPr>
              <a:t>True</a:t>
            </a:r>
            <a:endParaRPr sz="1100">
              <a:latin typeface="Merriweather"/>
              <a:ea typeface="Merriweather"/>
              <a:cs typeface="Merriweather"/>
              <a:sym typeface="Merriweather"/>
            </a:endParaRPr>
          </a:p>
        </p:txBody>
      </p:sp>
      <p:sp>
        <p:nvSpPr>
          <p:cNvPr id="309" name="Google Shape;309;p53"/>
          <p:cNvSpPr txBox="1"/>
          <p:nvPr/>
        </p:nvSpPr>
        <p:spPr>
          <a:xfrm>
            <a:off x="4632400" y="1462575"/>
            <a:ext cx="3795000" cy="2185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273239"/>
                </a:solidFill>
                <a:highlight>
                  <a:srgbClr val="FFFFFF"/>
                </a:highlight>
                <a:latin typeface="Merriweather"/>
                <a:ea typeface="Merriweather"/>
                <a:cs typeface="Merriweather"/>
                <a:sym typeface="Merriweather"/>
              </a:rPr>
              <a:t>The output of the above two examples are different because the list is </a:t>
            </a:r>
            <a:r>
              <a:rPr b="1" lang="en" sz="1300">
                <a:solidFill>
                  <a:srgbClr val="273239"/>
                </a:solidFill>
                <a:highlight>
                  <a:srgbClr val="FFFFFF"/>
                </a:highlight>
                <a:latin typeface="Merriweather"/>
                <a:ea typeface="Merriweather"/>
                <a:cs typeface="Merriweather"/>
                <a:sym typeface="Merriweather"/>
              </a:rPr>
              <a:t>mutable </a:t>
            </a:r>
            <a:r>
              <a:rPr lang="en" sz="1300">
                <a:solidFill>
                  <a:srgbClr val="273239"/>
                </a:solidFill>
                <a:highlight>
                  <a:srgbClr val="FFFFFF"/>
                </a:highlight>
                <a:latin typeface="Merriweather"/>
                <a:ea typeface="Merriweather"/>
                <a:cs typeface="Merriweather"/>
                <a:sym typeface="Merriweather"/>
              </a:rPr>
              <a:t>and the string is </a:t>
            </a:r>
            <a:r>
              <a:rPr b="1" lang="en" sz="1300">
                <a:solidFill>
                  <a:srgbClr val="273239"/>
                </a:solidFill>
                <a:highlight>
                  <a:srgbClr val="FFFFFF"/>
                </a:highlight>
                <a:latin typeface="Merriweather"/>
                <a:ea typeface="Merriweather"/>
                <a:cs typeface="Merriweather"/>
                <a:sym typeface="Merriweather"/>
              </a:rPr>
              <a:t>immutable</a:t>
            </a:r>
            <a:r>
              <a:rPr lang="en" sz="1300">
                <a:solidFill>
                  <a:srgbClr val="273239"/>
                </a:solidFill>
                <a:highlight>
                  <a:srgbClr val="FFFFFF"/>
                </a:highlight>
                <a:latin typeface="Merriweather"/>
                <a:ea typeface="Merriweather"/>
                <a:cs typeface="Merriweather"/>
                <a:sym typeface="Merriweather"/>
              </a:rPr>
              <a:t>. </a:t>
            </a:r>
            <a:endParaRPr sz="13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300">
                <a:solidFill>
                  <a:srgbClr val="273239"/>
                </a:solidFill>
                <a:highlight>
                  <a:srgbClr val="FFFFFF"/>
                </a:highlight>
                <a:latin typeface="Merriweather"/>
                <a:ea typeface="Merriweather"/>
                <a:cs typeface="Merriweather"/>
                <a:sym typeface="Merriweather"/>
              </a:rPr>
              <a:t>An </a:t>
            </a:r>
            <a:r>
              <a:rPr b="1" lang="en" sz="1300">
                <a:solidFill>
                  <a:srgbClr val="273239"/>
                </a:solidFill>
                <a:highlight>
                  <a:srgbClr val="FFFFFF"/>
                </a:highlight>
                <a:latin typeface="Merriweather"/>
                <a:ea typeface="Merriweather"/>
                <a:cs typeface="Merriweather"/>
                <a:sym typeface="Merriweather"/>
              </a:rPr>
              <a:t>immutable </a:t>
            </a:r>
            <a:r>
              <a:rPr lang="en" sz="1300">
                <a:solidFill>
                  <a:srgbClr val="273239"/>
                </a:solidFill>
                <a:highlight>
                  <a:srgbClr val="FFFFFF"/>
                </a:highlight>
                <a:latin typeface="Merriweather"/>
                <a:ea typeface="Merriweather"/>
                <a:cs typeface="Merriweather"/>
                <a:sym typeface="Merriweather"/>
              </a:rPr>
              <a:t>variable cannot be changed once created. If we wish to change an </a:t>
            </a:r>
            <a:r>
              <a:rPr b="1" lang="en" sz="1300">
                <a:solidFill>
                  <a:srgbClr val="273239"/>
                </a:solidFill>
                <a:highlight>
                  <a:srgbClr val="FFFFFF"/>
                </a:highlight>
                <a:latin typeface="Merriweather"/>
                <a:ea typeface="Merriweather"/>
                <a:cs typeface="Merriweather"/>
                <a:sym typeface="Merriweather"/>
              </a:rPr>
              <a:t>immutable </a:t>
            </a:r>
            <a:r>
              <a:rPr lang="en" sz="1300">
                <a:solidFill>
                  <a:srgbClr val="273239"/>
                </a:solidFill>
                <a:highlight>
                  <a:srgbClr val="FFFFFF"/>
                </a:highlight>
                <a:latin typeface="Merriweather"/>
                <a:ea typeface="Merriweather"/>
                <a:cs typeface="Merriweather"/>
                <a:sym typeface="Merriweather"/>
              </a:rPr>
              <a:t>variable, such as a string, we must create a new instance and bind the variable to the new instance. </a:t>
            </a:r>
            <a:endParaRPr sz="1300">
              <a:solidFill>
                <a:srgbClr val="273239"/>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rPr lang="en" sz="1300">
                <a:solidFill>
                  <a:srgbClr val="273239"/>
                </a:solidFill>
                <a:highlight>
                  <a:srgbClr val="FFFFFF"/>
                </a:highlight>
                <a:latin typeface="Merriweather"/>
                <a:ea typeface="Merriweather"/>
                <a:cs typeface="Merriweather"/>
                <a:sym typeface="Merriweather"/>
              </a:rPr>
              <a:t>Whereas, mutable variable can be changed in place.</a:t>
            </a:r>
            <a:endParaRPr sz="1100">
              <a:latin typeface="Merriweather"/>
              <a:ea typeface="Merriweather"/>
              <a:cs typeface="Merriweather"/>
              <a:sym typeface="Merriweather"/>
            </a:endParaRPr>
          </a:p>
        </p:txBody>
      </p:sp>
      <p:sp>
        <p:nvSpPr>
          <p:cNvPr id="310" name="Google Shape;310;p53"/>
          <p:cNvSpPr txBox="1"/>
          <p:nvPr/>
        </p:nvSpPr>
        <p:spPr>
          <a:xfrm>
            <a:off x="2359725" y="1462575"/>
            <a:ext cx="1690800" cy="24936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Merriweather"/>
                <a:ea typeface="Merriweather"/>
                <a:cs typeface="Merriweather"/>
                <a:sym typeface="Merriweather"/>
              </a:rPr>
              <a:t>Example 2: </a:t>
            </a:r>
            <a:endParaRPr b="1" sz="15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a = [10, 20, 30]</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b = [10, 20, 30]</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print(id(a))</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print(id(b))</a:t>
            </a:r>
            <a:endParaRPr sz="1100">
              <a:latin typeface="Merriweather"/>
              <a:ea typeface="Merriweather"/>
              <a:cs typeface="Merriweather"/>
              <a:sym typeface="Merriweather"/>
            </a:endParaRPr>
          </a:p>
          <a:p>
            <a:pPr indent="0" lvl="0" marL="0" rtl="0" algn="l">
              <a:spcBef>
                <a:spcPts val="0"/>
              </a:spcBef>
              <a:spcAft>
                <a:spcPts val="0"/>
              </a:spcAft>
              <a:buNone/>
            </a:pPr>
            <a:r>
              <a:rPr lang="en" sz="1100">
                <a:latin typeface="Merriweather"/>
                <a:ea typeface="Merriweather"/>
                <a:cs typeface="Merriweather"/>
                <a:sym typeface="Merriweather"/>
              </a:rPr>
              <a:t>print(a is b)</a:t>
            </a:r>
            <a:endParaRPr sz="1100">
              <a:latin typeface="Merriweather"/>
              <a:ea typeface="Merriweather"/>
              <a:cs typeface="Merriweather"/>
              <a:sym typeface="Merriweather"/>
            </a:endParaRPr>
          </a:p>
          <a:p>
            <a:pPr indent="0" lvl="0" marL="0" rtl="0" algn="l">
              <a:spcBef>
                <a:spcPts val="0"/>
              </a:spcBef>
              <a:spcAft>
                <a:spcPts val="0"/>
              </a:spcAft>
              <a:buNone/>
            </a:pPr>
            <a:r>
              <a:t/>
            </a:r>
            <a:endParaRPr sz="1100">
              <a:latin typeface="Merriweather"/>
              <a:ea typeface="Merriweather"/>
              <a:cs typeface="Merriweather"/>
              <a:sym typeface="Merriweather"/>
            </a:endParaRPr>
          </a:p>
          <a:p>
            <a:pPr indent="0" lvl="0" marL="0" rtl="0" algn="l">
              <a:spcBef>
                <a:spcPts val="0"/>
              </a:spcBef>
              <a:spcAft>
                <a:spcPts val="0"/>
              </a:spcAft>
              <a:buNone/>
            </a:pPr>
            <a:r>
              <a:rPr b="1" lang="en" sz="1100">
                <a:latin typeface="Merriweather"/>
                <a:ea typeface="Merriweather"/>
                <a:cs typeface="Merriweather"/>
                <a:sym typeface="Merriweather"/>
              </a:rPr>
              <a:t>Output:</a:t>
            </a:r>
            <a:endParaRPr b="1" sz="1100">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latin typeface="Merriweather"/>
                <a:ea typeface="Merriweather"/>
                <a:cs typeface="Merriweather"/>
                <a:sym typeface="Merriweather"/>
              </a:rPr>
              <a:t>541190289536222</a:t>
            </a:r>
            <a:endParaRPr sz="1200">
              <a:solidFill>
                <a:srgbClr val="273239"/>
              </a:solidFill>
              <a:latin typeface="Merriweather"/>
              <a:ea typeface="Merriweather"/>
              <a:cs typeface="Merriweather"/>
              <a:sym typeface="Merriweather"/>
            </a:endParaRPr>
          </a:p>
          <a:p>
            <a:pPr indent="0" lvl="0" marL="0" rtl="0" algn="l">
              <a:spcBef>
                <a:spcPts val="0"/>
              </a:spcBef>
              <a:spcAft>
                <a:spcPts val="0"/>
              </a:spcAft>
              <a:buNone/>
            </a:pPr>
            <a:r>
              <a:rPr lang="en" sz="1200">
                <a:solidFill>
                  <a:srgbClr val="273239"/>
                </a:solidFill>
                <a:latin typeface="Merriweather"/>
                <a:ea typeface="Merriweather"/>
                <a:cs typeface="Merriweather"/>
                <a:sym typeface="Merriweather"/>
              </a:rPr>
              <a:t>541190288737777</a:t>
            </a:r>
            <a:endParaRPr sz="1200">
              <a:solidFill>
                <a:srgbClr val="273239"/>
              </a:solidFill>
              <a:latin typeface="Merriweather"/>
              <a:ea typeface="Merriweather"/>
              <a:cs typeface="Merriweather"/>
              <a:sym typeface="Merriweather"/>
            </a:endParaRPr>
          </a:p>
          <a:p>
            <a:pPr indent="0" lvl="0" marL="0" marR="190500" rtl="0" algn="l">
              <a:lnSpc>
                <a:spcPct val="115000"/>
              </a:lnSpc>
              <a:spcBef>
                <a:spcPts val="0"/>
              </a:spcBef>
              <a:spcAft>
                <a:spcPts val="800"/>
              </a:spcAft>
              <a:buNone/>
            </a:pPr>
            <a:r>
              <a:rPr lang="en" sz="1200">
                <a:solidFill>
                  <a:srgbClr val="273239"/>
                </a:solidFill>
                <a:latin typeface="Merriweather"/>
                <a:ea typeface="Merriweather"/>
                <a:cs typeface="Merriweather"/>
                <a:sym typeface="Merriweather"/>
              </a:rPr>
              <a:t>False</a:t>
            </a:r>
            <a:endParaRPr sz="1100">
              <a:latin typeface="Merriweather"/>
              <a:ea typeface="Merriweather"/>
              <a:cs typeface="Merriweather"/>
              <a:sym typeface="Merriweather"/>
            </a:endParaRPr>
          </a:p>
        </p:txBody>
      </p:sp>
      <p:sp>
        <p:nvSpPr>
          <p:cNvPr id="311" name="Google Shape;311;p53"/>
          <p:cNvSpPr txBox="1"/>
          <p:nvPr>
            <p:ph type="title"/>
          </p:nvPr>
        </p:nvSpPr>
        <p:spPr>
          <a:xfrm>
            <a:off x="389750" y="614588"/>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860"/>
              <a:t>9. What Does Python Support? -  Call By Reference OR Call By Value.</a:t>
            </a:r>
            <a:endParaRPr b="1" sz="1860"/>
          </a:p>
        </p:txBody>
      </p:sp>
      <p:sp>
        <p:nvSpPr>
          <p:cNvPr id="312" name="Google Shape;312;p53"/>
          <p:cNvSpPr txBox="1"/>
          <p:nvPr/>
        </p:nvSpPr>
        <p:spPr>
          <a:xfrm>
            <a:off x="4240950" y="4763825"/>
            <a:ext cx="4990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t>Source: https://www.geeksforgeeks.org/is-python-call-by-reference-or-call-by-value/</a:t>
            </a:r>
            <a:endParaRPr i="1"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4"/>
          <p:cNvSpPr txBox="1"/>
          <p:nvPr>
            <p:ph type="title"/>
          </p:nvPr>
        </p:nvSpPr>
        <p:spPr>
          <a:xfrm>
            <a:off x="552850" y="40127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600"/>
              <a:t>10. What Is MRO In Python</a:t>
            </a:r>
            <a:endParaRPr b="1" sz="2600"/>
          </a:p>
        </p:txBody>
      </p:sp>
      <p:pic>
        <p:nvPicPr>
          <p:cNvPr id="318" name="Google Shape;318;p5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19" name="Google Shape;319;p54"/>
          <p:cNvSpPr txBox="1"/>
          <p:nvPr/>
        </p:nvSpPr>
        <p:spPr>
          <a:xfrm>
            <a:off x="5509175" y="4820400"/>
            <a:ext cx="504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https://www.educative.io/edpresso/what-is-mro-in-python</a:t>
            </a:r>
            <a:endParaRPr i="1" sz="900"/>
          </a:p>
        </p:txBody>
      </p:sp>
      <p:sp>
        <p:nvSpPr>
          <p:cNvPr id="320" name="Google Shape;320;p54"/>
          <p:cNvSpPr txBox="1"/>
          <p:nvPr/>
        </p:nvSpPr>
        <p:spPr>
          <a:xfrm>
            <a:off x="496000" y="1412025"/>
            <a:ext cx="8176200" cy="32775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40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MRO stands for</a:t>
            </a:r>
            <a:r>
              <a:rPr b="1" lang="en" sz="1200">
                <a:solidFill>
                  <a:srgbClr val="1E1E1E"/>
                </a:solidFill>
                <a:highlight>
                  <a:schemeClr val="lt1"/>
                </a:highlight>
                <a:latin typeface="Merriweather"/>
                <a:ea typeface="Merriweather"/>
                <a:cs typeface="Merriweather"/>
                <a:sym typeface="Merriweather"/>
              </a:rPr>
              <a:t> Method Resolution Order</a:t>
            </a:r>
            <a:endParaRPr b="1"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MRO is a concept used in inheritance. </a:t>
            </a:r>
            <a:endParaRPr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It is the order in which a method is searched for in a classes hierarchy and is especially useful in Python because Python supports multiple inheritance.</a:t>
            </a:r>
            <a:endParaRPr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In Python, the MRO is from </a:t>
            </a:r>
            <a:r>
              <a:rPr b="1" lang="en" sz="1200">
                <a:solidFill>
                  <a:srgbClr val="1E1E1E"/>
                </a:solidFill>
                <a:highlight>
                  <a:schemeClr val="lt1"/>
                </a:highlight>
                <a:latin typeface="Merriweather"/>
                <a:ea typeface="Merriweather"/>
                <a:cs typeface="Merriweather"/>
                <a:sym typeface="Merriweather"/>
              </a:rPr>
              <a:t>bottom to top and left to right</a:t>
            </a:r>
            <a:r>
              <a:rPr lang="en" sz="1200">
                <a:solidFill>
                  <a:srgbClr val="1E1E1E"/>
                </a:solidFill>
                <a:highlight>
                  <a:schemeClr val="lt1"/>
                </a:highlight>
                <a:latin typeface="Merriweather"/>
                <a:ea typeface="Merriweather"/>
                <a:cs typeface="Merriweather"/>
                <a:sym typeface="Merriweather"/>
              </a:rPr>
              <a:t>.</a:t>
            </a:r>
            <a:endParaRPr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This means that, first, the method is searched in the class of the object. If it’s not found, it is searched in the immediate super class. </a:t>
            </a:r>
            <a:endParaRPr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In the case of multiple super classes, it is searched left to right, in the order by which was declared by the developer. </a:t>
            </a:r>
            <a:endParaRPr sz="1200">
              <a:solidFill>
                <a:srgbClr val="1E1E1E"/>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rgbClr val="1E1E1E"/>
              </a:buClr>
              <a:buSzPts val="1200"/>
              <a:buFont typeface="Merriweather"/>
              <a:buChar char="❏"/>
            </a:pPr>
            <a:r>
              <a:rPr lang="en" sz="1200">
                <a:solidFill>
                  <a:srgbClr val="1E1E1E"/>
                </a:solidFill>
                <a:highlight>
                  <a:schemeClr val="lt1"/>
                </a:highlight>
                <a:latin typeface="Merriweather"/>
                <a:ea typeface="Merriweather"/>
                <a:cs typeface="Merriweather"/>
                <a:sym typeface="Merriweather"/>
              </a:rPr>
              <a:t>For example:</a:t>
            </a:r>
            <a:endParaRPr sz="1200">
              <a:solidFill>
                <a:srgbClr val="1E1E1E"/>
              </a:solidFill>
              <a:highlight>
                <a:schemeClr val="lt1"/>
              </a:highlight>
              <a:latin typeface="Merriweather"/>
              <a:ea typeface="Merriweather"/>
              <a:cs typeface="Merriweather"/>
              <a:sym typeface="Merriweather"/>
            </a:endParaRPr>
          </a:p>
          <a:p>
            <a:pPr indent="0" lvl="0" marL="457200" rtl="0" algn="l">
              <a:lnSpc>
                <a:spcPct val="115000"/>
              </a:lnSpc>
              <a:spcBef>
                <a:spcPts val="1400"/>
              </a:spcBef>
              <a:spcAft>
                <a:spcPts val="0"/>
              </a:spcAft>
              <a:buNone/>
            </a:pPr>
            <a:r>
              <a:rPr lang="en" sz="1200">
                <a:solidFill>
                  <a:srgbClr val="1E1E1E"/>
                </a:solidFill>
                <a:highlight>
                  <a:schemeClr val="lt1"/>
                </a:highlight>
                <a:latin typeface="Merriweather"/>
                <a:ea typeface="Merriweather"/>
                <a:cs typeface="Merriweather"/>
                <a:sym typeface="Merriweather"/>
              </a:rPr>
              <a:t>	</a:t>
            </a:r>
            <a:r>
              <a:rPr b="1" lang="en" sz="1200">
                <a:solidFill>
                  <a:srgbClr val="1E1E1E"/>
                </a:solidFill>
                <a:highlight>
                  <a:srgbClr val="F2F2F2"/>
                </a:highlight>
                <a:latin typeface="Merriweather"/>
                <a:ea typeface="Merriweather"/>
                <a:cs typeface="Merriweather"/>
                <a:sym typeface="Merriweather"/>
              </a:rPr>
              <a:t>def class C(B,A):</a:t>
            </a:r>
            <a:endParaRPr b="1" sz="1200">
              <a:solidFill>
                <a:srgbClr val="1E1E1E"/>
              </a:solidFill>
              <a:highlight>
                <a:srgbClr val="F2F2F2"/>
              </a:highlight>
              <a:latin typeface="Merriweather"/>
              <a:ea typeface="Merriweather"/>
              <a:cs typeface="Merriweather"/>
              <a:sym typeface="Merriweather"/>
            </a:endParaRPr>
          </a:p>
          <a:p>
            <a:pPr indent="0" lvl="0" marL="457200" rtl="0" algn="l">
              <a:lnSpc>
                <a:spcPct val="115000"/>
              </a:lnSpc>
              <a:spcBef>
                <a:spcPts val="1400"/>
              </a:spcBef>
              <a:spcAft>
                <a:spcPts val="0"/>
              </a:spcAft>
              <a:buNone/>
            </a:pPr>
            <a:r>
              <a:rPr lang="en" sz="1200">
                <a:solidFill>
                  <a:srgbClr val="1E1E1E"/>
                </a:solidFill>
                <a:highlight>
                  <a:schemeClr val="lt1"/>
                </a:highlight>
                <a:latin typeface="Merriweather"/>
                <a:ea typeface="Merriweather"/>
                <a:cs typeface="Merriweather"/>
                <a:sym typeface="Merriweather"/>
              </a:rPr>
              <a:t>In this case, the </a:t>
            </a:r>
            <a:r>
              <a:rPr b="1" lang="en" sz="1200">
                <a:solidFill>
                  <a:srgbClr val="1E1E1E"/>
                </a:solidFill>
                <a:highlight>
                  <a:schemeClr val="lt1"/>
                </a:highlight>
                <a:latin typeface="Merriweather"/>
                <a:ea typeface="Merriweather"/>
                <a:cs typeface="Merriweather"/>
                <a:sym typeface="Merriweather"/>
              </a:rPr>
              <a:t>MRO would be C -&gt; B -&gt; A.</a:t>
            </a:r>
            <a:endParaRPr b="1" sz="1200">
              <a:solidFill>
                <a:srgbClr val="1E1E1E"/>
              </a:solidFill>
              <a:highlight>
                <a:schemeClr val="lt1"/>
              </a:highlight>
              <a:latin typeface="Merriweather"/>
              <a:ea typeface="Merriweather"/>
              <a:cs typeface="Merriweather"/>
              <a:sym typeface="Merriweather"/>
            </a:endParaRPr>
          </a:p>
          <a:p>
            <a:pPr indent="0" lvl="0" marL="457200" rtl="0" algn="l">
              <a:lnSpc>
                <a:spcPct val="115000"/>
              </a:lnSpc>
              <a:spcBef>
                <a:spcPts val="0"/>
              </a:spcBef>
              <a:spcAft>
                <a:spcPts val="0"/>
              </a:spcAft>
              <a:buNone/>
            </a:pPr>
            <a:r>
              <a:rPr lang="en" sz="1200">
                <a:solidFill>
                  <a:srgbClr val="1E1E1E"/>
                </a:solidFill>
                <a:highlight>
                  <a:schemeClr val="lt1"/>
                </a:highlight>
                <a:latin typeface="Merriweather"/>
                <a:ea typeface="Merriweather"/>
                <a:cs typeface="Merriweather"/>
                <a:sym typeface="Merriweather"/>
              </a:rPr>
              <a:t>Since B was mentioned first in class declaration, it will be searched first while resolving a method.</a:t>
            </a:r>
            <a:endParaRPr b="1" sz="1200">
              <a:solidFill>
                <a:srgbClr val="1E1E1E"/>
              </a:solidFill>
              <a:highlight>
                <a:srgbClr val="F2F2F2"/>
              </a:highlight>
              <a:latin typeface="Merriweather"/>
              <a:ea typeface="Merriweather"/>
              <a:cs typeface="Merriweather"/>
              <a:sym typeface="Merriweath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55"/>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26" name="Google Shape;326;p55"/>
          <p:cNvSpPr txBox="1"/>
          <p:nvPr/>
        </p:nvSpPr>
        <p:spPr>
          <a:xfrm>
            <a:off x="5509175" y="4820400"/>
            <a:ext cx="504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https://www.educative.io/edpresso/what-is-mro-in-python</a:t>
            </a:r>
            <a:endParaRPr i="1" sz="900"/>
          </a:p>
        </p:txBody>
      </p:sp>
      <p:sp>
        <p:nvSpPr>
          <p:cNvPr id="327" name="Google Shape;327;p55"/>
          <p:cNvSpPr txBox="1"/>
          <p:nvPr/>
        </p:nvSpPr>
        <p:spPr>
          <a:xfrm>
            <a:off x="1348975" y="1540025"/>
            <a:ext cx="2456100" cy="2824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1500"/>
              </a:spcBef>
              <a:spcAft>
                <a:spcPts val="0"/>
              </a:spcAft>
              <a:buNone/>
            </a:pPr>
            <a:r>
              <a:rPr b="1" lang="en" sz="1300">
                <a:highlight>
                  <a:srgbClr val="FFFFFF"/>
                </a:highlight>
                <a:latin typeface="Merriweather"/>
                <a:ea typeface="Merriweather"/>
                <a:cs typeface="Merriweather"/>
                <a:sym typeface="Merriweather"/>
              </a:rPr>
              <a:t>Example 1:</a:t>
            </a:r>
            <a:endParaRPr b="1" sz="1300">
              <a:solidFill>
                <a:srgbClr val="858585"/>
              </a:solidFill>
              <a:highlight>
                <a:srgbClr val="1E1E1E"/>
              </a:highlight>
              <a:latin typeface="Merriweather"/>
              <a:ea typeface="Merriweather"/>
              <a:cs typeface="Merriweather"/>
              <a:sym typeface="Merriweather"/>
            </a:endParaRPr>
          </a:p>
          <a:p>
            <a:pPr indent="0" lvl="0" marL="0" rtl="0" algn="l">
              <a:lnSpc>
                <a:spcPct val="135714"/>
              </a:lnSpc>
              <a:spcBef>
                <a:spcPts val="800"/>
              </a:spcBef>
              <a:spcAft>
                <a:spcPts val="0"/>
              </a:spcAft>
              <a:buNone/>
            </a:pPr>
            <a:r>
              <a:rPr lang="en" sz="1100">
                <a:highlight>
                  <a:schemeClr val="lt1"/>
                </a:highlight>
                <a:latin typeface="Merriweather"/>
                <a:ea typeface="Merriweather"/>
                <a:cs typeface="Merriweather"/>
                <a:sym typeface="Merriweather"/>
              </a:rPr>
              <a:t>class A:</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def method(self):</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print("A.method() called")</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class B(A):</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def method(self):</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print("B.method() called")</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b = B()</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b.method()</a:t>
            </a:r>
            <a:endParaRPr sz="1100">
              <a:highlight>
                <a:schemeClr val="lt1"/>
              </a:highlight>
              <a:latin typeface="Merriweather"/>
              <a:ea typeface="Merriweather"/>
              <a:cs typeface="Merriweather"/>
              <a:sym typeface="Merriweather"/>
            </a:endParaRPr>
          </a:p>
        </p:txBody>
      </p:sp>
      <p:sp>
        <p:nvSpPr>
          <p:cNvPr id="328" name="Google Shape;328;p55"/>
          <p:cNvSpPr txBox="1"/>
          <p:nvPr/>
        </p:nvSpPr>
        <p:spPr>
          <a:xfrm>
            <a:off x="4084250" y="1538225"/>
            <a:ext cx="3489300" cy="2656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70000"/>
              </a:lnSpc>
              <a:spcBef>
                <a:spcPts val="0"/>
              </a:spcBef>
              <a:spcAft>
                <a:spcPts val="0"/>
              </a:spcAft>
              <a:buNone/>
            </a:pPr>
            <a:r>
              <a:rPr lang="en" sz="1100">
                <a:highlight>
                  <a:srgbClr val="FFFFFF"/>
                </a:highlight>
                <a:latin typeface="Merriweather"/>
                <a:ea typeface="Merriweather"/>
                <a:cs typeface="Merriweather"/>
                <a:sym typeface="Merriweather"/>
              </a:rPr>
              <a:t>This is a simple case with single inheritance. </a:t>
            </a:r>
            <a:endParaRPr sz="1100">
              <a:highlight>
                <a:srgbClr val="FFFFFF"/>
              </a:highlight>
              <a:latin typeface="Merriweather"/>
              <a:ea typeface="Merriweather"/>
              <a:cs typeface="Merriweather"/>
              <a:sym typeface="Merriweather"/>
            </a:endParaRPr>
          </a:p>
          <a:p>
            <a:pPr indent="0" lvl="0" marL="0" rtl="0" algn="l">
              <a:lnSpc>
                <a:spcPct val="170000"/>
              </a:lnSpc>
              <a:spcBef>
                <a:spcPts val="0"/>
              </a:spcBef>
              <a:spcAft>
                <a:spcPts val="0"/>
              </a:spcAft>
              <a:buNone/>
            </a:pPr>
            <a:r>
              <a:rPr lang="en" sz="1100">
                <a:highlight>
                  <a:srgbClr val="FFFFFF"/>
                </a:highlight>
                <a:latin typeface="Merriweather"/>
                <a:ea typeface="Merriweather"/>
                <a:cs typeface="Merriweather"/>
                <a:sym typeface="Merriweather"/>
              </a:rPr>
              <a:t>In this case, when </a:t>
            </a:r>
            <a:r>
              <a:rPr lang="en" sz="1100">
                <a:solidFill>
                  <a:srgbClr val="C7254E"/>
                </a:solidFill>
                <a:highlight>
                  <a:srgbClr val="F9F2F4"/>
                </a:highlight>
                <a:latin typeface="Merriweather"/>
                <a:ea typeface="Merriweather"/>
                <a:cs typeface="Merriweather"/>
                <a:sym typeface="Merriweather"/>
              </a:rPr>
              <a:t>b.method()</a:t>
            </a:r>
            <a:r>
              <a:rPr lang="en" sz="1100">
                <a:highlight>
                  <a:srgbClr val="FFFFFF"/>
                </a:highlight>
                <a:latin typeface="Merriweather"/>
                <a:ea typeface="Merriweather"/>
                <a:cs typeface="Merriweather"/>
                <a:sym typeface="Merriweather"/>
              </a:rPr>
              <a:t> is called, it first searches for the method in class B. </a:t>
            </a:r>
            <a:endParaRPr sz="1100">
              <a:highlight>
                <a:srgbClr val="FFFFFF"/>
              </a:highlight>
              <a:latin typeface="Merriweather"/>
              <a:ea typeface="Merriweather"/>
              <a:cs typeface="Merriweather"/>
              <a:sym typeface="Merriweather"/>
            </a:endParaRPr>
          </a:p>
          <a:p>
            <a:pPr indent="0" lvl="0" marL="0" rtl="0" algn="l">
              <a:lnSpc>
                <a:spcPct val="170000"/>
              </a:lnSpc>
              <a:spcBef>
                <a:spcPts val="0"/>
              </a:spcBef>
              <a:spcAft>
                <a:spcPts val="0"/>
              </a:spcAft>
              <a:buNone/>
            </a:pPr>
            <a:r>
              <a:rPr lang="en" sz="1100">
                <a:highlight>
                  <a:srgbClr val="FFFFFF"/>
                </a:highlight>
                <a:latin typeface="Merriweather"/>
                <a:ea typeface="Merriweather"/>
                <a:cs typeface="Merriweather"/>
                <a:sym typeface="Merriweather"/>
              </a:rPr>
              <a:t>In this case, class B had defined the method; hence, it is the one that was executed. </a:t>
            </a:r>
            <a:endParaRPr sz="1100">
              <a:highlight>
                <a:srgbClr val="FFFFFF"/>
              </a:highlight>
              <a:latin typeface="Merriweather"/>
              <a:ea typeface="Merriweather"/>
              <a:cs typeface="Merriweather"/>
              <a:sym typeface="Merriweather"/>
            </a:endParaRPr>
          </a:p>
          <a:p>
            <a:pPr indent="0" lvl="0" marL="0" rtl="0" algn="l">
              <a:lnSpc>
                <a:spcPct val="170000"/>
              </a:lnSpc>
              <a:spcBef>
                <a:spcPts val="0"/>
              </a:spcBef>
              <a:spcAft>
                <a:spcPts val="0"/>
              </a:spcAft>
              <a:buNone/>
            </a:pPr>
            <a:r>
              <a:rPr lang="en" sz="1100">
                <a:highlight>
                  <a:srgbClr val="FFFFFF"/>
                </a:highlight>
                <a:latin typeface="Merriweather"/>
                <a:ea typeface="Merriweather"/>
                <a:cs typeface="Merriweather"/>
                <a:sym typeface="Merriweather"/>
              </a:rPr>
              <a:t>In the case where it is not present in B, then the method from its immediate super class (A) would be called. </a:t>
            </a:r>
            <a:endParaRPr sz="1100">
              <a:highlight>
                <a:srgbClr val="FFFFFF"/>
              </a:highlight>
              <a:latin typeface="Merriweather"/>
              <a:ea typeface="Merriweather"/>
              <a:cs typeface="Merriweather"/>
              <a:sym typeface="Merriweather"/>
            </a:endParaRPr>
          </a:p>
          <a:p>
            <a:pPr indent="0" lvl="0" marL="0" rtl="0" algn="l">
              <a:lnSpc>
                <a:spcPct val="170000"/>
              </a:lnSpc>
              <a:spcBef>
                <a:spcPts val="0"/>
              </a:spcBef>
              <a:spcAft>
                <a:spcPts val="0"/>
              </a:spcAft>
              <a:buNone/>
            </a:pPr>
            <a:r>
              <a:rPr b="1" lang="en" sz="1100">
                <a:highlight>
                  <a:srgbClr val="FFFFFF"/>
                </a:highlight>
                <a:latin typeface="Merriweather"/>
                <a:ea typeface="Merriweather"/>
                <a:cs typeface="Merriweather"/>
                <a:sym typeface="Merriweather"/>
              </a:rPr>
              <a:t>So, the MRO for this case is: B -&gt; A</a:t>
            </a:r>
            <a:endParaRPr b="1" sz="1100">
              <a:latin typeface="Merriweather"/>
              <a:ea typeface="Merriweather"/>
              <a:cs typeface="Merriweather"/>
              <a:sym typeface="Merriweather"/>
            </a:endParaRPr>
          </a:p>
        </p:txBody>
      </p:sp>
      <p:sp>
        <p:nvSpPr>
          <p:cNvPr id="329" name="Google Shape;329;p55"/>
          <p:cNvSpPr txBox="1"/>
          <p:nvPr>
            <p:ph type="title"/>
          </p:nvPr>
        </p:nvSpPr>
        <p:spPr>
          <a:xfrm>
            <a:off x="552850" y="40127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600"/>
              <a:t>10. What Is MRO In Python</a:t>
            </a:r>
            <a:endParaRPr b="1"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8"/>
          <p:cNvSpPr txBox="1"/>
          <p:nvPr>
            <p:ph idx="1" type="body"/>
          </p:nvPr>
        </p:nvSpPr>
        <p:spPr>
          <a:xfrm>
            <a:off x="311700" y="1487125"/>
            <a:ext cx="4087800" cy="3130800"/>
          </a:xfrm>
          <a:prstGeom prst="rect">
            <a:avLst/>
          </a:prstGeom>
          <a:solidFill>
            <a:srgbClr val="EEEEEE"/>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Merriweather"/>
                <a:ea typeface="Merriweather"/>
                <a:cs typeface="Merriweather"/>
                <a:sym typeface="Merriweather"/>
              </a:rPr>
              <a:t>LIST</a:t>
            </a:r>
            <a:endParaRPr b="1" sz="2200">
              <a:solidFill>
                <a:schemeClr val="dk1"/>
              </a:solidFill>
              <a:latin typeface="Merriweather"/>
              <a:ea typeface="Merriweather"/>
              <a:cs typeface="Merriweather"/>
              <a:sym typeface="Merriweather"/>
            </a:endParaRPr>
          </a:p>
          <a:p>
            <a:pPr indent="-298450" lvl="0" marL="457200" rtl="0" algn="l">
              <a:lnSpc>
                <a:spcPct val="115000"/>
              </a:lnSpc>
              <a:spcBef>
                <a:spcPts val="1200"/>
              </a:spcBef>
              <a:spcAft>
                <a:spcPts val="0"/>
              </a:spcAft>
              <a:buClr>
                <a:schemeClr val="dk1"/>
              </a:buClr>
              <a:buSzPts val="1100"/>
              <a:buFont typeface="Arial"/>
              <a:buAutoNum type="arabicPeriod"/>
            </a:pPr>
            <a:r>
              <a:rPr lang="en" sz="1100">
                <a:solidFill>
                  <a:schemeClr val="dk1"/>
                </a:solidFill>
                <a:highlight>
                  <a:srgbClr val="F2F2F2"/>
                </a:highlight>
                <a:latin typeface="Merriweather"/>
                <a:ea typeface="Merriweather"/>
                <a:cs typeface="Merriweather"/>
                <a:sym typeface="Merriweather"/>
              </a:rPr>
              <a:t>Lists are the collection of various elements (Heterogeneous ).</a:t>
            </a:r>
            <a:endParaRPr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highlight>
                  <a:srgbClr val="F2F2F2"/>
                </a:highlight>
                <a:latin typeface="Merriweather"/>
                <a:ea typeface="Merriweather"/>
                <a:cs typeface="Merriweather"/>
                <a:sym typeface="Merriweather"/>
              </a:rPr>
              <a:t>List is mutable in nature.</a:t>
            </a:r>
            <a:endParaRPr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b="1" lang="en" sz="1100">
                <a:solidFill>
                  <a:schemeClr val="dk1"/>
                </a:solidFill>
                <a:highlight>
                  <a:srgbClr val="F2F2F2"/>
                </a:highlight>
                <a:latin typeface="Merriweather"/>
                <a:ea typeface="Merriweather"/>
                <a:cs typeface="Merriweather"/>
                <a:sym typeface="Merriweather"/>
              </a:rPr>
              <a:t>Syntax: </a:t>
            </a:r>
            <a:r>
              <a:rPr lang="en" sz="1100">
                <a:solidFill>
                  <a:schemeClr val="dk1"/>
                </a:solidFill>
                <a:highlight>
                  <a:srgbClr val="F2F2F2"/>
                </a:highlight>
                <a:latin typeface="Merriweather"/>
                <a:ea typeface="Merriweather"/>
                <a:cs typeface="Merriweather"/>
                <a:sym typeface="Merriweather"/>
              </a:rPr>
              <a:t> Placing all the elements inside square brackets [], separated by commas(,)</a:t>
            </a:r>
            <a:endParaRPr sz="1100">
              <a:solidFill>
                <a:schemeClr val="dk1"/>
              </a:solidFill>
              <a:highlight>
                <a:srgbClr val="F2F2F2"/>
              </a:highlight>
              <a:latin typeface="Merriweather"/>
              <a:ea typeface="Merriweather"/>
              <a:cs typeface="Merriweather"/>
              <a:sym typeface="Merriweather"/>
            </a:endParaRPr>
          </a:p>
          <a:p>
            <a:pPr indent="0" lvl="0" marL="457200" rtl="0" algn="l">
              <a:lnSpc>
                <a:spcPct val="115000"/>
              </a:lnSpc>
              <a:spcBef>
                <a:spcPts val="1200"/>
              </a:spcBef>
              <a:spcAft>
                <a:spcPts val="0"/>
              </a:spcAft>
              <a:buNone/>
            </a:pPr>
            <a:r>
              <a:rPr lang="en" sz="1100">
                <a:solidFill>
                  <a:schemeClr val="dk1"/>
                </a:solidFill>
                <a:highlight>
                  <a:srgbClr val="F2F2F2"/>
                </a:highlight>
                <a:latin typeface="Merriweather"/>
                <a:ea typeface="Merriweather"/>
                <a:cs typeface="Merriweather"/>
                <a:sym typeface="Merriweather"/>
              </a:rPr>
              <a:t> </a:t>
            </a:r>
            <a:r>
              <a:rPr b="1" lang="en" sz="1100">
                <a:solidFill>
                  <a:schemeClr val="dk1"/>
                </a:solidFill>
                <a:highlight>
                  <a:srgbClr val="F2F2F2"/>
                </a:highlight>
                <a:latin typeface="Merriweather"/>
                <a:ea typeface="Merriweather"/>
                <a:cs typeface="Merriweather"/>
                <a:sym typeface="Merriweather"/>
              </a:rPr>
              <a:t>list = ['a', 'b', 'c', 1,2,3]</a:t>
            </a:r>
            <a:endParaRPr b="1"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1200"/>
              </a:spcBef>
              <a:spcAft>
                <a:spcPts val="0"/>
              </a:spcAft>
              <a:buClr>
                <a:schemeClr val="dk1"/>
              </a:buClr>
              <a:buSzPts val="1100"/>
              <a:buFont typeface="Merriweather"/>
              <a:buAutoNum type="arabicPeriod"/>
            </a:pPr>
            <a:r>
              <a:rPr lang="en" sz="1100">
                <a:solidFill>
                  <a:schemeClr val="dk1"/>
                </a:solidFill>
                <a:highlight>
                  <a:srgbClr val="F2F2F2"/>
                </a:highlight>
                <a:latin typeface="Merriweather"/>
                <a:ea typeface="Merriweather"/>
                <a:cs typeface="Merriweather"/>
                <a:sym typeface="Merriweather"/>
              </a:rPr>
              <a:t>Indices are integer values starts from value 0.</a:t>
            </a:r>
            <a:endParaRPr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highlight>
                  <a:srgbClr val="F2F2F2"/>
                </a:highlight>
                <a:latin typeface="Merriweather"/>
                <a:ea typeface="Merriweather"/>
                <a:cs typeface="Merriweather"/>
                <a:sym typeface="Merriweather"/>
              </a:rPr>
              <a:t>We can access the elements using the index value</a:t>
            </a:r>
            <a:endParaRPr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highlight>
                  <a:srgbClr val="F2F2F2"/>
                </a:highlight>
                <a:latin typeface="Merriweather"/>
                <a:ea typeface="Merriweather"/>
                <a:cs typeface="Merriweather"/>
                <a:sym typeface="Merriweather"/>
              </a:rPr>
              <a:t>The default order of elements is always maintained</a:t>
            </a:r>
            <a:endParaRPr sz="1100">
              <a:solidFill>
                <a:schemeClr val="dk1"/>
              </a:solidFill>
              <a:highlight>
                <a:srgbClr val="F2F2F2"/>
              </a:highlight>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highlight>
                  <a:srgbClr val="F2F2F2"/>
                </a:highlight>
                <a:latin typeface="Merriweather"/>
                <a:ea typeface="Merriweather"/>
                <a:cs typeface="Merriweather"/>
                <a:sym typeface="Merriweather"/>
              </a:rPr>
              <a:t>List object is created using list() function</a:t>
            </a:r>
            <a:endParaRPr sz="1100">
              <a:solidFill>
                <a:schemeClr val="dk1"/>
              </a:solidFill>
              <a:highlight>
                <a:srgbClr val="F2F2F2"/>
              </a:highlight>
              <a:latin typeface="Merriweather"/>
              <a:ea typeface="Merriweather"/>
              <a:cs typeface="Merriweather"/>
              <a:sym typeface="Merriweather"/>
            </a:endParaRPr>
          </a:p>
        </p:txBody>
      </p:sp>
      <p:sp>
        <p:nvSpPr>
          <p:cNvPr id="177" name="Google Shape;177;p38"/>
          <p:cNvSpPr txBox="1"/>
          <p:nvPr>
            <p:ph type="title"/>
          </p:nvPr>
        </p:nvSpPr>
        <p:spPr>
          <a:xfrm>
            <a:off x="311700" y="2781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t>1. Difference Between List and Dictionary</a:t>
            </a:r>
            <a:endParaRPr b="1" sz="3100"/>
          </a:p>
        </p:txBody>
      </p:sp>
      <p:sp>
        <p:nvSpPr>
          <p:cNvPr id="178" name="Google Shape;178;p38"/>
          <p:cNvSpPr txBox="1"/>
          <p:nvPr>
            <p:ph idx="2" type="body"/>
          </p:nvPr>
        </p:nvSpPr>
        <p:spPr>
          <a:xfrm>
            <a:off x="4572000" y="1505725"/>
            <a:ext cx="4143900" cy="3112200"/>
          </a:xfrm>
          <a:prstGeom prst="rect">
            <a:avLst/>
          </a:prstGeom>
          <a:solidFill>
            <a:srgbClr val="EEEEEE"/>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Merriweather"/>
                <a:ea typeface="Merriweather"/>
                <a:cs typeface="Merriweather"/>
                <a:sym typeface="Merriweather"/>
              </a:rPr>
              <a:t>Dictionary</a:t>
            </a:r>
            <a:endParaRPr sz="2200">
              <a:solidFill>
                <a:schemeClr val="dk1"/>
              </a:solidFill>
              <a:latin typeface="Merriweather"/>
              <a:ea typeface="Merriweather"/>
              <a:cs typeface="Merriweather"/>
              <a:sym typeface="Merriweather"/>
            </a:endParaRPr>
          </a:p>
          <a:p>
            <a:pPr indent="-298450" lvl="0" marL="457200" rtl="0" algn="l">
              <a:lnSpc>
                <a:spcPct val="115000"/>
              </a:lnSpc>
              <a:spcBef>
                <a:spcPts val="1200"/>
              </a:spcBef>
              <a:spcAft>
                <a:spcPts val="0"/>
              </a:spcAft>
              <a:buClr>
                <a:schemeClr val="dk1"/>
              </a:buClr>
              <a:buSzPts val="1100"/>
              <a:buFont typeface="Arial"/>
              <a:buAutoNum type="arabicPeriod"/>
            </a:pPr>
            <a:r>
              <a:rPr lang="en" sz="1100">
                <a:solidFill>
                  <a:schemeClr val="dk1"/>
                </a:solidFill>
                <a:latin typeface="Merriweather"/>
                <a:ea typeface="Merriweather"/>
                <a:cs typeface="Merriweather"/>
                <a:sym typeface="Merriweather"/>
              </a:rPr>
              <a:t>Dictionary are collection of elements in the hashed structure as key-value pairs.</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latin typeface="Merriweather"/>
                <a:ea typeface="Merriweather"/>
                <a:cs typeface="Merriweather"/>
                <a:sym typeface="Merriweather"/>
              </a:rPr>
              <a:t>It is also mutable, but keys do not allow duplicates.</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Arial"/>
              <a:buAutoNum type="arabicPeriod"/>
            </a:pPr>
            <a:r>
              <a:rPr b="1" lang="en" sz="1100">
                <a:solidFill>
                  <a:schemeClr val="dk1"/>
                </a:solidFill>
                <a:latin typeface="Merriweather"/>
                <a:ea typeface="Merriweather"/>
                <a:cs typeface="Merriweather"/>
                <a:sym typeface="Merriweather"/>
              </a:rPr>
              <a:t>Syntax: </a:t>
            </a:r>
            <a:r>
              <a:rPr lang="en" sz="1100">
                <a:solidFill>
                  <a:schemeClr val="dk1"/>
                </a:solidFill>
                <a:latin typeface="Merriweather"/>
                <a:ea typeface="Merriweather"/>
                <a:cs typeface="Merriweather"/>
                <a:sym typeface="Merriweather"/>
              </a:rPr>
              <a:t> Placing all key-value pairs inside curly brackets({}), separated by a comma. Also, each key-pair is separated by a semi-colon (:)</a:t>
            </a:r>
            <a:endParaRPr sz="1100">
              <a:solidFill>
                <a:schemeClr val="dk1"/>
              </a:solidFill>
              <a:latin typeface="Merriweather"/>
              <a:ea typeface="Merriweather"/>
              <a:cs typeface="Merriweather"/>
              <a:sym typeface="Merriweather"/>
            </a:endParaRPr>
          </a:p>
          <a:p>
            <a:pPr indent="0" lvl="0" marL="457200" rtl="0" algn="l">
              <a:lnSpc>
                <a:spcPct val="115000"/>
              </a:lnSpc>
              <a:spcBef>
                <a:spcPts val="1200"/>
              </a:spcBef>
              <a:spcAft>
                <a:spcPts val="0"/>
              </a:spcAft>
              <a:buNone/>
            </a:pPr>
            <a:r>
              <a:rPr b="1" lang="en" sz="1100">
                <a:solidFill>
                  <a:schemeClr val="dk1"/>
                </a:solidFill>
                <a:latin typeface="Merriweather"/>
                <a:ea typeface="Merriweather"/>
                <a:cs typeface="Merriweather"/>
                <a:sym typeface="Merriweather"/>
              </a:rPr>
              <a:t>dict = {1: 'Apple', 2: 'Orange', 3: 'Mango'}</a:t>
            </a:r>
            <a:endParaRPr b="1" sz="1100">
              <a:solidFill>
                <a:schemeClr val="dk1"/>
              </a:solidFill>
              <a:latin typeface="Merriweather"/>
              <a:ea typeface="Merriweather"/>
              <a:cs typeface="Merriweather"/>
              <a:sym typeface="Merriweather"/>
            </a:endParaRPr>
          </a:p>
          <a:p>
            <a:pPr indent="-298450" lvl="0" marL="457200" rtl="0" algn="l">
              <a:lnSpc>
                <a:spcPct val="115000"/>
              </a:lnSpc>
              <a:spcBef>
                <a:spcPts val="1200"/>
              </a:spcBef>
              <a:spcAft>
                <a:spcPts val="0"/>
              </a:spcAft>
              <a:buClr>
                <a:schemeClr val="dk1"/>
              </a:buClr>
              <a:buSzPts val="1100"/>
              <a:buFont typeface="Merriweather"/>
              <a:buAutoNum type="arabicPeriod"/>
            </a:pPr>
            <a:r>
              <a:rPr lang="en" sz="1100">
                <a:solidFill>
                  <a:schemeClr val="dk1"/>
                </a:solidFill>
                <a:latin typeface="Merriweather"/>
                <a:ea typeface="Merriweather"/>
                <a:cs typeface="Merriweather"/>
                <a:sym typeface="Merriweather"/>
              </a:rPr>
              <a:t>The keys in the dictionary are of any data type</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latin typeface="Merriweather"/>
                <a:ea typeface="Merriweather"/>
                <a:cs typeface="Merriweather"/>
                <a:sym typeface="Merriweather"/>
              </a:rPr>
              <a:t>We can access the elements using the keys</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latin typeface="Merriweather"/>
                <a:ea typeface="Merriweather"/>
                <a:cs typeface="Merriweather"/>
                <a:sym typeface="Merriweather"/>
              </a:rPr>
              <a:t>No guarantee of maintaining the order</a:t>
            </a:r>
            <a:endParaRPr sz="1100">
              <a:solidFill>
                <a:schemeClr val="dk1"/>
              </a:solidFill>
              <a:latin typeface="Merriweather"/>
              <a:ea typeface="Merriweather"/>
              <a:cs typeface="Merriweather"/>
              <a:sym typeface="Merriweather"/>
            </a:endParaRPr>
          </a:p>
          <a:p>
            <a:pPr indent="-298450" lvl="0" marL="457200" rtl="0" algn="l">
              <a:lnSpc>
                <a:spcPct val="115000"/>
              </a:lnSpc>
              <a:spcBef>
                <a:spcPts val="0"/>
              </a:spcBef>
              <a:spcAft>
                <a:spcPts val="0"/>
              </a:spcAft>
              <a:buClr>
                <a:schemeClr val="dk1"/>
              </a:buClr>
              <a:buSzPts val="1100"/>
              <a:buFont typeface="Merriweather"/>
              <a:buAutoNum type="arabicPeriod"/>
            </a:pPr>
            <a:r>
              <a:rPr lang="en" sz="1100">
                <a:solidFill>
                  <a:schemeClr val="dk1"/>
                </a:solidFill>
                <a:latin typeface="Merriweather"/>
                <a:ea typeface="Merriweather"/>
                <a:cs typeface="Merriweather"/>
                <a:sym typeface="Merriweather"/>
              </a:rPr>
              <a:t>Dictionary object is created using dict() function</a:t>
            </a:r>
            <a:endParaRPr sz="1100">
              <a:solidFill>
                <a:schemeClr val="dk1"/>
              </a:solidFill>
              <a:latin typeface="Merriweather"/>
              <a:ea typeface="Merriweather"/>
              <a:cs typeface="Merriweather"/>
              <a:sym typeface="Merriweather"/>
            </a:endParaRPr>
          </a:p>
        </p:txBody>
      </p:sp>
      <p:pic>
        <p:nvPicPr>
          <p:cNvPr id="179" name="Google Shape;179;p38"/>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56"/>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35" name="Google Shape;335;p56"/>
          <p:cNvSpPr txBox="1"/>
          <p:nvPr/>
        </p:nvSpPr>
        <p:spPr>
          <a:xfrm>
            <a:off x="5509175" y="4820400"/>
            <a:ext cx="504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https://www.educative.io/edpresso/what-is-mro-in-python</a:t>
            </a:r>
            <a:endParaRPr i="1" sz="900"/>
          </a:p>
        </p:txBody>
      </p:sp>
      <p:sp>
        <p:nvSpPr>
          <p:cNvPr id="336" name="Google Shape;336;p56"/>
          <p:cNvSpPr txBox="1"/>
          <p:nvPr/>
        </p:nvSpPr>
        <p:spPr>
          <a:xfrm>
            <a:off x="989550" y="17507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t/>
            </a:r>
            <a:endParaRPr sz="1100">
              <a:highlight>
                <a:schemeClr val="lt1"/>
              </a:highlight>
              <a:latin typeface="Merriweather"/>
              <a:ea typeface="Merriweather"/>
              <a:cs typeface="Merriweather"/>
              <a:sym typeface="Merriweather"/>
            </a:endParaRPr>
          </a:p>
        </p:txBody>
      </p:sp>
      <p:sp>
        <p:nvSpPr>
          <p:cNvPr id="337" name="Google Shape;337;p56"/>
          <p:cNvSpPr txBox="1"/>
          <p:nvPr>
            <p:ph type="title"/>
          </p:nvPr>
        </p:nvSpPr>
        <p:spPr>
          <a:xfrm>
            <a:off x="552850" y="40127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600"/>
              <a:t>10. What Is MRO In Python</a:t>
            </a:r>
            <a:endParaRPr b="1" sz="2600"/>
          </a:p>
        </p:txBody>
      </p:sp>
      <p:sp>
        <p:nvSpPr>
          <p:cNvPr id="338" name="Google Shape;338;p56"/>
          <p:cNvSpPr txBox="1"/>
          <p:nvPr/>
        </p:nvSpPr>
        <p:spPr>
          <a:xfrm>
            <a:off x="1348975" y="1540025"/>
            <a:ext cx="2456100" cy="30336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1500"/>
              </a:spcBef>
              <a:spcAft>
                <a:spcPts val="0"/>
              </a:spcAft>
              <a:buNone/>
            </a:pPr>
            <a:r>
              <a:rPr b="1" lang="en" sz="1300">
                <a:highlight>
                  <a:srgbClr val="FFFFFF"/>
                </a:highlight>
                <a:latin typeface="Merriweather"/>
                <a:ea typeface="Merriweather"/>
                <a:cs typeface="Merriweather"/>
                <a:sym typeface="Merriweather"/>
              </a:rPr>
              <a:t>Example 2:</a:t>
            </a:r>
            <a:endParaRPr sz="1100">
              <a:highlight>
                <a:schemeClr val="lt1"/>
              </a:highlight>
              <a:latin typeface="Merriweather"/>
              <a:ea typeface="Merriweather"/>
              <a:cs typeface="Merriweather"/>
              <a:sym typeface="Merriweather"/>
            </a:endParaRPr>
          </a:p>
          <a:p>
            <a:pPr indent="0" lvl="0" marL="0" rtl="0" algn="l">
              <a:lnSpc>
                <a:spcPct val="135714"/>
              </a:lnSpc>
              <a:spcBef>
                <a:spcPts val="800"/>
              </a:spcBef>
              <a:spcAft>
                <a:spcPts val="0"/>
              </a:spcAft>
              <a:buNone/>
            </a:pPr>
            <a:r>
              <a:rPr lang="en" sz="1100">
                <a:highlight>
                  <a:schemeClr val="lt1"/>
                </a:highlight>
                <a:latin typeface="Merriweather"/>
                <a:ea typeface="Merriweather"/>
                <a:cs typeface="Merriweather"/>
                <a:sym typeface="Merriweather"/>
              </a:rPr>
              <a:t>class A:</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def method(self):</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print("A.method() called")</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7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class B:</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pass</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7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class C(B, A):</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  pass</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7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c = C()</a:t>
            </a:r>
            <a:endParaRPr sz="11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100">
                <a:highlight>
                  <a:schemeClr val="lt1"/>
                </a:highlight>
                <a:latin typeface="Merriweather"/>
                <a:ea typeface="Merriweather"/>
                <a:cs typeface="Merriweather"/>
                <a:sym typeface="Merriweather"/>
              </a:rPr>
              <a:t>c.method()</a:t>
            </a:r>
            <a:endParaRPr sz="1100">
              <a:highlight>
                <a:schemeClr val="lt1"/>
              </a:highlight>
              <a:latin typeface="Merriweather"/>
              <a:ea typeface="Merriweather"/>
              <a:cs typeface="Merriweather"/>
              <a:sym typeface="Merriweather"/>
            </a:endParaRPr>
          </a:p>
        </p:txBody>
      </p:sp>
      <p:sp>
        <p:nvSpPr>
          <p:cNvPr id="339" name="Google Shape;339;p56"/>
          <p:cNvSpPr txBox="1"/>
          <p:nvPr/>
        </p:nvSpPr>
        <p:spPr>
          <a:xfrm>
            <a:off x="4084250" y="1538225"/>
            <a:ext cx="3489300" cy="1576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70000"/>
              </a:lnSpc>
              <a:spcBef>
                <a:spcPts val="1400"/>
              </a:spcBef>
              <a:spcAft>
                <a:spcPts val="0"/>
              </a:spcAft>
              <a:buNone/>
            </a:pPr>
            <a:r>
              <a:rPr lang="en" sz="1100">
                <a:highlight>
                  <a:schemeClr val="lt1"/>
                </a:highlight>
                <a:latin typeface="Merriweather"/>
                <a:ea typeface="Merriweather"/>
                <a:cs typeface="Merriweather"/>
                <a:sym typeface="Merriweather"/>
              </a:rPr>
              <a:t>The MRO for this case is:</a:t>
            </a:r>
            <a:endParaRPr sz="1100">
              <a:highlight>
                <a:schemeClr val="lt1"/>
              </a:highlight>
              <a:latin typeface="Merriweather"/>
              <a:ea typeface="Merriweather"/>
              <a:cs typeface="Merriweather"/>
              <a:sym typeface="Merriweather"/>
            </a:endParaRPr>
          </a:p>
          <a:p>
            <a:pPr indent="0" lvl="0" marL="0" rtl="0" algn="l">
              <a:lnSpc>
                <a:spcPct val="170000"/>
              </a:lnSpc>
              <a:spcBef>
                <a:spcPts val="1400"/>
              </a:spcBef>
              <a:spcAft>
                <a:spcPts val="0"/>
              </a:spcAft>
              <a:buNone/>
            </a:pPr>
            <a:r>
              <a:rPr b="1" lang="en" sz="1100">
                <a:highlight>
                  <a:schemeClr val="lt1"/>
                </a:highlight>
                <a:latin typeface="Merriweather"/>
                <a:ea typeface="Merriweather"/>
                <a:cs typeface="Merriweather"/>
                <a:sym typeface="Merriweather"/>
              </a:rPr>
              <a:t>C -&gt; B -&gt; A</a:t>
            </a:r>
            <a:endParaRPr b="1" sz="1100">
              <a:highlight>
                <a:schemeClr val="lt1"/>
              </a:highlight>
              <a:latin typeface="Merriweather"/>
              <a:ea typeface="Merriweather"/>
              <a:cs typeface="Merriweather"/>
              <a:sym typeface="Merriweather"/>
            </a:endParaRPr>
          </a:p>
          <a:p>
            <a:pPr indent="0" lvl="0" marL="0" rtl="0" algn="l">
              <a:lnSpc>
                <a:spcPct val="170000"/>
              </a:lnSpc>
              <a:spcBef>
                <a:spcPts val="1400"/>
              </a:spcBef>
              <a:spcAft>
                <a:spcPts val="1400"/>
              </a:spcAft>
              <a:buNone/>
            </a:pPr>
            <a:r>
              <a:rPr lang="en" sz="1100">
                <a:highlight>
                  <a:schemeClr val="lt1"/>
                </a:highlight>
                <a:latin typeface="Merriweather"/>
                <a:ea typeface="Merriweather"/>
                <a:cs typeface="Merriweather"/>
                <a:sym typeface="Merriweather"/>
              </a:rPr>
              <a:t>The method only existed in A, where it was searched for last.</a:t>
            </a:r>
            <a:endParaRPr b="1" sz="1100">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45" name="Google Shape;345;p57"/>
          <p:cNvSpPr txBox="1"/>
          <p:nvPr/>
        </p:nvSpPr>
        <p:spPr>
          <a:xfrm>
            <a:off x="5509175" y="4820400"/>
            <a:ext cx="504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https://www.educative.io/edpresso/what-is-mro-in-python</a:t>
            </a:r>
            <a:endParaRPr i="1" sz="900"/>
          </a:p>
        </p:txBody>
      </p:sp>
      <p:sp>
        <p:nvSpPr>
          <p:cNvPr id="346" name="Google Shape;346;p57"/>
          <p:cNvSpPr txBox="1"/>
          <p:nvPr>
            <p:ph type="title"/>
          </p:nvPr>
        </p:nvSpPr>
        <p:spPr>
          <a:xfrm>
            <a:off x="552850" y="40127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600"/>
              <a:t>10. What Is MRO In Python</a:t>
            </a:r>
            <a:endParaRPr b="1" sz="2600"/>
          </a:p>
        </p:txBody>
      </p:sp>
      <p:sp>
        <p:nvSpPr>
          <p:cNvPr id="347" name="Google Shape;347;p57"/>
          <p:cNvSpPr txBox="1"/>
          <p:nvPr/>
        </p:nvSpPr>
        <p:spPr>
          <a:xfrm>
            <a:off x="1261975" y="1440375"/>
            <a:ext cx="2456100" cy="32478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highlight>
                  <a:srgbClr val="FFFFFF"/>
                </a:highlight>
                <a:latin typeface="Merriweather"/>
                <a:ea typeface="Merriweather"/>
                <a:cs typeface="Merriweather"/>
                <a:sym typeface="Merriweather"/>
              </a:rPr>
              <a:t>Example 3:</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class A:</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def method(self):</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print("A.method() called")</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4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class B:</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def method(self):</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print("B.method() called")</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4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class C(A, B):</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pass</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4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class D(C, B):</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  pass</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t/>
            </a:r>
            <a:endParaRPr sz="4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d = D()</a:t>
            </a:r>
            <a:endParaRPr sz="1000">
              <a:highlight>
                <a:schemeClr val="lt1"/>
              </a:highlight>
              <a:latin typeface="Merriweather"/>
              <a:ea typeface="Merriweather"/>
              <a:cs typeface="Merriweather"/>
              <a:sym typeface="Merriweather"/>
            </a:endParaRPr>
          </a:p>
          <a:p>
            <a:pPr indent="0" lvl="0" marL="0" rtl="0" algn="l">
              <a:lnSpc>
                <a:spcPct val="135714"/>
              </a:lnSpc>
              <a:spcBef>
                <a:spcPts val="0"/>
              </a:spcBef>
              <a:spcAft>
                <a:spcPts val="0"/>
              </a:spcAft>
              <a:buNone/>
            </a:pPr>
            <a:r>
              <a:rPr lang="en" sz="1000">
                <a:highlight>
                  <a:schemeClr val="lt1"/>
                </a:highlight>
                <a:latin typeface="Merriweather"/>
                <a:ea typeface="Merriweather"/>
                <a:cs typeface="Merriweather"/>
                <a:sym typeface="Merriweather"/>
              </a:rPr>
              <a:t>d.method()</a:t>
            </a:r>
            <a:endParaRPr sz="1000">
              <a:highlight>
                <a:schemeClr val="lt1"/>
              </a:highlight>
              <a:latin typeface="Merriweather"/>
              <a:ea typeface="Merriweather"/>
              <a:cs typeface="Merriweather"/>
              <a:sym typeface="Merriweather"/>
            </a:endParaRPr>
          </a:p>
        </p:txBody>
      </p:sp>
      <p:sp>
        <p:nvSpPr>
          <p:cNvPr id="348" name="Google Shape;348;p57"/>
          <p:cNvSpPr txBox="1"/>
          <p:nvPr/>
        </p:nvSpPr>
        <p:spPr>
          <a:xfrm>
            <a:off x="4029875" y="1440375"/>
            <a:ext cx="3489300" cy="28854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The MRO for this can be a bit tricky. </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The immediate superclass for D is C, so if the method is not found in D, it is searched for in C.</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However, if it is not found in C, then you have to decide if you should check A (declared first in the list of C’s super classes) or check B (declared in D’s list of super classes after C). </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In Python 3 onwards, this is resolved as first checking A. </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So, the MRO becomes:</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sz="1100">
              <a:solidFill>
                <a:srgbClr val="3D3D4E"/>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rPr lang="en" sz="1100">
                <a:solidFill>
                  <a:srgbClr val="3D3D4E"/>
                </a:solidFill>
                <a:highlight>
                  <a:schemeClr val="lt1"/>
                </a:highlight>
                <a:latin typeface="Merriweather"/>
                <a:ea typeface="Merriweather"/>
                <a:cs typeface="Merriweather"/>
                <a:sym typeface="Merriweather"/>
              </a:rPr>
              <a:t>D -&gt; C -&gt; A -&gt; B</a:t>
            </a:r>
            <a:endParaRPr sz="1100">
              <a:highlight>
                <a:schemeClr val="lt1"/>
              </a:highlight>
              <a:latin typeface="Merriweather"/>
              <a:ea typeface="Merriweather"/>
              <a:cs typeface="Merriweather"/>
              <a:sym typeface="Merriweather"/>
            </a:endParaRPr>
          </a:p>
          <a:p>
            <a:pPr indent="0" lvl="0" marL="0" rtl="0" algn="l">
              <a:lnSpc>
                <a:spcPct val="170000"/>
              </a:lnSpc>
              <a:spcBef>
                <a:spcPts val="0"/>
              </a:spcBef>
              <a:spcAft>
                <a:spcPts val="0"/>
              </a:spcAft>
              <a:buNone/>
            </a:pPr>
            <a:r>
              <a:t/>
            </a:r>
            <a:endParaRPr sz="1100">
              <a:highlight>
                <a:schemeClr val="lt1"/>
              </a:highlight>
              <a:latin typeface="Merriweather"/>
              <a:ea typeface="Merriweather"/>
              <a:cs typeface="Merriweather"/>
              <a:sym typeface="Merriweath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8"/>
          <p:cNvSpPr txBox="1"/>
          <p:nvPr>
            <p:ph type="title"/>
          </p:nvPr>
        </p:nvSpPr>
        <p:spPr>
          <a:xfrm>
            <a:off x="487600" y="4230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500"/>
              <a:t>11. Is Python A Fully Object Oriental Language?</a:t>
            </a:r>
            <a:endParaRPr b="1" sz="2500"/>
          </a:p>
        </p:txBody>
      </p:sp>
      <p:pic>
        <p:nvPicPr>
          <p:cNvPr id="354" name="Google Shape;354;p58"/>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55" name="Google Shape;355;p58"/>
          <p:cNvSpPr txBox="1"/>
          <p:nvPr/>
        </p:nvSpPr>
        <p:spPr>
          <a:xfrm>
            <a:off x="641125" y="1624750"/>
            <a:ext cx="7916700" cy="2068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chemeClr val="lt1"/>
                </a:highlight>
                <a:latin typeface="Merriweather"/>
                <a:ea typeface="Merriweather"/>
                <a:cs typeface="Merriweather"/>
                <a:sym typeface="Merriweather"/>
              </a:rPr>
              <a:t>Python supports all the concept of "object oriented programming" but it is NOT fully object oriented because - The code in Python can also be written without creating classes.</a:t>
            </a:r>
            <a:endParaRPr sz="1200">
              <a:solidFill>
                <a:schemeClr val="dk1"/>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chemeClr val="lt1"/>
                </a:highlight>
                <a:latin typeface="Merriweather"/>
                <a:ea typeface="Merriweather"/>
                <a:cs typeface="Merriweather"/>
                <a:sym typeface="Merriweather"/>
              </a:rPr>
              <a:t>The answer is simply philosophy. Guido doesn't like hiding things, and many in the Python community agree with him.</a:t>
            </a:r>
            <a:endParaRPr sz="1200">
              <a:solidFill>
                <a:schemeClr val="dk1"/>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chemeClr val="lt1"/>
                </a:highlight>
                <a:latin typeface="Merriweather"/>
                <a:ea typeface="Merriweather"/>
                <a:cs typeface="Merriweather"/>
                <a:sym typeface="Merriweather"/>
              </a:rPr>
              <a:t>While it borrows heavily from the OOP language, it is also at the same time functional, procedural, imperative, and reflective.</a:t>
            </a:r>
            <a:endParaRPr sz="1200">
              <a:solidFill>
                <a:schemeClr val="dk1"/>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chemeClr val="lt1"/>
                </a:highlight>
                <a:latin typeface="Merriweather"/>
                <a:ea typeface="Merriweather"/>
                <a:cs typeface="Merriweather"/>
                <a:sym typeface="Merriweather"/>
              </a:rPr>
              <a:t>Python doesn't support strong encapsulation, which is only one of many features associated with the term "object-oriented".</a:t>
            </a:r>
            <a:endParaRPr sz="1200">
              <a:solidFill>
                <a:schemeClr val="dk1"/>
              </a:solidFill>
              <a:highlight>
                <a:schemeClr val="lt1"/>
              </a:highlight>
              <a:latin typeface="Merriweather"/>
              <a:ea typeface="Merriweather"/>
              <a:cs typeface="Merriweather"/>
              <a:sym typeface="Merriweather"/>
            </a:endParaRPr>
          </a:p>
          <a:p>
            <a:pPr indent="-304800" lvl="0" marL="457200" rtl="0" algn="l">
              <a:lnSpc>
                <a:spcPct val="115000"/>
              </a:lnSpc>
              <a:spcBef>
                <a:spcPts val="0"/>
              </a:spcBef>
              <a:spcAft>
                <a:spcPts val="0"/>
              </a:spcAft>
              <a:buClr>
                <a:schemeClr val="dk1"/>
              </a:buClr>
              <a:buSzPts val="1200"/>
              <a:buFont typeface="Merriweather"/>
              <a:buChar char="❏"/>
            </a:pPr>
            <a:r>
              <a:rPr lang="en" sz="1200">
                <a:solidFill>
                  <a:schemeClr val="dk1"/>
                </a:solidFill>
                <a:highlight>
                  <a:schemeClr val="lt1"/>
                </a:highlight>
                <a:latin typeface="Merriweather"/>
                <a:ea typeface="Merriweather"/>
                <a:cs typeface="Merriweather"/>
                <a:sym typeface="Merriweather"/>
              </a:rPr>
              <a:t>Python doesn’t support Interfaces</a:t>
            </a:r>
            <a:endParaRPr sz="1200">
              <a:solidFill>
                <a:schemeClr val="dk1"/>
              </a:solidFill>
              <a:highlight>
                <a:schemeClr val="lt1"/>
              </a:highlight>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5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61" name="Google Shape;361;p59"/>
          <p:cNvSpPr txBox="1"/>
          <p:nvPr/>
        </p:nvSpPr>
        <p:spPr>
          <a:xfrm>
            <a:off x="4797850" y="119075"/>
            <a:ext cx="4013100" cy="400200"/>
          </a:xfrm>
          <a:prstGeom prst="rect">
            <a:avLst/>
          </a:prstGeom>
          <a:solidFill>
            <a:srgbClr val="31394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Merriweather"/>
                <a:ea typeface="Merriweather"/>
                <a:cs typeface="Merriweather"/>
                <a:sym typeface="Merriweather"/>
              </a:rPr>
              <a:t>Decorator Coding Example</a:t>
            </a:r>
            <a:endParaRPr>
              <a:solidFill>
                <a:srgbClr val="FFFFFF"/>
              </a:solidFill>
              <a:latin typeface="Merriweather"/>
              <a:ea typeface="Merriweather"/>
              <a:cs typeface="Merriweather"/>
              <a:sym typeface="Merriweather"/>
            </a:endParaRPr>
          </a:p>
        </p:txBody>
      </p:sp>
      <p:sp>
        <p:nvSpPr>
          <p:cNvPr id="362" name="Google Shape;362;p59"/>
          <p:cNvSpPr txBox="1"/>
          <p:nvPr/>
        </p:nvSpPr>
        <p:spPr>
          <a:xfrm>
            <a:off x="407725" y="1910700"/>
            <a:ext cx="3353400" cy="250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Merriweather"/>
                <a:ea typeface="Merriweather"/>
                <a:cs typeface="Merriweather"/>
                <a:sym typeface="Merriweather"/>
              </a:rPr>
              <a:t>A Decorator is just a function that takes another function as an argument, add some kind of functionality and then returns another function. </a:t>
            </a:r>
            <a:endParaRPr sz="1200">
              <a:solidFill>
                <a:srgbClr val="FFFFFF"/>
              </a:solidFill>
              <a:latin typeface="Merriweather"/>
              <a:ea typeface="Merriweather"/>
              <a:cs typeface="Merriweather"/>
              <a:sym typeface="Merriweather"/>
            </a:endParaRPr>
          </a:p>
          <a:p>
            <a:pPr indent="0" lvl="0" marL="0" rtl="0" algn="l">
              <a:lnSpc>
                <a:spcPct val="115000"/>
              </a:lnSpc>
              <a:spcBef>
                <a:spcPts val="0"/>
              </a:spcBef>
              <a:spcAft>
                <a:spcPts val="0"/>
              </a:spcAft>
              <a:buNone/>
            </a:pPr>
            <a:r>
              <a:rPr lang="en" sz="1200">
                <a:solidFill>
                  <a:srgbClr val="FFFFFF"/>
                </a:solidFill>
                <a:latin typeface="Merriweather"/>
                <a:ea typeface="Merriweather"/>
                <a:cs typeface="Merriweather"/>
                <a:sym typeface="Merriweather"/>
              </a:rPr>
              <a:t>All of this without altering the source code of the original function that you passed in.</a:t>
            </a:r>
            <a:endParaRPr sz="1200">
              <a:solidFill>
                <a:srgbClr val="FFFFFF"/>
              </a:solidFill>
              <a:latin typeface="Merriweather"/>
              <a:ea typeface="Merriweather"/>
              <a:cs typeface="Merriweather"/>
              <a:sym typeface="Merriweather"/>
            </a:endParaRPr>
          </a:p>
        </p:txBody>
      </p:sp>
      <p:sp>
        <p:nvSpPr>
          <p:cNvPr id="363" name="Google Shape;363;p59"/>
          <p:cNvSpPr txBox="1"/>
          <p:nvPr/>
        </p:nvSpPr>
        <p:spPr>
          <a:xfrm>
            <a:off x="4797850" y="621650"/>
            <a:ext cx="4013100" cy="4380300"/>
          </a:xfrm>
          <a:prstGeom prst="rect">
            <a:avLst/>
          </a:prstGeom>
          <a:solidFill>
            <a:srgbClr val="D2D2D2"/>
          </a:solid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def decorator_func(func):</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def wrapper_func():</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print("wrapper_func Worked")</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return func()</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print("decorator_func worked")</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return wrapper_func</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def show():</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print("Show Worked")</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decorator_show = decorator_func(show)</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decorator_show()</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#Alternative</a:t>
            </a:r>
            <a:endParaRPr sz="1200">
              <a:solidFill>
                <a:srgbClr val="31394D"/>
              </a:solidFill>
              <a:highlight>
                <a:srgbClr val="CFE2F3"/>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@decorator_func</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def display():</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	print('display </a:t>
            </a:r>
            <a:endParaRPr sz="1200">
              <a:solidFill>
                <a:srgbClr val="31394D"/>
              </a:solidFill>
              <a:latin typeface="Merriweather"/>
              <a:ea typeface="Merriweather"/>
              <a:cs typeface="Merriweather"/>
              <a:sym typeface="Merriweather"/>
            </a:endParaRPr>
          </a:p>
          <a:p>
            <a:pPr indent="457200" lvl="0" marL="45720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worked')</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rPr lang="en" sz="1200">
                <a:solidFill>
                  <a:srgbClr val="31394D"/>
                </a:solidFill>
                <a:latin typeface="Merriweather"/>
                <a:ea typeface="Merriweather"/>
                <a:cs typeface="Merriweather"/>
                <a:sym typeface="Merriweather"/>
              </a:rPr>
              <a:t>display()</a:t>
            </a:r>
            <a:endParaRPr sz="12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200">
              <a:solidFill>
                <a:srgbClr val="31394D"/>
              </a:solidFill>
              <a:latin typeface="Merriweather"/>
              <a:ea typeface="Merriweather"/>
              <a:cs typeface="Merriweather"/>
              <a:sym typeface="Merriweather"/>
            </a:endParaRPr>
          </a:p>
        </p:txBody>
      </p:sp>
      <p:sp>
        <p:nvSpPr>
          <p:cNvPr id="364" name="Google Shape;364;p59"/>
          <p:cNvSpPr txBox="1"/>
          <p:nvPr/>
        </p:nvSpPr>
        <p:spPr>
          <a:xfrm>
            <a:off x="5286250" y="4669025"/>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365" name="Google Shape;365;p59"/>
          <p:cNvSpPr txBox="1"/>
          <p:nvPr/>
        </p:nvSpPr>
        <p:spPr>
          <a:xfrm>
            <a:off x="230100" y="431675"/>
            <a:ext cx="40131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31394D"/>
                </a:solidFill>
                <a:highlight>
                  <a:srgbClr val="FFFFFF"/>
                </a:highlight>
                <a:latin typeface="Merriweather"/>
                <a:ea typeface="Merriweather"/>
                <a:cs typeface="Merriweather"/>
                <a:sym typeface="Merriweather"/>
              </a:rPr>
              <a:t>12. Explain decorator / Create A Customized Decorator / Add two numbers using Decorator / Parameterized Decorator.</a:t>
            </a:r>
            <a:endParaRPr b="1" sz="2000">
              <a:solidFill>
                <a:srgbClr val="31394D"/>
              </a:solidFill>
              <a:highlight>
                <a:srgbClr val="FFFFFF"/>
              </a:highlight>
              <a:latin typeface="Merriweather"/>
              <a:ea typeface="Merriweather"/>
              <a:cs typeface="Merriweather"/>
              <a:sym typeface="Merriweather"/>
            </a:endParaRPr>
          </a:p>
        </p:txBody>
      </p:sp>
      <p:sp>
        <p:nvSpPr>
          <p:cNvPr id="366" name="Google Shape;366;p59"/>
          <p:cNvSpPr txBox="1"/>
          <p:nvPr/>
        </p:nvSpPr>
        <p:spPr>
          <a:xfrm>
            <a:off x="6916900" y="3793550"/>
            <a:ext cx="1894200" cy="12084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rgbClr val="000000"/>
              </a:buClr>
              <a:buSzPts val="852"/>
              <a:buFont typeface="Arial"/>
              <a:buNone/>
            </a:pPr>
            <a:r>
              <a:rPr b="1" lang="en" sz="1000">
                <a:solidFill>
                  <a:srgbClr val="31394D"/>
                </a:solidFill>
                <a:highlight>
                  <a:srgbClr val="FFFFFF"/>
                </a:highlight>
                <a:latin typeface="Merriweather"/>
                <a:ea typeface="Merriweather"/>
                <a:cs typeface="Merriweather"/>
                <a:sym typeface="Merriweather"/>
              </a:rPr>
              <a:t>Output:  </a:t>
            </a:r>
            <a:r>
              <a:rPr lang="en" sz="1000">
                <a:solidFill>
                  <a:srgbClr val="31394D"/>
                </a:solidFill>
                <a:highlight>
                  <a:srgbClr val="FFFFFF"/>
                </a:highlight>
                <a:latin typeface="Merriweather"/>
                <a:ea typeface="Merriweather"/>
                <a:cs typeface="Merriweather"/>
                <a:sym typeface="Merriweather"/>
              </a:rPr>
              <a:t>                                                                                                  </a:t>
            </a:r>
            <a:endParaRPr sz="1000">
              <a:solidFill>
                <a:srgbClr val="31394D"/>
              </a:solidFill>
              <a:highlight>
                <a:srgbClr val="FFFFFF"/>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decorator_func worked</a:t>
            </a:r>
            <a:endParaRPr sz="10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wrapper_func Worked</a:t>
            </a:r>
            <a:endParaRPr sz="10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Show Worked</a:t>
            </a:r>
            <a:endParaRPr sz="10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decorator_func worked</a:t>
            </a:r>
            <a:endParaRPr sz="10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wrapper_func Worked</a:t>
            </a:r>
            <a:endParaRPr sz="1000">
              <a:solidFill>
                <a:srgbClr val="31394D"/>
              </a:solidFill>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rPr lang="en" sz="1000">
                <a:solidFill>
                  <a:srgbClr val="31394D"/>
                </a:solidFill>
                <a:latin typeface="Merriweather"/>
                <a:ea typeface="Merriweather"/>
                <a:cs typeface="Merriweather"/>
                <a:sym typeface="Merriweather"/>
              </a:rPr>
              <a:t>display worked</a:t>
            </a:r>
            <a:endParaRPr sz="1000">
              <a:solidFill>
                <a:srgbClr val="31394D"/>
              </a:solidFill>
              <a:latin typeface="Merriweather"/>
              <a:ea typeface="Merriweather"/>
              <a:cs typeface="Merriweather"/>
              <a:sym typeface="Merriweather"/>
            </a:endParaRPr>
          </a:p>
        </p:txBody>
      </p:sp>
      <p:pic>
        <p:nvPicPr>
          <p:cNvPr id="367" name="Google Shape;367;p59"/>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0"/>
          <p:cNvSpPr txBox="1"/>
          <p:nvPr>
            <p:ph type="title"/>
          </p:nvPr>
        </p:nvSpPr>
        <p:spPr>
          <a:xfrm>
            <a:off x="378875" y="292525"/>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60"/>
              <a:t>12. Explain decorator / Create A Customized Decorator / Add</a:t>
            </a:r>
            <a:endParaRPr b="1" sz="2060"/>
          </a:p>
          <a:p>
            <a:pPr indent="0" lvl="0" marL="0" rtl="0" algn="l">
              <a:spcBef>
                <a:spcPts val="0"/>
              </a:spcBef>
              <a:spcAft>
                <a:spcPts val="0"/>
              </a:spcAft>
              <a:buSzPts val="990"/>
              <a:buNone/>
            </a:pPr>
            <a:r>
              <a:rPr b="1" lang="en" sz="2060"/>
              <a:t>       two numbers using Decorator / Parameterized Decorator.</a:t>
            </a:r>
            <a:endParaRPr b="1" sz="2060"/>
          </a:p>
        </p:txBody>
      </p:sp>
      <p:pic>
        <p:nvPicPr>
          <p:cNvPr id="373" name="Google Shape;373;p6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74" name="Google Shape;374;p60"/>
          <p:cNvSpPr txBox="1"/>
          <p:nvPr/>
        </p:nvSpPr>
        <p:spPr>
          <a:xfrm>
            <a:off x="5286250" y="4669025"/>
            <a:ext cx="303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erriweather"/>
              <a:ea typeface="Merriweather"/>
              <a:cs typeface="Merriweather"/>
              <a:sym typeface="Merriweather"/>
            </a:endParaRPr>
          </a:p>
        </p:txBody>
      </p:sp>
      <p:pic>
        <p:nvPicPr>
          <p:cNvPr id="375" name="Google Shape;375;p6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76" name="Google Shape;376;p60"/>
          <p:cNvSpPr txBox="1"/>
          <p:nvPr/>
        </p:nvSpPr>
        <p:spPr>
          <a:xfrm>
            <a:off x="6144000" y="4707575"/>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https://www.csestack.org/python-decorators/</a:t>
            </a:r>
            <a:endParaRPr i="1" sz="900"/>
          </a:p>
        </p:txBody>
      </p:sp>
      <p:sp>
        <p:nvSpPr>
          <p:cNvPr id="377" name="Google Shape;377;p60"/>
          <p:cNvSpPr txBox="1"/>
          <p:nvPr/>
        </p:nvSpPr>
        <p:spPr>
          <a:xfrm>
            <a:off x="1359275" y="1863925"/>
            <a:ext cx="3036300" cy="1847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def addTwoNumbers(a, b):</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    c=a+b</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    return c</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c=addTwoNumber(4, 5)</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print("Addition of two numbers=", c)</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2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#Addition of two numbers=9</a:t>
            </a:r>
            <a:endParaRPr sz="1200">
              <a:highlight>
                <a:schemeClr val="lt1"/>
              </a:highlight>
              <a:latin typeface="Merriweather"/>
              <a:ea typeface="Merriweather"/>
              <a:cs typeface="Merriweather"/>
              <a:sym typeface="Merriweather"/>
            </a:endParaRPr>
          </a:p>
        </p:txBody>
      </p:sp>
      <p:sp>
        <p:nvSpPr>
          <p:cNvPr id="378" name="Google Shape;378;p60"/>
          <p:cNvSpPr txBox="1"/>
          <p:nvPr/>
        </p:nvSpPr>
        <p:spPr>
          <a:xfrm>
            <a:off x="782925" y="1413650"/>
            <a:ext cx="753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A Decorator is just a function that takes another function </a:t>
            </a:r>
            <a:endParaRPr>
              <a:highlight>
                <a:schemeClr val="lt1"/>
              </a:highlight>
              <a:latin typeface="Merriweather"/>
              <a:ea typeface="Merriweather"/>
              <a:cs typeface="Merriweather"/>
              <a:sym typeface="Merriweather"/>
            </a:endParaRPr>
          </a:p>
        </p:txBody>
      </p:sp>
      <p:sp>
        <p:nvSpPr>
          <p:cNvPr id="379" name="Google Shape;379;p60"/>
          <p:cNvSpPr txBox="1"/>
          <p:nvPr/>
        </p:nvSpPr>
        <p:spPr>
          <a:xfrm>
            <a:off x="869375" y="3792000"/>
            <a:ext cx="7539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highlight>
                  <a:schemeClr val="lt1"/>
                </a:highlight>
                <a:latin typeface="Merriweather"/>
                <a:ea typeface="Merriweather"/>
                <a:cs typeface="Merriweather"/>
                <a:sym typeface="Merriweather"/>
              </a:rPr>
              <a:t>Now our aim is to modify the behavior of addTwoNumbers() without changing function definition and function call.</a:t>
            </a:r>
            <a:endParaRPr sz="1200">
              <a:highlight>
                <a:schemeClr val="lt1"/>
              </a:highlight>
              <a:latin typeface="Merriweather"/>
              <a:ea typeface="Merriweather"/>
              <a:cs typeface="Merriweather"/>
              <a:sym typeface="Merriweath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61"/>
          <p:cNvPicPr preferRelativeResize="0"/>
          <p:nvPr/>
        </p:nvPicPr>
        <p:blipFill>
          <a:blip r:embed="rId3">
            <a:alphaModFix/>
          </a:blip>
          <a:stretch>
            <a:fillRect/>
          </a:stretch>
        </p:blipFill>
        <p:spPr>
          <a:xfrm>
            <a:off x="8672125" y="0"/>
            <a:ext cx="471875" cy="471875"/>
          </a:xfrm>
          <a:prstGeom prst="rect">
            <a:avLst/>
          </a:prstGeom>
          <a:noFill/>
          <a:ln>
            <a:noFill/>
          </a:ln>
        </p:spPr>
      </p:pic>
      <p:pic>
        <p:nvPicPr>
          <p:cNvPr id="385" name="Google Shape;385;p61"/>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386" name="Google Shape;386;p61"/>
          <p:cNvSpPr txBox="1"/>
          <p:nvPr/>
        </p:nvSpPr>
        <p:spPr>
          <a:xfrm>
            <a:off x="6144000" y="4707575"/>
            <a:ext cx="300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https://www.csestack.org/python-decorators/</a:t>
            </a:r>
            <a:endParaRPr i="1" sz="900"/>
          </a:p>
        </p:txBody>
      </p:sp>
      <p:sp>
        <p:nvSpPr>
          <p:cNvPr id="387" name="Google Shape;387;p61"/>
          <p:cNvSpPr txBox="1"/>
          <p:nvPr/>
        </p:nvSpPr>
        <p:spPr>
          <a:xfrm>
            <a:off x="503950" y="1343800"/>
            <a:ext cx="8021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chemeClr val="lt1"/>
                </a:highlight>
                <a:latin typeface="Merriweather"/>
                <a:ea typeface="Merriweather"/>
                <a:cs typeface="Merriweather"/>
                <a:sym typeface="Merriweather"/>
              </a:rPr>
              <a:t>What function behavior do we want to change?</a:t>
            </a:r>
            <a:endParaRPr b="1" sz="11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100">
                <a:highlight>
                  <a:schemeClr val="lt1"/>
                </a:highlight>
                <a:latin typeface="Merriweather"/>
                <a:ea typeface="Merriweather"/>
                <a:cs typeface="Merriweather"/>
                <a:sym typeface="Merriweather"/>
              </a:rPr>
              <a:t>We want addTwoNumbers function should calculate the sum of the square of two numbers instead of the sum of two numbers.  Here is a simple decorator to change the behavior of the existing function.a</a:t>
            </a:r>
            <a:endParaRPr sz="1100">
              <a:highlight>
                <a:schemeClr val="lt1"/>
              </a:highlight>
              <a:latin typeface="Merriweather"/>
              <a:ea typeface="Merriweather"/>
              <a:cs typeface="Merriweather"/>
              <a:sym typeface="Merriweather"/>
            </a:endParaRPr>
          </a:p>
        </p:txBody>
      </p:sp>
      <p:sp>
        <p:nvSpPr>
          <p:cNvPr id="388" name="Google Shape;388;p61"/>
          <p:cNvSpPr txBox="1"/>
          <p:nvPr/>
        </p:nvSpPr>
        <p:spPr>
          <a:xfrm>
            <a:off x="772075" y="2080500"/>
            <a:ext cx="2555400" cy="23397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decorateFun(func):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def sumOfSquare(x, y):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func(x**2, y**2)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sumOfSquare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@decorateFun</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addTwoNumbers(a, b):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c = a+b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c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c = addTwoNumbers(4,5)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print("Addition of two numbers=", c)</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#Addition of two numbers=41</a:t>
            </a:r>
            <a:endParaRPr sz="1000">
              <a:highlight>
                <a:schemeClr val="lt1"/>
              </a:highlight>
              <a:latin typeface="Merriweather"/>
              <a:ea typeface="Merriweather"/>
              <a:cs typeface="Merriweather"/>
              <a:sym typeface="Merriweather"/>
            </a:endParaRPr>
          </a:p>
        </p:txBody>
      </p:sp>
      <p:sp>
        <p:nvSpPr>
          <p:cNvPr id="389" name="Google Shape;389;p61"/>
          <p:cNvSpPr txBox="1"/>
          <p:nvPr/>
        </p:nvSpPr>
        <p:spPr>
          <a:xfrm>
            <a:off x="3577600" y="2080500"/>
            <a:ext cx="3914700" cy="26475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The below simple program is equivalent to the above decorator example. Here we are changing the function call.</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decorateFun(func):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def sumOfSquare(x, y):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func(x**2, y**2)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sumOfSquare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def addTwoNumbers(a, b):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c = a+b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    return c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obj=decorateFun(addTwoNumbers)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c=obj(4,5) </a:t>
            </a:r>
            <a:endParaRPr sz="1000">
              <a:highlight>
                <a:schemeClr val="lt1"/>
              </a:highlight>
              <a:latin typeface="Merriweather"/>
              <a:ea typeface="Merriweather"/>
              <a:cs typeface="Merriweather"/>
              <a:sym typeface="Merriweather"/>
            </a:endParaRPr>
          </a:p>
          <a:p>
            <a:pPr indent="0" lvl="0" marL="0" rtl="0" algn="l">
              <a:spcBef>
                <a:spcPts val="0"/>
              </a:spcBef>
              <a:spcAft>
                <a:spcPts val="0"/>
              </a:spcAft>
              <a:buNone/>
            </a:pPr>
            <a:r>
              <a:rPr lang="en" sz="1000">
                <a:highlight>
                  <a:schemeClr val="lt1"/>
                </a:highlight>
                <a:latin typeface="Merriweather"/>
                <a:ea typeface="Merriweather"/>
                <a:cs typeface="Merriweather"/>
                <a:sym typeface="Merriweather"/>
              </a:rPr>
              <a:t>print("Addition of square of two numbers=", c)</a:t>
            </a:r>
            <a:br>
              <a:rPr lang="en" sz="1000">
                <a:highlight>
                  <a:schemeClr val="lt1"/>
                </a:highlight>
                <a:latin typeface="Merriweather"/>
                <a:ea typeface="Merriweather"/>
                <a:cs typeface="Merriweather"/>
                <a:sym typeface="Merriweather"/>
              </a:rPr>
            </a:br>
            <a:r>
              <a:rPr lang="en" sz="1000">
                <a:highlight>
                  <a:schemeClr val="lt1"/>
                </a:highlight>
                <a:latin typeface="Merriweather"/>
                <a:ea typeface="Merriweather"/>
                <a:cs typeface="Merriweather"/>
                <a:sym typeface="Merriweather"/>
              </a:rPr>
              <a:t>#Addition of square of two numbers=41</a:t>
            </a:r>
            <a:endParaRPr sz="1000">
              <a:highlight>
                <a:schemeClr val="lt1"/>
              </a:highlight>
              <a:latin typeface="Merriweather"/>
              <a:ea typeface="Merriweather"/>
              <a:cs typeface="Merriweather"/>
              <a:sym typeface="Merriweather"/>
            </a:endParaRPr>
          </a:p>
        </p:txBody>
      </p:sp>
      <p:sp>
        <p:nvSpPr>
          <p:cNvPr id="390" name="Google Shape;390;p61"/>
          <p:cNvSpPr txBox="1"/>
          <p:nvPr>
            <p:ph type="title"/>
          </p:nvPr>
        </p:nvSpPr>
        <p:spPr>
          <a:xfrm>
            <a:off x="378875" y="292525"/>
            <a:ext cx="8520600" cy="623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60"/>
              <a:t>12. Explain decorator / Create A Customized Decorator / Add</a:t>
            </a:r>
            <a:endParaRPr b="1" sz="2060"/>
          </a:p>
          <a:p>
            <a:pPr indent="0" lvl="0" marL="0" rtl="0" algn="l">
              <a:spcBef>
                <a:spcPts val="0"/>
              </a:spcBef>
              <a:spcAft>
                <a:spcPts val="0"/>
              </a:spcAft>
              <a:buSzPts val="990"/>
              <a:buNone/>
            </a:pPr>
            <a:r>
              <a:rPr b="1" lang="en" sz="2060"/>
              <a:t>       two numbers using Decorator / Parameterized Decorator.</a:t>
            </a:r>
            <a:endParaRPr b="1" sz="206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2"/>
          <p:cNvSpPr txBox="1"/>
          <p:nvPr>
            <p:ph type="title"/>
          </p:nvPr>
        </p:nvSpPr>
        <p:spPr>
          <a:xfrm>
            <a:off x="413538" y="40127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500"/>
              <a:t>13. Difference Between Static &amp; Class Method.</a:t>
            </a:r>
            <a:endParaRPr b="1" sz="2500"/>
          </a:p>
        </p:txBody>
      </p:sp>
      <p:pic>
        <p:nvPicPr>
          <p:cNvPr id="396" name="Google Shape;396;p62"/>
          <p:cNvPicPr preferRelativeResize="0"/>
          <p:nvPr/>
        </p:nvPicPr>
        <p:blipFill>
          <a:blip r:embed="rId3">
            <a:alphaModFix/>
          </a:blip>
          <a:stretch>
            <a:fillRect/>
          </a:stretch>
        </p:blipFill>
        <p:spPr>
          <a:xfrm>
            <a:off x="8672125" y="0"/>
            <a:ext cx="471875" cy="471875"/>
          </a:xfrm>
          <a:prstGeom prst="rect">
            <a:avLst/>
          </a:prstGeom>
          <a:noFill/>
          <a:ln>
            <a:noFill/>
          </a:ln>
        </p:spPr>
      </p:pic>
      <p:graphicFrame>
        <p:nvGraphicFramePr>
          <p:cNvPr id="397" name="Google Shape;397;p62"/>
          <p:cNvGraphicFramePr/>
          <p:nvPr/>
        </p:nvGraphicFramePr>
        <p:xfrm>
          <a:off x="573700" y="1590675"/>
          <a:ext cx="3000000" cy="3000000"/>
        </p:xfrm>
        <a:graphic>
          <a:graphicData uri="http://schemas.openxmlformats.org/drawingml/2006/table">
            <a:tbl>
              <a:tblPr>
                <a:noFill/>
                <a:tableStyleId>{5BB586AC-3CDD-4AB8-BB46-7F108E919B46}</a:tableStyleId>
              </a:tblPr>
              <a:tblGrid>
                <a:gridCol w="3866925"/>
                <a:gridCol w="4129650"/>
              </a:tblGrid>
              <a:tr h="217075">
                <a:tc>
                  <a:txBody>
                    <a:bodyPr/>
                    <a:lstStyle/>
                    <a:p>
                      <a:pPr indent="0" lvl="0" marL="0" rtl="0" algn="ctr">
                        <a:lnSpc>
                          <a:spcPct val="100000"/>
                        </a:lnSpc>
                        <a:spcBef>
                          <a:spcPts val="0"/>
                        </a:spcBef>
                        <a:spcAft>
                          <a:spcPts val="0"/>
                        </a:spcAft>
                        <a:buNone/>
                      </a:pPr>
                      <a:r>
                        <a:rPr lang="en" sz="1100">
                          <a:solidFill>
                            <a:srgbClr val="212529"/>
                          </a:solidFill>
                          <a:latin typeface="Merriweather"/>
                          <a:ea typeface="Merriweather"/>
                          <a:cs typeface="Merriweather"/>
                          <a:sym typeface="Merriweather"/>
                        </a:rPr>
                        <a:t>Class Method</a:t>
                      </a:r>
                      <a:endParaRPr sz="1100">
                        <a:solidFill>
                          <a:srgbClr val="212529"/>
                        </a:solidFill>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EEEEE"/>
                    </a:solidFill>
                  </a:tcPr>
                </a:tc>
                <a:tc>
                  <a:txBody>
                    <a:bodyPr/>
                    <a:lstStyle/>
                    <a:p>
                      <a:pPr indent="0" lvl="0" marL="0" rtl="0" algn="ctr">
                        <a:lnSpc>
                          <a:spcPct val="100000"/>
                        </a:lnSpc>
                        <a:spcBef>
                          <a:spcPts val="0"/>
                        </a:spcBef>
                        <a:spcAft>
                          <a:spcPts val="0"/>
                        </a:spcAft>
                        <a:buNone/>
                      </a:pPr>
                      <a:r>
                        <a:rPr lang="en" sz="1100">
                          <a:solidFill>
                            <a:srgbClr val="212529"/>
                          </a:solidFill>
                          <a:latin typeface="Merriweather"/>
                          <a:ea typeface="Merriweather"/>
                          <a:cs typeface="Merriweather"/>
                          <a:sym typeface="Merriweather"/>
                        </a:rPr>
                        <a:t>Static Method</a:t>
                      </a:r>
                      <a:endParaRPr sz="1100">
                        <a:solidFill>
                          <a:srgbClr val="212529"/>
                        </a:solidFill>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EEEEE"/>
                    </a:solidFill>
                  </a:tcPr>
                </a:tc>
              </a:tr>
              <a:tr h="217075">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The class method takes cls (class) as first argument.</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The static method does not take any specific parameter.</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17075">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Class method can access and modify the class state.</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Static Method cannot access or modify the class state.</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46900">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The class method takes the class as parameter to know about the state of that class.</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Static methods do not know about class state. These methods are used to do some utility tasks by taking some parameters.</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17075">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@classmethod decorator is used here.</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rgbClr val="212529"/>
                          </a:solidFill>
                          <a:highlight>
                            <a:schemeClr val="lt1"/>
                          </a:highlight>
                          <a:latin typeface="Merriweather"/>
                          <a:ea typeface="Merriweather"/>
                          <a:cs typeface="Merriweather"/>
                          <a:sym typeface="Merriweather"/>
                        </a:rPr>
                        <a:t>@staticmethod decorator is used here.</a:t>
                      </a:r>
                      <a:endParaRPr sz="1100">
                        <a:solidFill>
                          <a:srgbClr val="212529"/>
                        </a:solidFill>
                        <a:highlight>
                          <a:schemeClr val="lt1"/>
                        </a:highlight>
                        <a:latin typeface="Merriweather"/>
                        <a:ea typeface="Merriweather"/>
                        <a:cs typeface="Merriweather"/>
                        <a:sym typeface="Merriweather"/>
                      </a:endParaRPr>
                    </a:p>
                  </a:txBody>
                  <a:tcPr marT="76200" marB="76200" marR="76200" marL="7620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98" name="Google Shape;398;p62"/>
          <p:cNvSpPr txBox="1"/>
          <p:nvPr/>
        </p:nvSpPr>
        <p:spPr>
          <a:xfrm>
            <a:off x="660000" y="3675475"/>
            <a:ext cx="782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3"/>
          <p:cNvSpPr txBox="1"/>
          <p:nvPr>
            <p:ph type="title"/>
          </p:nvPr>
        </p:nvSpPr>
        <p:spPr>
          <a:xfrm>
            <a:off x="531100" y="379500"/>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500"/>
              <a:t>14. Explain OOPS Concept In Python.</a:t>
            </a:r>
            <a:endParaRPr b="1" sz="2500"/>
          </a:p>
        </p:txBody>
      </p:sp>
      <p:pic>
        <p:nvPicPr>
          <p:cNvPr id="404" name="Google Shape;404;p63"/>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05" name="Google Shape;405;p63"/>
          <p:cNvSpPr txBox="1"/>
          <p:nvPr/>
        </p:nvSpPr>
        <p:spPr>
          <a:xfrm>
            <a:off x="531100" y="1436775"/>
            <a:ext cx="7864800" cy="3055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200"/>
              </a:spcBef>
              <a:spcAft>
                <a:spcPts val="0"/>
              </a:spcAft>
              <a:buNone/>
            </a:pPr>
            <a:r>
              <a:rPr lang="en" sz="1100">
                <a:solidFill>
                  <a:srgbClr val="333333"/>
                </a:solidFill>
                <a:highlight>
                  <a:srgbClr val="FFFFFF"/>
                </a:highlight>
                <a:latin typeface="Merriweather"/>
                <a:ea typeface="Merriweather"/>
                <a:cs typeface="Merriweather"/>
                <a:sym typeface="Merriweather"/>
              </a:rPr>
              <a:t>Like other general-purpose programming languages, Python is also an object-oriented language since its beginning. It allows us to develop applications using an Object-Oriented approach. In </a:t>
            </a:r>
            <a:r>
              <a:rPr lang="en" sz="1100">
                <a:solidFill>
                  <a:srgbClr val="008000"/>
                </a:solidFill>
                <a:highlight>
                  <a:srgbClr val="FFFFFF"/>
                </a:highlight>
                <a:uFill>
                  <a:noFill/>
                </a:uFill>
                <a:latin typeface="Merriweather"/>
                <a:ea typeface="Merriweather"/>
                <a:cs typeface="Merriweather"/>
                <a:sym typeface="Merriweather"/>
                <a:hlinkClick r:id="rId4">
                  <a:extLst>
                    <a:ext uri="{A12FA001-AC4F-418D-AE19-62706E023703}">
                      <ahyp:hlinkClr val="tx"/>
                    </a:ext>
                  </a:extLst>
                </a:hlinkClick>
              </a:rPr>
              <a:t>Python</a:t>
            </a:r>
            <a:r>
              <a:rPr lang="en" sz="1100">
                <a:solidFill>
                  <a:srgbClr val="333333"/>
                </a:solidFill>
                <a:highlight>
                  <a:srgbClr val="FFFFFF"/>
                </a:highlight>
                <a:latin typeface="Merriweather"/>
                <a:ea typeface="Merriweather"/>
                <a:cs typeface="Merriweather"/>
                <a:sym typeface="Merriweather"/>
              </a:rPr>
              <a:t>, we can easily create and use classes and objects.</a:t>
            </a:r>
            <a:endParaRPr sz="1100">
              <a:solidFill>
                <a:srgbClr val="333333"/>
              </a:solidFill>
              <a:highlight>
                <a:srgbClr val="FFFFFF"/>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100">
                <a:solidFill>
                  <a:srgbClr val="333333"/>
                </a:solidFill>
                <a:highlight>
                  <a:srgbClr val="FFFFFF"/>
                </a:highlight>
                <a:latin typeface="Merriweather"/>
                <a:ea typeface="Merriweather"/>
                <a:cs typeface="Merriweather"/>
                <a:sym typeface="Merriweather"/>
              </a:rPr>
              <a:t>An object-oriented paradigm is to design the program using classes and objects. The object is related to real-word entities such as book, house, pencil, etc. The oops concept focuses on writing the reusable code. It is a widespread technique to solve the problem by creating objects.</a:t>
            </a:r>
            <a:endParaRPr sz="1100">
              <a:solidFill>
                <a:srgbClr val="333333"/>
              </a:solidFill>
              <a:highlight>
                <a:srgbClr val="FFFFFF"/>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100">
                <a:solidFill>
                  <a:srgbClr val="333333"/>
                </a:solidFill>
                <a:highlight>
                  <a:srgbClr val="FFFFFF"/>
                </a:highlight>
                <a:latin typeface="Merriweather"/>
                <a:ea typeface="Merriweather"/>
                <a:cs typeface="Merriweather"/>
                <a:sym typeface="Merriweather"/>
              </a:rPr>
              <a:t>Major principles of object-oriented programming system are given below.</a:t>
            </a:r>
            <a:endParaRPr sz="1100">
              <a:solidFill>
                <a:srgbClr val="333333"/>
              </a:solidFill>
              <a:highlight>
                <a:srgbClr val="FFFFFF"/>
              </a:highlight>
              <a:latin typeface="Merriweather"/>
              <a:ea typeface="Merriweather"/>
              <a:cs typeface="Merriweather"/>
              <a:sym typeface="Merriweather"/>
            </a:endParaRPr>
          </a:p>
          <a:p>
            <a:pPr indent="-298450" lvl="0" marL="457200" marR="25400" rtl="0" algn="l">
              <a:lnSpc>
                <a:spcPct val="100000"/>
              </a:lnSpc>
              <a:spcBef>
                <a:spcPts val="150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Class</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Object</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Method</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Inheritance</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Polymorphism</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000000"/>
              </a:buClr>
              <a:buSzPts val="1100"/>
              <a:buFont typeface="Merriweather"/>
              <a:buChar char="●"/>
            </a:pPr>
            <a:r>
              <a:rPr b="1" lang="en" sz="1100">
                <a:highlight>
                  <a:srgbClr val="FFFFFF"/>
                </a:highlight>
                <a:latin typeface="Merriweather"/>
                <a:ea typeface="Merriweather"/>
                <a:cs typeface="Merriweather"/>
                <a:sym typeface="Merriweather"/>
              </a:rPr>
              <a:t>Data Abstraction</a:t>
            </a:r>
            <a:endParaRPr b="1" sz="1100">
              <a:highlight>
                <a:srgbClr val="FFFFFF"/>
              </a:highlight>
              <a:latin typeface="Merriweather"/>
              <a:ea typeface="Merriweather"/>
              <a:cs typeface="Merriweather"/>
              <a:sym typeface="Merriweather"/>
            </a:endParaRPr>
          </a:p>
          <a:p>
            <a:pPr indent="-298450" lvl="0" marL="457200" marR="25400" rtl="0" algn="l">
              <a:lnSpc>
                <a:spcPct val="100000"/>
              </a:lnSpc>
              <a:spcBef>
                <a:spcPts val="0"/>
              </a:spcBef>
              <a:spcAft>
                <a:spcPts val="0"/>
              </a:spcAft>
              <a:buClr>
                <a:srgbClr val="333333"/>
              </a:buClr>
              <a:buSzPts val="1100"/>
              <a:buFont typeface="Merriweather"/>
              <a:buChar char="●"/>
            </a:pPr>
            <a:r>
              <a:rPr b="1" lang="en" sz="1100">
                <a:highlight>
                  <a:srgbClr val="FFFFFF"/>
                </a:highlight>
                <a:latin typeface="Merriweather"/>
                <a:ea typeface="Merriweather"/>
                <a:cs typeface="Merriweather"/>
                <a:sym typeface="Merriweather"/>
              </a:rPr>
              <a:t>Encapsulation</a:t>
            </a:r>
            <a:endParaRPr b="1" sz="1100">
              <a:highlight>
                <a:srgbClr val="FFFFFF"/>
              </a:highlight>
              <a:latin typeface="Merriweather"/>
              <a:ea typeface="Merriweather"/>
              <a:cs typeface="Merriweather"/>
              <a:sym typeface="Merriweather"/>
            </a:endParaRPr>
          </a:p>
        </p:txBody>
      </p:sp>
      <p:sp>
        <p:nvSpPr>
          <p:cNvPr id="406" name="Google Shape;406;p63"/>
          <p:cNvSpPr txBox="1"/>
          <p:nvPr/>
        </p:nvSpPr>
        <p:spPr>
          <a:xfrm>
            <a:off x="5763325" y="4707575"/>
            <a:ext cx="338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https://www.javatpoint.com/python-oops-concepts</a:t>
            </a:r>
            <a:endParaRPr i="1" sz="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378875" y="292525"/>
            <a:ext cx="8520600" cy="623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15. What is Abstraction And How To Define Abstract Classes and Functions Using Abstraction</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pic>
        <p:nvPicPr>
          <p:cNvPr id="412" name="Google Shape;412;p6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13" name="Google Shape;413;p64"/>
          <p:cNvSpPr txBox="1"/>
          <p:nvPr/>
        </p:nvSpPr>
        <p:spPr>
          <a:xfrm>
            <a:off x="605750" y="1497000"/>
            <a:ext cx="7745700" cy="29862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400"/>
              </a:spcBef>
              <a:spcAft>
                <a:spcPts val="0"/>
              </a:spcAft>
              <a:buNone/>
            </a:pPr>
            <a:r>
              <a:rPr b="1" lang="en">
                <a:solidFill>
                  <a:schemeClr val="dk1"/>
                </a:solidFill>
                <a:highlight>
                  <a:schemeClr val="lt1"/>
                </a:highlight>
                <a:latin typeface="Merriweather"/>
                <a:ea typeface="Merriweather"/>
                <a:cs typeface="Merriweather"/>
                <a:sym typeface="Merriweather"/>
              </a:rPr>
              <a:t>Abstraction in Python:</a:t>
            </a:r>
            <a:endParaRPr b="1">
              <a:solidFill>
                <a:schemeClr val="dk1"/>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000">
                <a:solidFill>
                  <a:schemeClr val="dk1"/>
                </a:solidFill>
                <a:highlight>
                  <a:schemeClr val="lt1"/>
                </a:highlight>
                <a:latin typeface="Merriweather"/>
                <a:ea typeface="Merriweather"/>
                <a:cs typeface="Merriweather"/>
                <a:sym typeface="Merriweather"/>
              </a:rPr>
              <a:t>Abstraction is used to hide the internal functionality of the function from the users. The users only interact with the basic implementation of the function, but inner working is hidden. User is familiar with that "what function does" but they don't know "how it does."</a:t>
            </a:r>
            <a:endParaRPr sz="1000">
              <a:solidFill>
                <a:schemeClr val="dk1"/>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000">
                <a:solidFill>
                  <a:schemeClr val="dk1"/>
                </a:solidFill>
                <a:highlight>
                  <a:schemeClr val="lt1"/>
                </a:highlight>
                <a:latin typeface="Merriweather"/>
                <a:ea typeface="Merriweather"/>
                <a:cs typeface="Merriweather"/>
                <a:sym typeface="Merriweather"/>
              </a:rPr>
              <a:t>In simple words, we all use the smartphone and very much familiar with its functions such as camera, voice-recorder, call-dialing, etc., but we don't know how these operations are happening in the background. Let's take another example - When we use the TV remote to increase the volume. We don't know how pressing a key increases the volume of the TV. We only know to press the "+" button to increase the volume.</a:t>
            </a:r>
            <a:endParaRPr sz="1000">
              <a:solidFill>
                <a:schemeClr val="dk1"/>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000">
                <a:solidFill>
                  <a:schemeClr val="dk1"/>
                </a:solidFill>
                <a:highlight>
                  <a:schemeClr val="lt1"/>
                </a:highlight>
                <a:latin typeface="Merriweather"/>
                <a:ea typeface="Merriweather"/>
                <a:cs typeface="Merriweather"/>
                <a:sym typeface="Merriweather"/>
              </a:rPr>
              <a:t>That is exactly the abstraction that works in the </a:t>
            </a:r>
            <a:r>
              <a:rPr lang="en" sz="1000">
                <a:solidFill>
                  <a:schemeClr val="dk1"/>
                </a:solidFill>
                <a:highlight>
                  <a:schemeClr val="lt1"/>
                </a:highlight>
                <a:uFill>
                  <a:noFill/>
                </a:uFill>
                <a:latin typeface="Merriweather"/>
                <a:ea typeface="Merriweather"/>
                <a:cs typeface="Merriweather"/>
                <a:sym typeface="Merriweather"/>
                <a:hlinkClick r:id="rId4">
                  <a:extLst>
                    <a:ext uri="{A12FA001-AC4F-418D-AE19-62706E023703}">
                      <ahyp:hlinkClr val="tx"/>
                    </a:ext>
                  </a:extLst>
                </a:hlinkClick>
              </a:rPr>
              <a:t>object-oriented concept</a:t>
            </a:r>
            <a:r>
              <a:rPr lang="en" sz="1000">
                <a:solidFill>
                  <a:schemeClr val="dk1"/>
                </a:solidFill>
                <a:highlight>
                  <a:schemeClr val="lt1"/>
                </a:highlight>
                <a:latin typeface="Merriweather"/>
                <a:ea typeface="Merriweather"/>
                <a:cs typeface="Merriweather"/>
                <a:sym typeface="Merriweather"/>
              </a:rPr>
              <a:t>.</a:t>
            </a:r>
            <a:endParaRPr sz="1000">
              <a:solidFill>
                <a:schemeClr val="dk1"/>
              </a:solidFill>
              <a:highlight>
                <a:schemeClr val="lt1"/>
              </a:highlight>
              <a:latin typeface="Merriweather"/>
              <a:ea typeface="Merriweather"/>
              <a:cs typeface="Merriweather"/>
              <a:sym typeface="Merriweather"/>
            </a:endParaRPr>
          </a:p>
          <a:p>
            <a:pPr indent="0" lvl="0" marL="0" rtl="0" algn="just">
              <a:lnSpc>
                <a:spcPct val="100000"/>
              </a:lnSpc>
              <a:spcBef>
                <a:spcPts val="1800"/>
              </a:spcBef>
              <a:spcAft>
                <a:spcPts val="0"/>
              </a:spcAft>
              <a:buNone/>
            </a:pPr>
            <a:r>
              <a:rPr b="1" lang="en" sz="1300">
                <a:solidFill>
                  <a:schemeClr val="dk1"/>
                </a:solidFill>
                <a:highlight>
                  <a:schemeClr val="lt1"/>
                </a:highlight>
                <a:latin typeface="Merriweather"/>
                <a:ea typeface="Merriweather"/>
                <a:cs typeface="Merriweather"/>
                <a:sym typeface="Merriweather"/>
              </a:rPr>
              <a:t>Why Abstraction is Important?</a:t>
            </a:r>
            <a:endParaRPr b="1" sz="1300">
              <a:solidFill>
                <a:schemeClr val="dk1"/>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1200"/>
              </a:spcAft>
              <a:buNone/>
            </a:pPr>
            <a:r>
              <a:rPr lang="en" sz="1000">
                <a:solidFill>
                  <a:schemeClr val="dk1"/>
                </a:solidFill>
                <a:highlight>
                  <a:schemeClr val="lt1"/>
                </a:highlight>
                <a:latin typeface="Merriweather"/>
                <a:ea typeface="Merriweather"/>
                <a:cs typeface="Merriweather"/>
                <a:sym typeface="Merriweather"/>
              </a:rPr>
              <a:t>In Python, an abstraction is used to hide the irrelevant data/class in order to reduce the complexity. It also enhances the application efficiency. Next, we will learn how we can achieve abstraction using the </a:t>
            </a:r>
            <a:r>
              <a:rPr lang="en" sz="1000">
                <a:solidFill>
                  <a:schemeClr val="dk1"/>
                </a:solidFill>
                <a:highlight>
                  <a:schemeClr val="lt1"/>
                </a:highlight>
                <a:uFill>
                  <a:noFill/>
                </a:uFill>
                <a:latin typeface="Merriweather"/>
                <a:ea typeface="Merriweather"/>
                <a:cs typeface="Merriweather"/>
                <a:sym typeface="Merriweather"/>
                <a:hlinkClick r:id="rId5">
                  <a:extLst>
                    <a:ext uri="{A12FA001-AC4F-418D-AE19-62706E023703}">
                      <ahyp:hlinkClr val="tx"/>
                    </a:ext>
                  </a:extLst>
                </a:hlinkClick>
              </a:rPr>
              <a:t>Python program</a:t>
            </a:r>
            <a:r>
              <a:rPr lang="en" sz="1000">
                <a:solidFill>
                  <a:schemeClr val="dk1"/>
                </a:solidFill>
                <a:highlight>
                  <a:schemeClr val="lt1"/>
                </a:highlight>
                <a:latin typeface="Merriweather"/>
                <a:ea typeface="Merriweather"/>
                <a:cs typeface="Merriweather"/>
                <a:sym typeface="Merriweather"/>
              </a:rPr>
              <a:t>.</a:t>
            </a:r>
            <a:endParaRPr sz="1000">
              <a:solidFill>
                <a:schemeClr val="dk1"/>
              </a:solidFill>
              <a:highlight>
                <a:schemeClr val="lt1"/>
              </a:highlight>
              <a:latin typeface="Merriweather"/>
              <a:ea typeface="Merriweather"/>
              <a:cs typeface="Merriweather"/>
              <a:sym typeface="Merriweather"/>
            </a:endParaRPr>
          </a:p>
        </p:txBody>
      </p:sp>
      <p:sp>
        <p:nvSpPr>
          <p:cNvPr id="414" name="Google Shape;414;p64"/>
          <p:cNvSpPr txBox="1"/>
          <p:nvPr/>
        </p:nvSpPr>
        <p:spPr>
          <a:xfrm>
            <a:off x="5763325" y="4707575"/>
            <a:ext cx="338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https://www.javatpoint.com/abstraction-in-python</a:t>
            </a:r>
            <a:endParaRPr i="1" sz="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5"/>
          <p:cNvSpPr txBox="1"/>
          <p:nvPr>
            <p:ph type="title"/>
          </p:nvPr>
        </p:nvSpPr>
        <p:spPr>
          <a:xfrm>
            <a:off x="378875" y="292525"/>
            <a:ext cx="8520600" cy="623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15. What is Abstraction And How To Define Abstract Classes and Functions Using Abstraction</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pic>
        <p:nvPicPr>
          <p:cNvPr id="420" name="Google Shape;420;p65"/>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21" name="Google Shape;421;p65"/>
          <p:cNvSpPr txBox="1"/>
          <p:nvPr/>
        </p:nvSpPr>
        <p:spPr>
          <a:xfrm>
            <a:off x="605750" y="1442625"/>
            <a:ext cx="7832700" cy="31785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800"/>
              </a:spcBef>
              <a:spcAft>
                <a:spcPts val="0"/>
              </a:spcAft>
              <a:buNone/>
            </a:pPr>
            <a:r>
              <a:rPr b="1" lang="en">
                <a:solidFill>
                  <a:srgbClr val="1E1E1E"/>
                </a:solidFill>
                <a:highlight>
                  <a:schemeClr val="lt1"/>
                </a:highlight>
                <a:latin typeface="Merriweather"/>
                <a:ea typeface="Merriweather"/>
                <a:cs typeface="Merriweather"/>
                <a:sym typeface="Merriweather"/>
              </a:rPr>
              <a:t>Abstraction classes in Python</a:t>
            </a:r>
            <a:endParaRPr b="1">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100">
                <a:solidFill>
                  <a:srgbClr val="1E1E1E"/>
                </a:solidFill>
                <a:highlight>
                  <a:schemeClr val="lt1"/>
                </a:highlight>
                <a:latin typeface="Merriweather"/>
                <a:ea typeface="Merriweather"/>
                <a:cs typeface="Merriweather"/>
                <a:sym typeface="Merriweather"/>
              </a:rPr>
              <a:t>In </a:t>
            </a:r>
            <a:r>
              <a:rPr lang="en" sz="1100">
                <a:solidFill>
                  <a:srgbClr val="1E1E1E"/>
                </a:solidFill>
                <a:highlight>
                  <a:schemeClr val="lt1"/>
                </a:highlight>
                <a:uFill>
                  <a:noFill/>
                </a:uFill>
                <a:latin typeface="Merriweather"/>
                <a:ea typeface="Merriweather"/>
                <a:cs typeface="Merriweather"/>
                <a:sym typeface="Merriweather"/>
                <a:hlinkClick r:id="rId4">
                  <a:extLst>
                    <a:ext uri="{A12FA001-AC4F-418D-AE19-62706E023703}">
                      <ahyp:hlinkClr val="tx"/>
                    </a:ext>
                  </a:extLst>
                </a:hlinkClick>
              </a:rPr>
              <a:t>Python</a:t>
            </a:r>
            <a:r>
              <a:rPr lang="en" sz="1100">
                <a:solidFill>
                  <a:srgbClr val="1E1E1E"/>
                </a:solidFill>
                <a:highlight>
                  <a:schemeClr val="lt1"/>
                </a:highlight>
                <a:latin typeface="Merriweather"/>
                <a:ea typeface="Merriweather"/>
                <a:cs typeface="Merriweather"/>
                <a:sym typeface="Merriweather"/>
              </a:rPr>
              <a:t>, abstraction can be achieved by using abstract classes and interfaces.</a:t>
            </a:r>
            <a:endParaRPr sz="11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100">
                <a:solidFill>
                  <a:srgbClr val="1E1E1E"/>
                </a:solidFill>
                <a:highlight>
                  <a:schemeClr val="lt1"/>
                </a:highlight>
                <a:latin typeface="Merriweather"/>
                <a:ea typeface="Merriweather"/>
                <a:cs typeface="Merriweather"/>
                <a:sym typeface="Merriweather"/>
              </a:rPr>
              <a:t>A class that consists of one or more abstract method is called the abstract class. Abstract methods do not contain their implementation. Abstract class can be inherited by the subclass and abstract method gets its definition in the subclass. Abstraction classes are meant to be the blueprint of the other class. An abstract class can be useful when we are designing large functions. An abstract class is also helpful to provide the standard interface for different implementations of components. Python provides the abc module to use the abstraction in the Python program. Let's see the following syntax.</a:t>
            </a:r>
            <a:endParaRPr sz="11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b="1" lang="en" sz="1300">
                <a:solidFill>
                  <a:srgbClr val="1E1E1E"/>
                </a:solidFill>
                <a:highlight>
                  <a:schemeClr val="lt1"/>
                </a:highlight>
                <a:latin typeface="Merriweather"/>
                <a:ea typeface="Merriweather"/>
                <a:cs typeface="Merriweather"/>
                <a:sym typeface="Merriweather"/>
              </a:rPr>
              <a:t>Syntax</a:t>
            </a:r>
            <a:endParaRPr b="1" sz="1300">
              <a:solidFill>
                <a:srgbClr val="1E1E1E"/>
              </a:solidFill>
              <a:highlight>
                <a:schemeClr val="lt1"/>
              </a:highlight>
              <a:latin typeface="Merriweather"/>
              <a:ea typeface="Merriweather"/>
              <a:cs typeface="Merriweather"/>
              <a:sym typeface="Merriweather"/>
            </a:endParaRPr>
          </a:p>
          <a:p>
            <a:pPr indent="457200" lvl="0" marL="0" rtl="0" algn="l">
              <a:lnSpc>
                <a:spcPct val="100000"/>
              </a:lnSpc>
              <a:spcBef>
                <a:spcPts val="1200"/>
              </a:spcBef>
              <a:spcAft>
                <a:spcPts val="0"/>
              </a:spcAft>
              <a:buNone/>
            </a:pPr>
            <a:r>
              <a:rPr b="1" lang="en" sz="1100">
                <a:solidFill>
                  <a:srgbClr val="1E1E1E"/>
                </a:solidFill>
                <a:highlight>
                  <a:srgbClr val="F2F2F2"/>
                </a:highlight>
                <a:latin typeface="Merriweather"/>
                <a:ea typeface="Merriweather"/>
                <a:cs typeface="Merriweather"/>
                <a:sym typeface="Merriweather"/>
              </a:rPr>
              <a:t>from abc import ABC  </a:t>
            </a:r>
            <a:endParaRPr b="1" sz="1100">
              <a:solidFill>
                <a:srgbClr val="1E1E1E"/>
              </a:solidFill>
              <a:highlight>
                <a:srgbClr val="F2F2F2"/>
              </a:highlight>
              <a:latin typeface="Merriweather"/>
              <a:ea typeface="Merriweather"/>
              <a:cs typeface="Merriweather"/>
              <a:sym typeface="Merriweather"/>
            </a:endParaRPr>
          </a:p>
          <a:p>
            <a:pPr indent="457200" lvl="0" marL="0" rtl="0" algn="l">
              <a:lnSpc>
                <a:spcPct val="100000"/>
              </a:lnSpc>
              <a:spcBef>
                <a:spcPts val="900"/>
              </a:spcBef>
              <a:spcAft>
                <a:spcPts val="0"/>
              </a:spcAft>
              <a:buNone/>
            </a:pPr>
            <a:r>
              <a:rPr b="1" lang="en" sz="1100">
                <a:solidFill>
                  <a:srgbClr val="1E1E1E"/>
                </a:solidFill>
                <a:highlight>
                  <a:srgbClr val="F2F2F2"/>
                </a:highlight>
                <a:latin typeface="Merriweather"/>
                <a:ea typeface="Merriweather"/>
                <a:cs typeface="Merriweather"/>
                <a:sym typeface="Merriweather"/>
              </a:rPr>
              <a:t>class ClassName(ABC): </a:t>
            </a:r>
            <a:r>
              <a:rPr lang="en" sz="1100">
                <a:solidFill>
                  <a:srgbClr val="1E1E1E"/>
                </a:solidFill>
                <a:highlight>
                  <a:schemeClr val="lt1"/>
                </a:highlight>
                <a:latin typeface="Merriweather"/>
                <a:ea typeface="Merriweather"/>
                <a:cs typeface="Merriweather"/>
                <a:sym typeface="Merriweather"/>
              </a:rPr>
              <a:t> </a:t>
            </a:r>
            <a:endParaRPr sz="11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1200"/>
              </a:spcAft>
              <a:buNone/>
            </a:pPr>
            <a:r>
              <a:rPr lang="en" sz="1100">
                <a:solidFill>
                  <a:srgbClr val="1E1E1E"/>
                </a:solidFill>
                <a:highlight>
                  <a:schemeClr val="lt1"/>
                </a:highlight>
                <a:latin typeface="Merriweather"/>
                <a:ea typeface="Merriweather"/>
                <a:cs typeface="Merriweather"/>
                <a:sym typeface="Merriweather"/>
              </a:rPr>
              <a:t>We import the ABC class from the abc module.</a:t>
            </a:r>
            <a:endParaRPr sz="1100">
              <a:solidFill>
                <a:srgbClr val="1E1E1E"/>
              </a:solidFill>
              <a:highlight>
                <a:schemeClr val="lt1"/>
              </a:highlight>
              <a:latin typeface="Merriweather"/>
              <a:ea typeface="Merriweather"/>
              <a:cs typeface="Merriweather"/>
              <a:sym typeface="Merriweather"/>
            </a:endParaRPr>
          </a:p>
        </p:txBody>
      </p:sp>
      <p:sp>
        <p:nvSpPr>
          <p:cNvPr id="422" name="Google Shape;422;p65"/>
          <p:cNvSpPr txBox="1"/>
          <p:nvPr/>
        </p:nvSpPr>
        <p:spPr>
          <a:xfrm>
            <a:off x="5763325" y="4707575"/>
            <a:ext cx="338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https://www.javatpoint.com/abstraction-in-python</a:t>
            </a:r>
            <a:endParaRPr i="1"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9"/>
          <p:cNvSpPr txBox="1"/>
          <p:nvPr/>
        </p:nvSpPr>
        <p:spPr>
          <a:xfrm>
            <a:off x="684625" y="1352875"/>
            <a:ext cx="7916700" cy="3224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2600">
                <a:solidFill>
                  <a:schemeClr val="dk1"/>
                </a:solidFill>
                <a:latin typeface="Merriweather"/>
                <a:ea typeface="Merriweather"/>
                <a:cs typeface="Merriweather"/>
                <a:sym typeface="Merriweather"/>
              </a:rPr>
              <a:t>Append():</a:t>
            </a:r>
            <a:r>
              <a:rPr b="1" lang="en" sz="1150">
                <a:solidFill>
                  <a:srgbClr val="232629"/>
                </a:solidFill>
                <a:highlight>
                  <a:srgbClr val="FFFFFF"/>
                </a:highlight>
                <a:latin typeface="Merriweather"/>
                <a:ea typeface="Merriweather"/>
                <a:cs typeface="Merriweather"/>
                <a:sym typeface="Merriweather"/>
              </a:rPr>
              <a:t>.</a:t>
            </a:r>
            <a:endParaRPr b="1" sz="100">
              <a:solidFill>
                <a:schemeClr val="dk1"/>
              </a:solidFill>
              <a:highlight>
                <a:srgbClr val="F2F2F2"/>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highlight>
                <a:srgbClr val="F2F2F2"/>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highlight>
                <a:srgbClr val="F2F2F2"/>
              </a:highlight>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highlight>
                <a:srgbClr val="F2F2F2"/>
              </a:highlight>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append() adds an element to a list</a:t>
            </a:r>
            <a:endParaRPr>
              <a:solidFill>
                <a:schemeClr val="dk1"/>
              </a:solidFill>
              <a:highlight>
                <a:srgbClr val="F2F2F2"/>
              </a:highlight>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append() adds its argument as a single element to the end of a list. </a:t>
            </a:r>
            <a:endParaRPr>
              <a:solidFill>
                <a:schemeClr val="dk1"/>
              </a:solidFill>
              <a:highlight>
                <a:srgbClr val="F2F2F2"/>
              </a:highlight>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The length of the list itself will increase by one.</a:t>
            </a:r>
            <a:endParaRPr>
              <a:solidFill>
                <a:schemeClr val="dk1"/>
              </a:solidFill>
              <a:highlight>
                <a:srgbClr val="F2F2F2"/>
              </a:highlight>
              <a:latin typeface="Merriweather"/>
              <a:ea typeface="Merriweather"/>
              <a:cs typeface="Merriweather"/>
              <a:sym typeface="Merriweather"/>
            </a:endParaRPr>
          </a:p>
          <a:p>
            <a:pPr indent="0" lvl="0" marL="0" rtl="0" algn="l">
              <a:lnSpc>
                <a:spcPct val="100000"/>
              </a:lnSpc>
              <a:spcBef>
                <a:spcPts val="0"/>
              </a:spcBef>
              <a:spcAft>
                <a:spcPts val="0"/>
              </a:spcAft>
              <a:buNone/>
            </a:pPr>
            <a:br>
              <a:rPr lang="en" sz="500">
                <a:solidFill>
                  <a:schemeClr val="dk1"/>
                </a:solidFill>
                <a:highlight>
                  <a:srgbClr val="F2F2F2"/>
                </a:highlight>
                <a:latin typeface="Merriweather"/>
                <a:ea typeface="Merriweather"/>
                <a:cs typeface="Merriweather"/>
                <a:sym typeface="Merriweather"/>
              </a:rPr>
            </a:br>
            <a:br>
              <a:rPr lang="en" sz="1500">
                <a:solidFill>
                  <a:schemeClr val="dk1"/>
                </a:solidFill>
                <a:highlight>
                  <a:srgbClr val="F2F2F2"/>
                </a:highlight>
                <a:latin typeface="Merriweather"/>
                <a:ea typeface="Merriweather"/>
                <a:cs typeface="Merriweather"/>
                <a:sym typeface="Merriweather"/>
              </a:rPr>
            </a:br>
            <a:r>
              <a:rPr b="1" lang="en" sz="2600">
                <a:solidFill>
                  <a:schemeClr val="dk1"/>
                </a:solidFill>
                <a:latin typeface="Merriweather"/>
                <a:ea typeface="Merriweather"/>
                <a:cs typeface="Merriweather"/>
                <a:sym typeface="Merriweather"/>
              </a:rPr>
              <a:t>Extend():</a:t>
            </a:r>
            <a:endParaRPr b="1" sz="26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00">
              <a:solidFill>
                <a:schemeClr val="dk1"/>
              </a:solidFill>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extend() concatenates the first list with another list/iterable.</a:t>
            </a:r>
            <a:endParaRPr>
              <a:solidFill>
                <a:schemeClr val="dk1"/>
              </a:solidFill>
              <a:highlight>
                <a:srgbClr val="F2F2F2"/>
              </a:highlight>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extend() iterates over its argument adding each element to the list, extending the list.</a:t>
            </a:r>
            <a:endParaRPr>
              <a:solidFill>
                <a:schemeClr val="dk1"/>
              </a:solidFill>
              <a:highlight>
                <a:srgbClr val="F2F2F2"/>
              </a:highlight>
              <a:latin typeface="Merriweather"/>
              <a:ea typeface="Merriweather"/>
              <a:cs typeface="Merriweather"/>
              <a:sym typeface="Merriweather"/>
            </a:endParaRPr>
          </a:p>
          <a:p>
            <a:pPr indent="-317500" lvl="0" marL="457200" rtl="0" algn="l">
              <a:lnSpc>
                <a:spcPct val="100000"/>
              </a:lnSpc>
              <a:spcBef>
                <a:spcPts val="0"/>
              </a:spcBef>
              <a:spcAft>
                <a:spcPts val="0"/>
              </a:spcAft>
              <a:buClr>
                <a:schemeClr val="dk1"/>
              </a:buClr>
              <a:buSzPts val="1400"/>
              <a:buFont typeface="Merriweather"/>
              <a:buChar char="●"/>
            </a:pPr>
            <a:r>
              <a:rPr lang="en">
                <a:solidFill>
                  <a:schemeClr val="dk1"/>
                </a:solidFill>
                <a:highlight>
                  <a:srgbClr val="F2F2F2"/>
                </a:highlight>
                <a:latin typeface="Merriweather"/>
                <a:ea typeface="Merriweather"/>
                <a:cs typeface="Merriweather"/>
                <a:sym typeface="Merriweather"/>
              </a:rPr>
              <a:t>The length of the list will increase by however many elements were in the iterable argument.</a:t>
            </a:r>
            <a:endParaRPr>
              <a:solidFill>
                <a:schemeClr val="dk1"/>
              </a:solidFill>
              <a:highlight>
                <a:srgbClr val="F2F2F2"/>
              </a:highlight>
              <a:latin typeface="Merriweather"/>
              <a:ea typeface="Merriweather"/>
              <a:cs typeface="Merriweather"/>
              <a:sym typeface="Merriweather"/>
            </a:endParaRPr>
          </a:p>
        </p:txBody>
      </p:sp>
      <p:pic>
        <p:nvPicPr>
          <p:cNvPr id="185" name="Google Shape;185;p3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86" name="Google Shape;186;p39"/>
          <p:cNvSpPr txBox="1"/>
          <p:nvPr>
            <p:ph type="title"/>
          </p:nvPr>
        </p:nvSpPr>
        <p:spPr>
          <a:xfrm>
            <a:off x="311700" y="471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2. Explain Append() And Extend() Property Of List</a:t>
            </a:r>
            <a:endParaRPr b="1" sz="2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6"/>
          <p:cNvSpPr txBox="1"/>
          <p:nvPr>
            <p:ph type="title"/>
          </p:nvPr>
        </p:nvSpPr>
        <p:spPr>
          <a:xfrm>
            <a:off x="378875" y="292525"/>
            <a:ext cx="8520600" cy="623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15. What is Abstraction And How To Define Abstract Classes and Functions Using Abstraction</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pic>
        <p:nvPicPr>
          <p:cNvPr id="428" name="Google Shape;428;p66"/>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29" name="Google Shape;429;p66"/>
          <p:cNvSpPr txBox="1"/>
          <p:nvPr/>
        </p:nvSpPr>
        <p:spPr>
          <a:xfrm>
            <a:off x="5763325" y="4707575"/>
            <a:ext cx="338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https://www.javatpoint.com/abstraction-in-python</a:t>
            </a:r>
            <a:endParaRPr i="1" sz="900"/>
          </a:p>
        </p:txBody>
      </p:sp>
      <p:sp>
        <p:nvSpPr>
          <p:cNvPr id="430" name="Google Shape;430;p66"/>
          <p:cNvSpPr txBox="1"/>
          <p:nvPr/>
        </p:nvSpPr>
        <p:spPr>
          <a:xfrm>
            <a:off x="605750" y="1442625"/>
            <a:ext cx="7832700" cy="2755200"/>
          </a:xfrm>
          <a:prstGeom prst="rect">
            <a:avLst/>
          </a:prstGeom>
          <a:noFill/>
          <a:ln>
            <a:noFill/>
          </a:ln>
        </p:spPr>
        <p:txBody>
          <a:bodyPr anchorCtr="0" anchor="t" bIns="91425" lIns="91425" spcFirstLastPara="1" rIns="91425" wrap="square" tIns="91425">
            <a:spAutoFit/>
          </a:bodyPr>
          <a:lstStyle/>
          <a:p>
            <a:pPr indent="0" lvl="0" marL="0" rtl="0" algn="just">
              <a:lnSpc>
                <a:spcPct val="100000"/>
              </a:lnSpc>
              <a:spcBef>
                <a:spcPts val="1200"/>
              </a:spcBef>
              <a:spcAft>
                <a:spcPts val="0"/>
              </a:spcAft>
              <a:buNone/>
            </a:pPr>
            <a:r>
              <a:rPr b="1" lang="en">
                <a:solidFill>
                  <a:srgbClr val="1E1E1E"/>
                </a:solidFill>
                <a:highlight>
                  <a:schemeClr val="lt1"/>
                </a:highlight>
                <a:latin typeface="Merriweather"/>
                <a:ea typeface="Merriweather"/>
                <a:cs typeface="Merriweather"/>
                <a:sym typeface="Merriweather"/>
              </a:rPr>
              <a:t>Abstract Base Classes</a:t>
            </a:r>
            <a:endParaRPr b="1">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lang="en" sz="1100">
                <a:solidFill>
                  <a:srgbClr val="1E1E1E"/>
                </a:solidFill>
                <a:highlight>
                  <a:schemeClr val="lt1"/>
                </a:highlight>
                <a:latin typeface="Merriweather"/>
                <a:ea typeface="Merriweather"/>
                <a:cs typeface="Merriweather"/>
                <a:sym typeface="Merriweather"/>
              </a:rPr>
              <a:t>An abstract base class is the common application program of the interface for a set of subclasses. It can be used by the third-party, which will provide the implementations such as with plugins. It is also beneficial when we work with the large code-base hard to remember all the classes.</a:t>
            </a:r>
            <a:endParaRPr sz="11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t/>
            </a:r>
            <a:endParaRPr sz="11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0"/>
              </a:spcAft>
              <a:buNone/>
            </a:pPr>
            <a:r>
              <a:rPr b="1" lang="en">
                <a:solidFill>
                  <a:srgbClr val="1E1E1E"/>
                </a:solidFill>
                <a:highlight>
                  <a:schemeClr val="lt1"/>
                </a:highlight>
                <a:latin typeface="Merriweather"/>
                <a:ea typeface="Merriweather"/>
                <a:cs typeface="Merriweather"/>
                <a:sym typeface="Merriweather"/>
              </a:rPr>
              <a:t>Working of the Abstract Classes:</a:t>
            </a:r>
            <a:endParaRPr b="1">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1200"/>
              </a:spcBef>
              <a:spcAft>
                <a:spcPts val="1200"/>
              </a:spcAft>
              <a:buNone/>
            </a:pPr>
            <a:r>
              <a:rPr lang="en" sz="1100">
                <a:solidFill>
                  <a:srgbClr val="1E1E1E"/>
                </a:solidFill>
                <a:highlight>
                  <a:schemeClr val="lt1"/>
                </a:highlight>
                <a:latin typeface="Merriweather"/>
                <a:ea typeface="Merriweather"/>
                <a:cs typeface="Merriweather"/>
                <a:sym typeface="Merriweather"/>
              </a:rPr>
              <a:t>Unlike the other high-level language, Python doesn't provide the abstract class itself. We need to import the abc module, which provides the base for defining Abstract Base classes (ABC). The ABC works by decorating methods of the base class as abstract. It registers concrete classes as the implementation of the abstract base. We use the @abstractmethod decorator to define an abstract method or if we don't provide the definition to the method, it automatically becomes the abstract method. Let's understand the following example.</a:t>
            </a:r>
            <a:endParaRPr sz="1100">
              <a:solidFill>
                <a:srgbClr val="1E1E1E"/>
              </a:solidFill>
              <a:highlight>
                <a:schemeClr val="lt1"/>
              </a:highlight>
              <a:latin typeface="Merriweather"/>
              <a:ea typeface="Merriweather"/>
              <a:cs typeface="Merriweather"/>
              <a:sym typeface="Merriweathe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7"/>
          <p:cNvSpPr txBox="1"/>
          <p:nvPr>
            <p:ph type="title"/>
          </p:nvPr>
        </p:nvSpPr>
        <p:spPr>
          <a:xfrm>
            <a:off x="378875" y="292525"/>
            <a:ext cx="8520600" cy="623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400"/>
              <a:t>15. What is Abstraction And How To Define Abstract Classes and Functions Using Abstraction</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pic>
        <p:nvPicPr>
          <p:cNvPr id="436" name="Google Shape;436;p67"/>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37" name="Google Shape;437;p67"/>
          <p:cNvSpPr txBox="1"/>
          <p:nvPr/>
        </p:nvSpPr>
        <p:spPr>
          <a:xfrm>
            <a:off x="681875" y="1507875"/>
            <a:ext cx="8217600" cy="35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None/>
            </a:pPr>
            <a:r>
              <a:t/>
            </a:r>
            <a:endParaRPr sz="1100">
              <a:solidFill>
                <a:schemeClr val="lt1"/>
              </a:solidFill>
              <a:latin typeface="Times New Roman"/>
              <a:ea typeface="Times New Roman"/>
              <a:cs typeface="Times New Roman"/>
              <a:sym typeface="Times New Roman"/>
            </a:endParaRPr>
          </a:p>
        </p:txBody>
      </p:sp>
      <p:sp>
        <p:nvSpPr>
          <p:cNvPr id="438" name="Google Shape;438;p67"/>
          <p:cNvSpPr txBox="1"/>
          <p:nvPr/>
        </p:nvSpPr>
        <p:spPr>
          <a:xfrm>
            <a:off x="5763325" y="4707575"/>
            <a:ext cx="33807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https://www.javatpoint.com/abstraction-in-python</a:t>
            </a:r>
            <a:endParaRPr i="1" sz="900"/>
          </a:p>
        </p:txBody>
      </p:sp>
      <p:sp>
        <p:nvSpPr>
          <p:cNvPr id="439" name="Google Shape;439;p67"/>
          <p:cNvSpPr txBox="1"/>
          <p:nvPr/>
        </p:nvSpPr>
        <p:spPr>
          <a:xfrm>
            <a:off x="594875" y="1377400"/>
            <a:ext cx="2656500" cy="31401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b="1" lang="en" sz="1200">
                <a:solidFill>
                  <a:srgbClr val="1E1E1E"/>
                </a:solidFill>
                <a:highlight>
                  <a:schemeClr val="lt1"/>
                </a:highlight>
                <a:latin typeface="Merriweather"/>
                <a:ea typeface="Merriweather"/>
                <a:cs typeface="Merriweather"/>
                <a:sym typeface="Merriweather"/>
              </a:rPr>
              <a:t>Example -</a:t>
            </a:r>
            <a:endParaRPr b="1" sz="12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from abc import ABC, abstractmethod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class Car(ABC):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def mileage(self):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pass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class Tesla(Car):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def mileage(self):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print("The mileage is 30kmph")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class Suzuki(Car):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def mileage(self):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print("The mileage is 25kmph ")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class Duster(Car):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def mileage(self):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print("The mileage is 24kmph ")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class Renault(Car):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def mileage(self):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print("The mileage is 27kmph ")  </a:t>
            </a:r>
            <a:endParaRPr sz="1000">
              <a:solidFill>
                <a:srgbClr val="1E1E1E"/>
              </a:solidFill>
              <a:highlight>
                <a:schemeClr val="lt1"/>
              </a:highlight>
              <a:latin typeface="Merriweather"/>
              <a:ea typeface="Merriweather"/>
              <a:cs typeface="Merriweather"/>
              <a:sym typeface="Merriweather"/>
            </a:endParaRPr>
          </a:p>
        </p:txBody>
      </p:sp>
      <p:sp>
        <p:nvSpPr>
          <p:cNvPr id="440" name="Google Shape;440;p67"/>
          <p:cNvSpPr txBox="1"/>
          <p:nvPr/>
        </p:nvSpPr>
        <p:spPr>
          <a:xfrm>
            <a:off x="3476725" y="1377400"/>
            <a:ext cx="1840800" cy="3109200"/>
          </a:xfrm>
          <a:prstGeom prst="rect">
            <a:avLst/>
          </a:prstGeom>
          <a:solidFill>
            <a:srgbClr val="F9F9F9"/>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Driver code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 Tesla ()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t.mileage()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r = Renault()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r.mileage()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s = Suzuki()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s.mileage()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d = Duster()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d.mileage()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b="1" lang="en" sz="1000">
                <a:solidFill>
                  <a:srgbClr val="1E1E1E"/>
                </a:solidFill>
                <a:highlight>
                  <a:schemeClr val="lt1"/>
                </a:highlight>
                <a:latin typeface="Merriweather"/>
                <a:ea typeface="Merriweather"/>
                <a:cs typeface="Merriweather"/>
                <a:sym typeface="Merriweather"/>
              </a:rPr>
              <a:t>Output:</a:t>
            </a:r>
            <a:endParaRPr b="1"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The mileage is 30kmph</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The mileage is 27kmph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The mileage is 25kmph </a:t>
            </a:r>
            <a:endParaRPr sz="1000">
              <a:solidFill>
                <a:srgbClr val="1E1E1E"/>
              </a:solidFill>
              <a:highlight>
                <a:schemeClr val="lt1"/>
              </a:highlight>
              <a:latin typeface="Merriweather"/>
              <a:ea typeface="Merriweather"/>
              <a:cs typeface="Merriweather"/>
              <a:sym typeface="Merriweather"/>
            </a:endParaRPr>
          </a:p>
          <a:p>
            <a:pPr indent="0" lvl="0" marL="0" rtl="0" algn="just">
              <a:lnSpc>
                <a:spcPct val="100000"/>
              </a:lnSpc>
              <a:spcBef>
                <a:spcPts val="0"/>
              </a:spcBef>
              <a:spcAft>
                <a:spcPts val="0"/>
              </a:spcAft>
              <a:buNone/>
            </a:pPr>
            <a:r>
              <a:rPr lang="en" sz="1000">
                <a:solidFill>
                  <a:srgbClr val="1E1E1E"/>
                </a:solidFill>
                <a:highlight>
                  <a:schemeClr val="lt1"/>
                </a:highlight>
                <a:latin typeface="Merriweather"/>
                <a:ea typeface="Merriweather"/>
                <a:cs typeface="Merriweather"/>
                <a:sym typeface="Merriweather"/>
              </a:rPr>
              <a:t>The mileage is 24kmph</a:t>
            </a:r>
            <a:endParaRPr sz="1000">
              <a:solidFill>
                <a:srgbClr val="1E1E1E"/>
              </a:solidFill>
              <a:highlight>
                <a:schemeClr val="lt1"/>
              </a:highlight>
              <a:latin typeface="Merriweather"/>
              <a:ea typeface="Merriweather"/>
              <a:cs typeface="Merriweather"/>
              <a:sym typeface="Merriweather"/>
            </a:endParaRPr>
          </a:p>
        </p:txBody>
      </p:sp>
      <p:sp>
        <p:nvSpPr>
          <p:cNvPr id="441" name="Google Shape;441;p67"/>
          <p:cNvSpPr txBox="1"/>
          <p:nvPr/>
        </p:nvSpPr>
        <p:spPr>
          <a:xfrm>
            <a:off x="5672125" y="1426650"/>
            <a:ext cx="30000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Merriweather"/>
                <a:ea typeface="Merriweather"/>
                <a:cs typeface="Merriweather"/>
                <a:sym typeface="Merriweather"/>
              </a:rPr>
              <a:t>Explanation -</a:t>
            </a:r>
            <a:endParaRPr b="1"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In the above code, we have imported the abc module to create the abstract base class. </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We created the Car class that inherited the ABC class and defined an abstract method named mileage().</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We have then inherited the base class from the three different subclasses and implemented the abstract method differently.</a:t>
            </a:r>
            <a:endParaRPr sz="1200">
              <a:latin typeface="Merriweather"/>
              <a:ea typeface="Merriweather"/>
              <a:cs typeface="Merriweather"/>
              <a:sym typeface="Merriweather"/>
            </a:endParaRPr>
          </a:p>
          <a:p>
            <a:pPr indent="0" lvl="0" marL="0" rtl="0" algn="l">
              <a:spcBef>
                <a:spcPts val="0"/>
              </a:spcBef>
              <a:spcAft>
                <a:spcPts val="0"/>
              </a:spcAft>
              <a:buNone/>
            </a:pPr>
            <a:r>
              <a:rPr lang="en" sz="1200">
                <a:latin typeface="Merriweather"/>
                <a:ea typeface="Merriweather"/>
                <a:cs typeface="Merriweather"/>
                <a:sym typeface="Merriweather"/>
              </a:rPr>
              <a:t>We created the objects to call the abstract method.</a:t>
            </a:r>
            <a:endParaRPr sz="1200">
              <a:latin typeface="Merriweather"/>
              <a:ea typeface="Merriweather"/>
              <a:cs typeface="Merriweather"/>
              <a:sym typeface="Merriweath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8"/>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Thanks! Hope It Helps You!</a:t>
            </a:r>
            <a:endParaRPr sz="2900"/>
          </a:p>
        </p:txBody>
      </p:sp>
      <p:sp>
        <p:nvSpPr>
          <p:cNvPr id="447" name="Google Shape;447;p68"/>
          <p:cNvSpPr txBox="1"/>
          <p:nvPr/>
        </p:nvSpPr>
        <p:spPr>
          <a:xfrm>
            <a:off x="946625" y="1615275"/>
            <a:ext cx="7231200" cy="725100"/>
          </a:xfrm>
          <a:prstGeom prst="rect">
            <a:avLst/>
          </a:prstGeom>
          <a:solidFill>
            <a:schemeClr val="dk1"/>
          </a:solid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Watch The Answers For The Remaining Questions On My Youtube Channel.</a:t>
            </a:r>
            <a:endParaRPr b="1">
              <a:solidFill>
                <a:schemeClr val="lt1"/>
              </a:solidFill>
              <a:latin typeface="Merriweather"/>
              <a:ea typeface="Merriweather"/>
              <a:cs typeface="Merriweather"/>
              <a:sym typeface="Merriweather"/>
            </a:endParaRPr>
          </a:p>
          <a:p>
            <a:pPr indent="0" lvl="0" marL="0" rtl="0" algn="just">
              <a:lnSpc>
                <a:spcPct val="115000"/>
              </a:lnSpc>
              <a:spcBef>
                <a:spcPts val="0"/>
              </a:spcBef>
              <a:spcAft>
                <a:spcPts val="0"/>
              </a:spcAft>
              <a:buNone/>
            </a:pPr>
            <a:r>
              <a:rPr b="1" lang="en">
                <a:solidFill>
                  <a:schemeClr val="lt1"/>
                </a:solidFill>
                <a:latin typeface="Merriweather"/>
                <a:ea typeface="Merriweather"/>
                <a:cs typeface="Merriweather"/>
                <a:sym typeface="Merriweather"/>
              </a:rPr>
              <a:t>Link For The Remaining Questions </a:t>
            </a:r>
            <a:r>
              <a:rPr b="1" lang="en" sz="1200">
                <a:solidFill>
                  <a:schemeClr val="lt1"/>
                </a:solidFill>
                <a:latin typeface="Merriweather"/>
                <a:ea typeface="Merriweather"/>
                <a:cs typeface="Merriweather"/>
                <a:sym typeface="Merriweather"/>
              </a:rPr>
              <a:t> :</a:t>
            </a:r>
            <a:r>
              <a:rPr lang="en" sz="1200">
                <a:latin typeface="Merriweather"/>
                <a:ea typeface="Merriweather"/>
                <a:cs typeface="Merriweather"/>
                <a:sym typeface="Merriweather"/>
              </a:rPr>
              <a:t> </a:t>
            </a:r>
            <a:r>
              <a:rPr b="1" lang="en" sz="1900">
                <a:solidFill>
                  <a:srgbClr val="00FFFF"/>
                </a:solidFill>
                <a:latin typeface="Roboto"/>
                <a:ea typeface="Roboto"/>
                <a:cs typeface="Roboto"/>
                <a:sym typeface="Roboto"/>
              </a:rPr>
              <a:t>https://youtu.be/KRUBHw92aLI</a:t>
            </a:r>
            <a:endParaRPr sz="1200">
              <a:solidFill>
                <a:srgbClr val="00FFFF"/>
              </a:solidFill>
              <a:latin typeface="Merriweather"/>
              <a:ea typeface="Merriweather"/>
              <a:cs typeface="Merriweather"/>
              <a:sym typeface="Merriweather"/>
            </a:endParaRPr>
          </a:p>
        </p:txBody>
      </p:sp>
      <p:sp>
        <p:nvSpPr>
          <p:cNvPr id="448" name="Google Shape;448;p68"/>
          <p:cNvSpPr txBox="1"/>
          <p:nvPr/>
        </p:nvSpPr>
        <p:spPr>
          <a:xfrm>
            <a:off x="4122225" y="3045250"/>
            <a:ext cx="3000000" cy="36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1200">
              <a:solidFill>
                <a:schemeClr val="dk1"/>
              </a:solidFill>
              <a:latin typeface="Merriweather"/>
              <a:ea typeface="Merriweather"/>
              <a:cs typeface="Merriweather"/>
              <a:sym typeface="Merriweather"/>
            </a:endParaRPr>
          </a:p>
        </p:txBody>
      </p:sp>
      <p:pic>
        <p:nvPicPr>
          <p:cNvPr id="449" name="Google Shape;449;p68"/>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50" name="Google Shape;450;p68"/>
          <p:cNvSpPr txBox="1"/>
          <p:nvPr/>
        </p:nvSpPr>
        <p:spPr>
          <a:xfrm>
            <a:off x="1202575" y="2571750"/>
            <a:ext cx="6358500" cy="1854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Connect with me:</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Youtube: </a:t>
            </a:r>
            <a:r>
              <a:rPr b="1" lang="en" sz="1550" u="sng">
                <a:solidFill>
                  <a:schemeClr val="hlink"/>
                </a:solidFill>
                <a:highlight>
                  <a:srgbClr val="FFFFFF"/>
                </a:highlight>
                <a:latin typeface="Roboto"/>
                <a:ea typeface="Roboto"/>
                <a:cs typeface="Roboto"/>
                <a:sym typeface="Roboto"/>
                <a:hlinkClick r:id="rId4"/>
              </a:rPr>
              <a:t>https://www.youtube.com/c/nitmantalks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Instagram: </a:t>
            </a:r>
            <a:r>
              <a:rPr b="1" lang="en" sz="1550" u="sng">
                <a:solidFill>
                  <a:schemeClr val="hlink"/>
                </a:solidFill>
                <a:highlight>
                  <a:srgbClr val="FFFFFF"/>
                </a:highlight>
                <a:latin typeface="Roboto"/>
                <a:ea typeface="Roboto"/>
                <a:cs typeface="Roboto"/>
                <a:sym typeface="Roboto"/>
                <a:hlinkClick r:id="rId5"/>
              </a:rPr>
              <a:t>https://www.instagram.com/nitinmangotra/</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LinkedIn: </a:t>
            </a:r>
            <a:r>
              <a:rPr b="1" lang="en" sz="1550" u="sng">
                <a:solidFill>
                  <a:schemeClr val="hlink"/>
                </a:solidFill>
                <a:highlight>
                  <a:srgbClr val="FFFFFF"/>
                </a:highlight>
                <a:latin typeface="Roboto"/>
                <a:ea typeface="Roboto"/>
                <a:cs typeface="Roboto"/>
                <a:sym typeface="Roboto"/>
                <a:hlinkClick r:id="rId6"/>
              </a:rPr>
              <a:t>https://www.linkedin.com/in/nitin-mangotra-9a075a149/</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Facebook: </a:t>
            </a:r>
            <a:r>
              <a:rPr b="1" lang="en" sz="1550" u="sng">
                <a:solidFill>
                  <a:schemeClr val="hlink"/>
                </a:solidFill>
                <a:highlight>
                  <a:srgbClr val="FFFFFF"/>
                </a:highlight>
                <a:latin typeface="Roboto"/>
                <a:ea typeface="Roboto"/>
                <a:cs typeface="Roboto"/>
                <a:sym typeface="Roboto"/>
                <a:hlinkClick r:id="rId7"/>
              </a:rPr>
              <a:t>https://www.facebook.com/NitManTalks/</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Twitter: </a:t>
            </a:r>
            <a:r>
              <a:rPr b="1" lang="en" sz="1550" u="sng">
                <a:solidFill>
                  <a:schemeClr val="hlink"/>
                </a:solidFill>
                <a:highlight>
                  <a:srgbClr val="FFFFFF"/>
                </a:highlight>
                <a:latin typeface="Roboto"/>
                <a:ea typeface="Roboto"/>
                <a:cs typeface="Roboto"/>
                <a:sym typeface="Roboto"/>
                <a:hlinkClick r:id="rId8"/>
              </a:rPr>
              <a:t>https://twitter.com/nitinmangotra07/</a:t>
            </a:r>
            <a:endParaRPr b="1" sz="15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550">
                <a:solidFill>
                  <a:srgbClr val="0D0D0D"/>
                </a:solidFill>
                <a:highlight>
                  <a:srgbClr val="FFFFFF"/>
                </a:highlight>
                <a:latin typeface="Roboto"/>
                <a:ea typeface="Roboto"/>
                <a:cs typeface="Roboto"/>
                <a:sym typeface="Roboto"/>
              </a:rPr>
              <a:t>Telegram: </a:t>
            </a:r>
            <a:r>
              <a:rPr b="1" lang="en" sz="1550" u="sng">
                <a:solidFill>
                  <a:schemeClr val="hlink"/>
                </a:solidFill>
                <a:highlight>
                  <a:srgbClr val="FFFFFF"/>
                </a:highlight>
                <a:latin typeface="Roboto"/>
                <a:ea typeface="Roboto"/>
                <a:cs typeface="Roboto"/>
                <a:sym typeface="Roboto"/>
                <a:hlinkClick r:id="rId9"/>
              </a:rPr>
              <a:t>https://t.me/nitmantalks/</a:t>
            </a:r>
            <a:endParaRPr b="1"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9"/>
          <p:cNvSpPr txBox="1"/>
          <p:nvPr>
            <p:ph type="title"/>
          </p:nvPr>
        </p:nvSpPr>
        <p:spPr>
          <a:xfrm>
            <a:off x="758325" y="1444125"/>
            <a:ext cx="7530600" cy="23388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260"/>
              <a:t>Please Do Comment Your Feedback In Comment Section Of My Video On Youtube. </a:t>
            </a:r>
            <a:endParaRPr b="1" sz="1260"/>
          </a:p>
          <a:p>
            <a:pPr indent="0" lvl="0" marL="0" rtl="0" algn="l">
              <a:spcBef>
                <a:spcPts val="0"/>
              </a:spcBef>
              <a:spcAft>
                <a:spcPts val="0"/>
              </a:spcAft>
              <a:buSzPts val="990"/>
              <a:buNone/>
            </a:pPr>
            <a:r>
              <a:rPr b="1" lang="en" sz="1260"/>
              <a:t>Here Is The Link: </a:t>
            </a:r>
            <a:r>
              <a:rPr b="1" lang="en" sz="1200"/>
              <a:t> </a:t>
            </a:r>
            <a:r>
              <a:rPr b="1" lang="en" sz="1900">
                <a:solidFill>
                  <a:srgbClr val="00FFFF"/>
                </a:solidFill>
                <a:latin typeface="Roboto"/>
                <a:ea typeface="Roboto"/>
                <a:cs typeface="Roboto"/>
                <a:sym typeface="Roboto"/>
              </a:rPr>
              <a:t>https://youtu.be/KRUBHw92aLI</a:t>
            </a:r>
            <a:endParaRPr b="1" sz="1260">
              <a:solidFill>
                <a:srgbClr val="00FFFF"/>
              </a:solidFill>
            </a:endParaRPr>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When You Get Placed In Any Company Because Of My Video, DO Let Me Know.</a:t>
            </a:r>
            <a:endParaRPr b="1" sz="1260"/>
          </a:p>
          <a:p>
            <a:pPr indent="0" lvl="0" marL="0" rtl="0" algn="l">
              <a:spcBef>
                <a:spcPts val="0"/>
              </a:spcBef>
              <a:spcAft>
                <a:spcPts val="0"/>
              </a:spcAft>
              <a:buSzPts val="990"/>
              <a:buNone/>
            </a:pPr>
            <a:r>
              <a:rPr b="1" lang="en" sz="1260"/>
              <a:t>It will Give Me More Satisfaction and Will Motivate me to make more such video Content!!</a:t>
            </a:r>
            <a:endParaRPr b="1" sz="1260"/>
          </a:p>
          <a:p>
            <a:pPr indent="0" lvl="0" marL="0" rtl="0" algn="l">
              <a:spcBef>
                <a:spcPts val="0"/>
              </a:spcBef>
              <a:spcAft>
                <a:spcPts val="0"/>
              </a:spcAft>
              <a:buSzPts val="990"/>
              <a:buNone/>
            </a:pPr>
            <a:r>
              <a:t/>
            </a:r>
            <a:endParaRPr b="1" sz="1260"/>
          </a:p>
          <a:p>
            <a:pPr indent="0" lvl="0" marL="0" rtl="0" algn="l">
              <a:spcBef>
                <a:spcPts val="0"/>
              </a:spcBef>
              <a:spcAft>
                <a:spcPts val="0"/>
              </a:spcAft>
              <a:buSzPts val="990"/>
              <a:buNone/>
            </a:pPr>
            <a:r>
              <a:rPr b="1" lang="en" sz="1260"/>
              <a:t>Thanks</a:t>
            </a:r>
            <a:endParaRPr b="1" sz="1260"/>
          </a:p>
          <a:p>
            <a:pPr indent="0" lvl="0" marL="0" rtl="0" algn="l">
              <a:spcBef>
                <a:spcPts val="0"/>
              </a:spcBef>
              <a:spcAft>
                <a:spcPts val="0"/>
              </a:spcAft>
              <a:buSzPts val="990"/>
              <a:buNone/>
            </a:pPr>
            <a:r>
              <a:rPr b="1" lang="en" sz="1260"/>
              <a:t>PS: Don’t Forget To Connect WIth ME.</a:t>
            </a:r>
            <a:endParaRPr b="1" sz="1260"/>
          </a:p>
          <a:p>
            <a:pPr indent="0" lvl="0" marL="0" rtl="0" algn="l">
              <a:spcBef>
                <a:spcPts val="0"/>
              </a:spcBef>
              <a:spcAft>
                <a:spcPts val="0"/>
              </a:spcAft>
              <a:buSzPts val="990"/>
              <a:buNone/>
            </a:pPr>
            <a:r>
              <a:rPr b="1" lang="en" sz="1260"/>
              <a:t>Regards,</a:t>
            </a:r>
            <a:endParaRPr b="1" sz="1260"/>
          </a:p>
          <a:p>
            <a:pPr indent="0" lvl="0" marL="0" rtl="0" algn="l">
              <a:spcBef>
                <a:spcPts val="0"/>
              </a:spcBef>
              <a:spcAft>
                <a:spcPts val="0"/>
              </a:spcAft>
              <a:buSzPts val="990"/>
              <a:buNone/>
            </a:pPr>
            <a:r>
              <a:rPr b="1" lang="en" sz="1260"/>
              <a:t>Nitin Mangotra (NitMan)</a:t>
            </a:r>
            <a:endParaRPr b="1" sz="1260"/>
          </a:p>
        </p:txBody>
      </p:sp>
      <p:pic>
        <p:nvPicPr>
          <p:cNvPr id="456" name="Google Shape;456;p69"/>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457" name="Google Shape;457;p69"/>
          <p:cNvSpPr txBox="1"/>
          <p:nvPr/>
        </p:nvSpPr>
        <p:spPr>
          <a:xfrm>
            <a:off x="4039425" y="3439325"/>
            <a:ext cx="4249500" cy="1316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Connect with me:</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Youtube: </a:t>
            </a:r>
            <a:r>
              <a:rPr b="1" lang="en" sz="1050" u="sng">
                <a:solidFill>
                  <a:schemeClr val="hlink"/>
                </a:solidFill>
                <a:highlight>
                  <a:srgbClr val="FFFFFF"/>
                </a:highlight>
                <a:latin typeface="Roboto"/>
                <a:ea typeface="Roboto"/>
                <a:cs typeface="Roboto"/>
                <a:sym typeface="Roboto"/>
                <a:hlinkClick r:id="rId4"/>
              </a:rPr>
              <a:t>https://www.youtube.com/c/nitmantalks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Instagram: </a:t>
            </a:r>
            <a:r>
              <a:rPr b="1" lang="en" sz="1050" u="sng">
                <a:solidFill>
                  <a:schemeClr val="hlink"/>
                </a:solidFill>
                <a:highlight>
                  <a:srgbClr val="FFFFFF"/>
                </a:highlight>
                <a:latin typeface="Roboto"/>
                <a:ea typeface="Roboto"/>
                <a:cs typeface="Roboto"/>
                <a:sym typeface="Roboto"/>
                <a:hlinkClick r:id="rId5"/>
              </a:rPr>
              <a:t>https://www.instagram.com/nitinmangotra/</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LinkedIn: </a:t>
            </a:r>
            <a:r>
              <a:rPr b="1" lang="en" sz="1050" u="sng">
                <a:solidFill>
                  <a:schemeClr val="hlink"/>
                </a:solidFill>
                <a:highlight>
                  <a:srgbClr val="FFFFFF"/>
                </a:highlight>
                <a:latin typeface="Roboto"/>
                <a:ea typeface="Roboto"/>
                <a:cs typeface="Roboto"/>
                <a:sym typeface="Roboto"/>
                <a:hlinkClick r:id="rId6"/>
              </a:rPr>
              <a:t>https://www.linkedin.com/in/nitin-mangotra-9a075a149/</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Facebook: </a:t>
            </a:r>
            <a:r>
              <a:rPr b="1" lang="en" sz="1050" u="sng">
                <a:solidFill>
                  <a:schemeClr val="hlink"/>
                </a:solidFill>
                <a:highlight>
                  <a:srgbClr val="FFFFFF"/>
                </a:highlight>
                <a:latin typeface="Roboto"/>
                <a:ea typeface="Roboto"/>
                <a:cs typeface="Roboto"/>
                <a:sym typeface="Roboto"/>
                <a:hlinkClick r:id="rId7"/>
              </a:rPr>
              <a:t>https://www.facebook.com/NitManTalks/</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Twitter: </a:t>
            </a:r>
            <a:r>
              <a:rPr b="1" lang="en" sz="1050" u="sng">
                <a:solidFill>
                  <a:schemeClr val="hlink"/>
                </a:solidFill>
                <a:highlight>
                  <a:srgbClr val="FFFFFF"/>
                </a:highlight>
                <a:latin typeface="Roboto"/>
                <a:ea typeface="Roboto"/>
                <a:cs typeface="Roboto"/>
                <a:sym typeface="Roboto"/>
                <a:hlinkClick r:id="rId8"/>
              </a:rPr>
              <a:t>https://twitter.com/nitinmangotra07/</a:t>
            </a:r>
            <a:endParaRPr b="1" sz="1050">
              <a:solidFill>
                <a:srgbClr val="0D0D0D"/>
              </a:solidFill>
              <a:highlight>
                <a:srgbClr val="FFFFFF"/>
              </a:highlight>
              <a:latin typeface="Roboto"/>
              <a:ea typeface="Roboto"/>
              <a:cs typeface="Roboto"/>
              <a:sym typeface="Roboto"/>
            </a:endParaRPr>
          </a:p>
          <a:p>
            <a:pPr indent="0" lvl="0" marL="0" rtl="0" algn="l">
              <a:spcBef>
                <a:spcPts val="0"/>
              </a:spcBef>
              <a:spcAft>
                <a:spcPts val="0"/>
              </a:spcAft>
              <a:buNone/>
            </a:pPr>
            <a:r>
              <a:rPr b="1" lang="en" sz="1050">
                <a:solidFill>
                  <a:srgbClr val="0D0D0D"/>
                </a:solidFill>
                <a:highlight>
                  <a:srgbClr val="FFFFFF"/>
                </a:highlight>
                <a:latin typeface="Roboto"/>
                <a:ea typeface="Roboto"/>
                <a:cs typeface="Roboto"/>
                <a:sym typeface="Roboto"/>
              </a:rPr>
              <a:t>Telegram: </a:t>
            </a:r>
            <a:r>
              <a:rPr b="1" lang="en" sz="1050" u="sng">
                <a:solidFill>
                  <a:schemeClr val="hlink"/>
                </a:solidFill>
                <a:highlight>
                  <a:srgbClr val="FFFFFF"/>
                </a:highlight>
                <a:latin typeface="Roboto"/>
                <a:ea typeface="Roboto"/>
                <a:cs typeface="Roboto"/>
                <a:sym typeface="Roboto"/>
                <a:hlinkClick r:id="rId9"/>
              </a:rPr>
              <a:t>https://t.me/nitmantalks/</a:t>
            </a:r>
            <a:endParaRPr b="1" sz="1300">
              <a:latin typeface="Roboto"/>
              <a:ea typeface="Roboto"/>
              <a:cs typeface="Roboto"/>
              <a:sym typeface="Roboto"/>
            </a:endParaRPr>
          </a:p>
        </p:txBody>
      </p:sp>
      <p:sp>
        <p:nvSpPr>
          <p:cNvPr id="458" name="Google Shape;458;p69"/>
          <p:cNvSpPr txBox="1"/>
          <p:nvPr>
            <p:ph type="title"/>
          </p:nvPr>
        </p:nvSpPr>
        <p:spPr>
          <a:xfrm>
            <a:off x="1316025" y="340575"/>
            <a:ext cx="69165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Do Connect With Me!!!!</a:t>
            </a:r>
            <a:endParaRPr sz="2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40"/>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192" name="Google Shape;192;p40"/>
          <p:cNvSpPr txBox="1"/>
          <p:nvPr/>
        </p:nvSpPr>
        <p:spPr>
          <a:xfrm>
            <a:off x="3233900" y="2236175"/>
            <a:ext cx="2045100" cy="19224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Append():</a:t>
            </a:r>
            <a:r>
              <a:rPr lang="en" sz="1150">
                <a:solidFill>
                  <a:srgbClr val="232629"/>
                </a:solidFill>
                <a:highlight>
                  <a:schemeClr val="lt1"/>
                </a:highlight>
              </a:rPr>
              <a:t>.</a:t>
            </a:r>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list1.append('AB')</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[1, 2, 3, 'AB’]</a:t>
            </a:r>
            <a:endParaRPr b="1" sz="1100">
              <a:solidFill>
                <a:srgbClr val="232629"/>
              </a:solidFill>
            </a:endParaRPr>
          </a:p>
          <a:p>
            <a:pPr indent="0" lvl="0" marL="0" rtl="0" algn="l">
              <a:lnSpc>
                <a:spcPct val="115000"/>
              </a:lnSpc>
              <a:spcBef>
                <a:spcPts val="0"/>
              </a:spcBef>
              <a:spcAft>
                <a:spcPts val="0"/>
              </a:spcAft>
              <a:buNone/>
            </a:pPr>
            <a:r>
              <a:t/>
            </a:r>
            <a:endParaRPr sz="1100">
              <a:solidFill>
                <a:srgbClr val="232629"/>
              </a:solidFill>
            </a:endParaRPr>
          </a:p>
        </p:txBody>
      </p:sp>
      <p:sp>
        <p:nvSpPr>
          <p:cNvPr id="193" name="Google Shape;193;p40"/>
          <p:cNvSpPr txBox="1"/>
          <p:nvPr/>
        </p:nvSpPr>
        <p:spPr>
          <a:xfrm>
            <a:off x="5637175" y="2241125"/>
            <a:ext cx="2137200" cy="19125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Extend():</a:t>
            </a:r>
            <a:r>
              <a:rPr lang="en" sz="1150">
                <a:solidFill>
                  <a:srgbClr val="232629"/>
                </a:solidFill>
                <a:highlight>
                  <a:schemeClr val="lt1"/>
                </a:highlight>
              </a:rPr>
              <a:t>.</a:t>
            </a:r>
            <a:br>
              <a:rPr lang="en" sz="1150">
                <a:solidFill>
                  <a:srgbClr val="232629"/>
                </a:solidFill>
                <a:highlight>
                  <a:schemeClr val="lt1"/>
                </a:highlight>
              </a:rPr>
            </a:br>
            <a:endParaRPr sz="1150">
              <a:solidFill>
                <a:srgbClr val="232629"/>
              </a:solidFill>
              <a:highlight>
                <a:schemeClr val="lt1"/>
              </a:highlight>
            </a:endParaRPr>
          </a:p>
          <a:p>
            <a:pPr indent="0" lvl="0" marL="0" rtl="0" algn="l">
              <a:lnSpc>
                <a:spcPct val="115000"/>
              </a:lnSpc>
              <a:spcBef>
                <a:spcPts val="0"/>
              </a:spcBef>
              <a:spcAft>
                <a:spcPts val="0"/>
              </a:spcAft>
              <a:buNone/>
            </a:pPr>
            <a:r>
              <a:rPr b="1" lang="en" sz="1100">
                <a:solidFill>
                  <a:srgbClr val="232629"/>
                </a:solidFill>
              </a:rPr>
              <a:t>list1.extend(‘AB’)</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[1, 2, 3, ‘A’, ‘B’]</a:t>
            </a:r>
            <a:endParaRPr b="1" sz="1100">
              <a:solidFill>
                <a:srgbClr val="232629"/>
              </a:solidFill>
            </a:endParaRPr>
          </a:p>
          <a:p>
            <a:pPr indent="0" lvl="0" marL="0" rtl="0" algn="l">
              <a:spcBef>
                <a:spcPts val="0"/>
              </a:spcBef>
              <a:spcAft>
                <a:spcPts val="0"/>
              </a:spcAft>
              <a:buNone/>
            </a:pPr>
            <a:r>
              <a:t/>
            </a:r>
            <a:endParaRPr sz="1150">
              <a:solidFill>
                <a:srgbClr val="232629"/>
              </a:solidFill>
              <a:highlight>
                <a:schemeClr val="lt1"/>
              </a:highlight>
            </a:endParaRPr>
          </a:p>
        </p:txBody>
      </p:sp>
      <p:sp>
        <p:nvSpPr>
          <p:cNvPr id="194" name="Google Shape;194;p40"/>
          <p:cNvSpPr txBox="1"/>
          <p:nvPr/>
        </p:nvSpPr>
        <p:spPr>
          <a:xfrm>
            <a:off x="656850" y="2236175"/>
            <a:ext cx="2322600" cy="861900"/>
          </a:xfrm>
          <a:prstGeom prst="rect">
            <a:avLst/>
          </a:prstGeom>
          <a:solidFill>
            <a:srgbClr val="F2F2F2"/>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Consider 2 Lists - List1 &amp; List2</a:t>
            </a:r>
            <a:br>
              <a:rPr b="1" lang="en" sz="1200">
                <a:latin typeface="Roboto"/>
                <a:ea typeface="Roboto"/>
                <a:cs typeface="Roboto"/>
                <a:sym typeface="Roboto"/>
              </a:rPr>
            </a:br>
            <a:endParaRPr b="1" sz="400">
              <a:latin typeface="Roboto"/>
              <a:ea typeface="Roboto"/>
              <a:cs typeface="Roboto"/>
              <a:sym typeface="Roboto"/>
            </a:endParaRPr>
          </a:p>
          <a:p>
            <a:pPr indent="0" lvl="0" marL="0" rtl="0" algn="l">
              <a:spcBef>
                <a:spcPts val="0"/>
              </a:spcBef>
              <a:spcAft>
                <a:spcPts val="0"/>
              </a:spcAft>
              <a:buNone/>
            </a:pPr>
            <a:r>
              <a:rPr b="1" lang="en">
                <a:solidFill>
                  <a:srgbClr val="232629"/>
                </a:solidFill>
              </a:rPr>
              <a:t>list1 = [1,2,3]</a:t>
            </a:r>
            <a:endParaRPr b="1">
              <a:solidFill>
                <a:srgbClr val="232629"/>
              </a:solidFill>
            </a:endParaRPr>
          </a:p>
          <a:p>
            <a:pPr indent="0" lvl="0" marL="0" rtl="0" algn="l">
              <a:lnSpc>
                <a:spcPct val="115000"/>
              </a:lnSpc>
              <a:spcBef>
                <a:spcPts val="0"/>
              </a:spcBef>
              <a:spcAft>
                <a:spcPts val="0"/>
              </a:spcAft>
              <a:buNone/>
            </a:pPr>
            <a:r>
              <a:rPr b="1" lang="en">
                <a:solidFill>
                  <a:srgbClr val="232629"/>
                </a:solidFill>
              </a:rPr>
              <a:t>list2 = [5,6,7]</a:t>
            </a:r>
            <a:endParaRPr b="1" sz="1200">
              <a:latin typeface="Roboto"/>
              <a:ea typeface="Roboto"/>
              <a:cs typeface="Roboto"/>
              <a:sym typeface="Roboto"/>
            </a:endParaRPr>
          </a:p>
        </p:txBody>
      </p:sp>
      <p:sp>
        <p:nvSpPr>
          <p:cNvPr id="195" name="Google Shape;195;p40"/>
          <p:cNvSpPr txBox="1"/>
          <p:nvPr/>
        </p:nvSpPr>
        <p:spPr>
          <a:xfrm>
            <a:off x="656850" y="1485875"/>
            <a:ext cx="2649000" cy="461700"/>
          </a:xfrm>
          <a:prstGeom prst="rect">
            <a:avLst/>
          </a:prstGeom>
          <a:solidFill>
            <a:srgbClr val="F2F2F2"/>
          </a:solidFill>
          <a:ln cap="flat" cmpd="sng" w="19050">
            <a:solidFill>
              <a:srgbClr val="EEEEEE"/>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latin typeface="Roboto"/>
                <a:ea typeface="Roboto"/>
                <a:cs typeface="Roboto"/>
                <a:sym typeface="Roboto"/>
              </a:rPr>
              <a:t>In Case Of String Value</a:t>
            </a:r>
            <a:endParaRPr b="1" sz="1800">
              <a:latin typeface="Roboto"/>
              <a:ea typeface="Roboto"/>
              <a:cs typeface="Roboto"/>
              <a:sym typeface="Roboto"/>
            </a:endParaRPr>
          </a:p>
        </p:txBody>
      </p:sp>
      <p:sp>
        <p:nvSpPr>
          <p:cNvPr id="196" name="Google Shape;196;p40"/>
          <p:cNvSpPr txBox="1"/>
          <p:nvPr>
            <p:ph type="title"/>
          </p:nvPr>
        </p:nvSpPr>
        <p:spPr>
          <a:xfrm>
            <a:off x="311700" y="471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2. Explain Append() And Extend() Property Of List</a:t>
            </a:r>
            <a:endParaRPr b="1"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1"/>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02" name="Google Shape;202;p41"/>
          <p:cNvSpPr txBox="1"/>
          <p:nvPr/>
        </p:nvSpPr>
        <p:spPr>
          <a:xfrm>
            <a:off x="656850" y="1485875"/>
            <a:ext cx="2649000" cy="461700"/>
          </a:xfrm>
          <a:prstGeom prst="rect">
            <a:avLst/>
          </a:prstGeom>
          <a:solidFill>
            <a:srgbClr val="F2F2F2"/>
          </a:solidFill>
          <a:ln cap="flat" cmpd="sng" w="19050">
            <a:solidFill>
              <a:srgbClr val="EEEEEE"/>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latin typeface="Roboto"/>
                <a:ea typeface="Roboto"/>
                <a:cs typeface="Roboto"/>
                <a:sym typeface="Roboto"/>
              </a:rPr>
              <a:t>In Case Of List Value</a:t>
            </a:r>
            <a:endParaRPr b="1" sz="1800">
              <a:latin typeface="Roboto"/>
              <a:ea typeface="Roboto"/>
              <a:cs typeface="Roboto"/>
              <a:sym typeface="Roboto"/>
            </a:endParaRPr>
          </a:p>
        </p:txBody>
      </p:sp>
      <p:sp>
        <p:nvSpPr>
          <p:cNvPr id="203" name="Google Shape;203;p41"/>
          <p:cNvSpPr txBox="1"/>
          <p:nvPr>
            <p:ph type="title"/>
          </p:nvPr>
        </p:nvSpPr>
        <p:spPr>
          <a:xfrm>
            <a:off x="311700" y="471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2. Explain Append() And Extend() Property Of List</a:t>
            </a:r>
            <a:endParaRPr b="1" sz="2600"/>
          </a:p>
        </p:txBody>
      </p:sp>
      <p:sp>
        <p:nvSpPr>
          <p:cNvPr id="204" name="Google Shape;204;p41"/>
          <p:cNvSpPr txBox="1"/>
          <p:nvPr/>
        </p:nvSpPr>
        <p:spPr>
          <a:xfrm>
            <a:off x="3233900" y="2236175"/>
            <a:ext cx="2045100" cy="19224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Append():</a:t>
            </a:r>
            <a:r>
              <a:rPr lang="en" sz="1150">
                <a:solidFill>
                  <a:srgbClr val="232629"/>
                </a:solidFill>
                <a:highlight>
                  <a:schemeClr val="lt1"/>
                </a:highlight>
              </a:rPr>
              <a:t>.</a:t>
            </a:r>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list1.append(list2)</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[1, 2, 3, [5, 6, 7]]</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p:txBody>
      </p:sp>
      <p:sp>
        <p:nvSpPr>
          <p:cNvPr id="205" name="Google Shape;205;p41"/>
          <p:cNvSpPr txBox="1"/>
          <p:nvPr/>
        </p:nvSpPr>
        <p:spPr>
          <a:xfrm>
            <a:off x="5637175" y="2241125"/>
            <a:ext cx="2137200" cy="19047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Extend():</a:t>
            </a:r>
            <a:r>
              <a:rPr lang="en" sz="1150">
                <a:solidFill>
                  <a:srgbClr val="232629"/>
                </a:solidFill>
                <a:highlight>
                  <a:schemeClr val="lt1"/>
                </a:highlight>
              </a:rPr>
              <a:t>.</a:t>
            </a:r>
            <a:br>
              <a:rPr lang="en" sz="1150">
                <a:solidFill>
                  <a:srgbClr val="232629"/>
                </a:solidFill>
                <a:highlight>
                  <a:schemeClr val="lt1"/>
                </a:highlight>
              </a:rPr>
            </a:br>
            <a:endParaRPr sz="1150">
              <a:solidFill>
                <a:srgbClr val="232629"/>
              </a:solidFill>
              <a:highlight>
                <a:schemeClr val="lt1"/>
              </a:highlight>
            </a:endParaRPr>
          </a:p>
          <a:p>
            <a:pPr indent="0" lvl="0" marL="0" rtl="0" algn="l">
              <a:lnSpc>
                <a:spcPct val="115000"/>
              </a:lnSpc>
              <a:spcBef>
                <a:spcPts val="0"/>
              </a:spcBef>
              <a:spcAft>
                <a:spcPts val="0"/>
              </a:spcAft>
              <a:buNone/>
            </a:pPr>
            <a:r>
              <a:rPr b="1" lang="en" sz="1100">
                <a:solidFill>
                  <a:srgbClr val="232629"/>
                </a:solidFill>
              </a:rPr>
              <a:t>list1.extend(list2)</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[1, 2, 3, 5, 6, 7]</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p:txBody>
      </p:sp>
      <p:sp>
        <p:nvSpPr>
          <p:cNvPr id="206" name="Google Shape;206;p41"/>
          <p:cNvSpPr txBox="1"/>
          <p:nvPr/>
        </p:nvSpPr>
        <p:spPr>
          <a:xfrm>
            <a:off x="656850" y="2236175"/>
            <a:ext cx="2322600" cy="861900"/>
          </a:xfrm>
          <a:prstGeom prst="rect">
            <a:avLst/>
          </a:prstGeom>
          <a:solidFill>
            <a:srgbClr val="F2F2F2"/>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Consider 2 Lists - List1 &amp; List2</a:t>
            </a:r>
            <a:br>
              <a:rPr b="1" lang="en" sz="1200">
                <a:latin typeface="Roboto"/>
                <a:ea typeface="Roboto"/>
                <a:cs typeface="Roboto"/>
                <a:sym typeface="Roboto"/>
              </a:rPr>
            </a:br>
            <a:endParaRPr b="1" sz="400">
              <a:latin typeface="Roboto"/>
              <a:ea typeface="Roboto"/>
              <a:cs typeface="Roboto"/>
              <a:sym typeface="Roboto"/>
            </a:endParaRPr>
          </a:p>
          <a:p>
            <a:pPr indent="0" lvl="0" marL="0" rtl="0" algn="l">
              <a:spcBef>
                <a:spcPts val="0"/>
              </a:spcBef>
              <a:spcAft>
                <a:spcPts val="0"/>
              </a:spcAft>
              <a:buNone/>
            </a:pPr>
            <a:r>
              <a:rPr b="1" lang="en">
                <a:solidFill>
                  <a:srgbClr val="232629"/>
                </a:solidFill>
              </a:rPr>
              <a:t>list1 = [1,2,3]</a:t>
            </a:r>
            <a:endParaRPr b="1">
              <a:solidFill>
                <a:srgbClr val="232629"/>
              </a:solidFill>
            </a:endParaRPr>
          </a:p>
          <a:p>
            <a:pPr indent="0" lvl="0" marL="0" rtl="0" algn="l">
              <a:lnSpc>
                <a:spcPct val="115000"/>
              </a:lnSpc>
              <a:spcBef>
                <a:spcPts val="0"/>
              </a:spcBef>
              <a:spcAft>
                <a:spcPts val="0"/>
              </a:spcAft>
              <a:buNone/>
            </a:pPr>
            <a:r>
              <a:rPr b="1" lang="en">
                <a:solidFill>
                  <a:srgbClr val="232629"/>
                </a:solidFill>
              </a:rPr>
              <a:t>list2 = [5,6,7]</a:t>
            </a:r>
            <a:endParaRPr b="1" sz="12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42"/>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12" name="Google Shape;212;p42"/>
          <p:cNvSpPr txBox="1"/>
          <p:nvPr/>
        </p:nvSpPr>
        <p:spPr>
          <a:xfrm>
            <a:off x="656850" y="1485875"/>
            <a:ext cx="2768400" cy="461700"/>
          </a:xfrm>
          <a:prstGeom prst="rect">
            <a:avLst/>
          </a:prstGeom>
          <a:solidFill>
            <a:srgbClr val="F2F2F2"/>
          </a:solidFill>
          <a:ln cap="flat" cmpd="sng" w="19050">
            <a:solidFill>
              <a:srgbClr val="EEEEEE"/>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latin typeface="Roboto"/>
                <a:ea typeface="Roboto"/>
                <a:cs typeface="Roboto"/>
                <a:sym typeface="Roboto"/>
              </a:rPr>
              <a:t>In Case Of Integer Value</a:t>
            </a:r>
            <a:endParaRPr b="1" sz="1800">
              <a:latin typeface="Roboto"/>
              <a:ea typeface="Roboto"/>
              <a:cs typeface="Roboto"/>
              <a:sym typeface="Roboto"/>
            </a:endParaRPr>
          </a:p>
        </p:txBody>
      </p:sp>
      <p:sp>
        <p:nvSpPr>
          <p:cNvPr id="213" name="Google Shape;213;p42"/>
          <p:cNvSpPr txBox="1"/>
          <p:nvPr>
            <p:ph type="title"/>
          </p:nvPr>
        </p:nvSpPr>
        <p:spPr>
          <a:xfrm>
            <a:off x="311700" y="47187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t>2. Explain Append() And Extend() Property Of List</a:t>
            </a:r>
            <a:endParaRPr b="1" sz="2600"/>
          </a:p>
        </p:txBody>
      </p:sp>
      <p:sp>
        <p:nvSpPr>
          <p:cNvPr id="214" name="Google Shape;214;p42"/>
          <p:cNvSpPr txBox="1"/>
          <p:nvPr/>
        </p:nvSpPr>
        <p:spPr>
          <a:xfrm>
            <a:off x="3233900" y="2236175"/>
            <a:ext cx="2045100" cy="19224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Append():</a:t>
            </a:r>
            <a:r>
              <a:rPr lang="en" sz="1150">
                <a:solidFill>
                  <a:srgbClr val="232629"/>
                </a:solidFill>
                <a:highlight>
                  <a:schemeClr val="lt1"/>
                </a:highlight>
              </a:rPr>
              <a:t>.</a:t>
            </a:r>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list1.append(4)</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[1, 2, 3, 4]</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p:txBody>
      </p:sp>
      <p:sp>
        <p:nvSpPr>
          <p:cNvPr id="215" name="Google Shape;215;p42"/>
          <p:cNvSpPr txBox="1"/>
          <p:nvPr/>
        </p:nvSpPr>
        <p:spPr>
          <a:xfrm>
            <a:off x="5637175" y="2241125"/>
            <a:ext cx="2507700" cy="22941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1"/>
                </a:solidFill>
                <a:latin typeface="Merriweather"/>
                <a:ea typeface="Merriweather"/>
                <a:cs typeface="Merriweather"/>
                <a:sym typeface="Merriweather"/>
              </a:rPr>
              <a:t>Extend():</a:t>
            </a:r>
            <a:r>
              <a:rPr lang="en" sz="1150">
                <a:solidFill>
                  <a:srgbClr val="232629"/>
                </a:solidFill>
                <a:highlight>
                  <a:schemeClr val="lt1"/>
                </a:highlight>
              </a:rPr>
              <a:t>.</a:t>
            </a:r>
            <a:br>
              <a:rPr lang="en" sz="1150">
                <a:solidFill>
                  <a:srgbClr val="232629"/>
                </a:solidFill>
                <a:highlight>
                  <a:schemeClr val="lt1"/>
                </a:highlight>
              </a:rPr>
            </a:br>
            <a:endParaRPr sz="1150">
              <a:solidFill>
                <a:srgbClr val="232629"/>
              </a:solidFill>
              <a:highlight>
                <a:schemeClr val="lt1"/>
              </a:highlight>
            </a:endParaRPr>
          </a:p>
          <a:p>
            <a:pPr indent="0" lvl="0" marL="0" rtl="0" algn="l">
              <a:lnSpc>
                <a:spcPct val="115000"/>
              </a:lnSpc>
              <a:spcBef>
                <a:spcPts val="0"/>
              </a:spcBef>
              <a:spcAft>
                <a:spcPts val="0"/>
              </a:spcAft>
              <a:buNone/>
            </a:pPr>
            <a:r>
              <a:rPr b="1" lang="en" sz="1100">
                <a:solidFill>
                  <a:srgbClr val="232629"/>
                </a:solidFill>
              </a:rPr>
              <a:t>list1.extend(4)</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print(list1)</a:t>
            </a:r>
            <a:endParaRPr b="1" sz="1100">
              <a:solidFill>
                <a:srgbClr val="232629"/>
              </a:solidFill>
            </a:endParaRPr>
          </a:p>
          <a:p>
            <a:pPr indent="0" lvl="0" marL="0" rtl="0" algn="l">
              <a:lnSpc>
                <a:spcPct val="115000"/>
              </a:lnSpc>
              <a:spcBef>
                <a:spcPts val="0"/>
              </a:spcBef>
              <a:spcAft>
                <a:spcPts val="0"/>
              </a:spcAft>
              <a:buNone/>
            </a:pPr>
            <a:r>
              <a:t/>
            </a:r>
            <a:endParaRPr b="1" sz="1100">
              <a:solidFill>
                <a:srgbClr val="232629"/>
              </a:solidFill>
            </a:endParaRPr>
          </a:p>
          <a:p>
            <a:pPr indent="0" lvl="0" marL="0" rtl="0" algn="l">
              <a:lnSpc>
                <a:spcPct val="115000"/>
              </a:lnSpc>
              <a:spcBef>
                <a:spcPts val="0"/>
              </a:spcBef>
              <a:spcAft>
                <a:spcPts val="0"/>
              </a:spcAft>
              <a:buNone/>
            </a:pPr>
            <a:r>
              <a:rPr b="1" lang="en" sz="1100">
                <a:solidFill>
                  <a:srgbClr val="232629"/>
                </a:solidFill>
              </a:rPr>
              <a:t>Output:</a:t>
            </a:r>
            <a:endParaRPr b="1" sz="1100">
              <a:solidFill>
                <a:srgbClr val="232629"/>
              </a:solidFill>
            </a:endParaRPr>
          </a:p>
          <a:p>
            <a:pPr indent="0" lvl="0" marL="0" rtl="0" algn="l">
              <a:lnSpc>
                <a:spcPct val="115000"/>
              </a:lnSpc>
              <a:spcBef>
                <a:spcPts val="0"/>
              </a:spcBef>
              <a:spcAft>
                <a:spcPts val="0"/>
              </a:spcAft>
              <a:buNone/>
            </a:pPr>
            <a:r>
              <a:rPr lang="en" sz="1100">
                <a:solidFill>
                  <a:srgbClr val="FF0000"/>
                </a:solidFill>
              </a:rPr>
              <a:t>Traceback (most recent call last):</a:t>
            </a:r>
            <a:endParaRPr sz="1100">
              <a:solidFill>
                <a:srgbClr val="FF0000"/>
              </a:solidFill>
            </a:endParaRPr>
          </a:p>
          <a:p>
            <a:pPr indent="0" lvl="0" marL="0" rtl="0" algn="l">
              <a:lnSpc>
                <a:spcPct val="115000"/>
              </a:lnSpc>
              <a:spcBef>
                <a:spcPts val="0"/>
              </a:spcBef>
              <a:spcAft>
                <a:spcPts val="0"/>
              </a:spcAft>
              <a:buNone/>
            </a:pPr>
            <a:r>
              <a:rPr lang="en" sz="1100">
                <a:solidFill>
                  <a:srgbClr val="FF0000"/>
                </a:solidFill>
              </a:rPr>
              <a:t>  File "main.py", line 5, in &lt;module&gt;</a:t>
            </a:r>
            <a:endParaRPr sz="1100">
              <a:solidFill>
                <a:srgbClr val="FF0000"/>
              </a:solidFill>
            </a:endParaRPr>
          </a:p>
          <a:p>
            <a:pPr indent="0" lvl="0" marL="0" rtl="0" algn="l">
              <a:lnSpc>
                <a:spcPct val="115000"/>
              </a:lnSpc>
              <a:spcBef>
                <a:spcPts val="0"/>
              </a:spcBef>
              <a:spcAft>
                <a:spcPts val="0"/>
              </a:spcAft>
              <a:buNone/>
            </a:pPr>
            <a:r>
              <a:rPr lang="en" sz="1100">
                <a:solidFill>
                  <a:srgbClr val="FF0000"/>
                </a:solidFill>
              </a:rPr>
              <a:t>    list1.extend(4)</a:t>
            </a:r>
            <a:endParaRPr sz="1100">
              <a:solidFill>
                <a:srgbClr val="FF0000"/>
              </a:solidFill>
            </a:endParaRPr>
          </a:p>
          <a:p>
            <a:pPr indent="0" lvl="0" marL="0" rtl="0" algn="l">
              <a:lnSpc>
                <a:spcPct val="115000"/>
              </a:lnSpc>
              <a:spcBef>
                <a:spcPts val="0"/>
              </a:spcBef>
              <a:spcAft>
                <a:spcPts val="0"/>
              </a:spcAft>
              <a:buNone/>
            </a:pPr>
            <a:r>
              <a:rPr lang="en" sz="1100">
                <a:solidFill>
                  <a:srgbClr val="FF0000"/>
                </a:solidFill>
              </a:rPr>
              <a:t>TypeError: 'int' object is not iterable</a:t>
            </a:r>
            <a:endParaRPr b="1" sz="2600">
              <a:solidFill>
                <a:schemeClr val="dk1"/>
              </a:solidFill>
              <a:latin typeface="Merriweather"/>
              <a:ea typeface="Merriweather"/>
              <a:cs typeface="Merriweather"/>
              <a:sym typeface="Merriweather"/>
            </a:endParaRPr>
          </a:p>
        </p:txBody>
      </p:sp>
      <p:sp>
        <p:nvSpPr>
          <p:cNvPr id="216" name="Google Shape;216;p42"/>
          <p:cNvSpPr txBox="1"/>
          <p:nvPr/>
        </p:nvSpPr>
        <p:spPr>
          <a:xfrm>
            <a:off x="656850" y="2236175"/>
            <a:ext cx="2322600" cy="861900"/>
          </a:xfrm>
          <a:prstGeom prst="rect">
            <a:avLst/>
          </a:prstGeom>
          <a:solidFill>
            <a:srgbClr val="F2F2F2"/>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Roboto"/>
                <a:ea typeface="Roboto"/>
                <a:cs typeface="Roboto"/>
                <a:sym typeface="Roboto"/>
              </a:rPr>
              <a:t>Consider 2 Lists - List1 &amp; List2</a:t>
            </a:r>
            <a:br>
              <a:rPr b="1" lang="en" sz="1200">
                <a:latin typeface="Roboto"/>
                <a:ea typeface="Roboto"/>
                <a:cs typeface="Roboto"/>
                <a:sym typeface="Roboto"/>
              </a:rPr>
            </a:br>
            <a:endParaRPr b="1" sz="400">
              <a:latin typeface="Roboto"/>
              <a:ea typeface="Roboto"/>
              <a:cs typeface="Roboto"/>
              <a:sym typeface="Roboto"/>
            </a:endParaRPr>
          </a:p>
          <a:p>
            <a:pPr indent="0" lvl="0" marL="0" rtl="0" algn="l">
              <a:spcBef>
                <a:spcPts val="0"/>
              </a:spcBef>
              <a:spcAft>
                <a:spcPts val="0"/>
              </a:spcAft>
              <a:buNone/>
            </a:pPr>
            <a:r>
              <a:rPr b="1" lang="en">
                <a:solidFill>
                  <a:srgbClr val="232629"/>
                </a:solidFill>
              </a:rPr>
              <a:t>list1 = [1,2,3]</a:t>
            </a:r>
            <a:endParaRPr b="1">
              <a:solidFill>
                <a:srgbClr val="232629"/>
              </a:solidFill>
            </a:endParaRPr>
          </a:p>
          <a:p>
            <a:pPr indent="0" lvl="0" marL="0" rtl="0" algn="l">
              <a:lnSpc>
                <a:spcPct val="115000"/>
              </a:lnSpc>
              <a:spcBef>
                <a:spcPts val="0"/>
              </a:spcBef>
              <a:spcAft>
                <a:spcPts val="0"/>
              </a:spcAft>
              <a:buNone/>
            </a:pPr>
            <a:r>
              <a:rPr b="1" lang="en">
                <a:solidFill>
                  <a:srgbClr val="232629"/>
                </a:solidFill>
              </a:rPr>
              <a:t>list2 = [5,6,7]</a:t>
            </a:r>
            <a:endParaRPr b="1" sz="12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type="title"/>
          </p:nvPr>
        </p:nvSpPr>
        <p:spPr>
          <a:xfrm>
            <a:off x="311725" y="5009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3. Can We Use List Or Tuple As A Key In Dictionary?</a:t>
            </a:r>
            <a:endParaRPr b="1" sz="2400"/>
          </a:p>
        </p:txBody>
      </p:sp>
      <p:sp>
        <p:nvSpPr>
          <p:cNvPr id="222" name="Google Shape;222;p43"/>
          <p:cNvSpPr txBox="1"/>
          <p:nvPr/>
        </p:nvSpPr>
        <p:spPr>
          <a:xfrm>
            <a:off x="641125" y="1624750"/>
            <a:ext cx="79167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1"/>
              </a:buClr>
              <a:buSzPts val="1800"/>
              <a:buFont typeface="Merriweather"/>
              <a:buChar char="➔"/>
            </a:pPr>
            <a:r>
              <a:rPr b="1" lang="en" sz="1800">
                <a:solidFill>
                  <a:schemeClr val="dk1"/>
                </a:solidFill>
                <a:highlight>
                  <a:schemeClr val="lt1"/>
                </a:highlight>
                <a:latin typeface="Merriweather"/>
                <a:ea typeface="Merriweather"/>
                <a:cs typeface="Merriweather"/>
                <a:sym typeface="Merriweather"/>
              </a:rPr>
              <a:t>NO, List Can’t Be Used As Key In Dictionary</a:t>
            </a:r>
            <a:endParaRPr b="1" sz="18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b="1" sz="1800">
              <a:solidFill>
                <a:schemeClr val="dk1"/>
              </a:solidFill>
              <a:highlight>
                <a:schemeClr val="lt1"/>
              </a:highlight>
              <a:latin typeface="Merriweather"/>
              <a:ea typeface="Merriweather"/>
              <a:cs typeface="Merriweather"/>
              <a:sym typeface="Merriweather"/>
            </a:endParaRPr>
          </a:p>
          <a:p>
            <a:pPr indent="-342900" lvl="0" marL="457200" rtl="0" algn="l">
              <a:lnSpc>
                <a:spcPct val="115000"/>
              </a:lnSpc>
              <a:spcBef>
                <a:spcPts val="0"/>
              </a:spcBef>
              <a:spcAft>
                <a:spcPts val="0"/>
              </a:spcAft>
              <a:buClr>
                <a:schemeClr val="dk1"/>
              </a:buClr>
              <a:buSzPts val="1800"/>
              <a:buFont typeface="Merriweather"/>
              <a:buChar char="➔"/>
            </a:pPr>
            <a:r>
              <a:rPr b="1" lang="en" sz="1800">
                <a:solidFill>
                  <a:schemeClr val="dk1"/>
                </a:solidFill>
                <a:highlight>
                  <a:schemeClr val="lt1"/>
                </a:highlight>
                <a:latin typeface="Merriweather"/>
                <a:ea typeface="Merriweather"/>
                <a:cs typeface="Merriweather"/>
                <a:sym typeface="Merriweather"/>
              </a:rPr>
              <a:t>YES, Tuple Can Be Used As A Key In Dictionary.</a:t>
            </a:r>
            <a:endParaRPr b="1" sz="1800">
              <a:solidFill>
                <a:schemeClr val="dk1"/>
              </a:solidFill>
              <a:highlight>
                <a:schemeClr val="lt1"/>
              </a:highlight>
              <a:latin typeface="Merriweather"/>
              <a:ea typeface="Merriweather"/>
              <a:cs typeface="Merriweather"/>
              <a:sym typeface="Merriweather"/>
            </a:endParaRPr>
          </a:p>
          <a:p>
            <a:pPr indent="0" lvl="0" marL="0" rtl="0" algn="l">
              <a:lnSpc>
                <a:spcPct val="115000"/>
              </a:lnSpc>
              <a:spcBef>
                <a:spcPts val="0"/>
              </a:spcBef>
              <a:spcAft>
                <a:spcPts val="0"/>
              </a:spcAft>
              <a:buNone/>
            </a:pPr>
            <a:r>
              <a:t/>
            </a:r>
            <a:endParaRPr b="1" sz="1800">
              <a:solidFill>
                <a:schemeClr val="dk1"/>
              </a:solidFill>
              <a:highlight>
                <a:schemeClr val="lt1"/>
              </a:highlight>
              <a:latin typeface="Merriweather"/>
              <a:ea typeface="Merriweather"/>
              <a:cs typeface="Merriweather"/>
              <a:sym typeface="Merriweather"/>
            </a:endParaRPr>
          </a:p>
          <a:p>
            <a:pPr indent="-342900" lvl="0" marL="457200" rtl="0" algn="l">
              <a:lnSpc>
                <a:spcPct val="115000"/>
              </a:lnSpc>
              <a:spcBef>
                <a:spcPts val="0"/>
              </a:spcBef>
              <a:spcAft>
                <a:spcPts val="0"/>
              </a:spcAft>
              <a:buClr>
                <a:schemeClr val="dk1"/>
              </a:buClr>
              <a:buSzPts val="1800"/>
              <a:buFont typeface="Merriweather"/>
              <a:buChar char="➔"/>
            </a:pPr>
            <a:r>
              <a:rPr b="1" lang="en" sz="1800">
                <a:solidFill>
                  <a:schemeClr val="dk1"/>
                </a:solidFill>
                <a:highlight>
                  <a:schemeClr val="lt1"/>
                </a:highlight>
                <a:latin typeface="Merriweather"/>
                <a:ea typeface="Merriweather"/>
                <a:cs typeface="Merriweather"/>
                <a:sym typeface="Merriweather"/>
              </a:rPr>
              <a:t>NO, Tuple Containing List Can’t Be Used As A Key In Dictionary.</a:t>
            </a:r>
            <a:endParaRPr b="1" sz="1800">
              <a:solidFill>
                <a:schemeClr val="dk1"/>
              </a:solidFill>
              <a:highlight>
                <a:schemeClr val="lt1"/>
              </a:highlight>
              <a:latin typeface="Merriweather"/>
              <a:ea typeface="Merriweather"/>
              <a:cs typeface="Merriweather"/>
              <a:sym typeface="Merriweather"/>
            </a:endParaRPr>
          </a:p>
        </p:txBody>
      </p:sp>
      <p:pic>
        <p:nvPicPr>
          <p:cNvPr id="223" name="Google Shape;223;p43"/>
          <p:cNvPicPr preferRelativeResize="0"/>
          <p:nvPr/>
        </p:nvPicPr>
        <p:blipFill>
          <a:blip r:embed="rId3">
            <a:alphaModFix/>
          </a:blip>
          <a:stretch>
            <a:fillRect/>
          </a:stretch>
        </p:blipFill>
        <p:spPr>
          <a:xfrm>
            <a:off x="8672125" y="0"/>
            <a:ext cx="471875" cy="471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4"/>
          <p:cNvSpPr txBox="1"/>
          <p:nvPr/>
        </p:nvSpPr>
        <p:spPr>
          <a:xfrm>
            <a:off x="641125" y="1624750"/>
            <a:ext cx="79167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1"/>
              </a:buClr>
              <a:buSzPts val="1500"/>
              <a:buFont typeface="Merriweather"/>
              <a:buChar char="❏"/>
            </a:pPr>
            <a:r>
              <a:rPr b="1" lang="en" sz="1500">
                <a:solidFill>
                  <a:schemeClr val="dk1"/>
                </a:solidFill>
                <a:highlight>
                  <a:schemeClr val="lt1"/>
                </a:highlight>
                <a:latin typeface="Merriweather"/>
                <a:ea typeface="Merriweather"/>
                <a:cs typeface="Merriweather"/>
                <a:sym typeface="Merriweather"/>
              </a:rPr>
              <a:t>Dictionaries are indexed by keys.</a:t>
            </a:r>
            <a:endParaRPr b="1" sz="1500">
              <a:solidFill>
                <a:schemeClr val="dk1"/>
              </a:solidFill>
              <a:highlight>
                <a:schemeClr val="lt1"/>
              </a:highlight>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b="1" lang="en" sz="1500">
                <a:solidFill>
                  <a:schemeClr val="dk1"/>
                </a:solidFill>
                <a:highlight>
                  <a:schemeClr val="lt1"/>
                </a:highlight>
                <a:latin typeface="Merriweather"/>
                <a:ea typeface="Merriweather"/>
                <a:cs typeface="Merriweather"/>
                <a:sym typeface="Merriweather"/>
              </a:rPr>
              <a:t>Those Keys can be any immutable type i.e strings and numbers can always be keys. </a:t>
            </a:r>
            <a:endParaRPr b="1" sz="1500">
              <a:solidFill>
                <a:schemeClr val="dk1"/>
              </a:solidFill>
              <a:highlight>
                <a:schemeClr val="lt1"/>
              </a:highlight>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b="1" lang="en" sz="1500">
                <a:solidFill>
                  <a:schemeClr val="dk1"/>
                </a:solidFill>
                <a:highlight>
                  <a:schemeClr val="lt1"/>
                </a:highlight>
                <a:latin typeface="Merriweather"/>
                <a:ea typeface="Merriweather"/>
                <a:cs typeface="Merriweather"/>
                <a:sym typeface="Merriweather"/>
              </a:rPr>
              <a:t>Tuples can be used as keys if they contain only strings, numbers, or tuples.</a:t>
            </a:r>
            <a:endParaRPr b="1" sz="1500">
              <a:solidFill>
                <a:schemeClr val="dk1"/>
              </a:solidFill>
              <a:highlight>
                <a:schemeClr val="lt1"/>
              </a:highlight>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b="1" lang="en" sz="1500">
                <a:solidFill>
                  <a:schemeClr val="dk1"/>
                </a:solidFill>
                <a:highlight>
                  <a:schemeClr val="lt1"/>
                </a:highlight>
                <a:latin typeface="Merriweather"/>
                <a:ea typeface="Merriweather"/>
                <a:cs typeface="Merriweather"/>
                <a:sym typeface="Merriweather"/>
              </a:rPr>
              <a:t>If a tuple contains any mutable object either directly or indirectly, it cannot be used as a key. </a:t>
            </a:r>
            <a:endParaRPr b="1" sz="1500">
              <a:solidFill>
                <a:schemeClr val="dk1"/>
              </a:solidFill>
              <a:highlight>
                <a:schemeClr val="lt1"/>
              </a:highlight>
              <a:latin typeface="Merriweather"/>
              <a:ea typeface="Merriweather"/>
              <a:cs typeface="Merriweather"/>
              <a:sym typeface="Merriweather"/>
            </a:endParaRPr>
          </a:p>
          <a:p>
            <a:pPr indent="-323850" lvl="0" marL="457200" rtl="0" algn="l">
              <a:lnSpc>
                <a:spcPct val="115000"/>
              </a:lnSpc>
              <a:spcBef>
                <a:spcPts val="0"/>
              </a:spcBef>
              <a:spcAft>
                <a:spcPts val="0"/>
              </a:spcAft>
              <a:buClr>
                <a:schemeClr val="dk1"/>
              </a:buClr>
              <a:buSzPts val="1500"/>
              <a:buFont typeface="Merriweather"/>
              <a:buChar char="❏"/>
            </a:pPr>
            <a:r>
              <a:rPr b="1" lang="en" sz="1500">
                <a:solidFill>
                  <a:schemeClr val="dk1"/>
                </a:solidFill>
                <a:highlight>
                  <a:schemeClr val="lt1"/>
                </a:highlight>
                <a:latin typeface="Merriweather"/>
                <a:ea typeface="Merriweather"/>
                <a:cs typeface="Merriweather"/>
                <a:sym typeface="Merriweather"/>
              </a:rPr>
              <a:t>You can’t use lists as keys, since lists can be modified in place using index assignments, slice assignments, or methods like append() and extend().</a:t>
            </a:r>
            <a:endParaRPr b="1" sz="1500">
              <a:solidFill>
                <a:schemeClr val="dk1"/>
              </a:solidFill>
              <a:highlight>
                <a:schemeClr val="lt1"/>
              </a:highlight>
              <a:latin typeface="Merriweather"/>
              <a:ea typeface="Merriweather"/>
              <a:cs typeface="Merriweather"/>
              <a:sym typeface="Merriweather"/>
            </a:endParaRPr>
          </a:p>
        </p:txBody>
      </p:sp>
      <p:pic>
        <p:nvPicPr>
          <p:cNvPr id="229" name="Google Shape;229;p44"/>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0" name="Google Shape;230;p44"/>
          <p:cNvSpPr txBox="1"/>
          <p:nvPr>
            <p:ph type="title"/>
          </p:nvPr>
        </p:nvSpPr>
        <p:spPr>
          <a:xfrm>
            <a:off x="311725" y="5009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3. Can We Use List Or Tuple As A Key In Dictionary?</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5"/>
          <p:cNvSpPr txBox="1"/>
          <p:nvPr/>
        </p:nvSpPr>
        <p:spPr>
          <a:xfrm>
            <a:off x="480650" y="1537175"/>
            <a:ext cx="2550600" cy="17055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
                <a:solidFill>
                  <a:schemeClr val="dk1"/>
                </a:solidFill>
                <a:highlight>
                  <a:srgbClr val="D2D2D2"/>
                </a:highlight>
                <a:latin typeface="Merriweather"/>
                <a:ea typeface="Merriweather"/>
                <a:cs typeface="Merriweather"/>
                <a:sym typeface="Merriweather"/>
              </a:rPr>
              <a:t>Tuple As Key</a:t>
            </a:r>
            <a:endParaRPr b="1">
              <a:solidFill>
                <a:schemeClr val="dk1"/>
              </a:solidFill>
              <a:highlight>
                <a:srgbClr val="D2D2D2"/>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tuple1 = (1,2,3)</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tuple2 = (2,3,4)</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d1 = {tuple1: 'First', tuple2: 'Second'}</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print(d1)</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OUTPUT:</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{(1, 2, 3): 'First', (2, 3, 4): 'Second'}</a:t>
            </a:r>
            <a:endParaRPr sz="1000">
              <a:solidFill>
                <a:schemeClr val="dk1"/>
              </a:solidFill>
              <a:highlight>
                <a:srgbClr val="EEEEEE"/>
              </a:highlight>
              <a:latin typeface="Merriweather"/>
              <a:ea typeface="Merriweather"/>
              <a:cs typeface="Merriweather"/>
              <a:sym typeface="Merriweather"/>
            </a:endParaRPr>
          </a:p>
        </p:txBody>
      </p:sp>
      <p:pic>
        <p:nvPicPr>
          <p:cNvPr id="236" name="Google Shape;236;p45"/>
          <p:cNvPicPr preferRelativeResize="0"/>
          <p:nvPr/>
        </p:nvPicPr>
        <p:blipFill>
          <a:blip r:embed="rId3">
            <a:alphaModFix/>
          </a:blip>
          <a:stretch>
            <a:fillRect/>
          </a:stretch>
        </p:blipFill>
        <p:spPr>
          <a:xfrm>
            <a:off x="8672125" y="0"/>
            <a:ext cx="471875" cy="471875"/>
          </a:xfrm>
          <a:prstGeom prst="rect">
            <a:avLst/>
          </a:prstGeom>
          <a:noFill/>
          <a:ln>
            <a:noFill/>
          </a:ln>
        </p:spPr>
      </p:pic>
      <p:sp>
        <p:nvSpPr>
          <p:cNvPr id="237" name="Google Shape;237;p45"/>
          <p:cNvSpPr txBox="1"/>
          <p:nvPr/>
        </p:nvSpPr>
        <p:spPr>
          <a:xfrm>
            <a:off x="3156400" y="1537175"/>
            <a:ext cx="2635500" cy="24366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
                <a:solidFill>
                  <a:schemeClr val="dk1"/>
                </a:solidFill>
                <a:highlight>
                  <a:srgbClr val="D2D2D2"/>
                </a:highlight>
                <a:latin typeface="Merriweather"/>
                <a:ea typeface="Merriweather"/>
                <a:cs typeface="Merriweather"/>
                <a:sym typeface="Merriweather"/>
              </a:rPr>
              <a:t>List As Key</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list1 = [1,2,3]</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list2 = [2,3,4]</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d1 = {list1: 'First', list2: 'Second'}</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print(d1)</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OUTPUT:</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Traceback (most recent call last):</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  File "main.py", line 10, in &lt;module&gt;</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    d1 = {list1: 'First', list2: 'Second'}</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TypeError: unhashable type: 'list'</a:t>
            </a:r>
            <a:endParaRPr sz="1000">
              <a:solidFill>
                <a:schemeClr val="dk1"/>
              </a:solidFill>
              <a:highlight>
                <a:srgbClr val="EEEEEE"/>
              </a:highlight>
              <a:latin typeface="Merriweather"/>
              <a:ea typeface="Merriweather"/>
              <a:cs typeface="Merriweather"/>
              <a:sym typeface="Merriweather"/>
            </a:endParaRPr>
          </a:p>
        </p:txBody>
      </p:sp>
      <p:sp>
        <p:nvSpPr>
          <p:cNvPr id="238" name="Google Shape;238;p45"/>
          <p:cNvSpPr txBox="1"/>
          <p:nvPr/>
        </p:nvSpPr>
        <p:spPr>
          <a:xfrm>
            <a:off x="5917050" y="1537175"/>
            <a:ext cx="2635500" cy="2582700"/>
          </a:xfrm>
          <a:prstGeom prst="rect">
            <a:avLst/>
          </a:prstGeom>
          <a:solidFill>
            <a:srgbClr val="F9F9F9"/>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95000"/>
              </a:lnSpc>
              <a:spcBef>
                <a:spcPts val="0"/>
              </a:spcBef>
              <a:spcAft>
                <a:spcPts val="0"/>
              </a:spcAft>
              <a:buNone/>
            </a:pPr>
            <a:r>
              <a:rPr b="1" lang="en">
                <a:solidFill>
                  <a:schemeClr val="dk1"/>
                </a:solidFill>
                <a:highlight>
                  <a:srgbClr val="D2D2D2"/>
                </a:highlight>
                <a:latin typeface="Merriweather"/>
                <a:ea typeface="Merriweather"/>
                <a:cs typeface="Merriweather"/>
                <a:sym typeface="Merriweather"/>
              </a:rPr>
              <a:t>Tuple Having List As Key</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tuple1 = (1,2,3,[6,5,4])</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tuple2 = (2,3,4)</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d1 = {tuple1: 'First', tuple2: 'Second'}</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print(d1)</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chemeClr val="dk1"/>
                </a:solidFill>
                <a:highlight>
                  <a:srgbClr val="EEEEEE"/>
                </a:highlight>
                <a:latin typeface="Merriweather"/>
                <a:ea typeface="Merriweather"/>
                <a:cs typeface="Merriweather"/>
                <a:sym typeface="Merriweather"/>
              </a:rPr>
              <a:t>OUTPUT:</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Clr>
                <a:srgbClr val="000000"/>
              </a:buClr>
              <a:buSzPts val="852"/>
              <a:buFont typeface="Arial"/>
              <a:buNone/>
            </a:pPr>
            <a:r>
              <a:t/>
            </a:r>
            <a:endParaRPr sz="1000">
              <a:solidFill>
                <a:schemeClr val="dk1"/>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Traceback (most recent call last):</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  File "main.py", line 4, in &lt;module&gt;</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    d1 = {tuple1: 'First', tuple2: 'Second'}</a:t>
            </a:r>
            <a:endParaRPr sz="1000">
              <a:solidFill>
                <a:srgbClr val="FF0000"/>
              </a:solidFill>
              <a:highlight>
                <a:srgbClr val="EEEEEE"/>
              </a:highlight>
              <a:latin typeface="Merriweather"/>
              <a:ea typeface="Merriweather"/>
              <a:cs typeface="Merriweather"/>
              <a:sym typeface="Merriweather"/>
            </a:endParaRPr>
          </a:p>
          <a:p>
            <a:pPr indent="0" lvl="0" marL="0" rtl="0" algn="l">
              <a:lnSpc>
                <a:spcPct val="95000"/>
              </a:lnSpc>
              <a:spcBef>
                <a:spcPts val="0"/>
              </a:spcBef>
              <a:spcAft>
                <a:spcPts val="0"/>
              </a:spcAft>
              <a:buNone/>
            </a:pPr>
            <a:r>
              <a:rPr lang="en" sz="1000">
                <a:solidFill>
                  <a:srgbClr val="FF0000"/>
                </a:solidFill>
                <a:highlight>
                  <a:srgbClr val="EEEEEE"/>
                </a:highlight>
                <a:latin typeface="Merriweather"/>
                <a:ea typeface="Merriweather"/>
                <a:cs typeface="Merriweather"/>
                <a:sym typeface="Merriweather"/>
              </a:rPr>
              <a:t>TypeError: unhashable type: 'list'</a:t>
            </a:r>
            <a:endParaRPr sz="1000">
              <a:solidFill>
                <a:srgbClr val="FF0000"/>
              </a:solidFill>
              <a:highlight>
                <a:srgbClr val="EEEEEE"/>
              </a:highlight>
              <a:latin typeface="Merriweather"/>
              <a:ea typeface="Merriweather"/>
              <a:cs typeface="Merriweather"/>
              <a:sym typeface="Merriweather"/>
            </a:endParaRPr>
          </a:p>
        </p:txBody>
      </p:sp>
      <p:sp>
        <p:nvSpPr>
          <p:cNvPr id="239" name="Google Shape;239;p45"/>
          <p:cNvSpPr txBox="1"/>
          <p:nvPr>
            <p:ph type="title"/>
          </p:nvPr>
        </p:nvSpPr>
        <p:spPr>
          <a:xfrm>
            <a:off x="311725" y="500925"/>
            <a:ext cx="8520600" cy="623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2400"/>
              <a:t>3. Can We Use List Or Tuple As A Key In Dictionary?</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