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6" r:id="rId5"/>
    <p:sldId id="310" r:id="rId6"/>
    <p:sldId id="311" r:id="rId7"/>
    <p:sldId id="312" r:id="rId8"/>
    <p:sldId id="313" r:id="rId9"/>
    <p:sldId id="314" r:id="rId10"/>
    <p:sldId id="315" r:id="rId11"/>
    <p:sldId id="31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151635"/>
    <a:srgbClr val="03213B"/>
    <a:srgbClr val="02172A"/>
    <a:srgbClr val="02203A"/>
    <a:srgbClr val="253A3D"/>
    <a:srgbClr val="EBF3F6"/>
    <a:srgbClr val="021D32"/>
    <a:srgbClr val="FF3A75"/>
    <a:srgbClr val="020B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634"/>
  </p:normalViewPr>
  <p:slideViewPr>
    <p:cSldViewPr snapToGrid="0" showGuides="1">
      <p:cViewPr varScale="1">
        <p:scale>
          <a:sx n="106" d="100"/>
          <a:sy n="106" d="100"/>
        </p:scale>
        <p:origin x="846" y="96"/>
      </p:cViewPr>
      <p:guideLst>
        <p:guide orient="horz" pos="1536"/>
        <p:guide pos="312"/>
      </p:guideLst>
    </p:cSldViewPr>
  </p:slideViewPr>
  <p:outlineViewPr>
    <p:cViewPr>
      <p:scale>
        <a:sx n="33" d="100"/>
        <a:sy n="33" d="100"/>
      </p:scale>
      <p:origin x="0" y="-1616"/>
    </p:cViewPr>
  </p:outlineViewPr>
  <p:notesTextViewPr>
    <p:cViewPr>
      <p:scale>
        <a:sx n="3" d="2"/>
        <a:sy n="3" d="2"/>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Das" userId="ebdad78e63cdf28d" providerId="LiveId" clId="{1DF4A7C2-82D8-4104-8508-215222E47EAD}"/>
    <pc:docChg chg="modSld">
      <pc:chgData name="Arnab Das" userId="ebdad78e63cdf28d" providerId="LiveId" clId="{1DF4A7C2-82D8-4104-8508-215222E47EAD}" dt="2025-03-06T21:44:58.191" v="1" actId="20577"/>
      <pc:docMkLst>
        <pc:docMk/>
      </pc:docMkLst>
      <pc:sldChg chg="modSp mod">
        <pc:chgData name="Arnab Das" userId="ebdad78e63cdf28d" providerId="LiveId" clId="{1DF4A7C2-82D8-4104-8508-215222E47EAD}" dt="2025-03-06T21:44:58.191" v="1" actId="20577"/>
        <pc:sldMkLst>
          <pc:docMk/>
          <pc:sldMk cId="3230294661" sldId="303"/>
        </pc:sldMkLst>
        <pc:spChg chg="mod">
          <ac:chgData name="Arnab Das" userId="ebdad78e63cdf28d" providerId="LiveId" clId="{1DF4A7C2-82D8-4104-8508-215222E47EAD}" dt="2025-03-06T21:44:58.191" v="1" actId="20577"/>
          <ac:spMkLst>
            <pc:docMk/>
            <pc:sldMk cId="3230294661" sldId="303"/>
            <ac:spMk id="15" creationId="{0710CB70-911B-13D8-EFCD-B894B012130B}"/>
          </ac:spMkLst>
        </pc:spChg>
      </pc:sldChg>
    </pc:docChg>
  </pc:docChgLst>
  <pc:docChgLst>
    <pc:chgData name="Arnab Das" userId="ebdad78e63cdf28d" providerId="LiveId" clId="{92DF6A86-1F79-4A56-ADEC-03D1CCD46EFA}"/>
    <pc:docChg chg="delSld">
      <pc:chgData name="Arnab Das" userId="ebdad78e63cdf28d" providerId="LiveId" clId="{92DF6A86-1F79-4A56-ADEC-03D1CCD46EFA}" dt="2024-08-17T20:03:47.731" v="4" actId="2696"/>
      <pc:docMkLst>
        <pc:docMk/>
      </pc:docMkLst>
      <pc:sldChg chg="del">
        <pc:chgData name="Arnab Das" userId="ebdad78e63cdf28d" providerId="LiveId" clId="{92DF6A86-1F79-4A56-ADEC-03D1CCD46EFA}" dt="2024-08-17T20:03:47.731" v="4" actId="2696"/>
        <pc:sldMkLst>
          <pc:docMk/>
          <pc:sldMk cId="2775535166" sldId="275"/>
        </pc:sldMkLst>
      </pc:sldChg>
      <pc:sldChg chg="del">
        <pc:chgData name="Arnab Das" userId="ebdad78e63cdf28d" providerId="LiveId" clId="{92DF6A86-1F79-4A56-ADEC-03D1CCD46EFA}" dt="2024-08-17T20:03:47.731" v="4" actId="2696"/>
        <pc:sldMkLst>
          <pc:docMk/>
          <pc:sldMk cId="2478079616" sldId="277"/>
        </pc:sldMkLst>
      </pc:sldChg>
      <pc:sldChg chg="del">
        <pc:chgData name="Arnab Das" userId="ebdad78e63cdf28d" providerId="LiveId" clId="{92DF6A86-1F79-4A56-ADEC-03D1CCD46EFA}" dt="2024-08-17T20:03:47.731" v="4" actId="2696"/>
        <pc:sldMkLst>
          <pc:docMk/>
          <pc:sldMk cId="1640288181" sldId="278"/>
        </pc:sldMkLst>
      </pc:sldChg>
      <pc:sldChg chg="del">
        <pc:chgData name="Arnab Das" userId="ebdad78e63cdf28d" providerId="LiveId" clId="{92DF6A86-1F79-4A56-ADEC-03D1CCD46EFA}" dt="2024-08-17T20:03:47.731" v="4" actId="2696"/>
        <pc:sldMkLst>
          <pc:docMk/>
          <pc:sldMk cId="1246021298" sldId="279"/>
        </pc:sldMkLst>
      </pc:sldChg>
      <pc:sldChg chg="del">
        <pc:chgData name="Arnab Das" userId="ebdad78e63cdf28d" providerId="LiveId" clId="{92DF6A86-1F79-4A56-ADEC-03D1CCD46EFA}" dt="2024-08-17T20:03:47.731" v="4" actId="2696"/>
        <pc:sldMkLst>
          <pc:docMk/>
          <pc:sldMk cId="2107888131" sldId="281"/>
        </pc:sldMkLst>
      </pc:sldChg>
      <pc:sldChg chg="del">
        <pc:chgData name="Arnab Das" userId="ebdad78e63cdf28d" providerId="LiveId" clId="{92DF6A86-1F79-4A56-ADEC-03D1CCD46EFA}" dt="2024-08-17T20:03:47.731" v="4" actId="2696"/>
        <pc:sldMkLst>
          <pc:docMk/>
          <pc:sldMk cId="3157109385" sldId="282"/>
        </pc:sldMkLst>
      </pc:sldChg>
      <pc:sldChg chg="del">
        <pc:chgData name="Arnab Das" userId="ebdad78e63cdf28d" providerId="LiveId" clId="{92DF6A86-1F79-4A56-ADEC-03D1CCD46EFA}" dt="2024-08-17T20:03:47.731" v="4" actId="2696"/>
        <pc:sldMkLst>
          <pc:docMk/>
          <pc:sldMk cId="2517140333" sldId="283"/>
        </pc:sldMkLst>
      </pc:sldChg>
      <pc:sldChg chg="del">
        <pc:chgData name="Arnab Das" userId="ebdad78e63cdf28d" providerId="LiveId" clId="{92DF6A86-1F79-4A56-ADEC-03D1CCD46EFA}" dt="2024-08-17T20:03:38.838" v="3" actId="2696"/>
        <pc:sldMkLst>
          <pc:docMk/>
          <pc:sldMk cId="3760906987" sldId="285"/>
        </pc:sldMkLst>
      </pc:sldChg>
      <pc:sldChg chg="del">
        <pc:chgData name="Arnab Das" userId="ebdad78e63cdf28d" providerId="LiveId" clId="{92DF6A86-1F79-4A56-ADEC-03D1CCD46EFA}" dt="2024-08-17T20:03:32.425" v="0" actId="2696"/>
        <pc:sldMkLst>
          <pc:docMk/>
          <pc:sldMk cId="4157533387" sldId="288"/>
        </pc:sldMkLst>
      </pc:sldChg>
      <pc:sldChg chg="del">
        <pc:chgData name="Arnab Das" userId="ebdad78e63cdf28d" providerId="LiveId" clId="{92DF6A86-1F79-4A56-ADEC-03D1CCD46EFA}" dt="2024-08-17T20:03:36.909" v="2" actId="2696"/>
        <pc:sldMkLst>
          <pc:docMk/>
          <pc:sldMk cId="4182148033" sldId="293"/>
        </pc:sldMkLst>
      </pc:sldChg>
      <pc:sldChg chg="del">
        <pc:chgData name="Arnab Das" userId="ebdad78e63cdf28d" providerId="LiveId" clId="{92DF6A86-1F79-4A56-ADEC-03D1CCD46EFA}" dt="2024-08-17T20:03:47.731" v="4" actId="2696"/>
        <pc:sldMkLst>
          <pc:docMk/>
          <pc:sldMk cId="32955924" sldId="294"/>
        </pc:sldMkLst>
      </pc:sldChg>
      <pc:sldChg chg="del">
        <pc:chgData name="Arnab Das" userId="ebdad78e63cdf28d" providerId="LiveId" clId="{92DF6A86-1F79-4A56-ADEC-03D1CCD46EFA}" dt="2024-08-17T20:03:34.604" v="1" actId="2696"/>
        <pc:sldMkLst>
          <pc:docMk/>
          <pc:sldMk cId="2519727083"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6/6/2025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2025/6/6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1BAF3EC-96ED-627A-D8DF-71B5521F8C59}"/>
              </a:ext>
            </a:extLst>
          </p:cNvPr>
          <p:cNvSpPr>
            <a:spLocks noGrp="1"/>
          </p:cNvSpPr>
          <p:nvPr>
            <p:ph type="pic" sz="quarter" idx="12"/>
          </p:nvPr>
        </p:nvSpPr>
        <p:spPr>
          <a:xfrm>
            <a:off x="6467856" y="0"/>
            <a:ext cx="5724144" cy="4224528"/>
          </a:xfrm>
          <a:noFill/>
        </p:spPr>
        <p:txBody>
          <a:bodyPr/>
          <a:lstStyle>
            <a:lvl1pPr marL="0" indent="0" algn="ctr">
              <a:buNone/>
              <a:defRPr/>
            </a:lvl1pPr>
          </a:lstStyle>
          <a:p>
            <a:r>
              <a:rPr lang="en-US"/>
              <a:t>Click icon to add picture</a:t>
            </a:r>
            <a:endParaRPr lang="en-US" dirty="0"/>
          </a:p>
        </p:txBody>
      </p:sp>
      <p:sp>
        <p:nvSpPr>
          <p:cNvPr id="7" name="Title 1">
            <a:extLst>
              <a:ext uri="{FF2B5EF4-FFF2-40B4-BE49-F238E27FC236}">
                <a16:creationId xmlns:a16="http://schemas.microsoft.com/office/drawing/2014/main" id="{5B294162-C98D-D8F6-47BD-4CE34B63F89E}"/>
              </a:ext>
            </a:extLst>
          </p:cNvPr>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p>
        </p:txBody>
      </p:sp>
      <p:sp>
        <p:nvSpPr>
          <p:cNvPr id="23" name="Text Placeholder 12">
            <a:extLst>
              <a:ext uri="{FF2B5EF4-FFF2-40B4-BE49-F238E27FC236}">
                <a16:creationId xmlns:a16="http://schemas.microsoft.com/office/drawing/2014/main" id="{37955206-B899-8803-FDE5-D32B87390246}"/>
              </a:ext>
            </a:extLst>
          </p:cNvPr>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p>
        </p:txBody>
      </p:sp>
      <p:sp>
        <p:nvSpPr>
          <p:cNvPr id="5" name="Text Placeholder 4">
            <a:extLst>
              <a:ext uri="{FF2B5EF4-FFF2-40B4-BE49-F238E27FC236}">
                <a16:creationId xmlns:a16="http://schemas.microsoft.com/office/drawing/2014/main" id="{FD759331-56CA-A5B3-ECFB-757CC5B9E3D0}"/>
              </a:ext>
            </a:extLst>
          </p:cNvPr>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8" name="Text Placeholder 4">
            <a:extLst>
              <a:ext uri="{FF2B5EF4-FFF2-40B4-BE49-F238E27FC236}">
                <a16:creationId xmlns:a16="http://schemas.microsoft.com/office/drawing/2014/main" id="{12E6D84C-E8F7-4012-F33F-2BC73176DFEA}"/>
              </a:ext>
            </a:extLst>
          </p:cNvPr>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9" name="Text Placeholder 4">
            <a:extLst>
              <a:ext uri="{FF2B5EF4-FFF2-40B4-BE49-F238E27FC236}">
                <a16:creationId xmlns:a16="http://schemas.microsoft.com/office/drawing/2014/main" id="{4ABDAE69-C4D7-13B7-8424-76C2742E8547}"/>
              </a:ext>
            </a:extLst>
          </p:cNvPr>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p>
        </p:txBody>
      </p:sp>
      <p:sp>
        <p:nvSpPr>
          <p:cNvPr id="12" name="Text Placeholder 11">
            <a:extLst>
              <a:ext uri="{FF2B5EF4-FFF2-40B4-BE49-F238E27FC236}">
                <a16:creationId xmlns:a16="http://schemas.microsoft.com/office/drawing/2014/main" id="{D1D1D906-0BC4-FEE6-C101-A96C6910656F}"/>
              </a:ext>
            </a:extLst>
          </p:cNvPr>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3" name="Text Placeholder 11">
            <a:extLst>
              <a:ext uri="{FF2B5EF4-FFF2-40B4-BE49-F238E27FC236}">
                <a16:creationId xmlns:a16="http://schemas.microsoft.com/office/drawing/2014/main" id="{B5C6931C-E330-4493-0643-D5997565908C}"/>
              </a:ext>
            </a:extLst>
          </p:cNvPr>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F784D331-4EA8-7763-413A-D86421E774DF}"/>
              </a:ext>
            </a:extLst>
          </p:cNvPr>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D7D3EE34-4CB3-EFD4-CB18-2CBD6765A6B3}"/>
              </a:ext>
            </a:extLst>
          </p:cNvPr>
          <p:cNvSpPr>
            <a:spLocks noGrp="1"/>
          </p:cNvSpPr>
          <p:nvPr>
            <p:ph type="ftr" sz="quarter" idx="21"/>
          </p:nvPr>
        </p:nvSpPr>
        <p:spPr/>
        <p:txBody>
          <a:bodyPr/>
          <a:lstStyle/>
          <a:p>
            <a:r>
              <a:rPr lang="en-US" dirty="0"/>
              <a:t>course title</a:t>
            </a:r>
          </a:p>
        </p:txBody>
      </p:sp>
      <p:sp>
        <p:nvSpPr>
          <p:cNvPr id="3" name="Slide Number Placeholder 2">
            <a:extLst>
              <a:ext uri="{FF2B5EF4-FFF2-40B4-BE49-F238E27FC236}">
                <a16:creationId xmlns:a16="http://schemas.microsoft.com/office/drawing/2014/main" id="{76DDE7B4-8792-03F9-C90E-BDC9932ABDA2}"/>
              </a:ext>
            </a:extLst>
          </p:cNvPr>
          <p:cNvSpPr>
            <a:spLocks noGrp="1"/>
          </p:cNvSpPr>
          <p:nvPr>
            <p:ph type="sldNum" sz="quarter" idx="22"/>
          </p:nvPr>
        </p:nvSpPr>
        <p:spPr/>
        <p:txBody>
          <a:bodyPr/>
          <a:lstStyle/>
          <a:p>
            <a:fld id="{8058A7CE-F400-7B46-9E16-10D36E8C32FD}" type="slidenum">
              <a:rPr lang="en-US" smtClean="0"/>
              <a:pPr/>
              <a:t>‹#›</a:t>
            </a:fld>
            <a:endParaRPr lang="en-US" dirty="0"/>
          </a:p>
        </p:txBody>
      </p:sp>
    </p:spTree>
    <p:extLst>
      <p:ext uri="{BB962C8B-B14F-4D97-AF65-F5344CB8AC3E}">
        <p14:creationId xmlns:p14="http://schemas.microsoft.com/office/powerpoint/2010/main" val="116134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A63332C-3E57-7202-9923-059F3DFF2DED}"/>
              </a:ext>
            </a:extLst>
          </p:cNvPr>
          <p:cNvPicPr>
            <a:picLocks noChangeAspect="1"/>
          </p:cNvPicPr>
          <p:nvPr/>
        </p:nvPicPr>
        <p:blipFill>
          <a:blip r:embed="rId2"/>
          <a:stretch>
            <a:fillRect/>
          </a:stretch>
        </p:blipFill>
        <p:spPr>
          <a:xfrm>
            <a:off x="6941277" y="1677714"/>
            <a:ext cx="4711484" cy="4468058"/>
          </a:xfrm>
          <a:prstGeom prst="rect">
            <a:avLst/>
          </a:prstGeom>
        </p:spPr>
      </p:pic>
      <p:pic>
        <p:nvPicPr>
          <p:cNvPr id="9" name="Picture 8">
            <a:extLst>
              <a:ext uri="{FF2B5EF4-FFF2-40B4-BE49-F238E27FC236}">
                <a16:creationId xmlns:a16="http://schemas.microsoft.com/office/drawing/2014/main" id="{B7E579E7-E86C-9E6B-D940-C3DD9FD3D685}"/>
              </a:ext>
            </a:extLst>
          </p:cNvPr>
          <p:cNvPicPr>
            <a:picLocks noChangeAspect="1"/>
          </p:cNvPicPr>
          <p:nvPr/>
        </p:nvPicPr>
        <p:blipFill>
          <a:blip r:embed="rId3"/>
          <a:srcRect l="9956" t="12564" r="12157" b="22497"/>
          <a:stretch>
            <a:fillRect/>
          </a:stretch>
        </p:blipFill>
        <p:spPr>
          <a:xfrm>
            <a:off x="1136970" y="2486169"/>
            <a:ext cx="5083280" cy="4238197"/>
          </a:xfrm>
          <a:prstGeom prst="rect">
            <a:avLst/>
          </a:prstGeom>
        </p:spPr>
      </p:pic>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6732" y="424299"/>
            <a:ext cx="6413313" cy="1325563"/>
          </a:xfrm>
        </p:spPr>
        <p:txBody>
          <a:bodyPr/>
          <a:lstStyle/>
          <a:p>
            <a:r>
              <a:rPr lang="en-US" altLang="zh-CN" sz="4800" dirty="0"/>
              <a:t>What is UML Diagram?</a:t>
            </a:r>
            <a:endParaRPr lang="en-US" sz="4800"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6733" y="1698084"/>
            <a:ext cx="6504418" cy="1294530"/>
          </a:xfrm>
        </p:spPr>
        <p:txBody>
          <a:bodyPr/>
          <a:lstStyle/>
          <a:p>
            <a:pPr>
              <a:spcAft>
                <a:spcPts val="1500"/>
              </a:spcAft>
            </a:pPr>
            <a:r>
              <a:rPr lang="en-US" sz="1600" dirty="0">
                <a:latin typeface="Spectral"/>
              </a:rPr>
              <a:t>A </a:t>
            </a:r>
            <a:r>
              <a:rPr lang="en-US" sz="1600" b="1" dirty="0">
                <a:latin typeface="Spectral"/>
              </a:rPr>
              <a:t>UML diagram</a:t>
            </a:r>
            <a:r>
              <a:rPr lang="en-US" sz="1600" dirty="0">
                <a:latin typeface="Spectral"/>
              </a:rPr>
              <a:t> is a type of visual representation used in </a:t>
            </a:r>
            <a:r>
              <a:rPr lang="en-US" sz="1600" b="1" dirty="0">
                <a:latin typeface="Spectral"/>
              </a:rPr>
              <a:t>Unified Modeling Language (UML)</a:t>
            </a:r>
            <a:r>
              <a:rPr lang="en-US" sz="1600" dirty="0">
                <a:latin typeface="Spectral"/>
              </a:rPr>
              <a:t> to model the structure and behavior of a software system. UML diagrams help developers, designers, and stakeholders understand, design, and communicate complex software architecture clearly and systematically.</a:t>
            </a:r>
            <a:endParaRPr lang="en-US" sz="1600" b="0" i="0" dirty="0">
              <a:effectLst/>
              <a:highlight>
                <a:srgbClr val="F3F3F3"/>
              </a:highlight>
              <a:latin typeface="Spectral"/>
            </a:endParaRPr>
          </a:p>
          <a:p>
            <a:endParaRPr lang="en-US" sz="1800" dirty="0">
              <a:highlight>
                <a:srgbClr val="F3F3F3"/>
              </a:highlight>
              <a:latin typeface="SegoeUIVariable"/>
            </a:endParaRPr>
          </a:p>
          <a:p>
            <a:pPr algn="l"/>
            <a:endParaRPr lang="en-US" sz="2000" b="0" i="0" dirty="0">
              <a:effectLst/>
              <a:highlight>
                <a:srgbClr val="F3F3F3"/>
              </a:highlight>
              <a:latin typeface="SegoeUIVariable"/>
            </a:endParaRPr>
          </a:p>
          <a:p>
            <a:endParaRPr lang="en-US" dirty="0"/>
          </a:p>
          <a:p>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1</a:t>
            </a:fld>
            <a:endParaRPr lang="en-US" altLang="zh-CN"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6291286" y="372892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E506D30-F4E4-7418-FD35-3BEE86004FC9}"/>
              </a:ext>
            </a:extLst>
          </p:cNvPr>
          <p:cNvSpPr>
            <a:spLocks noGrp="1"/>
          </p:cNvSpPr>
          <p:nvPr>
            <p:ph type="body" sz="quarter" idx="11"/>
          </p:nvPr>
        </p:nvSpPr>
        <p:spPr>
          <a:xfrm>
            <a:off x="941198" y="1348966"/>
            <a:ext cx="5739897" cy="711675"/>
          </a:xfrm>
        </p:spPr>
        <p:txBody>
          <a:bodyPr/>
          <a:lstStyle/>
          <a:p>
            <a:pPr>
              <a:spcAft>
                <a:spcPts val="1500"/>
              </a:spcAft>
            </a:pPr>
            <a:r>
              <a:rPr lang="en-US" sz="1800" i="1" dirty="0">
                <a:solidFill>
                  <a:schemeClr val="tx1">
                    <a:lumMod val="50000"/>
                    <a:lumOff val="50000"/>
                  </a:schemeClr>
                </a:solidFill>
                <a:latin typeface="Spectral"/>
              </a:rPr>
              <a:t>A </a:t>
            </a:r>
            <a:r>
              <a:rPr lang="en-US" sz="1800" b="1" i="1" dirty="0">
                <a:solidFill>
                  <a:schemeClr val="tx1">
                    <a:lumMod val="50000"/>
                    <a:lumOff val="50000"/>
                  </a:schemeClr>
                </a:solidFill>
                <a:latin typeface="Spectral"/>
              </a:rPr>
              <a:t>class</a:t>
            </a:r>
            <a:r>
              <a:rPr lang="en-US" sz="1800" i="1" dirty="0">
                <a:solidFill>
                  <a:schemeClr val="tx1">
                    <a:lumMod val="50000"/>
                    <a:lumOff val="50000"/>
                  </a:schemeClr>
                </a:solidFill>
                <a:latin typeface="Spectral"/>
              </a:rPr>
              <a:t> is a blueprint or template that defines the properties and behavior of an object.</a:t>
            </a:r>
            <a:r>
              <a:rPr lang="en-US" sz="2000" b="0" i="1" dirty="0">
                <a:solidFill>
                  <a:schemeClr val="tx1">
                    <a:lumMod val="50000"/>
                    <a:lumOff val="50000"/>
                  </a:schemeClr>
                </a:solidFill>
                <a:effectLst/>
                <a:latin typeface="Spectral"/>
              </a:rPr>
              <a:t> </a:t>
            </a:r>
          </a:p>
        </p:txBody>
      </p:sp>
      <p:sp>
        <p:nvSpPr>
          <p:cNvPr id="22" name="Slide Number Placeholder 21">
            <a:extLst>
              <a:ext uri="{FF2B5EF4-FFF2-40B4-BE49-F238E27FC236}">
                <a16:creationId xmlns:a16="http://schemas.microsoft.com/office/drawing/2014/main" id="{BED7EB02-3F30-CB54-4834-7AAAE5CEF0FE}"/>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2</a:t>
            </a:fld>
            <a:endParaRPr lang="en-US" dirty="0"/>
          </a:p>
        </p:txBody>
      </p:sp>
      <p:sp>
        <p:nvSpPr>
          <p:cNvPr id="3" name="Title 2">
            <a:extLst>
              <a:ext uri="{FF2B5EF4-FFF2-40B4-BE49-F238E27FC236}">
                <a16:creationId xmlns:a16="http://schemas.microsoft.com/office/drawing/2014/main" id="{7D4FD09F-6D6F-D1D8-4155-4CC4902DD1AC}"/>
              </a:ext>
            </a:extLst>
          </p:cNvPr>
          <p:cNvSpPr>
            <a:spLocks noGrp="1"/>
          </p:cNvSpPr>
          <p:nvPr>
            <p:ph type="title"/>
          </p:nvPr>
        </p:nvSpPr>
        <p:spPr>
          <a:xfrm>
            <a:off x="877824" y="401792"/>
            <a:ext cx="6611112" cy="874746"/>
          </a:xfrm>
        </p:spPr>
        <p:txBody>
          <a:bodyPr/>
          <a:lstStyle/>
          <a:p>
            <a:r>
              <a:rPr lang="en-US" sz="8000" dirty="0">
                <a:solidFill>
                  <a:srgbClr val="C00000"/>
                </a:solidFill>
              </a:rPr>
              <a:t>C</a:t>
            </a:r>
            <a:r>
              <a:rPr lang="en-US" dirty="0"/>
              <a:t>LASS</a:t>
            </a:r>
          </a:p>
        </p:txBody>
      </p:sp>
      <p:sp>
        <p:nvSpPr>
          <p:cNvPr id="5" name="Rectangle 4">
            <a:extLst>
              <a:ext uri="{FF2B5EF4-FFF2-40B4-BE49-F238E27FC236}">
                <a16:creationId xmlns:a16="http://schemas.microsoft.com/office/drawing/2014/main" id="{400B30A7-8C33-4B26-05A7-281FFB73933F}"/>
              </a:ext>
            </a:extLst>
          </p:cNvPr>
          <p:cNvSpPr>
            <a:spLocks noChangeArrowheads="1"/>
          </p:cNvSpPr>
          <p:nvPr/>
        </p:nvSpPr>
        <p:spPr bwMode="auto">
          <a:xfrm>
            <a:off x="877824" y="2452011"/>
            <a:ext cx="5739897" cy="38010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63737"/>
                </a:solidFill>
                <a:effectLst/>
                <a:latin typeface="Spectral"/>
              </a:rPr>
              <a:t>Represented as rectangles, classes are divided into three compartments: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rgbClr val="363737"/>
                </a:solidFill>
                <a:effectLst/>
                <a:latin typeface="Spectral"/>
              </a:rPr>
              <a:t>Name (top compartment):</a:t>
            </a:r>
            <a:r>
              <a:rPr kumimoji="0" lang="en-US" altLang="en-US" sz="1400" b="0" i="0" u="none" strike="noStrike" cap="none" normalizeH="0" baseline="0" dirty="0">
                <a:ln>
                  <a:noFill/>
                </a:ln>
                <a:solidFill>
                  <a:srgbClr val="363737"/>
                </a:solidFill>
                <a:effectLst/>
                <a:latin typeface="Spectral"/>
              </a:rPr>
              <a:t> The unique identifier of the class (e.g., </a:t>
            </a:r>
            <a:r>
              <a:rPr kumimoji="0" lang="en-US" altLang="en-US" sz="1000" b="0" i="0" u="none" strike="noStrike" cap="none" normalizeH="0" baseline="0" dirty="0">
                <a:ln>
                  <a:noFill/>
                </a:ln>
                <a:solidFill>
                  <a:srgbClr val="363737"/>
                </a:solidFill>
                <a:effectLst/>
                <a:latin typeface="Arial Unicode MS"/>
              </a:rPr>
              <a:t>Bank Account</a:t>
            </a:r>
            <a:r>
              <a:rPr kumimoji="0" lang="en-US" altLang="en-US" sz="1400" b="0" i="0" u="none" strike="noStrike" cap="none" normalizeH="0" baseline="0" dirty="0">
                <a:ln>
                  <a:noFill/>
                </a:ln>
                <a:solidFill>
                  <a:srgbClr val="363737"/>
                </a:solidFill>
                <a:effectLst/>
                <a:latin typeface="Spectra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rgbClr val="363737"/>
                </a:solidFill>
                <a:effectLst/>
                <a:latin typeface="Spectral"/>
              </a:rPr>
              <a:t>Attributes (middle compartment):</a:t>
            </a:r>
            <a:r>
              <a:rPr kumimoji="0" lang="en-US" altLang="en-US" sz="1400" b="0" i="0" u="none" strike="noStrike" cap="none" normalizeH="0" baseline="0" dirty="0">
                <a:ln>
                  <a:noFill/>
                </a:ln>
                <a:solidFill>
                  <a:srgbClr val="363737"/>
                </a:solidFill>
                <a:effectLst/>
                <a:latin typeface="Spectral"/>
              </a:rPr>
              <a:t> The properties or data associated with the class (e.g., </a:t>
            </a:r>
            <a:r>
              <a:rPr kumimoji="0" lang="en-US" altLang="en-US" sz="1000" b="0" i="0" u="none" strike="noStrike" cap="none" normalizeH="0" baseline="0" dirty="0">
                <a:ln>
                  <a:noFill/>
                </a:ln>
                <a:solidFill>
                  <a:srgbClr val="363737"/>
                </a:solidFill>
                <a:effectLst/>
                <a:latin typeface="Arial Unicode MS"/>
              </a:rPr>
              <a:t>account Number</a:t>
            </a:r>
            <a:r>
              <a:rPr kumimoji="0" lang="en-US" altLang="en-US" sz="1400" b="0" i="0" u="none" strike="noStrike" cap="none" normalizeH="0" baseline="0" dirty="0">
                <a:ln>
                  <a:noFill/>
                </a:ln>
                <a:solidFill>
                  <a:srgbClr val="363737"/>
                </a:solidFill>
                <a:effectLst/>
                <a:latin typeface="Spectral"/>
              </a:rPr>
              <a:t>, </a:t>
            </a:r>
            <a:r>
              <a:rPr kumimoji="0" lang="en-US" altLang="en-US" sz="1000" b="0" i="0" u="none" strike="noStrike" cap="none" normalizeH="0" baseline="0" dirty="0">
                <a:ln>
                  <a:noFill/>
                </a:ln>
                <a:solidFill>
                  <a:srgbClr val="363737"/>
                </a:solidFill>
                <a:effectLst/>
                <a:latin typeface="Arial Unicode MS"/>
              </a:rPr>
              <a:t>balance</a:t>
            </a:r>
            <a:r>
              <a:rPr kumimoji="0" lang="en-US" altLang="en-US" sz="1400" b="0" i="0" u="none" strike="noStrike" cap="none" normalizeH="0" baseline="0" dirty="0">
                <a:ln>
                  <a:noFill/>
                </a:ln>
                <a:solidFill>
                  <a:srgbClr val="363737"/>
                </a:solidFill>
                <a:effectLst/>
                <a:latin typeface="Spectra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400" b="1" i="0" u="none" strike="noStrike" cap="none" normalizeH="0" baseline="0" dirty="0">
                <a:ln>
                  <a:noFill/>
                </a:ln>
                <a:solidFill>
                  <a:srgbClr val="363737"/>
                </a:solidFill>
                <a:effectLst/>
                <a:latin typeface="Spectral"/>
              </a:rPr>
              <a:t>Operations (bottom compartment):</a:t>
            </a:r>
            <a:r>
              <a:rPr kumimoji="0" lang="en-US" altLang="en-US" sz="1400" b="0" i="0" u="none" strike="noStrike" cap="none" normalizeH="0" baseline="0" dirty="0">
                <a:ln>
                  <a:noFill/>
                </a:ln>
                <a:solidFill>
                  <a:srgbClr val="363737"/>
                </a:solidFill>
                <a:effectLst/>
                <a:latin typeface="Spectral"/>
              </a:rPr>
              <a:t> The actions or methods that can be performed by objects of the class (e.g., </a:t>
            </a:r>
            <a:r>
              <a:rPr kumimoji="0" lang="en-US" altLang="en-US" sz="1000" b="0" i="0" u="none" strike="noStrike" cap="none" normalizeH="0" baseline="0" dirty="0">
                <a:ln>
                  <a:noFill/>
                </a:ln>
                <a:solidFill>
                  <a:srgbClr val="363737"/>
                </a:solidFill>
                <a:effectLst/>
                <a:latin typeface="Arial Unicode MS"/>
              </a:rPr>
              <a:t>deposit()</a:t>
            </a:r>
            <a:r>
              <a:rPr kumimoji="0" lang="en-US" altLang="en-US" sz="1400" b="0" i="0" u="none" strike="noStrike" cap="none" normalizeH="0" baseline="0" dirty="0">
                <a:ln>
                  <a:noFill/>
                </a:ln>
                <a:solidFill>
                  <a:srgbClr val="363737"/>
                </a:solidFill>
                <a:effectLst/>
                <a:latin typeface="Spectral"/>
              </a:rPr>
              <a:t>, </a:t>
            </a:r>
            <a:r>
              <a:rPr kumimoji="0" lang="en-US" altLang="en-US" sz="1000" b="0" i="0" u="none" strike="noStrike" cap="none" normalizeH="0" baseline="0" dirty="0" err="1">
                <a:ln>
                  <a:noFill/>
                </a:ln>
                <a:solidFill>
                  <a:srgbClr val="363737"/>
                </a:solidFill>
                <a:effectLst/>
                <a:latin typeface="Arial Unicode MS"/>
              </a:rPr>
              <a:t>updateBalance</a:t>
            </a:r>
            <a:r>
              <a:rPr kumimoji="0" lang="en-US" altLang="en-US" sz="1000" b="0" i="0" u="none" strike="noStrike" cap="none" normalizeH="0" baseline="0" dirty="0">
                <a:ln>
                  <a:noFill/>
                </a:ln>
                <a:solidFill>
                  <a:srgbClr val="363737"/>
                </a:solidFill>
                <a:effectLst/>
                <a:latin typeface="Arial Unicode MS"/>
              </a:rPr>
              <a:t>()</a:t>
            </a:r>
            <a:r>
              <a:rPr kumimoji="0" lang="en-US" altLang="en-US" sz="1400" b="0" i="0" u="none" strike="noStrike" cap="none" normalizeH="0" baseline="0" dirty="0">
                <a:ln>
                  <a:noFill/>
                </a:ln>
                <a:solidFill>
                  <a:srgbClr val="363737"/>
                </a:solidFill>
                <a:effectLst/>
                <a:latin typeface="Spectral"/>
              </a:rPr>
              <a:t>).</a:t>
            </a:r>
          </a:p>
          <a:p>
            <a:pPr marR="0" lvl="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rgbClr val="363737"/>
              </a:solidFill>
              <a:effectLst/>
              <a:latin typeface="Spectral"/>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363737"/>
                </a:solidFill>
                <a:effectLst/>
                <a:latin typeface="Spectral"/>
              </a:rPr>
              <a:t>Visibility Markers</a:t>
            </a:r>
            <a:r>
              <a:rPr kumimoji="0" lang="en-US" altLang="en-US" sz="1400" b="0" i="0" u="none" strike="noStrike" cap="none" normalizeH="0" baseline="0" dirty="0">
                <a:ln>
                  <a:noFill/>
                </a:ln>
                <a:solidFill>
                  <a:srgbClr val="363737"/>
                </a:solidFill>
                <a:effectLst/>
                <a:latin typeface="Spectral"/>
              </a:rPr>
              <a:t>: Visibility markers indicate the accessibility of attributes and methods within a class.</a:t>
            </a:r>
          </a:p>
          <a:p>
            <a:pPr marR="0" lvl="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363737"/>
                </a:solidFill>
                <a:effectLst/>
                <a:latin typeface="Arial Unicode MS"/>
              </a:rPr>
              <a:t>+</a:t>
            </a:r>
            <a:r>
              <a:rPr kumimoji="0" lang="en-US" altLang="en-US" sz="1400" b="1" i="0" u="none" strike="noStrike" cap="none" normalizeH="0" baseline="0" dirty="0">
                <a:ln>
                  <a:noFill/>
                </a:ln>
                <a:solidFill>
                  <a:srgbClr val="363737"/>
                </a:solidFill>
                <a:effectLst/>
                <a:latin typeface="Spectral"/>
              </a:rPr>
              <a:t> (Public):</a:t>
            </a:r>
            <a:r>
              <a:rPr kumimoji="0" lang="en-US" altLang="en-US" sz="1400" b="0" i="0" u="none" strike="noStrike" cap="none" normalizeH="0" baseline="0" dirty="0">
                <a:ln>
                  <a:noFill/>
                </a:ln>
                <a:solidFill>
                  <a:srgbClr val="363737"/>
                </a:solidFill>
                <a:effectLst/>
                <a:latin typeface="Spectral"/>
              </a:rPr>
              <a:t> The attribute or method is accessible from any class.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363737"/>
                </a:solidFill>
                <a:effectLst/>
                <a:latin typeface="Arial Unicode MS"/>
              </a:rPr>
              <a:t>-</a:t>
            </a:r>
            <a:r>
              <a:rPr kumimoji="0" lang="en-US" altLang="en-US" sz="1400" b="1" i="0" u="none" strike="noStrike" cap="none" normalizeH="0" baseline="0" dirty="0">
                <a:ln>
                  <a:noFill/>
                </a:ln>
                <a:solidFill>
                  <a:srgbClr val="363737"/>
                </a:solidFill>
                <a:effectLst/>
                <a:latin typeface="Spectral"/>
              </a:rPr>
              <a:t> (Private):</a:t>
            </a:r>
            <a:r>
              <a:rPr kumimoji="0" lang="en-US" altLang="en-US" sz="1400" b="0" i="0" u="none" strike="noStrike" cap="none" normalizeH="0" baseline="0" dirty="0">
                <a:ln>
                  <a:noFill/>
                </a:ln>
                <a:solidFill>
                  <a:srgbClr val="363737"/>
                </a:solidFill>
                <a:effectLst/>
                <a:latin typeface="Spectral"/>
              </a:rPr>
              <a:t> The attribute or method is only accessible within the same class.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363737"/>
                </a:solidFill>
                <a:effectLst/>
                <a:latin typeface="Arial Unicode MS"/>
              </a:rPr>
              <a:t>#</a:t>
            </a:r>
            <a:r>
              <a:rPr kumimoji="0" lang="en-US" altLang="en-US" sz="1400" b="1" i="0" u="none" strike="noStrike" cap="none" normalizeH="0" baseline="0" dirty="0">
                <a:ln>
                  <a:noFill/>
                </a:ln>
                <a:solidFill>
                  <a:srgbClr val="363737"/>
                </a:solidFill>
                <a:effectLst/>
                <a:latin typeface="Spectral"/>
              </a:rPr>
              <a:t> (Protected):</a:t>
            </a:r>
            <a:r>
              <a:rPr kumimoji="0" lang="en-US" altLang="en-US" sz="1400" b="0" i="0" u="none" strike="noStrike" cap="none" normalizeH="0" baseline="0" dirty="0">
                <a:ln>
                  <a:noFill/>
                </a:ln>
                <a:solidFill>
                  <a:srgbClr val="363737"/>
                </a:solidFill>
                <a:effectLst/>
                <a:latin typeface="Spectral"/>
              </a:rPr>
              <a:t> The attribute or method is accessible within the same class and its subclasses.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363737"/>
                </a:solidFill>
                <a:effectLst/>
                <a:latin typeface="Arial Unicode MS"/>
              </a:rPr>
              <a:t>~</a:t>
            </a:r>
            <a:r>
              <a:rPr kumimoji="0" lang="en-US" altLang="en-US" sz="1400" b="1" i="0" u="none" strike="noStrike" cap="none" normalizeH="0" baseline="0" dirty="0">
                <a:ln>
                  <a:noFill/>
                </a:ln>
                <a:solidFill>
                  <a:srgbClr val="363737"/>
                </a:solidFill>
                <a:effectLst/>
                <a:latin typeface="Spectral"/>
              </a:rPr>
              <a:t> (Package):</a:t>
            </a:r>
            <a:r>
              <a:rPr kumimoji="0" lang="en-US" altLang="en-US" sz="1400" b="0" i="0" u="none" strike="noStrike" cap="none" normalizeH="0" baseline="0" dirty="0">
                <a:ln>
                  <a:noFill/>
                </a:ln>
                <a:solidFill>
                  <a:srgbClr val="363737"/>
                </a:solidFill>
                <a:effectLst/>
                <a:latin typeface="Spectral"/>
              </a:rPr>
              <a:t> The attribute or method is accessible within the same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2F5CCDDA-83E1-E52B-E294-345A31512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330" y="2169283"/>
            <a:ext cx="4935290" cy="294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22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189FF21B-5B86-7D65-950A-547A684B2325}"/>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2267F1BB-4830-FB82-5E33-466311CCCFB1}"/>
              </a:ext>
            </a:extLst>
          </p:cNvPr>
          <p:cNvSpPr>
            <a:spLocks noGrp="1"/>
          </p:cNvSpPr>
          <p:nvPr>
            <p:ph type="body" sz="quarter" idx="11"/>
          </p:nvPr>
        </p:nvSpPr>
        <p:spPr>
          <a:xfrm>
            <a:off x="877824" y="1402137"/>
            <a:ext cx="5803271" cy="711675"/>
          </a:xfrm>
        </p:spPr>
        <p:txBody>
          <a:bodyPr/>
          <a:lstStyle/>
          <a:p>
            <a:pPr>
              <a:spcAft>
                <a:spcPts val="1500"/>
              </a:spcAft>
            </a:pPr>
            <a:r>
              <a:rPr lang="en-US" altLang="en-US" sz="1800" i="1" dirty="0">
                <a:solidFill>
                  <a:schemeClr val="tx1">
                    <a:lumMod val="50000"/>
                    <a:lumOff val="50000"/>
                  </a:schemeClr>
                </a:solidFill>
                <a:latin typeface="Spectral"/>
              </a:rPr>
              <a:t>Attributes in a UML class diagram represent the properties or data fields of a class.</a:t>
            </a:r>
            <a:endParaRPr lang="en-US" altLang="en-US" sz="1000" i="1" dirty="0">
              <a:solidFill>
                <a:schemeClr val="tx1">
                  <a:lumMod val="50000"/>
                  <a:lumOff val="50000"/>
                </a:schemeClr>
              </a:solidFill>
            </a:endParaRPr>
          </a:p>
        </p:txBody>
      </p:sp>
      <p:sp>
        <p:nvSpPr>
          <p:cNvPr id="22" name="Slide Number Placeholder 21">
            <a:extLst>
              <a:ext uri="{FF2B5EF4-FFF2-40B4-BE49-F238E27FC236}">
                <a16:creationId xmlns:a16="http://schemas.microsoft.com/office/drawing/2014/main" id="{E18A53AF-5017-8082-85E6-E921C849D556}"/>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3</a:t>
            </a:fld>
            <a:endParaRPr lang="en-US" dirty="0"/>
          </a:p>
        </p:txBody>
      </p:sp>
      <p:sp>
        <p:nvSpPr>
          <p:cNvPr id="3" name="Title 2">
            <a:extLst>
              <a:ext uri="{FF2B5EF4-FFF2-40B4-BE49-F238E27FC236}">
                <a16:creationId xmlns:a16="http://schemas.microsoft.com/office/drawing/2014/main" id="{1217BE7F-00C1-1695-ED30-5DF3BFCFCDBA}"/>
              </a:ext>
            </a:extLst>
          </p:cNvPr>
          <p:cNvSpPr>
            <a:spLocks noGrp="1"/>
          </p:cNvSpPr>
          <p:nvPr>
            <p:ph type="title"/>
          </p:nvPr>
        </p:nvSpPr>
        <p:spPr>
          <a:xfrm>
            <a:off x="877824" y="401792"/>
            <a:ext cx="6611112" cy="874746"/>
          </a:xfrm>
        </p:spPr>
        <p:txBody>
          <a:bodyPr/>
          <a:lstStyle/>
          <a:p>
            <a:r>
              <a:rPr lang="en-US" sz="8000" dirty="0">
                <a:solidFill>
                  <a:srgbClr val="C00000"/>
                </a:solidFill>
              </a:rPr>
              <a:t>A</a:t>
            </a:r>
            <a:r>
              <a:rPr lang="en-US" dirty="0"/>
              <a:t>TTRIBUTES</a:t>
            </a:r>
          </a:p>
        </p:txBody>
      </p:sp>
      <p:sp>
        <p:nvSpPr>
          <p:cNvPr id="2" name="Rectangle 1">
            <a:extLst>
              <a:ext uri="{FF2B5EF4-FFF2-40B4-BE49-F238E27FC236}">
                <a16:creationId xmlns:a16="http://schemas.microsoft.com/office/drawing/2014/main" id="{FC6F5D2F-8569-29C3-5A0D-68011847188F}"/>
              </a:ext>
            </a:extLst>
          </p:cNvPr>
          <p:cNvSpPr>
            <a:spLocks noChangeArrowheads="1"/>
          </p:cNvSpPr>
          <p:nvPr/>
        </p:nvSpPr>
        <p:spPr bwMode="auto">
          <a:xfrm>
            <a:off x="941198" y="2539751"/>
            <a:ext cx="5486762" cy="2934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03136" rIns="0" bIns="2031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63737"/>
                </a:solidFill>
                <a:effectLst/>
                <a:latin typeface="Spectral"/>
              </a:rPr>
              <a:t>Attributes are typically written in the format:</a:t>
            </a:r>
            <a:endParaRPr kumimoji="0" lang="en-US" altLang="en-US" sz="1600" b="0" i="0" u="none" strike="noStrike" cap="none" normalizeH="0" baseline="0" dirty="0">
              <a:ln>
                <a:noFill/>
              </a:ln>
              <a:solidFill>
                <a:srgbClr val="363737"/>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63737"/>
                </a:solidFill>
                <a:effectLst/>
                <a:latin typeface="Arial Unicode MS"/>
              </a:rPr>
              <a:t>visibility name: type [multiplicity] = </a:t>
            </a:r>
            <a:r>
              <a:rPr kumimoji="0" lang="en-US" altLang="en-US" sz="1600" b="0" i="0" u="none" strike="noStrike" cap="none" normalizeH="0" baseline="0" dirty="0" err="1">
                <a:ln>
                  <a:noFill/>
                </a:ln>
                <a:solidFill>
                  <a:srgbClr val="363737"/>
                </a:solidFill>
                <a:effectLst/>
                <a:latin typeface="Arial Unicode MS"/>
              </a:rPr>
              <a:t>defaultValue</a:t>
            </a:r>
            <a:endParaRPr kumimoji="0" lang="en-US" altLang="en-US" sz="1600" b="0" i="0" u="none" strike="noStrike" cap="none" normalizeH="0" baseline="0" dirty="0">
              <a:ln>
                <a:noFill/>
              </a:ln>
              <a:solidFill>
                <a:srgbClr val="363737"/>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737"/>
                </a:solidFill>
                <a:effectLst/>
                <a:latin typeface="Spectral"/>
              </a:rPr>
              <a:t>Name</a:t>
            </a:r>
            <a:r>
              <a:rPr kumimoji="0" lang="en-US" altLang="en-US" b="0" i="0" u="none" strike="noStrike" cap="none" normalizeH="0" baseline="0" dirty="0">
                <a:ln>
                  <a:noFill/>
                </a:ln>
                <a:solidFill>
                  <a:srgbClr val="363737"/>
                </a:solidFill>
                <a:effectLst/>
                <a:latin typeface="Spectral"/>
              </a:rPr>
              <a:t>: The name of the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737"/>
                </a:solidFill>
                <a:effectLst/>
                <a:latin typeface="Spectral"/>
              </a:rPr>
              <a:t>Type</a:t>
            </a:r>
            <a:r>
              <a:rPr kumimoji="0" lang="en-US" altLang="en-US" b="0" i="0" u="none" strike="noStrike" cap="none" normalizeH="0" baseline="0" dirty="0">
                <a:ln>
                  <a:noFill/>
                </a:ln>
                <a:solidFill>
                  <a:srgbClr val="363737"/>
                </a:solidFill>
                <a:effectLst/>
                <a:latin typeface="Spectral"/>
              </a:rPr>
              <a:t>: The data type of the attribute.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737"/>
                </a:solidFill>
                <a:effectLst/>
                <a:latin typeface="Spectral"/>
              </a:rPr>
              <a:t>Multiplicity</a:t>
            </a:r>
            <a:r>
              <a:rPr kumimoji="0" lang="en-US" altLang="en-US" b="0" i="0" u="none" strike="noStrike" cap="none" normalizeH="0" baseline="0" dirty="0">
                <a:ln>
                  <a:noFill/>
                </a:ln>
                <a:solidFill>
                  <a:srgbClr val="363737"/>
                </a:solidFill>
                <a:effectLst/>
                <a:latin typeface="Spectral"/>
              </a:rPr>
              <a:t>: (Optional) Indicates how many instances of the type are allowed.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63737"/>
                </a:solidFill>
                <a:effectLst/>
                <a:latin typeface="Spectral"/>
              </a:rPr>
              <a:t>Default Value</a:t>
            </a:r>
            <a:r>
              <a:rPr kumimoji="0" lang="en-US" altLang="en-US" b="0" i="0" u="none" strike="noStrike" cap="none" normalizeH="0" baseline="0" dirty="0">
                <a:ln>
                  <a:noFill/>
                </a:ln>
                <a:solidFill>
                  <a:srgbClr val="363737"/>
                </a:solidFill>
                <a:effectLst/>
                <a:latin typeface="Spectral"/>
              </a:rPr>
              <a:t>: (Optional) The initial value of the attribute.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2051" name="Picture 3">
            <a:extLst>
              <a:ext uri="{FF2B5EF4-FFF2-40B4-BE49-F238E27FC236}">
                <a16:creationId xmlns:a16="http://schemas.microsoft.com/office/drawing/2014/main" id="{AEF57596-3D39-C78E-E2A6-DE72045C7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243" y="2365014"/>
            <a:ext cx="5710020" cy="237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9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F83D8C45-C178-65BB-0C4B-82D9D5791D8A}"/>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F8E432CA-738B-646C-70FD-99D049DADBC4}"/>
              </a:ext>
            </a:extLst>
          </p:cNvPr>
          <p:cNvSpPr>
            <a:spLocks noGrp="1"/>
          </p:cNvSpPr>
          <p:nvPr>
            <p:ph type="body" sz="quarter" idx="11"/>
          </p:nvPr>
        </p:nvSpPr>
        <p:spPr>
          <a:xfrm>
            <a:off x="941198" y="1384870"/>
            <a:ext cx="5803271" cy="711675"/>
          </a:xfrm>
        </p:spPr>
        <p:txBody>
          <a:bodyPr/>
          <a:lstStyle/>
          <a:p>
            <a:pPr>
              <a:spcAft>
                <a:spcPts val="1500"/>
              </a:spcAft>
            </a:pPr>
            <a:r>
              <a:rPr lang="en-US" sz="1800" i="1" dirty="0">
                <a:solidFill>
                  <a:schemeClr val="tx1">
                    <a:lumMod val="50000"/>
                    <a:lumOff val="50000"/>
                  </a:schemeClr>
                </a:solidFill>
                <a:latin typeface="Spectral"/>
              </a:rPr>
              <a:t>Methods (or operations) in a UML class diagram represent the functions or behaviors that a class can perform.</a:t>
            </a:r>
            <a:endParaRPr lang="en-US" altLang="en-US" sz="1000" i="1" dirty="0">
              <a:solidFill>
                <a:schemeClr val="tx1">
                  <a:lumMod val="50000"/>
                  <a:lumOff val="50000"/>
                </a:schemeClr>
              </a:solidFill>
            </a:endParaRPr>
          </a:p>
        </p:txBody>
      </p:sp>
      <p:sp>
        <p:nvSpPr>
          <p:cNvPr id="22" name="Slide Number Placeholder 21">
            <a:extLst>
              <a:ext uri="{FF2B5EF4-FFF2-40B4-BE49-F238E27FC236}">
                <a16:creationId xmlns:a16="http://schemas.microsoft.com/office/drawing/2014/main" id="{457B0384-1B92-DE41-F41F-C272AB7103F4}"/>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4</a:t>
            </a:fld>
            <a:endParaRPr lang="en-US" dirty="0"/>
          </a:p>
        </p:txBody>
      </p:sp>
      <p:sp>
        <p:nvSpPr>
          <p:cNvPr id="3" name="Title 2">
            <a:extLst>
              <a:ext uri="{FF2B5EF4-FFF2-40B4-BE49-F238E27FC236}">
                <a16:creationId xmlns:a16="http://schemas.microsoft.com/office/drawing/2014/main" id="{C7AF7F6D-B544-3ED5-3566-2DBF1C2F302B}"/>
              </a:ext>
            </a:extLst>
          </p:cNvPr>
          <p:cNvSpPr>
            <a:spLocks noGrp="1"/>
          </p:cNvSpPr>
          <p:nvPr>
            <p:ph type="title"/>
          </p:nvPr>
        </p:nvSpPr>
        <p:spPr>
          <a:xfrm>
            <a:off x="877824" y="401792"/>
            <a:ext cx="6611112" cy="874746"/>
          </a:xfrm>
        </p:spPr>
        <p:txBody>
          <a:bodyPr/>
          <a:lstStyle/>
          <a:p>
            <a:r>
              <a:rPr lang="en-US" sz="8000" dirty="0">
                <a:solidFill>
                  <a:srgbClr val="C00000"/>
                </a:solidFill>
              </a:rPr>
              <a:t>M</a:t>
            </a:r>
            <a:r>
              <a:rPr lang="en-US" dirty="0"/>
              <a:t>ETHODS</a:t>
            </a:r>
          </a:p>
        </p:txBody>
      </p:sp>
      <p:sp>
        <p:nvSpPr>
          <p:cNvPr id="4" name="Rectangle 1">
            <a:extLst>
              <a:ext uri="{FF2B5EF4-FFF2-40B4-BE49-F238E27FC236}">
                <a16:creationId xmlns:a16="http://schemas.microsoft.com/office/drawing/2014/main" id="{4E7B036A-4417-E8B3-05A3-587651C9EDBE}"/>
              </a:ext>
            </a:extLst>
          </p:cNvPr>
          <p:cNvSpPr>
            <a:spLocks noChangeArrowheads="1"/>
          </p:cNvSpPr>
          <p:nvPr/>
        </p:nvSpPr>
        <p:spPr bwMode="auto">
          <a:xfrm>
            <a:off x="941198" y="2672234"/>
            <a:ext cx="5296278" cy="2944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031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63737"/>
                </a:solidFill>
                <a:effectLst/>
                <a:latin typeface="Spectral"/>
              </a:rPr>
              <a:t>Methods are typically written in the format:</a:t>
            </a:r>
            <a:endParaRPr kumimoji="0" lang="en-US" altLang="en-US" sz="2000" b="0" i="0" u="none" strike="noStrike" cap="none" normalizeH="0" baseline="0" dirty="0">
              <a:ln>
                <a:noFill/>
              </a:ln>
              <a:solidFill>
                <a:srgbClr val="363737"/>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63737"/>
                </a:solidFill>
                <a:effectLst/>
                <a:latin typeface="Arial Unicode MS"/>
              </a:rPr>
              <a:t>visibility name(</a:t>
            </a:r>
            <a:r>
              <a:rPr kumimoji="0" lang="en-US" altLang="en-US" sz="2000" b="0" i="0" u="none" strike="noStrike" cap="none" normalizeH="0" baseline="0" dirty="0" err="1">
                <a:ln>
                  <a:noFill/>
                </a:ln>
                <a:solidFill>
                  <a:srgbClr val="363737"/>
                </a:solidFill>
                <a:effectLst/>
                <a:latin typeface="Arial Unicode MS"/>
              </a:rPr>
              <a:t>parameterList</a:t>
            </a:r>
            <a:r>
              <a:rPr kumimoji="0" lang="en-US" altLang="en-US" sz="2000" b="0" i="0" u="none" strike="noStrike" cap="none" normalizeH="0" baseline="0" dirty="0">
                <a:ln>
                  <a:noFill/>
                </a:ln>
                <a:solidFill>
                  <a:srgbClr val="363737"/>
                </a:solidFill>
                <a:effectLst/>
                <a:latin typeface="Arial Unicode MS"/>
              </a:rPr>
              <a:t>): </a:t>
            </a:r>
            <a:r>
              <a:rPr kumimoji="0" lang="en-US" altLang="en-US" sz="2000" b="0" i="0" u="none" strike="noStrike" cap="none" normalizeH="0" baseline="0" dirty="0" err="1">
                <a:ln>
                  <a:noFill/>
                </a:ln>
                <a:solidFill>
                  <a:srgbClr val="363737"/>
                </a:solidFill>
                <a:effectLst/>
                <a:latin typeface="Arial Unicode MS"/>
              </a:rPr>
              <a:t>returnType</a:t>
            </a:r>
            <a:endParaRPr kumimoji="0" lang="en-US" altLang="en-US" sz="2000" b="0" i="0" u="none" strike="noStrike" cap="none" normalizeH="0" baseline="0" dirty="0">
              <a:ln>
                <a:noFill/>
              </a:ln>
              <a:solidFill>
                <a:srgbClr val="363737"/>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363737"/>
                </a:solidFill>
                <a:effectLst/>
                <a:latin typeface="Spectral"/>
              </a:rPr>
              <a:t>Name</a:t>
            </a:r>
            <a:r>
              <a:rPr kumimoji="0" lang="en-US" altLang="en-US" sz="2000" b="0" i="0" u="none" strike="noStrike" cap="none" normalizeH="0" baseline="0" dirty="0">
                <a:ln>
                  <a:noFill/>
                </a:ln>
                <a:solidFill>
                  <a:srgbClr val="363737"/>
                </a:solidFill>
                <a:effectLst/>
                <a:latin typeface="Spectral"/>
              </a:rPr>
              <a:t>: The name of the method.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363737"/>
                </a:solidFill>
                <a:effectLst/>
                <a:latin typeface="Spectral"/>
              </a:rPr>
              <a:t>Parameter List</a:t>
            </a:r>
            <a:r>
              <a:rPr kumimoji="0" lang="en-US" altLang="en-US" sz="2000" b="0" i="0" u="none" strike="noStrike" cap="none" normalizeH="0" baseline="0" dirty="0">
                <a:ln>
                  <a:noFill/>
                </a:ln>
                <a:solidFill>
                  <a:srgbClr val="363737"/>
                </a:solidFill>
                <a:effectLst/>
                <a:latin typeface="Spectral"/>
              </a:rPr>
              <a:t>: A comma-separated list of parameters, each specified as </a:t>
            </a:r>
            <a:r>
              <a:rPr kumimoji="0" lang="en-US" altLang="en-US" sz="2000" b="0" i="0" u="none" strike="noStrike" cap="none" normalizeH="0" baseline="0" dirty="0">
                <a:ln>
                  <a:noFill/>
                </a:ln>
                <a:solidFill>
                  <a:srgbClr val="363737"/>
                </a:solidFill>
                <a:effectLst/>
                <a:latin typeface="Arial Unicode MS"/>
              </a:rPr>
              <a:t>name: type</a:t>
            </a:r>
            <a:r>
              <a:rPr kumimoji="0" lang="en-US" altLang="en-US" sz="2000" b="0" i="0" u="none" strike="noStrike" cap="none" normalizeH="0" baseline="0" dirty="0">
                <a:ln>
                  <a:noFill/>
                </a:ln>
                <a:solidFill>
                  <a:srgbClr val="363737"/>
                </a:solidFill>
                <a:effectLst/>
                <a:latin typeface="Spectral"/>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rgbClr val="363737"/>
                </a:solidFill>
                <a:effectLst/>
                <a:latin typeface="Spectral"/>
              </a:rPr>
              <a:t>Return Type</a:t>
            </a:r>
            <a:r>
              <a:rPr kumimoji="0" lang="en-US" altLang="en-US" sz="2000" b="0" i="0" u="none" strike="noStrike" cap="none" normalizeH="0" baseline="0" dirty="0">
                <a:ln>
                  <a:noFill/>
                </a:ln>
                <a:solidFill>
                  <a:srgbClr val="363737"/>
                </a:solidFill>
                <a:effectLst/>
                <a:latin typeface="Spectral"/>
              </a:rPr>
              <a:t>: The data type returned by the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a:extLst>
              <a:ext uri="{FF2B5EF4-FFF2-40B4-BE49-F238E27FC236}">
                <a16:creationId xmlns:a16="http://schemas.microsoft.com/office/drawing/2014/main" id="{A3DE1B4E-2581-B0F9-EC94-543179E99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013" y="2445836"/>
            <a:ext cx="6098250" cy="215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92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024ABF55-9CBA-90EC-C283-C5E2CAAB88E6}"/>
            </a:ext>
          </a:extLst>
        </p:cNvPr>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65A5C42F-2423-9762-9C31-2A5610D27FC4}"/>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5</a:t>
            </a:fld>
            <a:endParaRPr lang="en-US" dirty="0"/>
          </a:p>
        </p:txBody>
      </p:sp>
      <p:sp>
        <p:nvSpPr>
          <p:cNvPr id="3" name="Title 2">
            <a:extLst>
              <a:ext uri="{FF2B5EF4-FFF2-40B4-BE49-F238E27FC236}">
                <a16:creationId xmlns:a16="http://schemas.microsoft.com/office/drawing/2014/main" id="{A6B5B531-46E5-358D-F639-30FF7723ADAE}"/>
              </a:ext>
            </a:extLst>
          </p:cNvPr>
          <p:cNvSpPr>
            <a:spLocks noGrp="1"/>
          </p:cNvSpPr>
          <p:nvPr>
            <p:ph type="title"/>
          </p:nvPr>
        </p:nvSpPr>
        <p:spPr>
          <a:xfrm>
            <a:off x="877823" y="401792"/>
            <a:ext cx="10656291" cy="874746"/>
          </a:xfrm>
        </p:spPr>
        <p:txBody>
          <a:bodyPr/>
          <a:lstStyle/>
          <a:p>
            <a:r>
              <a:rPr lang="en-US" sz="8000" dirty="0">
                <a:solidFill>
                  <a:srgbClr val="C00000"/>
                </a:solidFill>
              </a:rPr>
              <a:t>I</a:t>
            </a:r>
            <a:r>
              <a:rPr lang="en-US" dirty="0"/>
              <a:t>NTERFACES &amp; </a:t>
            </a:r>
            <a:r>
              <a:rPr lang="en-US" sz="8000" dirty="0">
                <a:solidFill>
                  <a:srgbClr val="C00000"/>
                </a:solidFill>
              </a:rPr>
              <a:t>A</a:t>
            </a:r>
            <a:r>
              <a:rPr lang="en-US" dirty="0"/>
              <a:t>BSTRACT CLASS</a:t>
            </a:r>
          </a:p>
        </p:txBody>
      </p:sp>
      <p:sp>
        <p:nvSpPr>
          <p:cNvPr id="2" name="Rectangle 1">
            <a:extLst>
              <a:ext uri="{FF2B5EF4-FFF2-40B4-BE49-F238E27FC236}">
                <a16:creationId xmlns:a16="http://schemas.microsoft.com/office/drawing/2014/main" id="{0EFFE58A-FC84-8997-AA1F-F7535A2BF02F}"/>
              </a:ext>
            </a:extLst>
          </p:cNvPr>
          <p:cNvSpPr>
            <a:spLocks noChangeArrowheads="1"/>
          </p:cNvSpPr>
          <p:nvPr/>
        </p:nvSpPr>
        <p:spPr bwMode="auto">
          <a:xfrm>
            <a:off x="877824" y="3840887"/>
            <a:ext cx="559762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i="1" dirty="0">
              <a:solidFill>
                <a:schemeClr val="tx1">
                  <a:lumMod val="50000"/>
                  <a:lumOff val="50000"/>
                </a:schemeClr>
              </a:solidFill>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lumMod val="50000"/>
                    <a:lumOff val="50000"/>
                  </a:schemeClr>
                </a:solidFill>
                <a:effectLst/>
                <a:latin typeface="Spectral"/>
              </a:rPr>
              <a:t>An </a:t>
            </a:r>
            <a:r>
              <a:rPr kumimoji="0" lang="en-US" altLang="en-US" sz="1400" b="1" i="1" u="none" strike="noStrike" cap="none" normalizeH="0" baseline="0" dirty="0">
                <a:ln>
                  <a:noFill/>
                </a:ln>
                <a:solidFill>
                  <a:schemeClr val="tx1">
                    <a:lumMod val="50000"/>
                    <a:lumOff val="50000"/>
                  </a:schemeClr>
                </a:solidFill>
                <a:effectLst/>
                <a:latin typeface="Spectral"/>
              </a:rPr>
              <a:t>abstract class </a:t>
            </a:r>
            <a:r>
              <a:rPr kumimoji="0" lang="en-US" altLang="en-US" sz="1400" b="0" i="1" u="none" strike="noStrike" cap="none" normalizeH="0" baseline="0" dirty="0">
                <a:ln>
                  <a:noFill/>
                </a:ln>
                <a:solidFill>
                  <a:schemeClr val="tx1">
                    <a:lumMod val="50000"/>
                    <a:lumOff val="50000"/>
                  </a:schemeClr>
                </a:solidFill>
                <a:effectLst/>
                <a:latin typeface="Spectral"/>
              </a:rPr>
              <a:t>is a class that cannot be instantiated (you can't create objects directly from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lumMod val="50000"/>
                    <a:lumOff val="50000"/>
                  </a:schemeClr>
                </a:solidFill>
                <a:effectLst/>
                <a:latin typeface="Spectral"/>
              </a:rPr>
              <a:t>It serves as a blueprint for other classes (subclasses) that inherit from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lumMod val="50000"/>
                    <a:lumOff val="50000"/>
                  </a:schemeClr>
                </a:solidFill>
                <a:effectLst/>
                <a:latin typeface="Spectral"/>
              </a:rPr>
              <a:t>An abstract class in UML is represented with the class name in italics and the keyword «abstract» above the class name. Abstract methods within the class are also typically shown in italics.</a:t>
            </a:r>
          </a:p>
        </p:txBody>
      </p:sp>
      <p:sp>
        <p:nvSpPr>
          <p:cNvPr id="7" name="Rectangle 2">
            <a:extLst>
              <a:ext uri="{FF2B5EF4-FFF2-40B4-BE49-F238E27FC236}">
                <a16:creationId xmlns:a16="http://schemas.microsoft.com/office/drawing/2014/main" id="{3CAEA566-A267-2E20-D455-3EB7FD2422AC}"/>
              </a:ext>
            </a:extLst>
          </p:cNvPr>
          <p:cNvSpPr>
            <a:spLocks noChangeArrowheads="1"/>
          </p:cNvSpPr>
          <p:nvPr/>
        </p:nvSpPr>
        <p:spPr bwMode="auto">
          <a:xfrm>
            <a:off x="877823" y="1653414"/>
            <a:ext cx="559762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lumMod val="50000"/>
                    <a:lumOff val="50000"/>
                  </a:schemeClr>
                </a:solidFill>
                <a:effectLst/>
                <a:latin typeface="Spectral"/>
              </a:rPr>
              <a:t>An </a:t>
            </a:r>
            <a:r>
              <a:rPr kumimoji="0" lang="en-US" altLang="en-US" sz="1400" b="1" i="1" u="none" strike="noStrike" cap="none" normalizeH="0" baseline="0" dirty="0">
                <a:ln>
                  <a:noFill/>
                </a:ln>
                <a:solidFill>
                  <a:schemeClr val="tx1">
                    <a:lumMod val="50000"/>
                    <a:lumOff val="50000"/>
                  </a:schemeClr>
                </a:solidFill>
                <a:effectLst/>
                <a:latin typeface="Spectral"/>
              </a:rPr>
              <a:t>interface</a:t>
            </a:r>
            <a:r>
              <a:rPr kumimoji="0" lang="en-US" altLang="en-US" sz="1400" b="0" i="1" u="none" strike="noStrike" cap="none" normalizeH="0" baseline="0" dirty="0">
                <a:ln>
                  <a:noFill/>
                </a:ln>
                <a:solidFill>
                  <a:schemeClr val="tx1">
                    <a:lumMod val="50000"/>
                    <a:lumOff val="50000"/>
                  </a:schemeClr>
                </a:solidFill>
                <a:effectLst/>
                <a:latin typeface="Spectral"/>
              </a:rPr>
              <a:t> defines a contract for classes that implement it. It specifies a set of methods that the implementing classes must provide.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lumMod val="50000"/>
                    <a:lumOff val="50000"/>
                  </a:schemeClr>
                </a:solidFill>
                <a:effectLst/>
                <a:latin typeface="Spectral"/>
              </a:rPr>
              <a:t>Interfaces are depicted as a class rectangle with the keyword «interface» above the interface name. Methods in interfaces are abstract by nature, so they are usually shown without any implementation details.</a:t>
            </a:r>
          </a:p>
        </p:txBody>
      </p:sp>
      <p:pic>
        <p:nvPicPr>
          <p:cNvPr id="4100" name="Picture 4">
            <a:extLst>
              <a:ext uri="{FF2B5EF4-FFF2-40B4-BE49-F238E27FC236}">
                <a16:creationId xmlns:a16="http://schemas.microsoft.com/office/drawing/2014/main" id="{D9B63D14-BB61-0F3E-8F0D-88FD35AEC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0602" y="1295400"/>
            <a:ext cx="4312352" cy="231646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9911F26D-AAFB-4E02-A04E-CF5D1CF14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602" y="4084382"/>
            <a:ext cx="4298657" cy="243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57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69C079CA-4DE0-269C-C1F2-CE495A8912EE}"/>
            </a:ext>
          </a:extLst>
        </p:cNvPr>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27111E0B-0A60-5E9A-A216-98D1E63EA988}"/>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6</a:t>
            </a:fld>
            <a:endParaRPr lang="en-US" dirty="0"/>
          </a:p>
        </p:txBody>
      </p:sp>
      <p:sp>
        <p:nvSpPr>
          <p:cNvPr id="3" name="Title 2">
            <a:extLst>
              <a:ext uri="{FF2B5EF4-FFF2-40B4-BE49-F238E27FC236}">
                <a16:creationId xmlns:a16="http://schemas.microsoft.com/office/drawing/2014/main" id="{0AEECE82-2C5F-D045-15CC-7A7C0154C3E8}"/>
              </a:ext>
            </a:extLst>
          </p:cNvPr>
          <p:cNvSpPr>
            <a:spLocks noGrp="1"/>
          </p:cNvSpPr>
          <p:nvPr>
            <p:ph type="title"/>
          </p:nvPr>
        </p:nvSpPr>
        <p:spPr>
          <a:xfrm>
            <a:off x="877823" y="444112"/>
            <a:ext cx="10656291" cy="874746"/>
          </a:xfrm>
        </p:spPr>
        <p:txBody>
          <a:bodyPr/>
          <a:lstStyle/>
          <a:p>
            <a:r>
              <a:rPr lang="en-US" sz="8000" dirty="0">
                <a:solidFill>
                  <a:srgbClr val="C00000"/>
                </a:solidFill>
              </a:rPr>
              <a:t>E</a:t>
            </a:r>
            <a:r>
              <a:rPr lang="en-US" dirty="0"/>
              <a:t>NUMERATION</a:t>
            </a:r>
          </a:p>
        </p:txBody>
      </p:sp>
      <p:pic>
        <p:nvPicPr>
          <p:cNvPr id="5122" name="Picture 2">
            <a:extLst>
              <a:ext uri="{FF2B5EF4-FFF2-40B4-BE49-F238E27FC236}">
                <a16:creationId xmlns:a16="http://schemas.microsoft.com/office/drawing/2014/main" id="{F6E1DD68-F5FD-77E4-9849-A58EF28A5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671" y="1553161"/>
            <a:ext cx="5050563" cy="40780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349CF0D-D56F-8CDA-D5CA-F8BD5D1A3841}"/>
              </a:ext>
            </a:extLst>
          </p:cNvPr>
          <p:cNvSpPr>
            <a:spLocks noChangeArrowheads="1"/>
          </p:cNvSpPr>
          <p:nvPr/>
        </p:nvSpPr>
        <p:spPr bwMode="auto">
          <a:xfrm>
            <a:off x="877823" y="2657547"/>
            <a:ext cx="56592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50000"/>
                    <a:lumOff val="50000"/>
                  </a:schemeClr>
                </a:solidFill>
                <a:effectLst/>
                <a:latin typeface="Spectral"/>
              </a:rPr>
              <a:t>An </a:t>
            </a:r>
            <a:r>
              <a:rPr kumimoji="0" lang="en-US" altLang="en-US" sz="2000" b="1" i="0" u="none" strike="noStrike" cap="none" normalizeH="0" baseline="0" dirty="0">
                <a:ln>
                  <a:noFill/>
                </a:ln>
                <a:solidFill>
                  <a:schemeClr val="tx1">
                    <a:lumMod val="50000"/>
                    <a:lumOff val="50000"/>
                  </a:schemeClr>
                </a:solidFill>
                <a:effectLst/>
                <a:latin typeface="Spectral"/>
              </a:rPr>
              <a:t>enumeration</a:t>
            </a:r>
            <a:r>
              <a:rPr kumimoji="0" lang="en-US" altLang="en-US" sz="2000" b="0" i="0" u="none" strike="noStrike" cap="none" normalizeH="0" baseline="0" dirty="0">
                <a:ln>
                  <a:noFill/>
                </a:ln>
                <a:solidFill>
                  <a:schemeClr val="tx1">
                    <a:lumMod val="50000"/>
                    <a:lumOff val="50000"/>
                  </a:schemeClr>
                </a:solidFill>
                <a:effectLst/>
                <a:latin typeface="Spectral"/>
              </a:rPr>
              <a:t> is a data type that defines a set of named values (e.g., colors, days of the week).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lumMod val="50000"/>
                  <a:lumOff val="50000"/>
                </a:schemeClr>
              </a:solidFill>
              <a:effectLst/>
              <a:latin typeface="Spectr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50000"/>
                    <a:lumOff val="50000"/>
                  </a:schemeClr>
                </a:solidFill>
                <a:effectLst/>
                <a:latin typeface="Spectral"/>
              </a:rPr>
              <a:t>Enumerations, or </a:t>
            </a:r>
            <a:r>
              <a:rPr kumimoji="0" lang="en-US" altLang="en-US" sz="2000" b="0" i="0" u="none" strike="noStrike" cap="none" normalizeH="0" baseline="0" dirty="0" err="1">
                <a:ln>
                  <a:noFill/>
                </a:ln>
                <a:solidFill>
                  <a:schemeClr val="tx1">
                    <a:lumMod val="50000"/>
                    <a:lumOff val="50000"/>
                  </a:schemeClr>
                </a:solidFill>
                <a:effectLst/>
                <a:latin typeface="Spectral"/>
              </a:rPr>
              <a:t>enums</a:t>
            </a:r>
            <a:r>
              <a:rPr kumimoji="0" lang="en-US" altLang="en-US" sz="2000" b="0" i="0" u="none" strike="noStrike" cap="none" normalizeH="0" baseline="0" dirty="0">
                <a:ln>
                  <a:noFill/>
                </a:ln>
                <a:solidFill>
                  <a:schemeClr val="tx1">
                    <a:lumMod val="50000"/>
                    <a:lumOff val="50000"/>
                  </a:schemeClr>
                </a:solidFill>
                <a:effectLst/>
                <a:latin typeface="Spectral"/>
              </a:rPr>
              <a:t>, are represented with the keyword «enumeration» above the enumeration name. The values of the enumeration are listed within the class box.</a:t>
            </a:r>
          </a:p>
        </p:txBody>
      </p:sp>
    </p:spTree>
    <p:extLst>
      <p:ext uri="{BB962C8B-B14F-4D97-AF65-F5344CB8AC3E}">
        <p14:creationId xmlns:p14="http://schemas.microsoft.com/office/powerpoint/2010/main" val="306554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392904C8-31BE-6875-382B-318EFB5EB688}"/>
            </a:ext>
          </a:extLst>
        </p:cNvPr>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E74EE492-DA6B-7DEB-E86B-60B22D4104CB}"/>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7</a:t>
            </a:fld>
            <a:endParaRPr lang="en-US" dirty="0"/>
          </a:p>
        </p:txBody>
      </p:sp>
      <p:sp>
        <p:nvSpPr>
          <p:cNvPr id="3" name="Title 2">
            <a:extLst>
              <a:ext uri="{FF2B5EF4-FFF2-40B4-BE49-F238E27FC236}">
                <a16:creationId xmlns:a16="http://schemas.microsoft.com/office/drawing/2014/main" id="{B4482992-DDD5-EF42-2ADF-C34BE4CD389E}"/>
              </a:ext>
            </a:extLst>
          </p:cNvPr>
          <p:cNvSpPr>
            <a:spLocks noGrp="1"/>
          </p:cNvSpPr>
          <p:nvPr>
            <p:ph type="title"/>
          </p:nvPr>
        </p:nvSpPr>
        <p:spPr>
          <a:xfrm>
            <a:off x="600365" y="237200"/>
            <a:ext cx="10991270" cy="1013496"/>
          </a:xfrm>
        </p:spPr>
        <p:txBody>
          <a:bodyPr/>
          <a:lstStyle/>
          <a:p>
            <a:r>
              <a:rPr lang="en-US" sz="7200" dirty="0">
                <a:solidFill>
                  <a:srgbClr val="C00000"/>
                </a:solidFill>
              </a:rPr>
              <a:t>R</a:t>
            </a:r>
            <a:r>
              <a:rPr lang="en-US" sz="4800" dirty="0"/>
              <a:t>ELATIONSHIPS IN UML CLASS DIAGRAM</a:t>
            </a:r>
          </a:p>
        </p:txBody>
      </p:sp>
      <p:sp>
        <p:nvSpPr>
          <p:cNvPr id="4" name="Rectangle 3">
            <a:extLst>
              <a:ext uri="{FF2B5EF4-FFF2-40B4-BE49-F238E27FC236}">
                <a16:creationId xmlns:a16="http://schemas.microsoft.com/office/drawing/2014/main" id="{5B3CBFE3-F0B8-4F21-DBA4-E8CE31CA95F0}"/>
              </a:ext>
            </a:extLst>
          </p:cNvPr>
          <p:cNvSpPr>
            <a:spLocks noChangeArrowheads="1"/>
          </p:cNvSpPr>
          <p:nvPr/>
        </p:nvSpPr>
        <p:spPr bwMode="auto">
          <a:xfrm>
            <a:off x="696754" y="1400292"/>
            <a:ext cx="6002810" cy="615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buFont typeface="Wingdings" panose="05000000000000000000" pitchFamily="2" charset="2"/>
              <a:buChar char="§"/>
            </a:pPr>
            <a:r>
              <a:rPr lang="en-IN" sz="1400" b="1" dirty="0"/>
              <a:t>Association: </a:t>
            </a:r>
            <a:r>
              <a:rPr lang="en-US" sz="1400" dirty="0"/>
              <a:t>Association represents a "uses-a" relationship between two classes where one class uses or interacts with the other.</a:t>
            </a:r>
            <a:endParaRPr lang="en-IN" sz="1400" b="1" dirty="0"/>
          </a:p>
          <a:p>
            <a:pPr marL="285750" indent="-285750">
              <a:buFont typeface="Wingdings" panose="05000000000000000000" pitchFamily="2" charset="2"/>
              <a:buChar char="§"/>
            </a:pPr>
            <a:endParaRPr lang="en-IN" sz="1400" b="1" dirty="0"/>
          </a:p>
          <a:p>
            <a:pPr marL="285750" indent="-285750">
              <a:buFont typeface="Wingdings" panose="05000000000000000000" pitchFamily="2" charset="2"/>
              <a:buChar char="§"/>
            </a:pPr>
            <a:r>
              <a:rPr lang="en-IN" sz="1400" b="1" dirty="0"/>
              <a:t>Aggregation: </a:t>
            </a:r>
            <a:r>
              <a:rPr lang="en-US" sz="1400" dirty="0"/>
              <a:t>Aggregation represents a "has-a" relationship where one class (the whole) contains another class (the part), but the contained class can exist independently.</a:t>
            </a:r>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r>
              <a:rPr lang="en-IN" sz="1400" b="1" dirty="0"/>
              <a:t>Composition: </a:t>
            </a:r>
            <a:r>
              <a:rPr lang="en-US" sz="1400" dirty="0"/>
              <a:t>Composition represents a </a:t>
            </a:r>
            <a:r>
              <a:rPr lang="en-US" sz="1400" b="1" dirty="0"/>
              <a:t>strong</a:t>
            </a:r>
            <a:r>
              <a:rPr lang="en-US" sz="1400" dirty="0"/>
              <a:t> "has-a" relationship where the part cannot exist without the whole. If the whole is destroyed, the parts are also destroyed.</a:t>
            </a:r>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r>
              <a:rPr lang="en-IN" sz="1400" b="1" dirty="0"/>
              <a:t>Inheritance: </a:t>
            </a:r>
            <a:r>
              <a:rPr lang="en-US" sz="1400" dirty="0"/>
              <a:t>Inheritance (or Generalization) represents an "is-a" relationship where one class (subclass) inherits the attributes and methods of another class (superclass).</a:t>
            </a:r>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r>
              <a:rPr lang="en-IN" sz="1400" b="1" dirty="0"/>
              <a:t>Realization (Implementation): </a:t>
            </a:r>
            <a:r>
              <a:rPr lang="en-US" sz="1400" dirty="0"/>
              <a:t>Realization or implementation represents a relationship between a class and an interface, where the class implements the methods declared in the interface.</a:t>
            </a:r>
          </a:p>
          <a:p>
            <a:pPr marL="285750" indent="-285750">
              <a:buFont typeface="Wingdings" panose="05000000000000000000" pitchFamily="2" charset="2"/>
              <a:buChar char="§"/>
            </a:pPr>
            <a:endParaRPr lang="en-US" sz="1400" b="1" dirty="0"/>
          </a:p>
          <a:p>
            <a:pPr marL="285750" indent="-285750">
              <a:buFont typeface="Wingdings" panose="05000000000000000000" pitchFamily="2" charset="2"/>
              <a:buChar char="§"/>
            </a:pPr>
            <a:r>
              <a:rPr lang="en-IN" sz="1400" b="1" dirty="0"/>
              <a:t>Dependency: </a:t>
            </a:r>
            <a:r>
              <a:rPr lang="en-US" sz="1400" dirty="0"/>
              <a:t>Dependency represents a "uses" relationship where a change in one class (the supplier) may affect the other class (the client).</a:t>
            </a:r>
            <a:endParaRPr lang="en-IN" sz="1400" b="1" dirty="0"/>
          </a:p>
          <a:p>
            <a:endParaRPr lang="en-IN" b="1" dirty="0"/>
          </a:p>
          <a:p>
            <a:endParaRPr lang="en-IN" b="1" dirty="0"/>
          </a:p>
          <a:p>
            <a:endParaRPr lang="en-IN" b="1" dirty="0"/>
          </a:p>
          <a:p>
            <a:endParaRPr lang="en-IN" b="1" dirty="0"/>
          </a:p>
        </p:txBody>
      </p:sp>
      <p:pic>
        <p:nvPicPr>
          <p:cNvPr id="6146" name="Picture 2">
            <a:extLst>
              <a:ext uri="{FF2B5EF4-FFF2-40B4-BE49-F238E27FC236}">
                <a16:creationId xmlns:a16="http://schemas.microsoft.com/office/drawing/2014/main" id="{B9FE2119-D865-AB1A-8244-E84B36FF7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564" y="2114595"/>
            <a:ext cx="5062689" cy="3178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9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a:extLst>
            <a:ext uri="{FF2B5EF4-FFF2-40B4-BE49-F238E27FC236}">
              <a16:creationId xmlns:a16="http://schemas.microsoft.com/office/drawing/2014/main" id="{E1E37CC7-EEE5-EE74-24AE-1477A0E00EF1}"/>
            </a:ext>
          </a:extLst>
        </p:cNvPr>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384DF678-5F34-02DC-4429-5DBE524D884E}"/>
              </a:ext>
            </a:extLst>
          </p:cNvPr>
          <p:cNvSpPr>
            <a:spLocks noGrp="1"/>
          </p:cNvSpPr>
          <p:nvPr>
            <p:ph type="sldNum" sz="quarter" idx="22"/>
          </p:nvPr>
        </p:nvSpPr>
        <p:spPr>
          <a:xfrm>
            <a:off x="11317856" y="6181344"/>
            <a:ext cx="700407" cy="676656"/>
          </a:xfrm>
        </p:spPr>
        <p:txBody>
          <a:bodyPr/>
          <a:lstStyle/>
          <a:p>
            <a:fld id="{8058A7CE-F400-7B46-9E16-10D36E8C32FD}" type="slidenum">
              <a:rPr lang="en-US" smtClean="0"/>
              <a:pPr/>
              <a:t>8</a:t>
            </a:fld>
            <a:endParaRPr lang="en-US" dirty="0"/>
          </a:p>
        </p:txBody>
      </p:sp>
      <p:sp>
        <p:nvSpPr>
          <p:cNvPr id="3" name="Title 2">
            <a:extLst>
              <a:ext uri="{FF2B5EF4-FFF2-40B4-BE49-F238E27FC236}">
                <a16:creationId xmlns:a16="http://schemas.microsoft.com/office/drawing/2014/main" id="{26A32B26-CBB5-9B3E-A7B0-F806829BEA36}"/>
              </a:ext>
            </a:extLst>
          </p:cNvPr>
          <p:cNvSpPr>
            <a:spLocks noGrp="1"/>
          </p:cNvSpPr>
          <p:nvPr>
            <p:ph type="title"/>
          </p:nvPr>
        </p:nvSpPr>
        <p:spPr>
          <a:xfrm>
            <a:off x="428349" y="291520"/>
            <a:ext cx="10991270" cy="803949"/>
          </a:xfrm>
        </p:spPr>
        <p:txBody>
          <a:bodyPr/>
          <a:lstStyle/>
          <a:p>
            <a:r>
              <a:rPr lang="en-US" sz="6000" dirty="0">
                <a:solidFill>
                  <a:srgbClr val="C00000"/>
                </a:solidFill>
              </a:rPr>
              <a:t>C</a:t>
            </a:r>
            <a:r>
              <a:rPr lang="en-US" sz="4000" dirty="0"/>
              <a:t>OMBINED EXAMPLE</a:t>
            </a:r>
          </a:p>
        </p:txBody>
      </p:sp>
      <p:pic>
        <p:nvPicPr>
          <p:cNvPr id="5" name="Picture 4">
            <a:extLst>
              <a:ext uri="{FF2B5EF4-FFF2-40B4-BE49-F238E27FC236}">
                <a16:creationId xmlns:a16="http://schemas.microsoft.com/office/drawing/2014/main" id="{E87EB70C-BD58-8010-1CAD-4BCCD5567C15}"/>
              </a:ext>
            </a:extLst>
          </p:cNvPr>
          <p:cNvPicPr>
            <a:picLocks noChangeAspect="1"/>
          </p:cNvPicPr>
          <p:nvPr/>
        </p:nvPicPr>
        <p:blipFill>
          <a:blip r:embed="rId2"/>
          <a:stretch>
            <a:fillRect/>
          </a:stretch>
        </p:blipFill>
        <p:spPr>
          <a:xfrm>
            <a:off x="2121991" y="1185058"/>
            <a:ext cx="6949582" cy="5600936"/>
          </a:xfrm>
          <a:prstGeom prst="rect">
            <a:avLst/>
          </a:prstGeom>
        </p:spPr>
      </p:pic>
    </p:spTree>
    <p:extLst>
      <p:ext uri="{BB962C8B-B14F-4D97-AF65-F5344CB8AC3E}">
        <p14:creationId xmlns:p14="http://schemas.microsoft.com/office/powerpoint/2010/main" val="954385835"/>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2249</TotalTime>
  <Words>758</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等线</vt:lpstr>
      <vt:lpstr>Abadi</vt:lpstr>
      <vt:lpstr>Arial</vt:lpstr>
      <vt:lpstr>Arial Unicode MS</vt:lpstr>
      <vt:lpstr>Calibri</vt:lpstr>
      <vt:lpstr>Posterama Text Black</vt:lpstr>
      <vt:lpstr>Posterama Text SemiBold</vt:lpstr>
      <vt:lpstr>SegoeUIVariable</vt:lpstr>
      <vt:lpstr>Spectral</vt:lpstr>
      <vt:lpstr>Wingdings</vt:lpstr>
      <vt:lpstr>Office 主题​​</vt:lpstr>
      <vt:lpstr>What is UML Diagram?</vt:lpstr>
      <vt:lpstr>CLASS</vt:lpstr>
      <vt:lpstr>ATTRIBUTES</vt:lpstr>
      <vt:lpstr>METHODS</vt:lpstr>
      <vt:lpstr>INTERFACES &amp; ABSTRACT CLASS</vt:lpstr>
      <vt:lpstr>ENUMERATION</vt:lpstr>
      <vt:lpstr>RELATIONSHIPS IN UML CLASS DIAGRAM</vt:lpstr>
      <vt:lpstr>COMBINED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Das</dc:creator>
  <cp:lastModifiedBy>Arnab Das</cp:lastModifiedBy>
  <cp:revision>143</cp:revision>
  <dcterms:created xsi:type="dcterms:W3CDTF">2024-08-09T17:51:35Z</dcterms:created>
  <dcterms:modified xsi:type="dcterms:W3CDTF">2025-06-06T11:15:38Z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