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92" r:id="rId5"/>
    <p:sldId id="276" r:id="rId6"/>
    <p:sldId id="297" r:id="rId7"/>
    <p:sldId id="33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1635"/>
    <a:srgbClr val="03213B"/>
    <a:srgbClr val="02172A"/>
    <a:srgbClr val="02203A"/>
    <a:srgbClr val="253A3D"/>
    <a:srgbClr val="EBF3F6"/>
    <a:srgbClr val="021D32"/>
    <a:srgbClr val="FF3A75"/>
    <a:srgbClr val="020B10"/>
    <a:srgbClr val="182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5634"/>
  </p:normalViewPr>
  <p:slideViewPr>
    <p:cSldViewPr snapToGrid="0" showGuides="1">
      <p:cViewPr varScale="1">
        <p:scale>
          <a:sx n="106" d="100"/>
          <a:sy n="106" d="100"/>
        </p:scale>
        <p:origin x="810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B570014-1587-F5C7-7B1E-8A5C681E9C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23" t="5545" r="3443" b="21188"/>
          <a:stretch>
            <a:fillRect/>
          </a:stretch>
        </p:blipFill>
        <p:spPr>
          <a:xfrm>
            <a:off x="6424030" y="838985"/>
            <a:ext cx="5678036" cy="44572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678036" cy="2057441"/>
          </a:xfrm>
        </p:spPr>
        <p:txBody>
          <a:bodyPr/>
          <a:lstStyle/>
          <a:p>
            <a:r>
              <a:rPr lang="en-US" altLang="zh-CN" sz="8000" dirty="0"/>
              <a:t>LLD</a:t>
            </a:r>
            <a:br>
              <a:rPr lang="en-US" altLang="zh-CN" sz="2800" dirty="0"/>
            </a:br>
            <a:r>
              <a:rPr lang="en-US" altLang="zh-CN" sz="2800" dirty="0"/>
              <a:t>Low Level Design Using Python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65152" y="4251704"/>
            <a:ext cx="1570612" cy="760288"/>
          </a:xfrm>
        </p:spPr>
        <p:txBody>
          <a:bodyPr/>
          <a:lstStyle/>
          <a:p>
            <a:r>
              <a:rPr lang="en-US" sz="1400" dirty="0"/>
              <a:t>Course By</a:t>
            </a:r>
            <a:r>
              <a:rPr lang="en-US" sz="1600" dirty="0"/>
              <a:t> </a:t>
            </a:r>
            <a:r>
              <a:rPr lang="en-US" dirty="0"/>
              <a:t>Arnab Das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2EAA9F-1470-9B94-B156-DA21FB5C9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1"/>
          <a:stretch>
            <a:fillRect/>
          </a:stretch>
        </p:blipFill>
        <p:spPr bwMode="auto">
          <a:xfrm>
            <a:off x="3470022" y="2156844"/>
            <a:ext cx="1155660" cy="1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DCF7FF4-8EA9-526E-385D-9D5173984E2B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998" r="2998"/>
          <a:stretch>
            <a:fillRect/>
          </a:stretch>
        </p:blipFill>
        <p:spPr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99" y="185596"/>
            <a:ext cx="7701920" cy="1325563"/>
          </a:xfrm>
        </p:spPr>
        <p:txBody>
          <a:bodyPr/>
          <a:lstStyle/>
          <a:p>
            <a:r>
              <a:rPr lang="en-US" altLang="zh-CN" sz="4000" dirty="0">
                <a:latin typeface="Spectral"/>
              </a:rPr>
              <a:t>Why Learn Low Level Design ?</a:t>
            </a:r>
            <a:endParaRPr lang="en-US" sz="4000" dirty="0">
              <a:latin typeface="Spectral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3" y="1749862"/>
            <a:ext cx="5208268" cy="4922542"/>
          </a:xfrm>
        </p:spPr>
        <p:txBody>
          <a:bodyPr/>
          <a:lstStyle/>
          <a:p>
            <a:r>
              <a:rPr lang="en-US" sz="1600" dirty="0">
                <a:latin typeface="Spectral"/>
              </a:rPr>
              <a:t>As developers, we often focus heavily on coding and algorithms. But when it comes to </a:t>
            </a:r>
            <a:r>
              <a:rPr lang="en-US" sz="1600" b="1" dirty="0">
                <a:latin typeface="Spectral"/>
              </a:rPr>
              <a:t>real-world software development</a:t>
            </a:r>
            <a:r>
              <a:rPr lang="en-US" sz="1600" dirty="0">
                <a:latin typeface="Spectral"/>
              </a:rPr>
              <a:t>, that’s just one part of the puzzle.</a:t>
            </a:r>
          </a:p>
          <a:p>
            <a:r>
              <a:rPr lang="en-US" sz="1600" dirty="0">
                <a:latin typeface="Spectral"/>
              </a:rPr>
              <a:t>What really sets you apart is your ability to:</a:t>
            </a:r>
          </a:p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Spectral"/>
              </a:rPr>
              <a:t>Design scalable systems</a:t>
            </a: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Spectral"/>
              </a:rPr>
              <a:t>Write reusable, testable code</a:t>
            </a: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Spectral"/>
              </a:rPr>
              <a:t>Communicate your design decisions clearly</a:t>
            </a:r>
            <a:endParaRPr lang="en-US" sz="1600" dirty="0">
              <a:latin typeface="Spectral"/>
            </a:endParaRPr>
          </a:p>
          <a:p>
            <a:endParaRPr lang="en-US" sz="1600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In interviews, especially for roles at top tech companies, you're expected to go beyond “just solving the problem.” You’re expected to demonstrate how you'd design a solution that is </a:t>
            </a:r>
            <a:r>
              <a:rPr lang="en-US" sz="1600" b="1" dirty="0">
                <a:latin typeface="Spectral"/>
              </a:rPr>
              <a:t>modular, extensible, and adheres to solid engineering principles</a:t>
            </a:r>
            <a:r>
              <a:rPr lang="en-US" sz="1600" dirty="0">
                <a:latin typeface="Spectral"/>
              </a:rPr>
              <a:t>.</a:t>
            </a:r>
          </a:p>
          <a:p>
            <a:endParaRPr lang="en-US" sz="1800" b="1" i="0" dirty="0">
              <a:effectLst/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4000" dirty="0"/>
              <a:t>01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noProof="0" dirty="0"/>
              <a:t>OOPS</a:t>
            </a:r>
          </a:p>
          <a:p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altLang="zh-CN" noProof="0" dirty="0"/>
              <a:t>S.O.L.I.D Principles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altLang="zh-CN" noProof="0" dirty="0"/>
              <a:t>UML Diagrams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altLang="zh-CN" dirty="0"/>
              <a:t>Design Patterns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US" altLang="zh-CN" dirty="0"/>
              <a:t>LLD Interview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8" name="Text Placeholder 62">
            <a:extLst>
              <a:ext uri="{FF2B5EF4-FFF2-40B4-BE49-F238E27FC236}">
                <a16:creationId xmlns:a16="http://schemas.microsoft.com/office/drawing/2014/main" id="{D0899ABD-3FFC-228F-C22B-2F8FCB66DBB0}"/>
              </a:ext>
            </a:extLst>
          </p:cNvPr>
          <p:cNvSpPr txBox="1">
            <a:spLocks/>
          </p:cNvSpPr>
          <p:nvPr/>
        </p:nvSpPr>
        <p:spPr>
          <a:xfrm>
            <a:off x="3889941" y="2391983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02</a:t>
            </a:r>
          </a:p>
        </p:txBody>
      </p:sp>
      <p:sp>
        <p:nvSpPr>
          <p:cNvPr id="29" name="Text Placeholder 62">
            <a:extLst>
              <a:ext uri="{FF2B5EF4-FFF2-40B4-BE49-F238E27FC236}">
                <a16:creationId xmlns:a16="http://schemas.microsoft.com/office/drawing/2014/main" id="{441B40E1-A98E-50C0-D664-D4B698842A8F}"/>
              </a:ext>
            </a:extLst>
          </p:cNvPr>
          <p:cNvSpPr txBox="1">
            <a:spLocks/>
          </p:cNvSpPr>
          <p:nvPr/>
        </p:nvSpPr>
        <p:spPr>
          <a:xfrm>
            <a:off x="5029168" y="4447078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03</a:t>
            </a:r>
          </a:p>
        </p:txBody>
      </p:sp>
      <p:sp>
        <p:nvSpPr>
          <p:cNvPr id="30" name="Text Placeholder 62">
            <a:extLst>
              <a:ext uri="{FF2B5EF4-FFF2-40B4-BE49-F238E27FC236}">
                <a16:creationId xmlns:a16="http://schemas.microsoft.com/office/drawing/2014/main" id="{8F98C0F1-432B-4AA8-7E43-1D8C175E7A80}"/>
              </a:ext>
            </a:extLst>
          </p:cNvPr>
          <p:cNvSpPr txBox="1">
            <a:spLocks/>
          </p:cNvSpPr>
          <p:nvPr/>
        </p:nvSpPr>
        <p:spPr>
          <a:xfrm>
            <a:off x="7501940" y="4447077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04</a:t>
            </a:r>
          </a:p>
        </p:txBody>
      </p:sp>
      <p:sp>
        <p:nvSpPr>
          <p:cNvPr id="31" name="Text Placeholder 62">
            <a:extLst>
              <a:ext uri="{FF2B5EF4-FFF2-40B4-BE49-F238E27FC236}">
                <a16:creationId xmlns:a16="http://schemas.microsoft.com/office/drawing/2014/main" id="{3896B4DB-3CEB-6CA4-F19F-360097E4294A}"/>
              </a:ext>
            </a:extLst>
          </p:cNvPr>
          <p:cNvSpPr txBox="1">
            <a:spLocks/>
          </p:cNvSpPr>
          <p:nvPr/>
        </p:nvSpPr>
        <p:spPr>
          <a:xfrm>
            <a:off x="8659608" y="2410923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50216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707" y="75196"/>
            <a:ext cx="10515600" cy="956900"/>
          </a:xfrm>
        </p:spPr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A2F9A05-8E79-46FF-1ABA-927EF2D69BC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5515" y="1697889"/>
            <a:ext cx="2685508" cy="866219"/>
          </a:xfrm>
        </p:spPr>
        <p:txBody>
          <a:bodyPr/>
          <a:lstStyle/>
          <a:p>
            <a:r>
              <a:rPr lang="en-IN" b="1" i="0" dirty="0">
                <a:solidFill>
                  <a:srgbClr val="363737"/>
                </a:solidFill>
                <a:effectLst/>
                <a:latin typeface="SF Pro Display"/>
              </a:rPr>
              <a:t>Creational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532F467-8DBE-D445-0CF7-D5D242DAD66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23664" y="2570791"/>
            <a:ext cx="2677359" cy="4015273"/>
          </a:xfrm>
        </p:spPr>
        <p:txBody>
          <a:bodyPr/>
          <a:lstStyle/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Singleton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Factory Method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Abstract Factory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Builder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Prototype</a:t>
            </a:r>
            <a:endParaRPr lang="en-US" b="0" i="0" dirty="0">
              <a:solidFill>
                <a:srgbClr val="363737"/>
              </a:solidFill>
              <a:effectLst/>
              <a:latin typeface="Spectral"/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48BF8F22-E288-84B0-03E9-82D678051D4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766753" y="1697889"/>
            <a:ext cx="2685509" cy="866219"/>
          </a:xfrm>
        </p:spPr>
        <p:txBody>
          <a:bodyPr/>
          <a:lstStyle/>
          <a:p>
            <a:endParaRPr lang="en-IN" dirty="0">
              <a:latin typeface="SF Pro Display"/>
            </a:endParaRPr>
          </a:p>
          <a:p>
            <a:r>
              <a:rPr lang="en-IN" dirty="0">
                <a:latin typeface="SF Pro Display"/>
              </a:rPr>
              <a:t>Structural</a:t>
            </a:r>
          </a:p>
          <a:p>
            <a:endParaRPr lang="en-IN" b="1" i="0" dirty="0">
              <a:solidFill>
                <a:srgbClr val="363737"/>
              </a:solidFill>
              <a:effectLst/>
              <a:latin typeface="SF Pro Display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ACB9342-C47E-6729-46BE-F10DBB78182A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766753" y="2570791"/>
            <a:ext cx="2685509" cy="4015273"/>
          </a:xfrm>
        </p:spPr>
        <p:txBody>
          <a:bodyPr/>
          <a:lstStyle/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Adapter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Façade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Decorator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Composite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Proxy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Bridge</a:t>
            </a:r>
          </a:p>
          <a:p>
            <a:pPr marL="285750" indent="-2857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dirty="0"/>
              <a:t>Flyweight</a:t>
            </a:r>
            <a:endParaRPr lang="en-US" sz="1300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0C47E92-8875-E555-5480-8A9BAEE853A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590977" y="1691206"/>
            <a:ext cx="2685508" cy="866219"/>
          </a:xfrm>
        </p:spPr>
        <p:txBody>
          <a:bodyPr/>
          <a:lstStyle/>
          <a:p>
            <a:r>
              <a:rPr lang="en-IN" dirty="0">
                <a:latin typeface="SF Pro Display"/>
              </a:rPr>
              <a:t>Behavioural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E62055F1-67DB-9D6D-ABE2-20C3B2514A4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585617" y="2557425"/>
            <a:ext cx="2709738" cy="4021438"/>
          </a:xfrm>
        </p:spPr>
        <p:txBody>
          <a:bodyPr/>
          <a:lstStyle/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Iterator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Observer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Strategy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Command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State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Template Method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Visitor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Mediator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Memento</a:t>
            </a:r>
          </a:p>
          <a:p>
            <a:pPr marL="171450" indent="-171450" algn="l">
              <a:spcAft>
                <a:spcPts val="1500"/>
              </a:spcAft>
              <a:buFont typeface="Wingdings" panose="05000000000000000000" pitchFamily="2" charset="2"/>
              <a:buChar char="q"/>
            </a:pPr>
            <a:r>
              <a:rPr lang="en-IN" sz="1200" dirty="0"/>
              <a:t>Chain of Responsibility</a:t>
            </a:r>
            <a:endParaRPr lang="en-US" sz="1100" dirty="0">
              <a:latin typeface="Abadi (Body)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5177ED-2E57-8FF5-AFD8-AA79A7B24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154" y="1697889"/>
            <a:ext cx="10371691" cy="859536"/>
          </a:xfrm>
          <a:prstGeom prst="rect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>
          <a:xfrm>
            <a:off x="11360992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26085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1880</TotalTime>
  <Words>173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等线</vt:lpstr>
      <vt:lpstr>Abadi</vt:lpstr>
      <vt:lpstr>Abadi (Body)</vt:lpstr>
      <vt:lpstr>Arial</vt:lpstr>
      <vt:lpstr>Calibri</vt:lpstr>
      <vt:lpstr>Posterama Text Black</vt:lpstr>
      <vt:lpstr>Posterama Text SemiBold</vt:lpstr>
      <vt:lpstr>SF Pro Display</vt:lpstr>
      <vt:lpstr>Spectral</vt:lpstr>
      <vt:lpstr>Wingdings</vt:lpstr>
      <vt:lpstr>Office 主题​​</vt:lpstr>
      <vt:lpstr>LLD Low Level Design Using Python</vt:lpstr>
      <vt:lpstr>Why Learn Low Level Design ?</vt:lpstr>
      <vt:lpstr>Course Timeline</vt:lpstr>
      <vt:lpstr>Design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101</cp:revision>
  <dcterms:created xsi:type="dcterms:W3CDTF">2024-08-09T17:51:35Z</dcterms:created>
  <dcterms:modified xsi:type="dcterms:W3CDTF">2025-06-10T12:58:21Z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