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92" r:id="rId5"/>
    <p:sldId id="276" r:id="rId6"/>
    <p:sldId id="29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A"/>
    <a:srgbClr val="F8F6F5"/>
    <a:srgbClr val="F7F7F4"/>
    <a:srgbClr val="151635"/>
    <a:srgbClr val="03213B"/>
    <a:srgbClr val="02172A"/>
    <a:srgbClr val="02203A"/>
    <a:srgbClr val="253A3D"/>
    <a:srgbClr val="EBF3F6"/>
    <a:srgbClr val="02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10" y="9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9BD37D-0D99-C9FA-E0DE-9DBD32B0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4" t="9458" r="4440" b="11531"/>
          <a:stretch>
            <a:fillRect/>
          </a:stretch>
        </p:blipFill>
        <p:spPr>
          <a:xfrm>
            <a:off x="6793415" y="1068852"/>
            <a:ext cx="5179245" cy="439998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52" y="1068852"/>
            <a:ext cx="5656249" cy="2057441"/>
          </a:xfrm>
        </p:spPr>
        <p:txBody>
          <a:bodyPr/>
          <a:lstStyle/>
          <a:p>
            <a:br>
              <a:rPr lang="en-US" altLang="zh-CN" sz="2800" dirty="0"/>
            </a:br>
            <a:r>
              <a:rPr lang="en-US" altLang="zh-CN" sz="7200" dirty="0">
                <a:latin typeface="Spectral"/>
              </a:rPr>
              <a:t>System </a:t>
            </a:r>
            <a:br>
              <a:rPr lang="en-US" altLang="zh-CN" sz="7200" dirty="0">
                <a:latin typeface="Spectral"/>
              </a:rPr>
            </a:br>
            <a:r>
              <a:rPr lang="en-US" altLang="zh-CN" sz="7200" dirty="0">
                <a:latin typeface="Spectral"/>
              </a:rPr>
              <a:t>Design Masterclass</a:t>
            </a:r>
            <a:endParaRPr lang="en-US" dirty="0">
              <a:latin typeface="Spectral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565152" y="4251704"/>
            <a:ext cx="1570612" cy="760288"/>
          </a:xfrm>
        </p:spPr>
        <p:txBody>
          <a:bodyPr/>
          <a:lstStyle/>
          <a:p>
            <a:r>
              <a:rPr lang="en-US" sz="1400" dirty="0"/>
              <a:t>Course By</a:t>
            </a:r>
            <a:r>
              <a:rPr lang="en-US" sz="1600" dirty="0"/>
              <a:t> </a:t>
            </a:r>
            <a:r>
              <a:rPr lang="en-US" dirty="0"/>
              <a:t>Arnab Das</a:t>
            </a: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92EAA9F-1470-9B94-B156-DA21FB5C90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331"/>
          <a:stretch>
            <a:fillRect/>
          </a:stretch>
        </p:blipFill>
        <p:spPr bwMode="auto">
          <a:xfrm>
            <a:off x="10917633" y="5568778"/>
            <a:ext cx="1155660" cy="111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29B77D-5E67-7D51-E355-A4C24D45A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0372" y="1116416"/>
            <a:ext cx="1596428" cy="159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BD2033B6-C24A-47EB-D983-F8F6B24AF795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99" y="185596"/>
            <a:ext cx="7701920" cy="1325563"/>
          </a:xfrm>
        </p:spPr>
        <p:txBody>
          <a:bodyPr/>
          <a:lstStyle/>
          <a:p>
            <a:r>
              <a:rPr lang="en-US" altLang="zh-CN" sz="4000" dirty="0">
                <a:latin typeface="Spectral"/>
              </a:rPr>
              <a:t>Why Learn System Design ?</a:t>
            </a:r>
            <a:endParaRPr lang="en-US" sz="4000" dirty="0">
              <a:latin typeface="Spectral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9239" y="1511159"/>
            <a:ext cx="5393287" cy="4922542"/>
          </a:xfrm>
        </p:spPr>
        <p:txBody>
          <a:bodyPr/>
          <a:lstStyle/>
          <a:p>
            <a:r>
              <a:rPr lang="en-US" sz="1600" dirty="0">
                <a:latin typeface="Spectral"/>
              </a:rPr>
              <a:t>System Design isn’t just another topic; it’s the </a:t>
            </a:r>
            <a:r>
              <a:rPr lang="en-US" sz="1600" b="1" dirty="0">
                <a:latin typeface="Spectral"/>
              </a:rPr>
              <a:t>language of modern software engineering</a:t>
            </a:r>
            <a:r>
              <a:rPr lang="en-US" sz="1600" dirty="0">
                <a:latin typeface="Spectral"/>
              </a:rPr>
              <a:t>.</a:t>
            </a:r>
          </a:p>
          <a:p>
            <a:r>
              <a:rPr lang="en-US" sz="1600" dirty="0">
                <a:latin typeface="Spectral"/>
              </a:rPr>
              <a:t>Whether you're building an app, scaling a startup, or cracking interviews at top companies, system design is </a:t>
            </a:r>
            <a:r>
              <a:rPr lang="en-US" sz="1600" b="1" dirty="0">
                <a:latin typeface="Spectral"/>
              </a:rPr>
              <a:t>the bridge between code and real-world architecture</a:t>
            </a:r>
            <a:r>
              <a:rPr lang="en-US" sz="1600" dirty="0">
                <a:latin typeface="Spectral"/>
              </a:rPr>
              <a:t>.</a:t>
            </a:r>
          </a:p>
          <a:p>
            <a:r>
              <a:rPr lang="en-US" sz="1600" dirty="0">
                <a:latin typeface="Spectral"/>
              </a:rPr>
              <a:t>What really sets you apart is your ability to:</a:t>
            </a:r>
          </a:p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Design scalable systems</a:t>
            </a: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Write reusable, testable code</a:t>
            </a: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b="1" dirty="0">
                <a:latin typeface="Spectral"/>
              </a:rPr>
              <a:t>Communicate your design decisions clearly</a:t>
            </a:r>
            <a:endParaRPr lang="en-US" sz="1600" dirty="0">
              <a:latin typeface="Spectral"/>
            </a:endParaRPr>
          </a:p>
          <a:p>
            <a:endParaRPr lang="en-US" sz="16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In interviews, especially for roles at top tech companies, you're expected to go beyond “just solving the problem.” You’re expected to demonstrate how you'd design a solution that is </a:t>
            </a:r>
            <a:r>
              <a:rPr lang="en-US" sz="1600" b="1" dirty="0">
                <a:latin typeface="Spectral"/>
              </a:rPr>
              <a:t>modular, scalable, and adheres to best system design principles</a:t>
            </a:r>
            <a:r>
              <a:rPr lang="en-US" sz="1600" dirty="0">
                <a:latin typeface="Spectral"/>
              </a:rPr>
              <a:t>.</a:t>
            </a:r>
          </a:p>
          <a:p>
            <a:endParaRPr lang="en-US" sz="1800" b="1" i="0" dirty="0">
              <a:effectLst/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5497239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E17942FE-65D3-7C03-B361-8DF125B81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Timeline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22D79EB2-B914-5355-4D75-3AC59F0DCCC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sz="4000" dirty="0"/>
              <a:t>01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7BD10CEB-2241-4246-B0F4-96E0DB642C4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IN" dirty="0"/>
              <a:t>Foundations of System Design</a:t>
            </a:r>
            <a:endParaRPr lang="en-US" altLang="zh-CN" noProof="0" dirty="0"/>
          </a:p>
          <a:p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8038ACE-740A-4AE7-A0B3-BEEA90495BD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pPr lvl="0"/>
            <a:r>
              <a:rPr lang="en-US" dirty="0"/>
              <a:t>Load Handling, Caching &amp; Content Delivery</a:t>
            </a:r>
            <a:endParaRPr lang="en-US" altLang="zh-CN" noProof="0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D441F7A-4624-45D2-AE88-EEBA65185E6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IN" dirty="0"/>
              <a:t>Data at Scale Storage, Indexing, and Databases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4EF68FE0-ADE3-4AB5-AC04-6C029B601AB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IN" dirty="0"/>
              <a:t>Communication Between Systems</a:t>
            </a:r>
            <a:endParaRPr lang="en-US" altLang="zh-CN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140B95D-A59E-4E6C-BF07-5DD5E0E818A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lang="en-IN" dirty="0"/>
              <a:t>Architecture, Optimization &amp; Final Touches</a:t>
            </a:r>
            <a:endParaRPr lang="en-US" altLang="zh-C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2DD1EA-9A0C-9303-AD79-5DAF401390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18" name="Text Placeholder 62">
            <a:extLst>
              <a:ext uri="{FF2B5EF4-FFF2-40B4-BE49-F238E27FC236}">
                <a16:creationId xmlns:a16="http://schemas.microsoft.com/office/drawing/2014/main" id="{D0899ABD-3FFC-228F-C22B-2F8FCB66DBB0}"/>
              </a:ext>
            </a:extLst>
          </p:cNvPr>
          <p:cNvSpPr txBox="1">
            <a:spLocks/>
          </p:cNvSpPr>
          <p:nvPr/>
        </p:nvSpPr>
        <p:spPr>
          <a:xfrm>
            <a:off x="3889941" y="2391983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02</a:t>
            </a:r>
          </a:p>
        </p:txBody>
      </p:sp>
      <p:sp>
        <p:nvSpPr>
          <p:cNvPr id="29" name="Text Placeholder 62">
            <a:extLst>
              <a:ext uri="{FF2B5EF4-FFF2-40B4-BE49-F238E27FC236}">
                <a16:creationId xmlns:a16="http://schemas.microsoft.com/office/drawing/2014/main" id="{441B40E1-A98E-50C0-D664-D4B698842A8F}"/>
              </a:ext>
            </a:extLst>
          </p:cNvPr>
          <p:cNvSpPr txBox="1">
            <a:spLocks/>
          </p:cNvSpPr>
          <p:nvPr/>
        </p:nvSpPr>
        <p:spPr>
          <a:xfrm>
            <a:off x="5029168" y="4447078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03</a:t>
            </a:r>
          </a:p>
        </p:txBody>
      </p:sp>
      <p:sp>
        <p:nvSpPr>
          <p:cNvPr id="30" name="Text Placeholder 62">
            <a:extLst>
              <a:ext uri="{FF2B5EF4-FFF2-40B4-BE49-F238E27FC236}">
                <a16:creationId xmlns:a16="http://schemas.microsoft.com/office/drawing/2014/main" id="{8F98C0F1-432B-4AA8-7E43-1D8C175E7A80}"/>
              </a:ext>
            </a:extLst>
          </p:cNvPr>
          <p:cNvSpPr txBox="1">
            <a:spLocks/>
          </p:cNvSpPr>
          <p:nvPr/>
        </p:nvSpPr>
        <p:spPr>
          <a:xfrm>
            <a:off x="7501940" y="4447077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04</a:t>
            </a:r>
          </a:p>
        </p:txBody>
      </p:sp>
      <p:sp>
        <p:nvSpPr>
          <p:cNvPr id="31" name="Text Placeholder 62">
            <a:extLst>
              <a:ext uri="{FF2B5EF4-FFF2-40B4-BE49-F238E27FC236}">
                <a16:creationId xmlns:a16="http://schemas.microsoft.com/office/drawing/2014/main" id="{3896B4DB-3CEB-6CA4-F19F-360097E4294A}"/>
              </a:ext>
            </a:extLst>
          </p:cNvPr>
          <p:cNvSpPr txBox="1">
            <a:spLocks/>
          </p:cNvSpPr>
          <p:nvPr/>
        </p:nvSpPr>
        <p:spPr>
          <a:xfrm>
            <a:off x="8659608" y="2410923"/>
            <a:ext cx="1877575" cy="506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50216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1935</TotalTime>
  <Words>163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等线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 System  Design Masterclass</vt:lpstr>
      <vt:lpstr>Why Learn System Design ?</vt:lpstr>
      <vt:lpstr>Course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111</cp:revision>
  <dcterms:created xsi:type="dcterms:W3CDTF">2024-08-09T17:51:35Z</dcterms:created>
  <dcterms:modified xsi:type="dcterms:W3CDTF">2025-07-05T08:25:42Z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