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6" r:id="rId5"/>
    <p:sldId id="341" r:id="rId6"/>
    <p:sldId id="347" r:id="rId7"/>
    <p:sldId id="352" r:id="rId8"/>
    <p:sldId id="353" r:id="rId9"/>
    <p:sldId id="354" r:id="rId10"/>
    <p:sldId id="355" r:id="rId11"/>
    <p:sldId id="34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BFE"/>
    <a:srgbClr val="F5F7FB"/>
    <a:srgbClr val="FFFDF7"/>
    <a:srgbClr val="FFFEF8"/>
    <a:srgbClr val="F8F6F5"/>
    <a:srgbClr val="151635"/>
    <a:srgbClr val="03213B"/>
    <a:srgbClr val="02172A"/>
    <a:srgbClr val="02203A"/>
    <a:srgbClr val="253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634"/>
  </p:normalViewPr>
  <p:slideViewPr>
    <p:cSldViewPr snapToGrid="0" showGuides="1">
      <p:cViewPr varScale="1">
        <p:scale>
          <a:sx n="106" d="100"/>
          <a:sy n="106" d="100"/>
        </p:scale>
        <p:origin x="846" y="12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b Das" userId="ebdad78e63cdf28d" providerId="LiveId" clId="{1DF4A7C2-82D8-4104-8508-215222E47EAD}"/>
    <pc:docChg chg="modSld">
      <pc:chgData name="Arnab Das" userId="ebdad78e63cdf28d" providerId="LiveId" clId="{1DF4A7C2-82D8-4104-8508-215222E47EAD}" dt="2025-03-06T21:44:58.191" v="1" actId="20577"/>
      <pc:docMkLst>
        <pc:docMk/>
      </pc:docMkLst>
      <pc:sldChg chg="modSp mod">
        <pc:chgData name="Arnab Das" userId="ebdad78e63cdf28d" providerId="LiveId" clId="{1DF4A7C2-82D8-4104-8508-215222E47EAD}" dt="2025-03-06T21:44:58.191" v="1" actId="20577"/>
        <pc:sldMkLst>
          <pc:docMk/>
          <pc:sldMk cId="3230294661" sldId="303"/>
        </pc:sldMkLst>
        <pc:spChg chg="mod">
          <ac:chgData name="Arnab Das" userId="ebdad78e63cdf28d" providerId="LiveId" clId="{1DF4A7C2-82D8-4104-8508-215222E47EAD}" dt="2025-03-06T21:44:58.191" v="1" actId="20577"/>
          <ac:spMkLst>
            <pc:docMk/>
            <pc:sldMk cId="3230294661" sldId="303"/>
            <ac:spMk id="15" creationId="{0710CB70-911B-13D8-EFCD-B894B012130B}"/>
          </ac:spMkLst>
        </pc:spChg>
      </pc:sldChg>
    </pc:docChg>
  </pc:docChgLst>
  <pc:docChgLst>
    <pc:chgData name="Arnab Das" userId="ebdad78e63cdf28d" providerId="LiveId" clId="{92DF6A86-1F79-4A56-ADEC-03D1CCD46EFA}"/>
    <pc:docChg chg="delSld">
      <pc:chgData name="Arnab Das" userId="ebdad78e63cdf28d" providerId="LiveId" clId="{92DF6A86-1F79-4A56-ADEC-03D1CCD46EFA}" dt="2024-08-17T20:03:47.731" v="4" actId="2696"/>
      <pc:docMkLst>
        <pc:docMk/>
      </pc:docMkLst>
      <pc:sldChg chg="del">
        <pc:chgData name="Arnab Das" userId="ebdad78e63cdf28d" providerId="LiveId" clId="{92DF6A86-1F79-4A56-ADEC-03D1CCD46EFA}" dt="2024-08-17T20:03:47.731" v="4" actId="2696"/>
        <pc:sldMkLst>
          <pc:docMk/>
          <pc:sldMk cId="2775535166" sldId="275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478079616" sldId="277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640288181" sldId="278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246021298" sldId="279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107888131" sldId="281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157109385" sldId="282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517140333" sldId="283"/>
        </pc:sldMkLst>
      </pc:sldChg>
      <pc:sldChg chg="del">
        <pc:chgData name="Arnab Das" userId="ebdad78e63cdf28d" providerId="LiveId" clId="{92DF6A86-1F79-4A56-ADEC-03D1CCD46EFA}" dt="2024-08-17T20:03:38.838" v="3" actId="2696"/>
        <pc:sldMkLst>
          <pc:docMk/>
          <pc:sldMk cId="3760906987" sldId="285"/>
        </pc:sldMkLst>
      </pc:sldChg>
      <pc:sldChg chg="del">
        <pc:chgData name="Arnab Das" userId="ebdad78e63cdf28d" providerId="LiveId" clId="{92DF6A86-1F79-4A56-ADEC-03D1CCD46EFA}" dt="2024-08-17T20:03:32.425" v="0" actId="2696"/>
        <pc:sldMkLst>
          <pc:docMk/>
          <pc:sldMk cId="4157533387" sldId="288"/>
        </pc:sldMkLst>
      </pc:sldChg>
      <pc:sldChg chg="del">
        <pc:chgData name="Arnab Das" userId="ebdad78e63cdf28d" providerId="LiveId" clId="{92DF6A86-1F79-4A56-ADEC-03D1CCD46EFA}" dt="2024-08-17T20:03:36.909" v="2" actId="2696"/>
        <pc:sldMkLst>
          <pc:docMk/>
          <pc:sldMk cId="4182148033" sldId="293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2955924" sldId="294"/>
        </pc:sldMkLst>
      </pc:sldChg>
      <pc:sldChg chg="del">
        <pc:chgData name="Arnab Das" userId="ebdad78e63cdf28d" providerId="LiveId" clId="{92DF6A86-1F79-4A56-ADEC-03D1CCD46EFA}" dt="2024-08-17T20:03:34.604" v="1" actId="2696"/>
        <pc:sldMkLst>
          <pc:docMk/>
          <pc:sldMk cId="2519727083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3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269B146-5D87-7070-A588-70F2E377B94F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2998" r="299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8761" y="100862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749862"/>
            <a:ext cx="5559268" cy="4614724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Availability refers to the proportion of time a system is operational and accessible when required.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It is usually expressed as a percentage, indicating the system's uptime over a specific period.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The formal definition of availability is: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63737"/>
                </a:solidFill>
                <a:latin typeface="Spectral"/>
              </a:rPr>
              <a:t>Availability = Uptime / (Uptime + Downtime)</a:t>
            </a:r>
            <a:r>
              <a:rPr lang="en-US" altLang="en-US" sz="2000" dirty="0">
                <a:solidFill>
                  <a:schemeClr val="tx1"/>
                </a:solidFill>
                <a:latin typeface="Spectral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Uptime</a:t>
            </a:r>
            <a:r>
              <a:rPr lang="en-US" sz="1600" dirty="0">
                <a:latin typeface="Spectral"/>
              </a:rPr>
              <a:t>: The period during which a system is functional and accessible.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Downtime</a:t>
            </a:r>
            <a:r>
              <a:rPr lang="en-US" sz="1600" dirty="0">
                <a:latin typeface="Spectral"/>
              </a:rPr>
              <a:t>: The period during which a system is unavailable due to failures, maintenance, or other issues.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3" y="100862"/>
            <a:ext cx="6199045" cy="1325563"/>
          </a:xfrm>
        </p:spPr>
        <p:txBody>
          <a:bodyPr/>
          <a:lstStyle/>
          <a:p>
            <a:r>
              <a:rPr lang="en-US" altLang="zh-CN" sz="4800" dirty="0"/>
              <a:t>What is Availability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4038B-6554-0200-65EA-8C6BCCA10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C647CB-D965-DFFE-59E0-4F34F2500E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51" t="54890" r="5048" b="5359"/>
          <a:stretch>
            <a:fillRect/>
          </a:stretch>
        </p:blipFill>
        <p:spPr>
          <a:xfrm>
            <a:off x="769544" y="3875598"/>
            <a:ext cx="4094556" cy="2724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7B7F36-77E5-36F6-B550-60380042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34" y="134347"/>
            <a:ext cx="9892859" cy="1325563"/>
          </a:xfrm>
        </p:spPr>
        <p:txBody>
          <a:bodyPr/>
          <a:lstStyle/>
          <a:p>
            <a:r>
              <a:rPr lang="en-US" altLang="zh-CN" sz="4000" dirty="0"/>
              <a:t>Availability Tiers</a:t>
            </a:r>
            <a:endParaRPr lang="en-US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C7ABF-4550-0B32-DD20-8AB7322F175A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11233A5-8D9E-241B-6054-C72653BC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194169" y="-611873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8E86F28-5A38-150F-8EB7-B2C54F452F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Data center reliability levels">
            <a:extLst>
              <a:ext uri="{FF2B5EF4-FFF2-40B4-BE49-F238E27FC236}">
                <a16:creationId xmlns:a16="http://schemas.microsoft.com/office/drawing/2014/main" id="{951C3FF6-072E-F585-7C42-A68CC8962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6"/>
          <a:stretch>
            <a:fillRect/>
          </a:stretch>
        </p:blipFill>
        <p:spPr bwMode="auto">
          <a:xfrm>
            <a:off x="5551065" y="2020379"/>
            <a:ext cx="6640935" cy="363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E13B6885-7E1E-BF4A-C0FF-1D0368BBF9C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5434" y="1608178"/>
            <a:ext cx="5832966" cy="2514320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Availability is often expressed in "nines". The higher the availability, the less downtime there is.</a:t>
            </a:r>
            <a:r>
              <a:rPr lang="en-US" altLang="en-US" sz="1600" dirty="0">
                <a:solidFill>
                  <a:schemeClr val="tx1"/>
                </a:solidFill>
                <a:latin typeface="Spectral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Each additional "nine" represents an order of magnitude improvement in availability.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363737"/>
                </a:solidFill>
                <a:latin typeface="Spectral"/>
              </a:rPr>
              <a:t>Example:</a:t>
            </a: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 99.99% availability represents a </a:t>
            </a:r>
            <a:r>
              <a:rPr lang="en-US" altLang="en-US" sz="1600" b="1" dirty="0">
                <a:solidFill>
                  <a:srgbClr val="363737"/>
                </a:solidFill>
                <a:latin typeface="Spectral"/>
              </a:rPr>
              <a:t>10-fold</a:t>
            </a: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 improvement in uptime compared to 99.9%.</a:t>
            </a: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8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75978-7DCF-42A1-9610-2824FF4CB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8CCC13-BDF5-B0B4-9566-090C4316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681" y="1591599"/>
            <a:ext cx="7425318" cy="462632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E75009B-512A-A174-3E03-50A3B8CA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335695"/>
            <a:ext cx="9892859" cy="453887"/>
          </a:xfrm>
        </p:spPr>
        <p:txBody>
          <a:bodyPr/>
          <a:lstStyle/>
          <a:p>
            <a:r>
              <a:rPr lang="en-US" altLang="zh-CN" sz="4000" dirty="0"/>
              <a:t>Strategies for Improving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090774A-2279-C3F1-83C9-F534D7808B3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4548452" cy="5212985"/>
          </a:xfrm>
        </p:spPr>
        <p:txBody>
          <a:bodyPr/>
          <a:lstStyle/>
          <a:p>
            <a:endParaRPr lang="en-US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Redundancy</a:t>
            </a:r>
          </a:p>
          <a:p>
            <a:endParaRPr lang="en-IN" sz="1600" b="1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Redundancy involves having backup components that can take over when primary components fail.</a:t>
            </a:r>
          </a:p>
          <a:p>
            <a:endParaRPr lang="en-US" sz="1600" dirty="0">
              <a:latin typeface="Spectral"/>
            </a:endParaRPr>
          </a:p>
          <a:p>
            <a:r>
              <a:rPr lang="en-IN" sz="1600" b="1" dirty="0">
                <a:latin typeface="Spectral"/>
              </a:rPr>
              <a:t>Techniques:</a:t>
            </a:r>
          </a:p>
          <a:p>
            <a:endParaRPr lang="en-IN" sz="1600" b="1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Server Redundancy</a:t>
            </a:r>
            <a:r>
              <a:rPr lang="en-US" sz="1600" dirty="0">
                <a:latin typeface="Spectral"/>
              </a:rPr>
              <a:t>: Deploying multiple servers to handle requests, ensuring that if one server fails, others can continue to provide service.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Database Redundancy: </a:t>
            </a:r>
            <a:r>
              <a:rPr lang="en-US" sz="1600" dirty="0">
                <a:latin typeface="Spectral"/>
              </a:rPr>
              <a:t>Creating a replica database that can take over if the primary database fails.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Geographic Redundancy</a:t>
            </a:r>
            <a:r>
              <a:rPr lang="en-US" sz="1600" dirty="0">
                <a:latin typeface="Spectral"/>
              </a:rPr>
              <a:t>: Distributing resources across multiple geographic locations to mitigate the impact of regional failures.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F15B3-0BDE-5766-D0DD-6390D2C3AAA2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DD29E7-8D4C-4600-C9CD-4E2912A51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3529" y="252562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16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771568-3750-1B78-B2A4-930FD029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8C140C-D29D-EFAE-AD44-AF0C4196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447662"/>
            <a:ext cx="9892859" cy="453887"/>
          </a:xfrm>
        </p:spPr>
        <p:txBody>
          <a:bodyPr/>
          <a:lstStyle/>
          <a:p>
            <a:r>
              <a:rPr lang="en-US" altLang="zh-CN" sz="4000" dirty="0"/>
              <a:t>Strategies for Improving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2AF5497-0E50-4236-42BC-54E1B3D0DAB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10988329" cy="5212985"/>
          </a:xfrm>
        </p:spPr>
        <p:txBody>
          <a:bodyPr/>
          <a:lstStyle/>
          <a:p>
            <a:endParaRPr lang="en-US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Load Balancing</a:t>
            </a:r>
          </a:p>
          <a:p>
            <a:r>
              <a:rPr lang="en-US" sz="1600" dirty="0">
                <a:latin typeface="Spectral"/>
              </a:rPr>
              <a:t>Load balancing distributes incoming network traffic across multiple servers to ensure no single server becomes a bottleneck, enhancing both performance and availability.</a:t>
            </a:r>
          </a:p>
          <a:p>
            <a:r>
              <a:rPr lang="en-IN" sz="1600" b="1" dirty="0">
                <a:latin typeface="Spectral"/>
              </a:rPr>
              <a:t>Techniques: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Hardware Load Balancers</a:t>
            </a:r>
            <a:r>
              <a:rPr lang="en-US" sz="1600" dirty="0">
                <a:latin typeface="Spectral"/>
              </a:rPr>
              <a:t>: Physical devices that distribute traffic based on pre-configured rules.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Software Load Balancers</a:t>
            </a:r>
            <a:r>
              <a:rPr lang="en-US" sz="1600" dirty="0">
                <a:latin typeface="Spectral"/>
              </a:rPr>
              <a:t>: Software solutions that manage traffic distribution, such as </a:t>
            </a:r>
            <a:r>
              <a:rPr lang="en-US" sz="1600" dirty="0" err="1">
                <a:latin typeface="Spectral"/>
              </a:rPr>
              <a:t>HAProxy</a:t>
            </a:r>
            <a:r>
              <a:rPr lang="en-US" sz="1600" dirty="0">
                <a:latin typeface="Spectral"/>
              </a:rPr>
              <a:t>, Nginx, or cloud-based solutions like AWS Elastic Load Balancer.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E86E-A694-675A-C81C-ADCD194DDEE1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1AC6222-3312-DECA-4EEE-CB2523334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194169" y="5314676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2052" name="Picture 4" descr="What is a load balancer and how does it work?">
            <a:extLst>
              <a:ext uri="{FF2B5EF4-FFF2-40B4-BE49-F238E27FC236}">
                <a16:creationId xmlns:a16="http://schemas.microsoft.com/office/drawing/2014/main" id="{FCA3F52D-C485-9662-D83F-018DFBB6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44" y="3918894"/>
            <a:ext cx="8189156" cy="279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91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957182-C8D2-E74E-FE6D-A33F086A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 In-depth Study Of DNS Load Balancing and Failover">
            <a:extLst>
              <a:ext uri="{FF2B5EF4-FFF2-40B4-BE49-F238E27FC236}">
                <a16:creationId xmlns:a16="http://schemas.microsoft.com/office/drawing/2014/main" id="{84BF2CF4-F6B7-F6A1-28E3-86E8D92D9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2"/>
          <a:stretch>
            <a:fillRect/>
          </a:stretch>
        </p:blipFill>
        <p:spPr bwMode="auto">
          <a:xfrm>
            <a:off x="4494647" y="1729664"/>
            <a:ext cx="7620000" cy="426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8B8F2F1-D8C3-F87B-E154-FB5B51E9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447662"/>
            <a:ext cx="9892859" cy="453887"/>
          </a:xfrm>
        </p:spPr>
        <p:txBody>
          <a:bodyPr/>
          <a:lstStyle/>
          <a:p>
            <a:r>
              <a:rPr lang="en-US" altLang="zh-CN" sz="4000" dirty="0"/>
              <a:t>Strategies for Improving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3F22A07-4FAE-2CFC-3C13-75A2CBE19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4380501" cy="5212985"/>
          </a:xfrm>
        </p:spPr>
        <p:txBody>
          <a:bodyPr/>
          <a:lstStyle/>
          <a:p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Failover Mechanisms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b="1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Failover mechanisms automatically switch to a redundant system when a failure is detected.</a:t>
            </a:r>
          </a:p>
          <a:p>
            <a:endParaRPr lang="en-US" sz="1600" b="1" dirty="0">
              <a:latin typeface="Spectral"/>
            </a:endParaRPr>
          </a:p>
          <a:p>
            <a:r>
              <a:rPr lang="en-IN" sz="1600" b="1" dirty="0">
                <a:latin typeface="Spectral"/>
              </a:rPr>
              <a:t>Techniques:</a:t>
            </a:r>
          </a:p>
          <a:p>
            <a:endParaRPr lang="en-IN" sz="1600" b="1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Active-Passive Failover</a:t>
            </a:r>
            <a:r>
              <a:rPr lang="en-US" sz="1600" dirty="0">
                <a:latin typeface="Spectral"/>
              </a:rPr>
              <a:t>: A primary active component is backed by a passive standby component that takes over upon failure.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Active-Active Failover</a:t>
            </a:r>
            <a:r>
              <a:rPr lang="en-US" sz="1600" dirty="0">
                <a:latin typeface="Spectral"/>
              </a:rPr>
              <a:t>: All components are active and share the load. If one fails, the remaining components continue to handle the load seamlessly.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3BAEC-8EFA-C641-4DE2-DF4ABBF8A16A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12A732C-79C7-2E9D-BA15-44792E9D2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98226" y="-2650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76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3769CB-940C-4666-8EA4-998E7362E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Are the Types of Data Replication? | Estuary">
            <a:extLst>
              <a:ext uri="{FF2B5EF4-FFF2-40B4-BE49-F238E27FC236}">
                <a16:creationId xmlns:a16="http://schemas.microsoft.com/office/drawing/2014/main" id="{02B571FB-F979-77F5-B259-3A124EBAE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75" y="1445286"/>
            <a:ext cx="7408118" cy="447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FE96042-8AEF-539C-54CF-9C484706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447662"/>
            <a:ext cx="9892859" cy="453887"/>
          </a:xfrm>
        </p:spPr>
        <p:txBody>
          <a:bodyPr/>
          <a:lstStyle/>
          <a:p>
            <a:r>
              <a:rPr lang="en-US" altLang="zh-CN" sz="4000" dirty="0"/>
              <a:t>Strategies for Improving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F5B0F1D-6AE7-4CFA-B288-4691BC1D84F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4380501" cy="5212985"/>
          </a:xfrm>
        </p:spPr>
        <p:txBody>
          <a:bodyPr/>
          <a:lstStyle/>
          <a:p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Data Replication</a:t>
            </a:r>
          </a:p>
          <a:p>
            <a:endParaRPr lang="en-IN" sz="1600" b="1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Data replication involves copying data from one location to another to ensure that data is available even if one location fails.</a:t>
            </a:r>
          </a:p>
          <a:p>
            <a:endParaRPr lang="en-US" sz="1600" b="1" dirty="0">
              <a:latin typeface="Spectral"/>
            </a:endParaRPr>
          </a:p>
          <a:p>
            <a:r>
              <a:rPr lang="en-IN" sz="1600" b="1" dirty="0">
                <a:latin typeface="Spectral"/>
              </a:rPr>
              <a:t>Techniques:</a:t>
            </a:r>
          </a:p>
          <a:p>
            <a:endParaRPr lang="en-IN" sz="1600" b="1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Synchronous Replication</a:t>
            </a:r>
            <a:r>
              <a:rPr lang="en-US" sz="1600" dirty="0">
                <a:latin typeface="Spectral"/>
              </a:rPr>
              <a:t>: Data is replicated in real-time to ensure consistency across locations.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Asynchronous Replication</a:t>
            </a:r>
            <a:r>
              <a:rPr lang="en-US" sz="1600" dirty="0">
                <a:latin typeface="Spectral"/>
              </a:rPr>
              <a:t>: Data is replicated with a delay, which can be more efficient but may result in slight data inconsistencies.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7DB18-A422-B260-92CA-0320F8515CEF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B7568C-1126-9760-D9FC-777E5D74E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98226" y="-2650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1FA3B-14B6-2232-DEE8-C3A5FBD52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verview of Monitoring System with Prometheus and Grafana | by Doubletapp |  Medium">
            <a:extLst>
              <a:ext uri="{FF2B5EF4-FFF2-40B4-BE49-F238E27FC236}">
                <a16:creationId xmlns:a16="http://schemas.microsoft.com/office/drawing/2014/main" id="{56472512-2E9F-76E2-51DB-941A26E6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906582"/>
            <a:ext cx="7429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27DD42C-1D16-13A6-3BF0-CC2D4AC4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447662"/>
            <a:ext cx="9892859" cy="453887"/>
          </a:xfrm>
        </p:spPr>
        <p:txBody>
          <a:bodyPr/>
          <a:lstStyle/>
          <a:p>
            <a:r>
              <a:rPr lang="en-US" altLang="zh-CN" sz="4000" dirty="0"/>
              <a:t>Strategies for Improving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4CFDC4B-90DF-EE38-91F1-7AB9CD33240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4813866" cy="5212985"/>
          </a:xfrm>
        </p:spPr>
        <p:txBody>
          <a:bodyPr/>
          <a:lstStyle/>
          <a:p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Monitoring and Alerts</a:t>
            </a:r>
          </a:p>
          <a:p>
            <a:endParaRPr lang="en-IN" sz="1600" b="1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Continuous health monitoring involves checking the status of system components to detect failures early and trigger alerts for immediate action.</a:t>
            </a:r>
          </a:p>
          <a:p>
            <a:endParaRPr lang="en-US" sz="1600" b="1" dirty="0">
              <a:latin typeface="Spectral"/>
            </a:endParaRPr>
          </a:p>
          <a:p>
            <a:r>
              <a:rPr lang="en-IN" sz="1600" b="1" dirty="0">
                <a:latin typeface="Spectral"/>
              </a:rPr>
              <a:t>Techniques:</a:t>
            </a:r>
          </a:p>
          <a:p>
            <a:endParaRPr lang="en-IN" sz="1600" b="1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Heartbeat Signals</a:t>
            </a:r>
            <a:r>
              <a:rPr lang="en-US" sz="1600" dirty="0">
                <a:latin typeface="Spectral"/>
              </a:rPr>
              <a:t>: Regular signals sent between components to check their status.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Health Checks</a:t>
            </a:r>
            <a:r>
              <a:rPr lang="en-US" sz="1600" dirty="0">
                <a:latin typeface="Spectral"/>
              </a:rPr>
              <a:t>: Automated scripts or tools that perform regular health checks on components.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Alerting Systems</a:t>
            </a:r>
            <a:r>
              <a:rPr lang="en-US" sz="1600" dirty="0">
                <a:latin typeface="Spectral"/>
              </a:rPr>
              <a:t>: Tools like PagerDuty or </a:t>
            </a:r>
            <a:r>
              <a:rPr lang="en-US" sz="1600" dirty="0" err="1">
                <a:latin typeface="Spectral"/>
              </a:rPr>
              <a:t>OpsGenie</a:t>
            </a:r>
            <a:r>
              <a:rPr lang="en-US" sz="1600" dirty="0">
                <a:latin typeface="Spectral"/>
              </a:rPr>
              <a:t> that notify administrators of detected issues.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0467D-C03F-5899-3CA2-B9632CC9227B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16F1F8-AB2C-AB09-E713-821726B0A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98226" y="-2650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54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87C2E7-FAF1-3F53-F9AF-801DE7596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DA46C1-A822-4AEB-7D7A-D6D8F87C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08" y="333546"/>
            <a:ext cx="9892859" cy="580908"/>
          </a:xfrm>
        </p:spPr>
        <p:txBody>
          <a:bodyPr/>
          <a:lstStyle/>
          <a:p>
            <a:r>
              <a:rPr lang="en-US" altLang="zh-CN" sz="4000" dirty="0"/>
              <a:t>Best Practices for High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FCD9A1C-BFE0-8170-0055-9DDA75CA8C7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0708" y="1419352"/>
            <a:ext cx="11049437" cy="514680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Design for Failure</a:t>
            </a:r>
            <a:r>
              <a:rPr lang="en-US" sz="1800" dirty="0">
                <a:latin typeface="Spectral"/>
              </a:rPr>
              <a:t>: Assume that any component of your system can fail at any time and design your system accordingly.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Implement Health Checks</a:t>
            </a:r>
            <a:r>
              <a:rPr lang="en-US" sz="1800" dirty="0">
                <a:latin typeface="Spectral"/>
              </a:rPr>
              <a:t>: Regular health checks allow you to detect and respond to issues before they become critical failures.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Use Multiple Availability Zones</a:t>
            </a:r>
            <a:r>
              <a:rPr lang="en-US" sz="1800" dirty="0">
                <a:latin typeface="Spectral"/>
              </a:rPr>
              <a:t>: Distribute your system across different data centers to prevent localized failures.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Practice Chaos Engineering</a:t>
            </a:r>
            <a:r>
              <a:rPr lang="en-US" sz="1800" dirty="0">
                <a:latin typeface="Spectral"/>
              </a:rPr>
              <a:t>: Intentionally introduce failures to test system resilience.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Implement Circuit Breakers</a:t>
            </a:r>
            <a:r>
              <a:rPr lang="en-US" sz="1800" dirty="0">
                <a:latin typeface="Spectral"/>
              </a:rPr>
              <a:t>: Prevent cascading failures by quickly cutting off problematic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Use Caching Wisely</a:t>
            </a:r>
            <a:r>
              <a:rPr lang="en-US" sz="1800" dirty="0">
                <a:latin typeface="Spectral"/>
              </a:rPr>
              <a:t>: Caching can improve availability by reducing load on backend systems.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Plan for Capacity</a:t>
            </a:r>
            <a:r>
              <a:rPr lang="en-US" sz="1800" dirty="0">
                <a:latin typeface="Spectral"/>
              </a:rPr>
              <a:t>: Ensure your system can handle both expected and unexpected load increases.</a:t>
            </a:r>
          </a:p>
          <a:p>
            <a:endParaRPr lang="en-US" sz="1800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Availability is a critical aspect of system design that ensures users can access services reliably and continuously.</a:t>
            </a:r>
          </a:p>
          <a:p>
            <a:r>
              <a:rPr lang="en-US" sz="1600" dirty="0">
                <a:latin typeface="Spectral"/>
              </a:rPr>
              <a:t>By implementing strategies like redundancy, load balancing, failover mechanisms, and data replication, you can design highly available systems.</a:t>
            </a:r>
          </a:p>
          <a:p>
            <a:endParaRPr lang="en-US" sz="1200" dirty="0">
              <a:latin typeface="Spectr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E323B-F703-71E8-6CD7-4C8F84D52B10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FC36CF-D09E-F267-0A06-10ED4097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10951" y="-75226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62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2482</TotalTime>
  <Words>667</Words>
  <Application>Microsoft Office PowerPoint</Application>
  <PresentationFormat>Widescreen</PresentationFormat>
  <Paragraphs>91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等线</vt:lpstr>
      <vt:lpstr>Abadi</vt:lpstr>
      <vt:lpstr>Arial</vt:lpstr>
      <vt:lpstr>Calibri</vt:lpstr>
      <vt:lpstr>Posterama Text Black</vt:lpstr>
      <vt:lpstr>Posterama Text SemiBold</vt:lpstr>
      <vt:lpstr>Spectral</vt:lpstr>
      <vt:lpstr>Wingdings</vt:lpstr>
      <vt:lpstr>Office 主题​​</vt:lpstr>
      <vt:lpstr>What is Availability ?</vt:lpstr>
      <vt:lpstr>Availability Tiers</vt:lpstr>
      <vt:lpstr>Strategies for Improving Availability</vt:lpstr>
      <vt:lpstr>Strategies for Improving Availability</vt:lpstr>
      <vt:lpstr>Strategies for Improving Availability</vt:lpstr>
      <vt:lpstr>Strategies for Improving Availability</vt:lpstr>
      <vt:lpstr>Strategies for Improving Availability</vt:lpstr>
      <vt:lpstr>Best Practices for High Availability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Arnab Das</dc:creator>
  <cp:lastModifiedBy>Arnab Das</cp:lastModifiedBy>
  <cp:revision>171</cp:revision>
  <dcterms:created xsi:type="dcterms:W3CDTF">2024-08-09T17:51:35Z</dcterms:created>
  <dcterms:modified xsi:type="dcterms:W3CDTF">2025-07-05T08:25:20Z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