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76" r:id="rId5"/>
    <p:sldId id="347" r:id="rId6"/>
    <p:sldId id="363" r:id="rId7"/>
    <p:sldId id="364" r:id="rId8"/>
    <p:sldId id="365" r:id="rId9"/>
    <p:sldId id="367" r:id="rId10"/>
    <p:sldId id="368" r:id="rId11"/>
    <p:sldId id="3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0F4F5"/>
    <a:srgbClr val="E1EBFE"/>
    <a:srgbClr val="F5F7FB"/>
    <a:srgbClr val="FFFDF7"/>
    <a:srgbClr val="FFFEF8"/>
    <a:srgbClr val="F8F6F5"/>
    <a:srgbClr val="151635"/>
    <a:srgbClr val="03213B"/>
    <a:srgbClr val="02172A"/>
    <a:srgbClr val="0220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5634"/>
  </p:normalViewPr>
  <p:slideViewPr>
    <p:cSldViewPr snapToGrid="0" showGuides="1">
      <p:cViewPr varScale="1">
        <p:scale>
          <a:sx n="106" d="100"/>
          <a:sy n="106" d="100"/>
        </p:scale>
        <p:origin x="846" y="120"/>
      </p:cViewPr>
      <p:guideLst>
        <p:guide orient="horz" pos="1536"/>
        <p:guide pos="312"/>
      </p:guideLst>
    </p:cSldViewPr>
  </p:slideViewPr>
  <p:outlineViewPr>
    <p:cViewPr>
      <p:scale>
        <a:sx n="33" d="100"/>
        <a:sy n="33" d="100"/>
      </p:scale>
      <p:origin x="0" y="-1616"/>
    </p:cViewPr>
  </p:outlineViewPr>
  <p:notesTextViewPr>
    <p:cViewPr>
      <p:scale>
        <a:sx n="3" d="2"/>
        <a:sy n="3" d="2"/>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nab Das" userId="ebdad78e63cdf28d" providerId="LiveId" clId="{1DF4A7C2-82D8-4104-8508-215222E47EAD}"/>
    <pc:docChg chg="modSld">
      <pc:chgData name="Arnab Das" userId="ebdad78e63cdf28d" providerId="LiveId" clId="{1DF4A7C2-82D8-4104-8508-215222E47EAD}" dt="2025-03-06T21:44:58.191" v="1" actId="20577"/>
      <pc:docMkLst>
        <pc:docMk/>
      </pc:docMkLst>
      <pc:sldChg chg="modSp mod">
        <pc:chgData name="Arnab Das" userId="ebdad78e63cdf28d" providerId="LiveId" clId="{1DF4A7C2-82D8-4104-8508-215222E47EAD}" dt="2025-03-06T21:44:58.191" v="1" actId="20577"/>
        <pc:sldMkLst>
          <pc:docMk/>
          <pc:sldMk cId="3230294661" sldId="303"/>
        </pc:sldMkLst>
        <pc:spChg chg="mod">
          <ac:chgData name="Arnab Das" userId="ebdad78e63cdf28d" providerId="LiveId" clId="{1DF4A7C2-82D8-4104-8508-215222E47EAD}" dt="2025-03-06T21:44:58.191" v="1" actId="20577"/>
          <ac:spMkLst>
            <pc:docMk/>
            <pc:sldMk cId="3230294661" sldId="303"/>
            <ac:spMk id="15" creationId="{0710CB70-911B-13D8-EFCD-B894B012130B}"/>
          </ac:spMkLst>
        </pc:spChg>
      </pc:sldChg>
    </pc:docChg>
  </pc:docChgLst>
  <pc:docChgLst>
    <pc:chgData name="Arnab Das" userId="ebdad78e63cdf28d" providerId="LiveId" clId="{92DF6A86-1F79-4A56-ADEC-03D1CCD46EFA}"/>
    <pc:docChg chg="delSld">
      <pc:chgData name="Arnab Das" userId="ebdad78e63cdf28d" providerId="LiveId" clId="{92DF6A86-1F79-4A56-ADEC-03D1CCD46EFA}" dt="2024-08-17T20:03:47.731" v="4" actId="2696"/>
      <pc:docMkLst>
        <pc:docMk/>
      </pc:docMkLst>
      <pc:sldChg chg="del">
        <pc:chgData name="Arnab Das" userId="ebdad78e63cdf28d" providerId="LiveId" clId="{92DF6A86-1F79-4A56-ADEC-03D1CCD46EFA}" dt="2024-08-17T20:03:47.731" v="4" actId="2696"/>
        <pc:sldMkLst>
          <pc:docMk/>
          <pc:sldMk cId="2775535166" sldId="275"/>
        </pc:sldMkLst>
      </pc:sldChg>
      <pc:sldChg chg="del">
        <pc:chgData name="Arnab Das" userId="ebdad78e63cdf28d" providerId="LiveId" clId="{92DF6A86-1F79-4A56-ADEC-03D1CCD46EFA}" dt="2024-08-17T20:03:47.731" v="4" actId="2696"/>
        <pc:sldMkLst>
          <pc:docMk/>
          <pc:sldMk cId="2478079616" sldId="277"/>
        </pc:sldMkLst>
      </pc:sldChg>
      <pc:sldChg chg="del">
        <pc:chgData name="Arnab Das" userId="ebdad78e63cdf28d" providerId="LiveId" clId="{92DF6A86-1F79-4A56-ADEC-03D1CCD46EFA}" dt="2024-08-17T20:03:47.731" v="4" actId="2696"/>
        <pc:sldMkLst>
          <pc:docMk/>
          <pc:sldMk cId="1640288181" sldId="278"/>
        </pc:sldMkLst>
      </pc:sldChg>
      <pc:sldChg chg="del">
        <pc:chgData name="Arnab Das" userId="ebdad78e63cdf28d" providerId="LiveId" clId="{92DF6A86-1F79-4A56-ADEC-03D1CCD46EFA}" dt="2024-08-17T20:03:47.731" v="4" actId="2696"/>
        <pc:sldMkLst>
          <pc:docMk/>
          <pc:sldMk cId="1246021298" sldId="279"/>
        </pc:sldMkLst>
      </pc:sldChg>
      <pc:sldChg chg="del">
        <pc:chgData name="Arnab Das" userId="ebdad78e63cdf28d" providerId="LiveId" clId="{92DF6A86-1F79-4A56-ADEC-03D1CCD46EFA}" dt="2024-08-17T20:03:47.731" v="4" actId="2696"/>
        <pc:sldMkLst>
          <pc:docMk/>
          <pc:sldMk cId="2107888131" sldId="281"/>
        </pc:sldMkLst>
      </pc:sldChg>
      <pc:sldChg chg="del">
        <pc:chgData name="Arnab Das" userId="ebdad78e63cdf28d" providerId="LiveId" clId="{92DF6A86-1F79-4A56-ADEC-03D1CCD46EFA}" dt="2024-08-17T20:03:47.731" v="4" actId="2696"/>
        <pc:sldMkLst>
          <pc:docMk/>
          <pc:sldMk cId="3157109385" sldId="282"/>
        </pc:sldMkLst>
      </pc:sldChg>
      <pc:sldChg chg="del">
        <pc:chgData name="Arnab Das" userId="ebdad78e63cdf28d" providerId="LiveId" clId="{92DF6A86-1F79-4A56-ADEC-03D1CCD46EFA}" dt="2024-08-17T20:03:47.731" v="4" actId="2696"/>
        <pc:sldMkLst>
          <pc:docMk/>
          <pc:sldMk cId="2517140333" sldId="283"/>
        </pc:sldMkLst>
      </pc:sldChg>
      <pc:sldChg chg="del">
        <pc:chgData name="Arnab Das" userId="ebdad78e63cdf28d" providerId="LiveId" clId="{92DF6A86-1F79-4A56-ADEC-03D1CCD46EFA}" dt="2024-08-17T20:03:38.838" v="3" actId="2696"/>
        <pc:sldMkLst>
          <pc:docMk/>
          <pc:sldMk cId="3760906987" sldId="285"/>
        </pc:sldMkLst>
      </pc:sldChg>
      <pc:sldChg chg="del">
        <pc:chgData name="Arnab Das" userId="ebdad78e63cdf28d" providerId="LiveId" clId="{92DF6A86-1F79-4A56-ADEC-03D1CCD46EFA}" dt="2024-08-17T20:03:32.425" v="0" actId="2696"/>
        <pc:sldMkLst>
          <pc:docMk/>
          <pc:sldMk cId="4157533387" sldId="288"/>
        </pc:sldMkLst>
      </pc:sldChg>
      <pc:sldChg chg="del">
        <pc:chgData name="Arnab Das" userId="ebdad78e63cdf28d" providerId="LiveId" clId="{92DF6A86-1F79-4A56-ADEC-03D1CCD46EFA}" dt="2024-08-17T20:03:36.909" v="2" actId="2696"/>
        <pc:sldMkLst>
          <pc:docMk/>
          <pc:sldMk cId="4182148033" sldId="293"/>
        </pc:sldMkLst>
      </pc:sldChg>
      <pc:sldChg chg="del">
        <pc:chgData name="Arnab Das" userId="ebdad78e63cdf28d" providerId="LiveId" clId="{92DF6A86-1F79-4A56-ADEC-03D1CCD46EFA}" dt="2024-08-17T20:03:47.731" v="4" actId="2696"/>
        <pc:sldMkLst>
          <pc:docMk/>
          <pc:sldMk cId="32955924" sldId="294"/>
        </pc:sldMkLst>
      </pc:sldChg>
      <pc:sldChg chg="del">
        <pc:chgData name="Arnab Das" userId="ebdad78e63cdf28d" providerId="LiveId" clId="{92DF6A86-1F79-4A56-ADEC-03D1CCD46EFA}" dt="2024-08-17T20:03:34.604" v="1" actId="2696"/>
        <pc:sldMkLst>
          <pc:docMk/>
          <pc:sldMk cId="2519727083" sldId="29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7/12/2025</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2025/7/12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Optimize Your Cache with These 4 Cache Eviction Strategies">
            <a:extLst>
              <a:ext uri="{FF2B5EF4-FFF2-40B4-BE49-F238E27FC236}">
                <a16:creationId xmlns:a16="http://schemas.microsoft.com/office/drawing/2014/main" id="{D824F5B3-EAB5-DABE-27A8-4199C34FEE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259"/>
          <a:stretch>
            <a:fillRect/>
          </a:stretch>
        </p:blipFill>
        <p:spPr bwMode="auto">
          <a:xfrm>
            <a:off x="6411084" y="1149789"/>
            <a:ext cx="5761504" cy="542168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1</a:t>
            </a:fld>
            <a:endParaRPr lang="en-US" altLang="zh-CN"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36733" y="1149789"/>
            <a:ext cx="5559268" cy="5187637"/>
          </a:xfrm>
        </p:spPr>
        <p:txBody>
          <a:bodyPr/>
          <a:lstStyle/>
          <a:p>
            <a:r>
              <a:rPr lang="en-US" sz="1400" b="1" dirty="0">
                <a:latin typeface="Spectral"/>
              </a:rPr>
              <a:t>Caching</a:t>
            </a:r>
            <a:r>
              <a:rPr lang="en-US" sz="1400" dirty="0">
                <a:latin typeface="Spectral"/>
              </a:rPr>
              <a:t> is a technique to make applications lightning fast, reduce database load, and improve user experience.</a:t>
            </a:r>
          </a:p>
          <a:p>
            <a:r>
              <a:rPr lang="en-US" sz="1400" dirty="0">
                <a:latin typeface="Spectral"/>
              </a:rPr>
              <a:t>But, cache memory is </a:t>
            </a:r>
            <a:r>
              <a:rPr lang="en-US" sz="1400" b="1" dirty="0">
                <a:latin typeface="Spectral"/>
              </a:rPr>
              <a:t>limited</a:t>
            </a:r>
            <a:r>
              <a:rPr lang="en-US" sz="1400" dirty="0">
                <a:latin typeface="Spectral"/>
              </a:rPr>
              <a:t> - you can’t store everything.</a:t>
            </a:r>
          </a:p>
          <a:p>
            <a:r>
              <a:rPr lang="en-US" sz="1400" dirty="0">
                <a:latin typeface="Spectral"/>
              </a:rPr>
              <a:t>So, how do you decide which items to keep and which ones to evict when space runs out?</a:t>
            </a:r>
          </a:p>
          <a:p>
            <a:r>
              <a:rPr lang="en-US" sz="1400" dirty="0">
                <a:latin typeface="Spectral"/>
              </a:rPr>
              <a:t>This is where </a:t>
            </a:r>
            <a:r>
              <a:rPr lang="en-US" sz="1400" b="1" dirty="0">
                <a:latin typeface="Spectral"/>
              </a:rPr>
              <a:t>cache eviction strategies</a:t>
            </a:r>
            <a:r>
              <a:rPr lang="en-US" sz="1400" dirty="0">
                <a:latin typeface="Spectral"/>
              </a:rPr>
              <a:t> come into play. They determine which items are removed to make room for new ones.</a:t>
            </a:r>
          </a:p>
          <a:p>
            <a:endParaRPr lang="en-US" sz="1000" dirty="0">
              <a:latin typeface="Spectral"/>
            </a:endParaRPr>
          </a:p>
          <a:p>
            <a:r>
              <a:rPr lang="en-US" sz="1400" dirty="0">
                <a:latin typeface="Spectral"/>
              </a:rPr>
              <a:t>Top 7 Cache Eviction Strategies</a:t>
            </a:r>
          </a:p>
          <a:p>
            <a:pPr marL="285750" indent="-285750">
              <a:buFont typeface="Wingdings" panose="05000000000000000000" pitchFamily="2" charset="2"/>
              <a:buChar char="q"/>
            </a:pPr>
            <a:r>
              <a:rPr lang="en-IN" sz="1400" dirty="0">
                <a:latin typeface="Spectral"/>
              </a:rPr>
              <a:t>Least Recently Used (LRU)</a:t>
            </a:r>
          </a:p>
          <a:p>
            <a:pPr marL="285750" indent="-285750">
              <a:buFont typeface="Wingdings" panose="05000000000000000000" pitchFamily="2" charset="2"/>
              <a:buChar char="q"/>
            </a:pPr>
            <a:r>
              <a:rPr lang="en-IN" sz="1400" dirty="0">
                <a:latin typeface="Spectral"/>
              </a:rPr>
              <a:t>Least Frequently Used (LFU)</a:t>
            </a:r>
          </a:p>
          <a:p>
            <a:pPr marL="285750" indent="-285750">
              <a:buFont typeface="Wingdings" panose="05000000000000000000" pitchFamily="2" charset="2"/>
              <a:buChar char="q"/>
            </a:pPr>
            <a:r>
              <a:rPr lang="en-US" sz="1400" dirty="0">
                <a:latin typeface="Spectral"/>
              </a:rPr>
              <a:t>First In, First Out (FIFO)</a:t>
            </a:r>
          </a:p>
          <a:p>
            <a:pPr marL="285750" indent="-285750">
              <a:buFont typeface="Wingdings" panose="05000000000000000000" pitchFamily="2" charset="2"/>
              <a:buChar char="q"/>
            </a:pPr>
            <a:r>
              <a:rPr lang="en-IN" sz="1400" dirty="0">
                <a:latin typeface="Spectral"/>
              </a:rPr>
              <a:t>Random Replacement (RR)</a:t>
            </a:r>
          </a:p>
          <a:p>
            <a:pPr marL="285750" indent="-285750">
              <a:buFont typeface="Wingdings" panose="05000000000000000000" pitchFamily="2" charset="2"/>
              <a:buChar char="q"/>
            </a:pPr>
            <a:r>
              <a:rPr lang="en-IN" sz="1400" dirty="0">
                <a:latin typeface="Spectral"/>
              </a:rPr>
              <a:t>Most Recently Used (MRU)</a:t>
            </a:r>
          </a:p>
          <a:p>
            <a:pPr marL="285750" indent="-285750">
              <a:buFont typeface="Wingdings" panose="05000000000000000000" pitchFamily="2" charset="2"/>
              <a:buChar char="q"/>
            </a:pPr>
            <a:r>
              <a:rPr lang="en-IN" sz="1400" dirty="0">
                <a:latin typeface="Spectral"/>
              </a:rPr>
              <a:t>Time to Live (TTL)</a:t>
            </a:r>
          </a:p>
          <a:p>
            <a:pPr marL="285750" indent="-285750">
              <a:buFont typeface="Wingdings" panose="05000000000000000000" pitchFamily="2" charset="2"/>
              <a:buChar char="q"/>
            </a:pPr>
            <a:r>
              <a:rPr lang="en-IN" sz="1400" dirty="0">
                <a:latin typeface="Spectral"/>
              </a:rPr>
              <a:t>Two-Tiered Caching</a:t>
            </a:r>
          </a:p>
          <a:p>
            <a:endParaRPr lang="en-IN" b="1" dirty="0">
              <a:latin typeface="Spectral"/>
            </a:endParaRPr>
          </a:p>
          <a:p>
            <a:endParaRPr lang="en-US" dirty="0">
              <a:latin typeface="Spectral"/>
            </a:endParaRPr>
          </a:p>
        </p:txBody>
      </p:sp>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36733" y="100863"/>
            <a:ext cx="10657436" cy="913126"/>
          </a:xfrm>
        </p:spPr>
        <p:txBody>
          <a:bodyPr/>
          <a:lstStyle/>
          <a:p>
            <a:r>
              <a:rPr lang="en-IN" dirty="0"/>
              <a:t>What is Cache Eviction Strategies ?</a:t>
            </a:r>
          </a:p>
        </p:txBody>
      </p:sp>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11243529" y="-706430"/>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cxnSp>
        <p:nvCxnSpPr>
          <p:cNvPr id="2" name="Straight Connector 1">
            <a:extLst>
              <a:ext uri="{FF2B5EF4-FFF2-40B4-BE49-F238E27FC236}">
                <a16:creationId xmlns:a16="http://schemas.microsoft.com/office/drawing/2014/main" id="{E369EC28-6D98-AA46-13E7-4ED5F88FCBF2}"/>
              </a:ext>
            </a:extLst>
          </p:cNvPr>
          <p:cNvCxnSpPr>
            <a:cxnSpLocks/>
          </p:cNvCxnSpPr>
          <p:nvPr/>
        </p:nvCxnSpPr>
        <p:spPr>
          <a:xfrm>
            <a:off x="6361723" y="1149789"/>
            <a:ext cx="0" cy="5250693"/>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554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B975978-7DCF-42A1-9610-2824FF4CB4D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E75009B-512A-A174-3E03-50A3B8CAC22B}"/>
              </a:ext>
            </a:extLst>
          </p:cNvPr>
          <p:cNvSpPr>
            <a:spLocks noGrp="1"/>
          </p:cNvSpPr>
          <p:nvPr>
            <p:ph type="title"/>
          </p:nvPr>
        </p:nvSpPr>
        <p:spPr>
          <a:xfrm>
            <a:off x="536732" y="335695"/>
            <a:ext cx="9892859" cy="453887"/>
          </a:xfrm>
        </p:spPr>
        <p:txBody>
          <a:bodyPr/>
          <a:lstStyle/>
          <a:p>
            <a:r>
              <a:rPr lang="en-US" dirty="0"/>
              <a:t>1. Least Recently Used </a:t>
            </a:r>
            <a:r>
              <a:rPr lang="en-US" dirty="0">
                <a:solidFill>
                  <a:srgbClr val="FF0000"/>
                </a:solidFill>
              </a:rPr>
              <a:t>(LRU)</a:t>
            </a:r>
          </a:p>
        </p:txBody>
      </p:sp>
      <p:sp>
        <p:nvSpPr>
          <p:cNvPr id="20" name="Text Placeholder 19">
            <a:extLst>
              <a:ext uri="{FF2B5EF4-FFF2-40B4-BE49-F238E27FC236}">
                <a16:creationId xmlns:a16="http://schemas.microsoft.com/office/drawing/2014/main" id="{1090774A-2279-C3F1-83C9-F534D7808B39}"/>
              </a:ext>
            </a:extLst>
          </p:cNvPr>
          <p:cNvSpPr>
            <a:spLocks noGrp="1"/>
          </p:cNvSpPr>
          <p:nvPr>
            <p:ph type="body" sz="quarter" idx="28"/>
          </p:nvPr>
        </p:nvSpPr>
        <p:spPr>
          <a:xfrm>
            <a:off x="536736" y="886923"/>
            <a:ext cx="5824987" cy="5971078"/>
          </a:xfrm>
        </p:spPr>
        <p:txBody>
          <a:bodyPr/>
          <a:lstStyle/>
          <a:p>
            <a:r>
              <a:rPr lang="en-US" sz="1800" b="1" dirty="0">
                <a:latin typeface="Spectral"/>
              </a:rPr>
              <a:t>LRU</a:t>
            </a:r>
            <a:r>
              <a:rPr lang="en-US" dirty="0">
                <a:latin typeface="Spectral"/>
              </a:rPr>
              <a:t> </a:t>
            </a:r>
            <a:r>
              <a:rPr lang="en-US" sz="1400" dirty="0">
                <a:latin typeface="Spectral"/>
              </a:rPr>
              <a:t>evicts the item that hasn’t been used for the longest time. The idea is simple: if you haven’t accessed an item in a while, it’s less likely to be accessed again soon.</a:t>
            </a:r>
          </a:p>
          <a:p>
            <a:endParaRPr lang="en-US" sz="100" dirty="0">
              <a:latin typeface="Spectral"/>
            </a:endParaRPr>
          </a:p>
          <a:p>
            <a:r>
              <a:rPr lang="en-IN" sz="1800" b="1" dirty="0">
                <a:latin typeface="Spectral"/>
              </a:rPr>
              <a:t>How it Works</a:t>
            </a:r>
          </a:p>
          <a:p>
            <a:r>
              <a:rPr lang="en-IN" sz="1400" dirty="0">
                <a:latin typeface="Spectral"/>
              </a:rPr>
              <a:t>Access Tracking </a:t>
            </a:r>
            <a:r>
              <a:rPr lang="en-IN" sz="1600" b="1" dirty="0">
                <a:latin typeface="Spectral"/>
              </a:rPr>
              <a:t>-&gt;</a:t>
            </a:r>
            <a:r>
              <a:rPr lang="en-IN" sz="1400" dirty="0">
                <a:latin typeface="Spectral"/>
              </a:rPr>
              <a:t> </a:t>
            </a:r>
            <a:r>
              <a:rPr lang="en-US" sz="1400" dirty="0">
                <a:latin typeface="Spectral"/>
              </a:rPr>
              <a:t>Cache Hit (Item Found in Cache) </a:t>
            </a:r>
            <a:r>
              <a:rPr lang="en-IN" sz="1400" b="1" dirty="0">
                <a:latin typeface="Spectral"/>
              </a:rPr>
              <a:t>-&gt;</a:t>
            </a:r>
            <a:r>
              <a:rPr lang="en-US" sz="1400" dirty="0">
                <a:latin typeface="Spectral"/>
              </a:rPr>
              <a:t> Cache Miss (Item Not Found in Cache) </a:t>
            </a:r>
            <a:r>
              <a:rPr lang="en-IN" sz="1400" b="1" dirty="0">
                <a:latin typeface="Spectral"/>
              </a:rPr>
              <a:t>-&gt;</a:t>
            </a:r>
            <a:r>
              <a:rPr lang="en-US" sz="1400" dirty="0">
                <a:latin typeface="Spectral"/>
              </a:rPr>
              <a:t> </a:t>
            </a:r>
            <a:r>
              <a:rPr lang="en-IN" sz="1400" dirty="0">
                <a:latin typeface="Spectral"/>
              </a:rPr>
              <a:t>Eviction</a:t>
            </a:r>
          </a:p>
          <a:p>
            <a:endParaRPr lang="en-IN" sz="100" b="1" dirty="0">
              <a:latin typeface="Spectral"/>
            </a:endParaRPr>
          </a:p>
          <a:p>
            <a:r>
              <a:rPr lang="en-IN" sz="1800" b="1" dirty="0">
                <a:latin typeface="Spectral"/>
              </a:rPr>
              <a:t>Pros</a:t>
            </a:r>
          </a:p>
          <a:p>
            <a:pPr marL="285750" indent="-285750">
              <a:buFont typeface="Wingdings" panose="05000000000000000000" pitchFamily="2" charset="2"/>
              <a:buChar char="§"/>
            </a:pPr>
            <a:r>
              <a:rPr lang="en-US" sz="1400" b="1" dirty="0">
                <a:latin typeface="Spectral"/>
              </a:rPr>
              <a:t>Intuitive</a:t>
            </a:r>
            <a:r>
              <a:rPr lang="en-US" sz="1400" dirty="0">
                <a:latin typeface="Spectral"/>
              </a:rPr>
              <a:t>: Easy to understand and widely adopted.</a:t>
            </a:r>
          </a:p>
          <a:p>
            <a:pPr marL="285750" indent="-285750">
              <a:buFont typeface="Wingdings" panose="05000000000000000000" pitchFamily="2" charset="2"/>
              <a:buChar char="§"/>
            </a:pPr>
            <a:r>
              <a:rPr lang="en-US" sz="1400" b="1" dirty="0">
                <a:latin typeface="Spectral"/>
              </a:rPr>
              <a:t>Efficient</a:t>
            </a:r>
            <a:r>
              <a:rPr lang="en-US" sz="1400" dirty="0">
                <a:latin typeface="Spectral"/>
              </a:rPr>
              <a:t>: Keeps frequently accessed items in the cache.</a:t>
            </a:r>
          </a:p>
          <a:p>
            <a:pPr marL="285750" indent="-285750">
              <a:buFont typeface="Wingdings" panose="05000000000000000000" pitchFamily="2" charset="2"/>
              <a:buChar char="§"/>
            </a:pPr>
            <a:r>
              <a:rPr lang="en-US" sz="1400" b="1" dirty="0">
                <a:latin typeface="Spectral"/>
              </a:rPr>
              <a:t>Optimized for Real-World Usage</a:t>
            </a:r>
            <a:r>
              <a:rPr lang="en-US" sz="1400" dirty="0">
                <a:latin typeface="Spectral"/>
              </a:rPr>
              <a:t>: Matches many access patterns, such as web browsing and API calls.</a:t>
            </a:r>
          </a:p>
          <a:p>
            <a:endParaRPr lang="en-US" sz="100" dirty="0">
              <a:latin typeface="Spectral"/>
            </a:endParaRPr>
          </a:p>
          <a:p>
            <a:r>
              <a:rPr lang="en-IN" sz="1800" b="1" dirty="0">
                <a:latin typeface="Spectral"/>
              </a:rPr>
              <a:t>Cons</a:t>
            </a:r>
          </a:p>
          <a:p>
            <a:pPr marL="285750" indent="-285750">
              <a:buFont typeface="Wingdings" panose="05000000000000000000" pitchFamily="2" charset="2"/>
              <a:buChar char="§"/>
            </a:pPr>
            <a:r>
              <a:rPr lang="en-US" sz="1400" b="1" dirty="0">
                <a:latin typeface="Spectral"/>
              </a:rPr>
              <a:t>Metadata Overhead</a:t>
            </a:r>
            <a:r>
              <a:rPr lang="en-US" sz="1400" dirty="0">
                <a:latin typeface="Spectral"/>
              </a:rPr>
              <a:t>: Tracking usage order can consume additional memory.</a:t>
            </a:r>
          </a:p>
          <a:p>
            <a:pPr marL="285750" indent="-285750">
              <a:buFont typeface="Wingdings" panose="05000000000000000000" pitchFamily="2" charset="2"/>
              <a:buChar char="§"/>
            </a:pPr>
            <a:r>
              <a:rPr lang="en-US" sz="1400" b="1" dirty="0">
                <a:latin typeface="Spectral"/>
              </a:rPr>
              <a:t>Performance Cost</a:t>
            </a:r>
            <a:r>
              <a:rPr lang="en-US" sz="1400" dirty="0">
                <a:latin typeface="Spectral"/>
              </a:rPr>
              <a:t>: For large caches, maintaining the access order may introduce computational overhead.</a:t>
            </a:r>
          </a:p>
          <a:p>
            <a:pPr marL="285750" indent="-285750">
              <a:buFont typeface="Wingdings" panose="05000000000000000000" pitchFamily="2" charset="2"/>
              <a:buChar char="§"/>
            </a:pPr>
            <a:r>
              <a:rPr lang="en-US" sz="1400" b="1" dirty="0">
                <a:latin typeface="Spectral"/>
              </a:rPr>
              <a:t>Not Adaptive</a:t>
            </a:r>
            <a:r>
              <a:rPr lang="en-US" sz="1400" dirty="0">
                <a:latin typeface="Spectral"/>
              </a:rPr>
              <a:t>: Assumes past access patterns will predict future usage, which may not always hold true.</a:t>
            </a:r>
          </a:p>
          <a:p>
            <a:endParaRPr lang="en-US" dirty="0">
              <a:latin typeface="Spectral"/>
            </a:endParaRPr>
          </a:p>
          <a:p>
            <a:endParaRPr lang="en-US" dirty="0">
              <a:latin typeface="Spectral"/>
            </a:endParaRPr>
          </a:p>
        </p:txBody>
      </p:sp>
      <p:sp>
        <p:nvSpPr>
          <p:cNvPr id="7" name="Slide Number Placeholder 6">
            <a:extLst>
              <a:ext uri="{FF2B5EF4-FFF2-40B4-BE49-F238E27FC236}">
                <a16:creationId xmlns:a16="http://schemas.microsoft.com/office/drawing/2014/main" id="{88DF15B3-0BDE-5766-D0DD-6390D2C3AAA2}"/>
              </a:ext>
            </a:extLst>
          </p:cNvPr>
          <p:cNvSpPr>
            <a:spLocks noGrp="1"/>
          </p:cNvSpPr>
          <p:nvPr>
            <p:ph type="sldNum" sz="quarter" idx="53"/>
          </p:nvPr>
        </p:nvSpPr>
        <p:spPr/>
        <p:txBody>
          <a:bodyPr/>
          <a:lstStyle/>
          <a:p>
            <a:fld id="{47FEACEE-25B4-4A2D-B147-27296E36371D}" type="slidenum">
              <a:rPr lang="en-US" altLang="zh-CN" smtClean="0"/>
              <a:pPr/>
              <a:t>2</a:t>
            </a:fld>
            <a:endParaRPr lang="en-US" altLang="zh-CN" dirty="0"/>
          </a:p>
        </p:txBody>
      </p:sp>
      <p:sp>
        <p:nvSpPr>
          <p:cNvPr id="6" name="Freeform: Shape 5">
            <a:extLst>
              <a:ext uri="{FF2B5EF4-FFF2-40B4-BE49-F238E27FC236}">
                <a16:creationId xmlns:a16="http://schemas.microsoft.com/office/drawing/2014/main" id="{81DD29E7-8D4C-4600-C9CD-4E2912A51EEC}"/>
              </a:ext>
              <a:ext uri="{C183D7F6-B498-43B3-948B-1728B52AA6E4}">
                <adec:decorative xmlns:adec="http://schemas.microsoft.com/office/drawing/2017/decorative" val="1"/>
              </a:ext>
            </a:extLst>
          </p:cNvPr>
          <p:cNvSpPr/>
          <p:nvPr/>
        </p:nvSpPr>
        <p:spPr>
          <a:xfrm>
            <a:off x="11243529" y="-103864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cxnSp>
        <p:nvCxnSpPr>
          <p:cNvPr id="12" name="Straight Connector 11">
            <a:extLst>
              <a:ext uri="{FF2B5EF4-FFF2-40B4-BE49-F238E27FC236}">
                <a16:creationId xmlns:a16="http://schemas.microsoft.com/office/drawing/2014/main" id="{BF5ACBC8-FE6B-8E3B-6874-EEF74D75F6AB}"/>
              </a:ext>
            </a:extLst>
          </p:cNvPr>
          <p:cNvCxnSpPr>
            <a:cxnSpLocks/>
          </p:cNvCxnSpPr>
          <p:nvPr/>
        </p:nvCxnSpPr>
        <p:spPr>
          <a:xfrm>
            <a:off x="6361723" y="1565336"/>
            <a:ext cx="0" cy="462137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5FE74-17D0-128B-A782-BADF85AAAACC}"/>
              </a:ext>
            </a:extLst>
          </p:cNvPr>
          <p:cNvPicPr>
            <a:picLocks noChangeAspect="1"/>
          </p:cNvPicPr>
          <p:nvPr/>
        </p:nvPicPr>
        <p:blipFill>
          <a:blip r:embed="rId2"/>
          <a:stretch>
            <a:fillRect/>
          </a:stretch>
        </p:blipFill>
        <p:spPr>
          <a:xfrm>
            <a:off x="6490273" y="2595976"/>
            <a:ext cx="5777919" cy="2754622"/>
          </a:xfrm>
          <a:prstGeom prst="rect">
            <a:avLst/>
          </a:prstGeom>
        </p:spPr>
      </p:pic>
    </p:spTree>
    <p:extLst>
      <p:ext uri="{BB962C8B-B14F-4D97-AF65-F5344CB8AC3E}">
        <p14:creationId xmlns:p14="http://schemas.microsoft.com/office/powerpoint/2010/main" val="1517162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C41E59F-90EF-BE3D-1D8D-B5713E09397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0CECF4D-9B2A-640B-80EA-01F63B4C6FAB}"/>
              </a:ext>
            </a:extLst>
          </p:cNvPr>
          <p:cNvSpPr>
            <a:spLocks noGrp="1"/>
          </p:cNvSpPr>
          <p:nvPr>
            <p:ph type="title"/>
          </p:nvPr>
        </p:nvSpPr>
        <p:spPr>
          <a:xfrm>
            <a:off x="536732" y="335695"/>
            <a:ext cx="9892859" cy="453887"/>
          </a:xfrm>
        </p:spPr>
        <p:txBody>
          <a:bodyPr/>
          <a:lstStyle/>
          <a:p>
            <a:r>
              <a:rPr lang="en-US" dirty="0"/>
              <a:t>2. </a:t>
            </a:r>
            <a:r>
              <a:rPr lang="en-IN" dirty="0"/>
              <a:t>Least Frequently Used </a:t>
            </a:r>
            <a:r>
              <a:rPr lang="en-US" dirty="0">
                <a:solidFill>
                  <a:srgbClr val="FF0000"/>
                </a:solidFill>
              </a:rPr>
              <a:t>(LFU)</a:t>
            </a:r>
          </a:p>
        </p:txBody>
      </p:sp>
      <p:sp>
        <p:nvSpPr>
          <p:cNvPr id="20" name="Text Placeholder 19">
            <a:extLst>
              <a:ext uri="{FF2B5EF4-FFF2-40B4-BE49-F238E27FC236}">
                <a16:creationId xmlns:a16="http://schemas.microsoft.com/office/drawing/2014/main" id="{47C16616-8844-5326-4B75-86DCE5C8B217}"/>
              </a:ext>
            </a:extLst>
          </p:cNvPr>
          <p:cNvSpPr>
            <a:spLocks noGrp="1"/>
          </p:cNvSpPr>
          <p:nvPr>
            <p:ph type="body" sz="quarter" idx="28"/>
          </p:nvPr>
        </p:nvSpPr>
        <p:spPr>
          <a:xfrm>
            <a:off x="536736" y="886923"/>
            <a:ext cx="5824987" cy="5971078"/>
          </a:xfrm>
        </p:spPr>
        <p:txBody>
          <a:bodyPr/>
          <a:lstStyle/>
          <a:p>
            <a:r>
              <a:rPr lang="en-US" sz="1800" b="1" dirty="0">
                <a:latin typeface="Spectral"/>
              </a:rPr>
              <a:t>LFU</a:t>
            </a:r>
            <a:r>
              <a:rPr lang="en-US" dirty="0">
                <a:latin typeface="Spectral"/>
              </a:rPr>
              <a:t>  evicts the item with the lowest access frequency. It assumes that items accessed less frequently in the past are less likely to be accessed in the future. Unlike LRU, which focuses on </a:t>
            </a:r>
            <a:r>
              <a:rPr lang="en-US" b="1" dirty="0">
                <a:latin typeface="Spectral"/>
              </a:rPr>
              <a:t>recency</a:t>
            </a:r>
            <a:r>
              <a:rPr lang="en-US" dirty="0">
                <a:latin typeface="Spectral"/>
              </a:rPr>
              <a:t>, LFU emphasizes </a:t>
            </a:r>
            <a:r>
              <a:rPr lang="en-US" b="1" dirty="0">
                <a:latin typeface="Spectral"/>
              </a:rPr>
              <a:t>frequency</a:t>
            </a:r>
            <a:r>
              <a:rPr lang="en-US" dirty="0">
                <a:latin typeface="Spectral"/>
              </a:rPr>
              <a:t> of access.</a:t>
            </a:r>
          </a:p>
          <a:p>
            <a:endParaRPr lang="en-US" sz="100" dirty="0">
              <a:latin typeface="Spectral"/>
            </a:endParaRPr>
          </a:p>
          <a:p>
            <a:r>
              <a:rPr lang="en-IN" sz="1800" b="1" dirty="0">
                <a:latin typeface="Spectral"/>
              </a:rPr>
              <a:t>How it Works</a:t>
            </a:r>
          </a:p>
          <a:p>
            <a:r>
              <a:rPr lang="en-IN" dirty="0">
                <a:latin typeface="Spectral"/>
              </a:rPr>
              <a:t>Track Access Frequency </a:t>
            </a:r>
            <a:r>
              <a:rPr lang="en-IN" sz="1600" b="1" dirty="0">
                <a:latin typeface="Spectral"/>
              </a:rPr>
              <a:t>-&gt;</a:t>
            </a:r>
            <a:r>
              <a:rPr lang="en-IN" sz="1600" dirty="0">
                <a:latin typeface="Spectral"/>
              </a:rPr>
              <a:t>  </a:t>
            </a:r>
            <a:r>
              <a:rPr lang="en-US" dirty="0">
                <a:latin typeface="Spectral"/>
              </a:rPr>
              <a:t>Cache Hit (Item Found in Cache) </a:t>
            </a:r>
            <a:r>
              <a:rPr lang="en-IN" sz="1600" dirty="0">
                <a:latin typeface="Spectral"/>
              </a:rPr>
              <a:t>-&gt;</a:t>
            </a:r>
            <a:r>
              <a:rPr lang="en-US" sz="1400" dirty="0">
                <a:latin typeface="Spectral"/>
              </a:rPr>
              <a:t> </a:t>
            </a:r>
            <a:r>
              <a:rPr lang="en-US" dirty="0">
                <a:latin typeface="Spectral"/>
              </a:rPr>
              <a:t>Cache Miss (Item Not Found in Cache)</a:t>
            </a:r>
            <a:r>
              <a:rPr lang="en-US" sz="1400" dirty="0">
                <a:latin typeface="Spectral"/>
              </a:rPr>
              <a:t> </a:t>
            </a:r>
            <a:r>
              <a:rPr lang="en-IN" sz="1400" b="1" dirty="0">
                <a:latin typeface="Spectral"/>
              </a:rPr>
              <a:t>-&gt;</a:t>
            </a:r>
            <a:r>
              <a:rPr lang="en-US" sz="1400" dirty="0">
                <a:latin typeface="Spectral"/>
              </a:rPr>
              <a:t> </a:t>
            </a:r>
            <a:r>
              <a:rPr lang="en-IN" sz="1400" dirty="0">
                <a:latin typeface="Spectral"/>
              </a:rPr>
              <a:t>Eviction</a:t>
            </a:r>
          </a:p>
          <a:p>
            <a:endParaRPr lang="en-IN" sz="100" b="1" dirty="0">
              <a:latin typeface="Spectral"/>
            </a:endParaRPr>
          </a:p>
          <a:p>
            <a:r>
              <a:rPr lang="en-IN" sz="1800" b="1" dirty="0">
                <a:latin typeface="Spectral"/>
              </a:rPr>
              <a:t>Pros</a:t>
            </a:r>
          </a:p>
          <a:p>
            <a:pPr marL="285750" indent="-285750">
              <a:buFont typeface="Wingdings" panose="05000000000000000000" pitchFamily="2" charset="2"/>
              <a:buChar char="§"/>
            </a:pPr>
            <a:r>
              <a:rPr lang="en-US" b="1" dirty="0">
                <a:latin typeface="Spectral"/>
              </a:rPr>
              <a:t>Efficient for Predictable Patterns</a:t>
            </a:r>
            <a:r>
              <a:rPr lang="en-US" dirty="0">
                <a:latin typeface="Spectral"/>
              </a:rPr>
              <a:t>: Retains frequently accessed data, which is often more relevant.</a:t>
            </a:r>
          </a:p>
          <a:p>
            <a:pPr marL="285750" indent="-285750">
              <a:buFont typeface="Wingdings" panose="05000000000000000000" pitchFamily="2" charset="2"/>
              <a:buChar char="§"/>
            </a:pPr>
            <a:r>
              <a:rPr lang="en-US" b="1" dirty="0">
                <a:latin typeface="Spectral"/>
              </a:rPr>
              <a:t>Highly Effective for Popular Data</a:t>
            </a:r>
            <a:r>
              <a:rPr lang="en-US" dirty="0">
                <a:latin typeface="Spectral"/>
              </a:rPr>
              <a:t>: Works well in scenarios with clear "hot" items.</a:t>
            </a:r>
          </a:p>
          <a:p>
            <a:endParaRPr lang="en-US" sz="100" dirty="0">
              <a:latin typeface="Spectral"/>
            </a:endParaRPr>
          </a:p>
          <a:p>
            <a:r>
              <a:rPr lang="en-IN" sz="1800" b="1" dirty="0">
                <a:latin typeface="Spectral"/>
              </a:rPr>
              <a:t>Cons</a:t>
            </a:r>
          </a:p>
          <a:p>
            <a:pPr marL="285750" indent="-285750">
              <a:buFont typeface="Wingdings" panose="05000000000000000000" pitchFamily="2" charset="2"/>
              <a:buChar char="§"/>
            </a:pPr>
            <a:r>
              <a:rPr lang="en-US" sz="1400" b="1" dirty="0">
                <a:latin typeface="Spectral"/>
              </a:rPr>
              <a:t>High Overhead</a:t>
            </a:r>
            <a:r>
              <a:rPr lang="en-US" sz="1400" dirty="0">
                <a:latin typeface="Spectral"/>
              </a:rPr>
              <a:t>: Requires additional memory to track frequency counts.</a:t>
            </a:r>
          </a:p>
          <a:p>
            <a:pPr marL="285750" indent="-285750">
              <a:buFont typeface="Wingdings" panose="05000000000000000000" pitchFamily="2" charset="2"/>
              <a:buChar char="§"/>
            </a:pPr>
            <a:r>
              <a:rPr lang="en-US" sz="1400" b="1" dirty="0">
                <a:latin typeface="Spectral"/>
              </a:rPr>
              <a:t>Slower Updates</a:t>
            </a:r>
            <a:r>
              <a:rPr lang="en-US" sz="1400" dirty="0">
                <a:latin typeface="Spectral"/>
              </a:rPr>
              <a:t>: Tracking and updating frequency can slow down operations.</a:t>
            </a:r>
          </a:p>
          <a:p>
            <a:pPr marL="285750" indent="-285750">
              <a:buFont typeface="Wingdings" panose="05000000000000000000" pitchFamily="2" charset="2"/>
              <a:buChar char="§"/>
            </a:pPr>
            <a:r>
              <a:rPr lang="en-US" sz="1400" b="1" dirty="0">
                <a:latin typeface="Spectral"/>
              </a:rPr>
              <a:t>Not Adaptive</a:t>
            </a:r>
            <a:r>
              <a:rPr lang="en-US" sz="1400" dirty="0">
                <a:latin typeface="Spectral"/>
              </a:rPr>
              <a:t>: May keep items that were frequently accessed in the past but are no longer relevant.</a:t>
            </a:r>
          </a:p>
          <a:p>
            <a:endParaRPr lang="en-US" dirty="0">
              <a:latin typeface="Spectral"/>
            </a:endParaRPr>
          </a:p>
          <a:p>
            <a:endParaRPr lang="en-US" dirty="0">
              <a:latin typeface="Spectral"/>
            </a:endParaRPr>
          </a:p>
        </p:txBody>
      </p:sp>
      <p:sp>
        <p:nvSpPr>
          <p:cNvPr id="7" name="Slide Number Placeholder 6">
            <a:extLst>
              <a:ext uri="{FF2B5EF4-FFF2-40B4-BE49-F238E27FC236}">
                <a16:creationId xmlns:a16="http://schemas.microsoft.com/office/drawing/2014/main" id="{8B21F342-C0EF-9AD5-EBE3-41B1068FCF6C}"/>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sp>
        <p:nvSpPr>
          <p:cNvPr id="6" name="Freeform: Shape 5">
            <a:extLst>
              <a:ext uri="{FF2B5EF4-FFF2-40B4-BE49-F238E27FC236}">
                <a16:creationId xmlns:a16="http://schemas.microsoft.com/office/drawing/2014/main" id="{2351525C-A918-882E-0C90-7B8E58AADBA6}"/>
              </a:ext>
              <a:ext uri="{C183D7F6-B498-43B3-948B-1728B52AA6E4}">
                <adec:decorative xmlns:adec="http://schemas.microsoft.com/office/drawing/2017/decorative" val="1"/>
              </a:ext>
            </a:extLst>
          </p:cNvPr>
          <p:cNvSpPr/>
          <p:nvPr/>
        </p:nvSpPr>
        <p:spPr>
          <a:xfrm>
            <a:off x="11243529" y="-103864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cxnSp>
        <p:nvCxnSpPr>
          <p:cNvPr id="12" name="Straight Connector 11">
            <a:extLst>
              <a:ext uri="{FF2B5EF4-FFF2-40B4-BE49-F238E27FC236}">
                <a16:creationId xmlns:a16="http://schemas.microsoft.com/office/drawing/2014/main" id="{4633742F-8AFF-5947-B842-21F0E6F63B3E}"/>
              </a:ext>
            </a:extLst>
          </p:cNvPr>
          <p:cNvCxnSpPr>
            <a:cxnSpLocks/>
          </p:cNvCxnSpPr>
          <p:nvPr/>
        </p:nvCxnSpPr>
        <p:spPr>
          <a:xfrm>
            <a:off x="6361723" y="1565336"/>
            <a:ext cx="0" cy="462137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B140EA6-40C0-6A5B-6BB2-253C61C1DA02}"/>
              </a:ext>
            </a:extLst>
          </p:cNvPr>
          <p:cNvPicPr>
            <a:picLocks noChangeAspect="1"/>
          </p:cNvPicPr>
          <p:nvPr/>
        </p:nvPicPr>
        <p:blipFill>
          <a:blip r:embed="rId2"/>
          <a:stretch>
            <a:fillRect/>
          </a:stretch>
        </p:blipFill>
        <p:spPr>
          <a:xfrm>
            <a:off x="6486049" y="2512902"/>
            <a:ext cx="5700661" cy="2719120"/>
          </a:xfrm>
          <a:prstGeom prst="rect">
            <a:avLst/>
          </a:prstGeom>
        </p:spPr>
      </p:pic>
    </p:spTree>
    <p:extLst>
      <p:ext uri="{BB962C8B-B14F-4D97-AF65-F5344CB8AC3E}">
        <p14:creationId xmlns:p14="http://schemas.microsoft.com/office/powerpoint/2010/main" val="1903165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F3B4452-E7AE-4B06-2606-57F13C161D9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4F4874A-0159-469F-B910-600572ED9762}"/>
              </a:ext>
            </a:extLst>
          </p:cNvPr>
          <p:cNvSpPr>
            <a:spLocks noGrp="1"/>
          </p:cNvSpPr>
          <p:nvPr>
            <p:ph type="title"/>
          </p:nvPr>
        </p:nvSpPr>
        <p:spPr>
          <a:xfrm>
            <a:off x="536732" y="335695"/>
            <a:ext cx="9892859" cy="453887"/>
          </a:xfrm>
        </p:spPr>
        <p:txBody>
          <a:bodyPr/>
          <a:lstStyle/>
          <a:p>
            <a:r>
              <a:rPr lang="en-US" dirty="0"/>
              <a:t>3. First In, First Out </a:t>
            </a:r>
            <a:r>
              <a:rPr lang="en-US" dirty="0">
                <a:solidFill>
                  <a:srgbClr val="FF0000"/>
                </a:solidFill>
              </a:rPr>
              <a:t>(FIFO)</a:t>
            </a:r>
          </a:p>
        </p:txBody>
      </p:sp>
      <p:sp>
        <p:nvSpPr>
          <p:cNvPr id="20" name="Text Placeholder 19">
            <a:extLst>
              <a:ext uri="{FF2B5EF4-FFF2-40B4-BE49-F238E27FC236}">
                <a16:creationId xmlns:a16="http://schemas.microsoft.com/office/drawing/2014/main" id="{E5099D55-2D33-E201-81FB-EB101534AFFC}"/>
              </a:ext>
            </a:extLst>
          </p:cNvPr>
          <p:cNvSpPr>
            <a:spLocks noGrp="1"/>
          </p:cNvSpPr>
          <p:nvPr>
            <p:ph type="body" sz="quarter" idx="28"/>
          </p:nvPr>
        </p:nvSpPr>
        <p:spPr>
          <a:xfrm>
            <a:off x="536736" y="886923"/>
            <a:ext cx="5824987" cy="5971078"/>
          </a:xfrm>
        </p:spPr>
        <p:txBody>
          <a:bodyPr/>
          <a:lstStyle/>
          <a:p>
            <a:r>
              <a:rPr lang="en-US" sz="1800" b="1" dirty="0">
                <a:latin typeface="Spectral"/>
              </a:rPr>
              <a:t>FIFO</a:t>
            </a:r>
            <a:r>
              <a:rPr lang="en-US" dirty="0">
                <a:latin typeface="Spectral"/>
              </a:rPr>
              <a:t>  evicts the item that was added first, regardless of how often it’s accessed. FIFO operates under the assumption that items added earliest are least likely to be needed as the cache fills up.</a:t>
            </a:r>
          </a:p>
          <a:p>
            <a:endParaRPr lang="en-US" sz="100" dirty="0">
              <a:latin typeface="Spectral"/>
            </a:endParaRPr>
          </a:p>
          <a:p>
            <a:r>
              <a:rPr lang="en-IN" sz="1800" b="1" dirty="0">
                <a:latin typeface="Spectral"/>
              </a:rPr>
              <a:t>How it Works</a:t>
            </a:r>
          </a:p>
          <a:p>
            <a:r>
              <a:rPr lang="en-IN" dirty="0">
                <a:latin typeface="Spectral"/>
              </a:rPr>
              <a:t>Item Insertion </a:t>
            </a:r>
            <a:r>
              <a:rPr lang="en-IN" sz="1600" b="1" dirty="0">
                <a:latin typeface="Spectral"/>
              </a:rPr>
              <a:t>-&gt;</a:t>
            </a:r>
            <a:r>
              <a:rPr lang="en-IN" sz="1400" dirty="0">
                <a:latin typeface="Spectral"/>
              </a:rPr>
              <a:t> </a:t>
            </a:r>
            <a:r>
              <a:rPr lang="en-US" sz="1400" dirty="0">
                <a:latin typeface="Spectral"/>
              </a:rPr>
              <a:t>Cache Hit (Item Found in Cache) </a:t>
            </a:r>
            <a:r>
              <a:rPr lang="en-IN" sz="1400" b="1" dirty="0">
                <a:latin typeface="Spectral"/>
              </a:rPr>
              <a:t>-&gt;</a:t>
            </a:r>
            <a:r>
              <a:rPr lang="en-US" sz="1400" dirty="0">
                <a:latin typeface="Spectral"/>
              </a:rPr>
              <a:t> Cache Miss (Item Not Found in Cache) </a:t>
            </a:r>
            <a:r>
              <a:rPr lang="en-IN" sz="1400" b="1" dirty="0">
                <a:latin typeface="Spectral"/>
              </a:rPr>
              <a:t>-&gt;</a:t>
            </a:r>
            <a:r>
              <a:rPr lang="en-US" sz="1400" dirty="0">
                <a:latin typeface="Spectral"/>
              </a:rPr>
              <a:t> </a:t>
            </a:r>
            <a:r>
              <a:rPr lang="en-IN" sz="1400" dirty="0">
                <a:latin typeface="Spectral"/>
              </a:rPr>
              <a:t>Eviction</a:t>
            </a:r>
          </a:p>
          <a:p>
            <a:endParaRPr lang="en-IN" sz="100" b="1" dirty="0">
              <a:latin typeface="Spectral"/>
            </a:endParaRPr>
          </a:p>
          <a:p>
            <a:r>
              <a:rPr lang="en-IN" sz="1800" b="1" dirty="0">
                <a:latin typeface="Spectral"/>
              </a:rPr>
              <a:t>Pros</a:t>
            </a:r>
          </a:p>
          <a:p>
            <a:pPr marL="285750" indent="-285750">
              <a:buFont typeface="Wingdings" panose="05000000000000000000" pitchFamily="2" charset="2"/>
              <a:buChar char="§"/>
            </a:pPr>
            <a:r>
              <a:rPr lang="en-US" sz="1400" b="1" dirty="0">
                <a:latin typeface="Spectral"/>
              </a:rPr>
              <a:t>Simple to Implement</a:t>
            </a:r>
            <a:r>
              <a:rPr lang="en-US" sz="1400" dirty="0">
                <a:latin typeface="Spectral"/>
              </a:rPr>
              <a:t>: FIFO is straightforward and requires minimal logic.</a:t>
            </a:r>
          </a:p>
          <a:p>
            <a:pPr marL="285750" indent="-285750">
              <a:buFont typeface="Wingdings" panose="05000000000000000000" pitchFamily="2" charset="2"/>
              <a:buChar char="§"/>
            </a:pPr>
            <a:r>
              <a:rPr lang="en-US" sz="1400" b="1" dirty="0">
                <a:latin typeface="Spectral"/>
              </a:rPr>
              <a:t>Low Overhead</a:t>
            </a:r>
            <a:r>
              <a:rPr lang="en-US" sz="1400" dirty="0">
                <a:latin typeface="Spectral"/>
              </a:rPr>
              <a:t>: No need to track additional metadata like access frequency or recency.</a:t>
            </a:r>
          </a:p>
          <a:p>
            <a:pPr marL="285750" indent="-285750">
              <a:buFont typeface="Wingdings" panose="05000000000000000000" pitchFamily="2" charset="2"/>
              <a:buChar char="§"/>
            </a:pPr>
            <a:r>
              <a:rPr lang="en-US" sz="1400" b="1" dirty="0">
                <a:latin typeface="Spectral"/>
              </a:rPr>
              <a:t>Deterministic Behavior</a:t>
            </a:r>
            <a:r>
              <a:rPr lang="en-US" sz="1400" dirty="0">
                <a:latin typeface="Spectral"/>
              </a:rPr>
              <a:t>: Eviction follows a predictable order.</a:t>
            </a:r>
          </a:p>
          <a:p>
            <a:endParaRPr lang="en-US" sz="100" dirty="0">
              <a:latin typeface="Spectral"/>
            </a:endParaRPr>
          </a:p>
          <a:p>
            <a:r>
              <a:rPr lang="en-IN" sz="1800" b="1" dirty="0">
                <a:latin typeface="Spectral"/>
              </a:rPr>
              <a:t>Cons</a:t>
            </a:r>
          </a:p>
          <a:p>
            <a:pPr marL="285750" indent="-285750">
              <a:buFont typeface="Wingdings" panose="05000000000000000000" pitchFamily="2" charset="2"/>
              <a:buChar char="§"/>
            </a:pPr>
            <a:r>
              <a:rPr lang="en-US" sz="1400" b="1" dirty="0">
                <a:latin typeface="Spectral"/>
              </a:rPr>
              <a:t>Ignores Access Patterns</a:t>
            </a:r>
            <a:r>
              <a:rPr lang="en-US" sz="1400" dirty="0">
                <a:latin typeface="Spectral"/>
              </a:rPr>
              <a:t>: Items still in frequent use can be evicted, reducing cache efficiency.</a:t>
            </a:r>
          </a:p>
          <a:p>
            <a:pPr marL="285750" indent="-285750">
              <a:buFont typeface="Wingdings" panose="05000000000000000000" pitchFamily="2" charset="2"/>
              <a:buChar char="§"/>
            </a:pPr>
            <a:r>
              <a:rPr lang="en-US" sz="1400" b="1" dirty="0">
                <a:latin typeface="Spectral"/>
              </a:rPr>
              <a:t>Suboptimal for Many Use Cases</a:t>
            </a:r>
            <a:r>
              <a:rPr lang="en-US" sz="1400" dirty="0">
                <a:latin typeface="Spectral"/>
              </a:rPr>
              <a:t>: FIFO is rarely ideal in modern systems where recency and frequency matter.</a:t>
            </a:r>
          </a:p>
          <a:p>
            <a:pPr marL="285750" indent="-285750">
              <a:buFont typeface="Wingdings" panose="05000000000000000000" pitchFamily="2" charset="2"/>
              <a:buChar char="§"/>
            </a:pPr>
            <a:r>
              <a:rPr lang="en-US" sz="1400" b="1" dirty="0">
                <a:latin typeface="Spectral"/>
              </a:rPr>
              <a:t>May Waste Cache Space</a:t>
            </a:r>
            <a:r>
              <a:rPr lang="en-US" sz="1400" dirty="0">
                <a:latin typeface="Spectral"/>
              </a:rPr>
              <a:t>: If old but frequently used items are evicted, the cache loses its utility.</a:t>
            </a:r>
          </a:p>
          <a:p>
            <a:endParaRPr lang="en-US" dirty="0">
              <a:latin typeface="Spectral"/>
            </a:endParaRPr>
          </a:p>
        </p:txBody>
      </p:sp>
      <p:sp>
        <p:nvSpPr>
          <p:cNvPr id="7" name="Slide Number Placeholder 6">
            <a:extLst>
              <a:ext uri="{FF2B5EF4-FFF2-40B4-BE49-F238E27FC236}">
                <a16:creationId xmlns:a16="http://schemas.microsoft.com/office/drawing/2014/main" id="{B9B9CF97-4C0D-DAA3-6DDA-F3D8E0E566B1}"/>
              </a:ext>
            </a:extLst>
          </p:cNvPr>
          <p:cNvSpPr>
            <a:spLocks noGrp="1"/>
          </p:cNvSpPr>
          <p:nvPr>
            <p:ph type="sldNum" sz="quarter" idx="53"/>
          </p:nvPr>
        </p:nvSpPr>
        <p:spPr/>
        <p:txBody>
          <a:bodyPr/>
          <a:lstStyle/>
          <a:p>
            <a:fld id="{47FEACEE-25B4-4A2D-B147-27296E36371D}" type="slidenum">
              <a:rPr lang="en-US" altLang="zh-CN" smtClean="0"/>
              <a:pPr/>
              <a:t>4</a:t>
            </a:fld>
            <a:endParaRPr lang="en-US" altLang="zh-CN" dirty="0"/>
          </a:p>
        </p:txBody>
      </p:sp>
      <p:sp>
        <p:nvSpPr>
          <p:cNvPr id="6" name="Freeform: Shape 5">
            <a:extLst>
              <a:ext uri="{FF2B5EF4-FFF2-40B4-BE49-F238E27FC236}">
                <a16:creationId xmlns:a16="http://schemas.microsoft.com/office/drawing/2014/main" id="{B7E66A2E-0AD8-7163-7927-0C70214FEE7D}"/>
              </a:ext>
              <a:ext uri="{C183D7F6-B498-43B3-948B-1728B52AA6E4}">
                <adec:decorative xmlns:adec="http://schemas.microsoft.com/office/drawing/2017/decorative" val="1"/>
              </a:ext>
            </a:extLst>
          </p:cNvPr>
          <p:cNvSpPr/>
          <p:nvPr/>
        </p:nvSpPr>
        <p:spPr>
          <a:xfrm>
            <a:off x="11243529" y="-103864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cxnSp>
        <p:nvCxnSpPr>
          <p:cNvPr id="12" name="Straight Connector 11">
            <a:extLst>
              <a:ext uri="{FF2B5EF4-FFF2-40B4-BE49-F238E27FC236}">
                <a16:creationId xmlns:a16="http://schemas.microsoft.com/office/drawing/2014/main" id="{9021B6F4-9E4E-2EF5-661A-C6D7086E8550}"/>
              </a:ext>
            </a:extLst>
          </p:cNvPr>
          <p:cNvCxnSpPr>
            <a:cxnSpLocks/>
          </p:cNvCxnSpPr>
          <p:nvPr/>
        </p:nvCxnSpPr>
        <p:spPr>
          <a:xfrm>
            <a:off x="6361723" y="1565336"/>
            <a:ext cx="0" cy="462137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0341AC7-A473-C63B-71E9-C550D9B94739}"/>
              </a:ext>
            </a:extLst>
          </p:cNvPr>
          <p:cNvPicPr>
            <a:picLocks noChangeAspect="1"/>
          </p:cNvPicPr>
          <p:nvPr/>
        </p:nvPicPr>
        <p:blipFill>
          <a:blip r:embed="rId2"/>
          <a:stretch>
            <a:fillRect/>
          </a:stretch>
        </p:blipFill>
        <p:spPr>
          <a:xfrm>
            <a:off x="6359647" y="2960484"/>
            <a:ext cx="5824988" cy="1803320"/>
          </a:xfrm>
          <a:prstGeom prst="rect">
            <a:avLst/>
          </a:prstGeom>
        </p:spPr>
      </p:pic>
    </p:spTree>
    <p:extLst>
      <p:ext uri="{BB962C8B-B14F-4D97-AF65-F5344CB8AC3E}">
        <p14:creationId xmlns:p14="http://schemas.microsoft.com/office/powerpoint/2010/main" val="722373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299C852-61EC-33A8-F2E2-4C35093D977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7121CA7-BC1A-17E3-86ED-67A0D94412F4}"/>
              </a:ext>
            </a:extLst>
          </p:cNvPr>
          <p:cNvSpPr>
            <a:spLocks noGrp="1"/>
          </p:cNvSpPr>
          <p:nvPr>
            <p:ph type="title"/>
          </p:nvPr>
        </p:nvSpPr>
        <p:spPr>
          <a:xfrm>
            <a:off x="536732" y="335695"/>
            <a:ext cx="9892859" cy="453887"/>
          </a:xfrm>
        </p:spPr>
        <p:txBody>
          <a:bodyPr/>
          <a:lstStyle/>
          <a:p>
            <a:r>
              <a:rPr lang="en-IN" dirty="0"/>
              <a:t>4. Random Replacement </a:t>
            </a:r>
            <a:r>
              <a:rPr lang="en-US" dirty="0">
                <a:solidFill>
                  <a:srgbClr val="FF0000"/>
                </a:solidFill>
              </a:rPr>
              <a:t>(RR)</a:t>
            </a:r>
          </a:p>
        </p:txBody>
      </p:sp>
      <p:sp>
        <p:nvSpPr>
          <p:cNvPr id="20" name="Text Placeholder 19">
            <a:extLst>
              <a:ext uri="{FF2B5EF4-FFF2-40B4-BE49-F238E27FC236}">
                <a16:creationId xmlns:a16="http://schemas.microsoft.com/office/drawing/2014/main" id="{FCCBF06F-5329-CC68-2749-72E72050C40C}"/>
              </a:ext>
            </a:extLst>
          </p:cNvPr>
          <p:cNvSpPr>
            <a:spLocks noGrp="1"/>
          </p:cNvSpPr>
          <p:nvPr>
            <p:ph type="body" sz="quarter" idx="28"/>
          </p:nvPr>
        </p:nvSpPr>
        <p:spPr>
          <a:xfrm>
            <a:off x="536736" y="968404"/>
            <a:ext cx="5824987" cy="5971078"/>
          </a:xfrm>
        </p:spPr>
        <p:txBody>
          <a:bodyPr/>
          <a:lstStyle/>
          <a:p>
            <a:r>
              <a:rPr lang="en-US" sz="1800" b="1" dirty="0">
                <a:latin typeface="Spectral"/>
              </a:rPr>
              <a:t>RR</a:t>
            </a:r>
            <a:r>
              <a:rPr lang="en-US" dirty="0">
                <a:latin typeface="Spectral"/>
              </a:rPr>
              <a:t>  </a:t>
            </a:r>
            <a:r>
              <a:rPr lang="en-US" sz="1200" dirty="0">
                <a:latin typeface="Spectral"/>
              </a:rPr>
              <a:t>cache eviction strategy is the simplest of all: when the cache is full, it evicts a random item to make space for a new one. It doesn't track recency, frequency, or insertion order, making it a lightweight approach with minimal computational overhead.</a:t>
            </a:r>
          </a:p>
          <a:p>
            <a:endParaRPr lang="en-US" sz="100" dirty="0">
              <a:latin typeface="Spectral"/>
            </a:endParaRPr>
          </a:p>
          <a:p>
            <a:r>
              <a:rPr lang="en-IN" sz="1800" b="1" dirty="0">
                <a:latin typeface="Spectral"/>
              </a:rPr>
              <a:t>How it Works</a:t>
            </a:r>
          </a:p>
          <a:p>
            <a:r>
              <a:rPr lang="en-IN" sz="1400" dirty="0">
                <a:latin typeface="Spectral"/>
              </a:rPr>
              <a:t>Item Insertion </a:t>
            </a:r>
            <a:r>
              <a:rPr lang="en-IN" sz="1400" b="1" dirty="0">
                <a:latin typeface="Spectral"/>
              </a:rPr>
              <a:t>-&gt;</a:t>
            </a:r>
            <a:r>
              <a:rPr lang="en-IN" sz="1200" dirty="0">
                <a:latin typeface="Spectral"/>
              </a:rPr>
              <a:t> </a:t>
            </a:r>
            <a:r>
              <a:rPr lang="en-US" sz="1200" dirty="0">
                <a:latin typeface="Spectral"/>
              </a:rPr>
              <a:t>Cache Hit (Item Found in Cache) </a:t>
            </a:r>
            <a:r>
              <a:rPr lang="en-IN" sz="1200" b="1" dirty="0">
                <a:latin typeface="Spectral"/>
              </a:rPr>
              <a:t>-&gt;</a:t>
            </a:r>
            <a:r>
              <a:rPr lang="en-US" sz="1200" dirty="0">
                <a:latin typeface="Spectral"/>
              </a:rPr>
              <a:t> Cache Miss (Item Not Found in Cache) </a:t>
            </a:r>
            <a:r>
              <a:rPr lang="en-IN" sz="1200" b="1" dirty="0">
                <a:latin typeface="Spectral"/>
              </a:rPr>
              <a:t>-&gt;</a:t>
            </a:r>
            <a:r>
              <a:rPr lang="en-US" sz="1200" dirty="0">
                <a:latin typeface="Spectral"/>
              </a:rPr>
              <a:t> </a:t>
            </a:r>
            <a:r>
              <a:rPr lang="en-IN" sz="1200" dirty="0">
                <a:latin typeface="Spectral"/>
              </a:rPr>
              <a:t>Eviction</a:t>
            </a:r>
          </a:p>
          <a:p>
            <a:endParaRPr lang="en-IN" sz="100" b="1" dirty="0">
              <a:latin typeface="Spectral"/>
            </a:endParaRPr>
          </a:p>
          <a:p>
            <a:r>
              <a:rPr lang="en-IN" sz="1800" b="1" dirty="0">
                <a:latin typeface="Spectral"/>
              </a:rPr>
              <a:t>Pros</a:t>
            </a:r>
          </a:p>
          <a:p>
            <a:pPr marL="285750" indent="-285750">
              <a:buFont typeface="Wingdings" panose="05000000000000000000" pitchFamily="2" charset="2"/>
              <a:buChar char="§"/>
            </a:pPr>
            <a:r>
              <a:rPr lang="en-US" sz="1200" b="1" dirty="0">
                <a:latin typeface="Spectral"/>
              </a:rPr>
              <a:t>Simple to Implement</a:t>
            </a:r>
            <a:r>
              <a:rPr lang="en-US" sz="1200" dirty="0">
                <a:latin typeface="Spectral"/>
              </a:rPr>
              <a:t>: No need for metadata like access frequency or recency.</a:t>
            </a:r>
          </a:p>
          <a:p>
            <a:pPr marL="285750" indent="-285750">
              <a:buFont typeface="Wingdings" panose="05000000000000000000" pitchFamily="2" charset="2"/>
              <a:buChar char="§"/>
            </a:pPr>
            <a:r>
              <a:rPr lang="en-US" sz="1200" b="1" dirty="0">
                <a:latin typeface="Spectral"/>
              </a:rPr>
              <a:t>Low Overhead</a:t>
            </a:r>
            <a:r>
              <a:rPr lang="en-US" sz="1200" dirty="0">
                <a:latin typeface="Spectral"/>
              </a:rPr>
              <a:t>: Computational and memory requirements are minimal.</a:t>
            </a:r>
          </a:p>
          <a:p>
            <a:pPr marL="285750" indent="-285750">
              <a:buFont typeface="Wingdings" panose="05000000000000000000" pitchFamily="2" charset="2"/>
              <a:buChar char="§"/>
            </a:pPr>
            <a:r>
              <a:rPr lang="en-US" sz="1200" b="1" dirty="0">
                <a:latin typeface="Spectral"/>
              </a:rPr>
              <a:t>Fair for Unpredictable Access Patterns</a:t>
            </a:r>
            <a:r>
              <a:rPr lang="en-US" sz="1200" dirty="0">
                <a:latin typeface="Spectral"/>
              </a:rPr>
              <a:t>: Avoids bias toward recency or frequency, which can be useful in some scenarios.</a:t>
            </a:r>
          </a:p>
          <a:p>
            <a:endParaRPr lang="en-US" sz="100" dirty="0">
              <a:latin typeface="Spectral"/>
            </a:endParaRPr>
          </a:p>
          <a:p>
            <a:r>
              <a:rPr lang="en-IN" sz="1800" b="1" dirty="0">
                <a:latin typeface="Spectral"/>
              </a:rPr>
              <a:t>Cons</a:t>
            </a:r>
          </a:p>
          <a:p>
            <a:pPr marL="285750" indent="-285750">
              <a:buFont typeface="Wingdings" panose="05000000000000000000" pitchFamily="2" charset="2"/>
              <a:buChar char="§"/>
            </a:pPr>
            <a:r>
              <a:rPr lang="en-US" sz="1200" b="1" dirty="0">
                <a:latin typeface="Spectral"/>
              </a:rPr>
              <a:t>Unpredictable Eviction</a:t>
            </a:r>
            <a:r>
              <a:rPr lang="en-US" sz="1200" dirty="0">
                <a:latin typeface="Spectral"/>
              </a:rPr>
              <a:t>: A frequently used item might be evicted, reducing cache efficiency.</a:t>
            </a:r>
          </a:p>
          <a:p>
            <a:pPr marL="285750" indent="-285750">
              <a:buFont typeface="Wingdings" panose="05000000000000000000" pitchFamily="2" charset="2"/>
              <a:buChar char="§"/>
            </a:pPr>
            <a:r>
              <a:rPr lang="en-US" sz="1200" b="1" dirty="0">
                <a:latin typeface="Spectral"/>
              </a:rPr>
              <a:t>Inefficient for Stable Access Patterns</a:t>
            </a:r>
            <a:r>
              <a:rPr lang="en-US" sz="1200" dirty="0">
                <a:latin typeface="Spectral"/>
              </a:rPr>
              <a:t>: Doesn’t adapt well when certain items are consistently accessed.</a:t>
            </a:r>
          </a:p>
          <a:p>
            <a:pPr marL="285750" indent="-285750">
              <a:buFont typeface="Wingdings" panose="05000000000000000000" pitchFamily="2" charset="2"/>
              <a:buChar char="§"/>
            </a:pPr>
            <a:r>
              <a:rPr lang="en-US" sz="1200" b="1" dirty="0">
                <a:latin typeface="Spectral"/>
              </a:rPr>
              <a:t>High Risk of Poor Cache Hit Rates</a:t>
            </a:r>
            <a:r>
              <a:rPr lang="en-US" sz="1200" dirty="0">
                <a:latin typeface="Spectral"/>
              </a:rPr>
              <a:t>: Random eviction often leads to suboptimal retention of important items.</a:t>
            </a:r>
          </a:p>
          <a:p>
            <a:endParaRPr lang="en-US" dirty="0">
              <a:latin typeface="Spectral"/>
            </a:endParaRPr>
          </a:p>
        </p:txBody>
      </p:sp>
      <p:sp>
        <p:nvSpPr>
          <p:cNvPr id="7" name="Slide Number Placeholder 6">
            <a:extLst>
              <a:ext uri="{FF2B5EF4-FFF2-40B4-BE49-F238E27FC236}">
                <a16:creationId xmlns:a16="http://schemas.microsoft.com/office/drawing/2014/main" id="{A742A1EF-A812-E5B8-46C1-593ECA195D7D}"/>
              </a:ext>
            </a:extLst>
          </p:cNvPr>
          <p:cNvSpPr>
            <a:spLocks noGrp="1"/>
          </p:cNvSpPr>
          <p:nvPr>
            <p:ph type="sldNum" sz="quarter" idx="53"/>
          </p:nvPr>
        </p:nvSpPr>
        <p:spPr/>
        <p:txBody>
          <a:bodyPr/>
          <a:lstStyle/>
          <a:p>
            <a:fld id="{47FEACEE-25B4-4A2D-B147-27296E36371D}" type="slidenum">
              <a:rPr lang="en-US" altLang="zh-CN" smtClean="0"/>
              <a:pPr/>
              <a:t>5</a:t>
            </a:fld>
            <a:endParaRPr lang="en-US" altLang="zh-CN" dirty="0"/>
          </a:p>
        </p:txBody>
      </p:sp>
      <p:sp>
        <p:nvSpPr>
          <p:cNvPr id="6" name="Freeform: Shape 5">
            <a:extLst>
              <a:ext uri="{FF2B5EF4-FFF2-40B4-BE49-F238E27FC236}">
                <a16:creationId xmlns:a16="http://schemas.microsoft.com/office/drawing/2014/main" id="{2CAE6796-DF32-1302-54AE-7FDAF121EA71}"/>
              </a:ext>
              <a:ext uri="{C183D7F6-B498-43B3-948B-1728B52AA6E4}">
                <adec:decorative xmlns:adec="http://schemas.microsoft.com/office/drawing/2017/decorative" val="1"/>
              </a:ext>
            </a:extLst>
          </p:cNvPr>
          <p:cNvSpPr/>
          <p:nvPr/>
        </p:nvSpPr>
        <p:spPr>
          <a:xfrm>
            <a:off x="11243529" y="-103864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cxnSp>
        <p:nvCxnSpPr>
          <p:cNvPr id="12" name="Straight Connector 11">
            <a:extLst>
              <a:ext uri="{FF2B5EF4-FFF2-40B4-BE49-F238E27FC236}">
                <a16:creationId xmlns:a16="http://schemas.microsoft.com/office/drawing/2014/main" id="{0FBB4188-59B2-231D-3E79-7E7AECCB8CB1}"/>
              </a:ext>
            </a:extLst>
          </p:cNvPr>
          <p:cNvCxnSpPr>
            <a:cxnSpLocks/>
          </p:cNvCxnSpPr>
          <p:nvPr/>
        </p:nvCxnSpPr>
        <p:spPr>
          <a:xfrm>
            <a:off x="6361723" y="1565336"/>
            <a:ext cx="0" cy="462137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FAD643FA-4619-8C4A-AF27-F757FD6975DB}"/>
              </a:ext>
            </a:extLst>
          </p:cNvPr>
          <p:cNvPicPr>
            <a:picLocks noChangeAspect="1"/>
          </p:cNvPicPr>
          <p:nvPr/>
        </p:nvPicPr>
        <p:blipFill>
          <a:blip r:embed="rId2"/>
          <a:stretch>
            <a:fillRect/>
          </a:stretch>
        </p:blipFill>
        <p:spPr>
          <a:xfrm>
            <a:off x="6470707" y="2811775"/>
            <a:ext cx="5802774" cy="2284336"/>
          </a:xfrm>
          <a:prstGeom prst="rect">
            <a:avLst/>
          </a:prstGeom>
        </p:spPr>
      </p:pic>
    </p:spTree>
    <p:extLst>
      <p:ext uri="{BB962C8B-B14F-4D97-AF65-F5344CB8AC3E}">
        <p14:creationId xmlns:p14="http://schemas.microsoft.com/office/powerpoint/2010/main" val="1040051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8A0121F-7DCC-CDF5-50C0-E539AB8EF15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78CC74D-C672-1BB7-9A25-25E101F79632}"/>
              </a:ext>
            </a:extLst>
          </p:cNvPr>
          <p:cNvSpPr>
            <a:spLocks noGrp="1"/>
          </p:cNvSpPr>
          <p:nvPr>
            <p:ph type="title"/>
          </p:nvPr>
        </p:nvSpPr>
        <p:spPr>
          <a:xfrm>
            <a:off x="536732" y="335695"/>
            <a:ext cx="9892859" cy="453887"/>
          </a:xfrm>
        </p:spPr>
        <p:txBody>
          <a:bodyPr/>
          <a:lstStyle/>
          <a:p>
            <a:r>
              <a:rPr lang="en-IN" dirty="0"/>
              <a:t>5. Most Recently Used </a:t>
            </a:r>
            <a:r>
              <a:rPr lang="en-US" dirty="0">
                <a:solidFill>
                  <a:srgbClr val="FF0000"/>
                </a:solidFill>
              </a:rPr>
              <a:t>(MRU)</a:t>
            </a:r>
          </a:p>
        </p:txBody>
      </p:sp>
      <p:sp>
        <p:nvSpPr>
          <p:cNvPr id="20" name="Text Placeholder 19">
            <a:extLst>
              <a:ext uri="{FF2B5EF4-FFF2-40B4-BE49-F238E27FC236}">
                <a16:creationId xmlns:a16="http://schemas.microsoft.com/office/drawing/2014/main" id="{C0ADE3B9-E592-7D77-E33A-1DED0815B3DB}"/>
              </a:ext>
            </a:extLst>
          </p:cNvPr>
          <p:cNvSpPr>
            <a:spLocks noGrp="1"/>
          </p:cNvSpPr>
          <p:nvPr>
            <p:ph type="body" sz="quarter" idx="28"/>
          </p:nvPr>
        </p:nvSpPr>
        <p:spPr>
          <a:xfrm>
            <a:off x="536736" y="886923"/>
            <a:ext cx="5824987" cy="5894123"/>
          </a:xfrm>
        </p:spPr>
        <p:txBody>
          <a:bodyPr/>
          <a:lstStyle/>
          <a:p>
            <a:r>
              <a:rPr lang="en-US" sz="1800" b="1" dirty="0">
                <a:latin typeface="Spectral"/>
              </a:rPr>
              <a:t>MRU</a:t>
            </a:r>
            <a:r>
              <a:rPr lang="en-US" dirty="0">
                <a:latin typeface="Spectral"/>
              </a:rPr>
              <a:t> </a:t>
            </a:r>
            <a:r>
              <a:rPr lang="en-US" sz="1400" dirty="0">
                <a:latin typeface="Spectral"/>
              </a:rPr>
              <a:t> is the opposite of </a:t>
            </a:r>
            <a:r>
              <a:rPr lang="en-US" sz="1400" b="1" dirty="0">
                <a:latin typeface="Spectral"/>
              </a:rPr>
              <a:t>Least Recently Used (LRU)</a:t>
            </a:r>
            <a:r>
              <a:rPr lang="en-US" sz="1400" dirty="0">
                <a:latin typeface="Spectral"/>
              </a:rPr>
              <a:t>. In MRU, the item that was accessed most recently is the first to be evicted when the cache is full. The idea behind MRU is that the most recently accessed item is likely to be a temporary need and won’t be accessed again soon, so evicting it frees up space for potentially more valuable data.</a:t>
            </a:r>
          </a:p>
          <a:p>
            <a:endParaRPr lang="en-US" sz="100" dirty="0">
              <a:latin typeface="Spectral"/>
            </a:endParaRPr>
          </a:p>
          <a:p>
            <a:r>
              <a:rPr lang="en-IN" sz="1800" b="1" dirty="0">
                <a:latin typeface="Spectral"/>
              </a:rPr>
              <a:t>How it Works</a:t>
            </a:r>
          </a:p>
          <a:p>
            <a:r>
              <a:rPr lang="en-IN" sz="1400" dirty="0">
                <a:latin typeface="Spectral"/>
              </a:rPr>
              <a:t>Item Insertion </a:t>
            </a:r>
            <a:r>
              <a:rPr lang="en-IN" sz="1400" b="1" dirty="0">
                <a:latin typeface="Spectral"/>
              </a:rPr>
              <a:t>-&gt;</a:t>
            </a:r>
            <a:r>
              <a:rPr lang="en-IN" sz="1200" dirty="0">
                <a:latin typeface="Spectral"/>
              </a:rPr>
              <a:t> </a:t>
            </a:r>
            <a:r>
              <a:rPr lang="en-US" sz="1200" dirty="0">
                <a:latin typeface="Spectral"/>
              </a:rPr>
              <a:t>Cache Hit (Item Found in Cache) </a:t>
            </a:r>
            <a:r>
              <a:rPr lang="en-IN" sz="1200" b="1" dirty="0">
                <a:latin typeface="Spectral"/>
              </a:rPr>
              <a:t>-&gt;</a:t>
            </a:r>
            <a:r>
              <a:rPr lang="en-US" sz="1200" dirty="0">
                <a:latin typeface="Spectral"/>
              </a:rPr>
              <a:t> Cache Miss (Item Not Found in Cache) </a:t>
            </a:r>
            <a:r>
              <a:rPr lang="en-IN" sz="1200" b="1" dirty="0">
                <a:latin typeface="Spectral"/>
              </a:rPr>
              <a:t>-&gt;</a:t>
            </a:r>
            <a:r>
              <a:rPr lang="en-US" sz="1200" dirty="0">
                <a:latin typeface="Spectral"/>
              </a:rPr>
              <a:t> </a:t>
            </a:r>
            <a:r>
              <a:rPr lang="en-IN" sz="1200" dirty="0">
                <a:latin typeface="Spectral"/>
              </a:rPr>
              <a:t>Eviction</a:t>
            </a:r>
          </a:p>
          <a:p>
            <a:endParaRPr lang="en-IN" sz="100" b="1" dirty="0">
              <a:latin typeface="Spectral"/>
            </a:endParaRPr>
          </a:p>
          <a:p>
            <a:r>
              <a:rPr lang="en-IN" sz="1800" b="1" dirty="0">
                <a:latin typeface="Spectral"/>
              </a:rPr>
              <a:t>Pros</a:t>
            </a:r>
          </a:p>
          <a:p>
            <a:pPr marL="285750" indent="-285750">
              <a:buFont typeface="Wingdings" panose="05000000000000000000" pitchFamily="2" charset="2"/>
              <a:buChar char="§"/>
            </a:pPr>
            <a:r>
              <a:rPr lang="en-US" sz="1400" b="1" dirty="0">
                <a:latin typeface="Spectral"/>
              </a:rPr>
              <a:t>Effective in Specific Scenarios</a:t>
            </a:r>
            <a:r>
              <a:rPr lang="en-US" sz="1400" dirty="0">
                <a:latin typeface="Spectral"/>
              </a:rPr>
              <a:t>: Retains older data, which might be more valuable in certain workloads.</a:t>
            </a:r>
          </a:p>
          <a:p>
            <a:pPr marL="285750" indent="-285750">
              <a:buFont typeface="Wingdings" panose="05000000000000000000" pitchFamily="2" charset="2"/>
              <a:buChar char="§"/>
            </a:pPr>
            <a:r>
              <a:rPr lang="en-US" sz="1400" b="1" dirty="0">
                <a:latin typeface="Spectral"/>
              </a:rPr>
              <a:t>Simple Implementation</a:t>
            </a:r>
            <a:r>
              <a:rPr lang="en-US" sz="1400" dirty="0">
                <a:latin typeface="Spectral"/>
              </a:rPr>
              <a:t>: Requires minimal metadata.</a:t>
            </a:r>
          </a:p>
          <a:p>
            <a:endParaRPr lang="en-US" sz="100" dirty="0">
              <a:latin typeface="Spectral"/>
            </a:endParaRPr>
          </a:p>
          <a:p>
            <a:r>
              <a:rPr lang="en-IN" sz="1800" b="1" dirty="0">
                <a:latin typeface="Spectral"/>
              </a:rPr>
              <a:t>Cons</a:t>
            </a:r>
          </a:p>
          <a:p>
            <a:pPr marL="285750" indent="-285750">
              <a:buFont typeface="Wingdings" panose="05000000000000000000" pitchFamily="2" charset="2"/>
              <a:buChar char="§"/>
            </a:pPr>
            <a:r>
              <a:rPr lang="en-US" sz="1400" b="1" dirty="0">
                <a:latin typeface="Spectral"/>
              </a:rPr>
              <a:t>Suboptimal for Most Use Cases</a:t>
            </a:r>
            <a:r>
              <a:rPr lang="en-US" sz="1400" dirty="0">
                <a:latin typeface="Spectral"/>
              </a:rPr>
              <a:t>: MRU assumes recent data is less valuable, which is often untrue for many applications.</a:t>
            </a:r>
          </a:p>
          <a:p>
            <a:pPr marL="285750" indent="-285750">
              <a:buFont typeface="Wingdings" panose="05000000000000000000" pitchFamily="2" charset="2"/>
              <a:buChar char="§"/>
            </a:pPr>
            <a:r>
              <a:rPr lang="en-US" sz="1400" b="1" dirty="0">
                <a:latin typeface="Spectral"/>
              </a:rPr>
              <a:t>Poor Hit Rate in Predictable Patterns</a:t>
            </a:r>
            <a:r>
              <a:rPr lang="en-US" sz="1400" dirty="0">
                <a:latin typeface="Spectral"/>
              </a:rPr>
              <a:t>: Fails in scenarios where recently accessed data is more likely to be reused.</a:t>
            </a:r>
          </a:p>
          <a:p>
            <a:pPr marL="285750" indent="-285750">
              <a:buFont typeface="Wingdings" panose="05000000000000000000" pitchFamily="2" charset="2"/>
              <a:buChar char="§"/>
            </a:pPr>
            <a:r>
              <a:rPr lang="en-US" sz="1400" b="1" dirty="0">
                <a:latin typeface="Spectral"/>
              </a:rPr>
              <a:t>Rarely Used in Practice</a:t>
            </a:r>
            <a:r>
              <a:rPr lang="en-US" sz="1400" dirty="0">
                <a:latin typeface="Spectral"/>
              </a:rPr>
              <a:t>: Limited applicability compared to other strategies like LRU or LFU.</a:t>
            </a:r>
          </a:p>
          <a:p>
            <a:endParaRPr lang="en-US" dirty="0">
              <a:latin typeface="Spectral"/>
            </a:endParaRPr>
          </a:p>
        </p:txBody>
      </p:sp>
      <p:sp>
        <p:nvSpPr>
          <p:cNvPr id="7" name="Slide Number Placeholder 6">
            <a:extLst>
              <a:ext uri="{FF2B5EF4-FFF2-40B4-BE49-F238E27FC236}">
                <a16:creationId xmlns:a16="http://schemas.microsoft.com/office/drawing/2014/main" id="{C54AAEDA-A088-95D4-D709-EF77D28E4BF1}"/>
              </a:ext>
            </a:extLst>
          </p:cNvPr>
          <p:cNvSpPr>
            <a:spLocks noGrp="1"/>
          </p:cNvSpPr>
          <p:nvPr>
            <p:ph type="sldNum" sz="quarter" idx="53"/>
          </p:nvPr>
        </p:nvSpPr>
        <p:spPr/>
        <p:txBody>
          <a:bodyPr/>
          <a:lstStyle/>
          <a:p>
            <a:fld id="{47FEACEE-25B4-4A2D-B147-27296E36371D}" type="slidenum">
              <a:rPr lang="en-US" altLang="zh-CN" smtClean="0"/>
              <a:pPr/>
              <a:t>6</a:t>
            </a:fld>
            <a:endParaRPr lang="en-US" altLang="zh-CN" dirty="0"/>
          </a:p>
        </p:txBody>
      </p:sp>
      <p:sp>
        <p:nvSpPr>
          <p:cNvPr id="6" name="Freeform: Shape 5">
            <a:extLst>
              <a:ext uri="{FF2B5EF4-FFF2-40B4-BE49-F238E27FC236}">
                <a16:creationId xmlns:a16="http://schemas.microsoft.com/office/drawing/2014/main" id="{2ABAC7A8-5612-8853-EBB6-C375A75E9533}"/>
              </a:ext>
              <a:ext uri="{C183D7F6-B498-43B3-948B-1728B52AA6E4}">
                <adec:decorative xmlns:adec="http://schemas.microsoft.com/office/drawing/2017/decorative" val="1"/>
              </a:ext>
            </a:extLst>
          </p:cNvPr>
          <p:cNvSpPr/>
          <p:nvPr/>
        </p:nvSpPr>
        <p:spPr>
          <a:xfrm>
            <a:off x="11243529" y="-103864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cxnSp>
        <p:nvCxnSpPr>
          <p:cNvPr id="12" name="Straight Connector 11">
            <a:extLst>
              <a:ext uri="{FF2B5EF4-FFF2-40B4-BE49-F238E27FC236}">
                <a16:creationId xmlns:a16="http://schemas.microsoft.com/office/drawing/2014/main" id="{9E453221-98ED-3D7A-767A-A212580675DA}"/>
              </a:ext>
            </a:extLst>
          </p:cNvPr>
          <p:cNvCxnSpPr>
            <a:cxnSpLocks/>
          </p:cNvCxnSpPr>
          <p:nvPr/>
        </p:nvCxnSpPr>
        <p:spPr>
          <a:xfrm>
            <a:off x="6361723" y="1565336"/>
            <a:ext cx="0" cy="462137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C8620727-6DEB-92B3-CAE8-8C00A3F4593F}"/>
              </a:ext>
            </a:extLst>
          </p:cNvPr>
          <p:cNvPicPr>
            <a:picLocks noChangeAspect="1"/>
          </p:cNvPicPr>
          <p:nvPr/>
        </p:nvPicPr>
        <p:blipFill>
          <a:blip r:embed="rId2"/>
          <a:stretch>
            <a:fillRect/>
          </a:stretch>
        </p:blipFill>
        <p:spPr>
          <a:xfrm>
            <a:off x="6533367" y="2507051"/>
            <a:ext cx="5740114" cy="2737939"/>
          </a:xfrm>
          <a:prstGeom prst="rect">
            <a:avLst/>
          </a:prstGeom>
        </p:spPr>
      </p:pic>
    </p:spTree>
    <p:extLst>
      <p:ext uri="{BB962C8B-B14F-4D97-AF65-F5344CB8AC3E}">
        <p14:creationId xmlns:p14="http://schemas.microsoft.com/office/powerpoint/2010/main" val="4040659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1B77DDC-4DBD-AF9E-121E-2BE69588F45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6EB66F3-F95A-04C6-71F5-B1907B5B9F98}"/>
              </a:ext>
            </a:extLst>
          </p:cNvPr>
          <p:cNvSpPr>
            <a:spLocks noGrp="1"/>
          </p:cNvSpPr>
          <p:nvPr>
            <p:ph type="title"/>
          </p:nvPr>
        </p:nvSpPr>
        <p:spPr>
          <a:xfrm>
            <a:off x="536732" y="335695"/>
            <a:ext cx="9892859" cy="453887"/>
          </a:xfrm>
        </p:spPr>
        <p:txBody>
          <a:bodyPr/>
          <a:lstStyle/>
          <a:p>
            <a:r>
              <a:rPr lang="en-IN" dirty="0"/>
              <a:t>6. Time to Live </a:t>
            </a:r>
            <a:r>
              <a:rPr lang="en-US" dirty="0">
                <a:solidFill>
                  <a:srgbClr val="FF0000"/>
                </a:solidFill>
              </a:rPr>
              <a:t>(TTL)</a:t>
            </a:r>
          </a:p>
        </p:txBody>
      </p:sp>
      <p:sp>
        <p:nvSpPr>
          <p:cNvPr id="20" name="Text Placeholder 19">
            <a:extLst>
              <a:ext uri="{FF2B5EF4-FFF2-40B4-BE49-F238E27FC236}">
                <a16:creationId xmlns:a16="http://schemas.microsoft.com/office/drawing/2014/main" id="{6986E52E-9FD8-6424-7D39-B95153410E6E}"/>
              </a:ext>
            </a:extLst>
          </p:cNvPr>
          <p:cNvSpPr>
            <a:spLocks noGrp="1"/>
          </p:cNvSpPr>
          <p:nvPr>
            <p:ph type="body" sz="quarter" idx="28"/>
          </p:nvPr>
        </p:nvSpPr>
        <p:spPr>
          <a:xfrm>
            <a:off x="536736" y="886923"/>
            <a:ext cx="5824987" cy="5894123"/>
          </a:xfrm>
        </p:spPr>
        <p:txBody>
          <a:bodyPr/>
          <a:lstStyle/>
          <a:p>
            <a:r>
              <a:rPr lang="en-US" sz="1800" b="1" dirty="0">
                <a:latin typeface="Spectral"/>
              </a:rPr>
              <a:t>TTL</a:t>
            </a:r>
            <a:r>
              <a:rPr lang="en-US" dirty="0">
                <a:latin typeface="Spectral"/>
              </a:rPr>
              <a:t> </a:t>
            </a:r>
            <a:r>
              <a:rPr lang="en-US" sz="1200" dirty="0">
                <a:latin typeface="Spectral"/>
              </a:rPr>
              <a:t>is a cache eviction strategy where each cached item is assigned a fixed lifespan. Once an item’s lifespan expires, it is automatically removed from the cache, regardless of access patterns or frequency. This ensures that cached data remains fresh and prevents stale data from lingering in the cache indefinitely.</a:t>
            </a:r>
          </a:p>
          <a:p>
            <a:endParaRPr lang="en-US" sz="100" dirty="0">
              <a:latin typeface="Spectral"/>
            </a:endParaRPr>
          </a:p>
          <a:p>
            <a:r>
              <a:rPr lang="en-IN" sz="1800" b="1" dirty="0">
                <a:latin typeface="Spectral"/>
              </a:rPr>
              <a:t>How it Works</a:t>
            </a:r>
          </a:p>
          <a:p>
            <a:r>
              <a:rPr lang="en-IN" sz="1400" dirty="0">
                <a:latin typeface="Spectral"/>
              </a:rPr>
              <a:t>Item Insertion </a:t>
            </a:r>
            <a:r>
              <a:rPr lang="en-IN" sz="1400" b="1" dirty="0">
                <a:latin typeface="Spectral"/>
              </a:rPr>
              <a:t>-&gt;</a:t>
            </a:r>
            <a:r>
              <a:rPr lang="en-IN" sz="1200" dirty="0">
                <a:latin typeface="Spectral"/>
              </a:rPr>
              <a:t> </a:t>
            </a:r>
            <a:r>
              <a:rPr lang="en-US" sz="1400" dirty="0">
                <a:latin typeface="Spectral"/>
              </a:rPr>
              <a:t>Cache Access (Hit or Miss) </a:t>
            </a:r>
            <a:r>
              <a:rPr lang="en-IN" sz="1400" b="1" dirty="0">
                <a:latin typeface="Spectral"/>
              </a:rPr>
              <a:t>-&gt;</a:t>
            </a:r>
            <a:r>
              <a:rPr lang="en-US" sz="1200" dirty="0">
                <a:latin typeface="Spectral"/>
              </a:rPr>
              <a:t> </a:t>
            </a:r>
            <a:r>
              <a:rPr lang="en-IN" sz="1200" dirty="0">
                <a:latin typeface="Spectral"/>
              </a:rPr>
              <a:t>Eviction</a:t>
            </a:r>
          </a:p>
          <a:p>
            <a:endParaRPr lang="en-IN" sz="100" b="1" dirty="0">
              <a:latin typeface="Spectral"/>
            </a:endParaRPr>
          </a:p>
          <a:p>
            <a:r>
              <a:rPr lang="en-IN" sz="1800" b="1" dirty="0">
                <a:latin typeface="Spectral"/>
              </a:rPr>
              <a:t>Pros</a:t>
            </a:r>
          </a:p>
          <a:p>
            <a:pPr marL="285750" indent="-285750">
              <a:buFont typeface="Wingdings" panose="05000000000000000000" pitchFamily="2" charset="2"/>
              <a:buChar char="§"/>
            </a:pPr>
            <a:r>
              <a:rPr lang="en-US" sz="1200" b="1" dirty="0">
                <a:latin typeface="Spectral"/>
              </a:rPr>
              <a:t>Ensures Freshness</a:t>
            </a:r>
            <a:r>
              <a:rPr lang="en-US" sz="1200" dirty="0">
                <a:latin typeface="Spectral"/>
              </a:rPr>
              <a:t>: Automatically removes stale data, ensuring only fresh items remain in the cache.</a:t>
            </a:r>
          </a:p>
          <a:p>
            <a:pPr marL="285750" indent="-285750">
              <a:buFont typeface="Wingdings" panose="05000000000000000000" pitchFamily="2" charset="2"/>
              <a:buChar char="§"/>
            </a:pPr>
            <a:r>
              <a:rPr lang="en-US" sz="1200" b="1" dirty="0">
                <a:latin typeface="Spectral"/>
              </a:rPr>
              <a:t>Simple to Configure</a:t>
            </a:r>
            <a:r>
              <a:rPr lang="en-US" sz="1200" dirty="0">
                <a:latin typeface="Spectral"/>
              </a:rPr>
              <a:t>: TTL values are easy to assign during cache insertion.</a:t>
            </a:r>
          </a:p>
          <a:p>
            <a:pPr marL="285750" indent="-285750">
              <a:buFont typeface="Wingdings" panose="05000000000000000000" pitchFamily="2" charset="2"/>
              <a:buChar char="§"/>
            </a:pPr>
            <a:r>
              <a:rPr lang="en-US" sz="1200" b="1" dirty="0">
                <a:latin typeface="Spectral"/>
              </a:rPr>
              <a:t>Low Overhead</a:t>
            </a:r>
            <a:r>
              <a:rPr lang="en-US" sz="1200" dirty="0">
                <a:latin typeface="Spectral"/>
              </a:rPr>
              <a:t>: No need to track usage patterns or access frequency.</a:t>
            </a:r>
          </a:p>
          <a:p>
            <a:pPr marL="285750" indent="-285750">
              <a:buFont typeface="Wingdings" panose="05000000000000000000" pitchFamily="2" charset="2"/>
              <a:buChar char="§"/>
            </a:pPr>
            <a:r>
              <a:rPr lang="en-US" sz="1200" b="1" dirty="0">
                <a:latin typeface="Spectral"/>
              </a:rPr>
              <a:t>Prevents Memory Leaks</a:t>
            </a:r>
            <a:r>
              <a:rPr lang="en-US" sz="1200" dirty="0">
                <a:latin typeface="Spectral"/>
              </a:rPr>
              <a:t>: Stale data is cleared out systematically, avoiding cache bloat.</a:t>
            </a:r>
          </a:p>
          <a:p>
            <a:endParaRPr lang="en-US" sz="100" dirty="0">
              <a:latin typeface="Spectral"/>
            </a:endParaRPr>
          </a:p>
          <a:p>
            <a:r>
              <a:rPr lang="en-IN" sz="1800" b="1" dirty="0">
                <a:latin typeface="Spectral"/>
              </a:rPr>
              <a:t>Cons</a:t>
            </a:r>
          </a:p>
          <a:p>
            <a:pPr marL="285750" indent="-285750">
              <a:buFont typeface="Wingdings" panose="05000000000000000000" pitchFamily="2" charset="2"/>
              <a:buChar char="§"/>
            </a:pPr>
            <a:r>
              <a:rPr lang="en-US" sz="1200" b="1" dirty="0">
                <a:latin typeface="Spectral"/>
              </a:rPr>
              <a:t>Fixed Lifespan</a:t>
            </a:r>
            <a:r>
              <a:rPr lang="en-US" sz="1200" dirty="0">
                <a:latin typeface="Spectral"/>
              </a:rPr>
              <a:t>: Items may be evicted prematurely even if they are frequently accessed.</a:t>
            </a:r>
          </a:p>
          <a:p>
            <a:pPr marL="285750" indent="-285750">
              <a:buFont typeface="Wingdings" panose="05000000000000000000" pitchFamily="2" charset="2"/>
              <a:buChar char="§"/>
            </a:pPr>
            <a:r>
              <a:rPr lang="en-US" sz="1200" b="1" dirty="0">
                <a:latin typeface="Spectral"/>
              </a:rPr>
              <a:t>Wasteful Eviction</a:t>
            </a:r>
            <a:r>
              <a:rPr lang="en-US" sz="1200" dirty="0">
                <a:latin typeface="Spectral"/>
              </a:rPr>
              <a:t>: Items that haven’t expired but are still irrelevant occupy cache space.</a:t>
            </a:r>
          </a:p>
          <a:p>
            <a:pPr marL="285750" indent="-285750">
              <a:buFont typeface="Wingdings" panose="05000000000000000000" pitchFamily="2" charset="2"/>
              <a:buChar char="§"/>
            </a:pPr>
            <a:r>
              <a:rPr lang="en-US" sz="1200" b="1" dirty="0">
                <a:latin typeface="Spectral"/>
              </a:rPr>
              <a:t>Limited Flexibility</a:t>
            </a:r>
            <a:r>
              <a:rPr lang="en-US" sz="1200" dirty="0">
                <a:latin typeface="Spectral"/>
              </a:rPr>
              <a:t>: TTL doesn’t adapt to dynamic workloads or usage patterns.</a:t>
            </a:r>
          </a:p>
          <a:p>
            <a:endParaRPr lang="en-US" dirty="0">
              <a:latin typeface="Spectral"/>
            </a:endParaRPr>
          </a:p>
        </p:txBody>
      </p:sp>
      <p:sp>
        <p:nvSpPr>
          <p:cNvPr id="7" name="Slide Number Placeholder 6">
            <a:extLst>
              <a:ext uri="{FF2B5EF4-FFF2-40B4-BE49-F238E27FC236}">
                <a16:creationId xmlns:a16="http://schemas.microsoft.com/office/drawing/2014/main" id="{F5FFB1BA-E2A2-EE97-1CCF-025B76F09A61}"/>
              </a:ext>
            </a:extLst>
          </p:cNvPr>
          <p:cNvSpPr>
            <a:spLocks noGrp="1"/>
          </p:cNvSpPr>
          <p:nvPr>
            <p:ph type="sldNum" sz="quarter" idx="53"/>
          </p:nvPr>
        </p:nvSpPr>
        <p:spPr/>
        <p:txBody>
          <a:bodyPr/>
          <a:lstStyle/>
          <a:p>
            <a:fld id="{47FEACEE-25B4-4A2D-B147-27296E36371D}" type="slidenum">
              <a:rPr lang="en-US" altLang="zh-CN" smtClean="0"/>
              <a:pPr/>
              <a:t>7</a:t>
            </a:fld>
            <a:endParaRPr lang="en-US" altLang="zh-CN" dirty="0"/>
          </a:p>
        </p:txBody>
      </p:sp>
      <p:sp>
        <p:nvSpPr>
          <p:cNvPr id="6" name="Freeform: Shape 5">
            <a:extLst>
              <a:ext uri="{FF2B5EF4-FFF2-40B4-BE49-F238E27FC236}">
                <a16:creationId xmlns:a16="http://schemas.microsoft.com/office/drawing/2014/main" id="{F3A98632-F799-B89C-2FFF-952B293AF51B}"/>
              </a:ext>
              <a:ext uri="{C183D7F6-B498-43B3-948B-1728B52AA6E4}">
                <adec:decorative xmlns:adec="http://schemas.microsoft.com/office/drawing/2017/decorative" val="1"/>
              </a:ext>
            </a:extLst>
          </p:cNvPr>
          <p:cNvSpPr/>
          <p:nvPr/>
        </p:nvSpPr>
        <p:spPr>
          <a:xfrm>
            <a:off x="11243529" y="-103864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cxnSp>
        <p:nvCxnSpPr>
          <p:cNvPr id="12" name="Straight Connector 11">
            <a:extLst>
              <a:ext uri="{FF2B5EF4-FFF2-40B4-BE49-F238E27FC236}">
                <a16:creationId xmlns:a16="http://schemas.microsoft.com/office/drawing/2014/main" id="{2F1109CE-FC17-FA98-0F5A-8A21CAAE3831}"/>
              </a:ext>
            </a:extLst>
          </p:cNvPr>
          <p:cNvCxnSpPr>
            <a:cxnSpLocks/>
          </p:cNvCxnSpPr>
          <p:nvPr/>
        </p:nvCxnSpPr>
        <p:spPr>
          <a:xfrm>
            <a:off x="6361723" y="1565336"/>
            <a:ext cx="0" cy="462137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3157674-3FE8-5557-BFAB-AE7E86A2E7CE}"/>
              </a:ext>
            </a:extLst>
          </p:cNvPr>
          <p:cNvPicPr>
            <a:picLocks noChangeAspect="1"/>
          </p:cNvPicPr>
          <p:nvPr/>
        </p:nvPicPr>
        <p:blipFill>
          <a:blip r:embed="rId2"/>
          <a:stretch>
            <a:fillRect/>
          </a:stretch>
        </p:blipFill>
        <p:spPr>
          <a:xfrm>
            <a:off x="6514063" y="2468770"/>
            <a:ext cx="5786579" cy="2730427"/>
          </a:xfrm>
          <a:prstGeom prst="rect">
            <a:avLst/>
          </a:prstGeom>
        </p:spPr>
      </p:pic>
    </p:spTree>
    <p:extLst>
      <p:ext uri="{BB962C8B-B14F-4D97-AF65-F5344CB8AC3E}">
        <p14:creationId xmlns:p14="http://schemas.microsoft.com/office/powerpoint/2010/main" val="1198883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2782CF4-4EB8-811D-45E8-6C3850925FA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E0D12C5-CAB7-96A1-E9E5-CB3A52A86F14}"/>
              </a:ext>
            </a:extLst>
          </p:cNvPr>
          <p:cNvSpPr>
            <a:spLocks noGrp="1"/>
          </p:cNvSpPr>
          <p:nvPr>
            <p:ph type="title"/>
          </p:nvPr>
        </p:nvSpPr>
        <p:spPr>
          <a:xfrm>
            <a:off x="536732" y="335695"/>
            <a:ext cx="9892859" cy="453887"/>
          </a:xfrm>
        </p:spPr>
        <p:txBody>
          <a:bodyPr/>
          <a:lstStyle/>
          <a:p>
            <a:r>
              <a:rPr lang="en-US" dirty="0"/>
              <a:t>7. </a:t>
            </a:r>
            <a:r>
              <a:rPr lang="en-IN" dirty="0"/>
              <a:t>Two-Tiered Caching</a:t>
            </a:r>
            <a:endParaRPr lang="en-US" dirty="0">
              <a:solidFill>
                <a:srgbClr val="FF0000"/>
              </a:solidFill>
            </a:endParaRPr>
          </a:p>
        </p:txBody>
      </p:sp>
      <p:sp>
        <p:nvSpPr>
          <p:cNvPr id="20" name="Text Placeholder 19">
            <a:extLst>
              <a:ext uri="{FF2B5EF4-FFF2-40B4-BE49-F238E27FC236}">
                <a16:creationId xmlns:a16="http://schemas.microsoft.com/office/drawing/2014/main" id="{73DCB02B-79C8-5B89-B8D3-1975153A5899}"/>
              </a:ext>
            </a:extLst>
          </p:cNvPr>
          <p:cNvSpPr>
            <a:spLocks noGrp="1"/>
          </p:cNvSpPr>
          <p:nvPr>
            <p:ph type="body" sz="quarter" idx="28"/>
          </p:nvPr>
        </p:nvSpPr>
        <p:spPr>
          <a:xfrm>
            <a:off x="536736" y="886922"/>
            <a:ext cx="5824987" cy="5971078"/>
          </a:xfrm>
        </p:spPr>
        <p:txBody>
          <a:bodyPr/>
          <a:lstStyle/>
          <a:p>
            <a:r>
              <a:rPr lang="en-US" sz="1600" b="1" dirty="0">
                <a:latin typeface="Spectral"/>
              </a:rPr>
              <a:t>Two-Tiered Caching </a:t>
            </a:r>
            <a:r>
              <a:rPr lang="en-US" sz="1200" dirty="0">
                <a:latin typeface="Spectral"/>
              </a:rPr>
              <a:t>combines two layers of cache—usually a </a:t>
            </a:r>
            <a:r>
              <a:rPr lang="en-US" sz="1200" b="1" dirty="0">
                <a:latin typeface="Spectral"/>
              </a:rPr>
              <a:t>local cache</a:t>
            </a:r>
            <a:r>
              <a:rPr lang="en-US" sz="1200" dirty="0">
                <a:latin typeface="Spectral"/>
              </a:rPr>
              <a:t> (in-memory) and a </a:t>
            </a:r>
            <a:r>
              <a:rPr lang="en-US" sz="1200" b="1" dirty="0">
                <a:latin typeface="Spectral"/>
              </a:rPr>
              <a:t>remote cache</a:t>
            </a:r>
            <a:r>
              <a:rPr lang="en-US" sz="1200" dirty="0">
                <a:latin typeface="Spectral"/>
              </a:rPr>
              <a:t> (distributed or shared). The local cache serves as the first layer (hot cache), providing ultra-fast access to frequently used data, while the remote cache acts as the second layer (cold cache) for items not found in the local cache but still needed relatively quickly.</a:t>
            </a:r>
          </a:p>
          <a:p>
            <a:r>
              <a:rPr lang="en-IN" sz="1800" b="1" dirty="0">
                <a:latin typeface="Spectral"/>
              </a:rPr>
              <a:t>How it Works</a:t>
            </a:r>
          </a:p>
          <a:p>
            <a:r>
              <a:rPr lang="en-IN" sz="1400" dirty="0">
                <a:latin typeface="Spectral"/>
              </a:rPr>
              <a:t>Local Cache (First Tier) </a:t>
            </a:r>
            <a:r>
              <a:rPr lang="en-IN" sz="1400" b="1" dirty="0">
                <a:latin typeface="Spectral"/>
              </a:rPr>
              <a:t>-&gt;</a:t>
            </a:r>
            <a:r>
              <a:rPr lang="en-IN" sz="1400" dirty="0">
                <a:latin typeface="Spectral"/>
              </a:rPr>
              <a:t> Remote Cache (Second Tier)</a:t>
            </a:r>
          </a:p>
          <a:p>
            <a:endParaRPr lang="en-IN" sz="100" b="1" dirty="0">
              <a:latin typeface="Spectral"/>
            </a:endParaRPr>
          </a:p>
          <a:p>
            <a:r>
              <a:rPr lang="en-IN" sz="1800" b="1" dirty="0">
                <a:latin typeface="Spectral"/>
              </a:rPr>
              <a:t>Pros</a:t>
            </a:r>
          </a:p>
          <a:p>
            <a:pPr marL="285750" indent="-285750">
              <a:buFont typeface="Arial" panose="020B0604020202020204" pitchFamily="34" charset="0"/>
              <a:buChar char="•"/>
            </a:pPr>
            <a:r>
              <a:rPr lang="en-US" sz="1200" b="1" dirty="0">
                <a:latin typeface="Spectral"/>
              </a:rPr>
              <a:t>Ultra-Fast Access</a:t>
            </a:r>
            <a:r>
              <a:rPr lang="en-US" sz="1200" dirty="0">
                <a:latin typeface="Spectral"/>
              </a:rPr>
              <a:t>: Local cache provides near-instantaneous response times for frequent requests.</a:t>
            </a:r>
          </a:p>
          <a:p>
            <a:pPr marL="285750" indent="-285750">
              <a:buFont typeface="Arial" panose="020B0604020202020204" pitchFamily="34" charset="0"/>
              <a:buChar char="•"/>
            </a:pPr>
            <a:r>
              <a:rPr lang="en-US" sz="1200" b="1" dirty="0">
                <a:latin typeface="Spectral"/>
              </a:rPr>
              <a:t>Scalable Storage</a:t>
            </a:r>
            <a:r>
              <a:rPr lang="en-US" sz="1200" dirty="0">
                <a:latin typeface="Spectral"/>
              </a:rPr>
              <a:t>: Remote cache adds scalability and allows data sharing across multiple servers.</a:t>
            </a:r>
          </a:p>
          <a:p>
            <a:pPr marL="285750" indent="-285750">
              <a:buFont typeface="Arial" panose="020B0604020202020204" pitchFamily="34" charset="0"/>
              <a:buChar char="•"/>
            </a:pPr>
            <a:r>
              <a:rPr lang="en-US" sz="1200" b="1" dirty="0">
                <a:latin typeface="Spectral"/>
              </a:rPr>
              <a:t>Reduces Database Load</a:t>
            </a:r>
            <a:r>
              <a:rPr lang="en-US" sz="1200" dirty="0">
                <a:latin typeface="Spectral"/>
              </a:rPr>
              <a:t>: Two-tiered caching significantly minimizes calls to the backend database.</a:t>
            </a:r>
          </a:p>
          <a:p>
            <a:pPr marL="285750" indent="-285750">
              <a:buFont typeface="Arial" panose="020B0604020202020204" pitchFamily="34" charset="0"/>
              <a:buChar char="•"/>
            </a:pPr>
            <a:r>
              <a:rPr lang="en-US" sz="1200" b="1" dirty="0">
                <a:latin typeface="Spectral"/>
              </a:rPr>
              <a:t>Fault Tolerance</a:t>
            </a:r>
            <a:r>
              <a:rPr lang="en-US" sz="1200" dirty="0">
                <a:latin typeface="Spectral"/>
              </a:rPr>
              <a:t>: If the local cache fails, the remote cache acts as a fallback.</a:t>
            </a:r>
          </a:p>
          <a:p>
            <a:endParaRPr lang="en-US" sz="100" dirty="0">
              <a:latin typeface="Spectral"/>
            </a:endParaRPr>
          </a:p>
          <a:p>
            <a:r>
              <a:rPr lang="en-IN" sz="1800" b="1" dirty="0">
                <a:latin typeface="Spectral"/>
              </a:rPr>
              <a:t>Cons</a:t>
            </a:r>
          </a:p>
          <a:p>
            <a:pPr marL="285750" indent="-285750">
              <a:buFont typeface="Wingdings" panose="05000000000000000000" pitchFamily="2" charset="2"/>
              <a:buChar char="§"/>
            </a:pPr>
            <a:r>
              <a:rPr lang="en-US" sz="1200" b="1" dirty="0">
                <a:latin typeface="Spectral"/>
              </a:rPr>
              <a:t>Complexity</a:t>
            </a:r>
            <a:r>
              <a:rPr lang="en-US" sz="1200" dirty="0">
                <a:latin typeface="Spectral"/>
              </a:rPr>
              <a:t>: Managing two caches introduces more overhead, including synchronization and consistency issues.</a:t>
            </a:r>
          </a:p>
          <a:p>
            <a:pPr marL="285750" indent="-285750">
              <a:buFont typeface="Wingdings" panose="05000000000000000000" pitchFamily="2" charset="2"/>
              <a:buChar char="§"/>
            </a:pPr>
            <a:r>
              <a:rPr lang="en-US" sz="1200" b="1" dirty="0">
                <a:latin typeface="Spectral"/>
              </a:rPr>
              <a:t>Stale Data</a:t>
            </a:r>
            <a:r>
              <a:rPr lang="en-US" sz="1200" dirty="0">
                <a:latin typeface="Spectral"/>
              </a:rPr>
              <a:t>: Inconsistent updates between tiers may lead to serving stale data.</a:t>
            </a:r>
          </a:p>
          <a:p>
            <a:pPr marL="285750" indent="-285750">
              <a:buFont typeface="Wingdings" panose="05000000000000000000" pitchFamily="2" charset="2"/>
              <a:buChar char="§"/>
            </a:pPr>
            <a:r>
              <a:rPr lang="en-US" sz="1200" b="1" dirty="0">
                <a:latin typeface="Spectral"/>
              </a:rPr>
              <a:t>Increased Latency for Remote Cache Hits</a:t>
            </a:r>
            <a:r>
              <a:rPr lang="en-US" sz="1200" dirty="0">
                <a:latin typeface="Spectral"/>
              </a:rPr>
              <a:t>: Accessing the second-tier remote cache is slower than the local cache.</a:t>
            </a:r>
          </a:p>
          <a:p>
            <a:endParaRPr lang="en-US" dirty="0">
              <a:latin typeface="Spectral"/>
            </a:endParaRPr>
          </a:p>
        </p:txBody>
      </p:sp>
      <p:sp>
        <p:nvSpPr>
          <p:cNvPr id="7" name="Slide Number Placeholder 6">
            <a:extLst>
              <a:ext uri="{FF2B5EF4-FFF2-40B4-BE49-F238E27FC236}">
                <a16:creationId xmlns:a16="http://schemas.microsoft.com/office/drawing/2014/main" id="{EEEE9802-1721-4478-F000-4E2B349D9457}"/>
              </a:ext>
            </a:extLst>
          </p:cNvPr>
          <p:cNvSpPr>
            <a:spLocks noGrp="1"/>
          </p:cNvSpPr>
          <p:nvPr>
            <p:ph type="sldNum" sz="quarter" idx="53"/>
          </p:nvPr>
        </p:nvSpPr>
        <p:spPr/>
        <p:txBody>
          <a:bodyPr/>
          <a:lstStyle/>
          <a:p>
            <a:fld id="{47FEACEE-25B4-4A2D-B147-27296E36371D}" type="slidenum">
              <a:rPr lang="en-US" altLang="zh-CN" smtClean="0"/>
              <a:pPr/>
              <a:t>8</a:t>
            </a:fld>
            <a:endParaRPr lang="en-US" altLang="zh-CN" dirty="0"/>
          </a:p>
        </p:txBody>
      </p:sp>
      <p:sp>
        <p:nvSpPr>
          <p:cNvPr id="6" name="Freeform: Shape 5">
            <a:extLst>
              <a:ext uri="{FF2B5EF4-FFF2-40B4-BE49-F238E27FC236}">
                <a16:creationId xmlns:a16="http://schemas.microsoft.com/office/drawing/2014/main" id="{943C6F6E-733F-34C9-E9FF-EE6D43660383}"/>
              </a:ext>
              <a:ext uri="{C183D7F6-B498-43B3-948B-1728B52AA6E4}">
                <adec:decorative xmlns:adec="http://schemas.microsoft.com/office/drawing/2017/decorative" val="1"/>
              </a:ext>
            </a:extLst>
          </p:cNvPr>
          <p:cNvSpPr/>
          <p:nvPr/>
        </p:nvSpPr>
        <p:spPr>
          <a:xfrm>
            <a:off x="11243529" y="-103864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cxnSp>
        <p:nvCxnSpPr>
          <p:cNvPr id="12" name="Straight Connector 11">
            <a:extLst>
              <a:ext uri="{FF2B5EF4-FFF2-40B4-BE49-F238E27FC236}">
                <a16:creationId xmlns:a16="http://schemas.microsoft.com/office/drawing/2014/main" id="{D4239406-75D2-4B3E-79E0-82106802C37F}"/>
              </a:ext>
            </a:extLst>
          </p:cNvPr>
          <p:cNvCxnSpPr>
            <a:cxnSpLocks/>
          </p:cNvCxnSpPr>
          <p:nvPr/>
        </p:nvCxnSpPr>
        <p:spPr>
          <a:xfrm>
            <a:off x="6361723" y="1565336"/>
            <a:ext cx="0" cy="462137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43E8EED8-A1CC-CA3A-5253-11E9B1651D22}"/>
              </a:ext>
            </a:extLst>
          </p:cNvPr>
          <p:cNvPicPr>
            <a:picLocks noChangeAspect="1"/>
          </p:cNvPicPr>
          <p:nvPr/>
        </p:nvPicPr>
        <p:blipFill>
          <a:blip r:embed="rId2"/>
          <a:stretch>
            <a:fillRect/>
          </a:stretch>
        </p:blipFill>
        <p:spPr>
          <a:xfrm>
            <a:off x="6654299" y="1381748"/>
            <a:ext cx="5299914" cy="4836172"/>
          </a:xfrm>
          <a:prstGeom prst="rect">
            <a:avLst/>
          </a:prstGeom>
        </p:spPr>
      </p:pic>
    </p:spTree>
    <p:extLst>
      <p:ext uri="{BB962C8B-B14F-4D97-AF65-F5344CB8AC3E}">
        <p14:creationId xmlns:p14="http://schemas.microsoft.com/office/powerpoint/2010/main" val="1304290059"/>
      </p:ext>
    </p:extLst>
  </p:cSld>
  <p:clrMapOvr>
    <a:masterClrMapping/>
  </p:clrMapOvr>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6A4D1D3-B327-4D60-927D-26045FF4A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156100-9533-4411-B0C0-FA18F914F7B6}">
  <ds:schemaRefs>
    <ds:schemaRef ds:uri="http://schemas.microsoft.com/sharepoint/v3/contenttype/forms"/>
  </ds:schemaRefs>
</ds:datastoreItem>
</file>

<file path=customXml/itemProps3.xml><?xml version="1.0" encoding="utf-8"?>
<ds:datastoreItem xmlns:ds="http://schemas.openxmlformats.org/officeDocument/2006/customXml" ds:itemID="{B2C81503-9DEF-42F3-A99B-D5E0223E195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2685</TotalTime>
  <Words>1363</Words>
  <Application>Microsoft Office PowerPoint</Application>
  <PresentationFormat>Widescreen</PresentationFormat>
  <Paragraphs>126</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等线</vt:lpstr>
      <vt:lpstr>Abadi</vt:lpstr>
      <vt:lpstr>Arial</vt:lpstr>
      <vt:lpstr>Calibri</vt:lpstr>
      <vt:lpstr>Posterama Text Black</vt:lpstr>
      <vt:lpstr>Posterama Text SemiBold</vt:lpstr>
      <vt:lpstr>Spectral</vt:lpstr>
      <vt:lpstr>Wingdings</vt:lpstr>
      <vt:lpstr>Office 主题​​</vt:lpstr>
      <vt:lpstr>What is Cache Eviction Strategies ?</vt:lpstr>
      <vt:lpstr>1. Least Recently Used (LRU)</vt:lpstr>
      <vt:lpstr>2. Least Frequently Used (LFU)</vt:lpstr>
      <vt:lpstr>3. First In, First Out (FIFO)</vt:lpstr>
      <vt:lpstr>4. Random Replacement (RR)</vt:lpstr>
      <vt:lpstr>5. Most Recently Used (MRU)</vt:lpstr>
      <vt:lpstr>6. Time to Live (TTL)</vt:lpstr>
      <vt:lpstr>7. Two-Tiered Caching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Arnab Das</dc:creator>
  <cp:lastModifiedBy>Arnab Das</cp:lastModifiedBy>
  <cp:revision>210</cp:revision>
  <dcterms:created xsi:type="dcterms:W3CDTF">2024-08-09T17:51:35Z</dcterms:created>
  <dcterms:modified xsi:type="dcterms:W3CDTF">2025-07-12T10:49:36Z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