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76" r:id="rId5"/>
    <p:sldId id="363" r:id="rId6"/>
    <p:sldId id="38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F9F8F6"/>
    <a:srgbClr val="F4F5F4"/>
    <a:srgbClr val="F7F6F3"/>
    <a:srgbClr val="E1EBFE"/>
    <a:srgbClr val="F5F7FB"/>
    <a:srgbClr val="FFFDF7"/>
    <a:srgbClr val="FFFEF8"/>
    <a:srgbClr val="F8F6F5"/>
    <a:srgbClr val="151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247" autoAdjust="0"/>
  </p:normalViewPr>
  <p:slideViewPr>
    <p:cSldViewPr snapToGrid="0" showGuides="1">
      <p:cViewPr varScale="1">
        <p:scale>
          <a:sx n="111" d="100"/>
          <a:sy n="111" d="100"/>
        </p:scale>
        <p:origin x="546" y="10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b Das" userId="ebdad78e63cdf28d" providerId="LiveId" clId="{1DF4A7C2-82D8-4104-8508-215222E47EAD}"/>
    <pc:docChg chg="modSld">
      <pc:chgData name="Arnab Das" userId="ebdad78e63cdf28d" providerId="LiveId" clId="{1DF4A7C2-82D8-4104-8508-215222E47EAD}" dt="2025-03-06T21:44:58.191" v="1" actId="20577"/>
      <pc:docMkLst>
        <pc:docMk/>
      </pc:docMkLst>
      <pc:sldChg chg="modSp mod">
        <pc:chgData name="Arnab Das" userId="ebdad78e63cdf28d" providerId="LiveId" clId="{1DF4A7C2-82D8-4104-8508-215222E47EAD}" dt="2025-03-06T21:44:58.191" v="1" actId="20577"/>
        <pc:sldMkLst>
          <pc:docMk/>
          <pc:sldMk cId="3230294661" sldId="303"/>
        </pc:sldMkLst>
        <pc:spChg chg="mod">
          <ac:chgData name="Arnab Das" userId="ebdad78e63cdf28d" providerId="LiveId" clId="{1DF4A7C2-82D8-4104-8508-215222E47EAD}" dt="2025-03-06T21:44:58.191" v="1" actId="20577"/>
          <ac:spMkLst>
            <pc:docMk/>
            <pc:sldMk cId="3230294661" sldId="303"/>
            <ac:spMk id="15" creationId="{0710CB70-911B-13D8-EFCD-B894B012130B}"/>
          </ac:spMkLst>
        </pc:spChg>
      </pc:sldChg>
    </pc:docChg>
  </pc:docChgLst>
  <pc:docChgLst>
    <pc:chgData name="Arnab Das" userId="ebdad78e63cdf28d" providerId="LiveId" clId="{92DF6A86-1F79-4A56-ADEC-03D1CCD46EFA}"/>
    <pc:docChg chg="delSld">
      <pc:chgData name="Arnab Das" userId="ebdad78e63cdf28d" providerId="LiveId" clId="{92DF6A86-1F79-4A56-ADEC-03D1CCD46EFA}" dt="2024-08-17T20:03:47.731" v="4" actId="2696"/>
      <pc:docMkLst>
        <pc:docMk/>
      </pc:docMkLst>
      <pc:sldChg chg="del">
        <pc:chgData name="Arnab Das" userId="ebdad78e63cdf28d" providerId="LiveId" clId="{92DF6A86-1F79-4A56-ADEC-03D1CCD46EFA}" dt="2024-08-17T20:03:47.731" v="4" actId="2696"/>
        <pc:sldMkLst>
          <pc:docMk/>
          <pc:sldMk cId="2775535166" sldId="275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478079616" sldId="277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640288181" sldId="278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246021298" sldId="279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107888131" sldId="281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157109385" sldId="282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517140333" sldId="283"/>
        </pc:sldMkLst>
      </pc:sldChg>
      <pc:sldChg chg="del">
        <pc:chgData name="Arnab Das" userId="ebdad78e63cdf28d" providerId="LiveId" clId="{92DF6A86-1F79-4A56-ADEC-03D1CCD46EFA}" dt="2024-08-17T20:03:38.838" v="3" actId="2696"/>
        <pc:sldMkLst>
          <pc:docMk/>
          <pc:sldMk cId="3760906987" sldId="285"/>
        </pc:sldMkLst>
      </pc:sldChg>
      <pc:sldChg chg="del">
        <pc:chgData name="Arnab Das" userId="ebdad78e63cdf28d" providerId="LiveId" clId="{92DF6A86-1F79-4A56-ADEC-03D1CCD46EFA}" dt="2024-08-17T20:03:32.425" v="0" actId="2696"/>
        <pc:sldMkLst>
          <pc:docMk/>
          <pc:sldMk cId="4157533387" sldId="288"/>
        </pc:sldMkLst>
      </pc:sldChg>
      <pc:sldChg chg="del">
        <pc:chgData name="Arnab Das" userId="ebdad78e63cdf28d" providerId="LiveId" clId="{92DF6A86-1F79-4A56-ADEC-03D1CCD46EFA}" dt="2024-08-17T20:03:36.909" v="2" actId="2696"/>
        <pc:sldMkLst>
          <pc:docMk/>
          <pc:sldMk cId="4182148033" sldId="293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2955924" sldId="294"/>
        </pc:sldMkLst>
      </pc:sldChg>
      <pc:sldChg chg="del">
        <pc:chgData name="Arnab Das" userId="ebdad78e63cdf28d" providerId="LiveId" clId="{92DF6A86-1F79-4A56-ADEC-03D1CCD46EFA}" dt="2024-08-17T20:03:34.604" v="1" actId="2696"/>
        <pc:sldMkLst>
          <pc:docMk/>
          <pc:sldMk cId="2519727083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2025/7/18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252332"/>
            <a:ext cx="5478741" cy="5330713"/>
          </a:xfrm>
        </p:spPr>
        <p:txBody>
          <a:bodyPr/>
          <a:lstStyle/>
          <a:p>
            <a:r>
              <a:rPr lang="en-US" sz="1400" dirty="0">
                <a:latin typeface="Spectral"/>
              </a:rPr>
              <a:t>A </a:t>
            </a:r>
            <a:r>
              <a:rPr lang="en-US" sz="1400" b="1" dirty="0">
                <a:latin typeface="Spectral"/>
              </a:rPr>
              <a:t>System Design Interview</a:t>
            </a:r>
            <a:r>
              <a:rPr lang="en-US" sz="1400" dirty="0">
                <a:latin typeface="Spectral"/>
              </a:rPr>
              <a:t> is a </a:t>
            </a:r>
            <a:r>
              <a:rPr lang="en-US" sz="1400" b="1" dirty="0">
                <a:latin typeface="Spectral"/>
              </a:rPr>
              <a:t>technical discussion</a:t>
            </a:r>
            <a:r>
              <a:rPr lang="en-US" sz="1400" dirty="0">
                <a:latin typeface="Spectral"/>
              </a:rPr>
              <a:t> used by companies especially big tech and product companies to </a:t>
            </a:r>
            <a:r>
              <a:rPr lang="en-US" sz="1400" b="1" dirty="0">
                <a:latin typeface="Spectral"/>
              </a:rPr>
              <a:t>evaluate your ability to design scalable, reliable, and maintainable software systems</a:t>
            </a:r>
            <a:r>
              <a:rPr lang="en-US" sz="1400" dirty="0">
                <a:latin typeface="Spectral"/>
              </a:rPr>
              <a:t>.</a:t>
            </a:r>
          </a:p>
          <a:p>
            <a:br>
              <a:rPr lang="en-US" sz="1400" dirty="0">
                <a:latin typeface="Spectral"/>
              </a:rPr>
            </a:br>
            <a:r>
              <a:rPr lang="en-IN" sz="2000" b="1" dirty="0">
                <a:latin typeface="Spectral"/>
              </a:rPr>
              <a:t>Why Companies Ask This:</a:t>
            </a:r>
          </a:p>
          <a:p>
            <a:br>
              <a:rPr lang="en-IN" sz="1400" dirty="0">
                <a:latin typeface="Spectral"/>
              </a:rPr>
            </a:br>
            <a:r>
              <a:rPr lang="en-US" sz="1400" dirty="0">
                <a:latin typeface="Spectral"/>
              </a:rPr>
              <a:t>Because building real-world systems requires: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Balancing trade-offs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Thinking beyond code (latency, storage, security, etc.)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Collaborating across teams</a:t>
            </a:r>
            <a:br>
              <a:rPr lang="en-US" sz="1400" dirty="0">
                <a:latin typeface="Spectral"/>
              </a:rPr>
            </a:br>
            <a:endParaRPr lang="en-US" sz="14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Spectral"/>
              </a:rPr>
              <a:t>Who Typically Gets These Interviews:</a:t>
            </a:r>
            <a:br>
              <a:rPr lang="en-US" sz="1400" dirty="0">
                <a:latin typeface="Spectral"/>
              </a:rPr>
            </a:br>
            <a:endParaRPr lang="en-US" sz="1400" dirty="0">
              <a:latin typeface="Spectral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chemeClr val="tx1"/>
                </a:solidFill>
                <a:latin typeface="Spectral"/>
              </a:rPr>
              <a:t>Backend engineers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chemeClr val="tx1"/>
                </a:solidFill>
                <a:latin typeface="Spectral"/>
              </a:rPr>
              <a:t>Full-stack developers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chemeClr val="tx1"/>
                </a:solidFill>
                <a:latin typeface="Spectral"/>
              </a:rPr>
              <a:t>SDE-2 or higher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chemeClr val="tx1"/>
                </a:solidFill>
                <a:latin typeface="Spectral"/>
              </a:rPr>
              <a:t>Engineering managers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solidFill>
                  <a:schemeClr val="tx1"/>
                </a:solidFill>
                <a:latin typeface="Spectral"/>
              </a:rPr>
              <a:t>DevOps/SREs (with focus on reliability)</a:t>
            </a:r>
          </a:p>
          <a:p>
            <a:br>
              <a:rPr lang="en-US" sz="1400" dirty="0">
                <a:latin typeface="Spectral"/>
              </a:rPr>
            </a:br>
            <a:endParaRPr lang="en-US" sz="1400" dirty="0">
              <a:latin typeface="Spectral"/>
            </a:endParaRPr>
          </a:p>
          <a:p>
            <a:endParaRPr lang="en-US" sz="1400" dirty="0">
              <a:latin typeface="Spectr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3" y="183517"/>
            <a:ext cx="9254248" cy="913126"/>
          </a:xfrm>
        </p:spPr>
        <p:txBody>
          <a:bodyPr/>
          <a:lstStyle/>
          <a:p>
            <a:r>
              <a:rPr lang="en-IN" dirty="0"/>
              <a:t>What is a System Design Interview ?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3529" y="-7064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00B192-AD43-7898-23C7-2FCBA9A7803D}"/>
              </a:ext>
            </a:extLst>
          </p:cNvPr>
          <p:cNvCxnSpPr>
            <a:cxnSpLocks/>
          </p:cNvCxnSpPr>
          <p:nvPr/>
        </p:nvCxnSpPr>
        <p:spPr>
          <a:xfrm>
            <a:off x="6096000" y="1596550"/>
            <a:ext cx="0" cy="46213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CFED019-F183-C22A-93D2-5B5FFD5B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6"/>
          <a:stretch>
            <a:fillRect/>
          </a:stretch>
        </p:blipFill>
        <p:spPr>
          <a:xfrm>
            <a:off x="6331790" y="850218"/>
            <a:ext cx="5782572" cy="58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E62A6-3F86-0324-F172-32D0C1C5D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AFD0E-F6DA-AC06-6333-2EAA42EE9CB4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BC2804D-AD3E-F1E7-1C23-6F14458A133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276202"/>
            <a:ext cx="5478741" cy="5330713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latin typeface="Spectral"/>
              </a:rPr>
              <a:t>Master the Fundamentals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200" dirty="0">
              <a:latin typeface="Spectral"/>
            </a:endParaRPr>
          </a:p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Understand </a:t>
            </a:r>
            <a:r>
              <a:rPr lang="en-US" altLang="en-US" sz="1200" b="1" dirty="0">
                <a:solidFill>
                  <a:schemeClr val="tx1"/>
                </a:solidFill>
                <a:latin typeface="Spectral"/>
              </a:rPr>
              <a:t>system design building blocks</a:t>
            </a: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: load balancers, databases (SQL/NoSQL), caches, queues, proxies, etc.</a:t>
            </a:r>
          </a:p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Be clear about </a:t>
            </a:r>
            <a:r>
              <a:rPr lang="en-US" altLang="en-US" sz="1200" b="1" dirty="0">
                <a:solidFill>
                  <a:schemeClr val="tx1"/>
                </a:solidFill>
                <a:latin typeface="Spectral"/>
              </a:rPr>
              <a:t>CAP theorem</a:t>
            </a: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, </a:t>
            </a:r>
            <a:r>
              <a:rPr lang="en-US" altLang="en-US" sz="1200" b="1" dirty="0">
                <a:solidFill>
                  <a:schemeClr val="tx1"/>
                </a:solidFill>
                <a:latin typeface="Spectral"/>
              </a:rPr>
              <a:t>latency vs throughput</a:t>
            </a: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, </a:t>
            </a:r>
            <a:r>
              <a:rPr lang="en-US" altLang="en-US" sz="1200" b="1" dirty="0">
                <a:solidFill>
                  <a:schemeClr val="tx1"/>
                </a:solidFill>
                <a:latin typeface="Spectral"/>
              </a:rPr>
              <a:t>horizontal vs vertical scaling</a:t>
            </a: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, etc.</a:t>
            </a:r>
          </a:p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Be ready to explain </a:t>
            </a:r>
            <a:r>
              <a:rPr lang="en-US" altLang="en-US" sz="1200" b="1" dirty="0">
                <a:solidFill>
                  <a:schemeClr val="tx1"/>
                </a:solidFill>
                <a:latin typeface="Spectral"/>
              </a:rPr>
              <a:t>when to use</a:t>
            </a: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 each tool or technique, not just what they are.</a:t>
            </a:r>
          </a:p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1200" dirty="0">
              <a:solidFill>
                <a:schemeClr val="tx1"/>
              </a:solidFill>
              <a:latin typeface="Spectral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latin typeface="Spectral"/>
              </a:rPr>
              <a:t>Have a Framework</a:t>
            </a:r>
            <a:endParaRPr lang="en-IN" altLang="en-US" sz="2000" b="1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" dirty="0">
              <a:solidFill>
                <a:schemeClr val="tx1"/>
              </a:solidFill>
              <a:latin typeface="Spectral"/>
            </a:endParaRPr>
          </a:p>
          <a:p>
            <a:r>
              <a:rPr lang="en-US" sz="1200" dirty="0">
                <a:latin typeface="Spectral"/>
              </a:rPr>
              <a:t>Use a structured approach like the </a:t>
            </a:r>
            <a:r>
              <a:rPr lang="en-US" sz="1200" b="1" dirty="0">
                <a:latin typeface="Spectral"/>
              </a:rPr>
              <a:t>FAANG 7-step framework</a:t>
            </a:r>
            <a:r>
              <a:rPr lang="en-US" sz="1200" dirty="0">
                <a:latin typeface="Spectral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pectral"/>
              </a:rPr>
              <a:t>Clarify requirements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pectral"/>
              </a:rPr>
              <a:t>Define APIs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pectral"/>
              </a:rPr>
              <a:t>High-level architecture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pectral"/>
              </a:rPr>
              <a:t>Component design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pectral"/>
              </a:rPr>
              <a:t>Database schema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pectral"/>
              </a:rPr>
              <a:t>Scalability &amp; bottlenecks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pectral"/>
              </a:rPr>
              <a:t>Trade-offs &amp; improvements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chemeClr val="tx1"/>
              </a:solidFill>
              <a:latin typeface="Spectral"/>
            </a:endParaRPr>
          </a:p>
          <a:p>
            <a:endParaRPr lang="en-IN" sz="1200" b="1" dirty="0">
              <a:latin typeface="Spectr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F213E7-4941-8000-CDCB-780BEFF0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251085"/>
            <a:ext cx="10936399" cy="913126"/>
          </a:xfrm>
        </p:spPr>
        <p:txBody>
          <a:bodyPr/>
          <a:lstStyle/>
          <a:p>
            <a:r>
              <a:rPr lang="en-US" dirty="0"/>
              <a:t>BEFORE THE INTERVIEW (Preparation Phase)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147FC7-9FA8-D4A1-FEEC-1348484833C7}"/>
              </a:ext>
            </a:extLst>
          </p:cNvPr>
          <p:cNvCxnSpPr>
            <a:cxnSpLocks/>
          </p:cNvCxnSpPr>
          <p:nvPr/>
        </p:nvCxnSpPr>
        <p:spPr>
          <a:xfrm>
            <a:off x="6096000" y="1525567"/>
            <a:ext cx="0" cy="46213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0EB9DB-29B6-E90E-3F00-D37D11E89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3529" y="-7064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BA7AD665-6ABE-517C-A8AE-47FE72725389}"/>
              </a:ext>
            </a:extLst>
          </p:cNvPr>
          <p:cNvSpPr txBox="1">
            <a:spLocks/>
          </p:cNvSpPr>
          <p:nvPr/>
        </p:nvSpPr>
        <p:spPr>
          <a:xfrm>
            <a:off x="6563721" y="1774399"/>
            <a:ext cx="5478741" cy="4557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latin typeface="Spectral"/>
              </a:rPr>
              <a:t>Practice Common HLD Problems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1050" dirty="0">
              <a:solidFill>
                <a:schemeClr val="tx1"/>
              </a:solidFill>
              <a:latin typeface="Spectral"/>
            </a:endParaRPr>
          </a:p>
          <a:p>
            <a:r>
              <a:rPr lang="en-IN" sz="1200" dirty="0">
                <a:latin typeface="Spectral"/>
              </a:rPr>
              <a:t>Prepare to design systems like: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Spectral"/>
              </a:rPr>
              <a:t>URL Shortener (</a:t>
            </a:r>
            <a:r>
              <a:rPr lang="en-IN" sz="1200" dirty="0" err="1">
                <a:latin typeface="Spectral"/>
              </a:rPr>
              <a:t>TinyURL</a:t>
            </a:r>
            <a:r>
              <a:rPr lang="en-IN" sz="1200" dirty="0">
                <a:latin typeface="Spectral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Spectral"/>
              </a:rPr>
              <a:t>Rate Limiter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Spectral"/>
              </a:rPr>
              <a:t>Messaging System (WhatsApp, Slack)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Spectral"/>
              </a:rPr>
              <a:t>Ride Hailing (Uber)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Spectral"/>
              </a:rPr>
              <a:t>Video Streaming (YouTube, Netflix)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Spectral"/>
              </a:rPr>
              <a:t>Newsfeed (Facebook, Twitter)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Spectral"/>
              </a:rPr>
              <a:t>File Storage (Dropbox, Google Drive)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Spectral"/>
              </a:rPr>
              <a:t>E-commerce Platform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Spectral"/>
              </a:rPr>
              <a:t>Design a ATM/Vending Machine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Spectral"/>
              </a:rPr>
              <a:t>Design Content Delivery Network (CDN)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Spectral"/>
              </a:rPr>
              <a:t>Design Parking Garage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0" dirty="0">
              <a:solidFill>
                <a:schemeClr val="tx1"/>
              </a:solidFill>
              <a:latin typeface="Spectral"/>
            </a:endParaRPr>
          </a:p>
          <a:p>
            <a:endParaRPr lang="en-IN" sz="1050" b="1" dirty="0">
              <a:latin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34423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BE1761-4198-F810-26C0-15AE23225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66506-C6DA-B0EB-F066-6C0A14B9F4F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904B3AC-4E5A-706B-5C5E-3BDFB261F55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276202"/>
            <a:ext cx="5478741" cy="5330713"/>
          </a:xfrm>
        </p:spPr>
        <p:txBody>
          <a:bodyPr/>
          <a:lstStyle/>
          <a:p>
            <a:r>
              <a:rPr lang="en-IN" sz="1200" b="1" dirty="0">
                <a:latin typeface="Spectral"/>
              </a:rPr>
              <a:t>1. Clarify Requirements Upfront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Spectral"/>
              </a:rPr>
              <a:t>Functional requirements (e.g., upload video, stream video)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Spectral"/>
              </a:rPr>
              <a:t>Non-functional (e.g., latency, availability, consistency, scale)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Spectral"/>
              </a:rPr>
              <a:t>Constraints (e.g., expected QPS, file size)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pectral"/>
              </a:rPr>
              <a:t>Don’t start drawing boxes before you know what the system needs to do!</a:t>
            </a:r>
          </a:p>
          <a:p>
            <a:endParaRPr lang="en-US" sz="1200" dirty="0">
              <a:latin typeface="Spectral"/>
            </a:endParaRPr>
          </a:p>
          <a:p>
            <a:r>
              <a:rPr lang="en-US" sz="1200" b="1" dirty="0">
                <a:latin typeface="Spectral"/>
              </a:rPr>
              <a:t>2. Think Loud &amp; Structure Your Thought Process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pectral"/>
              </a:rPr>
              <a:t>Explain your decisions clearly. Structure your answer as: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>
                <a:latin typeface="Spectral"/>
              </a:rPr>
              <a:t>Client interactions → API Gateway → Services → Storage → Caching → Async processing</a:t>
            </a:r>
          </a:p>
          <a:p>
            <a:endParaRPr lang="en-IN" sz="1200" dirty="0">
              <a:latin typeface="Spectral"/>
            </a:endParaRPr>
          </a:p>
          <a:p>
            <a:r>
              <a:rPr lang="en-US" sz="1200" b="1" dirty="0">
                <a:latin typeface="Spectral"/>
              </a:rPr>
              <a:t>3. Draw and Explain High-Level Architecture</a:t>
            </a:r>
          </a:p>
          <a:p>
            <a:endParaRPr lang="en-US" sz="100" b="1" dirty="0">
              <a:latin typeface="Spectral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Use components like load balancer, web server, application layer, DB, CDN, etc.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Explain </a:t>
            </a:r>
            <a:r>
              <a:rPr lang="en-US" altLang="en-US" sz="1200" b="1" dirty="0">
                <a:solidFill>
                  <a:schemeClr val="tx1"/>
                </a:solidFill>
                <a:latin typeface="Spectral"/>
              </a:rPr>
              <a:t>data flow</a:t>
            </a: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: how requests move through the system.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2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>
                <a:latin typeface="Spectral"/>
              </a:rPr>
              <a:t>4. Talk About Trade-Offs</a:t>
            </a:r>
            <a:endParaRPr lang="en-US" altLang="en-US" sz="1200" dirty="0">
              <a:solidFill>
                <a:schemeClr val="tx1"/>
              </a:solidFill>
              <a:latin typeface="Spectral"/>
            </a:endParaRPr>
          </a:p>
          <a:p>
            <a:r>
              <a:rPr lang="en-US" sz="1200" dirty="0">
                <a:latin typeface="Spectral"/>
              </a:rPr>
              <a:t>E.g., SQL vs NoSQL, consistency vs availability, monolith vs microservices. Show you understand </a:t>
            </a:r>
            <a:r>
              <a:rPr lang="en-US" sz="1200" b="1" dirty="0">
                <a:latin typeface="Spectral"/>
              </a:rPr>
              <a:t>real-world engineering constraints</a:t>
            </a:r>
            <a:r>
              <a:rPr lang="en-US" sz="1200" dirty="0">
                <a:latin typeface="Spectral"/>
              </a:rPr>
              <a:t>.</a:t>
            </a:r>
            <a:endParaRPr lang="en-US" sz="1200" b="1" dirty="0">
              <a:latin typeface="Spectral"/>
            </a:endParaRPr>
          </a:p>
          <a:p>
            <a:endParaRPr lang="en-IN" sz="1200" dirty="0">
              <a:latin typeface="Spectr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C638C0-7DEC-B4BA-69B5-B85B2BB8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251085"/>
            <a:ext cx="10202801" cy="913126"/>
          </a:xfrm>
        </p:spPr>
        <p:txBody>
          <a:bodyPr/>
          <a:lstStyle/>
          <a:p>
            <a:r>
              <a:rPr lang="en-US" dirty="0"/>
              <a:t>DURING THE INTERVIEW (Execution Phase)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B53931-BB94-ADAB-269C-2185F58CD6DD}"/>
              </a:ext>
            </a:extLst>
          </p:cNvPr>
          <p:cNvCxnSpPr>
            <a:cxnSpLocks/>
          </p:cNvCxnSpPr>
          <p:nvPr/>
        </p:nvCxnSpPr>
        <p:spPr>
          <a:xfrm>
            <a:off x="6096000" y="1525567"/>
            <a:ext cx="0" cy="46213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610BA1-3AD9-ABCB-E1E1-901CE02B7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3529" y="-7064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B3DDF395-4B1E-66F5-A0BE-064C5C8FE6C0}"/>
              </a:ext>
            </a:extLst>
          </p:cNvPr>
          <p:cNvSpPr txBox="1">
            <a:spLocks/>
          </p:cNvSpPr>
          <p:nvPr/>
        </p:nvSpPr>
        <p:spPr>
          <a:xfrm>
            <a:off x="6519469" y="1284321"/>
            <a:ext cx="5478741" cy="5330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latin typeface="Spectral"/>
              </a:rPr>
              <a:t>5. Cover Scalability and Reliability</a:t>
            </a:r>
          </a:p>
          <a:p>
            <a:endParaRPr lang="en-US" sz="100" b="1" dirty="0">
              <a:latin typeface="Spectral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Use of </a:t>
            </a:r>
            <a:r>
              <a:rPr lang="en-US" altLang="en-US" sz="1200" b="1" dirty="0">
                <a:solidFill>
                  <a:schemeClr val="tx1"/>
                </a:solidFill>
                <a:latin typeface="Spectral"/>
              </a:rPr>
              <a:t>caching (Redis/Memcached)</a:t>
            </a: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 for performance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200" b="1" dirty="0">
                <a:solidFill>
                  <a:schemeClr val="tx1"/>
                </a:solidFill>
                <a:latin typeface="Spectral"/>
              </a:rPr>
              <a:t>Sharding/Partitioning</a:t>
            </a: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 for DB scalability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200" b="1" dirty="0">
                <a:solidFill>
                  <a:schemeClr val="tx1"/>
                </a:solidFill>
                <a:latin typeface="Spectral"/>
              </a:rPr>
              <a:t>Replication</a:t>
            </a: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 for availability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200" b="1" dirty="0">
                <a:solidFill>
                  <a:schemeClr val="tx1"/>
                </a:solidFill>
                <a:latin typeface="Spectral"/>
              </a:rPr>
              <a:t>Load balancers</a:t>
            </a: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, </a:t>
            </a:r>
            <a:r>
              <a:rPr lang="en-US" altLang="en-US" sz="1200" b="1" dirty="0">
                <a:solidFill>
                  <a:schemeClr val="tx1"/>
                </a:solidFill>
                <a:latin typeface="Spectral"/>
              </a:rPr>
              <a:t>CDNs</a:t>
            </a: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, </a:t>
            </a:r>
            <a:r>
              <a:rPr lang="en-US" altLang="en-US" sz="1200" b="1" dirty="0">
                <a:solidFill>
                  <a:schemeClr val="tx1"/>
                </a:solidFill>
                <a:latin typeface="Spectral"/>
              </a:rPr>
              <a:t>queues (Kafka/SQS)</a:t>
            </a: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 for throughput</a:t>
            </a:r>
          </a:p>
          <a:p>
            <a:endParaRPr lang="en-US" sz="200" dirty="0">
              <a:latin typeface="Spectral"/>
            </a:endParaRPr>
          </a:p>
          <a:p>
            <a:r>
              <a:rPr lang="en-US" sz="1200" b="1" dirty="0">
                <a:latin typeface="Spectral"/>
              </a:rPr>
              <a:t>6. Discuss Bottlenecks and Failure Scenarios</a:t>
            </a:r>
          </a:p>
          <a:p>
            <a:endParaRPr lang="en-US" sz="100" b="1" dirty="0">
              <a:latin typeface="Spectral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What happens when the DB goes down?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How would you handle a sudden spike in traffic?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Where is the single point of failure?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1200" dirty="0">
              <a:solidFill>
                <a:schemeClr val="tx1"/>
              </a:solidFill>
              <a:latin typeface="Spectr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Spectral"/>
              </a:rPr>
              <a:t>7. Summarize at the End</a:t>
            </a:r>
          </a:p>
          <a:p>
            <a:r>
              <a:rPr lang="en-US" sz="1200" b="1" dirty="0">
                <a:latin typeface="Spectral"/>
              </a:rPr>
              <a:t>Recap: </a:t>
            </a:r>
            <a:r>
              <a:rPr lang="en-US" sz="1200" dirty="0">
                <a:latin typeface="Spectral"/>
              </a:rPr>
              <a:t>The components you designed </a:t>
            </a:r>
            <a:r>
              <a:rPr lang="en-US" sz="1200" b="1" dirty="0">
                <a:latin typeface="Spectral"/>
              </a:rPr>
              <a:t>-&gt;</a:t>
            </a:r>
            <a:r>
              <a:rPr lang="en-US" sz="1200" dirty="0">
                <a:latin typeface="Spectral"/>
              </a:rPr>
              <a:t> The flow of data -</a:t>
            </a:r>
            <a:r>
              <a:rPr lang="en-US" sz="1200" b="1" dirty="0">
                <a:latin typeface="Spectral"/>
              </a:rPr>
              <a:t>&gt; </a:t>
            </a:r>
            <a:r>
              <a:rPr lang="en-US" sz="1200" dirty="0">
                <a:latin typeface="Spectral"/>
              </a:rPr>
              <a:t>How it meets the requirements </a:t>
            </a:r>
            <a:r>
              <a:rPr lang="en-US" sz="1200" b="1" dirty="0">
                <a:latin typeface="Spectral"/>
              </a:rPr>
              <a:t>-&gt;</a:t>
            </a:r>
            <a:r>
              <a:rPr lang="en-US" sz="1200" dirty="0">
                <a:latin typeface="Spectral"/>
              </a:rPr>
              <a:t> Future improvements (like machine learning, analytics, etc.)</a:t>
            </a:r>
          </a:p>
          <a:p>
            <a:endParaRPr lang="en-US" sz="1200" dirty="0">
              <a:latin typeface="Spectral"/>
            </a:endParaRPr>
          </a:p>
          <a:p>
            <a:r>
              <a:rPr lang="en-IN" sz="1600" b="1" dirty="0">
                <a:latin typeface="Spectral"/>
              </a:rPr>
              <a:t>Interview Soft Skills</a:t>
            </a:r>
          </a:p>
          <a:p>
            <a:endParaRPr lang="en-IN" sz="1600" b="1" dirty="0">
              <a:latin typeface="Spectral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Be collaborative: Ask questions and engage with the interviewer.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Don’t jump to scaling too soon: Start simple, then evolve.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200" dirty="0">
                <a:solidFill>
                  <a:schemeClr val="tx1"/>
                </a:solidFill>
                <a:latin typeface="Spectral"/>
              </a:rPr>
              <a:t>Admit if you don’t know something show how you’d find a solution instead.</a:t>
            </a:r>
          </a:p>
          <a:p>
            <a:endParaRPr lang="en-US" sz="1200" dirty="0">
              <a:latin typeface="Spectr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latin typeface="Spectral"/>
            </a:endParaRPr>
          </a:p>
          <a:p>
            <a:endParaRPr lang="en-IN" sz="1200" dirty="0">
              <a:latin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186881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3425</TotalTime>
  <Words>573</Words>
  <Application>Microsoft Office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等线</vt:lpstr>
      <vt:lpstr>Abadi</vt:lpstr>
      <vt:lpstr>Arial</vt:lpstr>
      <vt:lpstr>Calibri</vt:lpstr>
      <vt:lpstr>Posterama Text Black</vt:lpstr>
      <vt:lpstr>Posterama Text SemiBold</vt:lpstr>
      <vt:lpstr>Spectral</vt:lpstr>
      <vt:lpstr>Wingdings</vt:lpstr>
      <vt:lpstr>Office 主题​​</vt:lpstr>
      <vt:lpstr>What is a System Design Interview ?</vt:lpstr>
      <vt:lpstr>BEFORE THE INTERVIEW (Preparation Phase)</vt:lpstr>
      <vt:lpstr>DURING THE INTERVIEW (Execution Phase)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Arnab Das</dc:creator>
  <cp:lastModifiedBy>Arnab Das</cp:lastModifiedBy>
  <cp:revision>293</cp:revision>
  <dcterms:created xsi:type="dcterms:W3CDTF">2024-08-09T17:51:35Z</dcterms:created>
  <dcterms:modified xsi:type="dcterms:W3CDTF">2025-07-17T22:45:53Z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