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6" r:id="rId5"/>
    <p:sldId id="347" r:id="rId6"/>
    <p:sldId id="356" r:id="rId7"/>
    <p:sldId id="357" r:id="rId8"/>
    <p:sldId id="358" r:id="rId9"/>
    <p:sldId id="3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BFE"/>
    <a:srgbClr val="F5F7FB"/>
    <a:srgbClr val="FFFDF7"/>
    <a:srgbClr val="FFFEF8"/>
    <a:srgbClr val="F8F6F5"/>
    <a:srgbClr val="151635"/>
    <a:srgbClr val="03213B"/>
    <a:srgbClr val="02172A"/>
    <a:srgbClr val="02203A"/>
    <a:srgbClr val="253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634"/>
  </p:normalViewPr>
  <p:slideViewPr>
    <p:cSldViewPr snapToGrid="0" showGuides="1">
      <p:cViewPr varScale="1">
        <p:scale>
          <a:sx n="103" d="100"/>
          <a:sy n="103" d="100"/>
        </p:scale>
        <p:origin x="72" y="15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b Das" userId="ebdad78e63cdf28d" providerId="LiveId" clId="{1DF4A7C2-82D8-4104-8508-215222E47EAD}"/>
    <pc:docChg chg="modSld">
      <pc:chgData name="Arnab Das" userId="ebdad78e63cdf28d" providerId="LiveId" clId="{1DF4A7C2-82D8-4104-8508-215222E47EAD}" dt="2025-03-06T21:44:58.191" v="1" actId="20577"/>
      <pc:docMkLst>
        <pc:docMk/>
      </pc:docMkLst>
      <pc:sldChg chg="modSp mod">
        <pc:chgData name="Arnab Das" userId="ebdad78e63cdf28d" providerId="LiveId" clId="{1DF4A7C2-82D8-4104-8508-215222E47EAD}" dt="2025-03-06T21:44:58.191" v="1" actId="20577"/>
        <pc:sldMkLst>
          <pc:docMk/>
          <pc:sldMk cId="3230294661" sldId="303"/>
        </pc:sldMkLst>
        <pc:spChg chg="mod">
          <ac:chgData name="Arnab Das" userId="ebdad78e63cdf28d" providerId="LiveId" clId="{1DF4A7C2-82D8-4104-8508-215222E47EAD}" dt="2025-03-06T21:44:58.191" v="1" actId="20577"/>
          <ac:spMkLst>
            <pc:docMk/>
            <pc:sldMk cId="3230294661" sldId="303"/>
            <ac:spMk id="15" creationId="{0710CB70-911B-13D8-EFCD-B894B012130B}"/>
          </ac:spMkLst>
        </pc:spChg>
      </pc:sldChg>
    </pc:docChg>
  </pc:docChgLst>
  <pc:docChgLst>
    <pc:chgData name="Arnab Das" userId="ebdad78e63cdf28d" providerId="LiveId" clId="{92DF6A86-1F79-4A56-ADEC-03D1CCD46EFA}"/>
    <pc:docChg chg="delSld">
      <pc:chgData name="Arnab Das" userId="ebdad78e63cdf28d" providerId="LiveId" clId="{92DF6A86-1F79-4A56-ADEC-03D1CCD46EFA}" dt="2024-08-17T20:03:47.731" v="4" actId="2696"/>
      <pc:docMkLst>
        <pc:docMk/>
      </pc:docMkLst>
      <pc:sldChg chg="del">
        <pc:chgData name="Arnab Das" userId="ebdad78e63cdf28d" providerId="LiveId" clId="{92DF6A86-1F79-4A56-ADEC-03D1CCD46EFA}" dt="2024-08-17T20:03:47.731" v="4" actId="2696"/>
        <pc:sldMkLst>
          <pc:docMk/>
          <pc:sldMk cId="2775535166" sldId="275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478079616" sldId="277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1640288181" sldId="278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1246021298" sldId="279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107888131" sldId="281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3157109385" sldId="282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517140333" sldId="283"/>
        </pc:sldMkLst>
      </pc:sldChg>
      <pc:sldChg chg="del">
        <pc:chgData name="Arnab Das" userId="ebdad78e63cdf28d" providerId="LiveId" clId="{92DF6A86-1F79-4A56-ADEC-03D1CCD46EFA}" dt="2024-08-17T20:03:38.838" v="3" actId="2696"/>
        <pc:sldMkLst>
          <pc:docMk/>
          <pc:sldMk cId="3760906987" sldId="285"/>
        </pc:sldMkLst>
      </pc:sldChg>
      <pc:sldChg chg="del">
        <pc:chgData name="Arnab Das" userId="ebdad78e63cdf28d" providerId="LiveId" clId="{92DF6A86-1F79-4A56-ADEC-03D1CCD46EFA}" dt="2024-08-17T20:03:32.425" v="0" actId="2696"/>
        <pc:sldMkLst>
          <pc:docMk/>
          <pc:sldMk cId="4157533387" sldId="288"/>
        </pc:sldMkLst>
      </pc:sldChg>
      <pc:sldChg chg="del">
        <pc:chgData name="Arnab Das" userId="ebdad78e63cdf28d" providerId="LiveId" clId="{92DF6A86-1F79-4A56-ADEC-03D1CCD46EFA}" dt="2024-08-17T20:03:36.909" v="2" actId="2696"/>
        <pc:sldMkLst>
          <pc:docMk/>
          <pc:sldMk cId="4182148033" sldId="293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32955924" sldId="294"/>
        </pc:sldMkLst>
      </pc:sldChg>
      <pc:sldChg chg="del">
        <pc:chgData name="Arnab Das" userId="ebdad78e63cdf28d" providerId="LiveId" clId="{92DF6A86-1F79-4A56-ADEC-03D1CCD46EFA}" dt="2024-08-17T20:03:34.604" v="1" actId="2696"/>
        <pc:sldMkLst>
          <pc:docMk/>
          <pc:sldMk cId="2519727083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FA66F56-CAD1-103E-9195-54ED1D37140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t="14541" b="14541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2748" y="-322163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749862"/>
            <a:ext cx="5559268" cy="4614724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Spectral"/>
              </a:rPr>
              <a:t>The </a:t>
            </a:r>
            <a:r>
              <a:rPr lang="en-US" sz="1600" b="1" dirty="0">
                <a:latin typeface="Spectral"/>
              </a:rPr>
              <a:t>CAP theorem</a:t>
            </a:r>
            <a:r>
              <a:rPr lang="en-US" sz="1600" dirty="0">
                <a:latin typeface="Spectral"/>
              </a:rPr>
              <a:t>, introduced by Eric Brewer in 2000, provides a fundamental framework for understanding the </a:t>
            </a:r>
            <a:r>
              <a:rPr lang="en-US" sz="1600" b="1" dirty="0">
                <a:latin typeface="Spectral"/>
              </a:rPr>
              <a:t>trade-offs</a:t>
            </a:r>
            <a:r>
              <a:rPr lang="en-US" sz="1600" dirty="0">
                <a:latin typeface="Spectral"/>
              </a:rPr>
              <a:t> that must be made when designing distributed systems.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Spectral"/>
              </a:rPr>
              <a:t>CAP stands for </a:t>
            </a:r>
            <a:r>
              <a:rPr lang="en-US" sz="1600" b="1" dirty="0">
                <a:latin typeface="Spectral"/>
              </a:rPr>
              <a:t>Consistency</a:t>
            </a:r>
            <a:r>
              <a:rPr lang="en-US" sz="1600" dirty="0">
                <a:latin typeface="Spectral"/>
              </a:rPr>
              <a:t>, </a:t>
            </a:r>
            <a:r>
              <a:rPr lang="en-US" sz="1600" b="1" dirty="0">
                <a:latin typeface="Spectral"/>
              </a:rPr>
              <a:t>Availability</a:t>
            </a:r>
            <a:r>
              <a:rPr lang="en-US" sz="1600" dirty="0">
                <a:latin typeface="Spectral"/>
              </a:rPr>
              <a:t>, and </a:t>
            </a:r>
            <a:r>
              <a:rPr lang="en-US" sz="1600" b="1" dirty="0">
                <a:latin typeface="Spectral"/>
              </a:rPr>
              <a:t>Partition Tolerance</a:t>
            </a:r>
            <a:r>
              <a:rPr lang="en-US" sz="1600" dirty="0">
                <a:latin typeface="Spectral"/>
              </a:rPr>
              <a:t>, and the theorem states that: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Spectral"/>
              </a:rPr>
              <a:t>It is impossible for a distributed data store to simultaneously provide all three guarantees.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Consistency (C)</a:t>
            </a:r>
            <a:r>
              <a:rPr lang="en-US" sz="1600" dirty="0">
                <a:latin typeface="Spectral"/>
              </a:rPr>
              <a:t>: Every read receives the most recent write or an error.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Availability (A)</a:t>
            </a:r>
            <a:r>
              <a:rPr lang="en-US" sz="1600" dirty="0">
                <a:latin typeface="Spectral"/>
              </a:rPr>
              <a:t>: Every request (read or write) receives a non-error response, without guarantee that it contains the most recent write.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Partition Tolerance (P)</a:t>
            </a:r>
            <a:r>
              <a:rPr lang="en-US" sz="1600" dirty="0">
                <a:latin typeface="Spectral"/>
              </a:rPr>
              <a:t>: The system continues to operate despite an arbitrary number of messages being dropped (or delayed) by the network between nodes.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3" y="100862"/>
            <a:ext cx="6199045" cy="1325563"/>
          </a:xfrm>
        </p:spPr>
        <p:txBody>
          <a:bodyPr/>
          <a:lstStyle/>
          <a:p>
            <a:r>
              <a:rPr lang="en-US" altLang="zh-CN" sz="4800" dirty="0"/>
              <a:t>What is CAP Theorem 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75978-7DCF-42A1-9610-2824FF4CB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75009B-512A-A174-3E03-50A3B8CA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335695"/>
            <a:ext cx="9892859" cy="453887"/>
          </a:xfrm>
        </p:spPr>
        <p:txBody>
          <a:bodyPr/>
          <a:lstStyle/>
          <a:p>
            <a:r>
              <a:rPr lang="en-US" altLang="zh-CN" sz="4000" dirty="0"/>
              <a:t>3 Pillars of CAP Theorem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090774A-2279-C3F1-83C9-F534D7808B3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004935"/>
            <a:ext cx="4548452" cy="5212985"/>
          </a:xfrm>
        </p:spPr>
        <p:txBody>
          <a:bodyPr/>
          <a:lstStyle/>
          <a:p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b="1" dirty="0">
                <a:latin typeface="Spectral"/>
              </a:rPr>
              <a:t> </a:t>
            </a:r>
            <a:r>
              <a:rPr lang="en-IN" sz="4400" b="1" dirty="0">
                <a:solidFill>
                  <a:srgbClr val="C00000"/>
                </a:solidFill>
                <a:latin typeface="Spectral"/>
              </a:rPr>
              <a:t>C</a:t>
            </a:r>
            <a:r>
              <a:rPr lang="en-IN" sz="2800" b="1" dirty="0">
                <a:latin typeface="Spectral"/>
              </a:rPr>
              <a:t>onsistency</a:t>
            </a:r>
          </a:p>
          <a:p>
            <a:endParaRPr lang="en-IN" sz="1600" b="1" dirty="0">
              <a:latin typeface="Spectral"/>
            </a:endParaRPr>
          </a:p>
          <a:p>
            <a:r>
              <a:rPr lang="en-US" sz="1600" dirty="0">
                <a:latin typeface="Spectral"/>
              </a:rPr>
              <a:t>Consistency ensures that </a:t>
            </a:r>
            <a:r>
              <a:rPr lang="en-US" sz="1600" b="1" dirty="0">
                <a:latin typeface="Spectral"/>
              </a:rPr>
              <a:t>every read receives the most recent write</a:t>
            </a:r>
            <a:r>
              <a:rPr lang="en-US" sz="1600" dirty="0">
                <a:latin typeface="Spectral"/>
              </a:rPr>
              <a:t> </a:t>
            </a:r>
            <a:r>
              <a:rPr lang="en-US" sz="1600" b="1" dirty="0">
                <a:latin typeface="Spectral"/>
              </a:rPr>
              <a:t>or an error</a:t>
            </a:r>
            <a:r>
              <a:rPr lang="en-US" sz="1600" dirty="0">
                <a:latin typeface="Spectral"/>
              </a:rPr>
              <a:t>. This means that all working nodes in a distributed system will return the same data at any given time.</a:t>
            </a:r>
          </a:p>
          <a:p>
            <a:endParaRPr lang="en-US" sz="1600" dirty="0"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In a consistent distributed system, if you write data to node A, a read operation from node B will immediately reflect the write operation on node 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Consistency is crucial for applications where having the most up-to-date data is critical, such as financial systems, where a balance inquiry must reflect the most up-to-date state of an account.</a:t>
            </a:r>
            <a:endParaRPr lang="en-US" altLang="en-US" sz="1600" dirty="0">
              <a:solidFill>
                <a:schemeClr val="tx1"/>
              </a:solidFill>
              <a:latin typeface="Spectral"/>
            </a:endParaRPr>
          </a:p>
          <a:p>
            <a:endParaRPr lang="en-US" sz="1600" dirty="0">
              <a:latin typeface="Spectral"/>
            </a:endParaRPr>
          </a:p>
          <a:p>
            <a:endParaRPr lang="en-US" sz="1600" dirty="0">
              <a:latin typeface="Spectral"/>
            </a:endParaRPr>
          </a:p>
          <a:p>
            <a:endParaRPr lang="en-US" sz="1600" dirty="0">
              <a:latin typeface="Spectr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F15B3-0BDE-5766-D0DD-6390D2C3AAA2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DD29E7-8D4C-4600-C9CD-4E2912A51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14745" y="-445726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B0B6A-2D6F-3113-DE54-B9B84EB3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600" y="2247280"/>
            <a:ext cx="6426462" cy="347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6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953D78-537D-F6DC-9D5D-0E61025B6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EF3C37-092A-6810-E802-867BA575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335695"/>
            <a:ext cx="9892859" cy="453887"/>
          </a:xfrm>
        </p:spPr>
        <p:txBody>
          <a:bodyPr/>
          <a:lstStyle/>
          <a:p>
            <a:r>
              <a:rPr lang="en-US" altLang="zh-CN" sz="4000" dirty="0"/>
              <a:t>3 Pillars of CAP Theorem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FFAC42A-7C08-A143-BC3D-8CF441B201B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004935"/>
            <a:ext cx="4548452" cy="5212985"/>
          </a:xfrm>
        </p:spPr>
        <p:txBody>
          <a:bodyPr/>
          <a:lstStyle/>
          <a:p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latin typeface="Spectral"/>
              </a:rPr>
              <a:t> </a:t>
            </a:r>
            <a:r>
              <a:rPr lang="en-IN" sz="4400" b="1" dirty="0">
                <a:solidFill>
                  <a:srgbClr val="C00000"/>
                </a:solidFill>
                <a:latin typeface="Spectral"/>
              </a:rPr>
              <a:t>A</a:t>
            </a:r>
            <a:r>
              <a:rPr lang="en-IN" sz="2800" b="1" dirty="0">
                <a:latin typeface="Spectral"/>
              </a:rPr>
              <a:t>vailability</a:t>
            </a:r>
            <a:endParaRPr lang="en-IN" sz="1600" b="1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b="1" dirty="0">
              <a:latin typeface="Spectral"/>
            </a:endParaRPr>
          </a:p>
          <a:p>
            <a:endParaRPr lang="en-IN" sz="1600" b="1" dirty="0">
              <a:latin typeface="Spectral"/>
            </a:endParaRPr>
          </a:p>
          <a:p>
            <a:r>
              <a:rPr lang="en-US" sz="1600" dirty="0">
                <a:latin typeface="Spectral"/>
              </a:rPr>
              <a:t>Availability guarantees that </a:t>
            </a:r>
            <a:r>
              <a:rPr lang="en-US" sz="1600" b="1" dirty="0">
                <a:latin typeface="Spectral"/>
              </a:rPr>
              <a:t>every request (read or write) receives a response</a:t>
            </a:r>
            <a:r>
              <a:rPr lang="en-US" sz="1600" dirty="0">
                <a:latin typeface="Spectral"/>
              </a:rPr>
              <a:t>, without ensuring that it contains the most recent write. This means that the system remains </a:t>
            </a:r>
            <a:r>
              <a:rPr lang="en-US" sz="1600" b="1" dirty="0">
                <a:latin typeface="Spectral"/>
              </a:rPr>
              <a:t>operational</a:t>
            </a:r>
            <a:r>
              <a:rPr lang="en-US" sz="1600" dirty="0">
                <a:latin typeface="Spectral"/>
              </a:rPr>
              <a:t> and </a:t>
            </a:r>
            <a:r>
              <a:rPr lang="en-US" sz="1600" b="1" dirty="0">
                <a:latin typeface="Spectral"/>
              </a:rPr>
              <a:t>responsive</a:t>
            </a:r>
            <a:r>
              <a:rPr lang="en-US" sz="1600" dirty="0">
                <a:latin typeface="Spectral"/>
              </a:rPr>
              <a:t>, even if the response from some of the nodes don’t reflect most up-to-date data.</a:t>
            </a:r>
          </a:p>
          <a:p>
            <a:endParaRPr lang="en-US" sz="1600" dirty="0"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Spectral"/>
              </a:rPr>
              <a:t>Availability is important for applications that need to remain operational at all times, such as online retail systems.</a:t>
            </a:r>
            <a:endParaRPr lang="en-US" altLang="en-US" sz="1600" dirty="0">
              <a:solidFill>
                <a:schemeClr val="tx1"/>
              </a:solidFill>
              <a:latin typeface="Spectral"/>
            </a:endParaRPr>
          </a:p>
          <a:p>
            <a:endParaRPr lang="en-US" sz="1600" dirty="0">
              <a:latin typeface="Spectral"/>
            </a:endParaRPr>
          </a:p>
          <a:p>
            <a:endParaRPr lang="en-US" sz="1600" dirty="0">
              <a:latin typeface="Spectral"/>
            </a:endParaRPr>
          </a:p>
          <a:p>
            <a:endParaRPr lang="en-US" sz="1600" dirty="0">
              <a:latin typeface="Spectr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AE7EF-6E29-4879-15DD-171432112501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2D5E278-DB34-7BB1-5565-3839C6EE7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467536" y="2310269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FB0DE-C1D7-7B4E-7EFD-683C2E496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161" y="2310269"/>
            <a:ext cx="6391474" cy="33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3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2BEE55-2D49-2B6F-E027-3385BDA7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77B319-71E2-9E69-6F00-6853719E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335695"/>
            <a:ext cx="9892859" cy="453887"/>
          </a:xfrm>
        </p:spPr>
        <p:txBody>
          <a:bodyPr/>
          <a:lstStyle/>
          <a:p>
            <a:r>
              <a:rPr lang="en-US" altLang="zh-CN" sz="4000" dirty="0"/>
              <a:t>3 Pillars of CAP Theorem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07A55F9-5BCD-78C0-E7CB-5FCE3AFF512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004935"/>
            <a:ext cx="5185058" cy="5578110"/>
          </a:xfrm>
        </p:spPr>
        <p:txBody>
          <a:bodyPr/>
          <a:lstStyle/>
          <a:p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latin typeface="Spectral"/>
              </a:rPr>
              <a:t> </a:t>
            </a:r>
            <a:r>
              <a:rPr lang="en-IN" sz="4400" b="1" dirty="0">
                <a:solidFill>
                  <a:srgbClr val="C00000"/>
                </a:solidFill>
                <a:latin typeface="Spectral"/>
              </a:rPr>
              <a:t>P</a:t>
            </a:r>
            <a:r>
              <a:rPr lang="en-IN" sz="2800" b="1" dirty="0">
                <a:latin typeface="Spectral"/>
              </a:rPr>
              <a:t>artition Tolerance</a:t>
            </a:r>
          </a:p>
          <a:p>
            <a:endParaRPr lang="en-IN" sz="1600" b="1" dirty="0">
              <a:latin typeface="Spectral"/>
            </a:endParaRPr>
          </a:p>
          <a:p>
            <a:r>
              <a:rPr lang="en-US" sz="1600" dirty="0">
                <a:latin typeface="Spectral"/>
              </a:rPr>
              <a:t>Partition Tolerance means that the </a:t>
            </a:r>
            <a:r>
              <a:rPr lang="en-US" sz="1600" b="1" dirty="0">
                <a:latin typeface="Spectral"/>
              </a:rPr>
              <a:t>system continues to function despite network partitions</a:t>
            </a:r>
            <a:r>
              <a:rPr lang="en-US" sz="1600" dirty="0">
                <a:latin typeface="Spectral"/>
              </a:rPr>
              <a:t> where nodes cannot communicate with each other.</a:t>
            </a:r>
          </a:p>
          <a:p>
            <a:endParaRPr lang="en-US" sz="1600" dirty="0"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A </a:t>
            </a:r>
            <a:r>
              <a:rPr lang="en-US" altLang="en-US" sz="1600" b="1" dirty="0">
                <a:solidFill>
                  <a:srgbClr val="363737"/>
                </a:solidFill>
                <a:latin typeface="Spectral"/>
              </a:rPr>
              <a:t>network partition</a:t>
            </a: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 occurs when a network failure causes a distributed system to split into two or more groups of nodes that cannot communicate with each other.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When there is a network partition, the system must choose between </a:t>
            </a:r>
            <a:r>
              <a:rPr lang="en-US" altLang="en-US" sz="1600" b="1" dirty="0">
                <a:solidFill>
                  <a:srgbClr val="363737"/>
                </a:solidFill>
                <a:latin typeface="Spectral"/>
              </a:rPr>
              <a:t>Consistency</a:t>
            </a: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 and </a:t>
            </a:r>
            <a:r>
              <a:rPr lang="en-US" altLang="en-US" sz="1600" b="1" dirty="0">
                <a:solidFill>
                  <a:srgbClr val="363737"/>
                </a:solidFill>
                <a:latin typeface="Spectral"/>
              </a:rPr>
              <a:t>Availability</a:t>
            </a: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.</a:t>
            </a:r>
            <a:endParaRPr lang="en-US" altLang="en-US" sz="16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Partition Tolerance is essential for distributed systems because network failures can and do happen. A system that tolerates partitions can maintain operations across different network segments.</a:t>
            </a:r>
            <a:endParaRPr lang="en-US" altLang="en-US" sz="1600" dirty="0">
              <a:solidFill>
                <a:schemeClr val="tx1"/>
              </a:solidFill>
              <a:latin typeface="Spectral"/>
            </a:endParaRPr>
          </a:p>
          <a:p>
            <a:endParaRPr lang="en-US" sz="1600" dirty="0">
              <a:latin typeface="Spectral"/>
            </a:endParaRPr>
          </a:p>
          <a:p>
            <a:endParaRPr lang="en-US" sz="1600" dirty="0">
              <a:latin typeface="Spectral"/>
            </a:endParaRPr>
          </a:p>
          <a:p>
            <a:endParaRPr lang="en-US" sz="1600" dirty="0">
              <a:latin typeface="Spectr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7C6CE-05DE-CE73-8F92-0C4AA43D9DFE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67DCB39-0D98-B338-A8E8-7CC0FEF3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99059" y="621792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7CA21-3441-5616-8136-5852F193E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069" y="696786"/>
            <a:ext cx="5332692" cy="582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7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7B394F-3D8A-4DF5-B5BF-60F498040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2BEB68-4409-4DFD-E1EF-44127B32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335695"/>
            <a:ext cx="9892859" cy="453887"/>
          </a:xfrm>
        </p:spPr>
        <p:txBody>
          <a:bodyPr/>
          <a:lstStyle/>
          <a:p>
            <a:r>
              <a:rPr lang="en-US" altLang="zh-CN" sz="4000" dirty="0"/>
              <a:t>The CAP Trade-Off: Choosing 2 out of 3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10146E6-0BB7-FF91-A06F-D01639124A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944195"/>
            <a:ext cx="11205613" cy="5578110"/>
          </a:xfrm>
        </p:spPr>
        <p:txBody>
          <a:bodyPr/>
          <a:lstStyle/>
          <a:p>
            <a:r>
              <a:rPr lang="en-US" sz="1200" dirty="0">
                <a:latin typeface="Spectral"/>
              </a:rPr>
              <a:t>The CAP theorem asserts that in the presence of a network partition, a distributed system must choose between </a:t>
            </a:r>
            <a:r>
              <a:rPr lang="en-US" sz="1200" b="1" dirty="0">
                <a:latin typeface="Spectral"/>
              </a:rPr>
              <a:t>Consistency</a:t>
            </a:r>
            <a:r>
              <a:rPr lang="en-US" sz="1200" dirty="0">
                <a:latin typeface="Spectral"/>
              </a:rPr>
              <a:t> and </a:t>
            </a:r>
            <a:r>
              <a:rPr lang="en-US" sz="1200" b="1" dirty="0">
                <a:latin typeface="Spectral"/>
              </a:rPr>
              <a:t>Availability</a:t>
            </a:r>
            <a:r>
              <a:rPr lang="en-US" sz="1200" dirty="0">
                <a:latin typeface="Spectral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Spectral"/>
              </a:rPr>
              <a:t>CP (Consistency and Partition Tolerance):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63737"/>
                </a:solidFill>
                <a:latin typeface="Spectral"/>
              </a:rPr>
              <a:t>These systems prioritize consistency and can tolerate network partitions, but at the cost of availability. During a partition, the system may reject some requests to maintain consistency.</a:t>
            </a:r>
            <a:endParaRPr lang="en-US" altLang="en-US" sz="12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63737"/>
                </a:solidFill>
                <a:latin typeface="Spectral"/>
              </a:rPr>
              <a:t>Traditional relational databases, such as MySQL and PostgreSQL, when configured for strong consistency, prioritize consistency over availability during network partitions.</a:t>
            </a:r>
            <a:endParaRPr lang="en-US" altLang="en-US" sz="1200" dirty="0">
              <a:solidFill>
                <a:schemeClr val="tx1"/>
              </a:solidFill>
              <a:latin typeface="Spectral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200" b="1" dirty="0">
                <a:solidFill>
                  <a:srgbClr val="363737"/>
                </a:solidFill>
                <a:latin typeface="Spectral"/>
              </a:rPr>
              <a:t>Banking systems</a:t>
            </a:r>
            <a:r>
              <a:rPr lang="en-US" altLang="en-US" sz="1200" dirty="0">
                <a:solidFill>
                  <a:srgbClr val="363737"/>
                </a:solidFill>
                <a:latin typeface="Spectral"/>
              </a:rPr>
              <a:t> typically prioritize </a:t>
            </a:r>
            <a:r>
              <a:rPr lang="en-US" altLang="en-US" sz="1200" b="1" dirty="0">
                <a:solidFill>
                  <a:srgbClr val="363737"/>
                </a:solidFill>
                <a:latin typeface="Spectral"/>
              </a:rPr>
              <a:t>consistency over availability</a:t>
            </a:r>
            <a:r>
              <a:rPr lang="en-US" altLang="en-US" sz="1200" dirty="0">
                <a:solidFill>
                  <a:srgbClr val="363737"/>
                </a:solidFill>
                <a:latin typeface="Spectral"/>
              </a:rPr>
              <a:t> since data accuracy is more critical than availability during network issues.</a:t>
            </a:r>
            <a:endParaRPr lang="en-US" altLang="en-US" sz="1200" dirty="0">
              <a:solidFill>
                <a:schemeClr val="tx1"/>
              </a:solidFill>
              <a:latin typeface="Spectral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200" dirty="0">
                <a:solidFill>
                  <a:srgbClr val="363737"/>
                </a:solidFill>
                <a:latin typeface="Spectral"/>
              </a:rPr>
              <a:t>Consider an ATM network for a bank. When you withdraw money, the system must ensure that your balance is updated accurately across all nodes (consistency) to prevent overdrafts or other errors.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chemeClr val="tx1"/>
              </a:solidFill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Spectral"/>
              </a:rPr>
              <a:t>AP (Availability and Partition Tolerance):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63737"/>
                </a:solidFill>
                <a:latin typeface="Spectral"/>
              </a:rPr>
              <a:t>These systems ensure availability and can tolerate network partitions, but at the cost of consistency. During a partition, different nodes may return different values for the same data.</a:t>
            </a:r>
            <a:endParaRPr lang="en-US" altLang="en-US" sz="12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63737"/>
                </a:solidFill>
                <a:latin typeface="Spectral"/>
              </a:rPr>
              <a:t>NoSQL databases like Cassandra and DynamoDB are designed to be highly available and partition-tolerant, potentially at the cost of strong consistency.</a:t>
            </a:r>
            <a:endParaRPr lang="en-US" altLang="en-US" sz="1200" dirty="0">
              <a:solidFill>
                <a:schemeClr val="tx1"/>
              </a:solidFill>
              <a:latin typeface="Spectral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200" b="1" dirty="0">
                <a:solidFill>
                  <a:srgbClr val="363737"/>
                </a:solidFill>
                <a:latin typeface="Spectral"/>
              </a:rPr>
              <a:t>Amazon's</a:t>
            </a:r>
            <a:r>
              <a:rPr lang="en-US" altLang="en-US" sz="1200" dirty="0">
                <a:solidFill>
                  <a:srgbClr val="363737"/>
                </a:solidFill>
                <a:latin typeface="Spectral"/>
              </a:rPr>
              <a:t> shopping cart system is designed to always accept items, prioritizing availability.</a:t>
            </a:r>
            <a:endParaRPr lang="en-US" altLang="en-US" sz="1200" dirty="0">
              <a:solidFill>
                <a:schemeClr val="tx1"/>
              </a:solidFill>
              <a:latin typeface="Spectral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200" dirty="0">
                <a:solidFill>
                  <a:srgbClr val="363737"/>
                </a:solidFill>
                <a:latin typeface="Spectral"/>
              </a:rPr>
              <a:t>When you add items to your Amazon cart, the action almost never fails, even during high traffic periods like Black Friday.</a:t>
            </a:r>
            <a:endParaRPr lang="en-US" altLang="en-US" sz="1200" dirty="0">
              <a:solidFill>
                <a:schemeClr val="tx1"/>
              </a:solidFill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b="1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latin typeface="Spectral"/>
              </a:rPr>
              <a:t>CA (Consistency and Availability):</a:t>
            </a:r>
          </a:p>
          <a:p>
            <a:r>
              <a:rPr lang="en-US" sz="1200" dirty="0">
                <a:latin typeface="Spectral"/>
              </a:rPr>
              <a:t>In the absence of partitions, a system can be both consistent and available. However, network partitions are inevitable in distributed systems, making this combination impractical.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latin typeface="Spectral"/>
              </a:rPr>
              <a:t>Example Systems:</a:t>
            </a:r>
            <a:r>
              <a:rPr lang="en-US" sz="1200" dirty="0">
                <a:latin typeface="Spectral"/>
              </a:rPr>
              <a:t> Single-node databases can provide both consistency and availability but aren't partition-tolerant. In a distributed setting, this combination is theoretically impossible.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>
              <a:latin typeface="Spectral"/>
            </a:endParaRPr>
          </a:p>
          <a:p>
            <a:endParaRPr lang="en-US" sz="1200" dirty="0">
              <a:latin typeface="Spectral"/>
            </a:endParaRPr>
          </a:p>
          <a:p>
            <a:endParaRPr lang="en-US" sz="1200" dirty="0">
              <a:latin typeface="Spectr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8FD88-DE7F-75B7-5B9D-B37A42AA713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D23464D-980A-6AC8-E24A-3304C9921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93874" y="-669956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67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8F93A6-2C3F-994F-73DF-F8506E1C8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E61511-8C60-3E1E-F35A-68953C0A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335695"/>
            <a:ext cx="9892859" cy="453887"/>
          </a:xfrm>
        </p:spPr>
        <p:txBody>
          <a:bodyPr/>
          <a:lstStyle/>
          <a:p>
            <a:r>
              <a:rPr lang="en-US" altLang="zh-CN" sz="4000" dirty="0"/>
              <a:t>Practical Design Strategies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AE64C12-3634-1111-7654-FDDDE10252C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944195"/>
            <a:ext cx="11205613" cy="5578110"/>
          </a:xfrm>
        </p:spPr>
        <p:txBody>
          <a:bodyPr/>
          <a:lstStyle/>
          <a:p>
            <a:r>
              <a:rPr lang="en-US" sz="1400" dirty="0">
                <a:latin typeface="Spectral"/>
              </a:rPr>
              <a:t>Designing distributed systems requires carefully balancing these trade-offs based on application requirements.</a:t>
            </a:r>
          </a:p>
          <a:p>
            <a:endParaRPr lang="en-US" sz="14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Spectral"/>
              </a:rPr>
              <a:t>Eventual Consistency</a:t>
            </a:r>
            <a:endParaRPr lang="en-US" sz="2000" b="1" dirty="0"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63737"/>
                </a:solidFill>
                <a:latin typeface="Spectral"/>
              </a:rPr>
              <a:t>For many systems, strict consistency isn't always necessary.</a:t>
            </a:r>
            <a:endParaRPr lang="en-US" altLang="en-US" sz="14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63737"/>
                </a:solidFill>
                <a:latin typeface="Spectral"/>
              </a:rPr>
              <a:t>Eventual consistency can provide a good balance where updates are propagated to all nodes eventually, but not immediately.</a:t>
            </a:r>
            <a:endParaRPr lang="en-US" altLang="en-US" sz="1400" dirty="0">
              <a:solidFill>
                <a:schemeClr val="tx1"/>
              </a:solidFill>
              <a:latin typeface="Spectral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b="1" dirty="0">
                <a:solidFill>
                  <a:srgbClr val="363737"/>
                </a:solidFill>
                <a:latin typeface="Spectral"/>
              </a:rPr>
              <a:t>Example:</a:t>
            </a:r>
            <a:r>
              <a:rPr lang="en-US" altLang="en-US" sz="1400" dirty="0">
                <a:solidFill>
                  <a:srgbClr val="363737"/>
                </a:solidFill>
                <a:latin typeface="Spectral"/>
              </a:rPr>
              <a:t> Systems where immediate consistency is not critical, such as DNS and content delivery networks (CDNs).</a:t>
            </a:r>
            <a:endParaRPr lang="en-US" altLang="en-US" sz="14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chemeClr val="tx1"/>
              </a:solidFill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Spectral"/>
              </a:rPr>
              <a:t>Strong Consistency</a:t>
            </a:r>
            <a:endParaRPr lang="en-US" sz="2000" b="1" dirty="0"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63737"/>
                </a:solidFill>
                <a:latin typeface="Spectral"/>
              </a:rPr>
              <a:t>A model ensuring that once a write is confirmed, any subsequent reads will return that value.</a:t>
            </a:r>
            <a:endParaRPr lang="en-US" altLang="en-US" sz="1400" dirty="0">
              <a:solidFill>
                <a:schemeClr val="tx1"/>
              </a:solidFill>
              <a:latin typeface="Spectral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b="1" dirty="0">
                <a:solidFill>
                  <a:srgbClr val="363737"/>
                </a:solidFill>
                <a:latin typeface="Spectral"/>
              </a:rPr>
              <a:t>Example:</a:t>
            </a:r>
            <a:r>
              <a:rPr lang="en-US" altLang="en-US" sz="1400" dirty="0">
                <a:solidFill>
                  <a:srgbClr val="363737"/>
                </a:solidFill>
                <a:latin typeface="Spectral"/>
              </a:rPr>
              <a:t> Systems requiring high data accuracy, like financial applications and inventory management.</a:t>
            </a:r>
            <a:endParaRPr lang="en-US" altLang="en-US" sz="1400" dirty="0">
              <a:solidFill>
                <a:schemeClr val="tx1"/>
              </a:solidFill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b="1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 err="1">
                <a:latin typeface="Spectral"/>
              </a:rPr>
              <a:t>Tunable</a:t>
            </a:r>
            <a:r>
              <a:rPr lang="en-IN" sz="2000" b="1" dirty="0">
                <a:latin typeface="Spectral"/>
              </a:rPr>
              <a:t> Consistency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63737"/>
                </a:solidFill>
                <a:latin typeface="Spectral"/>
              </a:rPr>
              <a:t>Tunable consistency allows systems to adjust their consistency levels based on specific needs, providing a balance between strong and eventual consistency.</a:t>
            </a:r>
            <a:endParaRPr lang="en-US" altLang="en-US" sz="14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63737"/>
                </a:solidFill>
                <a:latin typeface="Spectral"/>
              </a:rPr>
              <a:t>Systems like Cassandra allow configuring the level of consistency on a per-query basis, providing flexibility.</a:t>
            </a:r>
            <a:endParaRPr lang="en-US" altLang="en-US" sz="1400" dirty="0">
              <a:solidFill>
                <a:schemeClr val="tx1"/>
              </a:solidFill>
              <a:latin typeface="Spectral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b="1" dirty="0">
                <a:solidFill>
                  <a:srgbClr val="363737"/>
                </a:solidFill>
                <a:latin typeface="Spectral"/>
              </a:rPr>
              <a:t>Example:</a:t>
            </a:r>
            <a:r>
              <a:rPr lang="en-US" altLang="en-US" sz="1400" dirty="0">
                <a:solidFill>
                  <a:srgbClr val="363737"/>
                </a:solidFill>
                <a:latin typeface="Spectral"/>
              </a:rPr>
              <a:t> Applications needing different consistency levels for different operations, such as e-commerce platforms where order processing requires strong consistency but product recommendations can tolerate eventual consistency.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363737"/>
              </a:solidFill>
              <a:latin typeface="Spectral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latin typeface="Spectral"/>
              </a:rPr>
              <a:t>Quorum-Based Approaches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63737"/>
                </a:solidFill>
                <a:latin typeface="Spectral"/>
              </a:rPr>
              <a:t>Quorum-based approaches use voting among a group of nodes to ensure a certain level of consistency and fault tolerance.</a:t>
            </a:r>
            <a:endParaRPr lang="en-US" altLang="en-US" sz="1400" dirty="0">
              <a:solidFill>
                <a:schemeClr val="tx1"/>
              </a:solidFill>
              <a:latin typeface="Spectral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b="1" dirty="0">
                <a:solidFill>
                  <a:srgbClr val="363737"/>
                </a:solidFill>
                <a:latin typeface="Spectral"/>
              </a:rPr>
              <a:t>Example:</a:t>
            </a:r>
            <a:r>
              <a:rPr lang="en-US" altLang="en-US" sz="1400" dirty="0">
                <a:solidFill>
                  <a:srgbClr val="363737"/>
                </a:solidFill>
                <a:latin typeface="Spectral"/>
              </a:rPr>
              <a:t> Systems needing a balance between consistency and availability, often used in consensus algorithms like Paxos and Raft.</a:t>
            </a:r>
            <a:endParaRPr lang="en-US" altLang="en-US" sz="1400" dirty="0">
              <a:solidFill>
                <a:schemeClr val="tx1"/>
              </a:solidFill>
              <a:latin typeface="Spectr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F817C-BA28-EC31-7865-94B4A82263D0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5DDB9AB-C363-3100-B229-478412C77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93874" y="-669956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11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2558</TotalTime>
  <Words>948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DengXian</vt:lpstr>
      <vt:lpstr>Abadi</vt:lpstr>
      <vt:lpstr>Arial</vt:lpstr>
      <vt:lpstr>Calibri</vt:lpstr>
      <vt:lpstr>Posterama Text Black</vt:lpstr>
      <vt:lpstr>Posterama Text SemiBold</vt:lpstr>
      <vt:lpstr>Spectral</vt:lpstr>
      <vt:lpstr>Wingdings</vt:lpstr>
      <vt:lpstr>Office 主题​​</vt:lpstr>
      <vt:lpstr>What is CAP Theorem ?</vt:lpstr>
      <vt:lpstr>3 Pillars of CAP Theorem</vt:lpstr>
      <vt:lpstr>3 Pillars of CAP Theorem</vt:lpstr>
      <vt:lpstr>3 Pillars of CAP Theorem</vt:lpstr>
      <vt:lpstr>The CAP Trade-Off: Choosing 2 out of 3</vt:lpstr>
      <vt:lpstr>Practical Design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Arnab Das</dc:creator>
  <cp:lastModifiedBy>Arnab Das</cp:lastModifiedBy>
  <cp:revision>185</cp:revision>
  <dcterms:created xsi:type="dcterms:W3CDTF">2024-08-09T17:51:35Z</dcterms:created>
  <dcterms:modified xsi:type="dcterms:W3CDTF">2025-07-05T15:07:50Z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