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0"/>
  </p:notesMasterIdLst>
  <p:handoutMasterIdLst>
    <p:handoutMasterId r:id="rId11"/>
  </p:handoutMasterIdLst>
  <p:sldIdLst>
    <p:sldId id="276" r:id="rId5"/>
    <p:sldId id="347" r:id="rId6"/>
    <p:sldId id="360" r:id="rId7"/>
    <p:sldId id="361" r:id="rId8"/>
    <p:sldId id="3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1EBFE"/>
    <a:srgbClr val="F5F7FB"/>
    <a:srgbClr val="FFFDF7"/>
    <a:srgbClr val="FFFEF8"/>
    <a:srgbClr val="F8F6F5"/>
    <a:srgbClr val="151635"/>
    <a:srgbClr val="03213B"/>
    <a:srgbClr val="02172A"/>
    <a:srgbClr val="02203A"/>
    <a:srgbClr val="253A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634"/>
  </p:normalViewPr>
  <p:slideViewPr>
    <p:cSldViewPr snapToGrid="0" showGuides="1">
      <p:cViewPr varScale="1">
        <p:scale>
          <a:sx n="106" d="100"/>
          <a:sy n="106" d="100"/>
        </p:scale>
        <p:origin x="846" y="120"/>
      </p:cViewPr>
      <p:guideLst>
        <p:guide orient="horz" pos="1536"/>
        <p:guide pos="312"/>
      </p:guideLst>
    </p:cSldViewPr>
  </p:slideViewPr>
  <p:outlineViewPr>
    <p:cViewPr>
      <p:scale>
        <a:sx n="33" d="100"/>
        <a:sy n="33" d="100"/>
      </p:scale>
      <p:origin x="0" y="-1616"/>
    </p:cViewPr>
  </p:outlineViewPr>
  <p:notesTextViewPr>
    <p:cViewPr>
      <p:scale>
        <a:sx n="3" d="2"/>
        <a:sy n="3" d="2"/>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nab Das" userId="ebdad78e63cdf28d" providerId="LiveId" clId="{1DF4A7C2-82D8-4104-8508-215222E47EAD}"/>
    <pc:docChg chg="modSld">
      <pc:chgData name="Arnab Das" userId="ebdad78e63cdf28d" providerId="LiveId" clId="{1DF4A7C2-82D8-4104-8508-215222E47EAD}" dt="2025-03-06T21:44:58.191" v="1" actId="20577"/>
      <pc:docMkLst>
        <pc:docMk/>
      </pc:docMkLst>
      <pc:sldChg chg="modSp mod">
        <pc:chgData name="Arnab Das" userId="ebdad78e63cdf28d" providerId="LiveId" clId="{1DF4A7C2-82D8-4104-8508-215222E47EAD}" dt="2025-03-06T21:44:58.191" v="1" actId="20577"/>
        <pc:sldMkLst>
          <pc:docMk/>
          <pc:sldMk cId="3230294661" sldId="303"/>
        </pc:sldMkLst>
        <pc:spChg chg="mod">
          <ac:chgData name="Arnab Das" userId="ebdad78e63cdf28d" providerId="LiveId" clId="{1DF4A7C2-82D8-4104-8508-215222E47EAD}" dt="2025-03-06T21:44:58.191" v="1" actId="20577"/>
          <ac:spMkLst>
            <pc:docMk/>
            <pc:sldMk cId="3230294661" sldId="303"/>
            <ac:spMk id="15" creationId="{0710CB70-911B-13D8-EFCD-B894B012130B}"/>
          </ac:spMkLst>
        </pc:spChg>
      </pc:sldChg>
    </pc:docChg>
  </pc:docChgLst>
  <pc:docChgLst>
    <pc:chgData name="Arnab Das" userId="ebdad78e63cdf28d" providerId="LiveId" clId="{92DF6A86-1F79-4A56-ADEC-03D1CCD46EFA}"/>
    <pc:docChg chg="delSld">
      <pc:chgData name="Arnab Das" userId="ebdad78e63cdf28d" providerId="LiveId" clId="{92DF6A86-1F79-4A56-ADEC-03D1CCD46EFA}" dt="2024-08-17T20:03:47.731" v="4" actId="2696"/>
      <pc:docMkLst>
        <pc:docMk/>
      </pc:docMkLst>
      <pc:sldChg chg="del">
        <pc:chgData name="Arnab Das" userId="ebdad78e63cdf28d" providerId="LiveId" clId="{92DF6A86-1F79-4A56-ADEC-03D1CCD46EFA}" dt="2024-08-17T20:03:47.731" v="4" actId="2696"/>
        <pc:sldMkLst>
          <pc:docMk/>
          <pc:sldMk cId="2775535166" sldId="275"/>
        </pc:sldMkLst>
      </pc:sldChg>
      <pc:sldChg chg="del">
        <pc:chgData name="Arnab Das" userId="ebdad78e63cdf28d" providerId="LiveId" clId="{92DF6A86-1F79-4A56-ADEC-03D1CCD46EFA}" dt="2024-08-17T20:03:47.731" v="4" actId="2696"/>
        <pc:sldMkLst>
          <pc:docMk/>
          <pc:sldMk cId="2478079616" sldId="277"/>
        </pc:sldMkLst>
      </pc:sldChg>
      <pc:sldChg chg="del">
        <pc:chgData name="Arnab Das" userId="ebdad78e63cdf28d" providerId="LiveId" clId="{92DF6A86-1F79-4A56-ADEC-03D1CCD46EFA}" dt="2024-08-17T20:03:47.731" v="4" actId="2696"/>
        <pc:sldMkLst>
          <pc:docMk/>
          <pc:sldMk cId="1640288181" sldId="278"/>
        </pc:sldMkLst>
      </pc:sldChg>
      <pc:sldChg chg="del">
        <pc:chgData name="Arnab Das" userId="ebdad78e63cdf28d" providerId="LiveId" clId="{92DF6A86-1F79-4A56-ADEC-03D1CCD46EFA}" dt="2024-08-17T20:03:47.731" v="4" actId="2696"/>
        <pc:sldMkLst>
          <pc:docMk/>
          <pc:sldMk cId="1246021298" sldId="279"/>
        </pc:sldMkLst>
      </pc:sldChg>
      <pc:sldChg chg="del">
        <pc:chgData name="Arnab Das" userId="ebdad78e63cdf28d" providerId="LiveId" clId="{92DF6A86-1F79-4A56-ADEC-03D1CCD46EFA}" dt="2024-08-17T20:03:47.731" v="4" actId="2696"/>
        <pc:sldMkLst>
          <pc:docMk/>
          <pc:sldMk cId="2107888131" sldId="281"/>
        </pc:sldMkLst>
      </pc:sldChg>
      <pc:sldChg chg="del">
        <pc:chgData name="Arnab Das" userId="ebdad78e63cdf28d" providerId="LiveId" clId="{92DF6A86-1F79-4A56-ADEC-03D1CCD46EFA}" dt="2024-08-17T20:03:47.731" v="4" actId="2696"/>
        <pc:sldMkLst>
          <pc:docMk/>
          <pc:sldMk cId="3157109385" sldId="282"/>
        </pc:sldMkLst>
      </pc:sldChg>
      <pc:sldChg chg="del">
        <pc:chgData name="Arnab Das" userId="ebdad78e63cdf28d" providerId="LiveId" clId="{92DF6A86-1F79-4A56-ADEC-03D1CCD46EFA}" dt="2024-08-17T20:03:47.731" v="4" actId="2696"/>
        <pc:sldMkLst>
          <pc:docMk/>
          <pc:sldMk cId="2517140333" sldId="283"/>
        </pc:sldMkLst>
      </pc:sldChg>
      <pc:sldChg chg="del">
        <pc:chgData name="Arnab Das" userId="ebdad78e63cdf28d" providerId="LiveId" clId="{92DF6A86-1F79-4A56-ADEC-03D1CCD46EFA}" dt="2024-08-17T20:03:38.838" v="3" actId="2696"/>
        <pc:sldMkLst>
          <pc:docMk/>
          <pc:sldMk cId="3760906987" sldId="285"/>
        </pc:sldMkLst>
      </pc:sldChg>
      <pc:sldChg chg="del">
        <pc:chgData name="Arnab Das" userId="ebdad78e63cdf28d" providerId="LiveId" clId="{92DF6A86-1F79-4A56-ADEC-03D1CCD46EFA}" dt="2024-08-17T20:03:32.425" v="0" actId="2696"/>
        <pc:sldMkLst>
          <pc:docMk/>
          <pc:sldMk cId="4157533387" sldId="288"/>
        </pc:sldMkLst>
      </pc:sldChg>
      <pc:sldChg chg="del">
        <pc:chgData name="Arnab Das" userId="ebdad78e63cdf28d" providerId="LiveId" clId="{92DF6A86-1F79-4A56-ADEC-03D1CCD46EFA}" dt="2024-08-17T20:03:36.909" v="2" actId="2696"/>
        <pc:sldMkLst>
          <pc:docMk/>
          <pc:sldMk cId="4182148033" sldId="293"/>
        </pc:sldMkLst>
      </pc:sldChg>
      <pc:sldChg chg="del">
        <pc:chgData name="Arnab Das" userId="ebdad78e63cdf28d" providerId="LiveId" clId="{92DF6A86-1F79-4A56-ADEC-03D1CCD46EFA}" dt="2024-08-17T20:03:47.731" v="4" actId="2696"/>
        <pc:sldMkLst>
          <pc:docMk/>
          <pc:sldMk cId="32955924" sldId="294"/>
        </pc:sldMkLst>
      </pc:sldChg>
      <pc:sldChg chg="del">
        <pc:chgData name="Arnab Das" userId="ebdad78e63cdf28d" providerId="LiveId" clId="{92DF6A86-1F79-4A56-ADEC-03D1CCD46EFA}" dt="2024-08-17T20:03:34.604" v="1" actId="2696"/>
        <pc:sldMkLst>
          <pc:docMk/>
          <pc:sldMk cId="2519727083" sldId="29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7/9/2025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2025/7/9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3">
            <a:alpha val="20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accent6"/>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3"/>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accent3"/>
            </a:solidFill>
          </a:ln>
        </p:spPr>
        <p:txBody>
          <a:bodyPr tIns="219456">
            <a:noAutofit/>
          </a:bodyPr>
          <a:lstStyle>
            <a:lvl1pPr marL="0" indent="0" algn="ctr">
              <a:lnSpc>
                <a:spcPct val="100000"/>
              </a:lnSpc>
              <a:spcBef>
                <a:spcPts val="0"/>
              </a:spcBef>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accent3"/>
            </a:solidFill>
          </a:ln>
        </p:spPr>
        <p:txBody>
          <a:bodyPr anchor="ctr">
            <a:noAutofit/>
          </a:bodyPr>
          <a:lstStyle>
            <a:lvl1pPr marL="0" indent="0" algn="ctr">
              <a:lnSpc>
                <a:spcPct val="100000"/>
              </a:lnSpc>
              <a:buFontTx/>
              <a:buNone/>
              <a:defRPr sz="1800" b="1" i="0">
                <a:solidFill>
                  <a:schemeClr val="accent6"/>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a:t>Presentation title</a:t>
            </a:r>
            <a:endParaRPr lang="en-US" noProof="0" dirty="0"/>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chemeClr val="accent3"/>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chemeClr val="accent6">
                <a:lumMod val="10000"/>
                <a:lumOff val="90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accent6"/>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solidFill>
                  <a:schemeClr val="accent6"/>
                </a:solidFil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lvl1pPr>
              <a:defRPr>
                <a:solidFill>
                  <a:schemeClr val="accent6"/>
                </a:solidFill>
              </a:defRPr>
            </a:lvl1pPr>
          </a:lstStyle>
          <a:p>
            <a:r>
              <a:rPr lang="en-US"/>
              <a:t>Presentation title</a:t>
            </a:r>
            <a:endParaRPr lang="en-US" dirty="0"/>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lvl1pPr>
              <a:defRPr>
                <a:solidFill>
                  <a:schemeClr val="accent6"/>
                </a:solidFill>
              </a:defRPr>
            </a:lvl1p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solidFill>
                  <a:schemeClr val="accent6"/>
                </a:solidFill>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noFill/>
          </a:ln>
        </p:spPr>
        <p:txBody>
          <a:bodyPr anchor="ctr">
            <a:noAutofit/>
          </a:bodyPr>
          <a:lstStyle>
            <a:lvl1pPr marL="0" indent="0" algn="ctr">
              <a:buNone/>
              <a:defRPr>
                <a:solidFill>
                  <a:schemeClr val="accent6"/>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08725"/>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6">
              <a:lumMod val="10000"/>
              <a:lumOff val="9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lvl1pPr>
              <a:defRPr>
                <a:solidFill>
                  <a:schemeClr val="accent6"/>
                </a:solidFill>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solidFill>
            <a:schemeClr val="accent6">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lvl1pPr>
              <a:defRPr>
                <a:solidFill>
                  <a:schemeClr val="accent6"/>
                </a:solidFill>
              </a:defRPr>
            </a:lvl1p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lvl1pPr>
              <a:defRPr>
                <a:solidFill>
                  <a:schemeClr val="accent6"/>
                </a:solidFill>
              </a:defRPr>
            </a:lvl1p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accent6"/>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a:xfrm>
            <a:off x="484632" y="6217920"/>
            <a:ext cx="4114800" cy="365125"/>
          </a:xfrm>
        </p:spPr>
        <p:txBody>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a:xfrm>
            <a:off x="11194169" y="6217920"/>
            <a:ext cx="458592" cy="365125"/>
          </a:xfrm>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lvl1pPr>
              <a:defRPr>
                <a:solidFill>
                  <a:schemeClr val="accent6"/>
                </a:solidFill>
              </a:defRPr>
            </a:lvl1p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solidFill>
                  <a:schemeClr val="accent6"/>
                </a:solidFill>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lvl1pPr>
              <a:defRPr>
                <a:solidFill>
                  <a:schemeClr val="accent6"/>
                </a:solidFill>
              </a:defRPr>
            </a:lvl1pPr>
          </a:lstStyle>
          <a:p>
            <a:r>
              <a:rPr lang="en-US"/>
              <a:t>Presentation title</a:t>
            </a:r>
            <a:endParaRPr lang="en-US"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lvl1pPr>
              <a:defRPr>
                <a:solidFill>
                  <a:schemeClr val="accent6"/>
                </a:solidFill>
              </a:defRPr>
            </a:lvl1p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accent6"/>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solidFill>
                  <a:schemeClr val="accent6"/>
                </a:solidFill>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lvl1pPr>
              <a:defRPr>
                <a:solidFill>
                  <a:schemeClr val="accent6"/>
                </a:solidFill>
              </a:defRPr>
            </a:lvl1p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accent6"/>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lvl1pPr>
              <a:defRPr>
                <a:solidFill>
                  <a:schemeClr val="accent6"/>
                </a:solidFill>
              </a:defRPr>
            </a:lvl1p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accent6"/>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accent6"/>
              </a:solidFill>
            </a:endParaRPr>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accent6"/>
              </a:solidFill>
            </a:endParaRPr>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accent6"/>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lvl1pPr>
              <a:defRPr>
                <a:solidFill>
                  <a:schemeClr val="accent6"/>
                </a:solidFill>
              </a:defRPr>
            </a:lvl1pPr>
          </a:lstStyle>
          <a:p>
            <a:r>
              <a:rPr lang="en-US"/>
              <a:t>Presentation title</a:t>
            </a:r>
            <a:endParaRPr lang="en-US"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4"/>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4">
              <a:lumMod val="20000"/>
              <a:lumOff val="8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a:t>Presentation title</a:t>
            </a:r>
            <a:endParaRPr lang="en-US" noProof="0" dirty="0"/>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solidFill>
                  <a:schemeClr val="accent6"/>
                </a:solidFill>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accent6"/>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accent6"/>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accent6"/>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lvl1pPr>
              <a:defRPr>
                <a:solidFill>
                  <a:schemeClr val="accent6"/>
                </a:solidFill>
              </a:defRPr>
            </a:lvl1pPr>
          </a:lstStyle>
          <a:p>
            <a:r>
              <a:rPr lang="en-US"/>
              <a:t>Presentation title</a:t>
            </a:r>
            <a:endParaRPr lang="en-US" dirty="0"/>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lvl1pPr>
              <a:defRPr>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lvl1pPr>
              <a:defRPr>
                <a:solidFill>
                  <a:schemeClr val="accent6"/>
                </a:solidFill>
              </a:defRPr>
            </a:lvl1p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accent6"/>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accent6"/>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accent6"/>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accent6"/>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lvl1pPr>
              <a:defRPr>
                <a:solidFill>
                  <a:schemeClr val="accent6"/>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solidFill>
                  <a:schemeClr val="accent6"/>
                </a:solidFill>
              </a:defRPr>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alpha val="20000"/>
          </a:schemeClr>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accent6"/>
                </a:solidFill>
                <a:latin typeface="+mn-lt"/>
              </a:defRPr>
            </a:lvl1pPr>
          </a:lstStyle>
          <a:p>
            <a:fld id="{47FEACEE-25B4-4A2D-B147-27296E36371D}" type="slidenum">
              <a:rPr lang="en-US" altLang="zh-CN" smtClean="0"/>
              <a:pPr/>
              <a:t>‹#›</a:t>
            </a:fld>
            <a:endParaRPr lang="en-US" altLang="zh-CN"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accent6"/>
                </a:solidFill>
                <a:latin typeface="+mn-lt"/>
              </a:defRPr>
            </a:lvl1pPr>
          </a:lstStyle>
          <a:p>
            <a:r>
              <a:rPr lang="en-US"/>
              <a:t>Presentation title</a:t>
            </a:r>
            <a:endParaRPr lang="en-US"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hdr="0" dt="0"/>
  <p:txStyles>
    <p:titleStyle>
      <a:lvl1pPr algn="l" defTabSz="914400" rtl="0" eaLnBrk="1" latinLnBrk="0" hangingPunct="1">
        <a:lnSpc>
          <a:spcPct val="90000"/>
        </a:lnSpc>
        <a:spcBef>
          <a:spcPct val="0"/>
        </a:spcBef>
        <a:buNone/>
        <a:defRPr sz="44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D6767F8-4670-E83D-85F4-1446B8B9D466}"/>
              </a:ext>
            </a:extLst>
          </p:cNvPr>
          <p:cNvSpPr>
            <a:spLocks noGrp="1"/>
          </p:cNvSpPr>
          <p:nvPr>
            <p:ph type="sldNum" sz="quarter" idx="53"/>
          </p:nvPr>
        </p:nvSpPr>
        <p:spPr/>
        <p:txBody>
          <a:bodyPr/>
          <a:lstStyle/>
          <a:p>
            <a:fld id="{47FEACEE-25B4-4A2D-B147-27296E36371D}" type="slidenum">
              <a:rPr lang="en-US" altLang="zh-CN" smtClean="0"/>
              <a:pPr/>
              <a:t>1</a:t>
            </a:fld>
            <a:endParaRPr lang="en-US" altLang="zh-CN"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36732" y="1426425"/>
            <a:ext cx="5559268" cy="5330713"/>
          </a:xfrm>
        </p:spPr>
        <p:txBody>
          <a:bodyPr/>
          <a:lstStyle/>
          <a:p>
            <a:r>
              <a:rPr lang="en-US" sz="1400" dirty="0">
                <a:latin typeface="Spectral"/>
              </a:rPr>
              <a:t>A </a:t>
            </a:r>
            <a:r>
              <a:rPr lang="en-US" sz="1400" b="1" dirty="0">
                <a:latin typeface="Spectral"/>
              </a:rPr>
              <a:t>transaction</a:t>
            </a:r>
            <a:r>
              <a:rPr lang="en-US" sz="1400" dirty="0">
                <a:latin typeface="Spectral"/>
              </a:rPr>
              <a:t> in the context of databases is a sequence of one or more operations (such as inserting, updating, or deleting records) that the database treats as </a:t>
            </a:r>
            <a:r>
              <a:rPr lang="en-US" sz="1400" b="1" dirty="0">
                <a:latin typeface="Spectral"/>
              </a:rPr>
              <a:t>one single action</a:t>
            </a:r>
            <a:r>
              <a:rPr lang="en-US" sz="1400" dirty="0">
                <a:latin typeface="Spectral"/>
              </a:rPr>
              <a:t>. It either fully succeeds or fully fails, with no in-between states.</a:t>
            </a:r>
          </a:p>
          <a:p>
            <a:r>
              <a:rPr lang="en-US" sz="1400" b="1" dirty="0">
                <a:latin typeface="Spectral"/>
              </a:rPr>
              <a:t>Example: Bank Transfer</a:t>
            </a:r>
            <a:endParaRPr lang="en-US" sz="1400" dirty="0">
              <a:latin typeface="Spectral"/>
            </a:endParaRPr>
          </a:p>
          <a:p>
            <a:r>
              <a:rPr lang="en-US" sz="1400" dirty="0">
                <a:latin typeface="Spectral"/>
              </a:rPr>
              <a:t>When you send money to a friend, two things happen:</a:t>
            </a:r>
          </a:p>
          <a:p>
            <a:pPr marL="342900" indent="-342900">
              <a:buFont typeface="+mj-lt"/>
              <a:buAutoNum type="arabicPeriod"/>
            </a:pPr>
            <a:r>
              <a:rPr lang="en-US" sz="1400" dirty="0">
                <a:latin typeface="Spectral"/>
              </a:rPr>
              <a:t>Money is deducted from your account.</a:t>
            </a:r>
          </a:p>
          <a:p>
            <a:pPr marL="342900" indent="-342900">
              <a:buFont typeface="+mj-lt"/>
              <a:buAutoNum type="arabicPeriod"/>
            </a:pPr>
            <a:r>
              <a:rPr lang="en-US" sz="1400" dirty="0">
                <a:latin typeface="Spectral"/>
              </a:rPr>
              <a:t>Money is added to their account.</a:t>
            </a:r>
          </a:p>
          <a:p>
            <a:r>
              <a:rPr lang="en-US" sz="1400" dirty="0">
                <a:latin typeface="Spectral"/>
              </a:rPr>
              <a:t>These two steps form </a:t>
            </a:r>
            <a:r>
              <a:rPr lang="en-US" sz="1400" b="1" dirty="0">
                <a:latin typeface="Spectral"/>
              </a:rPr>
              <a:t>one transaction</a:t>
            </a:r>
            <a:r>
              <a:rPr lang="en-US" sz="1400" dirty="0">
                <a:latin typeface="Spectral"/>
              </a:rPr>
              <a:t>. If either step fails, both are canceled.</a:t>
            </a:r>
          </a:p>
          <a:p>
            <a:r>
              <a:rPr lang="en-US" sz="1400" dirty="0">
                <a:latin typeface="Spectral"/>
              </a:rPr>
              <a:t>Without transactions, databases could end up in inconsistent states.</a:t>
            </a:r>
          </a:p>
          <a:p>
            <a:r>
              <a:rPr lang="en-US" sz="1400" dirty="0">
                <a:latin typeface="Spectral"/>
              </a:rPr>
              <a:t>For example:</a:t>
            </a:r>
          </a:p>
          <a:p>
            <a:pPr marL="285750" indent="-285750">
              <a:buFont typeface="Wingdings" panose="05000000000000000000" pitchFamily="2" charset="2"/>
              <a:buChar char="§"/>
            </a:pPr>
            <a:r>
              <a:rPr lang="en-US" sz="1400" b="1" dirty="0">
                <a:latin typeface="Spectral"/>
              </a:rPr>
              <a:t>Partial updates</a:t>
            </a:r>
            <a:r>
              <a:rPr lang="en-US" sz="1400" dirty="0">
                <a:latin typeface="Spectral"/>
              </a:rPr>
              <a:t>: Your money is deducted, but your friend never receives it.</a:t>
            </a:r>
          </a:p>
          <a:p>
            <a:pPr marL="285750" indent="-285750">
              <a:buFont typeface="Wingdings" panose="05000000000000000000" pitchFamily="2" charset="2"/>
              <a:buChar char="§"/>
            </a:pPr>
            <a:r>
              <a:rPr lang="en-US" sz="1400" b="1" dirty="0">
                <a:latin typeface="Spectral"/>
              </a:rPr>
              <a:t>Conflicts</a:t>
            </a:r>
            <a:r>
              <a:rPr lang="en-US" sz="1400" dirty="0">
                <a:latin typeface="Spectral"/>
              </a:rPr>
              <a:t>: Two people booking the last movie ticket at the same time.</a:t>
            </a:r>
          </a:p>
          <a:p>
            <a:r>
              <a:rPr lang="en-US" sz="1400" dirty="0">
                <a:latin typeface="Spectral"/>
              </a:rPr>
              <a:t>Transactions solve these problems by enforcing rules like </a:t>
            </a:r>
            <a:r>
              <a:rPr lang="en-US" sz="1400" b="1" dirty="0">
                <a:latin typeface="Spectral"/>
              </a:rPr>
              <a:t>ACID properties</a:t>
            </a:r>
            <a:r>
              <a:rPr lang="en-US" sz="1400" dirty="0">
                <a:latin typeface="Spectral"/>
              </a:rPr>
              <a:t> (Atomicity, Consistency, Isolation, Durability).</a:t>
            </a:r>
          </a:p>
        </p:txBody>
      </p:sp>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536733" y="100863"/>
            <a:ext cx="10657436" cy="913126"/>
          </a:xfrm>
        </p:spPr>
        <p:txBody>
          <a:bodyPr/>
          <a:lstStyle/>
          <a:p>
            <a:r>
              <a:rPr lang="en-US" dirty="0"/>
              <a:t>What are ACID Transactions in Databases?</a:t>
            </a:r>
          </a:p>
        </p:txBody>
      </p:sp>
      <p:pic>
        <p:nvPicPr>
          <p:cNvPr id="13" name="Picture 12">
            <a:extLst>
              <a:ext uri="{FF2B5EF4-FFF2-40B4-BE49-F238E27FC236}">
                <a16:creationId xmlns:a16="http://schemas.microsoft.com/office/drawing/2014/main" id="{ECD98580-2E41-D148-7468-CDBF8BE055E3}"/>
              </a:ext>
            </a:extLst>
          </p:cNvPr>
          <p:cNvPicPr>
            <a:picLocks noChangeAspect="1"/>
          </p:cNvPicPr>
          <p:nvPr/>
        </p:nvPicPr>
        <p:blipFill>
          <a:blip r:embed="rId2"/>
          <a:srcRect l="1772" t="1471" r="935" b="1471"/>
          <a:stretch>
            <a:fillRect/>
          </a:stretch>
        </p:blipFill>
        <p:spPr>
          <a:xfrm>
            <a:off x="5923450" y="604603"/>
            <a:ext cx="6268550" cy="6253397"/>
          </a:xfrm>
          <a:prstGeom prst="rect">
            <a:avLst/>
          </a:prstGeo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11243529" y="-706430"/>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77554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975978-7DCF-42A1-9610-2824FF4CB4DF}"/>
            </a:ext>
          </a:extLst>
        </p:cNvPr>
        <p:cNvGrpSpPr/>
        <p:nvPr/>
      </p:nvGrpSpPr>
      <p:grpSpPr>
        <a:xfrm>
          <a:off x="0" y="0"/>
          <a:ext cx="0" cy="0"/>
          <a:chOff x="0" y="0"/>
          <a:chExt cx="0" cy="0"/>
        </a:xfrm>
      </p:grpSpPr>
      <p:pic>
        <p:nvPicPr>
          <p:cNvPr id="1030" name="Picture 6">
            <a:extLst>
              <a:ext uri="{FF2B5EF4-FFF2-40B4-BE49-F238E27FC236}">
                <a16:creationId xmlns:a16="http://schemas.microsoft.com/office/drawing/2014/main" id="{A77DD42A-9016-FCBE-1AA3-5C4FF91385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662" y="210820"/>
            <a:ext cx="4400042" cy="2871994"/>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7E75009B-512A-A174-3E03-50A3B8CAC22B}"/>
              </a:ext>
            </a:extLst>
          </p:cNvPr>
          <p:cNvSpPr>
            <a:spLocks noGrp="1"/>
          </p:cNvSpPr>
          <p:nvPr>
            <p:ph type="title"/>
          </p:nvPr>
        </p:nvSpPr>
        <p:spPr>
          <a:xfrm>
            <a:off x="536732" y="335695"/>
            <a:ext cx="9892859" cy="453887"/>
          </a:xfrm>
        </p:spPr>
        <p:txBody>
          <a:bodyPr/>
          <a:lstStyle/>
          <a:p>
            <a:r>
              <a:rPr lang="en-IN" sz="7200" dirty="0">
                <a:solidFill>
                  <a:srgbClr val="C00000"/>
                </a:solidFill>
                <a:latin typeface="Spectral"/>
              </a:rPr>
              <a:t>A</a:t>
            </a:r>
            <a:r>
              <a:rPr lang="en-IN" dirty="0">
                <a:latin typeface="Spectral"/>
              </a:rPr>
              <a:t>tomicity</a:t>
            </a:r>
            <a:endParaRPr lang="en-IN" sz="4000" dirty="0">
              <a:latin typeface="Spectral"/>
            </a:endParaRPr>
          </a:p>
        </p:txBody>
      </p:sp>
      <p:sp>
        <p:nvSpPr>
          <p:cNvPr id="20" name="Text Placeholder 19">
            <a:extLst>
              <a:ext uri="{FF2B5EF4-FFF2-40B4-BE49-F238E27FC236}">
                <a16:creationId xmlns:a16="http://schemas.microsoft.com/office/drawing/2014/main" id="{1090774A-2279-C3F1-83C9-F534D7808B39}"/>
              </a:ext>
            </a:extLst>
          </p:cNvPr>
          <p:cNvSpPr>
            <a:spLocks noGrp="1"/>
          </p:cNvSpPr>
          <p:nvPr>
            <p:ph type="body" sz="quarter" idx="28"/>
          </p:nvPr>
        </p:nvSpPr>
        <p:spPr>
          <a:xfrm>
            <a:off x="536732" y="1185686"/>
            <a:ext cx="5402341" cy="5212985"/>
          </a:xfrm>
        </p:spPr>
        <p:txBody>
          <a:bodyPr/>
          <a:lstStyle/>
          <a:p>
            <a:pPr lvl="0" eaLnBrk="0" fontAlgn="base" hangingPunct="0">
              <a:spcBef>
                <a:spcPct val="0"/>
              </a:spcBef>
              <a:spcAft>
                <a:spcPct val="0"/>
              </a:spcAft>
            </a:pPr>
            <a:r>
              <a:rPr lang="en-US" altLang="en-US" sz="1200" dirty="0">
                <a:solidFill>
                  <a:srgbClr val="363737"/>
                </a:solidFill>
                <a:latin typeface="Spectral"/>
              </a:rPr>
              <a:t>Atomicity ensures that a transaction comprising multiple operations—executes as a </a:t>
            </a:r>
            <a:r>
              <a:rPr lang="en-US" altLang="en-US" sz="1200" b="1" dirty="0">
                <a:solidFill>
                  <a:srgbClr val="363737"/>
                </a:solidFill>
                <a:latin typeface="Spectral"/>
              </a:rPr>
              <a:t>single and indivisible </a:t>
            </a:r>
            <a:r>
              <a:rPr lang="en-US" altLang="en-US" sz="1200" dirty="0">
                <a:solidFill>
                  <a:srgbClr val="363737"/>
                </a:solidFill>
                <a:latin typeface="Spectral"/>
              </a:rPr>
              <a:t>unit of work: it either </a:t>
            </a:r>
            <a:r>
              <a:rPr lang="en-US" altLang="en-US" sz="1200" b="1" dirty="0">
                <a:solidFill>
                  <a:srgbClr val="363737"/>
                </a:solidFill>
                <a:latin typeface="Spectral"/>
              </a:rPr>
              <a:t>fully</a:t>
            </a:r>
            <a:r>
              <a:rPr lang="en-US" altLang="en-US" sz="1200" dirty="0">
                <a:solidFill>
                  <a:srgbClr val="363737"/>
                </a:solidFill>
                <a:latin typeface="Spectral"/>
              </a:rPr>
              <a:t> succeeds (commits) or </a:t>
            </a:r>
            <a:r>
              <a:rPr lang="en-US" altLang="en-US" sz="1200" b="1" dirty="0">
                <a:solidFill>
                  <a:srgbClr val="363737"/>
                </a:solidFill>
                <a:latin typeface="Spectral"/>
              </a:rPr>
              <a:t>fully</a:t>
            </a:r>
            <a:r>
              <a:rPr lang="en-US" altLang="en-US" sz="1200" dirty="0">
                <a:solidFill>
                  <a:srgbClr val="363737"/>
                </a:solidFill>
                <a:latin typeface="Spectral"/>
              </a:rPr>
              <a:t> fails (rolls back).</a:t>
            </a:r>
            <a:endParaRPr lang="en-US" altLang="en-US" sz="1200" dirty="0">
              <a:solidFill>
                <a:schemeClr val="tx1"/>
              </a:solidFill>
            </a:endParaRPr>
          </a:p>
          <a:p>
            <a:pPr lvl="0" eaLnBrk="0" fontAlgn="base" hangingPunct="0">
              <a:spcBef>
                <a:spcPct val="0"/>
              </a:spcBef>
              <a:spcAft>
                <a:spcPct val="0"/>
              </a:spcAft>
            </a:pPr>
            <a:r>
              <a:rPr lang="en-US" altLang="en-US" sz="1200" dirty="0">
                <a:solidFill>
                  <a:srgbClr val="363737"/>
                </a:solidFill>
                <a:latin typeface="Spectral"/>
              </a:rPr>
              <a:t>If any part of the transaction fails, the entire transaction is rolled back, and the database is restored to a state exactly as it was before the transaction began.</a:t>
            </a:r>
          </a:p>
          <a:p>
            <a:pPr lvl="0" eaLnBrk="0" fontAlgn="base" hangingPunct="0">
              <a:spcBef>
                <a:spcPct val="0"/>
              </a:spcBef>
              <a:spcAft>
                <a:spcPct val="0"/>
              </a:spcAft>
            </a:pPr>
            <a:endParaRPr lang="en-US" altLang="en-US" sz="1100" dirty="0">
              <a:solidFill>
                <a:schemeClr val="tx1"/>
              </a:solidFill>
            </a:endParaRPr>
          </a:p>
          <a:p>
            <a:pPr marL="171450" lvl="0" indent="-171450" eaLnBrk="0" fontAlgn="base" hangingPunct="0">
              <a:spcBef>
                <a:spcPct val="0"/>
              </a:spcBef>
              <a:spcAft>
                <a:spcPct val="0"/>
              </a:spcAft>
              <a:buFont typeface="Wingdings" panose="05000000000000000000" pitchFamily="2" charset="2"/>
              <a:buChar char="q"/>
            </a:pPr>
            <a:r>
              <a:rPr lang="en-US" altLang="en-US" sz="1200" b="1" dirty="0">
                <a:solidFill>
                  <a:srgbClr val="363737"/>
                </a:solidFill>
                <a:latin typeface="Arial" panose="020B0604020202020204" pitchFamily="34" charset="0"/>
              </a:rPr>
              <a:t>Example: </a:t>
            </a:r>
            <a:r>
              <a:rPr lang="en-US" altLang="en-US" sz="1200" dirty="0">
                <a:solidFill>
                  <a:srgbClr val="363737"/>
                </a:solidFill>
                <a:latin typeface="Arial" panose="020B0604020202020204" pitchFamily="34" charset="0"/>
              </a:rPr>
              <a:t>In a money transfer transaction, if the credit step fails, the debit step cannot be allowed to stand on its own. This prevents inconsistent states like “money disappearing” from one account without showing up in another.</a:t>
            </a:r>
            <a:endParaRPr lang="en-US" altLang="en-US" sz="1200" dirty="0">
              <a:solidFill>
                <a:schemeClr val="tx1"/>
              </a:solidFill>
              <a:latin typeface="Arial" panose="020B0604020202020204" pitchFamily="34" charset="0"/>
            </a:endParaRPr>
          </a:p>
          <a:p>
            <a:pPr lvl="0" eaLnBrk="0" fontAlgn="base" hangingPunct="0">
              <a:spcBef>
                <a:spcPct val="0"/>
              </a:spcBef>
              <a:spcAft>
                <a:spcPct val="0"/>
              </a:spcAft>
            </a:pPr>
            <a:r>
              <a:rPr lang="en-US" altLang="en-US" sz="1200" dirty="0">
                <a:solidFill>
                  <a:srgbClr val="363737"/>
                </a:solidFill>
                <a:latin typeface="Spectral"/>
              </a:rPr>
              <a:t>Atomicity abstracts away the complexity of manually undoing changes if something goes wrong.</a:t>
            </a:r>
          </a:p>
          <a:p>
            <a:pPr lvl="0" eaLnBrk="0" fontAlgn="base" hangingPunct="0">
              <a:spcBef>
                <a:spcPct val="0"/>
              </a:spcBef>
              <a:spcAft>
                <a:spcPct val="0"/>
              </a:spcAft>
            </a:pPr>
            <a:endParaRPr lang="en-US" altLang="en-US" sz="1100" dirty="0">
              <a:solidFill>
                <a:srgbClr val="363737"/>
              </a:solidFill>
              <a:latin typeface="Spectral"/>
            </a:endParaRPr>
          </a:p>
          <a:p>
            <a:pPr eaLnBrk="0" fontAlgn="base" hangingPunct="0">
              <a:spcBef>
                <a:spcPct val="0"/>
              </a:spcBef>
              <a:spcAft>
                <a:spcPct val="0"/>
              </a:spcAft>
            </a:pPr>
            <a:r>
              <a:rPr lang="en-IN" sz="1200" b="1" dirty="0">
                <a:latin typeface="Spectral"/>
              </a:rPr>
              <a:t>1. Transaction Logs (Write-Ahead Logs)</a:t>
            </a:r>
          </a:p>
          <a:p>
            <a:pPr marL="171450" indent="-171450">
              <a:buFont typeface="Wingdings" panose="05000000000000000000" pitchFamily="2" charset="2"/>
              <a:buChar char="§"/>
            </a:pPr>
            <a:r>
              <a:rPr lang="en-US" sz="1200" dirty="0">
                <a:latin typeface="Spectral"/>
              </a:rPr>
              <a:t>Every operation is recorded in a </a:t>
            </a:r>
            <a:r>
              <a:rPr lang="en-US" sz="1200" b="1" dirty="0">
                <a:latin typeface="Spectral"/>
              </a:rPr>
              <a:t>write-ahead log</a:t>
            </a:r>
            <a:r>
              <a:rPr lang="en-US" sz="1200" dirty="0">
                <a:latin typeface="Spectral"/>
              </a:rPr>
              <a:t> before it’s applied to the actual database table.</a:t>
            </a:r>
          </a:p>
          <a:p>
            <a:pPr marL="171450" indent="-171450">
              <a:buFont typeface="Wingdings" panose="05000000000000000000" pitchFamily="2" charset="2"/>
              <a:buChar char="§"/>
            </a:pPr>
            <a:r>
              <a:rPr lang="en-US" sz="1200" dirty="0">
                <a:latin typeface="Spectral"/>
              </a:rPr>
              <a:t>If a failure occurs, the database uses this log to </a:t>
            </a:r>
            <a:r>
              <a:rPr lang="en-US" sz="1200" b="1" dirty="0">
                <a:latin typeface="Spectral"/>
              </a:rPr>
              <a:t>undo</a:t>
            </a:r>
            <a:r>
              <a:rPr lang="en-US" sz="1200" dirty="0">
                <a:latin typeface="Spectral"/>
              </a:rPr>
              <a:t> incomplete changes.</a:t>
            </a:r>
          </a:p>
          <a:p>
            <a:pPr lvl="0" eaLnBrk="0" fontAlgn="base" hangingPunct="0">
              <a:spcBef>
                <a:spcPct val="0"/>
              </a:spcBef>
              <a:spcAft>
                <a:spcPct val="0"/>
              </a:spcAft>
            </a:pPr>
            <a:endParaRPr lang="en-US" altLang="en-US" sz="400" dirty="0">
              <a:solidFill>
                <a:schemeClr val="tx1"/>
              </a:solidFill>
              <a:latin typeface="Spectral"/>
            </a:endParaRPr>
          </a:p>
          <a:p>
            <a:r>
              <a:rPr lang="en-IN" sz="1200" b="1" dirty="0">
                <a:latin typeface="Spectral"/>
              </a:rPr>
              <a:t>2. Commit/Rollback Protocols</a:t>
            </a:r>
          </a:p>
          <a:p>
            <a:pPr lvl="0" eaLnBrk="0" fontAlgn="base" hangingPunct="0">
              <a:spcBef>
                <a:spcPct val="0"/>
              </a:spcBef>
              <a:spcAft>
                <a:spcPct val="0"/>
              </a:spcAft>
            </a:pPr>
            <a:endParaRPr lang="en-US" altLang="en-US" sz="700" dirty="0">
              <a:solidFill>
                <a:schemeClr val="tx1"/>
              </a:solidFill>
              <a:latin typeface="Spectral"/>
            </a:endParaRPr>
          </a:p>
          <a:p>
            <a:pPr marL="171450" lvl="0" indent="-171450" eaLnBrk="0" fontAlgn="base" hangingPunct="0">
              <a:spcBef>
                <a:spcPct val="0"/>
              </a:spcBef>
              <a:spcAft>
                <a:spcPct val="0"/>
              </a:spcAft>
              <a:buFont typeface="Wingdings" panose="05000000000000000000" pitchFamily="2" charset="2"/>
              <a:buChar char="§"/>
            </a:pPr>
            <a:r>
              <a:rPr lang="en-US" altLang="en-US" sz="1200" dirty="0">
                <a:solidFill>
                  <a:srgbClr val="363737"/>
                </a:solidFill>
                <a:latin typeface="Spectral"/>
              </a:rPr>
              <a:t>Databases provide commands like BEGIN TRANSACTION, COMMIT, and ROLLBACK</a:t>
            </a:r>
          </a:p>
          <a:p>
            <a:pPr marL="171450" lvl="0" indent="-171450" eaLnBrk="0" fontAlgn="base" hangingPunct="0">
              <a:spcBef>
                <a:spcPct val="0"/>
              </a:spcBef>
              <a:spcAft>
                <a:spcPct val="0"/>
              </a:spcAft>
              <a:buFont typeface="Wingdings" panose="05000000000000000000" pitchFamily="2" charset="2"/>
              <a:buChar char="§"/>
            </a:pPr>
            <a:r>
              <a:rPr lang="en-US" altLang="en-US" sz="1200" dirty="0">
                <a:solidFill>
                  <a:srgbClr val="363737"/>
                </a:solidFill>
                <a:latin typeface="Spectral"/>
              </a:rPr>
              <a:t>Any changes made between BEGIN TRANSACTION and COMMIT are considered “in-progress” and won’t be permanently applied unless the transaction commits successfully.</a:t>
            </a:r>
          </a:p>
          <a:p>
            <a:pPr marL="171450" lvl="0" indent="-171450" eaLnBrk="0" fontAlgn="base" hangingPunct="0">
              <a:spcBef>
                <a:spcPct val="0"/>
              </a:spcBef>
              <a:spcAft>
                <a:spcPct val="0"/>
              </a:spcAft>
              <a:buFont typeface="Wingdings" panose="05000000000000000000" pitchFamily="2" charset="2"/>
              <a:buChar char="§"/>
            </a:pPr>
            <a:r>
              <a:rPr lang="en-US" altLang="en-US" sz="1200" dirty="0">
                <a:solidFill>
                  <a:srgbClr val="363737"/>
                </a:solidFill>
                <a:latin typeface="Spectral"/>
              </a:rPr>
              <a:t>If any step fails, or if you explicitly issue a ROLLBACK, all changes since the start of the transaction are undone.</a:t>
            </a:r>
          </a:p>
          <a:p>
            <a:pPr lvl="0" eaLnBrk="0" fontAlgn="base" hangingPunct="0">
              <a:spcBef>
                <a:spcPct val="0"/>
              </a:spcBef>
              <a:spcAft>
                <a:spcPct val="0"/>
              </a:spcAft>
            </a:pPr>
            <a:endParaRPr lang="en-US" altLang="en-US" sz="2000" dirty="0">
              <a:solidFill>
                <a:schemeClr val="tx1"/>
              </a:solidFill>
              <a:latin typeface="Arial" panose="020B0604020202020204" pitchFamily="34" charset="0"/>
            </a:endParaRPr>
          </a:p>
          <a:p>
            <a:endParaRPr lang="en-IN" b="1" dirty="0"/>
          </a:p>
          <a:p>
            <a:endParaRPr lang="en-US" sz="1100" dirty="0">
              <a:latin typeface="Spectral"/>
            </a:endParaRPr>
          </a:p>
        </p:txBody>
      </p:sp>
      <p:sp>
        <p:nvSpPr>
          <p:cNvPr id="7" name="Slide Number Placeholder 6">
            <a:extLst>
              <a:ext uri="{FF2B5EF4-FFF2-40B4-BE49-F238E27FC236}">
                <a16:creationId xmlns:a16="http://schemas.microsoft.com/office/drawing/2014/main" id="{88DF15B3-0BDE-5766-D0DD-6390D2C3AAA2}"/>
              </a:ext>
            </a:extLst>
          </p:cNvPr>
          <p:cNvSpPr>
            <a:spLocks noGrp="1"/>
          </p:cNvSpPr>
          <p:nvPr>
            <p:ph type="sldNum" sz="quarter" idx="53"/>
          </p:nvPr>
        </p:nvSpPr>
        <p:spPr/>
        <p:txBody>
          <a:bodyPr/>
          <a:lstStyle/>
          <a:p>
            <a:fld id="{47FEACEE-25B4-4A2D-B147-27296E36371D}" type="slidenum">
              <a:rPr lang="en-US" altLang="zh-CN" smtClean="0"/>
              <a:pPr/>
              <a:t>2</a:t>
            </a:fld>
            <a:endParaRPr lang="en-US" altLang="zh-CN" dirty="0"/>
          </a:p>
        </p:txBody>
      </p:sp>
      <p:sp>
        <p:nvSpPr>
          <p:cNvPr id="6" name="Freeform: Shape 5">
            <a:extLst>
              <a:ext uri="{FF2B5EF4-FFF2-40B4-BE49-F238E27FC236}">
                <a16:creationId xmlns:a16="http://schemas.microsoft.com/office/drawing/2014/main" id="{81DD29E7-8D4C-4600-C9CD-4E2912A51EEC}"/>
              </a:ext>
              <a:ext uri="{C183D7F6-B498-43B3-948B-1728B52AA6E4}">
                <adec:decorative xmlns:adec="http://schemas.microsoft.com/office/drawing/2017/decorative" val="1"/>
              </a:ext>
            </a:extLst>
          </p:cNvPr>
          <p:cNvSpPr/>
          <p:nvPr/>
        </p:nvSpPr>
        <p:spPr>
          <a:xfrm>
            <a:off x="11243529" y="-103864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cxnSp>
        <p:nvCxnSpPr>
          <p:cNvPr id="12" name="Straight Connector 11">
            <a:extLst>
              <a:ext uri="{FF2B5EF4-FFF2-40B4-BE49-F238E27FC236}">
                <a16:creationId xmlns:a16="http://schemas.microsoft.com/office/drawing/2014/main" id="{BF5ACBC8-FE6B-8E3B-6874-EEF74D75F6AB}"/>
              </a:ext>
            </a:extLst>
          </p:cNvPr>
          <p:cNvCxnSpPr>
            <a:cxnSpLocks/>
          </p:cNvCxnSpPr>
          <p:nvPr/>
        </p:nvCxnSpPr>
        <p:spPr>
          <a:xfrm>
            <a:off x="6361723" y="1565336"/>
            <a:ext cx="0" cy="462137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69056F46-05D9-F9A9-07B7-BB6E25F987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5662" y="3416809"/>
            <a:ext cx="4400042" cy="3105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162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A83BF2-2314-7ABA-F2D2-06B3E15101E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35CC20C-4C52-A3B6-0DE8-77F2F08AB821}"/>
              </a:ext>
            </a:extLst>
          </p:cNvPr>
          <p:cNvSpPr>
            <a:spLocks noGrp="1"/>
          </p:cNvSpPr>
          <p:nvPr>
            <p:ph type="title"/>
          </p:nvPr>
        </p:nvSpPr>
        <p:spPr>
          <a:xfrm>
            <a:off x="536732" y="335695"/>
            <a:ext cx="9892859" cy="453887"/>
          </a:xfrm>
        </p:spPr>
        <p:txBody>
          <a:bodyPr/>
          <a:lstStyle/>
          <a:p>
            <a:r>
              <a:rPr lang="en-IN" sz="7200" dirty="0">
                <a:solidFill>
                  <a:srgbClr val="C00000"/>
                </a:solidFill>
                <a:latin typeface="Spectral"/>
              </a:rPr>
              <a:t>C</a:t>
            </a:r>
            <a:r>
              <a:rPr lang="en-IN" dirty="0">
                <a:latin typeface="Spectral"/>
              </a:rPr>
              <a:t>onsistency</a:t>
            </a:r>
            <a:endParaRPr lang="en-IN" sz="4000" dirty="0">
              <a:latin typeface="Spectral"/>
            </a:endParaRPr>
          </a:p>
        </p:txBody>
      </p:sp>
      <p:sp>
        <p:nvSpPr>
          <p:cNvPr id="20" name="Text Placeholder 19">
            <a:extLst>
              <a:ext uri="{FF2B5EF4-FFF2-40B4-BE49-F238E27FC236}">
                <a16:creationId xmlns:a16="http://schemas.microsoft.com/office/drawing/2014/main" id="{FE3AECF0-0A49-ED8F-9111-82062E50CCBE}"/>
              </a:ext>
            </a:extLst>
          </p:cNvPr>
          <p:cNvSpPr>
            <a:spLocks noGrp="1"/>
          </p:cNvSpPr>
          <p:nvPr>
            <p:ph type="body" sz="quarter" idx="28"/>
          </p:nvPr>
        </p:nvSpPr>
        <p:spPr>
          <a:xfrm>
            <a:off x="536732" y="1185686"/>
            <a:ext cx="5402341" cy="5212985"/>
          </a:xfrm>
        </p:spPr>
        <p:txBody>
          <a:bodyPr/>
          <a:lstStyle/>
          <a:p>
            <a:pPr lvl="0" eaLnBrk="0" fontAlgn="base" hangingPunct="0">
              <a:spcBef>
                <a:spcPct val="0"/>
              </a:spcBef>
              <a:spcAft>
                <a:spcPct val="0"/>
              </a:spcAft>
            </a:pPr>
            <a:r>
              <a:rPr lang="en-US" sz="1400" b="1" dirty="0">
                <a:latin typeface="Spectral"/>
              </a:rPr>
              <a:t>Consistency</a:t>
            </a:r>
            <a:r>
              <a:rPr lang="en-US" sz="1400" dirty="0">
                <a:latin typeface="Spectral"/>
              </a:rPr>
              <a:t> in the context of ACID transactions ensures that any transaction will bring the database from one valid state to another valid state never leaving it in a broken or “invalid” state.</a:t>
            </a:r>
          </a:p>
          <a:p>
            <a:pPr lvl="0" eaLnBrk="0" fontAlgn="base" hangingPunct="0">
              <a:spcBef>
                <a:spcPct val="0"/>
              </a:spcBef>
              <a:spcAft>
                <a:spcPct val="0"/>
              </a:spcAft>
            </a:pPr>
            <a:endParaRPr lang="en-US" altLang="en-US" sz="1200" dirty="0">
              <a:solidFill>
                <a:srgbClr val="363737"/>
              </a:solidFill>
              <a:latin typeface="Spectral"/>
            </a:endParaRPr>
          </a:p>
          <a:p>
            <a:r>
              <a:rPr lang="en-IN" sz="1800" b="1" dirty="0">
                <a:latin typeface="Spectral"/>
              </a:rPr>
              <a:t>How to Implement Consistency</a:t>
            </a:r>
          </a:p>
          <a:p>
            <a:endParaRPr lang="en-IN" sz="1200" b="1" dirty="0">
              <a:latin typeface="Spectral"/>
            </a:endParaRPr>
          </a:p>
          <a:p>
            <a:pPr marL="342900" indent="-342900">
              <a:buFont typeface="+mj-lt"/>
              <a:buAutoNum type="arabicPeriod"/>
            </a:pPr>
            <a:r>
              <a:rPr lang="en-US" sz="1400" b="1" dirty="0">
                <a:latin typeface="Spectral"/>
              </a:rPr>
              <a:t>Database Schema Constraints</a:t>
            </a:r>
            <a:endParaRPr lang="en-US" sz="1400" dirty="0">
              <a:latin typeface="Spectral"/>
            </a:endParaRPr>
          </a:p>
          <a:p>
            <a:pPr lvl="1">
              <a:buFont typeface="Wingdings" panose="05000000000000000000" pitchFamily="2" charset="2"/>
              <a:buChar char="§"/>
            </a:pPr>
            <a:r>
              <a:rPr lang="en-US" sz="1400" b="1" dirty="0">
                <a:latin typeface="Spectral"/>
              </a:rPr>
              <a:t>NOT NULL</a:t>
            </a:r>
            <a:r>
              <a:rPr lang="en-US" sz="1400" dirty="0">
                <a:latin typeface="Spectral"/>
              </a:rPr>
              <a:t>, </a:t>
            </a:r>
            <a:r>
              <a:rPr lang="en-US" sz="1400" b="1" dirty="0">
                <a:latin typeface="Spectral"/>
              </a:rPr>
              <a:t>UNIQUE</a:t>
            </a:r>
            <a:r>
              <a:rPr lang="en-US" sz="1400" dirty="0">
                <a:latin typeface="Spectral"/>
              </a:rPr>
              <a:t>, </a:t>
            </a:r>
            <a:r>
              <a:rPr lang="en-US" sz="1400" b="1" dirty="0">
                <a:latin typeface="Spectral"/>
              </a:rPr>
              <a:t>PRIMARY KEY</a:t>
            </a:r>
            <a:r>
              <a:rPr lang="en-US" sz="1400" dirty="0">
                <a:latin typeface="Spectral"/>
              </a:rPr>
              <a:t>, </a:t>
            </a:r>
            <a:r>
              <a:rPr lang="en-US" sz="1400" b="1" dirty="0">
                <a:latin typeface="Spectral"/>
              </a:rPr>
              <a:t>FOREIGN KEY</a:t>
            </a:r>
            <a:r>
              <a:rPr lang="en-US" sz="1400" dirty="0">
                <a:latin typeface="Spectral"/>
              </a:rPr>
              <a:t>, </a:t>
            </a:r>
            <a:r>
              <a:rPr lang="en-US" sz="1400" b="1" dirty="0">
                <a:latin typeface="Spectral"/>
              </a:rPr>
              <a:t>CHECK</a:t>
            </a:r>
            <a:r>
              <a:rPr lang="en-US" sz="1400" dirty="0">
                <a:latin typeface="Spectral"/>
              </a:rPr>
              <a:t> constraints, and other schema definitions ensure no invalid entries are allowed.</a:t>
            </a:r>
          </a:p>
          <a:p>
            <a:pPr marL="342900" indent="-342900">
              <a:buFont typeface="+mj-lt"/>
              <a:buAutoNum type="arabicPeriod"/>
            </a:pPr>
            <a:r>
              <a:rPr lang="en-US" sz="1400" b="1" dirty="0">
                <a:latin typeface="Spectral"/>
              </a:rPr>
              <a:t>Triggers and Stored Procedures</a:t>
            </a:r>
            <a:endParaRPr lang="en-US" sz="1400" dirty="0">
              <a:latin typeface="Spectral"/>
            </a:endParaRPr>
          </a:p>
          <a:p>
            <a:pPr lvl="1">
              <a:buFont typeface="Wingdings" panose="05000000000000000000" pitchFamily="2" charset="2"/>
              <a:buChar char="§"/>
            </a:pPr>
            <a:r>
              <a:rPr lang="en-US" sz="1400" dirty="0">
                <a:latin typeface="Spectral"/>
              </a:rPr>
              <a:t>Triggers can automatically check additional rules whenever rows are inserted, updated, or deleted.</a:t>
            </a:r>
          </a:p>
          <a:p>
            <a:pPr lvl="1">
              <a:buFont typeface="Wingdings" panose="05000000000000000000" pitchFamily="2" charset="2"/>
              <a:buChar char="§"/>
            </a:pPr>
            <a:r>
              <a:rPr lang="en-US" sz="1400" dirty="0">
                <a:latin typeface="Spectral"/>
              </a:rPr>
              <a:t>Stored procedures can contain logic to validate data before committing.</a:t>
            </a:r>
          </a:p>
          <a:p>
            <a:pPr marL="342900" indent="-342900">
              <a:buFont typeface="+mj-lt"/>
              <a:buAutoNum type="arabicPeriod"/>
            </a:pPr>
            <a:r>
              <a:rPr lang="en-US" sz="1400" b="1" dirty="0">
                <a:latin typeface="Spectral"/>
              </a:rPr>
              <a:t>Application-Level Safeguards</a:t>
            </a:r>
            <a:endParaRPr lang="en-US" sz="1400" dirty="0">
              <a:latin typeface="Spectral"/>
            </a:endParaRPr>
          </a:p>
          <a:p>
            <a:pPr lvl="1">
              <a:buFont typeface="Wingdings" panose="05000000000000000000" pitchFamily="2" charset="2"/>
              <a:buChar char="§"/>
            </a:pPr>
            <a:r>
              <a:rPr lang="en-US" sz="1400" dirty="0">
                <a:latin typeface="Spectral"/>
              </a:rPr>
              <a:t>While the database enforces constraints at a lower level, applications often add extra checks—like ensuring business rules are followed or data is validated before it even reaches the database layer.</a:t>
            </a:r>
          </a:p>
          <a:p>
            <a:pPr lvl="0" eaLnBrk="0" fontAlgn="base" hangingPunct="0">
              <a:spcBef>
                <a:spcPct val="0"/>
              </a:spcBef>
              <a:spcAft>
                <a:spcPct val="0"/>
              </a:spcAft>
            </a:pPr>
            <a:endParaRPr lang="en-US" altLang="en-US" sz="1400" dirty="0">
              <a:solidFill>
                <a:schemeClr val="tx1"/>
              </a:solidFill>
              <a:latin typeface="Spectral"/>
            </a:endParaRPr>
          </a:p>
          <a:p>
            <a:endParaRPr lang="en-IN" sz="1400" b="1" dirty="0">
              <a:latin typeface="Spectral"/>
            </a:endParaRPr>
          </a:p>
          <a:p>
            <a:endParaRPr lang="en-US" sz="1400" dirty="0">
              <a:latin typeface="Spectral"/>
            </a:endParaRPr>
          </a:p>
        </p:txBody>
      </p:sp>
      <p:sp>
        <p:nvSpPr>
          <p:cNvPr id="7" name="Slide Number Placeholder 6">
            <a:extLst>
              <a:ext uri="{FF2B5EF4-FFF2-40B4-BE49-F238E27FC236}">
                <a16:creationId xmlns:a16="http://schemas.microsoft.com/office/drawing/2014/main" id="{0FA6E032-E90D-EE51-16E1-0189B0B2432F}"/>
              </a:ext>
            </a:extLst>
          </p:cNvPr>
          <p:cNvSpPr>
            <a:spLocks noGrp="1"/>
          </p:cNvSpPr>
          <p:nvPr>
            <p:ph type="sldNum" sz="quarter" idx="53"/>
          </p:nvPr>
        </p:nvSpPr>
        <p:spPr/>
        <p:txBody>
          <a:bodyPr/>
          <a:lstStyle/>
          <a:p>
            <a:fld id="{47FEACEE-25B4-4A2D-B147-27296E36371D}" type="slidenum">
              <a:rPr lang="en-US" altLang="zh-CN" smtClean="0"/>
              <a:pPr/>
              <a:t>3</a:t>
            </a:fld>
            <a:endParaRPr lang="en-US" altLang="zh-CN" dirty="0"/>
          </a:p>
        </p:txBody>
      </p:sp>
      <p:sp>
        <p:nvSpPr>
          <p:cNvPr id="6" name="Freeform: Shape 5">
            <a:extLst>
              <a:ext uri="{FF2B5EF4-FFF2-40B4-BE49-F238E27FC236}">
                <a16:creationId xmlns:a16="http://schemas.microsoft.com/office/drawing/2014/main" id="{7075B29C-4DE5-0563-EF46-B88E0A4E2106}"/>
              </a:ext>
              <a:ext uri="{C183D7F6-B498-43B3-948B-1728B52AA6E4}">
                <adec:decorative xmlns:adec="http://schemas.microsoft.com/office/drawing/2017/decorative" val="1"/>
              </a:ext>
            </a:extLst>
          </p:cNvPr>
          <p:cNvSpPr/>
          <p:nvPr/>
        </p:nvSpPr>
        <p:spPr>
          <a:xfrm>
            <a:off x="11243529" y="-103864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cxnSp>
        <p:nvCxnSpPr>
          <p:cNvPr id="12" name="Straight Connector 11">
            <a:extLst>
              <a:ext uri="{FF2B5EF4-FFF2-40B4-BE49-F238E27FC236}">
                <a16:creationId xmlns:a16="http://schemas.microsoft.com/office/drawing/2014/main" id="{5FA68B95-1684-0558-C065-EFB3CA56A6E0}"/>
              </a:ext>
            </a:extLst>
          </p:cNvPr>
          <p:cNvCxnSpPr>
            <a:cxnSpLocks/>
          </p:cNvCxnSpPr>
          <p:nvPr/>
        </p:nvCxnSpPr>
        <p:spPr>
          <a:xfrm>
            <a:off x="6361723" y="1565336"/>
            <a:ext cx="0" cy="462137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052" name="Picture 4">
            <a:extLst>
              <a:ext uri="{FF2B5EF4-FFF2-40B4-BE49-F238E27FC236}">
                <a16:creationId xmlns:a16="http://schemas.microsoft.com/office/drawing/2014/main" id="{05536969-BD09-B00F-3618-7CD086F5F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1334" y="1803794"/>
            <a:ext cx="5520539" cy="3250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0510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C29F8B-653E-0303-B4F8-C4BB68ECA760}"/>
            </a:ext>
          </a:extLst>
        </p:cNvPr>
        <p:cNvGrpSpPr/>
        <p:nvPr/>
      </p:nvGrpSpPr>
      <p:grpSpPr>
        <a:xfrm>
          <a:off x="0" y="0"/>
          <a:ext cx="0" cy="0"/>
          <a:chOff x="0" y="0"/>
          <a:chExt cx="0" cy="0"/>
        </a:xfrm>
      </p:grpSpPr>
      <p:pic>
        <p:nvPicPr>
          <p:cNvPr id="3074" name="Picture 2">
            <a:extLst>
              <a:ext uri="{FF2B5EF4-FFF2-40B4-BE49-F238E27FC236}">
                <a16:creationId xmlns:a16="http://schemas.microsoft.com/office/drawing/2014/main" id="{01435594-2B93-83F6-C718-75DCA798D1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8738" y="156057"/>
            <a:ext cx="5009066" cy="126704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74A12D7D-0C11-F058-8480-C79F10969447}"/>
              </a:ext>
            </a:extLst>
          </p:cNvPr>
          <p:cNvSpPr>
            <a:spLocks noGrp="1"/>
          </p:cNvSpPr>
          <p:nvPr>
            <p:ph type="title"/>
          </p:nvPr>
        </p:nvSpPr>
        <p:spPr>
          <a:xfrm>
            <a:off x="536732" y="335695"/>
            <a:ext cx="9892859" cy="453887"/>
          </a:xfrm>
        </p:spPr>
        <p:txBody>
          <a:bodyPr/>
          <a:lstStyle/>
          <a:p>
            <a:r>
              <a:rPr lang="en-IN" sz="7200" dirty="0">
                <a:solidFill>
                  <a:srgbClr val="C00000"/>
                </a:solidFill>
                <a:latin typeface="Spectral"/>
              </a:rPr>
              <a:t>I</a:t>
            </a:r>
            <a:r>
              <a:rPr lang="en-IN" dirty="0">
                <a:latin typeface="Spectral"/>
              </a:rPr>
              <a:t>solation</a:t>
            </a:r>
            <a:endParaRPr lang="en-IN" sz="4000" dirty="0">
              <a:latin typeface="Spectral"/>
            </a:endParaRPr>
          </a:p>
        </p:txBody>
      </p:sp>
      <p:sp>
        <p:nvSpPr>
          <p:cNvPr id="20" name="Text Placeholder 19">
            <a:extLst>
              <a:ext uri="{FF2B5EF4-FFF2-40B4-BE49-F238E27FC236}">
                <a16:creationId xmlns:a16="http://schemas.microsoft.com/office/drawing/2014/main" id="{26AAB3A0-908D-C779-7975-073D58913678}"/>
              </a:ext>
            </a:extLst>
          </p:cNvPr>
          <p:cNvSpPr>
            <a:spLocks noGrp="1"/>
          </p:cNvSpPr>
          <p:nvPr>
            <p:ph type="body" sz="quarter" idx="28"/>
          </p:nvPr>
        </p:nvSpPr>
        <p:spPr>
          <a:xfrm>
            <a:off x="536732" y="1185686"/>
            <a:ext cx="5402341" cy="5397359"/>
          </a:xfrm>
        </p:spPr>
        <p:txBody>
          <a:bodyPr/>
          <a:lstStyle/>
          <a:p>
            <a:pPr lvl="0" eaLnBrk="0" fontAlgn="base" hangingPunct="0">
              <a:spcBef>
                <a:spcPct val="0"/>
              </a:spcBef>
              <a:spcAft>
                <a:spcPct val="0"/>
              </a:spcAft>
            </a:pPr>
            <a:r>
              <a:rPr lang="en-US" sz="1400" b="1" dirty="0">
                <a:latin typeface="Spectral"/>
              </a:rPr>
              <a:t>Isolation</a:t>
            </a:r>
            <a:r>
              <a:rPr lang="en-US" sz="1400" dirty="0">
                <a:latin typeface="Spectral"/>
              </a:rPr>
              <a:t> ensures that concurrently running transactions do not interfere with each other’s intermediate states.</a:t>
            </a:r>
          </a:p>
          <a:p>
            <a:pPr lvl="0" eaLnBrk="0" fontAlgn="base" hangingPunct="0">
              <a:spcBef>
                <a:spcPct val="0"/>
              </a:spcBef>
              <a:spcAft>
                <a:spcPct val="0"/>
              </a:spcAft>
            </a:pPr>
            <a:endParaRPr lang="en-US" altLang="en-US" sz="200" dirty="0">
              <a:solidFill>
                <a:srgbClr val="363737"/>
              </a:solidFill>
              <a:latin typeface="Spectral"/>
            </a:endParaRPr>
          </a:p>
          <a:p>
            <a:r>
              <a:rPr lang="en-IN" sz="1600" b="1" dirty="0">
                <a:latin typeface="Spectral"/>
              </a:rPr>
              <a:t>Concurrency Anomalies</a:t>
            </a:r>
          </a:p>
          <a:p>
            <a:pPr marL="285750" indent="-285750">
              <a:buFont typeface="Wingdings" panose="05000000000000000000" pitchFamily="2" charset="2"/>
              <a:buChar char="§"/>
            </a:pPr>
            <a:r>
              <a:rPr lang="en-IN" sz="1400" dirty="0">
                <a:latin typeface="Spectral"/>
              </a:rPr>
              <a:t>Dirty Read</a:t>
            </a:r>
          </a:p>
          <a:p>
            <a:pPr marL="285750" indent="-285750">
              <a:buFont typeface="Wingdings" panose="05000000000000000000" pitchFamily="2" charset="2"/>
              <a:buChar char="§"/>
            </a:pPr>
            <a:r>
              <a:rPr lang="en-IN" sz="1400" dirty="0">
                <a:latin typeface="Spectral"/>
              </a:rPr>
              <a:t>Non-Repeatable Read</a:t>
            </a:r>
          </a:p>
          <a:p>
            <a:pPr marL="285750" indent="-285750">
              <a:buFont typeface="Wingdings" panose="05000000000000000000" pitchFamily="2" charset="2"/>
              <a:buChar char="§"/>
            </a:pPr>
            <a:r>
              <a:rPr lang="en-IN" sz="1400" dirty="0">
                <a:latin typeface="Spectral"/>
              </a:rPr>
              <a:t>Phantom Read</a:t>
            </a:r>
          </a:p>
          <a:p>
            <a:endParaRPr lang="en-IN" sz="100" b="1" dirty="0">
              <a:latin typeface="Spectral"/>
            </a:endParaRPr>
          </a:p>
          <a:p>
            <a:r>
              <a:rPr lang="en-IN" sz="1600" b="1" dirty="0">
                <a:latin typeface="Spectral"/>
              </a:rPr>
              <a:t>Isolation Levels</a:t>
            </a:r>
          </a:p>
          <a:p>
            <a:pPr marL="285750" indent="-285750">
              <a:buFont typeface="Wingdings" panose="05000000000000000000" pitchFamily="2" charset="2"/>
              <a:buChar char="§"/>
            </a:pPr>
            <a:r>
              <a:rPr lang="en-IN" sz="1400" dirty="0">
                <a:latin typeface="Spectral"/>
              </a:rPr>
              <a:t>Read Uncommitted</a:t>
            </a:r>
          </a:p>
          <a:p>
            <a:pPr marL="285750" indent="-285750">
              <a:buFont typeface="Wingdings" panose="05000000000000000000" pitchFamily="2" charset="2"/>
              <a:buChar char="§"/>
            </a:pPr>
            <a:r>
              <a:rPr lang="en-IN" sz="1400" dirty="0">
                <a:latin typeface="Spectral"/>
              </a:rPr>
              <a:t>Read Committed</a:t>
            </a:r>
          </a:p>
          <a:p>
            <a:pPr marL="285750" indent="-285750">
              <a:buFont typeface="Wingdings" panose="05000000000000000000" pitchFamily="2" charset="2"/>
              <a:buChar char="§"/>
            </a:pPr>
            <a:r>
              <a:rPr lang="en-IN" sz="1400" dirty="0">
                <a:latin typeface="Spectral"/>
              </a:rPr>
              <a:t>Repeatable Read</a:t>
            </a:r>
          </a:p>
          <a:p>
            <a:pPr marL="285750" indent="-285750">
              <a:buFont typeface="Wingdings" panose="05000000000000000000" pitchFamily="2" charset="2"/>
              <a:buChar char="§"/>
            </a:pPr>
            <a:r>
              <a:rPr lang="en-IN" sz="1400" dirty="0">
                <a:latin typeface="Spectral"/>
              </a:rPr>
              <a:t>Serializable</a:t>
            </a:r>
          </a:p>
          <a:p>
            <a:endParaRPr lang="en-IN" sz="100" b="1" dirty="0">
              <a:latin typeface="Spectral"/>
            </a:endParaRPr>
          </a:p>
          <a:p>
            <a:r>
              <a:rPr lang="en-IN" sz="1600" b="1" dirty="0">
                <a:latin typeface="Spectral"/>
              </a:rPr>
              <a:t>How Databases Enforce Isolation</a:t>
            </a:r>
          </a:p>
          <a:p>
            <a:pPr marL="285750" indent="-285750">
              <a:buFont typeface="Wingdings" panose="05000000000000000000" pitchFamily="2" charset="2"/>
              <a:buChar char="§"/>
            </a:pPr>
            <a:r>
              <a:rPr lang="en-IN" sz="1400" dirty="0">
                <a:latin typeface="Spectral"/>
              </a:rPr>
              <a:t>Locking</a:t>
            </a:r>
          </a:p>
          <a:p>
            <a:pPr marL="285750" indent="-285750">
              <a:buFont typeface="Wingdings" panose="05000000000000000000" pitchFamily="2" charset="2"/>
              <a:buChar char="§"/>
            </a:pPr>
            <a:r>
              <a:rPr lang="en-IN" sz="1400" dirty="0">
                <a:latin typeface="Spectral"/>
              </a:rPr>
              <a:t>MVCC (Multi-Version Concurrency Control)</a:t>
            </a:r>
          </a:p>
          <a:p>
            <a:pPr marL="285750" indent="-285750">
              <a:buFont typeface="Wingdings" panose="05000000000000000000" pitchFamily="2" charset="2"/>
              <a:buChar char="§"/>
            </a:pPr>
            <a:r>
              <a:rPr lang="en-IN" sz="1400" dirty="0">
                <a:latin typeface="Spectral"/>
              </a:rPr>
              <a:t>Snapshot Isolation</a:t>
            </a:r>
          </a:p>
        </p:txBody>
      </p:sp>
      <p:sp>
        <p:nvSpPr>
          <p:cNvPr id="7" name="Slide Number Placeholder 6">
            <a:extLst>
              <a:ext uri="{FF2B5EF4-FFF2-40B4-BE49-F238E27FC236}">
                <a16:creationId xmlns:a16="http://schemas.microsoft.com/office/drawing/2014/main" id="{EFD404B6-DB7F-AEE8-41F1-4F945363FA3B}"/>
              </a:ext>
            </a:extLst>
          </p:cNvPr>
          <p:cNvSpPr>
            <a:spLocks noGrp="1"/>
          </p:cNvSpPr>
          <p:nvPr>
            <p:ph type="sldNum" sz="quarter" idx="53"/>
          </p:nvPr>
        </p:nvSpPr>
        <p:spPr/>
        <p:txBody>
          <a:bodyPr/>
          <a:lstStyle/>
          <a:p>
            <a:fld id="{47FEACEE-25B4-4A2D-B147-27296E36371D}" type="slidenum">
              <a:rPr lang="en-US" altLang="zh-CN" smtClean="0"/>
              <a:pPr/>
              <a:t>4</a:t>
            </a:fld>
            <a:endParaRPr lang="en-US" altLang="zh-CN" dirty="0"/>
          </a:p>
        </p:txBody>
      </p:sp>
      <p:sp>
        <p:nvSpPr>
          <p:cNvPr id="6" name="Freeform: Shape 5">
            <a:extLst>
              <a:ext uri="{FF2B5EF4-FFF2-40B4-BE49-F238E27FC236}">
                <a16:creationId xmlns:a16="http://schemas.microsoft.com/office/drawing/2014/main" id="{7427470B-5AAA-512B-1EED-79326320F718}"/>
              </a:ext>
              <a:ext uri="{C183D7F6-B498-43B3-948B-1728B52AA6E4}">
                <adec:decorative xmlns:adec="http://schemas.microsoft.com/office/drawing/2017/decorative" val="1"/>
              </a:ext>
            </a:extLst>
          </p:cNvPr>
          <p:cNvSpPr/>
          <p:nvPr/>
        </p:nvSpPr>
        <p:spPr>
          <a:xfrm>
            <a:off x="11243529" y="-103864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cxnSp>
        <p:nvCxnSpPr>
          <p:cNvPr id="12" name="Straight Connector 11">
            <a:extLst>
              <a:ext uri="{FF2B5EF4-FFF2-40B4-BE49-F238E27FC236}">
                <a16:creationId xmlns:a16="http://schemas.microsoft.com/office/drawing/2014/main" id="{EB3E9B77-A24B-9903-4C41-CE2F5446BBB3}"/>
              </a:ext>
            </a:extLst>
          </p:cNvPr>
          <p:cNvCxnSpPr>
            <a:cxnSpLocks/>
          </p:cNvCxnSpPr>
          <p:nvPr/>
        </p:nvCxnSpPr>
        <p:spPr>
          <a:xfrm>
            <a:off x="6361723" y="1565336"/>
            <a:ext cx="0" cy="462137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3076" name="Picture 4">
            <a:extLst>
              <a:ext uri="{FF2B5EF4-FFF2-40B4-BE49-F238E27FC236}">
                <a16:creationId xmlns:a16="http://schemas.microsoft.com/office/drawing/2014/main" id="{63643BA1-F9A5-A25E-0620-9A385AFB3A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3021" y="1558865"/>
            <a:ext cx="4000500" cy="12858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DA3CF213-3F4F-94FA-96EF-43903B53A5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2509" y="2980500"/>
            <a:ext cx="4581525" cy="12954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7DE88DF7-A882-264A-84F8-BE37697842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0108" y="4411660"/>
            <a:ext cx="4886325"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7125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935369-B433-2D59-9148-8FD117CB2C3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0BAF464-5DB1-CF28-4968-C231D92A1F09}"/>
              </a:ext>
            </a:extLst>
          </p:cNvPr>
          <p:cNvSpPr>
            <a:spLocks noGrp="1"/>
          </p:cNvSpPr>
          <p:nvPr>
            <p:ph type="title"/>
          </p:nvPr>
        </p:nvSpPr>
        <p:spPr>
          <a:xfrm>
            <a:off x="536732" y="335695"/>
            <a:ext cx="9892859" cy="453887"/>
          </a:xfrm>
        </p:spPr>
        <p:txBody>
          <a:bodyPr/>
          <a:lstStyle/>
          <a:p>
            <a:r>
              <a:rPr lang="en-IN" sz="7200" dirty="0">
                <a:solidFill>
                  <a:srgbClr val="C00000"/>
                </a:solidFill>
                <a:latin typeface="Spectral"/>
              </a:rPr>
              <a:t>D</a:t>
            </a:r>
            <a:r>
              <a:rPr lang="en-IN" dirty="0">
                <a:latin typeface="Spectral"/>
              </a:rPr>
              <a:t>urability</a:t>
            </a:r>
            <a:endParaRPr lang="en-IN" sz="4000" dirty="0">
              <a:latin typeface="Spectral"/>
            </a:endParaRPr>
          </a:p>
        </p:txBody>
      </p:sp>
      <p:sp>
        <p:nvSpPr>
          <p:cNvPr id="20" name="Text Placeholder 19">
            <a:extLst>
              <a:ext uri="{FF2B5EF4-FFF2-40B4-BE49-F238E27FC236}">
                <a16:creationId xmlns:a16="http://schemas.microsoft.com/office/drawing/2014/main" id="{6FCFD801-6F85-DEE0-E49A-BCEA33DE84F7}"/>
              </a:ext>
            </a:extLst>
          </p:cNvPr>
          <p:cNvSpPr>
            <a:spLocks noGrp="1"/>
          </p:cNvSpPr>
          <p:nvPr>
            <p:ph type="body" sz="quarter" idx="28"/>
          </p:nvPr>
        </p:nvSpPr>
        <p:spPr>
          <a:xfrm>
            <a:off x="536732" y="1185686"/>
            <a:ext cx="5402341" cy="5397359"/>
          </a:xfrm>
        </p:spPr>
        <p:txBody>
          <a:bodyPr/>
          <a:lstStyle/>
          <a:p>
            <a:pPr lvl="0" eaLnBrk="0" fontAlgn="base" hangingPunct="0">
              <a:spcBef>
                <a:spcPct val="0"/>
              </a:spcBef>
              <a:spcAft>
                <a:spcPct val="0"/>
              </a:spcAft>
            </a:pPr>
            <a:r>
              <a:rPr lang="en-US" sz="1400" b="1" dirty="0">
                <a:latin typeface="Spectral"/>
              </a:rPr>
              <a:t>Durability</a:t>
            </a:r>
            <a:r>
              <a:rPr lang="en-US" sz="1400" dirty="0">
                <a:latin typeface="Spectral"/>
              </a:rPr>
              <a:t> ensures that once a transaction has been committed, the changes it made will survive, even in the face of power failures, crashes, or other catastrophic events.</a:t>
            </a:r>
          </a:p>
          <a:p>
            <a:pPr lvl="0" eaLnBrk="0" fontAlgn="base" hangingPunct="0">
              <a:spcBef>
                <a:spcPct val="0"/>
              </a:spcBef>
              <a:spcAft>
                <a:spcPct val="0"/>
              </a:spcAft>
            </a:pPr>
            <a:endParaRPr lang="en-US" altLang="en-US" sz="1400" dirty="0">
              <a:solidFill>
                <a:srgbClr val="363737"/>
              </a:solidFill>
              <a:latin typeface="Spectral"/>
            </a:endParaRPr>
          </a:p>
          <a:p>
            <a:r>
              <a:rPr lang="en-IN" sz="1400" b="1" dirty="0">
                <a:latin typeface="Spectral"/>
              </a:rPr>
              <a:t>How Databases Ensure Durability</a:t>
            </a:r>
          </a:p>
          <a:p>
            <a:endParaRPr lang="en-IN" sz="1400" b="1" dirty="0">
              <a:latin typeface="Spectral"/>
            </a:endParaRPr>
          </a:p>
          <a:p>
            <a:r>
              <a:rPr lang="en-US" sz="1400" b="1" dirty="0">
                <a:latin typeface="Spectral"/>
              </a:rPr>
              <a:t>1. Transaction Logs (Write-Ahead Logging)</a:t>
            </a:r>
          </a:p>
          <a:p>
            <a:r>
              <a:rPr lang="en-US" sz="1400" dirty="0">
                <a:latin typeface="Spectral"/>
              </a:rPr>
              <a:t>Most relational databases rely on a </a:t>
            </a:r>
            <a:r>
              <a:rPr lang="en-US" sz="1400" b="1" dirty="0">
                <a:latin typeface="Spectral"/>
              </a:rPr>
              <a:t>Write-Ahead Log (WAL)</a:t>
            </a:r>
            <a:r>
              <a:rPr lang="en-US" sz="1400" dirty="0">
                <a:latin typeface="Spectral"/>
              </a:rPr>
              <a:t> to preserve changes before they’re written to the main data files.</a:t>
            </a:r>
          </a:p>
          <a:p>
            <a:endParaRPr lang="en-US" sz="1400" dirty="0">
              <a:latin typeface="Spectral"/>
            </a:endParaRPr>
          </a:p>
          <a:p>
            <a:r>
              <a:rPr lang="en-IN" sz="1400" b="1" dirty="0">
                <a:latin typeface="Spectral"/>
              </a:rPr>
              <a:t>2. Replication / Redundancy</a:t>
            </a:r>
          </a:p>
          <a:p>
            <a:r>
              <a:rPr lang="en-US" sz="1400" dirty="0">
                <a:latin typeface="Spectral"/>
              </a:rPr>
              <a:t>In addition to WAL, many systems use replication to ensure data remains durable even if hardware or an entire data center fails.</a:t>
            </a:r>
          </a:p>
          <a:p>
            <a:endParaRPr lang="en-US" sz="1400" dirty="0">
              <a:latin typeface="Spectral"/>
            </a:endParaRPr>
          </a:p>
          <a:p>
            <a:r>
              <a:rPr lang="en-IN" sz="1400" b="1" dirty="0">
                <a:latin typeface="Spectral"/>
              </a:rPr>
              <a:t>3. Backups</a:t>
            </a:r>
          </a:p>
          <a:p>
            <a:r>
              <a:rPr lang="en-US" sz="1400" dirty="0">
                <a:latin typeface="Spectral"/>
              </a:rPr>
              <a:t>Regular </a:t>
            </a:r>
            <a:r>
              <a:rPr lang="en-US" sz="1400" b="1" dirty="0">
                <a:latin typeface="Spectral"/>
              </a:rPr>
              <a:t>backups</a:t>
            </a:r>
            <a:r>
              <a:rPr lang="en-US" sz="1400" dirty="0">
                <a:latin typeface="Spectral"/>
              </a:rPr>
              <a:t> provide a safety net beyond logs and replication. In case of severe corruption, human error, or catastrophic failure:</a:t>
            </a:r>
            <a:endParaRPr lang="en-IN" sz="1400" b="1" dirty="0">
              <a:latin typeface="Spectral"/>
            </a:endParaRPr>
          </a:p>
        </p:txBody>
      </p:sp>
      <p:sp>
        <p:nvSpPr>
          <p:cNvPr id="7" name="Slide Number Placeholder 6">
            <a:extLst>
              <a:ext uri="{FF2B5EF4-FFF2-40B4-BE49-F238E27FC236}">
                <a16:creationId xmlns:a16="http://schemas.microsoft.com/office/drawing/2014/main" id="{0F3A628F-EFBC-0F8E-9BEC-FAB33F79199C}"/>
              </a:ext>
            </a:extLst>
          </p:cNvPr>
          <p:cNvSpPr>
            <a:spLocks noGrp="1"/>
          </p:cNvSpPr>
          <p:nvPr>
            <p:ph type="sldNum" sz="quarter" idx="53"/>
          </p:nvPr>
        </p:nvSpPr>
        <p:spPr/>
        <p:txBody>
          <a:bodyPr/>
          <a:lstStyle/>
          <a:p>
            <a:fld id="{47FEACEE-25B4-4A2D-B147-27296E36371D}" type="slidenum">
              <a:rPr lang="en-US" altLang="zh-CN" smtClean="0"/>
              <a:pPr/>
              <a:t>5</a:t>
            </a:fld>
            <a:endParaRPr lang="en-US" altLang="zh-CN" dirty="0"/>
          </a:p>
        </p:txBody>
      </p:sp>
      <p:sp>
        <p:nvSpPr>
          <p:cNvPr id="6" name="Freeform: Shape 5">
            <a:extLst>
              <a:ext uri="{FF2B5EF4-FFF2-40B4-BE49-F238E27FC236}">
                <a16:creationId xmlns:a16="http://schemas.microsoft.com/office/drawing/2014/main" id="{CD52BD40-50AC-3FC1-1390-5224216829FE}"/>
              </a:ext>
              <a:ext uri="{C183D7F6-B498-43B3-948B-1728B52AA6E4}">
                <adec:decorative xmlns:adec="http://schemas.microsoft.com/office/drawing/2017/decorative" val="1"/>
              </a:ext>
            </a:extLst>
          </p:cNvPr>
          <p:cNvSpPr/>
          <p:nvPr/>
        </p:nvSpPr>
        <p:spPr>
          <a:xfrm>
            <a:off x="11243529" y="-103864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cxnSp>
        <p:nvCxnSpPr>
          <p:cNvPr id="12" name="Straight Connector 11">
            <a:extLst>
              <a:ext uri="{FF2B5EF4-FFF2-40B4-BE49-F238E27FC236}">
                <a16:creationId xmlns:a16="http://schemas.microsoft.com/office/drawing/2014/main" id="{F1E224CB-376A-AA8B-841B-CC4C3F5B3767}"/>
              </a:ext>
            </a:extLst>
          </p:cNvPr>
          <p:cNvCxnSpPr>
            <a:cxnSpLocks/>
          </p:cNvCxnSpPr>
          <p:nvPr/>
        </p:nvCxnSpPr>
        <p:spPr>
          <a:xfrm>
            <a:off x="6361723" y="1565336"/>
            <a:ext cx="0" cy="462137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DA4B6DFB-7BAA-D7B7-A0B9-E355536C6C8D}"/>
              </a:ext>
            </a:extLst>
          </p:cNvPr>
          <p:cNvPicPr>
            <a:picLocks noChangeAspect="1"/>
          </p:cNvPicPr>
          <p:nvPr/>
        </p:nvPicPr>
        <p:blipFill>
          <a:blip r:embed="rId2"/>
          <a:srcRect l="5330" t="1188" r="10756" b="990"/>
          <a:stretch>
            <a:fillRect/>
          </a:stretch>
        </p:blipFill>
        <p:spPr>
          <a:xfrm>
            <a:off x="6321263" y="1"/>
            <a:ext cx="5883131" cy="6858000"/>
          </a:xfrm>
          <a:prstGeom prst="rect">
            <a:avLst/>
          </a:prstGeom>
        </p:spPr>
      </p:pic>
    </p:spTree>
    <p:extLst>
      <p:ext uri="{BB962C8B-B14F-4D97-AF65-F5344CB8AC3E}">
        <p14:creationId xmlns:p14="http://schemas.microsoft.com/office/powerpoint/2010/main" val="3708651308"/>
      </p:ext>
    </p:extLst>
  </p:cSld>
  <p:clrMapOvr>
    <a:masterClrMapping/>
  </p:clrMapOvr>
</p:sld>
</file>

<file path=ppt/theme/theme1.xml><?xml version="1.0" encoding="utf-8"?>
<a:theme xmlns:a="http://schemas.openxmlformats.org/drawingml/2006/main" name="Office 主题​​">
  <a:themeElements>
    <a:clrScheme name="Custom 9">
      <a:dk1>
        <a:srgbClr val="000000"/>
      </a:dk1>
      <a:lt1>
        <a:srgbClr val="FFFFFF"/>
      </a:lt1>
      <a:dk2>
        <a:srgbClr val="0F253E"/>
      </a:dk2>
      <a:lt2>
        <a:srgbClr val="E7E6E6"/>
      </a:lt2>
      <a:accent1>
        <a:srgbClr val="4472C4"/>
      </a:accent1>
      <a:accent2>
        <a:srgbClr val="B83803"/>
      </a:accent2>
      <a:accent3>
        <a:srgbClr val="DCD3CC"/>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light - tm89027928_Win22_jx_v15" id="{E4F720B1-AC3A-441F-B00A-6ECF71D2AB0C}" vid="{71933BEE-9DD7-4D62-B50F-A654080E9C93}"/>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2C81503-9DEF-42F3-A99B-D5E0223E19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F156100-9533-4411-B0C0-FA18F914F7B6}">
  <ds:schemaRefs>
    <ds:schemaRef ds:uri="http://schemas.microsoft.com/sharepoint/v3/contenttype/forms"/>
  </ds:schemaRefs>
</ds:datastoreItem>
</file>

<file path=customXml/itemProps3.xml><?xml version="1.0" encoding="utf-8"?>
<ds:datastoreItem xmlns:ds="http://schemas.openxmlformats.org/officeDocument/2006/customXml" ds:itemID="{76A4D1D3-B327-4D60-927D-26045FF4AF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light</Template>
  <TotalTime>2594</TotalTime>
  <Words>702</Words>
  <Application>Microsoft Office PowerPoint</Application>
  <PresentationFormat>Widescreen</PresentationFormat>
  <Paragraphs>78</Paragraphs>
  <Slides>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vt:i4>
      </vt:variant>
    </vt:vector>
  </HeadingPairs>
  <TitlesOfParts>
    <vt:vector size="14" baseType="lpstr">
      <vt:lpstr>DengXian</vt:lpstr>
      <vt:lpstr>Abadi</vt:lpstr>
      <vt:lpstr>Arial</vt:lpstr>
      <vt:lpstr>Calibri</vt:lpstr>
      <vt:lpstr>Posterama Text Black</vt:lpstr>
      <vt:lpstr>Posterama Text SemiBold</vt:lpstr>
      <vt:lpstr>Spectral</vt:lpstr>
      <vt:lpstr>Wingdings</vt:lpstr>
      <vt:lpstr>Office 主题​​</vt:lpstr>
      <vt:lpstr>What are ACID Transactions in Databases?</vt:lpstr>
      <vt:lpstr>Atomicity</vt:lpstr>
      <vt:lpstr>Consistency</vt:lpstr>
      <vt:lpstr>Isolation</vt:lpstr>
      <vt:lpstr>Durability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Arnab Das</dc:creator>
  <cp:lastModifiedBy>Arnab Das</cp:lastModifiedBy>
  <cp:revision>192</cp:revision>
  <dcterms:created xsi:type="dcterms:W3CDTF">2024-08-09T17:51:35Z</dcterms:created>
  <dcterms:modified xsi:type="dcterms:W3CDTF">2025-07-09T18:23:38Z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