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76" r:id="rId5"/>
    <p:sldId id="340" r:id="rId6"/>
    <p:sldId id="343" r:id="rId7"/>
    <p:sldId id="344" r:id="rId8"/>
    <p:sldId id="346" r:id="rId9"/>
    <p:sldId id="341" r:id="rId10"/>
    <p:sldId id="316" r:id="rId11"/>
    <p:sldId id="342" r:id="rId12"/>
    <p:sldId id="284" r:id="rId13"/>
    <p:sldId id="34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8F6F5"/>
    <a:srgbClr val="151635"/>
    <a:srgbClr val="03213B"/>
    <a:srgbClr val="02172A"/>
    <a:srgbClr val="02203A"/>
    <a:srgbClr val="253A3D"/>
    <a:srgbClr val="EBF3F6"/>
    <a:srgbClr val="021D32"/>
    <a:srgbClr val="FF3A75"/>
    <a:srgbClr val="020B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5634"/>
  </p:normalViewPr>
  <p:slideViewPr>
    <p:cSldViewPr snapToGrid="0" showGuides="1">
      <p:cViewPr>
        <p:scale>
          <a:sx n="100" d="100"/>
          <a:sy n="100" d="100"/>
        </p:scale>
        <p:origin x="1050" y="210"/>
      </p:cViewPr>
      <p:guideLst>
        <p:guide orient="horz" pos="1536"/>
        <p:guide pos="312"/>
      </p:guideLst>
    </p:cSldViewPr>
  </p:slideViewPr>
  <p:outlineViewPr>
    <p:cViewPr>
      <p:scale>
        <a:sx n="33" d="100"/>
        <a:sy n="33" d="100"/>
      </p:scale>
      <p:origin x="0" y="-1616"/>
    </p:cViewPr>
  </p:outlineViewPr>
  <p:notesTextViewPr>
    <p:cViewPr>
      <p:scale>
        <a:sx n="3" d="2"/>
        <a:sy n="3" d="2"/>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nab Das" userId="ebdad78e63cdf28d" providerId="LiveId" clId="{1DF4A7C2-82D8-4104-8508-215222E47EAD}"/>
    <pc:docChg chg="modSld">
      <pc:chgData name="Arnab Das" userId="ebdad78e63cdf28d" providerId="LiveId" clId="{1DF4A7C2-82D8-4104-8508-215222E47EAD}" dt="2025-03-06T21:44:58.191" v="1" actId="20577"/>
      <pc:docMkLst>
        <pc:docMk/>
      </pc:docMkLst>
      <pc:sldChg chg="modSp mod">
        <pc:chgData name="Arnab Das" userId="ebdad78e63cdf28d" providerId="LiveId" clId="{1DF4A7C2-82D8-4104-8508-215222E47EAD}" dt="2025-03-06T21:44:58.191" v="1" actId="20577"/>
        <pc:sldMkLst>
          <pc:docMk/>
          <pc:sldMk cId="3230294661" sldId="303"/>
        </pc:sldMkLst>
        <pc:spChg chg="mod">
          <ac:chgData name="Arnab Das" userId="ebdad78e63cdf28d" providerId="LiveId" clId="{1DF4A7C2-82D8-4104-8508-215222E47EAD}" dt="2025-03-06T21:44:58.191" v="1" actId="20577"/>
          <ac:spMkLst>
            <pc:docMk/>
            <pc:sldMk cId="3230294661" sldId="303"/>
            <ac:spMk id="15" creationId="{0710CB70-911B-13D8-EFCD-B894B012130B}"/>
          </ac:spMkLst>
        </pc:spChg>
      </pc:sldChg>
    </pc:docChg>
  </pc:docChgLst>
  <pc:docChgLst>
    <pc:chgData name="Arnab Das" userId="ebdad78e63cdf28d" providerId="LiveId" clId="{92DF6A86-1F79-4A56-ADEC-03D1CCD46EFA}"/>
    <pc:docChg chg="delSld">
      <pc:chgData name="Arnab Das" userId="ebdad78e63cdf28d" providerId="LiveId" clId="{92DF6A86-1F79-4A56-ADEC-03D1CCD46EFA}" dt="2024-08-17T20:03:47.731" v="4" actId="2696"/>
      <pc:docMkLst>
        <pc:docMk/>
      </pc:docMkLst>
      <pc:sldChg chg="del">
        <pc:chgData name="Arnab Das" userId="ebdad78e63cdf28d" providerId="LiveId" clId="{92DF6A86-1F79-4A56-ADEC-03D1CCD46EFA}" dt="2024-08-17T20:03:47.731" v="4" actId="2696"/>
        <pc:sldMkLst>
          <pc:docMk/>
          <pc:sldMk cId="2775535166" sldId="275"/>
        </pc:sldMkLst>
      </pc:sldChg>
      <pc:sldChg chg="del">
        <pc:chgData name="Arnab Das" userId="ebdad78e63cdf28d" providerId="LiveId" clId="{92DF6A86-1F79-4A56-ADEC-03D1CCD46EFA}" dt="2024-08-17T20:03:47.731" v="4" actId="2696"/>
        <pc:sldMkLst>
          <pc:docMk/>
          <pc:sldMk cId="2478079616" sldId="277"/>
        </pc:sldMkLst>
      </pc:sldChg>
      <pc:sldChg chg="del">
        <pc:chgData name="Arnab Das" userId="ebdad78e63cdf28d" providerId="LiveId" clId="{92DF6A86-1F79-4A56-ADEC-03D1CCD46EFA}" dt="2024-08-17T20:03:47.731" v="4" actId="2696"/>
        <pc:sldMkLst>
          <pc:docMk/>
          <pc:sldMk cId="1640288181" sldId="278"/>
        </pc:sldMkLst>
      </pc:sldChg>
      <pc:sldChg chg="del">
        <pc:chgData name="Arnab Das" userId="ebdad78e63cdf28d" providerId="LiveId" clId="{92DF6A86-1F79-4A56-ADEC-03D1CCD46EFA}" dt="2024-08-17T20:03:47.731" v="4" actId="2696"/>
        <pc:sldMkLst>
          <pc:docMk/>
          <pc:sldMk cId="1246021298" sldId="279"/>
        </pc:sldMkLst>
      </pc:sldChg>
      <pc:sldChg chg="del">
        <pc:chgData name="Arnab Das" userId="ebdad78e63cdf28d" providerId="LiveId" clId="{92DF6A86-1F79-4A56-ADEC-03D1CCD46EFA}" dt="2024-08-17T20:03:47.731" v="4" actId="2696"/>
        <pc:sldMkLst>
          <pc:docMk/>
          <pc:sldMk cId="2107888131" sldId="281"/>
        </pc:sldMkLst>
      </pc:sldChg>
      <pc:sldChg chg="del">
        <pc:chgData name="Arnab Das" userId="ebdad78e63cdf28d" providerId="LiveId" clId="{92DF6A86-1F79-4A56-ADEC-03D1CCD46EFA}" dt="2024-08-17T20:03:47.731" v="4" actId="2696"/>
        <pc:sldMkLst>
          <pc:docMk/>
          <pc:sldMk cId="3157109385" sldId="282"/>
        </pc:sldMkLst>
      </pc:sldChg>
      <pc:sldChg chg="del">
        <pc:chgData name="Arnab Das" userId="ebdad78e63cdf28d" providerId="LiveId" clId="{92DF6A86-1F79-4A56-ADEC-03D1CCD46EFA}" dt="2024-08-17T20:03:47.731" v="4" actId="2696"/>
        <pc:sldMkLst>
          <pc:docMk/>
          <pc:sldMk cId="2517140333" sldId="283"/>
        </pc:sldMkLst>
      </pc:sldChg>
      <pc:sldChg chg="del">
        <pc:chgData name="Arnab Das" userId="ebdad78e63cdf28d" providerId="LiveId" clId="{92DF6A86-1F79-4A56-ADEC-03D1CCD46EFA}" dt="2024-08-17T20:03:38.838" v="3" actId="2696"/>
        <pc:sldMkLst>
          <pc:docMk/>
          <pc:sldMk cId="3760906987" sldId="285"/>
        </pc:sldMkLst>
      </pc:sldChg>
      <pc:sldChg chg="del">
        <pc:chgData name="Arnab Das" userId="ebdad78e63cdf28d" providerId="LiveId" clId="{92DF6A86-1F79-4A56-ADEC-03D1CCD46EFA}" dt="2024-08-17T20:03:32.425" v="0" actId="2696"/>
        <pc:sldMkLst>
          <pc:docMk/>
          <pc:sldMk cId="4157533387" sldId="288"/>
        </pc:sldMkLst>
      </pc:sldChg>
      <pc:sldChg chg="del">
        <pc:chgData name="Arnab Das" userId="ebdad78e63cdf28d" providerId="LiveId" clId="{92DF6A86-1F79-4A56-ADEC-03D1CCD46EFA}" dt="2024-08-17T20:03:36.909" v="2" actId="2696"/>
        <pc:sldMkLst>
          <pc:docMk/>
          <pc:sldMk cId="4182148033" sldId="293"/>
        </pc:sldMkLst>
      </pc:sldChg>
      <pc:sldChg chg="del">
        <pc:chgData name="Arnab Das" userId="ebdad78e63cdf28d" providerId="LiveId" clId="{92DF6A86-1F79-4A56-ADEC-03D1CCD46EFA}" dt="2024-08-17T20:03:47.731" v="4" actId="2696"/>
        <pc:sldMkLst>
          <pc:docMk/>
          <pc:sldMk cId="32955924" sldId="294"/>
        </pc:sldMkLst>
      </pc:sldChg>
      <pc:sldChg chg="del">
        <pc:chgData name="Arnab Das" userId="ebdad78e63cdf28d" providerId="LiveId" clId="{92DF6A86-1F79-4A56-ADEC-03D1CCD46EFA}" dt="2024-08-17T20:03:34.604" v="1" actId="2696"/>
        <pc:sldMkLst>
          <pc:docMk/>
          <pc:sldMk cId="2519727083" sldId="29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7/4/2025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2025/7/4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and Content">
    <p:bg>
      <p:bgPr>
        <a:solidFill>
          <a:schemeClr val="accent3"/>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347472"/>
            <a:ext cx="3557016" cy="1453896"/>
          </a:xfrm>
        </p:spPr>
        <p:txBody>
          <a:bodyPr anchor="b"/>
          <a:lstStyle>
            <a:lvl1pPr>
              <a:defRPr sz="5400" b="1">
                <a:solidFill>
                  <a:schemeClr val="bg1"/>
                </a:solidFill>
                <a:latin typeface="+mn-lt"/>
              </a:defRPr>
            </a:lvl1pPr>
          </a:lstStyle>
          <a:p>
            <a:r>
              <a:rPr lang="en-US" dirty="0"/>
              <a:t>click to edit master title style</a:t>
            </a:r>
          </a:p>
        </p:txBody>
      </p:sp>
      <p:sp>
        <p:nvSpPr>
          <p:cNvPr id="8" name="Text Placeholder 12">
            <a:extLst>
              <a:ext uri="{FF2B5EF4-FFF2-40B4-BE49-F238E27FC236}">
                <a16:creationId xmlns:a16="http://schemas.microsoft.com/office/drawing/2014/main" id="{F368CE2E-3249-FEAA-35F7-F23895DA0512}"/>
              </a:ext>
            </a:extLst>
          </p:cNvPr>
          <p:cNvSpPr>
            <a:spLocks noGrp="1"/>
          </p:cNvSpPr>
          <p:nvPr>
            <p:ph type="body" sz="quarter" idx="11"/>
          </p:nvPr>
        </p:nvSpPr>
        <p:spPr>
          <a:xfrm>
            <a:off x="877824" y="1773936"/>
            <a:ext cx="4041648" cy="1062037"/>
          </a:xfrm>
        </p:spPr>
        <p:txBody>
          <a:bodyPr/>
          <a:lstStyle>
            <a:lvl1pPr marL="0" indent="0">
              <a:buNone/>
              <a:defRPr sz="2400">
                <a:solidFill>
                  <a:schemeClr val="bg1"/>
                </a:solidFill>
                <a:latin typeface="+mj-lt"/>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4480560" y="2377440"/>
            <a:ext cx="6867144" cy="38587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a:extLst>
              <a:ext uri="{FF2B5EF4-FFF2-40B4-BE49-F238E27FC236}">
                <a16:creationId xmlns:a16="http://schemas.microsoft.com/office/drawing/2014/main" id="{7421AED7-4B5F-555E-55E1-3126E0E0B437}"/>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oter Placeholder 9">
            <a:extLst>
              <a:ext uri="{FF2B5EF4-FFF2-40B4-BE49-F238E27FC236}">
                <a16:creationId xmlns:a16="http://schemas.microsoft.com/office/drawing/2014/main" id="{B6E15A75-4600-D47B-7F47-3093E7B5F622}"/>
              </a:ext>
            </a:extLst>
          </p:cNvPr>
          <p:cNvSpPr>
            <a:spLocks noGrp="1"/>
          </p:cNvSpPr>
          <p:nvPr>
            <p:ph type="ftr" sz="quarter" idx="12"/>
          </p:nvPr>
        </p:nvSpPr>
        <p:spPr/>
        <p:txBody>
          <a:bodyPr/>
          <a:lstStyle>
            <a:lvl1pPr>
              <a:defRPr>
                <a:solidFill>
                  <a:schemeClr val="bg1">
                    <a:alpha val="78000"/>
                  </a:schemeClr>
                </a:solidFill>
              </a:defRPr>
            </a:lvl1pPr>
          </a:lstStyle>
          <a:p>
            <a:r>
              <a:rPr lang="en-US" dirty="0"/>
              <a:t>course title</a:t>
            </a:r>
          </a:p>
        </p:txBody>
      </p:sp>
      <p:sp>
        <p:nvSpPr>
          <p:cNvPr id="11" name="Slide Number Placeholder 10">
            <a:extLst>
              <a:ext uri="{FF2B5EF4-FFF2-40B4-BE49-F238E27FC236}">
                <a16:creationId xmlns:a16="http://schemas.microsoft.com/office/drawing/2014/main" id="{4F97AED1-4A22-3F95-CE27-D0D48AA867B5}"/>
              </a:ext>
            </a:extLst>
          </p:cNvPr>
          <p:cNvSpPr>
            <a:spLocks noGrp="1"/>
          </p:cNvSpPr>
          <p:nvPr>
            <p:ph type="sldNum" sz="quarter" idx="13"/>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3489946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 id="2147483672" r:id="rId17"/>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36732" y="424299"/>
            <a:ext cx="6199045" cy="1325563"/>
          </a:xfrm>
        </p:spPr>
        <p:txBody>
          <a:bodyPr/>
          <a:lstStyle/>
          <a:p>
            <a:r>
              <a:rPr lang="en-US" altLang="zh-CN" sz="4800" dirty="0"/>
              <a:t>What is API Gateway ?</a:t>
            </a:r>
            <a:endParaRPr lang="en-US" sz="4800"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36733" y="1749861"/>
            <a:ext cx="5208268" cy="4833183"/>
          </a:xfrm>
        </p:spPr>
        <p:txBody>
          <a:bodyPr/>
          <a:lstStyle/>
          <a:p>
            <a:pPr>
              <a:spcAft>
                <a:spcPts val="1500"/>
              </a:spcAft>
            </a:pPr>
            <a:r>
              <a:rPr lang="en-US" sz="1600" dirty="0">
                <a:latin typeface="Spectral"/>
              </a:rPr>
              <a:t>An API Gateway acts as a </a:t>
            </a:r>
            <a:r>
              <a:rPr lang="en-US" sz="1600" b="1" dirty="0">
                <a:latin typeface="Spectral"/>
              </a:rPr>
              <a:t>central server</a:t>
            </a:r>
            <a:r>
              <a:rPr lang="en-US" sz="1600" dirty="0">
                <a:latin typeface="Spectral"/>
              </a:rPr>
              <a:t> that sits between clients (e.g., browsers, mobile apps) and backend services.</a:t>
            </a:r>
          </a:p>
          <a:p>
            <a:pPr>
              <a:spcAft>
                <a:spcPts val="1500"/>
              </a:spcAft>
            </a:pPr>
            <a:r>
              <a:rPr lang="en-US" sz="1600" dirty="0">
                <a:latin typeface="Spectral"/>
              </a:rPr>
              <a:t>Instead of clients interacting with multiple microservices directly, they send their requests to the API Gateway. The gateway processes these requests, enforces security, and forwards them to the appropriate microservices.</a:t>
            </a:r>
            <a:endParaRPr lang="en-US" sz="1600" b="0" i="0" dirty="0">
              <a:solidFill>
                <a:srgbClr val="363737"/>
              </a:solidFill>
              <a:effectLst/>
              <a:latin typeface="Spectral"/>
            </a:endParaRPr>
          </a:p>
          <a:p>
            <a:pPr marL="285750" indent="-285750">
              <a:buFont typeface="Wingdings" panose="05000000000000000000" pitchFamily="2" charset="2"/>
              <a:buChar char="§"/>
            </a:pPr>
            <a:r>
              <a:rPr lang="en-US" sz="1600" dirty="0">
                <a:latin typeface="Spectral"/>
              </a:rPr>
              <a:t>An API gateway acts as a reverse proxy, sitting between clients (such as web or mobile applications) and backend services (your APIs).</a:t>
            </a:r>
          </a:p>
          <a:p>
            <a:pPr marL="285750" indent="-285750">
              <a:buFont typeface="Wingdings" panose="05000000000000000000" pitchFamily="2" charset="2"/>
              <a:buChar char="§"/>
            </a:pPr>
            <a:r>
              <a:rPr lang="en-US" sz="1600" dirty="0">
                <a:latin typeface="Spectral"/>
              </a:rPr>
              <a:t>It provides a centralized entry point for all API requests, allowing you to handle authentication, rate limiting, logging, and other cross-cutting concerns in a consistent manner.</a:t>
            </a:r>
          </a:p>
          <a:p>
            <a:pPr marL="285750" indent="-285750">
              <a:buFont typeface="Wingdings" panose="05000000000000000000" pitchFamily="2" charset="2"/>
              <a:buChar char="§"/>
            </a:pPr>
            <a:r>
              <a:rPr lang="en-US" sz="1600" dirty="0">
                <a:latin typeface="Spectral"/>
              </a:rPr>
              <a:t>Essentially, it’s the gatekeeper that ensures smooth communication between clients and your various APIs.</a:t>
            </a:r>
          </a:p>
          <a:p>
            <a:pPr>
              <a:spcAft>
                <a:spcPts val="1500"/>
              </a:spcAft>
            </a:pPr>
            <a:endParaRPr lang="en-US" sz="1800" b="0" i="0" dirty="0">
              <a:solidFill>
                <a:srgbClr val="363737"/>
              </a:solidFill>
              <a:effectLst/>
              <a:latin typeface="Spectral"/>
            </a:endParaRPr>
          </a:p>
          <a:p>
            <a:endParaRPr lang="en-US" sz="1800" dirty="0">
              <a:latin typeface="Spectral"/>
            </a:endParaRPr>
          </a:p>
          <a:p>
            <a:endParaRPr lang="en-US" dirty="0"/>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1</a:t>
            </a:fld>
            <a:endParaRPr lang="en-US" altLang="zh-CN" dirty="0"/>
          </a:p>
        </p:txBody>
      </p:sp>
      <p:pic>
        <p:nvPicPr>
          <p:cNvPr id="8" name="Picture Placeholder 7">
            <a:extLst>
              <a:ext uri="{FF2B5EF4-FFF2-40B4-BE49-F238E27FC236}">
                <a16:creationId xmlns:a16="http://schemas.microsoft.com/office/drawing/2014/main" id="{9E7C0CF6-8E3E-A726-9AFA-7348E5ADB001}"/>
              </a:ext>
            </a:extLst>
          </p:cNvPr>
          <p:cNvPicPr>
            <a:picLocks noGrp="1" noChangeAspect="1"/>
          </p:cNvPicPr>
          <p:nvPr>
            <p:ph type="pic" sz="quarter" idx="51"/>
          </p:nvPr>
        </p:nvPicPr>
        <p:blipFill>
          <a:blip r:embed="rId2"/>
          <a:srcRect l="2998" r="2998"/>
          <a:stretch>
            <a:fillRect/>
          </a:stretch>
        </p:blipFill>
        <p:spPr>
          <a:xfrm>
            <a:off x="6025659" y="0"/>
            <a:ext cx="6446999" cy="6858000"/>
          </a:xfrm>
          <a:prstGeom prst="ellipse">
            <a:avLst/>
          </a:prstGeom>
          <a:ln>
            <a:noFill/>
          </a:ln>
          <a:effectLst>
            <a:softEdge rad="112500"/>
          </a:effectLst>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5948761" y="100862"/>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Tree>
    <p:extLst>
      <p:ext uri="{BB962C8B-B14F-4D97-AF65-F5344CB8AC3E}">
        <p14:creationId xmlns:p14="http://schemas.microsoft.com/office/powerpoint/2010/main" val="77554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a:extLst>
            <a:ext uri="{FF2B5EF4-FFF2-40B4-BE49-F238E27FC236}">
              <a16:creationId xmlns:a16="http://schemas.microsoft.com/office/drawing/2014/main" id="{689A8E16-2BC6-FEB3-22A8-775561D3A875}"/>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ACFAC90-A2EC-D19D-CF6C-D3FF15B7C0EB}"/>
              </a:ext>
            </a:extLst>
          </p:cNvPr>
          <p:cNvSpPr>
            <a:spLocks noGrp="1"/>
          </p:cNvSpPr>
          <p:nvPr>
            <p:ph type="sldNum" sz="quarter" idx="53"/>
          </p:nvPr>
        </p:nvSpPr>
        <p:spPr/>
        <p:txBody>
          <a:bodyPr/>
          <a:lstStyle/>
          <a:p>
            <a:fld id="{47FEACEE-25B4-4A2D-B147-27296E36371D}" type="slidenum">
              <a:rPr lang="en-US" altLang="zh-CN" smtClean="0"/>
              <a:pPr/>
              <a:t>10</a:t>
            </a:fld>
            <a:endParaRPr lang="en-US" altLang="zh-CN" dirty="0"/>
          </a:p>
        </p:txBody>
      </p:sp>
      <p:pic>
        <p:nvPicPr>
          <p:cNvPr id="4" name="Picture 3">
            <a:extLst>
              <a:ext uri="{FF2B5EF4-FFF2-40B4-BE49-F238E27FC236}">
                <a16:creationId xmlns:a16="http://schemas.microsoft.com/office/drawing/2014/main" id="{CFFCA009-E8F0-686F-7B7F-127C0B92B153}"/>
              </a:ext>
            </a:extLst>
          </p:cNvPr>
          <p:cNvPicPr>
            <a:picLocks noChangeAspect="1"/>
          </p:cNvPicPr>
          <p:nvPr/>
        </p:nvPicPr>
        <p:blipFill>
          <a:blip r:embed="rId2"/>
          <a:stretch>
            <a:fillRect/>
          </a:stretch>
        </p:blipFill>
        <p:spPr>
          <a:xfrm>
            <a:off x="539239" y="0"/>
            <a:ext cx="11285316" cy="6858000"/>
          </a:xfrm>
          <a:prstGeom prst="rect">
            <a:avLst/>
          </a:prstGeom>
        </p:spPr>
      </p:pic>
      <p:sp>
        <p:nvSpPr>
          <p:cNvPr id="6" name="Freeform: Shape 5">
            <a:extLst>
              <a:ext uri="{FF2B5EF4-FFF2-40B4-BE49-F238E27FC236}">
                <a16:creationId xmlns:a16="http://schemas.microsoft.com/office/drawing/2014/main" id="{C54BACB1-D802-357D-0606-AFFDD4323B48}"/>
              </a:ext>
              <a:ext uri="{C183D7F6-B498-43B3-948B-1728B52AA6E4}">
                <adec:decorative xmlns:adec="http://schemas.microsoft.com/office/drawing/2017/decorative" val="1"/>
              </a:ext>
            </a:extLst>
          </p:cNvPr>
          <p:cNvSpPr/>
          <p:nvPr/>
        </p:nvSpPr>
        <p:spPr>
          <a:xfrm>
            <a:off x="11070999" y="-970105"/>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Tree>
    <p:extLst>
      <p:ext uri="{BB962C8B-B14F-4D97-AF65-F5344CB8AC3E}">
        <p14:creationId xmlns:p14="http://schemas.microsoft.com/office/powerpoint/2010/main" val="3887437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7C2E7-FAF1-3F53-F9AF-801DE7596D6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8DA46C1-A822-4AEB-7D7A-D6D8F87C8136}"/>
              </a:ext>
            </a:extLst>
          </p:cNvPr>
          <p:cNvSpPr>
            <a:spLocks noGrp="1"/>
          </p:cNvSpPr>
          <p:nvPr>
            <p:ph type="title"/>
          </p:nvPr>
        </p:nvSpPr>
        <p:spPr>
          <a:xfrm>
            <a:off x="536732" y="424299"/>
            <a:ext cx="9892859" cy="1325563"/>
          </a:xfrm>
        </p:spPr>
        <p:txBody>
          <a:bodyPr/>
          <a:lstStyle/>
          <a:p>
            <a:r>
              <a:rPr lang="en-US" altLang="zh-CN" sz="4000" dirty="0"/>
              <a:t>Why Do we need an API Gateway ?</a:t>
            </a:r>
            <a:endParaRPr lang="en-US" sz="4000" dirty="0"/>
          </a:p>
        </p:txBody>
      </p:sp>
      <p:sp>
        <p:nvSpPr>
          <p:cNvPr id="20" name="Text Placeholder 19">
            <a:extLst>
              <a:ext uri="{FF2B5EF4-FFF2-40B4-BE49-F238E27FC236}">
                <a16:creationId xmlns:a16="http://schemas.microsoft.com/office/drawing/2014/main" id="{5FCD9A1C-BFE0-8170-0055-9DDA75CA8C7C}"/>
              </a:ext>
            </a:extLst>
          </p:cNvPr>
          <p:cNvSpPr>
            <a:spLocks noGrp="1"/>
          </p:cNvSpPr>
          <p:nvPr>
            <p:ph type="body" sz="quarter" idx="28"/>
          </p:nvPr>
        </p:nvSpPr>
        <p:spPr>
          <a:xfrm>
            <a:off x="536733" y="1749861"/>
            <a:ext cx="5559267" cy="4833183"/>
          </a:xfrm>
        </p:spPr>
        <p:txBody>
          <a:bodyPr/>
          <a:lstStyle/>
          <a:p>
            <a:pPr>
              <a:spcAft>
                <a:spcPts val="1500"/>
              </a:spcAft>
            </a:pPr>
            <a:r>
              <a:rPr lang="en-US" sz="1600" dirty="0">
                <a:latin typeface="Spectral"/>
              </a:rPr>
              <a:t>Modern applications, especially those built using microservices architecture, have multiple backend services managing different functionalities.</a:t>
            </a:r>
          </a:p>
          <a:p>
            <a:r>
              <a:rPr lang="en-US" sz="1600" dirty="0">
                <a:latin typeface="Spectral"/>
              </a:rPr>
              <a:t>For example, in an e-commerce service:</a:t>
            </a:r>
          </a:p>
          <a:p>
            <a:pPr marL="171450" indent="-171450">
              <a:buFont typeface="Wingdings" panose="05000000000000000000" pitchFamily="2" charset="2"/>
              <a:buChar char="§"/>
            </a:pPr>
            <a:r>
              <a:rPr lang="en-US" sz="1600" dirty="0">
                <a:latin typeface="Spectral"/>
              </a:rPr>
              <a:t>One service handles </a:t>
            </a:r>
            <a:r>
              <a:rPr lang="en-US" sz="1600" b="1" dirty="0">
                <a:latin typeface="Spectral"/>
              </a:rPr>
              <a:t>user Registration</a:t>
            </a:r>
            <a:r>
              <a:rPr lang="en-US" sz="1600" dirty="0">
                <a:latin typeface="Spectral"/>
              </a:rPr>
              <a:t>.</a:t>
            </a:r>
          </a:p>
          <a:p>
            <a:pPr marL="171450" indent="-171450">
              <a:buFont typeface="Wingdings" panose="05000000000000000000" pitchFamily="2" charset="2"/>
              <a:buChar char="§"/>
            </a:pPr>
            <a:r>
              <a:rPr lang="en-US" sz="1600" dirty="0">
                <a:latin typeface="Spectral"/>
              </a:rPr>
              <a:t>Another handles </a:t>
            </a:r>
            <a:r>
              <a:rPr lang="en-US" sz="1600" b="1" dirty="0">
                <a:latin typeface="Spectral"/>
              </a:rPr>
              <a:t>order</a:t>
            </a:r>
            <a:r>
              <a:rPr lang="en-US" sz="1600" dirty="0">
                <a:latin typeface="Spectral"/>
              </a:rPr>
              <a:t>.</a:t>
            </a:r>
          </a:p>
          <a:p>
            <a:pPr marL="171450" indent="-171450">
              <a:buFont typeface="Wingdings" panose="05000000000000000000" pitchFamily="2" charset="2"/>
              <a:buChar char="§"/>
            </a:pPr>
            <a:r>
              <a:rPr lang="en-US" sz="1600" dirty="0">
                <a:latin typeface="Spectral"/>
              </a:rPr>
              <a:t>Another manages </a:t>
            </a:r>
            <a:r>
              <a:rPr lang="en-US" sz="1600" b="1" dirty="0">
                <a:latin typeface="Spectral"/>
              </a:rPr>
              <a:t>payment services</a:t>
            </a:r>
            <a:r>
              <a:rPr lang="en-US" sz="1600" dirty="0">
                <a:latin typeface="Spectral"/>
              </a:rPr>
              <a:t>.</a:t>
            </a:r>
          </a:p>
          <a:p>
            <a:endParaRPr lang="en-US" sz="1600" dirty="0">
              <a:latin typeface="Spectral"/>
            </a:endParaRPr>
          </a:p>
          <a:p>
            <a:r>
              <a:rPr lang="en-IN" sz="1600" b="1" dirty="0">
                <a:latin typeface="Spectral"/>
              </a:rPr>
              <a:t>Without an API Gateway:</a:t>
            </a:r>
          </a:p>
          <a:p>
            <a:pPr marL="171450" indent="-171450">
              <a:buFont typeface="Wingdings" panose="05000000000000000000" pitchFamily="2" charset="2"/>
              <a:buChar char="q"/>
            </a:pPr>
            <a:r>
              <a:rPr lang="en-US" sz="1600" dirty="0">
                <a:latin typeface="Spectral"/>
              </a:rPr>
              <a:t> Clients would need to know the location and details of all backend services.</a:t>
            </a:r>
          </a:p>
          <a:p>
            <a:pPr marL="171450" indent="-171450">
              <a:buFont typeface="Wingdings" panose="05000000000000000000" pitchFamily="2" charset="2"/>
              <a:buChar char="q"/>
            </a:pPr>
            <a:r>
              <a:rPr lang="en-US" sz="1600" dirty="0">
                <a:latin typeface="Spectral"/>
              </a:rPr>
              <a:t> Developers would need to manage authentication, rate limiting, and security for each service individually.</a:t>
            </a:r>
          </a:p>
          <a:p>
            <a:endParaRPr lang="en-US" sz="1200" dirty="0">
              <a:latin typeface="Spectral"/>
            </a:endParaRPr>
          </a:p>
          <a:p>
            <a:pPr algn="l"/>
            <a:endParaRPr lang="en-US" sz="1200" b="0" i="0" dirty="0">
              <a:effectLst/>
              <a:highlight>
                <a:srgbClr val="F3F3F3"/>
              </a:highlight>
              <a:latin typeface="Spectral"/>
            </a:endParaRPr>
          </a:p>
          <a:p>
            <a:endParaRPr lang="en-US" sz="1200" dirty="0">
              <a:highlight>
                <a:srgbClr val="F3F3F3"/>
              </a:highlight>
              <a:latin typeface="Spectral"/>
            </a:endParaRPr>
          </a:p>
          <a:p>
            <a:endParaRPr lang="en-US" sz="1200" b="0" i="0" dirty="0">
              <a:effectLst/>
              <a:highlight>
                <a:srgbClr val="F3F3F3"/>
              </a:highlight>
              <a:latin typeface="Spectral"/>
            </a:endParaRPr>
          </a:p>
          <a:p>
            <a:pPr algn="l"/>
            <a:endParaRPr lang="en-US" sz="1200" b="0" i="0" dirty="0">
              <a:effectLst/>
              <a:highlight>
                <a:srgbClr val="F3F3F3"/>
              </a:highlight>
              <a:latin typeface="Spectral"/>
            </a:endParaRPr>
          </a:p>
          <a:p>
            <a:endParaRPr lang="en-US" dirty="0"/>
          </a:p>
          <a:p>
            <a:endParaRPr lang="en-US" dirty="0"/>
          </a:p>
        </p:txBody>
      </p:sp>
      <p:sp>
        <p:nvSpPr>
          <p:cNvPr id="7" name="Slide Number Placeholder 6">
            <a:extLst>
              <a:ext uri="{FF2B5EF4-FFF2-40B4-BE49-F238E27FC236}">
                <a16:creationId xmlns:a16="http://schemas.microsoft.com/office/drawing/2014/main" id="{079E323B-F703-71E8-6CD7-4C8F84D52B10}"/>
              </a:ext>
            </a:extLst>
          </p:cNvPr>
          <p:cNvSpPr>
            <a:spLocks noGrp="1"/>
          </p:cNvSpPr>
          <p:nvPr>
            <p:ph type="sldNum" sz="quarter" idx="53"/>
          </p:nvPr>
        </p:nvSpPr>
        <p:spPr/>
        <p:txBody>
          <a:bodyPr/>
          <a:lstStyle/>
          <a:p>
            <a:fld id="{47FEACEE-25B4-4A2D-B147-27296E36371D}" type="slidenum">
              <a:rPr lang="en-US" altLang="zh-CN" smtClean="0"/>
              <a:pPr/>
              <a:t>2</a:t>
            </a:fld>
            <a:endParaRPr lang="en-US" altLang="zh-CN" dirty="0"/>
          </a:p>
        </p:txBody>
      </p:sp>
      <p:sp>
        <p:nvSpPr>
          <p:cNvPr id="6" name="Freeform: Shape 5">
            <a:extLst>
              <a:ext uri="{FF2B5EF4-FFF2-40B4-BE49-F238E27FC236}">
                <a16:creationId xmlns:a16="http://schemas.microsoft.com/office/drawing/2014/main" id="{B0FC36CF-D09E-F267-0A06-10ED4097F7E6}"/>
              </a:ext>
              <a:ext uri="{C183D7F6-B498-43B3-948B-1728B52AA6E4}">
                <adec:decorative xmlns:adec="http://schemas.microsoft.com/office/drawing/2017/decorative" val="1"/>
              </a:ext>
            </a:extLst>
          </p:cNvPr>
          <p:cNvSpPr/>
          <p:nvPr/>
        </p:nvSpPr>
        <p:spPr>
          <a:xfrm>
            <a:off x="7653945" y="7619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pic>
        <p:nvPicPr>
          <p:cNvPr id="3" name="Picture 2">
            <a:extLst>
              <a:ext uri="{FF2B5EF4-FFF2-40B4-BE49-F238E27FC236}">
                <a16:creationId xmlns:a16="http://schemas.microsoft.com/office/drawing/2014/main" id="{A777DFAD-04B8-3690-3445-673D2BD8CB32}"/>
              </a:ext>
            </a:extLst>
          </p:cNvPr>
          <p:cNvPicPr>
            <a:picLocks noChangeAspect="1"/>
          </p:cNvPicPr>
          <p:nvPr/>
        </p:nvPicPr>
        <p:blipFill>
          <a:blip r:embed="rId2"/>
          <a:stretch>
            <a:fillRect/>
          </a:stretch>
        </p:blipFill>
        <p:spPr>
          <a:xfrm>
            <a:off x="5911662" y="1912675"/>
            <a:ext cx="5282508" cy="4305244"/>
          </a:xfrm>
          <a:prstGeom prst="rect">
            <a:avLst/>
          </a:prstGeom>
        </p:spPr>
      </p:pic>
    </p:spTree>
    <p:extLst>
      <p:ext uri="{BB962C8B-B14F-4D97-AF65-F5344CB8AC3E}">
        <p14:creationId xmlns:p14="http://schemas.microsoft.com/office/powerpoint/2010/main" val="279162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5AD51-1E8F-1ED0-4D04-3436A9BAB2C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5EEF2E9-09BA-4099-FB8F-A2219814791B}"/>
              </a:ext>
            </a:extLst>
          </p:cNvPr>
          <p:cNvSpPr>
            <a:spLocks noGrp="1"/>
          </p:cNvSpPr>
          <p:nvPr>
            <p:ph type="title"/>
          </p:nvPr>
        </p:nvSpPr>
        <p:spPr>
          <a:xfrm>
            <a:off x="536732" y="424299"/>
            <a:ext cx="9892859" cy="1325563"/>
          </a:xfrm>
        </p:spPr>
        <p:txBody>
          <a:bodyPr/>
          <a:lstStyle/>
          <a:p>
            <a:r>
              <a:rPr lang="en-US" altLang="zh-CN" sz="4000" dirty="0"/>
              <a:t>Why Do we need an API Gateway ?</a:t>
            </a:r>
            <a:endParaRPr lang="en-US" sz="4000" dirty="0"/>
          </a:p>
        </p:txBody>
      </p:sp>
      <p:sp>
        <p:nvSpPr>
          <p:cNvPr id="20" name="Text Placeholder 19">
            <a:extLst>
              <a:ext uri="{FF2B5EF4-FFF2-40B4-BE49-F238E27FC236}">
                <a16:creationId xmlns:a16="http://schemas.microsoft.com/office/drawing/2014/main" id="{774BFF6C-13C8-73C6-4504-DAE4D8058C7C}"/>
              </a:ext>
            </a:extLst>
          </p:cNvPr>
          <p:cNvSpPr>
            <a:spLocks noGrp="1"/>
          </p:cNvSpPr>
          <p:nvPr>
            <p:ph type="body" sz="quarter" idx="28"/>
          </p:nvPr>
        </p:nvSpPr>
        <p:spPr>
          <a:xfrm>
            <a:off x="536733" y="1749861"/>
            <a:ext cx="7203980" cy="2007327"/>
          </a:xfrm>
        </p:spPr>
        <p:txBody>
          <a:bodyPr/>
          <a:lstStyle/>
          <a:p>
            <a:endParaRPr lang="en-US" sz="1600" dirty="0">
              <a:latin typeface="Spectral"/>
            </a:endParaRPr>
          </a:p>
          <a:p>
            <a:r>
              <a:rPr lang="en-IN" sz="2000" b="1" dirty="0">
                <a:latin typeface="Spectral"/>
              </a:rPr>
              <a:t>With an API Gateway:</a:t>
            </a:r>
          </a:p>
          <a:p>
            <a:pPr marL="285750" indent="-285750">
              <a:buFont typeface="Wingdings" panose="05000000000000000000" pitchFamily="2" charset="2"/>
              <a:buChar char="q"/>
            </a:pPr>
            <a:r>
              <a:rPr lang="en-US" dirty="0">
                <a:latin typeface="Spectral"/>
              </a:rPr>
              <a:t>Clients send all requests to one place – the API Gateway.</a:t>
            </a:r>
          </a:p>
          <a:p>
            <a:pPr marL="285750" indent="-285750">
              <a:buFont typeface="Wingdings" panose="05000000000000000000" pitchFamily="2" charset="2"/>
              <a:buChar char="q"/>
            </a:pPr>
            <a:r>
              <a:rPr lang="en-US" dirty="0">
                <a:latin typeface="Spectral"/>
              </a:rPr>
              <a:t>The API Gateway takes care of routing, authentication, security, and other operational tasks, simplifying both client interactions and backend management.</a:t>
            </a:r>
          </a:p>
          <a:p>
            <a:endParaRPr lang="en-US" sz="1200" dirty="0">
              <a:latin typeface="Spectral"/>
            </a:endParaRPr>
          </a:p>
          <a:p>
            <a:pPr algn="l"/>
            <a:endParaRPr lang="en-US" sz="1200" b="0" i="0" dirty="0">
              <a:effectLst/>
              <a:highlight>
                <a:srgbClr val="F3F3F3"/>
              </a:highlight>
              <a:latin typeface="Spectral"/>
            </a:endParaRPr>
          </a:p>
          <a:p>
            <a:endParaRPr lang="en-US" sz="1200" dirty="0">
              <a:highlight>
                <a:srgbClr val="F3F3F3"/>
              </a:highlight>
              <a:latin typeface="Spectral"/>
            </a:endParaRPr>
          </a:p>
          <a:p>
            <a:endParaRPr lang="en-US" sz="1200" b="0" i="0" dirty="0">
              <a:effectLst/>
              <a:highlight>
                <a:srgbClr val="F3F3F3"/>
              </a:highlight>
              <a:latin typeface="Spectral"/>
            </a:endParaRPr>
          </a:p>
          <a:p>
            <a:pPr algn="l"/>
            <a:endParaRPr lang="en-US" sz="1200" b="0" i="0" dirty="0">
              <a:effectLst/>
              <a:highlight>
                <a:srgbClr val="F3F3F3"/>
              </a:highlight>
              <a:latin typeface="Spectral"/>
            </a:endParaRPr>
          </a:p>
          <a:p>
            <a:endParaRPr lang="en-US" dirty="0"/>
          </a:p>
          <a:p>
            <a:endParaRPr lang="en-US" dirty="0"/>
          </a:p>
        </p:txBody>
      </p:sp>
      <p:sp>
        <p:nvSpPr>
          <p:cNvPr id="7" name="Slide Number Placeholder 6">
            <a:extLst>
              <a:ext uri="{FF2B5EF4-FFF2-40B4-BE49-F238E27FC236}">
                <a16:creationId xmlns:a16="http://schemas.microsoft.com/office/drawing/2014/main" id="{C07B1BEB-EDB1-DA6B-810C-E5B095B4F50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
        <p:nvSpPr>
          <p:cNvPr id="6" name="Freeform: Shape 5">
            <a:extLst>
              <a:ext uri="{FF2B5EF4-FFF2-40B4-BE49-F238E27FC236}">
                <a16:creationId xmlns:a16="http://schemas.microsoft.com/office/drawing/2014/main" id="{78E2DD2E-3EBE-1070-0502-EF63C0EFBAFD}"/>
              </a:ext>
              <a:ext uri="{C183D7F6-B498-43B3-948B-1728B52AA6E4}">
                <adec:decorative xmlns:adec="http://schemas.microsoft.com/office/drawing/2017/decorative" val="1"/>
              </a:ext>
            </a:extLst>
          </p:cNvPr>
          <p:cNvSpPr/>
          <p:nvPr/>
        </p:nvSpPr>
        <p:spPr>
          <a:xfrm>
            <a:off x="7653945" y="7619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pic>
        <p:nvPicPr>
          <p:cNvPr id="4" name="Picture 3">
            <a:extLst>
              <a:ext uri="{FF2B5EF4-FFF2-40B4-BE49-F238E27FC236}">
                <a16:creationId xmlns:a16="http://schemas.microsoft.com/office/drawing/2014/main" id="{2636D8AA-0769-ABCC-2306-F391EB09FD69}"/>
              </a:ext>
            </a:extLst>
          </p:cNvPr>
          <p:cNvPicPr>
            <a:picLocks noChangeAspect="1"/>
          </p:cNvPicPr>
          <p:nvPr/>
        </p:nvPicPr>
        <p:blipFill>
          <a:blip r:embed="rId2"/>
          <a:stretch>
            <a:fillRect/>
          </a:stretch>
        </p:blipFill>
        <p:spPr>
          <a:xfrm>
            <a:off x="2921546" y="2663802"/>
            <a:ext cx="8948945" cy="3892791"/>
          </a:xfrm>
          <a:prstGeom prst="rect">
            <a:avLst/>
          </a:prstGeom>
        </p:spPr>
      </p:pic>
    </p:spTree>
    <p:extLst>
      <p:ext uri="{BB962C8B-B14F-4D97-AF65-F5344CB8AC3E}">
        <p14:creationId xmlns:p14="http://schemas.microsoft.com/office/powerpoint/2010/main" val="2706513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a:extLst>
            <a:ext uri="{FF2B5EF4-FFF2-40B4-BE49-F238E27FC236}">
              <a16:creationId xmlns:a16="http://schemas.microsoft.com/office/drawing/2014/main" id="{AABD41DF-6CBB-80E4-9053-0CAE2CFD4CF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7EEB026-968A-DD56-DA79-2D1E311C2E94}"/>
              </a:ext>
            </a:extLst>
          </p:cNvPr>
          <p:cNvSpPr>
            <a:spLocks noGrp="1"/>
          </p:cNvSpPr>
          <p:nvPr>
            <p:ph type="title"/>
          </p:nvPr>
        </p:nvSpPr>
        <p:spPr>
          <a:xfrm>
            <a:off x="536732" y="424299"/>
            <a:ext cx="9892859" cy="617101"/>
          </a:xfrm>
        </p:spPr>
        <p:txBody>
          <a:bodyPr/>
          <a:lstStyle/>
          <a:p>
            <a:r>
              <a:rPr lang="en-US" altLang="zh-CN" sz="4000" dirty="0"/>
              <a:t>Why Do we need an API Gateway ?</a:t>
            </a:r>
            <a:endParaRPr lang="en-US" sz="4000" dirty="0"/>
          </a:p>
        </p:txBody>
      </p:sp>
      <p:sp>
        <p:nvSpPr>
          <p:cNvPr id="7" name="Slide Number Placeholder 6">
            <a:extLst>
              <a:ext uri="{FF2B5EF4-FFF2-40B4-BE49-F238E27FC236}">
                <a16:creationId xmlns:a16="http://schemas.microsoft.com/office/drawing/2014/main" id="{F61F4ACB-FCFD-63DD-B070-F36CED98BF65}"/>
              </a:ext>
            </a:extLst>
          </p:cNvPr>
          <p:cNvSpPr>
            <a:spLocks noGrp="1"/>
          </p:cNvSpPr>
          <p:nvPr>
            <p:ph type="sldNum" sz="quarter" idx="53"/>
          </p:nvPr>
        </p:nvSpPr>
        <p:spPr/>
        <p:txBody>
          <a:bodyPr/>
          <a:lstStyle/>
          <a:p>
            <a:fld id="{47FEACEE-25B4-4A2D-B147-27296E36371D}" type="slidenum">
              <a:rPr lang="en-US" altLang="zh-CN" smtClean="0"/>
              <a:pPr/>
              <a:t>4</a:t>
            </a:fld>
            <a:endParaRPr lang="en-US" altLang="zh-CN" dirty="0"/>
          </a:p>
        </p:txBody>
      </p:sp>
      <p:sp>
        <p:nvSpPr>
          <p:cNvPr id="6" name="Freeform: Shape 5">
            <a:extLst>
              <a:ext uri="{FF2B5EF4-FFF2-40B4-BE49-F238E27FC236}">
                <a16:creationId xmlns:a16="http://schemas.microsoft.com/office/drawing/2014/main" id="{92064281-3613-BD45-DD01-42743FD5CA78}"/>
              </a:ext>
              <a:ext uri="{C183D7F6-B498-43B3-948B-1728B52AA6E4}">
                <adec:decorative xmlns:adec="http://schemas.microsoft.com/office/drawing/2017/decorative" val="1"/>
              </a:ext>
            </a:extLst>
          </p:cNvPr>
          <p:cNvSpPr/>
          <p:nvPr/>
        </p:nvSpPr>
        <p:spPr>
          <a:xfrm>
            <a:off x="11070999" y="-970105"/>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pic>
        <p:nvPicPr>
          <p:cNvPr id="3" name="Picture 2">
            <a:extLst>
              <a:ext uri="{FF2B5EF4-FFF2-40B4-BE49-F238E27FC236}">
                <a16:creationId xmlns:a16="http://schemas.microsoft.com/office/drawing/2014/main" id="{6EDCC9B8-1DF8-B186-AA91-E66F612A8B28}"/>
              </a:ext>
            </a:extLst>
          </p:cNvPr>
          <p:cNvPicPr>
            <a:picLocks noChangeAspect="1"/>
          </p:cNvPicPr>
          <p:nvPr/>
        </p:nvPicPr>
        <p:blipFill>
          <a:blip r:embed="rId2"/>
          <a:stretch>
            <a:fillRect/>
          </a:stretch>
        </p:blipFill>
        <p:spPr>
          <a:xfrm>
            <a:off x="4903728" y="2717706"/>
            <a:ext cx="7115741" cy="3259009"/>
          </a:xfrm>
          <a:prstGeom prst="rect">
            <a:avLst/>
          </a:prstGeom>
        </p:spPr>
      </p:pic>
      <p:sp>
        <p:nvSpPr>
          <p:cNvPr id="10" name="Text Placeholder 19">
            <a:extLst>
              <a:ext uri="{FF2B5EF4-FFF2-40B4-BE49-F238E27FC236}">
                <a16:creationId xmlns:a16="http://schemas.microsoft.com/office/drawing/2014/main" id="{D58453F6-3C95-F40E-FF2C-A10DDE35A539}"/>
              </a:ext>
            </a:extLst>
          </p:cNvPr>
          <p:cNvSpPr>
            <a:spLocks noGrp="1"/>
          </p:cNvSpPr>
          <p:nvPr>
            <p:ph type="body" sz="quarter" idx="28"/>
          </p:nvPr>
        </p:nvSpPr>
        <p:spPr>
          <a:xfrm>
            <a:off x="536732" y="1349811"/>
            <a:ext cx="11198068" cy="5233234"/>
          </a:xfrm>
        </p:spPr>
        <p:txBody>
          <a:bodyPr/>
          <a:lstStyle/>
          <a:p>
            <a:endParaRPr lang="en-US" sz="1600" dirty="0">
              <a:latin typeface="Spectral"/>
            </a:endParaRPr>
          </a:p>
          <a:p>
            <a:pPr marL="285750" indent="-285750">
              <a:buFont typeface="Wingdings" panose="05000000000000000000" pitchFamily="2" charset="2"/>
              <a:buChar char="ü"/>
            </a:pPr>
            <a:r>
              <a:rPr lang="en-IN" sz="1600" b="1" dirty="0">
                <a:latin typeface="Spectral"/>
              </a:rPr>
              <a:t>Authentication and Authorization: </a:t>
            </a:r>
            <a:r>
              <a:rPr lang="en-US" sz="1600" dirty="0">
                <a:latin typeface="Spectral"/>
              </a:rPr>
              <a:t>API Gateway secures the backend systems by ensuring only authorized users and clients can access backend services.</a:t>
            </a:r>
          </a:p>
          <a:p>
            <a:pPr marL="285750" indent="-285750">
              <a:buFont typeface="Wingdings" panose="05000000000000000000" pitchFamily="2" charset="2"/>
              <a:buChar char="ü"/>
            </a:pPr>
            <a:endParaRPr lang="en-US" sz="1600" dirty="0">
              <a:latin typeface="Spectral"/>
            </a:endParaRPr>
          </a:p>
          <a:p>
            <a:pPr marL="285750" indent="-285750">
              <a:buFont typeface="Wingdings" panose="05000000000000000000" pitchFamily="2" charset="2"/>
              <a:buChar char="ü"/>
            </a:pPr>
            <a:endParaRPr lang="en-US" sz="1600" dirty="0">
              <a:latin typeface="Spectral"/>
            </a:endParaRPr>
          </a:p>
          <a:p>
            <a:pPr marL="285750" indent="-285750">
              <a:buFont typeface="Wingdings" panose="05000000000000000000" pitchFamily="2" charset="2"/>
              <a:buChar char="ü"/>
            </a:pPr>
            <a:r>
              <a:rPr lang="en-IN" sz="1600" b="1" dirty="0">
                <a:latin typeface="Spectral"/>
              </a:rPr>
              <a:t>Rate Limiting: </a:t>
            </a:r>
            <a:r>
              <a:rPr lang="en-US" sz="1600" dirty="0">
                <a:latin typeface="Spectral"/>
              </a:rPr>
              <a:t>To prevent abuse and ensure fair usage of </a:t>
            </a:r>
          </a:p>
          <a:p>
            <a:r>
              <a:rPr lang="en-US" sz="1600" dirty="0">
                <a:latin typeface="Spectral"/>
              </a:rPr>
              <a:t>      resources, most API Gateways implement </a:t>
            </a:r>
            <a:r>
              <a:rPr lang="en-US" sz="1600" b="1" dirty="0">
                <a:latin typeface="Spectral"/>
              </a:rPr>
              <a:t>rate limiting</a:t>
            </a:r>
          </a:p>
          <a:p>
            <a:endParaRPr lang="en-US" sz="1600" b="1" dirty="0">
              <a:latin typeface="Spectral"/>
            </a:endParaRPr>
          </a:p>
          <a:p>
            <a:endParaRPr lang="en-US" sz="1600" b="1" dirty="0">
              <a:latin typeface="Spectral"/>
            </a:endParaRPr>
          </a:p>
          <a:p>
            <a:pPr marL="285750" indent="-285750">
              <a:buFont typeface="Wingdings" panose="05000000000000000000" pitchFamily="2" charset="2"/>
              <a:buChar char="ü"/>
            </a:pPr>
            <a:r>
              <a:rPr lang="en-IN" sz="1600" b="1" dirty="0">
                <a:latin typeface="Spectral"/>
              </a:rPr>
              <a:t>Load Balancing: </a:t>
            </a:r>
            <a:r>
              <a:rPr lang="en-US" sz="1600" dirty="0">
                <a:latin typeface="Spectral"/>
              </a:rPr>
              <a:t>High-traffic applications rely </a:t>
            </a:r>
          </a:p>
          <a:p>
            <a:r>
              <a:rPr lang="en-US" sz="1600" dirty="0">
                <a:latin typeface="Spectral"/>
              </a:rPr>
              <a:t>      on </a:t>
            </a:r>
            <a:r>
              <a:rPr lang="en-US" sz="1600" b="1" dirty="0">
                <a:latin typeface="Spectral"/>
              </a:rPr>
              <a:t>load balancing</a:t>
            </a:r>
            <a:r>
              <a:rPr lang="en-US" sz="1600" dirty="0">
                <a:latin typeface="Spectral"/>
              </a:rPr>
              <a:t> to distribute incoming requests </a:t>
            </a:r>
          </a:p>
          <a:p>
            <a:r>
              <a:rPr lang="en-US" sz="1600" dirty="0">
                <a:latin typeface="Spectral"/>
              </a:rPr>
              <a:t>      evenly across multiple instances of a service.</a:t>
            </a:r>
          </a:p>
          <a:p>
            <a:endParaRPr lang="en-US" sz="1600" b="1" dirty="0">
              <a:latin typeface="Spectral"/>
            </a:endParaRPr>
          </a:p>
          <a:p>
            <a:endParaRPr lang="en-IN" b="1" dirty="0"/>
          </a:p>
          <a:p>
            <a:pPr marL="285750" indent="-285750">
              <a:buFont typeface="Wingdings" panose="05000000000000000000" pitchFamily="2" charset="2"/>
              <a:buChar char="ü"/>
            </a:pPr>
            <a:endParaRPr lang="en-IN" sz="1600" b="1" dirty="0">
              <a:latin typeface="Spectral"/>
            </a:endParaRPr>
          </a:p>
          <a:p>
            <a:endParaRPr lang="en-US" dirty="0"/>
          </a:p>
          <a:p>
            <a:endParaRPr lang="en-US" sz="1200" dirty="0">
              <a:latin typeface="Spectral"/>
            </a:endParaRPr>
          </a:p>
          <a:p>
            <a:pPr algn="l"/>
            <a:endParaRPr lang="en-US" sz="1200" b="0" i="0" dirty="0">
              <a:effectLst/>
              <a:highlight>
                <a:srgbClr val="F3F3F3"/>
              </a:highlight>
              <a:latin typeface="Spectral"/>
            </a:endParaRPr>
          </a:p>
          <a:p>
            <a:endParaRPr lang="en-US" sz="1200" dirty="0">
              <a:highlight>
                <a:srgbClr val="F3F3F3"/>
              </a:highlight>
              <a:latin typeface="Spectral"/>
            </a:endParaRPr>
          </a:p>
          <a:p>
            <a:endParaRPr lang="en-US" sz="1200" b="0" i="0" dirty="0">
              <a:effectLst/>
              <a:highlight>
                <a:srgbClr val="F3F3F3"/>
              </a:highlight>
              <a:latin typeface="Spectral"/>
            </a:endParaRPr>
          </a:p>
          <a:p>
            <a:pPr algn="l"/>
            <a:endParaRPr lang="en-US" sz="1200" b="0" i="0" dirty="0">
              <a:effectLst/>
              <a:highlight>
                <a:srgbClr val="F3F3F3"/>
              </a:highlight>
              <a:latin typeface="Spectral"/>
            </a:endParaRPr>
          </a:p>
          <a:p>
            <a:endParaRPr lang="en-US" dirty="0"/>
          </a:p>
          <a:p>
            <a:endParaRPr lang="en-US" dirty="0"/>
          </a:p>
        </p:txBody>
      </p:sp>
      <p:sp>
        <p:nvSpPr>
          <p:cNvPr id="11" name="Text Placeholder 19">
            <a:extLst>
              <a:ext uri="{FF2B5EF4-FFF2-40B4-BE49-F238E27FC236}">
                <a16:creationId xmlns:a16="http://schemas.microsoft.com/office/drawing/2014/main" id="{0774F2C5-C583-FB37-5804-CAF4CAD0FEF0}"/>
              </a:ext>
            </a:extLst>
          </p:cNvPr>
          <p:cNvSpPr txBox="1">
            <a:spLocks/>
          </p:cNvSpPr>
          <p:nvPr/>
        </p:nvSpPr>
        <p:spPr>
          <a:xfrm>
            <a:off x="536732" y="5336952"/>
            <a:ext cx="10534267" cy="1279526"/>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latin typeface="Spectral"/>
            </a:endParaRPr>
          </a:p>
          <a:p>
            <a:endParaRPr lang="en-US" sz="1600" dirty="0">
              <a:latin typeface="Spectral"/>
            </a:endParaRPr>
          </a:p>
          <a:p>
            <a:pPr marL="285750" indent="-285750">
              <a:buFont typeface="Wingdings" panose="05000000000000000000" pitchFamily="2" charset="2"/>
              <a:buChar char="ü"/>
            </a:pPr>
            <a:r>
              <a:rPr lang="en-IN" sz="1600" b="1" dirty="0">
                <a:latin typeface="Spectral"/>
              </a:rPr>
              <a:t>Caching: </a:t>
            </a:r>
            <a:r>
              <a:rPr lang="en-US" sz="1600" dirty="0">
                <a:latin typeface="Spectral"/>
              </a:rPr>
              <a:t>To improve response times and reduce the strain on backend services, most API Gateways provide </a:t>
            </a:r>
            <a:r>
              <a:rPr lang="en-US" sz="1600" b="1" dirty="0">
                <a:latin typeface="Spectral"/>
              </a:rPr>
              <a:t>caching</a:t>
            </a:r>
            <a:r>
              <a:rPr lang="en-US" sz="1600" dirty="0">
                <a:latin typeface="Spectral"/>
              </a:rPr>
              <a:t>.</a:t>
            </a:r>
          </a:p>
          <a:p>
            <a:endParaRPr lang="en-US" sz="1600" dirty="0">
              <a:highlight>
                <a:srgbClr val="F3F3F3"/>
              </a:highlight>
              <a:latin typeface="Spectral"/>
            </a:endParaRPr>
          </a:p>
          <a:p>
            <a:endParaRPr lang="en-US" sz="1600" dirty="0">
              <a:highlight>
                <a:srgbClr val="F3F3F3"/>
              </a:highlight>
              <a:latin typeface="Spectral"/>
            </a:endParaRPr>
          </a:p>
        </p:txBody>
      </p:sp>
    </p:spTree>
    <p:extLst>
      <p:ext uri="{BB962C8B-B14F-4D97-AF65-F5344CB8AC3E}">
        <p14:creationId xmlns:p14="http://schemas.microsoft.com/office/powerpoint/2010/main" val="4012886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a:extLst>
            <a:ext uri="{FF2B5EF4-FFF2-40B4-BE49-F238E27FC236}">
              <a16:creationId xmlns:a16="http://schemas.microsoft.com/office/drawing/2014/main" id="{4F906DF9-2A27-66E4-F722-5507D81B16D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4DFFFD0-A04B-B7D2-866A-0F8D25250205}"/>
              </a:ext>
            </a:extLst>
          </p:cNvPr>
          <p:cNvSpPr>
            <a:spLocks noGrp="1"/>
          </p:cNvSpPr>
          <p:nvPr>
            <p:ph type="title"/>
          </p:nvPr>
        </p:nvSpPr>
        <p:spPr>
          <a:xfrm>
            <a:off x="336707" y="284599"/>
            <a:ext cx="9892859" cy="80526"/>
          </a:xfrm>
        </p:spPr>
        <p:txBody>
          <a:bodyPr/>
          <a:lstStyle/>
          <a:p>
            <a:r>
              <a:rPr lang="en-US" altLang="zh-CN" sz="4000" dirty="0"/>
              <a:t>API Gateway Sequence Diagram?</a:t>
            </a:r>
            <a:endParaRPr lang="en-US" sz="4000" dirty="0"/>
          </a:p>
        </p:txBody>
      </p:sp>
      <p:sp>
        <p:nvSpPr>
          <p:cNvPr id="7" name="Slide Number Placeholder 6">
            <a:extLst>
              <a:ext uri="{FF2B5EF4-FFF2-40B4-BE49-F238E27FC236}">
                <a16:creationId xmlns:a16="http://schemas.microsoft.com/office/drawing/2014/main" id="{035AAA8D-7A8D-7F22-4BE8-B838CDF2FFB5}"/>
              </a:ext>
            </a:extLst>
          </p:cNvPr>
          <p:cNvSpPr>
            <a:spLocks noGrp="1"/>
          </p:cNvSpPr>
          <p:nvPr>
            <p:ph type="sldNum" sz="quarter" idx="53"/>
          </p:nvPr>
        </p:nvSpPr>
        <p:spPr/>
        <p:txBody>
          <a:bodyPr/>
          <a:lstStyle/>
          <a:p>
            <a:fld id="{47FEACEE-25B4-4A2D-B147-27296E36371D}" type="slidenum">
              <a:rPr lang="en-US" altLang="zh-CN" smtClean="0"/>
              <a:pPr/>
              <a:t>5</a:t>
            </a:fld>
            <a:endParaRPr lang="en-US" altLang="zh-CN" dirty="0"/>
          </a:p>
        </p:txBody>
      </p:sp>
      <p:sp>
        <p:nvSpPr>
          <p:cNvPr id="6" name="Freeform: Shape 5">
            <a:extLst>
              <a:ext uri="{FF2B5EF4-FFF2-40B4-BE49-F238E27FC236}">
                <a16:creationId xmlns:a16="http://schemas.microsoft.com/office/drawing/2014/main" id="{1A98B271-7634-AA3B-A7C8-6AA5D5AD7FD3}"/>
              </a:ext>
              <a:ext uri="{C183D7F6-B498-43B3-948B-1728B52AA6E4}">
                <adec:decorative xmlns:adec="http://schemas.microsoft.com/office/drawing/2017/decorative" val="1"/>
              </a:ext>
            </a:extLst>
          </p:cNvPr>
          <p:cNvSpPr/>
          <p:nvPr/>
        </p:nvSpPr>
        <p:spPr>
          <a:xfrm>
            <a:off x="11070999" y="-970105"/>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10" name="Text Placeholder 19">
            <a:extLst>
              <a:ext uri="{FF2B5EF4-FFF2-40B4-BE49-F238E27FC236}">
                <a16:creationId xmlns:a16="http://schemas.microsoft.com/office/drawing/2014/main" id="{8F7F2A70-2358-87D7-A488-0B96100E416C}"/>
              </a:ext>
            </a:extLst>
          </p:cNvPr>
          <p:cNvSpPr>
            <a:spLocks noGrp="1"/>
          </p:cNvSpPr>
          <p:nvPr>
            <p:ph type="body" sz="quarter" idx="28"/>
          </p:nvPr>
        </p:nvSpPr>
        <p:spPr>
          <a:xfrm>
            <a:off x="536732" y="1349811"/>
            <a:ext cx="11198068" cy="5233234"/>
          </a:xfrm>
        </p:spPr>
        <p:txBody>
          <a:bodyPr/>
          <a:lstStyle/>
          <a:p>
            <a:endParaRPr lang="en-US" sz="1600" dirty="0">
              <a:latin typeface="Spectral"/>
            </a:endParaRPr>
          </a:p>
          <a:p>
            <a:endParaRPr lang="en-US" dirty="0"/>
          </a:p>
          <a:p>
            <a:endParaRPr lang="en-US" sz="1200" dirty="0">
              <a:latin typeface="Spectral"/>
            </a:endParaRPr>
          </a:p>
          <a:p>
            <a:pPr algn="l"/>
            <a:endParaRPr lang="en-US" sz="1200" b="0" i="0" dirty="0">
              <a:effectLst/>
              <a:highlight>
                <a:srgbClr val="F3F3F3"/>
              </a:highlight>
              <a:latin typeface="Spectral"/>
            </a:endParaRPr>
          </a:p>
          <a:p>
            <a:endParaRPr lang="en-US" sz="1200" dirty="0">
              <a:highlight>
                <a:srgbClr val="F3F3F3"/>
              </a:highlight>
              <a:latin typeface="Spectral"/>
            </a:endParaRPr>
          </a:p>
          <a:p>
            <a:endParaRPr lang="en-US" sz="1200" b="0" i="0" dirty="0">
              <a:effectLst/>
              <a:highlight>
                <a:srgbClr val="F3F3F3"/>
              </a:highlight>
              <a:latin typeface="Spectral"/>
            </a:endParaRPr>
          </a:p>
          <a:p>
            <a:pPr algn="l"/>
            <a:endParaRPr lang="en-US" sz="1200" b="0" i="0" dirty="0">
              <a:effectLst/>
              <a:highlight>
                <a:srgbClr val="F3F3F3"/>
              </a:highlight>
              <a:latin typeface="Spectral"/>
            </a:endParaRPr>
          </a:p>
          <a:p>
            <a:endParaRPr lang="en-US" dirty="0"/>
          </a:p>
          <a:p>
            <a:endParaRPr lang="en-US" dirty="0"/>
          </a:p>
        </p:txBody>
      </p:sp>
      <p:pic>
        <p:nvPicPr>
          <p:cNvPr id="4" name="Picture 3">
            <a:extLst>
              <a:ext uri="{FF2B5EF4-FFF2-40B4-BE49-F238E27FC236}">
                <a16:creationId xmlns:a16="http://schemas.microsoft.com/office/drawing/2014/main" id="{544975B7-30BA-FBEE-0760-D37AB84CD73D}"/>
              </a:ext>
            </a:extLst>
          </p:cNvPr>
          <p:cNvPicPr>
            <a:picLocks noChangeAspect="1"/>
          </p:cNvPicPr>
          <p:nvPr/>
        </p:nvPicPr>
        <p:blipFill>
          <a:blip r:embed="rId2"/>
          <a:srcRect b="9333"/>
          <a:stretch>
            <a:fillRect/>
          </a:stretch>
        </p:blipFill>
        <p:spPr>
          <a:xfrm>
            <a:off x="1276350" y="554355"/>
            <a:ext cx="9712610" cy="6217920"/>
          </a:xfrm>
          <a:prstGeom prst="rect">
            <a:avLst/>
          </a:prstGeom>
        </p:spPr>
      </p:pic>
    </p:spTree>
    <p:extLst>
      <p:ext uri="{BB962C8B-B14F-4D97-AF65-F5344CB8AC3E}">
        <p14:creationId xmlns:p14="http://schemas.microsoft.com/office/powerpoint/2010/main" val="1133442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a:extLst>
            <a:ext uri="{FF2B5EF4-FFF2-40B4-BE49-F238E27FC236}">
              <a16:creationId xmlns:a16="http://schemas.microsoft.com/office/drawing/2014/main" id="{B404038B-6554-0200-65EA-8C6BCCA10BA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FC08F42-A678-5C3C-D24D-61EC6F0CC293}"/>
              </a:ext>
            </a:extLst>
          </p:cNvPr>
          <p:cNvPicPr>
            <a:picLocks noChangeAspect="1"/>
          </p:cNvPicPr>
          <p:nvPr/>
        </p:nvPicPr>
        <p:blipFill>
          <a:blip r:embed="rId2"/>
          <a:stretch>
            <a:fillRect/>
          </a:stretch>
        </p:blipFill>
        <p:spPr>
          <a:xfrm>
            <a:off x="6781780" y="1459910"/>
            <a:ext cx="4994786" cy="4994786"/>
          </a:xfrm>
          <a:prstGeom prst="rect">
            <a:avLst/>
          </a:prstGeom>
        </p:spPr>
      </p:pic>
      <p:sp>
        <p:nvSpPr>
          <p:cNvPr id="7" name="Slide Number Placeholder 6">
            <a:extLst>
              <a:ext uri="{FF2B5EF4-FFF2-40B4-BE49-F238E27FC236}">
                <a16:creationId xmlns:a16="http://schemas.microsoft.com/office/drawing/2014/main" id="{837C7ABF-4550-0B32-DD20-8AB7322F175A}"/>
              </a:ext>
            </a:extLst>
          </p:cNvPr>
          <p:cNvSpPr>
            <a:spLocks noGrp="1"/>
          </p:cNvSpPr>
          <p:nvPr>
            <p:ph type="sldNum" sz="quarter" idx="53"/>
          </p:nvPr>
        </p:nvSpPr>
        <p:spPr/>
        <p:txBody>
          <a:bodyPr/>
          <a:lstStyle/>
          <a:p>
            <a:fld id="{47FEACEE-25B4-4A2D-B147-27296E36371D}" type="slidenum">
              <a:rPr lang="en-US" altLang="zh-CN" smtClean="0"/>
              <a:pPr/>
              <a:t>6</a:t>
            </a:fld>
            <a:endParaRPr lang="en-US" altLang="zh-CN" dirty="0"/>
          </a:p>
        </p:txBody>
      </p:sp>
      <p:sp>
        <p:nvSpPr>
          <p:cNvPr id="6" name="Freeform: Shape 5">
            <a:extLst>
              <a:ext uri="{FF2B5EF4-FFF2-40B4-BE49-F238E27FC236}">
                <a16:creationId xmlns:a16="http://schemas.microsoft.com/office/drawing/2014/main" id="{011233A5-8D9E-241B-6054-C72653BC0CF6}"/>
              </a:ext>
              <a:ext uri="{C183D7F6-B498-43B3-948B-1728B52AA6E4}">
                <adec:decorative xmlns:adec="http://schemas.microsoft.com/office/drawing/2017/decorative" val="1"/>
              </a:ext>
            </a:extLst>
          </p:cNvPr>
          <p:cNvSpPr/>
          <p:nvPr/>
        </p:nvSpPr>
        <p:spPr>
          <a:xfrm>
            <a:off x="10245698" y="-200034"/>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4" name="AutoShape 4">
            <a:extLst>
              <a:ext uri="{FF2B5EF4-FFF2-40B4-BE49-F238E27FC236}">
                <a16:creationId xmlns:a16="http://schemas.microsoft.com/office/drawing/2014/main" id="{88E86F28-5A38-150F-8EB7-B2C54F452F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Text Placeholder 19">
            <a:extLst>
              <a:ext uri="{FF2B5EF4-FFF2-40B4-BE49-F238E27FC236}">
                <a16:creationId xmlns:a16="http://schemas.microsoft.com/office/drawing/2014/main" id="{BACC27B4-54B3-2A0B-3CD7-5A25BEA0715C}"/>
              </a:ext>
            </a:extLst>
          </p:cNvPr>
          <p:cNvSpPr>
            <a:spLocks noGrp="1"/>
          </p:cNvSpPr>
          <p:nvPr>
            <p:ph type="body" sz="quarter" idx="28"/>
          </p:nvPr>
        </p:nvSpPr>
        <p:spPr>
          <a:xfrm>
            <a:off x="536732" y="1349811"/>
            <a:ext cx="6454618" cy="4946214"/>
          </a:xfrm>
        </p:spPr>
        <p:txBody>
          <a:bodyPr/>
          <a:lstStyle/>
          <a:p>
            <a:endParaRPr lang="en-US" sz="1600" dirty="0">
              <a:latin typeface="Spectral"/>
            </a:endParaRPr>
          </a:p>
          <a:p>
            <a:pPr marL="285750" indent="-285750">
              <a:buFont typeface="Wingdings" panose="05000000000000000000" pitchFamily="2" charset="2"/>
              <a:buChar char="ü"/>
            </a:pPr>
            <a:r>
              <a:rPr lang="en-IN" sz="1600" b="1" dirty="0">
                <a:latin typeface="Spectral"/>
              </a:rPr>
              <a:t>Request Transformation: </a:t>
            </a:r>
            <a:r>
              <a:rPr lang="en-US" sz="1600" dirty="0">
                <a:latin typeface="Spectral"/>
              </a:rPr>
              <a:t>In systems with diverse clients and backend services, </a:t>
            </a:r>
            <a:r>
              <a:rPr lang="en-US" sz="1600" b="1" dirty="0">
                <a:latin typeface="Spectral"/>
              </a:rPr>
              <a:t>request transformation</a:t>
            </a:r>
            <a:r>
              <a:rPr lang="en-US" sz="1600" dirty="0">
                <a:latin typeface="Spectral"/>
              </a:rPr>
              <a:t> is essential for compatibility.</a:t>
            </a:r>
          </a:p>
          <a:p>
            <a:pPr marL="285750" indent="-285750">
              <a:buFont typeface="Wingdings" panose="05000000000000000000" pitchFamily="2" charset="2"/>
              <a:buChar char="ü"/>
            </a:pPr>
            <a:endParaRPr lang="en-IN" sz="1600" b="1" dirty="0">
              <a:latin typeface="Spectral"/>
            </a:endParaRPr>
          </a:p>
          <a:p>
            <a:pPr marL="285750" indent="-285750">
              <a:buFont typeface="Wingdings" panose="05000000000000000000" pitchFamily="2" charset="2"/>
              <a:buChar char="ü"/>
            </a:pPr>
            <a:r>
              <a:rPr lang="en-IN" sz="1600" b="1" dirty="0">
                <a:latin typeface="Spectral"/>
              </a:rPr>
              <a:t>Service Discovery: </a:t>
            </a:r>
            <a:r>
              <a:rPr lang="en-US" sz="1600" dirty="0">
                <a:latin typeface="Spectral"/>
              </a:rPr>
              <a:t>Modern systems often involve microservices that scale dynamically. The </a:t>
            </a:r>
            <a:r>
              <a:rPr lang="en-US" sz="1600" b="1" dirty="0">
                <a:latin typeface="Spectral"/>
              </a:rPr>
              <a:t>service discovery</a:t>
            </a:r>
            <a:r>
              <a:rPr lang="en-US" sz="1600" dirty="0">
                <a:latin typeface="Spectral"/>
              </a:rPr>
              <a:t> feature of an API Gateway dynamically identifies the appropriate backend service instance to handle each request. This ensures seamless request routing even in environments where services frequently scale up or down.</a:t>
            </a:r>
          </a:p>
          <a:p>
            <a:pPr marL="285750" indent="-285750">
              <a:buFont typeface="Wingdings" panose="05000000000000000000" pitchFamily="2" charset="2"/>
              <a:buChar char="ü"/>
            </a:pPr>
            <a:endParaRPr lang="en-US" sz="1600" dirty="0">
              <a:latin typeface="Spectral"/>
            </a:endParaRPr>
          </a:p>
          <a:p>
            <a:pPr marL="285750" indent="-285750">
              <a:buFont typeface="Wingdings" panose="05000000000000000000" pitchFamily="2" charset="2"/>
              <a:buChar char="ü"/>
            </a:pPr>
            <a:r>
              <a:rPr lang="en-IN" sz="1600" b="1" dirty="0">
                <a:latin typeface="Spectral"/>
              </a:rPr>
              <a:t>Circuit Breaking: </a:t>
            </a:r>
            <a:r>
              <a:rPr lang="en-US" sz="1600" dirty="0">
                <a:latin typeface="Spectral"/>
              </a:rPr>
              <a:t>Circuit breaking is a mechanism that temporarily stops sending requests to a backend service when it detects persistent failures.</a:t>
            </a:r>
          </a:p>
          <a:p>
            <a:pPr marL="285750" indent="-285750">
              <a:buFont typeface="Wingdings" panose="05000000000000000000" pitchFamily="2" charset="2"/>
              <a:buChar char="ü"/>
            </a:pPr>
            <a:endParaRPr lang="en-US" sz="1600" dirty="0">
              <a:latin typeface="Spectral"/>
            </a:endParaRPr>
          </a:p>
          <a:p>
            <a:pPr marL="285750" indent="-285750">
              <a:buFont typeface="Wingdings" panose="05000000000000000000" pitchFamily="2" charset="2"/>
              <a:buChar char="ü"/>
            </a:pPr>
            <a:r>
              <a:rPr lang="en-IN" sz="1600" b="1" dirty="0">
                <a:latin typeface="Spectral"/>
              </a:rPr>
              <a:t>Logging and Monitoring: </a:t>
            </a:r>
            <a:r>
              <a:rPr lang="en-US" sz="1600" dirty="0">
                <a:latin typeface="Spectral"/>
              </a:rPr>
              <a:t>API Gateways provide robust </a:t>
            </a:r>
            <a:r>
              <a:rPr lang="en-US" sz="1600" b="1" dirty="0">
                <a:latin typeface="Spectral"/>
              </a:rPr>
              <a:t>monitoring and logging</a:t>
            </a:r>
            <a:r>
              <a:rPr lang="en-US" sz="1600" dirty="0">
                <a:latin typeface="Spectral"/>
              </a:rPr>
              <a:t> capabilities to track and analyze system behavior.</a:t>
            </a:r>
            <a:endParaRPr lang="en-IN" sz="1600" b="1" dirty="0">
              <a:latin typeface="Spectral"/>
            </a:endParaRPr>
          </a:p>
          <a:p>
            <a:endParaRPr lang="en-US" sz="1600" dirty="0">
              <a:latin typeface="Spectral"/>
            </a:endParaRPr>
          </a:p>
        </p:txBody>
      </p:sp>
      <p:sp>
        <p:nvSpPr>
          <p:cNvPr id="12" name="Title 4">
            <a:extLst>
              <a:ext uri="{FF2B5EF4-FFF2-40B4-BE49-F238E27FC236}">
                <a16:creationId xmlns:a16="http://schemas.microsoft.com/office/drawing/2014/main" id="{11FA1588-14A4-DFC3-854A-DFBD05694DD5}"/>
              </a:ext>
            </a:extLst>
          </p:cNvPr>
          <p:cNvSpPr txBox="1">
            <a:spLocks/>
          </p:cNvSpPr>
          <p:nvPr/>
        </p:nvSpPr>
        <p:spPr>
          <a:xfrm>
            <a:off x="536732" y="424299"/>
            <a:ext cx="9892859" cy="6171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US" altLang="zh-CN" sz="4000"/>
              <a:t>Why Do we need an API Gateway ?</a:t>
            </a:r>
            <a:endParaRPr lang="en-US" sz="4000" dirty="0"/>
          </a:p>
        </p:txBody>
      </p:sp>
    </p:spTree>
    <p:extLst>
      <p:ext uri="{BB962C8B-B14F-4D97-AF65-F5344CB8AC3E}">
        <p14:creationId xmlns:p14="http://schemas.microsoft.com/office/powerpoint/2010/main" val="2135283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Slide Number Placeholder 27">
            <a:extLst>
              <a:ext uri="{FF2B5EF4-FFF2-40B4-BE49-F238E27FC236}">
                <a16:creationId xmlns:a16="http://schemas.microsoft.com/office/drawing/2014/main" id="{8FAEB76B-FDD3-4572-F53B-DD23FA78DE5F}"/>
              </a:ext>
            </a:extLst>
          </p:cNvPr>
          <p:cNvSpPr>
            <a:spLocks noGrp="1"/>
          </p:cNvSpPr>
          <p:nvPr>
            <p:ph type="sldNum" sz="quarter" idx="13"/>
          </p:nvPr>
        </p:nvSpPr>
        <p:spPr/>
        <p:txBody>
          <a:bodyPr/>
          <a:lstStyle/>
          <a:p>
            <a:fld id="{8058A7CE-F400-7B46-9E16-10D36E8C32FD}" type="slidenum">
              <a:rPr lang="en-US" smtClean="0"/>
              <a:pPr/>
              <a:t>7</a:t>
            </a:fld>
            <a:endParaRPr lang="en-US" dirty="0"/>
          </a:p>
        </p:txBody>
      </p:sp>
      <p:pic>
        <p:nvPicPr>
          <p:cNvPr id="4098" name="Picture 2" descr="GitHub - Kong/kong: 🦍 The Cloud-Native API Gateway and AI Gateway.">
            <a:extLst>
              <a:ext uri="{FF2B5EF4-FFF2-40B4-BE49-F238E27FC236}">
                <a16:creationId xmlns:a16="http://schemas.microsoft.com/office/drawing/2014/main" id="{5D271E69-4D9B-9461-62BB-1823A3B293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145" y="116134"/>
            <a:ext cx="10187709" cy="6741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493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p:txBody>
          <a:bodyPr/>
          <a:lstStyle/>
          <a:p>
            <a:r>
              <a:rPr lang="en-US" dirty="0"/>
              <a:t>API Gateway Plugins</a:t>
            </a:r>
          </a:p>
        </p:txBody>
      </p:sp>
      <p:sp>
        <p:nvSpPr>
          <p:cNvPr id="40" name="Text Placeholder 39">
            <a:extLst>
              <a:ext uri="{FF2B5EF4-FFF2-40B4-BE49-F238E27FC236}">
                <a16:creationId xmlns:a16="http://schemas.microsoft.com/office/drawing/2014/main" id="{FA2F9A05-8E79-46FF-1ABA-927EF2D69BC5}"/>
              </a:ext>
            </a:extLst>
          </p:cNvPr>
          <p:cNvSpPr>
            <a:spLocks noGrp="1"/>
          </p:cNvSpPr>
          <p:nvPr>
            <p:ph type="body" sz="quarter" idx="27"/>
          </p:nvPr>
        </p:nvSpPr>
        <p:spPr>
          <a:xfrm>
            <a:off x="924569" y="2059422"/>
            <a:ext cx="2154911" cy="866219"/>
          </a:xfrm>
        </p:spPr>
        <p:txBody>
          <a:bodyPr/>
          <a:lstStyle/>
          <a:p>
            <a:r>
              <a:rPr lang="en-US" dirty="0"/>
              <a:t>Authentication</a:t>
            </a:r>
          </a:p>
        </p:txBody>
      </p:sp>
      <p:sp>
        <p:nvSpPr>
          <p:cNvPr id="50" name="Text Placeholder 49">
            <a:extLst>
              <a:ext uri="{FF2B5EF4-FFF2-40B4-BE49-F238E27FC236}">
                <a16:creationId xmlns:a16="http://schemas.microsoft.com/office/drawing/2014/main" id="{0532F467-8DBE-D445-0CF7-D5D242DAD663}"/>
              </a:ext>
            </a:extLst>
          </p:cNvPr>
          <p:cNvSpPr>
            <a:spLocks noGrp="1"/>
          </p:cNvSpPr>
          <p:nvPr>
            <p:ph type="body" sz="quarter" idx="32"/>
          </p:nvPr>
        </p:nvSpPr>
        <p:spPr>
          <a:xfrm>
            <a:off x="923664" y="2932842"/>
            <a:ext cx="2156720" cy="3653222"/>
          </a:xfrm>
        </p:spPr>
        <p:txBody>
          <a:bodyPr/>
          <a:lstStyle/>
          <a:p>
            <a:r>
              <a:rPr lang="en-US" dirty="0"/>
              <a:t>Add API key authentication to a service or a route.</a:t>
            </a:r>
          </a:p>
          <a:p>
            <a:endParaRPr lang="en-US" dirty="0"/>
          </a:p>
          <a:p>
            <a:endParaRPr lang="en-US" dirty="0"/>
          </a:p>
          <a:p>
            <a:endParaRPr lang="en-US" dirty="0"/>
          </a:p>
          <a:p>
            <a:endParaRPr lang="en-US" dirty="0"/>
          </a:p>
          <a:p>
            <a:pPr marL="171450" indent="-171450" algn="l">
              <a:buFont typeface="Wingdings" panose="05000000000000000000" pitchFamily="2" charset="2"/>
              <a:buChar char="q"/>
            </a:pPr>
            <a:r>
              <a:rPr lang="en-US" sz="1300" dirty="0"/>
              <a:t>Basic Authentication</a:t>
            </a:r>
          </a:p>
          <a:p>
            <a:pPr marL="171450" indent="-171450" algn="l">
              <a:buFont typeface="Wingdings" panose="05000000000000000000" pitchFamily="2" charset="2"/>
              <a:buChar char="q"/>
            </a:pPr>
            <a:r>
              <a:rPr lang="en-US" sz="1300" dirty="0"/>
              <a:t>HMAC Authentication</a:t>
            </a:r>
          </a:p>
          <a:p>
            <a:pPr marL="171450" indent="-171450" algn="l">
              <a:buFont typeface="Wingdings" panose="05000000000000000000" pitchFamily="2" charset="2"/>
              <a:buChar char="q"/>
            </a:pPr>
            <a:r>
              <a:rPr lang="en-US" sz="1300" dirty="0"/>
              <a:t>JWT</a:t>
            </a:r>
          </a:p>
          <a:p>
            <a:pPr marL="171450" indent="-171450" algn="l">
              <a:buFont typeface="Wingdings" panose="05000000000000000000" pitchFamily="2" charset="2"/>
              <a:buChar char="q"/>
            </a:pPr>
            <a:r>
              <a:rPr lang="en-US" sz="1300" dirty="0"/>
              <a:t>Key Authentication</a:t>
            </a:r>
          </a:p>
          <a:p>
            <a:pPr marL="171450" indent="-171450" algn="l">
              <a:buFont typeface="Wingdings" panose="05000000000000000000" pitchFamily="2" charset="2"/>
              <a:buChar char="q"/>
            </a:pPr>
            <a:r>
              <a:rPr lang="en-US" sz="1300" dirty="0"/>
              <a:t>LDAP Authentication</a:t>
            </a:r>
          </a:p>
          <a:p>
            <a:pPr marL="171450" indent="-171450" algn="l">
              <a:buFont typeface="Wingdings" panose="05000000000000000000" pitchFamily="2" charset="2"/>
              <a:buChar char="q"/>
            </a:pPr>
            <a:r>
              <a:rPr lang="en-US" sz="1300" dirty="0"/>
              <a:t>OAuth 2.0 Authentication</a:t>
            </a:r>
          </a:p>
          <a:p>
            <a:pPr marL="171450" indent="-171450" algn="l">
              <a:buFont typeface="Wingdings" panose="05000000000000000000" pitchFamily="2" charset="2"/>
              <a:buChar char="q"/>
            </a:pPr>
            <a:r>
              <a:rPr lang="en-US" sz="1300" dirty="0"/>
              <a:t>Session​</a:t>
            </a:r>
          </a:p>
        </p:txBody>
      </p:sp>
      <p:sp>
        <p:nvSpPr>
          <p:cNvPr id="42" name="Text Placeholder 41">
            <a:extLst>
              <a:ext uri="{FF2B5EF4-FFF2-40B4-BE49-F238E27FC236}">
                <a16:creationId xmlns:a16="http://schemas.microsoft.com/office/drawing/2014/main" id="{48BF8F22-E288-84B0-03E9-82D678051D45}"/>
              </a:ext>
            </a:extLst>
          </p:cNvPr>
          <p:cNvSpPr>
            <a:spLocks noGrp="1"/>
          </p:cNvSpPr>
          <p:nvPr>
            <p:ph type="body" sz="quarter" idx="46"/>
          </p:nvPr>
        </p:nvSpPr>
        <p:spPr>
          <a:xfrm>
            <a:off x="3655034" y="2067141"/>
            <a:ext cx="2154911" cy="866219"/>
          </a:xfrm>
        </p:spPr>
        <p:txBody>
          <a:bodyPr/>
          <a:lstStyle/>
          <a:p>
            <a:r>
              <a:rPr lang="en-US" dirty="0"/>
              <a:t>Security</a:t>
            </a:r>
          </a:p>
        </p:txBody>
      </p:sp>
      <p:sp>
        <p:nvSpPr>
          <p:cNvPr id="52" name="Text Placeholder 51">
            <a:extLst>
              <a:ext uri="{FF2B5EF4-FFF2-40B4-BE49-F238E27FC236}">
                <a16:creationId xmlns:a16="http://schemas.microsoft.com/office/drawing/2014/main" id="{BACB9342-C47E-6729-46BE-F10DBB78182A}"/>
              </a:ext>
            </a:extLst>
          </p:cNvPr>
          <p:cNvSpPr>
            <a:spLocks noGrp="1"/>
          </p:cNvSpPr>
          <p:nvPr>
            <p:ph type="body" sz="quarter" idx="50"/>
          </p:nvPr>
        </p:nvSpPr>
        <p:spPr>
          <a:xfrm>
            <a:off x="3655034" y="2932844"/>
            <a:ext cx="2154911" cy="3653222"/>
          </a:xfrm>
        </p:spPr>
        <p:txBody>
          <a:bodyPr/>
          <a:lstStyle/>
          <a:p>
            <a:r>
              <a:rPr lang="en-US" dirty="0"/>
              <a:t>Enables security to protect API against unauthorized access.</a:t>
            </a:r>
          </a:p>
          <a:p>
            <a:endParaRPr lang="en-US" dirty="0"/>
          </a:p>
          <a:p>
            <a:endParaRPr lang="en-US" dirty="0"/>
          </a:p>
          <a:p>
            <a:endParaRPr lang="en-US" dirty="0"/>
          </a:p>
          <a:p>
            <a:endParaRPr lang="en-US" dirty="0"/>
          </a:p>
          <a:p>
            <a:pPr marL="285750" indent="-285750" algn="l">
              <a:buFont typeface="Wingdings" panose="05000000000000000000" pitchFamily="2" charset="2"/>
              <a:buChar char="q"/>
            </a:pPr>
            <a:r>
              <a:rPr lang="en-US" sz="1300" dirty="0"/>
              <a:t>ACME</a:t>
            </a:r>
          </a:p>
          <a:p>
            <a:pPr marL="285750" indent="-285750" algn="l">
              <a:buFont typeface="Wingdings" panose="05000000000000000000" pitchFamily="2" charset="2"/>
              <a:buChar char="q"/>
            </a:pPr>
            <a:r>
              <a:rPr lang="en-US" sz="1300" dirty="0"/>
              <a:t>Bot Detection</a:t>
            </a:r>
          </a:p>
          <a:p>
            <a:pPr marL="285750" indent="-285750" algn="l">
              <a:buFont typeface="Wingdings" panose="05000000000000000000" pitchFamily="2" charset="2"/>
              <a:buChar char="q"/>
            </a:pPr>
            <a:r>
              <a:rPr lang="en-US" sz="1300" dirty="0"/>
              <a:t>CORS</a:t>
            </a:r>
          </a:p>
          <a:p>
            <a:pPr marL="285750" indent="-285750" algn="l">
              <a:buFont typeface="Wingdings" panose="05000000000000000000" pitchFamily="2" charset="2"/>
              <a:buChar char="q"/>
            </a:pPr>
            <a:r>
              <a:rPr lang="en-US" sz="1300" dirty="0"/>
              <a:t>IP Restriction</a:t>
            </a:r>
          </a:p>
        </p:txBody>
      </p:sp>
      <p:sp>
        <p:nvSpPr>
          <p:cNvPr id="44" name="Text Placeholder 43">
            <a:extLst>
              <a:ext uri="{FF2B5EF4-FFF2-40B4-BE49-F238E27FC236}">
                <a16:creationId xmlns:a16="http://schemas.microsoft.com/office/drawing/2014/main" id="{D0C47E92-8875-E555-5480-8A9BAEE853A7}"/>
              </a:ext>
            </a:extLst>
          </p:cNvPr>
          <p:cNvSpPr>
            <a:spLocks noGrp="1"/>
          </p:cNvSpPr>
          <p:nvPr>
            <p:ph type="body" sz="quarter" idx="47"/>
          </p:nvPr>
        </p:nvSpPr>
        <p:spPr>
          <a:xfrm>
            <a:off x="6382057" y="2073826"/>
            <a:ext cx="2161650" cy="866219"/>
          </a:xfrm>
        </p:spPr>
        <p:txBody>
          <a:bodyPr/>
          <a:lstStyle/>
          <a:p>
            <a:r>
              <a:rPr lang="en-US" dirty="0"/>
              <a:t>Traffic Control</a:t>
            </a:r>
          </a:p>
        </p:txBody>
      </p:sp>
      <p:sp>
        <p:nvSpPr>
          <p:cNvPr id="54" name="Text Placeholder 53">
            <a:extLst>
              <a:ext uri="{FF2B5EF4-FFF2-40B4-BE49-F238E27FC236}">
                <a16:creationId xmlns:a16="http://schemas.microsoft.com/office/drawing/2014/main" id="{DDCD388C-8374-D810-DCE5-554B7E05F55A}"/>
              </a:ext>
            </a:extLst>
          </p:cNvPr>
          <p:cNvSpPr>
            <a:spLocks noGrp="1"/>
          </p:cNvSpPr>
          <p:nvPr>
            <p:ph type="body" sz="quarter" idx="51"/>
          </p:nvPr>
        </p:nvSpPr>
        <p:spPr>
          <a:xfrm>
            <a:off x="9125607" y="2925641"/>
            <a:ext cx="2169748" cy="3653222"/>
          </a:xfrm>
        </p:spPr>
        <p:txBody>
          <a:bodyPr/>
          <a:lstStyle/>
          <a:p>
            <a:r>
              <a:rPr lang="en-US" sz="1400" b="0" i="0" dirty="0">
                <a:effectLst/>
                <a:highlight>
                  <a:srgbClr val="F3F3F3"/>
                </a:highlight>
                <a:latin typeface="Abadi (Body)"/>
              </a:rPr>
              <a:t>Developers can conjure up code without worrying about the mundane chores of resource management and infrastructure.</a:t>
            </a:r>
          </a:p>
          <a:p>
            <a:endParaRPr lang="en-US" dirty="0"/>
          </a:p>
          <a:p>
            <a:pPr marL="285750" indent="-285750" algn="l">
              <a:buFont typeface="Wingdings" panose="05000000000000000000" pitchFamily="2" charset="2"/>
              <a:buChar char="q"/>
            </a:pPr>
            <a:r>
              <a:rPr lang="en-US" sz="1300" dirty="0"/>
              <a:t>AI Proxy</a:t>
            </a:r>
          </a:p>
          <a:p>
            <a:pPr marL="285750" indent="-285750" algn="l">
              <a:buFont typeface="Wingdings" panose="05000000000000000000" pitchFamily="2" charset="2"/>
              <a:buChar char="q"/>
            </a:pPr>
            <a:r>
              <a:rPr lang="en-US" sz="1300" dirty="0"/>
              <a:t>AWS Lambda</a:t>
            </a:r>
          </a:p>
          <a:p>
            <a:pPr marL="285750" indent="-285750" algn="l">
              <a:buFont typeface="Wingdings" panose="05000000000000000000" pitchFamily="2" charset="2"/>
              <a:buChar char="q"/>
            </a:pPr>
            <a:r>
              <a:rPr lang="en-US" sz="1300" dirty="0"/>
              <a:t>Azure Functions</a:t>
            </a:r>
          </a:p>
          <a:p>
            <a:pPr marL="285750" indent="-285750" algn="l">
              <a:buFont typeface="Wingdings" panose="05000000000000000000" pitchFamily="2" charset="2"/>
              <a:buChar char="q"/>
            </a:pPr>
            <a:r>
              <a:rPr lang="en-US" sz="1300" dirty="0"/>
              <a:t>Kong Functions(Post-Plugins)</a:t>
            </a:r>
          </a:p>
          <a:p>
            <a:pPr marL="285750" indent="-285750" algn="l">
              <a:buFont typeface="Wingdings" panose="05000000000000000000" pitchFamily="2" charset="2"/>
              <a:buChar char="q"/>
            </a:pPr>
            <a:r>
              <a:rPr lang="en-US" sz="1300" dirty="0"/>
              <a:t>Kong Functions (Pre-Plugins)</a:t>
            </a:r>
          </a:p>
          <a:p>
            <a:endParaRPr lang="en-US" sz="1400" dirty="0">
              <a:highlight>
                <a:srgbClr val="F3F3F3"/>
              </a:highlight>
              <a:latin typeface="Abadi (Body)"/>
            </a:endParaRPr>
          </a:p>
        </p:txBody>
      </p:sp>
      <p:sp>
        <p:nvSpPr>
          <p:cNvPr id="46" name="Text Placeholder 45">
            <a:extLst>
              <a:ext uri="{FF2B5EF4-FFF2-40B4-BE49-F238E27FC236}">
                <a16:creationId xmlns:a16="http://schemas.microsoft.com/office/drawing/2014/main" id="{B87AFF1A-EF07-5FBF-C582-29AE302A47D5}"/>
              </a:ext>
            </a:extLst>
          </p:cNvPr>
          <p:cNvSpPr>
            <a:spLocks noGrp="1"/>
          </p:cNvSpPr>
          <p:nvPr>
            <p:ph type="body" sz="quarter" idx="48"/>
          </p:nvPr>
        </p:nvSpPr>
        <p:spPr>
          <a:xfrm>
            <a:off x="9125607" y="2066623"/>
            <a:ext cx="2169748" cy="866219"/>
          </a:xfrm>
        </p:spPr>
        <p:txBody>
          <a:bodyPr/>
          <a:lstStyle/>
          <a:p>
            <a:r>
              <a:rPr lang="en-US" sz="1600" dirty="0"/>
              <a:t>Serverless</a:t>
            </a:r>
          </a:p>
        </p:txBody>
      </p:sp>
      <p:sp>
        <p:nvSpPr>
          <p:cNvPr id="56" name="Text Placeholder 55">
            <a:extLst>
              <a:ext uri="{FF2B5EF4-FFF2-40B4-BE49-F238E27FC236}">
                <a16:creationId xmlns:a16="http://schemas.microsoft.com/office/drawing/2014/main" id="{E62055F1-67DB-9D6D-ABE2-20C3B2514A43}"/>
              </a:ext>
            </a:extLst>
          </p:cNvPr>
          <p:cNvSpPr>
            <a:spLocks noGrp="1"/>
          </p:cNvSpPr>
          <p:nvPr>
            <p:ph type="body" sz="quarter" idx="52"/>
          </p:nvPr>
        </p:nvSpPr>
        <p:spPr>
          <a:xfrm>
            <a:off x="6382057" y="2925641"/>
            <a:ext cx="2161650" cy="3653222"/>
          </a:xfrm>
        </p:spPr>
        <p:txBody>
          <a:bodyPr/>
          <a:lstStyle/>
          <a:p>
            <a:r>
              <a:rPr lang="en-US" dirty="0"/>
              <a:t>Restrict inbound and outbound API traffic.</a:t>
            </a:r>
          </a:p>
          <a:p>
            <a:endParaRPr lang="en-US" sz="1300" b="0" i="0" dirty="0">
              <a:effectLst/>
              <a:highlight>
                <a:srgbClr val="F3F3F3"/>
              </a:highlight>
              <a:latin typeface="Abadi (Body)"/>
            </a:endParaRPr>
          </a:p>
          <a:p>
            <a:endParaRPr lang="en-US" sz="1300" dirty="0">
              <a:highlight>
                <a:srgbClr val="F3F3F3"/>
              </a:highlight>
              <a:latin typeface="Abadi (Body)"/>
            </a:endParaRPr>
          </a:p>
          <a:p>
            <a:endParaRPr lang="en-US" sz="1300" b="0" i="0" dirty="0">
              <a:effectLst/>
              <a:highlight>
                <a:srgbClr val="F3F3F3"/>
              </a:highlight>
              <a:latin typeface="Abadi (Body)"/>
            </a:endParaRPr>
          </a:p>
          <a:p>
            <a:endParaRPr lang="en-US" sz="1300" dirty="0">
              <a:highlight>
                <a:srgbClr val="F3F3F3"/>
              </a:highlight>
              <a:latin typeface="Abadi (Body)"/>
            </a:endParaRPr>
          </a:p>
          <a:p>
            <a:endParaRPr lang="en-US" sz="1300" b="0" i="0" dirty="0">
              <a:effectLst/>
              <a:highlight>
                <a:srgbClr val="F3F3F3"/>
              </a:highlight>
              <a:latin typeface="Abadi (Body)"/>
            </a:endParaRPr>
          </a:p>
          <a:p>
            <a:pPr marL="285750" indent="-285750" algn="l">
              <a:buFont typeface="Wingdings" panose="05000000000000000000" pitchFamily="2" charset="2"/>
              <a:buChar char="q"/>
            </a:pPr>
            <a:r>
              <a:rPr lang="en-US" sz="1300" dirty="0"/>
              <a:t>ACL</a:t>
            </a:r>
          </a:p>
          <a:p>
            <a:pPr marL="285750" indent="-285750" algn="l">
              <a:buFont typeface="Wingdings" panose="05000000000000000000" pitchFamily="2" charset="2"/>
              <a:buChar char="q"/>
            </a:pPr>
            <a:r>
              <a:rPr lang="en-US" sz="1300" dirty="0"/>
              <a:t>AI Prompt Guard</a:t>
            </a:r>
          </a:p>
          <a:p>
            <a:pPr marL="285750" indent="-285750" algn="l">
              <a:buFont typeface="Wingdings" panose="05000000000000000000" pitchFamily="2" charset="2"/>
              <a:buChar char="q"/>
            </a:pPr>
            <a:r>
              <a:rPr lang="en-US" sz="1300" dirty="0"/>
              <a:t>Proxy Caching</a:t>
            </a:r>
          </a:p>
          <a:p>
            <a:pPr marL="285750" indent="-285750" algn="l">
              <a:buFont typeface="Wingdings" panose="05000000000000000000" pitchFamily="2" charset="2"/>
              <a:buChar char="q"/>
            </a:pPr>
            <a:r>
              <a:rPr lang="en-US" sz="1300" dirty="0"/>
              <a:t>Rate Limiting</a:t>
            </a:r>
          </a:p>
          <a:p>
            <a:pPr marL="285750" indent="-285750" algn="l">
              <a:buFont typeface="Wingdings" panose="05000000000000000000" pitchFamily="2" charset="2"/>
              <a:buChar char="q"/>
            </a:pPr>
            <a:r>
              <a:rPr lang="en-US" sz="1300" dirty="0"/>
              <a:t>Request Size Limiting</a:t>
            </a:r>
          </a:p>
          <a:p>
            <a:pPr marL="285750" indent="-285750" algn="l">
              <a:buFont typeface="Wingdings" panose="05000000000000000000" pitchFamily="2" charset="2"/>
              <a:buChar char="q"/>
            </a:pPr>
            <a:r>
              <a:rPr lang="en-US" sz="1300" dirty="0"/>
              <a:t>Request Termination</a:t>
            </a:r>
          </a:p>
          <a:p>
            <a:pPr marL="285750" indent="-285750" algn="l">
              <a:buFont typeface="Wingdings" panose="05000000000000000000" pitchFamily="2" charset="2"/>
              <a:buChar char="q"/>
            </a:pPr>
            <a:r>
              <a:rPr lang="en-US" sz="1300" dirty="0"/>
              <a:t>Response  Rate Limiting</a:t>
            </a:r>
          </a:p>
          <a:p>
            <a:endParaRPr lang="en-US" sz="1400" dirty="0">
              <a:highlight>
                <a:srgbClr val="F3F3F3"/>
              </a:highlight>
              <a:latin typeface="Abadi (Body)"/>
            </a:endParaRPr>
          </a:p>
          <a:p>
            <a:endParaRPr lang="en-US" sz="1400" dirty="0">
              <a:highlight>
                <a:srgbClr val="F3F3F3"/>
              </a:highlight>
              <a:latin typeface="Abadi (Body)"/>
            </a:endParaRPr>
          </a:p>
          <a:p>
            <a:endParaRPr lang="en-US" sz="1400" dirty="0">
              <a:latin typeface="Abadi (Body)"/>
            </a:endParaRPr>
          </a:p>
        </p:txBody>
      </p:sp>
      <p:sp>
        <p:nvSpPr>
          <p:cNvPr id="26" name="Rectangle 25">
            <a:extLst>
              <a:ext uri="{FF2B5EF4-FFF2-40B4-BE49-F238E27FC236}">
                <a16:creationId xmlns:a16="http://schemas.microsoft.com/office/drawing/2014/main" id="{285177ED-2E57-8FF5-AFD8-AA79A7B24B3D}"/>
              </a:ext>
              <a:ext uri="{C183D7F6-B498-43B3-948B-1728B52AA6E4}">
                <adec:decorative xmlns:adec="http://schemas.microsoft.com/office/drawing/2017/decorative" val="1"/>
              </a:ext>
            </a:extLst>
          </p:cNvPr>
          <p:cNvSpPr/>
          <p:nvPr/>
        </p:nvSpPr>
        <p:spPr>
          <a:xfrm>
            <a:off x="923663" y="2066625"/>
            <a:ext cx="10371691" cy="859536"/>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mn-lt"/>
            </a:endParaRPr>
          </a:p>
        </p:txBody>
      </p:sp>
      <p:sp>
        <p:nvSpPr>
          <p:cNvPr id="5" name="Slide Number Placeholder 4">
            <a:extLst>
              <a:ext uri="{FF2B5EF4-FFF2-40B4-BE49-F238E27FC236}">
                <a16:creationId xmlns:a16="http://schemas.microsoft.com/office/drawing/2014/main" id="{64FC7183-3EBB-B8D1-A66D-964D3C3A7DA8}"/>
              </a:ext>
            </a:extLst>
          </p:cNvPr>
          <p:cNvSpPr>
            <a:spLocks noGrp="1"/>
          </p:cNvSpPr>
          <p:nvPr>
            <p:ph type="sldNum" sz="quarter" idx="55"/>
          </p:nvPr>
        </p:nvSpPr>
        <p:spPr>
          <a:xfrm>
            <a:off x="11360992" y="6217920"/>
            <a:ext cx="458592" cy="365125"/>
          </a:xfrm>
        </p:spPr>
        <p:txBody>
          <a:bodyPr/>
          <a:lstStyle/>
          <a:p>
            <a:fld id="{47FEACEE-25B4-4A2D-B147-27296E36371D}" type="slidenum">
              <a:rPr lang="en-US" altLang="zh-CN" noProof="0" smtClean="0"/>
              <a:pPr/>
              <a:t>8</a:t>
            </a:fld>
            <a:endParaRPr lang="en-US" altLang="zh-CN" noProof="0" dirty="0"/>
          </a:p>
        </p:txBody>
      </p:sp>
    </p:spTree>
    <p:extLst>
      <p:ext uri="{BB962C8B-B14F-4D97-AF65-F5344CB8AC3E}">
        <p14:creationId xmlns:p14="http://schemas.microsoft.com/office/powerpoint/2010/main" val="3089306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39">
            <a:extLst>
              <a:ext uri="{FF2B5EF4-FFF2-40B4-BE49-F238E27FC236}">
                <a16:creationId xmlns:a16="http://schemas.microsoft.com/office/drawing/2014/main" id="{FA2F9A05-8E79-46FF-1ABA-927EF2D69BC5}"/>
              </a:ext>
            </a:extLst>
          </p:cNvPr>
          <p:cNvSpPr>
            <a:spLocks noGrp="1"/>
          </p:cNvSpPr>
          <p:nvPr>
            <p:ph type="body" sz="quarter" idx="27"/>
          </p:nvPr>
        </p:nvSpPr>
        <p:spPr>
          <a:xfrm>
            <a:off x="838199" y="2067143"/>
            <a:ext cx="2762839" cy="866219"/>
          </a:xfrm>
        </p:spPr>
        <p:txBody>
          <a:bodyPr/>
          <a:lstStyle/>
          <a:p>
            <a:r>
              <a:rPr lang="en-US" sz="1600" dirty="0"/>
              <a:t>Analytics &amp; Monitoring Plugin</a:t>
            </a:r>
          </a:p>
        </p:txBody>
      </p:sp>
      <p:sp>
        <p:nvSpPr>
          <p:cNvPr id="50" name="Text Placeholder 49">
            <a:extLst>
              <a:ext uri="{FF2B5EF4-FFF2-40B4-BE49-F238E27FC236}">
                <a16:creationId xmlns:a16="http://schemas.microsoft.com/office/drawing/2014/main" id="{0532F467-8DBE-D445-0CF7-D5D242DAD663}"/>
              </a:ext>
            </a:extLst>
          </p:cNvPr>
          <p:cNvSpPr>
            <a:spLocks noGrp="1"/>
          </p:cNvSpPr>
          <p:nvPr>
            <p:ph type="body" sz="quarter" idx="32"/>
          </p:nvPr>
        </p:nvSpPr>
        <p:spPr>
          <a:xfrm>
            <a:off x="853376" y="2934225"/>
            <a:ext cx="2747661" cy="3653222"/>
          </a:xfrm>
        </p:spPr>
        <p:txBody>
          <a:bodyPr/>
          <a:lstStyle/>
          <a:p>
            <a:r>
              <a:rPr lang="en-US" dirty="0"/>
              <a:t>Monitor health of API</a:t>
            </a:r>
          </a:p>
          <a:p>
            <a:endParaRPr lang="en-US" dirty="0"/>
          </a:p>
          <a:p>
            <a:endParaRPr lang="en-US" dirty="0"/>
          </a:p>
          <a:p>
            <a:endParaRPr lang="en-US" dirty="0"/>
          </a:p>
          <a:p>
            <a:endParaRPr lang="en-US" dirty="0"/>
          </a:p>
          <a:p>
            <a:pPr marL="285750" indent="-285750" algn="l">
              <a:buFont typeface="Wingdings" panose="05000000000000000000" pitchFamily="2" charset="2"/>
              <a:buChar char="q"/>
            </a:pPr>
            <a:r>
              <a:rPr lang="en-US" sz="1300" dirty="0"/>
              <a:t>Datadog</a:t>
            </a:r>
          </a:p>
          <a:p>
            <a:pPr marL="285750" indent="-285750" algn="l">
              <a:buFont typeface="Wingdings" panose="05000000000000000000" pitchFamily="2" charset="2"/>
              <a:buChar char="q"/>
            </a:pPr>
            <a:r>
              <a:rPr lang="en-US" sz="1300" dirty="0"/>
              <a:t>OpenTelemetry</a:t>
            </a:r>
          </a:p>
          <a:p>
            <a:pPr marL="285750" indent="-285750" algn="l">
              <a:buFont typeface="Wingdings" panose="05000000000000000000" pitchFamily="2" charset="2"/>
              <a:buChar char="q"/>
            </a:pPr>
            <a:r>
              <a:rPr lang="en-US" sz="1300" dirty="0"/>
              <a:t>Prometheus</a:t>
            </a:r>
          </a:p>
          <a:p>
            <a:pPr marL="285750" indent="-285750" algn="l">
              <a:buFont typeface="Wingdings" panose="05000000000000000000" pitchFamily="2" charset="2"/>
              <a:buChar char="q"/>
            </a:pPr>
            <a:r>
              <a:rPr lang="en-US" sz="1300" dirty="0"/>
              <a:t>StatsD</a:t>
            </a:r>
          </a:p>
          <a:p>
            <a:pPr marL="285750" indent="-285750" algn="l">
              <a:buFont typeface="Wingdings" panose="05000000000000000000" pitchFamily="2" charset="2"/>
              <a:buChar char="q"/>
            </a:pPr>
            <a:r>
              <a:rPr lang="en-US" sz="1300" dirty="0"/>
              <a:t>Zipkin</a:t>
            </a:r>
          </a:p>
          <a:p>
            <a:endParaRPr lang="en-US" dirty="0"/>
          </a:p>
        </p:txBody>
      </p:sp>
      <p:sp>
        <p:nvSpPr>
          <p:cNvPr id="42" name="Text Placeholder 41">
            <a:extLst>
              <a:ext uri="{FF2B5EF4-FFF2-40B4-BE49-F238E27FC236}">
                <a16:creationId xmlns:a16="http://schemas.microsoft.com/office/drawing/2014/main" id="{48BF8F22-E288-84B0-03E9-82D678051D45}"/>
              </a:ext>
            </a:extLst>
          </p:cNvPr>
          <p:cNvSpPr>
            <a:spLocks noGrp="1"/>
          </p:cNvSpPr>
          <p:nvPr>
            <p:ph type="body" sz="quarter" idx="46"/>
          </p:nvPr>
        </p:nvSpPr>
        <p:spPr>
          <a:xfrm>
            <a:off x="4729757" y="2067143"/>
            <a:ext cx="2743383" cy="866219"/>
          </a:xfrm>
        </p:spPr>
        <p:txBody>
          <a:bodyPr/>
          <a:lstStyle/>
          <a:p>
            <a:r>
              <a:rPr lang="en-US" dirty="0"/>
              <a:t>Transformations</a:t>
            </a:r>
          </a:p>
        </p:txBody>
      </p:sp>
      <p:sp>
        <p:nvSpPr>
          <p:cNvPr id="52" name="Text Placeholder 51">
            <a:extLst>
              <a:ext uri="{FF2B5EF4-FFF2-40B4-BE49-F238E27FC236}">
                <a16:creationId xmlns:a16="http://schemas.microsoft.com/office/drawing/2014/main" id="{BACB9342-C47E-6729-46BE-F10DBB78182A}"/>
              </a:ext>
            </a:extLst>
          </p:cNvPr>
          <p:cNvSpPr>
            <a:spLocks noGrp="1"/>
          </p:cNvSpPr>
          <p:nvPr>
            <p:ph type="body" sz="quarter" idx="50"/>
          </p:nvPr>
        </p:nvSpPr>
        <p:spPr>
          <a:xfrm>
            <a:off x="4729755" y="2933362"/>
            <a:ext cx="2743385" cy="3653222"/>
          </a:xfrm>
        </p:spPr>
        <p:txBody>
          <a:bodyPr/>
          <a:lstStyle/>
          <a:p>
            <a:r>
              <a:rPr lang="en-US" dirty="0"/>
              <a:t>Transform API request before they reach Upstream server</a:t>
            </a:r>
          </a:p>
          <a:p>
            <a:endParaRPr lang="en-US" dirty="0"/>
          </a:p>
          <a:p>
            <a:endParaRPr lang="en-US" dirty="0"/>
          </a:p>
          <a:p>
            <a:pPr marL="285750" indent="-285750" algn="l">
              <a:buFont typeface="Wingdings" panose="05000000000000000000" pitchFamily="2" charset="2"/>
              <a:buChar char="q"/>
            </a:pPr>
            <a:r>
              <a:rPr lang="en-US" sz="1300" dirty="0"/>
              <a:t>AI Prompt Decorator</a:t>
            </a:r>
          </a:p>
          <a:p>
            <a:pPr marL="285750" indent="-285750" algn="l">
              <a:buFont typeface="Wingdings" panose="05000000000000000000" pitchFamily="2" charset="2"/>
              <a:buChar char="q"/>
            </a:pPr>
            <a:r>
              <a:rPr lang="en-US" sz="1300" dirty="0"/>
              <a:t>AI Prompt Template</a:t>
            </a:r>
          </a:p>
          <a:p>
            <a:pPr marL="285750" indent="-285750" algn="l">
              <a:buFont typeface="Wingdings" panose="05000000000000000000" pitchFamily="2" charset="2"/>
              <a:buChar char="q"/>
            </a:pPr>
            <a:r>
              <a:rPr lang="en-US" sz="1300" dirty="0"/>
              <a:t>AI Request Transformer</a:t>
            </a:r>
          </a:p>
          <a:p>
            <a:pPr marL="285750" indent="-285750" algn="l">
              <a:buFont typeface="Wingdings" panose="05000000000000000000" pitchFamily="2" charset="2"/>
              <a:buChar char="q"/>
            </a:pPr>
            <a:r>
              <a:rPr lang="en-US" sz="1300" dirty="0"/>
              <a:t>AI Response Transformer</a:t>
            </a:r>
          </a:p>
          <a:p>
            <a:pPr marL="285750" indent="-285750" algn="l">
              <a:buFont typeface="Wingdings" panose="05000000000000000000" pitchFamily="2" charset="2"/>
              <a:buChar char="q"/>
            </a:pPr>
            <a:r>
              <a:rPr lang="en-US" sz="1300" dirty="0"/>
              <a:t>Correlation ID</a:t>
            </a:r>
          </a:p>
          <a:p>
            <a:pPr marL="285750" indent="-285750" algn="l">
              <a:buFont typeface="Wingdings" panose="05000000000000000000" pitchFamily="2" charset="2"/>
              <a:buChar char="q"/>
            </a:pPr>
            <a:r>
              <a:rPr lang="en-US" sz="1300" dirty="0" err="1"/>
              <a:t>gRPC</a:t>
            </a:r>
            <a:r>
              <a:rPr lang="en-US" sz="1300" dirty="0"/>
              <a:t> Gateway</a:t>
            </a:r>
          </a:p>
          <a:p>
            <a:pPr marL="285750" indent="-285750" algn="l">
              <a:buFont typeface="Wingdings" panose="05000000000000000000" pitchFamily="2" charset="2"/>
              <a:buChar char="q"/>
            </a:pPr>
            <a:r>
              <a:rPr lang="en-US" sz="1300" dirty="0" err="1"/>
              <a:t>gRPC</a:t>
            </a:r>
            <a:r>
              <a:rPr lang="en-US" sz="1300" dirty="0"/>
              <a:t> Web</a:t>
            </a:r>
          </a:p>
          <a:p>
            <a:pPr marL="285750" indent="-285750" algn="l">
              <a:buFont typeface="Wingdings" panose="05000000000000000000" pitchFamily="2" charset="2"/>
              <a:buChar char="q"/>
            </a:pPr>
            <a:r>
              <a:rPr lang="en-US" sz="1300" dirty="0"/>
              <a:t>Request Transformer</a:t>
            </a:r>
          </a:p>
          <a:p>
            <a:pPr marL="285750" indent="-285750" algn="l">
              <a:buFont typeface="Wingdings" panose="05000000000000000000" pitchFamily="2" charset="2"/>
              <a:buChar char="q"/>
            </a:pPr>
            <a:r>
              <a:rPr lang="en-US" sz="1300" dirty="0"/>
              <a:t>Response Transformer</a:t>
            </a:r>
          </a:p>
          <a:p>
            <a:endParaRPr lang="en-US" dirty="0"/>
          </a:p>
        </p:txBody>
      </p:sp>
      <p:sp>
        <p:nvSpPr>
          <p:cNvPr id="44" name="Text Placeholder 43">
            <a:extLst>
              <a:ext uri="{FF2B5EF4-FFF2-40B4-BE49-F238E27FC236}">
                <a16:creationId xmlns:a16="http://schemas.microsoft.com/office/drawing/2014/main" id="{D0C47E92-8875-E555-5480-8A9BAEE853A7}"/>
              </a:ext>
            </a:extLst>
          </p:cNvPr>
          <p:cNvSpPr>
            <a:spLocks noGrp="1"/>
          </p:cNvSpPr>
          <p:nvPr>
            <p:ph type="body" sz="quarter" idx="47"/>
          </p:nvPr>
        </p:nvSpPr>
        <p:spPr>
          <a:xfrm>
            <a:off x="8586682" y="2067143"/>
            <a:ext cx="2751939" cy="866219"/>
          </a:xfrm>
        </p:spPr>
        <p:txBody>
          <a:bodyPr/>
          <a:lstStyle/>
          <a:p>
            <a:r>
              <a:rPr lang="en-US" dirty="0"/>
              <a:t>Logging</a:t>
            </a:r>
          </a:p>
        </p:txBody>
      </p:sp>
      <p:sp>
        <p:nvSpPr>
          <p:cNvPr id="54" name="Text Placeholder 53">
            <a:extLst>
              <a:ext uri="{FF2B5EF4-FFF2-40B4-BE49-F238E27FC236}">
                <a16:creationId xmlns:a16="http://schemas.microsoft.com/office/drawing/2014/main" id="{DDCD388C-8374-D810-DCE5-554B7E05F55A}"/>
              </a:ext>
            </a:extLst>
          </p:cNvPr>
          <p:cNvSpPr>
            <a:spLocks noGrp="1"/>
          </p:cNvSpPr>
          <p:nvPr>
            <p:ph type="body" sz="quarter" idx="51"/>
          </p:nvPr>
        </p:nvSpPr>
        <p:spPr>
          <a:xfrm>
            <a:off x="8586682" y="2929823"/>
            <a:ext cx="2751941" cy="3653222"/>
          </a:xfrm>
        </p:spPr>
        <p:txBody>
          <a:bodyPr/>
          <a:lstStyle/>
          <a:p>
            <a:r>
              <a:rPr lang="en-US" dirty="0"/>
              <a:t>Logging API Requests</a:t>
            </a:r>
          </a:p>
          <a:p>
            <a:endParaRPr lang="en-US" dirty="0"/>
          </a:p>
          <a:p>
            <a:endParaRPr lang="en-US" dirty="0"/>
          </a:p>
          <a:p>
            <a:pPr marL="285750" indent="-285750" algn="l">
              <a:buFont typeface="Wingdings" panose="05000000000000000000" pitchFamily="2" charset="2"/>
              <a:buChar char="q"/>
            </a:pPr>
            <a:endParaRPr lang="en-US" sz="1300" dirty="0"/>
          </a:p>
          <a:p>
            <a:pPr marL="285750" indent="-285750" algn="l">
              <a:buFont typeface="Wingdings" panose="05000000000000000000" pitchFamily="2" charset="2"/>
              <a:buChar char="q"/>
            </a:pPr>
            <a:endParaRPr lang="en-US" sz="1300" dirty="0"/>
          </a:p>
          <a:p>
            <a:pPr marL="285750" indent="-285750" algn="l">
              <a:buFont typeface="Wingdings" panose="05000000000000000000" pitchFamily="2" charset="2"/>
              <a:buChar char="q"/>
            </a:pPr>
            <a:r>
              <a:rPr lang="en-US" sz="1300" dirty="0"/>
              <a:t>File Log</a:t>
            </a:r>
          </a:p>
          <a:p>
            <a:pPr marL="285750" indent="-285750" algn="l">
              <a:buFont typeface="Wingdings" panose="05000000000000000000" pitchFamily="2" charset="2"/>
              <a:buChar char="q"/>
            </a:pPr>
            <a:r>
              <a:rPr lang="en-US" sz="1300" dirty="0"/>
              <a:t>HTTP Log</a:t>
            </a:r>
          </a:p>
          <a:p>
            <a:pPr marL="285750" indent="-285750" algn="l">
              <a:buFont typeface="Wingdings" panose="05000000000000000000" pitchFamily="2" charset="2"/>
              <a:buChar char="q"/>
            </a:pPr>
            <a:r>
              <a:rPr lang="en-US" sz="1300" dirty="0" err="1"/>
              <a:t>Loggly</a:t>
            </a:r>
            <a:endParaRPr lang="en-US" sz="1300" dirty="0"/>
          </a:p>
          <a:p>
            <a:pPr marL="285750" indent="-285750" algn="l">
              <a:buFont typeface="Wingdings" panose="05000000000000000000" pitchFamily="2" charset="2"/>
              <a:buChar char="q"/>
            </a:pPr>
            <a:r>
              <a:rPr lang="en-US" sz="1300" dirty="0"/>
              <a:t>Syslog</a:t>
            </a:r>
          </a:p>
          <a:p>
            <a:pPr marL="285750" indent="-285750" algn="l">
              <a:buFont typeface="Wingdings" panose="05000000000000000000" pitchFamily="2" charset="2"/>
              <a:buChar char="q"/>
            </a:pPr>
            <a:r>
              <a:rPr lang="en-US" sz="1300" dirty="0"/>
              <a:t>TCP Log</a:t>
            </a:r>
          </a:p>
          <a:p>
            <a:pPr marL="285750" indent="-285750" algn="l">
              <a:buFont typeface="Wingdings" panose="05000000000000000000" pitchFamily="2" charset="2"/>
              <a:buChar char="q"/>
            </a:pPr>
            <a:r>
              <a:rPr lang="en-US" sz="1300" dirty="0"/>
              <a:t>UPD Log</a:t>
            </a:r>
          </a:p>
        </p:txBody>
      </p:sp>
      <p:sp>
        <p:nvSpPr>
          <p:cNvPr id="26" name="Rectangle 25">
            <a:extLst>
              <a:ext uri="{FF2B5EF4-FFF2-40B4-BE49-F238E27FC236}">
                <a16:creationId xmlns:a16="http://schemas.microsoft.com/office/drawing/2014/main" id="{285177ED-2E57-8FF5-AFD8-AA79A7B24B3D}"/>
              </a:ext>
              <a:ext uri="{C183D7F6-B498-43B3-948B-1728B52AA6E4}">
                <adec:decorative xmlns:adec="http://schemas.microsoft.com/office/drawing/2017/decorative" val="1"/>
              </a:ext>
            </a:extLst>
          </p:cNvPr>
          <p:cNvSpPr/>
          <p:nvPr/>
        </p:nvSpPr>
        <p:spPr>
          <a:xfrm>
            <a:off x="845392" y="2066625"/>
            <a:ext cx="10508408" cy="859536"/>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mn-lt"/>
            </a:endParaRPr>
          </a:p>
        </p:txBody>
      </p:sp>
      <p:sp>
        <p:nvSpPr>
          <p:cNvPr id="5" name="Slide Number Placeholder 4">
            <a:extLst>
              <a:ext uri="{FF2B5EF4-FFF2-40B4-BE49-F238E27FC236}">
                <a16:creationId xmlns:a16="http://schemas.microsoft.com/office/drawing/2014/main" id="{64FC7183-3EBB-B8D1-A66D-964D3C3A7DA8}"/>
              </a:ext>
            </a:extLst>
          </p:cNvPr>
          <p:cNvSpPr>
            <a:spLocks noGrp="1"/>
          </p:cNvSpPr>
          <p:nvPr>
            <p:ph type="sldNum" sz="quarter" idx="55"/>
          </p:nvPr>
        </p:nvSpPr>
        <p:spPr>
          <a:xfrm>
            <a:off x="11360992" y="6217920"/>
            <a:ext cx="458592" cy="365125"/>
          </a:xfrm>
        </p:spPr>
        <p:txBody>
          <a:bodyPr/>
          <a:lstStyle/>
          <a:p>
            <a:fld id="{47FEACEE-25B4-4A2D-B147-27296E36371D}" type="slidenum">
              <a:rPr lang="en-US" altLang="zh-CN" noProof="0" smtClean="0"/>
              <a:pPr/>
              <a:t>9</a:t>
            </a:fld>
            <a:endParaRPr lang="en-US" altLang="zh-CN" noProof="0" dirty="0"/>
          </a:p>
        </p:txBody>
      </p:sp>
      <p:sp>
        <p:nvSpPr>
          <p:cNvPr id="4" name="Title 37">
            <a:extLst>
              <a:ext uri="{FF2B5EF4-FFF2-40B4-BE49-F238E27FC236}">
                <a16:creationId xmlns:a16="http://schemas.microsoft.com/office/drawing/2014/main" id="{BDB97868-2C7F-1037-C2C5-4382E0266EC1}"/>
              </a:ext>
            </a:extLst>
          </p:cNvPr>
          <p:cNvSpPr txBox="1">
            <a:spLocks/>
          </p:cNvSpPr>
          <p:nvPr/>
        </p:nvSpPr>
        <p:spPr>
          <a:xfrm>
            <a:off x="990600" y="517525"/>
            <a:ext cx="1051560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US"/>
              <a:t>API Gateway Plugins</a:t>
            </a:r>
            <a:endParaRPr lang="en-US" dirty="0"/>
          </a:p>
        </p:txBody>
      </p:sp>
    </p:spTree>
    <p:extLst>
      <p:ext uri="{BB962C8B-B14F-4D97-AF65-F5344CB8AC3E}">
        <p14:creationId xmlns:p14="http://schemas.microsoft.com/office/powerpoint/2010/main" val="2624021206"/>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156100-9533-4411-B0C0-FA18F914F7B6}">
  <ds:schemaRefs>
    <ds:schemaRef ds:uri="http://schemas.microsoft.com/sharepoint/v3/contenttype/forms"/>
  </ds:schemaRefs>
</ds:datastoreItem>
</file>

<file path=customXml/itemProps3.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2267</TotalTime>
  <Words>667</Words>
  <Application>Microsoft Office PowerPoint</Application>
  <PresentationFormat>Widescreen</PresentationFormat>
  <Paragraphs>167</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DengXian</vt:lpstr>
      <vt:lpstr>Abadi</vt:lpstr>
      <vt:lpstr>Abadi (Body)</vt:lpstr>
      <vt:lpstr>Arial</vt:lpstr>
      <vt:lpstr>Calibri</vt:lpstr>
      <vt:lpstr>Posterama Text Black</vt:lpstr>
      <vt:lpstr>Posterama Text SemiBold</vt:lpstr>
      <vt:lpstr>Spectral</vt:lpstr>
      <vt:lpstr>Wingdings</vt:lpstr>
      <vt:lpstr>Office 主题​​</vt:lpstr>
      <vt:lpstr>What is API Gateway ?</vt:lpstr>
      <vt:lpstr>Why Do we need an API Gateway ?</vt:lpstr>
      <vt:lpstr>Why Do we need an API Gateway ?</vt:lpstr>
      <vt:lpstr>Why Do we need an API Gateway ?</vt:lpstr>
      <vt:lpstr>API Gateway Sequence Diagram?</vt:lpstr>
      <vt:lpstr>PowerPoint Presentation</vt:lpstr>
      <vt:lpstr>PowerPoint Presentation</vt:lpstr>
      <vt:lpstr>API Gateway Plugins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Arnab Das</dc:creator>
  <cp:lastModifiedBy>Arnab Das</cp:lastModifiedBy>
  <cp:revision>135</cp:revision>
  <dcterms:created xsi:type="dcterms:W3CDTF">2024-08-09T17:51:35Z</dcterms:created>
  <dcterms:modified xsi:type="dcterms:W3CDTF">2025-07-04T14:33:04Z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