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ws.amazon.com/s3/pric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0A49-B250-4B9C-8D7F-5E944E94335E}"/>
              </a:ext>
            </a:extLst>
          </p:cNvPr>
          <p:cNvSpPr>
            <a:spLocks noGrp="1"/>
          </p:cNvSpPr>
          <p:nvPr>
            <p:ph type="ctrTitle"/>
          </p:nvPr>
        </p:nvSpPr>
        <p:spPr/>
        <p:txBody>
          <a:bodyPr>
            <a:normAutofit/>
          </a:bodyPr>
          <a:lstStyle/>
          <a:p>
            <a:r>
              <a:rPr lang="en-US" sz="4800" dirty="0"/>
              <a:t>Ami &amp; </a:t>
            </a:r>
            <a:r>
              <a:rPr lang="en-US" sz="4800" dirty="0" err="1"/>
              <a:t>ebs</a:t>
            </a:r>
            <a:r>
              <a:rPr lang="en-US" sz="4800" dirty="0"/>
              <a:t> snapshots</a:t>
            </a:r>
            <a:endParaRPr lang="en-IN" sz="4800" dirty="0"/>
          </a:p>
        </p:txBody>
      </p:sp>
      <p:sp>
        <p:nvSpPr>
          <p:cNvPr id="3" name="Subtitle 2">
            <a:extLst>
              <a:ext uri="{FF2B5EF4-FFF2-40B4-BE49-F238E27FC236}">
                <a16:creationId xmlns:a16="http://schemas.microsoft.com/office/drawing/2014/main" id="{BB120A0D-0E1A-49F1-8303-19B17419C590}"/>
              </a:ext>
            </a:extLst>
          </p:cNvPr>
          <p:cNvSpPr>
            <a:spLocks noGrp="1"/>
          </p:cNvSpPr>
          <p:nvPr>
            <p:ph type="subTitle" idx="1"/>
          </p:nvPr>
        </p:nvSpPr>
        <p:spPr/>
        <p:txBody>
          <a:bodyPr/>
          <a:lstStyle/>
          <a:p>
            <a:r>
              <a:rPr lang="en-US" dirty="0"/>
              <a:t>-Velocity Training Institute</a:t>
            </a:r>
          </a:p>
          <a:p>
            <a:r>
              <a:rPr lang="en-US" dirty="0"/>
              <a:t>-Shantanu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303874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EFF9-725E-4146-B696-B9B6F2B1C1AF}"/>
              </a:ext>
            </a:extLst>
          </p:cNvPr>
          <p:cNvSpPr>
            <a:spLocks noGrp="1"/>
          </p:cNvSpPr>
          <p:nvPr>
            <p:ph type="title"/>
          </p:nvPr>
        </p:nvSpPr>
        <p:spPr/>
        <p:txBody>
          <a:bodyPr/>
          <a:lstStyle/>
          <a:p>
            <a:r>
              <a:rPr lang="en-US" dirty="0"/>
              <a:t>What is an AMI?</a:t>
            </a:r>
            <a:endParaRPr lang="en-IN" dirty="0"/>
          </a:p>
        </p:txBody>
      </p:sp>
      <p:sp>
        <p:nvSpPr>
          <p:cNvPr id="3" name="Content Placeholder 2">
            <a:extLst>
              <a:ext uri="{FF2B5EF4-FFF2-40B4-BE49-F238E27FC236}">
                <a16:creationId xmlns:a16="http://schemas.microsoft.com/office/drawing/2014/main" id="{9284CA32-C446-4BE4-AEBD-A5E2BC386015}"/>
              </a:ext>
            </a:extLst>
          </p:cNvPr>
          <p:cNvSpPr>
            <a:spLocks noGrp="1"/>
          </p:cNvSpPr>
          <p:nvPr>
            <p:ph idx="1"/>
          </p:nvPr>
        </p:nvSpPr>
        <p:spPr/>
        <p:txBody>
          <a:bodyPr>
            <a:normAutofit fontScale="92500"/>
          </a:bodyPr>
          <a:lstStyle/>
          <a:p>
            <a:r>
              <a:rPr lang="en-US" dirty="0"/>
              <a:t>An Amazon Machine Image (AMI) is a template that contains a software configuration (for example, an operating system, an application server, and applications). From an AMI, you launch an instance, which is a copy of the AMI running as a virtual server in the cloud.</a:t>
            </a:r>
          </a:p>
          <a:p>
            <a:r>
              <a:rPr lang="en-US" dirty="0"/>
              <a:t>As we know AWS comes with various base images such as </a:t>
            </a:r>
            <a:r>
              <a:rPr lang="en-US" dirty="0" err="1"/>
              <a:t>rhel</a:t>
            </a:r>
            <a:r>
              <a:rPr lang="en-US" dirty="0"/>
              <a:t>, ubuntu, windows, fedora </a:t>
            </a:r>
            <a:r>
              <a:rPr lang="en-US" dirty="0" err="1"/>
              <a:t>etc</a:t>
            </a:r>
            <a:r>
              <a:rPr lang="en-US" dirty="0"/>
              <a:t>, and we can launch these images as per our requirement at runtime using ec2 user data.</a:t>
            </a:r>
          </a:p>
          <a:p>
            <a:r>
              <a:rPr lang="en-US" dirty="0"/>
              <a:t>But what if we want to create our own image, which is ready to go?</a:t>
            </a:r>
          </a:p>
          <a:p>
            <a:r>
              <a:rPr lang="en-US" dirty="0"/>
              <a:t>This is nothing but an AMI- an image to use to create our instances</a:t>
            </a:r>
            <a:endParaRPr lang="en-IN" dirty="0"/>
          </a:p>
        </p:txBody>
      </p:sp>
    </p:spTree>
    <p:extLst>
      <p:ext uri="{BB962C8B-B14F-4D97-AF65-F5344CB8AC3E}">
        <p14:creationId xmlns:p14="http://schemas.microsoft.com/office/powerpoint/2010/main" val="1559186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7FB4-ECDC-46F1-827C-F82044F780A0}"/>
              </a:ext>
            </a:extLst>
          </p:cNvPr>
          <p:cNvSpPr>
            <a:spLocks noGrp="1"/>
          </p:cNvSpPr>
          <p:nvPr>
            <p:ph type="title"/>
          </p:nvPr>
        </p:nvSpPr>
        <p:spPr/>
        <p:txBody>
          <a:bodyPr>
            <a:normAutofit/>
          </a:bodyPr>
          <a:lstStyle/>
          <a:p>
            <a:r>
              <a:rPr lang="en-US" sz="2400" dirty="0"/>
              <a:t>Using a custom image can provide following advantages:-</a:t>
            </a:r>
            <a:endParaRPr lang="en-IN" sz="2400" dirty="0"/>
          </a:p>
        </p:txBody>
      </p:sp>
      <p:sp>
        <p:nvSpPr>
          <p:cNvPr id="3" name="Content Placeholder 2">
            <a:extLst>
              <a:ext uri="{FF2B5EF4-FFF2-40B4-BE49-F238E27FC236}">
                <a16:creationId xmlns:a16="http://schemas.microsoft.com/office/drawing/2014/main" id="{CC767BAE-50E6-4860-97BF-C65DEC876778}"/>
              </a:ext>
            </a:extLst>
          </p:cNvPr>
          <p:cNvSpPr>
            <a:spLocks noGrp="1"/>
          </p:cNvSpPr>
          <p:nvPr>
            <p:ph idx="1"/>
          </p:nvPr>
        </p:nvSpPr>
        <p:spPr/>
        <p:txBody>
          <a:bodyPr/>
          <a:lstStyle/>
          <a:p>
            <a:r>
              <a:rPr lang="en-US" dirty="0"/>
              <a:t>Pre-installed packages on the instance</a:t>
            </a:r>
          </a:p>
          <a:p>
            <a:r>
              <a:rPr lang="en-US" dirty="0"/>
              <a:t>Faster boot time</a:t>
            </a:r>
          </a:p>
          <a:p>
            <a:r>
              <a:rPr lang="en-US" dirty="0"/>
              <a:t>Machines comes configured </a:t>
            </a:r>
            <a:r>
              <a:rPr lang="en-US"/>
              <a:t>with enterprise </a:t>
            </a:r>
            <a:r>
              <a:rPr lang="en-US" dirty="0"/>
              <a:t>software</a:t>
            </a:r>
          </a:p>
          <a:p>
            <a:r>
              <a:rPr lang="en-US" dirty="0"/>
              <a:t>Installing your apps ahead of time which helps in faster deployment while auto-scaling</a:t>
            </a:r>
          </a:p>
          <a:p>
            <a:r>
              <a:rPr lang="en-US" dirty="0"/>
              <a:t>We can use someone else’s AMI that is optimized for running apps, DB etc.</a:t>
            </a:r>
          </a:p>
          <a:p>
            <a:pPr marL="0" indent="0">
              <a:buNone/>
            </a:pPr>
            <a:r>
              <a:rPr lang="en-US" dirty="0"/>
              <a:t>NOTE:- AMI is region specific. i.e. AMI are built for specific AWS region.</a:t>
            </a:r>
            <a:endParaRPr lang="en-IN" dirty="0"/>
          </a:p>
        </p:txBody>
      </p:sp>
    </p:spTree>
    <p:extLst>
      <p:ext uri="{BB962C8B-B14F-4D97-AF65-F5344CB8AC3E}">
        <p14:creationId xmlns:p14="http://schemas.microsoft.com/office/powerpoint/2010/main" val="288147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8BB-3825-4465-9607-8C3259D42D1D}"/>
              </a:ext>
            </a:extLst>
          </p:cNvPr>
          <p:cNvSpPr>
            <a:spLocks noGrp="1"/>
          </p:cNvSpPr>
          <p:nvPr>
            <p:ph type="title"/>
          </p:nvPr>
        </p:nvSpPr>
        <p:spPr/>
        <p:txBody>
          <a:bodyPr/>
          <a:lstStyle/>
          <a:p>
            <a:r>
              <a:rPr lang="en-US" dirty="0"/>
              <a:t>Public </a:t>
            </a:r>
            <a:r>
              <a:rPr lang="en-US" dirty="0" err="1"/>
              <a:t>ami’s</a:t>
            </a:r>
            <a:endParaRPr lang="en-IN" dirty="0"/>
          </a:p>
        </p:txBody>
      </p:sp>
      <p:sp>
        <p:nvSpPr>
          <p:cNvPr id="3" name="Content Placeholder 2">
            <a:extLst>
              <a:ext uri="{FF2B5EF4-FFF2-40B4-BE49-F238E27FC236}">
                <a16:creationId xmlns:a16="http://schemas.microsoft.com/office/drawing/2014/main" id="{659BDBD0-0B60-43F3-B39D-46685FA50DC2}"/>
              </a:ext>
            </a:extLst>
          </p:cNvPr>
          <p:cNvSpPr>
            <a:spLocks noGrp="1"/>
          </p:cNvSpPr>
          <p:nvPr>
            <p:ph idx="1"/>
          </p:nvPr>
        </p:nvSpPr>
        <p:spPr/>
        <p:txBody>
          <a:bodyPr/>
          <a:lstStyle/>
          <a:p>
            <a:r>
              <a:rPr lang="en-US" dirty="0"/>
              <a:t>Here we have options to use AMI’s from AWS marketplace as well as community AMIs</a:t>
            </a:r>
          </a:p>
          <a:p>
            <a:r>
              <a:rPr lang="en-US" dirty="0"/>
              <a:t>In AWS market place we can get licensed and verified copy of the software installed, here </a:t>
            </a:r>
            <a:r>
              <a:rPr lang="en-US" dirty="0" err="1"/>
              <a:t>aws</a:t>
            </a:r>
            <a:r>
              <a:rPr lang="en-US" dirty="0"/>
              <a:t> also verifies these copy hence its quite safe to use these.</a:t>
            </a:r>
          </a:p>
          <a:p>
            <a:r>
              <a:rPr lang="en-US" dirty="0"/>
              <a:t>In case of community AMI’s, normal ppl like us make the image public for others too use, these are not verified by the AWS and can sometimes have malware and might not be secure. So only use the AMI which you trust.</a:t>
            </a:r>
            <a:endParaRPr lang="en-IN" dirty="0"/>
          </a:p>
        </p:txBody>
      </p:sp>
    </p:spTree>
    <p:extLst>
      <p:ext uri="{BB962C8B-B14F-4D97-AF65-F5344CB8AC3E}">
        <p14:creationId xmlns:p14="http://schemas.microsoft.com/office/powerpoint/2010/main" val="52918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35ED-7C98-4B85-94D4-7D497BEB9385}"/>
              </a:ext>
            </a:extLst>
          </p:cNvPr>
          <p:cNvSpPr>
            <a:spLocks noGrp="1"/>
          </p:cNvSpPr>
          <p:nvPr>
            <p:ph type="title"/>
          </p:nvPr>
        </p:nvSpPr>
        <p:spPr/>
        <p:txBody>
          <a:bodyPr/>
          <a:lstStyle/>
          <a:p>
            <a:r>
              <a:rPr lang="en-US" dirty="0"/>
              <a:t>Ami storage</a:t>
            </a:r>
            <a:endParaRPr lang="en-IN" dirty="0"/>
          </a:p>
        </p:txBody>
      </p:sp>
      <p:sp>
        <p:nvSpPr>
          <p:cNvPr id="3" name="Content Placeholder 2">
            <a:extLst>
              <a:ext uri="{FF2B5EF4-FFF2-40B4-BE49-F238E27FC236}">
                <a16:creationId xmlns:a16="http://schemas.microsoft.com/office/drawing/2014/main" id="{D8723845-DEBB-43D0-8CDE-C7DD4C9C0724}"/>
              </a:ext>
            </a:extLst>
          </p:cNvPr>
          <p:cNvSpPr>
            <a:spLocks noGrp="1"/>
          </p:cNvSpPr>
          <p:nvPr>
            <p:ph idx="1"/>
          </p:nvPr>
        </p:nvSpPr>
        <p:spPr/>
        <p:txBody>
          <a:bodyPr/>
          <a:lstStyle/>
          <a:p>
            <a:r>
              <a:rPr lang="en-US" dirty="0"/>
              <a:t>Your AMI takes space and its is by default stored in Amazon S3.</a:t>
            </a:r>
          </a:p>
          <a:p>
            <a:r>
              <a:rPr lang="en-US" dirty="0"/>
              <a:t>Amazon S3 is a durable, cheap and resilient storage where most of our backups are kept. (here we wont be able to see them in S3 console but by default they live there)</a:t>
            </a:r>
          </a:p>
          <a:p>
            <a:r>
              <a:rPr lang="en-US" dirty="0"/>
              <a:t>By default, the AMI’s are private and locked for our account and region.</a:t>
            </a:r>
          </a:p>
          <a:p>
            <a:r>
              <a:rPr lang="en-US" dirty="0"/>
              <a:t>But we can make them public and share them with other AWS accounts or sell them on AWS </a:t>
            </a:r>
            <a:r>
              <a:rPr lang="en-US" dirty="0" err="1"/>
              <a:t>MarketPlace</a:t>
            </a:r>
            <a:r>
              <a:rPr lang="en-US" dirty="0"/>
              <a:t>.</a:t>
            </a:r>
          </a:p>
        </p:txBody>
      </p:sp>
    </p:spTree>
    <p:extLst>
      <p:ext uri="{BB962C8B-B14F-4D97-AF65-F5344CB8AC3E}">
        <p14:creationId xmlns:p14="http://schemas.microsoft.com/office/powerpoint/2010/main" val="56747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406C-18E9-4F75-A2E8-6E9F15F1D7A4}"/>
              </a:ext>
            </a:extLst>
          </p:cNvPr>
          <p:cNvSpPr>
            <a:spLocks noGrp="1"/>
          </p:cNvSpPr>
          <p:nvPr>
            <p:ph type="title"/>
          </p:nvPr>
        </p:nvSpPr>
        <p:spPr/>
        <p:txBody>
          <a:bodyPr/>
          <a:lstStyle/>
          <a:p>
            <a:r>
              <a:rPr lang="en-US" dirty="0"/>
              <a:t>AMI pricing</a:t>
            </a:r>
            <a:endParaRPr lang="en-IN" dirty="0"/>
          </a:p>
        </p:txBody>
      </p:sp>
      <p:sp>
        <p:nvSpPr>
          <p:cNvPr id="3" name="Content Placeholder 2">
            <a:extLst>
              <a:ext uri="{FF2B5EF4-FFF2-40B4-BE49-F238E27FC236}">
                <a16:creationId xmlns:a16="http://schemas.microsoft.com/office/drawing/2014/main" id="{DD423AF6-5922-4C9A-93DC-E0F25C420BD6}"/>
              </a:ext>
            </a:extLst>
          </p:cNvPr>
          <p:cNvSpPr>
            <a:spLocks noGrp="1"/>
          </p:cNvSpPr>
          <p:nvPr>
            <p:ph idx="1"/>
          </p:nvPr>
        </p:nvSpPr>
        <p:spPr/>
        <p:txBody>
          <a:bodyPr/>
          <a:lstStyle/>
          <a:p>
            <a:r>
              <a:rPr lang="en-US" dirty="0"/>
              <a:t>AMIs live in Amazon S3, so you get charged for the actual space it takes in Amazon S3.</a:t>
            </a:r>
          </a:p>
          <a:p>
            <a:r>
              <a:rPr lang="en-US" dirty="0"/>
              <a:t>S3 pricing (US EAST 1).</a:t>
            </a:r>
          </a:p>
          <a:p>
            <a:r>
              <a:rPr lang="en-US" dirty="0"/>
              <a:t>For free tier 5GB/Month is free</a:t>
            </a:r>
          </a:p>
          <a:p>
            <a:r>
              <a:rPr lang="en-US" dirty="0"/>
              <a:t>As per below its very inexpensive to store Private AMI.</a:t>
            </a:r>
          </a:p>
          <a:p>
            <a:pPr marL="0" indent="0">
              <a:buNone/>
            </a:pPr>
            <a:r>
              <a:rPr lang="en-US" dirty="0">
                <a:hlinkClick r:id="rId2"/>
              </a:rPr>
              <a:t>https://aws.amazon.com/s3/pricing/</a:t>
            </a:r>
            <a:endParaRPr lang="en-US" dirty="0"/>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9143E25A-C083-4169-B9CE-92AE0C17518B}"/>
              </a:ext>
            </a:extLst>
          </p:cNvPr>
          <p:cNvGraphicFramePr>
            <a:graphicFrameLocks noGrp="1"/>
          </p:cNvGraphicFramePr>
          <p:nvPr>
            <p:extLst>
              <p:ext uri="{D42A27DB-BD31-4B8C-83A1-F6EECF244321}">
                <p14:modId xmlns:p14="http://schemas.microsoft.com/office/powerpoint/2010/main" val="2506683682"/>
              </p:ext>
            </p:extLst>
          </p:nvPr>
        </p:nvGraphicFramePr>
        <p:xfrm>
          <a:off x="1557597" y="4625313"/>
          <a:ext cx="9604374" cy="757868"/>
        </p:xfrm>
        <a:graphic>
          <a:graphicData uri="http://schemas.openxmlformats.org/drawingml/2006/table">
            <a:tbl>
              <a:tblPr/>
              <a:tblGrid>
                <a:gridCol w="4802187">
                  <a:extLst>
                    <a:ext uri="{9D8B030D-6E8A-4147-A177-3AD203B41FA5}">
                      <a16:colId xmlns:a16="http://schemas.microsoft.com/office/drawing/2014/main" val="263428475"/>
                    </a:ext>
                  </a:extLst>
                </a:gridCol>
                <a:gridCol w="4802187">
                  <a:extLst>
                    <a:ext uri="{9D8B030D-6E8A-4147-A177-3AD203B41FA5}">
                      <a16:colId xmlns:a16="http://schemas.microsoft.com/office/drawing/2014/main" val="508439063"/>
                    </a:ext>
                  </a:extLst>
                </a:gridCol>
              </a:tblGrid>
              <a:tr h="378265">
                <a:tc>
                  <a:txBody>
                    <a:bodyPr/>
                    <a:lstStyle/>
                    <a:p>
                      <a:pPr algn="l"/>
                      <a:r>
                        <a:rPr lang="en-IN" sz="1600">
                          <a:effectLst/>
                        </a:rPr>
                        <a:t>First 50 TB / Month</a:t>
                      </a:r>
                    </a:p>
                  </a:txBody>
                  <a:tcPr marL="67547" marR="67547" marT="67547" marB="67547" anchor="ctr">
                    <a:lnL>
                      <a:noFill/>
                    </a:lnL>
                    <a:lnR>
                      <a:noFill/>
                    </a:lnR>
                    <a:lnT>
                      <a:noFill/>
                    </a:lnT>
                    <a:lnB>
                      <a:noFill/>
                    </a:lnB>
                    <a:solidFill>
                      <a:srgbClr val="F7F7F7"/>
                    </a:solidFill>
                  </a:tcPr>
                </a:tc>
                <a:tc>
                  <a:txBody>
                    <a:bodyPr/>
                    <a:lstStyle/>
                    <a:p>
                      <a:pPr algn="ctr"/>
                      <a:r>
                        <a:rPr lang="en-IN" sz="1600">
                          <a:effectLst/>
                        </a:rPr>
                        <a:t>$0.023 per GB</a:t>
                      </a:r>
                    </a:p>
                  </a:txBody>
                  <a:tcPr marL="67547" marR="67547" marT="67547" marB="67547" anchor="ctr">
                    <a:lnL>
                      <a:noFill/>
                    </a:lnL>
                    <a:lnR>
                      <a:noFill/>
                    </a:lnR>
                    <a:lnT>
                      <a:noFill/>
                    </a:lnT>
                    <a:lnB>
                      <a:noFill/>
                    </a:lnB>
                    <a:solidFill>
                      <a:srgbClr val="F7F7F7"/>
                    </a:solidFill>
                  </a:tcPr>
                </a:tc>
                <a:extLst>
                  <a:ext uri="{0D108BD9-81ED-4DB2-BD59-A6C34878D82A}">
                    <a16:rowId xmlns:a16="http://schemas.microsoft.com/office/drawing/2014/main" val="1903646040"/>
                  </a:ext>
                </a:extLst>
              </a:tr>
              <a:tr h="378265">
                <a:tc>
                  <a:txBody>
                    <a:bodyPr/>
                    <a:lstStyle/>
                    <a:p>
                      <a:pPr algn="l"/>
                      <a:r>
                        <a:rPr lang="en-IN" sz="1600" dirty="0">
                          <a:effectLst/>
                        </a:rPr>
                        <a:t>Next 450 TB / Month</a:t>
                      </a:r>
                    </a:p>
                  </a:txBody>
                  <a:tcPr marL="67547" marR="67547" marT="67547" marB="67547" anchor="ctr">
                    <a:lnL>
                      <a:noFill/>
                    </a:lnL>
                    <a:lnR>
                      <a:noFill/>
                    </a:lnR>
                    <a:lnT>
                      <a:noFill/>
                    </a:lnT>
                    <a:lnB>
                      <a:noFill/>
                    </a:lnB>
                  </a:tcPr>
                </a:tc>
                <a:tc>
                  <a:txBody>
                    <a:bodyPr/>
                    <a:lstStyle/>
                    <a:p>
                      <a:pPr algn="ctr"/>
                      <a:r>
                        <a:rPr lang="en-IN" sz="1600" dirty="0">
                          <a:effectLst/>
                        </a:rPr>
                        <a:t>$0.022 per GB</a:t>
                      </a:r>
                    </a:p>
                  </a:txBody>
                  <a:tcPr marL="67547" marR="67547" marT="67547" marB="67547" anchor="ctr">
                    <a:lnL>
                      <a:noFill/>
                    </a:lnL>
                    <a:lnR>
                      <a:noFill/>
                    </a:lnR>
                    <a:lnT>
                      <a:noFill/>
                    </a:lnT>
                    <a:lnB>
                      <a:noFill/>
                    </a:lnB>
                  </a:tcPr>
                </a:tc>
                <a:extLst>
                  <a:ext uri="{0D108BD9-81ED-4DB2-BD59-A6C34878D82A}">
                    <a16:rowId xmlns:a16="http://schemas.microsoft.com/office/drawing/2014/main" val="4254728133"/>
                  </a:ext>
                </a:extLst>
              </a:tr>
            </a:tbl>
          </a:graphicData>
        </a:graphic>
      </p:graphicFrame>
    </p:spTree>
    <p:extLst>
      <p:ext uri="{BB962C8B-B14F-4D97-AF65-F5344CB8AC3E}">
        <p14:creationId xmlns:p14="http://schemas.microsoft.com/office/powerpoint/2010/main" val="321562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A63B-F5D9-4A50-93DA-8A5158B0D3FD}"/>
              </a:ext>
            </a:extLst>
          </p:cNvPr>
          <p:cNvSpPr>
            <a:spLocks noGrp="1"/>
          </p:cNvSpPr>
          <p:nvPr>
            <p:ph type="title"/>
          </p:nvPr>
        </p:nvSpPr>
        <p:spPr/>
        <p:txBody>
          <a:bodyPr/>
          <a:lstStyle/>
          <a:p>
            <a:r>
              <a:rPr lang="en-US" dirty="0"/>
              <a:t>EBS Snapshots</a:t>
            </a:r>
            <a:endParaRPr lang="en-IN" dirty="0"/>
          </a:p>
        </p:txBody>
      </p:sp>
      <p:sp>
        <p:nvSpPr>
          <p:cNvPr id="3" name="Content Placeholder 2">
            <a:extLst>
              <a:ext uri="{FF2B5EF4-FFF2-40B4-BE49-F238E27FC236}">
                <a16:creationId xmlns:a16="http://schemas.microsoft.com/office/drawing/2014/main" id="{79439156-47CB-4BAE-A113-F30DA386D6E7}"/>
              </a:ext>
            </a:extLst>
          </p:cNvPr>
          <p:cNvSpPr>
            <a:spLocks noGrp="1"/>
          </p:cNvSpPr>
          <p:nvPr>
            <p:ph idx="1"/>
          </p:nvPr>
        </p:nvSpPr>
        <p:spPr/>
        <p:txBody>
          <a:bodyPr/>
          <a:lstStyle/>
          <a:p>
            <a:r>
              <a:rPr lang="en-US" dirty="0"/>
              <a:t>These are incremental snapshots which store the data in that particular point of time</a:t>
            </a:r>
          </a:p>
          <a:p>
            <a:r>
              <a:rPr lang="en-US" dirty="0"/>
              <a:t>These snapshots are also stored in Amazon S3</a:t>
            </a:r>
          </a:p>
          <a:p>
            <a:r>
              <a:rPr lang="en-US" dirty="0"/>
              <a:t>These snapshot are the exact replica of the EBS volume</a:t>
            </a:r>
          </a:p>
          <a:p>
            <a:r>
              <a:rPr lang="en-US" dirty="0"/>
              <a:t>With the help of the EBS snapshot, we can copy the volume from one AZ to another and also copy to some other region.</a:t>
            </a:r>
            <a:endParaRPr lang="en-IN" dirty="0"/>
          </a:p>
        </p:txBody>
      </p:sp>
    </p:spTree>
    <p:extLst>
      <p:ext uri="{BB962C8B-B14F-4D97-AF65-F5344CB8AC3E}">
        <p14:creationId xmlns:p14="http://schemas.microsoft.com/office/powerpoint/2010/main" val="247441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12F53F-647C-484B-AAEB-0C275FD14AED}"/>
              </a:ext>
            </a:extLst>
          </p:cNvPr>
          <p:cNvPicPr>
            <a:picLocks noChangeAspect="1"/>
          </p:cNvPicPr>
          <p:nvPr/>
        </p:nvPicPr>
        <p:blipFill>
          <a:blip r:embed="rId2"/>
          <a:stretch>
            <a:fillRect/>
          </a:stretch>
        </p:blipFill>
        <p:spPr>
          <a:xfrm>
            <a:off x="265043" y="569843"/>
            <a:ext cx="11370366" cy="5459896"/>
          </a:xfrm>
          <a:prstGeom prst="rect">
            <a:avLst/>
          </a:prstGeom>
        </p:spPr>
      </p:pic>
    </p:spTree>
    <p:extLst>
      <p:ext uri="{BB962C8B-B14F-4D97-AF65-F5344CB8AC3E}">
        <p14:creationId xmlns:p14="http://schemas.microsoft.com/office/powerpoint/2010/main" val="299448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BCC9-DAB2-4D5D-A3BA-4FACF0796068}"/>
              </a:ext>
            </a:extLst>
          </p:cNvPr>
          <p:cNvSpPr>
            <a:spLocks noGrp="1"/>
          </p:cNvSpPr>
          <p:nvPr>
            <p:ph type="title"/>
          </p:nvPr>
        </p:nvSpPr>
        <p:spPr/>
        <p:txBody>
          <a:bodyPr/>
          <a:lstStyle/>
          <a:p>
            <a:r>
              <a:rPr lang="en-US" dirty="0"/>
              <a:t>EBS snapshots</a:t>
            </a:r>
            <a:endParaRPr lang="en-IN" dirty="0"/>
          </a:p>
        </p:txBody>
      </p:sp>
      <p:sp>
        <p:nvSpPr>
          <p:cNvPr id="3" name="Content Placeholder 2">
            <a:extLst>
              <a:ext uri="{FF2B5EF4-FFF2-40B4-BE49-F238E27FC236}">
                <a16:creationId xmlns:a16="http://schemas.microsoft.com/office/drawing/2014/main" id="{564CB62A-35B7-4F4E-A255-E056BD7F8ACB}"/>
              </a:ext>
            </a:extLst>
          </p:cNvPr>
          <p:cNvSpPr>
            <a:spLocks noGrp="1"/>
          </p:cNvSpPr>
          <p:nvPr>
            <p:ph idx="1"/>
          </p:nvPr>
        </p:nvSpPr>
        <p:spPr/>
        <p:txBody>
          <a:bodyPr/>
          <a:lstStyle/>
          <a:p>
            <a:r>
              <a:rPr lang="en-US" dirty="0"/>
              <a:t>Take up less space as stored incrementally</a:t>
            </a:r>
          </a:p>
          <a:p>
            <a:r>
              <a:rPr lang="en-US" dirty="0"/>
              <a:t>Low cost as its stored in s3 which is cheaper storage in AWS</a:t>
            </a:r>
          </a:p>
          <a:p>
            <a:r>
              <a:rPr lang="en-US" dirty="0"/>
              <a:t>Full Data recovery guaranteed.</a:t>
            </a:r>
          </a:p>
          <a:p>
            <a:r>
              <a:rPr lang="en-US" dirty="0"/>
              <a:t>The 1</a:t>
            </a:r>
            <a:r>
              <a:rPr lang="en-US" baseline="30000" dirty="0"/>
              <a:t>st</a:t>
            </a:r>
            <a:r>
              <a:rPr lang="en-US" dirty="0"/>
              <a:t> snapshot will have the written blocks and the next snapshots will have the change blocks, hence we don’t need to have multiple full copies of the snapshots</a:t>
            </a:r>
          </a:p>
          <a:p>
            <a:r>
              <a:rPr lang="en-US" dirty="0"/>
              <a:t>Deleting the snapshot will only remove the data which is exclusive to the snapshot.</a:t>
            </a:r>
            <a:endParaRPr lang="en-IN" dirty="0"/>
          </a:p>
        </p:txBody>
      </p:sp>
    </p:spTree>
    <p:extLst>
      <p:ext uri="{BB962C8B-B14F-4D97-AF65-F5344CB8AC3E}">
        <p14:creationId xmlns:p14="http://schemas.microsoft.com/office/powerpoint/2010/main" val="27608275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353</TotalTime>
  <Words>602</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Ami &amp; ebs snapshots</vt:lpstr>
      <vt:lpstr>What is an AMI?</vt:lpstr>
      <vt:lpstr>Using a custom image can provide following advantages:-</vt:lpstr>
      <vt:lpstr>Public ami’s</vt:lpstr>
      <vt:lpstr>Ami storage</vt:lpstr>
      <vt:lpstr>AMI pricing</vt:lpstr>
      <vt:lpstr>EBS Snapshots</vt:lpstr>
      <vt:lpstr>PowerPoint Presentation</vt:lpstr>
      <vt:lpstr>EBS snapshots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 &amp; ebs snapshots</dc:title>
  <dc:creator>LENOVO</dc:creator>
  <cp:lastModifiedBy>LENOVO</cp:lastModifiedBy>
  <cp:revision>12</cp:revision>
  <dcterms:created xsi:type="dcterms:W3CDTF">2021-11-09T12:04:07Z</dcterms:created>
  <dcterms:modified xsi:type="dcterms:W3CDTF">2022-02-18T02:09:18Z</dcterms:modified>
</cp:coreProperties>
</file>