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C72F-70B2-4105-BD6C-3DA09B74E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Amazon Web Services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D17D-8153-47FC-9B73-D9C539797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–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2DDC-CBB3-4382-AD36-8489F130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aws</a:t>
            </a:r>
            <a:r>
              <a:rPr lang="en-US" dirty="0"/>
              <a:t> universe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8F79-E6BA-4014-8774-EA69FF50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Management + Interface </a:t>
            </a:r>
          </a:p>
          <a:p>
            <a:pPr marL="457200" indent="-457200">
              <a:buAutoNum type="arabicPeriod"/>
            </a:pPr>
            <a:r>
              <a:rPr lang="en-US" dirty="0"/>
              <a:t>Cross Service Features</a:t>
            </a:r>
          </a:p>
          <a:p>
            <a:pPr marL="457200" indent="-457200">
              <a:buAutoNum type="arabicPeriod"/>
            </a:pPr>
            <a:r>
              <a:rPr lang="en-US" dirty="0"/>
              <a:t>Platform Building Blocks</a:t>
            </a:r>
          </a:p>
          <a:p>
            <a:pPr marL="457200" indent="-457200">
              <a:buAutoNum type="arabicPeriod"/>
            </a:pPr>
            <a:r>
              <a:rPr lang="en-US" dirty="0"/>
              <a:t>Infrastructure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91734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952-AD95-4838-94B8-76257497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Infrastructure as a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2BBE-BEDA-4A1A-9DB2-C4965064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AWS is a cloud service where we are creating our infrastructure.</a:t>
            </a:r>
          </a:p>
          <a:p>
            <a:r>
              <a:rPr lang="en-US" dirty="0"/>
              <a:t>Here instead of local DC infra we are using AWS</a:t>
            </a:r>
            <a:endParaRPr lang="en-IN" dirty="0"/>
          </a:p>
          <a:p>
            <a:r>
              <a:rPr lang="en-IN" dirty="0"/>
              <a:t>Main Features</a:t>
            </a:r>
          </a:p>
          <a:p>
            <a:pPr marL="0" indent="0">
              <a:buNone/>
            </a:pPr>
            <a:r>
              <a:rPr lang="en-IN" dirty="0"/>
              <a:t>a. Infra Maintenance is not on our side.</a:t>
            </a:r>
          </a:p>
          <a:p>
            <a:pPr marL="0" indent="0">
              <a:buNone/>
            </a:pPr>
            <a:r>
              <a:rPr lang="en-IN" dirty="0"/>
              <a:t>b. H/W related upgrade or downgrade Is not on our side.</a:t>
            </a:r>
          </a:p>
          <a:p>
            <a:pPr marL="0" indent="0">
              <a:buNone/>
            </a:pPr>
            <a:r>
              <a:rPr lang="en-IN" dirty="0"/>
              <a:t>c. Pay as you go.  Service provided on rental basis.</a:t>
            </a:r>
          </a:p>
          <a:p>
            <a:pPr marL="0" indent="0">
              <a:buNone/>
            </a:pPr>
            <a:r>
              <a:rPr lang="en-IN" dirty="0"/>
              <a:t>d. Only pay for the time you use. (Per Hour billing format)</a:t>
            </a:r>
          </a:p>
          <a:p>
            <a:pPr marL="0" indent="0">
              <a:buNone/>
            </a:pPr>
            <a:r>
              <a:rPr lang="en-IN" dirty="0"/>
              <a:t>e. On Demand, Flexible, Scalable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418B-35DB-4B38-B994-AE92AE0A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7E2F-D680-4B02-817C-FD3F8AE49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Elastic Capacity</a:t>
            </a:r>
          </a:p>
          <a:p>
            <a:pPr marL="457200" indent="-457200">
              <a:buAutoNum type="alphaLcPeriod"/>
            </a:pPr>
            <a:r>
              <a:rPr lang="en-US" dirty="0"/>
              <a:t>Scaling Up and Down in mins</a:t>
            </a:r>
          </a:p>
          <a:p>
            <a:pPr marL="457200" indent="-457200">
              <a:buAutoNum type="alphaLcPeriod"/>
            </a:pPr>
            <a:r>
              <a:rPr lang="en-US" dirty="0"/>
              <a:t>No need to provision</a:t>
            </a:r>
          </a:p>
          <a:p>
            <a:pPr marL="457200" indent="-457200">
              <a:buAutoNum type="alphaLcPeriod"/>
            </a:pPr>
            <a:r>
              <a:rPr lang="en-US" dirty="0"/>
              <a:t>Optimization of resources such as CPU/RAM etc. is possible.</a:t>
            </a:r>
          </a:p>
          <a:p>
            <a:pPr marL="457200" indent="-457200">
              <a:buAutoNum type="alphaLcPeriod"/>
            </a:pPr>
            <a:r>
              <a:rPr lang="en-US" dirty="0"/>
              <a:t>Can manage unexpected peaks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5B72B0-2630-4CC5-B0AD-DDCC8595D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Quick and Easy Deployments.</a:t>
            </a:r>
          </a:p>
          <a:p>
            <a:pPr marL="457200" indent="-457200">
              <a:buAutoNum type="alphaLcPeriod"/>
            </a:pPr>
            <a:r>
              <a:rPr lang="en-US" dirty="0"/>
              <a:t>IT infra is no longer a barrier</a:t>
            </a:r>
          </a:p>
          <a:p>
            <a:pPr marL="457200" indent="-457200">
              <a:buAutoNum type="alphaLcPeriod"/>
            </a:pPr>
            <a:r>
              <a:rPr lang="en-US" dirty="0"/>
              <a:t>Easier to test software on different solutions</a:t>
            </a:r>
          </a:p>
          <a:p>
            <a:pPr marL="457200" indent="-457200">
              <a:buAutoNum type="alphaLcPeriod"/>
            </a:pPr>
            <a:r>
              <a:rPr lang="en-US" dirty="0"/>
              <a:t>No need to wait for provisioning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C277-D0CF-4396-8818-1DDA86E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4F7E-48D4-42F1-BE58-CCA5FBCB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initial investment needed</a:t>
            </a:r>
          </a:p>
          <a:p>
            <a:r>
              <a:rPr lang="en-US" dirty="0"/>
              <a:t>Automation and reusable components-</a:t>
            </a:r>
          </a:p>
          <a:p>
            <a:pPr marL="0" indent="0">
              <a:buNone/>
            </a:pPr>
            <a:r>
              <a:rPr lang="en-US" dirty="0"/>
              <a:t>a. Creation of application templates, instances storages etc. is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D9BA-78EF-4C52-87DC-5378F0F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AWS Infra</a:t>
            </a:r>
            <a:endParaRPr lang="en-IN" dirty="0"/>
          </a:p>
        </p:txBody>
      </p:sp>
      <p:pic>
        <p:nvPicPr>
          <p:cNvPr id="1026" name="Picture 2" descr="Instaclustr Open Source technologies in AWS regions">
            <a:extLst>
              <a:ext uri="{FF2B5EF4-FFF2-40B4-BE49-F238E27FC236}">
                <a16:creationId xmlns:a16="http://schemas.microsoft.com/office/drawing/2014/main" id="{D5D59E28-8918-4406-B749-6D8B29A155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5" y="1329136"/>
            <a:ext cx="10217426" cy="48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70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96B8E-9381-43B3-904A-AF6BF6A0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AWS infra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733A8-F59A-4B6B-A9C9-AA542045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8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DC location is called as a region</a:t>
            </a:r>
          </a:p>
          <a:p>
            <a:r>
              <a:rPr lang="en-US" dirty="0"/>
              <a:t>Every region has multiple zones</a:t>
            </a:r>
          </a:p>
          <a:p>
            <a:r>
              <a:rPr lang="en-US" dirty="0"/>
              <a:t>AWS breaks down a region into multiple zones</a:t>
            </a:r>
          </a:p>
          <a:p>
            <a:r>
              <a:rPr lang="en-US" dirty="0"/>
              <a:t>Every zone is independent of each other.</a:t>
            </a:r>
          </a:p>
          <a:p>
            <a:r>
              <a:rPr lang="en-US" dirty="0"/>
              <a:t>Each zone is represented alphabetically like </a:t>
            </a:r>
            <a:r>
              <a:rPr lang="en-US" dirty="0" err="1"/>
              <a:t>a,b,c</a:t>
            </a:r>
            <a:r>
              <a:rPr lang="en-US" dirty="0"/>
              <a:t> ….etc.</a:t>
            </a:r>
          </a:p>
          <a:p>
            <a:r>
              <a:rPr lang="en-IN" dirty="0"/>
              <a:t>The AWS Cloud spans 84 Availability Zones within </a:t>
            </a:r>
            <a:r>
              <a:rPr lang="en-IN" b="1" dirty="0"/>
              <a:t>26 geographic regions</a:t>
            </a:r>
            <a:r>
              <a:rPr lang="en-IN" dirty="0"/>
              <a:t> around the world, with announced plans for 24 more Availability Zones and 8 more AWS Regions in Australia, Canada, India, Israel, New Zealand, Spain, Switzerland, and United Arab Emirates (UAE).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7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58035C-1FD7-44A5-8278-1F26A26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regions and zones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206EDF-2F28-4C74-99F2-66721398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AWS has the concept of a Region, which is a physical location around the world where we cluster data centers. </a:t>
            </a:r>
          </a:p>
          <a:p>
            <a:r>
              <a:rPr lang="en-US" dirty="0"/>
              <a:t>We call each group of logical data centers an Availability Zone. </a:t>
            </a:r>
          </a:p>
          <a:p>
            <a:r>
              <a:rPr lang="en-US" dirty="0"/>
              <a:t>Each AWS Region consists of multiple, isolated, and physically separate AZs within a geographic area.</a:t>
            </a:r>
          </a:p>
          <a:p>
            <a:r>
              <a:rPr lang="en-US" dirty="0"/>
              <a:t>Unlike other cloud providers, who often define a region as a single data center, the multiple AZ design of every AWS Region offers advantages for customers. Each AZ has independent power, cooling, and physical security and is connected via redundant, ultra-low-latency networks. </a:t>
            </a:r>
          </a:p>
          <a:p>
            <a:r>
              <a:rPr lang="en-US" dirty="0"/>
              <a:t>AWS customers focused on high availability can design their applications to run in multiple AZs to achieve even greater fault-tolerance.</a:t>
            </a:r>
          </a:p>
          <a:p>
            <a:r>
              <a:rPr lang="en-US" dirty="0"/>
              <a:t> AWS infrastructure Regions meet the highest levels of security, compliance, and data protection.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8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ADB6-E349-4E57-B4E7-1854A95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5B8-00D3-4DD3-ADC0-B6AFD1FB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32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Availability Zone (AZ) is one or more discrete data centers with redundant power, networking, and connectivity in an AWS Region. </a:t>
            </a:r>
          </a:p>
          <a:p>
            <a:r>
              <a:rPr lang="en-US" dirty="0"/>
              <a:t>AZs give customers the ability to operate production applications and databases that are more highly available, fault tolerant, and scalable than would be possible from a single data center. </a:t>
            </a:r>
          </a:p>
          <a:p>
            <a:r>
              <a:rPr lang="en-US" dirty="0"/>
              <a:t>All AZs in an AWS Region are interconnected with high-bandwidth, low-latency networking, over fully redundant, dedicated metro fiber providing high-throughput, low-latency networking between AZs.</a:t>
            </a:r>
          </a:p>
          <a:p>
            <a:r>
              <a:rPr lang="en-US" dirty="0"/>
              <a:t> All traffic between AZs is encrypted. </a:t>
            </a:r>
          </a:p>
          <a:p>
            <a:r>
              <a:rPr lang="en-US" dirty="0"/>
              <a:t>The network performance is sufficient to accomplish synchronous replication between AZs. AZs make partitioning applications for high availability easy. </a:t>
            </a:r>
          </a:p>
          <a:p>
            <a:r>
              <a:rPr lang="en-US" dirty="0"/>
              <a:t>If an application is partitioned across AZs, companies are better isolated and protected from issues such as power outages, lightning strikes, tornadoes, earthquakes, and more. </a:t>
            </a:r>
          </a:p>
          <a:p>
            <a:r>
              <a:rPr lang="en-US" dirty="0"/>
              <a:t>AZs are physically separated by a meaningful distance, many kilometers, from any other AZ, although all are within 100 km (60 miles) of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3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D24FB-1F94-4FED-944D-4E7169EA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13" y="177662"/>
            <a:ext cx="6175513" cy="2538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D32CC-BD85-4824-A00A-35F7FD8B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618" y="3147014"/>
            <a:ext cx="5701955" cy="29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219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543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Amazon Web Services</vt:lpstr>
      <vt:lpstr>AWS – Infrastructure as a service</vt:lpstr>
      <vt:lpstr>Features </vt:lpstr>
      <vt:lpstr>Features</vt:lpstr>
      <vt:lpstr>Global AWS Infra</vt:lpstr>
      <vt:lpstr>Global AWS infra</vt:lpstr>
      <vt:lpstr>Availability regions and zones</vt:lpstr>
      <vt:lpstr>Availability zones</vt:lpstr>
      <vt:lpstr>PowerPoint Presentation</vt:lpstr>
      <vt:lpstr>The aws 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LENOVO</dc:creator>
  <cp:lastModifiedBy>LENOVO</cp:lastModifiedBy>
  <cp:revision>8</cp:revision>
  <dcterms:created xsi:type="dcterms:W3CDTF">2021-10-24T06:59:42Z</dcterms:created>
  <dcterms:modified xsi:type="dcterms:W3CDTF">2022-01-24T02:37:02Z</dcterms:modified>
</cp:coreProperties>
</file>