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4" r:id="rId31"/>
    <p:sldId id="285"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DA12-D669-49B9-B9A8-B718A61754DF}"/>
              </a:ext>
            </a:extLst>
          </p:cNvPr>
          <p:cNvSpPr>
            <a:spLocks noGrp="1"/>
          </p:cNvSpPr>
          <p:nvPr>
            <p:ph type="ctrTitle"/>
          </p:nvPr>
        </p:nvSpPr>
        <p:spPr/>
        <p:txBody>
          <a:bodyPr/>
          <a:lstStyle/>
          <a:p>
            <a:r>
              <a:rPr lang="en-US" dirty="0"/>
              <a:t>Basic Linux</a:t>
            </a:r>
            <a:endParaRPr lang="en-IN" dirty="0"/>
          </a:p>
        </p:txBody>
      </p:sp>
      <p:sp>
        <p:nvSpPr>
          <p:cNvPr id="3" name="Subtitle 2">
            <a:extLst>
              <a:ext uri="{FF2B5EF4-FFF2-40B4-BE49-F238E27FC236}">
                <a16:creationId xmlns:a16="http://schemas.microsoft.com/office/drawing/2014/main" id="{8426FEBB-447D-4905-8D3C-4003836B61B9}"/>
              </a:ext>
            </a:extLst>
          </p:cNvPr>
          <p:cNvSpPr>
            <a:spLocks noGrp="1"/>
          </p:cNvSpPr>
          <p:nvPr>
            <p:ph type="subTitle" idx="1"/>
          </p:nvPr>
        </p:nvSpPr>
        <p:spPr/>
        <p:txBody>
          <a:bodyPr/>
          <a:lstStyle/>
          <a:p>
            <a:pPr marL="285750" indent="-285750">
              <a:buFontTx/>
              <a:buChar char="-"/>
            </a:pPr>
            <a:r>
              <a:rPr lang="en-US" dirty="0"/>
              <a:t>Velocity Training Institute</a:t>
            </a:r>
          </a:p>
          <a:p>
            <a:pPr marL="285750" indent="-285750">
              <a:buFontTx/>
              <a:buChar char="-"/>
            </a:pPr>
            <a:r>
              <a:rPr lang="en-US" dirty="0"/>
              <a:t>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54454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D3DE-71CF-4C39-A3DE-1B48EBE37126}"/>
              </a:ext>
            </a:extLst>
          </p:cNvPr>
          <p:cNvSpPr>
            <a:spLocks noGrp="1"/>
          </p:cNvSpPr>
          <p:nvPr>
            <p:ph type="title"/>
          </p:nvPr>
        </p:nvSpPr>
        <p:spPr/>
        <p:txBody>
          <a:bodyPr/>
          <a:lstStyle/>
          <a:p>
            <a:r>
              <a:rPr lang="en-US" dirty="0"/>
              <a:t>Shell scripting</a:t>
            </a:r>
            <a:endParaRPr lang="en-IN" dirty="0"/>
          </a:p>
        </p:txBody>
      </p:sp>
      <p:sp>
        <p:nvSpPr>
          <p:cNvPr id="3" name="Content Placeholder 2">
            <a:extLst>
              <a:ext uri="{FF2B5EF4-FFF2-40B4-BE49-F238E27FC236}">
                <a16:creationId xmlns:a16="http://schemas.microsoft.com/office/drawing/2014/main" id="{CD5F3B33-7B5C-44B7-8BB1-AEBB7F4C94FA}"/>
              </a:ext>
            </a:extLst>
          </p:cNvPr>
          <p:cNvSpPr>
            <a:spLocks noGrp="1"/>
          </p:cNvSpPr>
          <p:nvPr>
            <p:ph idx="1"/>
          </p:nvPr>
        </p:nvSpPr>
        <p:spPr/>
        <p:txBody>
          <a:bodyPr/>
          <a:lstStyle/>
          <a:p>
            <a:r>
              <a:rPr lang="en-US" dirty="0"/>
              <a:t>To execute the script we can use </a:t>
            </a:r>
            <a:r>
              <a:rPr lang="en-US" dirty="0">
                <a:highlight>
                  <a:srgbClr val="FFFF00"/>
                </a:highlight>
              </a:rPr>
              <a:t>./script-name.sh</a:t>
            </a:r>
          </a:p>
          <a:p>
            <a:r>
              <a:rPr lang="en-US" dirty="0"/>
              <a:t>Or else can do </a:t>
            </a:r>
            <a:r>
              <a:rPr lang="en-US" dirty="0" err="1">
                <a:highlight>
                  <a:srgbClr val="FFFF00"/>
                </a:highlight>
              </a:rPr>
              <a:t>sh</a:t>
            </a:r>
            <a:r>
              <a:rPr lang="en-US" dirty="0">
                <a:highlight>
                  <a:srgbClr val="FFFF00"/>
                </a:highlight>
              </a:rPr>
              <a:t> script-name.sh </a:t>
            </a:r>
            <a:r>
              <a:rPr lang="en-US" dirty="0"/>
              <a:t>for Bourne shell</a:t>
            </a:r>
          </a:p>
          <a:p>
            <a:r>
              <a:rPr lang="en-US" dirty="0"/>
              <a:t>Or else </a:t>
            </a:r>
            <a:r>
              <a:rPr lang="en-US" dirty="0">
                <a:highlight>
                  <a:srgbClr val="FFFF00"/>
                </a:highlight>
              </a:rPr>
              <a:t>bash script-name.sh </a:t>
            </a:r>
            <a:r>
              <a:rPr lang="en-US" dirty="0"/>
              <a:t>for Bourne again shell execution.</a:t>
            </a:r>
            <a:endParaRPr lang="en-IN" dirty="0"/>
          </a:p>
          <a:p>
            <a:r>
              <a:rPr lang="en-IN" dirty="0"/>
              <a:t>This does not matter which shell you use </a:t>
            </a:r>
            <a:r>
              <a:rPr lang="en-IN" dirty="0" err="1"/>
              <a:t>sh</a:t>
            </a:r>
            <a:r>
              <a:rPr lang="en-IN" dirty="0"/>
              <a:t> or bash as for normal scripts it will have same output, this is needed when you want specific shell to run your script.</a:t>
            </a:r>
          </a:p>
          <a:p>
            <a:pPr marL="0" indent="0">
              <a:buNone/>
            </a:pPr>
            <a:endParaRPr lang="en-US" dirty="0"/>
          </a:p>
        </p:txBody>
      </p:sp>
    </p:spTree>
    <p:extLst>
      <p:ext uri="{BB962C8B-B14F-4D97-AF65-F5344CB8AC3E}">
        <p14:creationId xmlns:p14="http://schemas.microsoft.com/office/powerpoint/2010/main" val="26069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7FA9-5DC7-4E1C-9CE0-F73AF5EBA45B}"/>
              </a:ext>
            </a:extLst>
          </p:cNvPr>
          <p:cNvSpPr>
            <a:spLocks noGrp="1"/>
          </p:cNvSpPr>
          <p:nvPr>
            <p:ph type="title"/>
          </p:nvPr>
        </p:nvSpPr>
        <p:spPr/>
        <p:txBody>
          <a:bodyPr/>
          <a:lstStyle/>
          <a:p>
            <a:r>
              <a:rPr lang="en-US" dirty="0"/>
              <a:t>Variables</a:t>
            </a:r>
            <a:endParaRPr lang="en-IN" dirty="0"/>
          </a:p>
        </p:txBody>
      </p:sp>
      <p:sp>
        <p:nvSpPr>
          <p:cNvPr id="3" name="Content Placeholder 2">
            <a:extLst>
              <a:ext uri="{FF2B5EF4-FFF2-40B4-BE49-F238E27FC236}">
                <a16:creationId xmlns:a16="http://schemas.microsoft.com/office/drawing/2014/main" id="{4EB4A4BE-E635-4B92-BE3C-EBA2F736CEF7}"/>
              </a:ext>
            </a:extLst>
          </p:cNvPr>
          <p:cNvSpPr>
            <a:spLocks noGrp="1"/>
          </p:cNvSpPr>
          <p:nvPr>
            <p:ph idx="1"/>
          </p:nvPr>
        </p:nvSpPr>
        <p:spPr/>
        <p:txBody>
          <a:bodyPr/>
          <a:lstStyle/>
          <a:p>
            <a:r>
              <a:rPr lang="en-US" dirty="0"/>
              <a:t>Variable is nothing but a character string to which we assign a value, or else we can say it’s a pointer to actual data.</a:t>
            </a:r>
          </a:p>
          <a:p>
            <a:r>
              <a:rPr lang="en-US" dirty="0"/>
              <a:t>The value can be a number, string, filename, device or any other type of data.</a:t>
            </a:r>
          </a:p>
          <a:p>
            <a:r>
              <a:rPr lang="en-US" dirty="0"/>
              <a:t>Types of variables</a:t>
            </a:r>
          </a:p>
          <a:p>
            <a:pPr marL="457200" indent="-457200">
              <a:buAutoNum type="arabicPeriod"/>
            </a:pPr>
            <a:r>
              <a:rPr lang="en-US" dirty="0"/>
              <a:t>Local Variable</a:t>
            </a:r>
          </a:p>
          <a:p>
            <a:pPr marL="457200" indent="-457200">
              <a:buAutoNum type="arabicPeriod"/>
            </a:pPr>
            <a:r>
              <a:rPr lang="en-US" dirty="0"/>
              <a:t>Environmental variable</a:t>
            </a:r>
          </a:p>
          <a:p>
            <a:pPr marL="457200" indent="-457200">
              <a:buAutoNum type="arabicPeriod"/>
            </a:pPr>
            <a:r>
              <a:rPr lang="en-US" dirty="0"/>
              <a:t>Shell Variable</a:t>
            </a:r>
            <a:endParaRPr lang="en-IN" dirty="0"/>
          </a:p>
        </p:txBody>
      </p:sp>
    </p:spTree>
    <p:extLst>
      <p:ext uri="{BB962C8B-B14F-4D97-AF65-F5344CB8AC3E}">
        <p14:creationId xmlns:p14="http://schemas.microsoft.com/office/powerpoint/2010/main" val="425970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2184-82FA-4EFE-BB33-30AE83993699}"/>
              </a:ext>
            </a:extLst>
          </p:cNvPr>
          <p:cNvSpPr>
            <a:spLocks noGrp="1"/>
          </p:cNvSpPr>
          <p:nvPr>
            <p:ph type="title"/>
          </p:nvPr>
        </p:nvSpPr>
        <p:spPr/>
        <p:txBody>
          <a:bodyPr/>
          <a:lstStyle/>
          <a:p>
            <a:r>
              <a:rPr lang="en-US" dirty="0"/>
              <a:t>Local variable</a:t>
            </a:r>
            <a:endParaRPr lang="en-IN" dirty="0"/>
          </a:p>
        </p:txBody>
      </p:sp>
      <p:sp>
        <p:nvSpPr>
          <p:cNvPr id="3" name="Content Placeholder 2">
            <a:extLst>
              <a:ext uri="{FF2B5EF4-FFF2-40B4-BE49-F238E27FC236}">
                <a16:creationId xmlns:a16="http://schemas.microsoft.com/office/drawing/2014/main" id="{2361844A-E702-48E7-A41D-77057B43E492}"/>
              </a:ext>
            </a:extLst>
          </p:cNvPr>
          <p:cNvSpPr>
            <a:spLocks noGrp="1"/>
          </p:cNvSpPr>
          <p:nvPr>
            <p:ph idx="1"/>
          </p:nvPr>
        </p:nvSpPr>
        <p:spPr/>
        <p:txBody>
          <a:bodyPr>
            <a:normAutofit fontScale="85000" lnSpcReduction="10000"/>
          </a:bodyPr>
          <a:lstStyle/>
          <a:p>
            <a:r>
              <a:rPr lang="en-US" dirty="0"/>
              <a:t>A local variable is a variable which is present in the current instance of a </a:t>
            </a:r>
            <a:r>
              <a:rPr lang="en-US"/>
              <a:t>shell script.</a:t>
            </a:r>
          </a:p>
          <a:p>
            <a:r>
              <a:rPr lang="en-US" dirty="0"/>
              <a:t>A variable declared as local is one that is visible only within the block of code in which it appears. It has local "scope". In a function, a local variable has meaning only within that function block.</a:t>
            </a:r>
          </a:p>
          <a:p>
            <a:pPr marL="0" indent="0">
              <a:buNone/>
            </a:pPr>
            <a:r>
              <a:rPr lang="en-IN" dirty="0" err="1"/>
              <a:t>Eg</a:t>
            </a:r>
            <a:r>
              <a:rPr lang="en-IN" dirty="0"/>
              <a:t> 1:- </a:t>
            </a:r>
            <a:r>
              <a:rPr lang="en-IN" dirty="0" err="1">
                <a:highlight>
                  <a:srgbClr val="FFFF00"/>
                </a:highlight>
              </a:rPr>
              <a:t>Func</a:t>
            </a:r>
            <a:r>
              <a:rPr lang="en-IN" dirty="0">
                <a:highlight>
                  <a:srgbClr val="FFFF00"/>
                </a:highlight>
              </a:rPr>
              <a:t> () {</a:t>
            </a:r>
          </a:p>
          <a:p>
            <a:pPr marL="0" indent="0">
              <a:buNone/>
            </a:pPr>
            <a:r>
              <a:rPr lang="en-IN" dirty="0">
                <a:highlight>
                  <a:srgbClr val="FFFF00"/>
                </a:highlight>
              </a:rPr>
              <a:t>NAME=SHANTANU  </a:t>
            </a:r>
            <a:r>
              <a:rPr lang="en-IN" dirty="0"/>
              <a:t># here the name variable is just limited to this particular function block but not in the program</a:t>
            </a:r>
          </a:p>
          <a:p>
            <a:pPr marL="0" indent="0">
              <a:buNone/>
            </a:pPr>
            <a:r>
              <a:rPr lang="en-IN" dirty="0"/>
              <a:t>}</a:t>
            </a:r>
          </a:p>
          <a:p>
            <a:pPr marL="0" indent="0">
              <a:buNone/>
            </a:pPr>
            <a:r>
              <a:rPr lang="en-IN" dirty="0"/>
              <a:t>Eg2-</a:t>
            </a:r>
          </a:p>
          <a:p>
            <a:pPr marL="0" indent="0">
              <a:buNone/>
            </a:pPr>
            <a:r>
              <a:rPr lang="en-IN" dirty="0">
                <a:highlight>
                  <a:srgbClr val="FFFF00"/>
                </a:highlight>
              </a:rPr>
              <a:t>If (int </a:t>
            </a:r>
            <a:r>
              <a:rPr lang="en-IN" dirty="0" err="1">
                <a:highlight>
                  <a:srgbClr val="FFFF00"/>
                </a:highlight>
              </a:rPr>
              <a:t>i</a:t>
            </a:r>
            <a:r>
              <a:rPr lang="en-IN" dirty="0">
                <a:highlight>
                  <a:srgbClr val="FFFF00"/>
                </a:highlight>
              </a:rPr>
              <a:t>=10;i&lt;=5;i++)   </a:t>
            </a:r>
            <a:r>
              <a:rPr lang="en-IN" dirty="0"/>
              <a:t># here the value of </a:t>
            </a:r>
            <a:r>
              <a:rPr lang="en-IN" dirty="0" err="1"/>
              <a:t>i</a:t>
            </a:r>
            <a:r>
              <a:rPr lang="en-IN" dirty="0"/>
              <a:t> has a local scope just for this particular If condition</a:t>
            </a:r>
            <a:endParaRPr lang="en-US" dirty="0"/>
          </a:p>
        </p:txBody>
      </p:sp>
    </p:spTree>
    <p:extLst>
      <p:ext uri="{BB962C8B-B14F-4D97-AF65-F5344CB8AC3E}">
        <p14:creationId xmlns:p14="http://schemas.microsoft.com/office/powerpoint/2010/main" val="3524651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F593-89B2-497A-B64A-3B919C976D1B}"/>
              </a:ext>
            </a:extLst>
          </p:cNvPr>
          <p:cNvSpPr>
            <a:spLocks noGrp="1"/>
          </p:cNvSpPr>
          <p:nvPr>
            <p:ph type="title"/>
          </p:nvPr>
        </p:nvSpPr>
        <p:spPr/>
        <p:txBody>
          <a:bodyPr/>
          <a:lstStyle/>
          <a:p>
            <a:r>
              <a:rPr lang="en-US" dirty="0"/>
              <a:t>Environmental variable</a:t>
            </a:r>
            <a:endParaRPr lang="en-IN" dirty="0"/>
          </a:p>
        </p:txBody>
      </p:sp>
      <p:sp>
        <p:nvSpPr>
          <p:cNvPr id="3" name="Content Placeholder 2">
            <a:extLst>
              <a:ext uri="{FF2B5EF4-FFF2-40B4-BE49-F238E27FC236}">
                <a16:creationId xmlns:a16="http://schemas.microsoft.com/office/drawing/2014/main" id="{401D9D34-5483-47A4-86CB-C132B0557829}"/>
              </a:ext>
            </a:extLst>
          </p:cNvPr>
          <p:cNvSpPr>
            <a:spLocks noGrp="1"/>
          </p:cNvSpPr>
          <p:nvPr>
            <p:ph idx="1"/>
          </p:nvPr>
        </p:nvSpPr>
        <p:spPr/>
        <p:txBody>
          <a:bodyPr/>
          <a:lstStyle/>
          <a:p>
            <a:r>
              <a:rPr lang="en-US" dirty="0"/>
              <a:t>The Environment Variables form a simple and effective way to pass information about the current operating environment to the program being executed.</a:t>
            </a:r>
          </a:p>
          <a:p>
            <a:r>
              <a:rPr lang="en-US" dirty="0"/>
              <a:t>Two common examples of Linux environment variables are the </a:t>
            </a:r>
            <a:r>
              <a:rPr lang="en-US" b="1" i="1" dirty="0"/>
              <a:t>$PATH</a:t>
            </a:r>
            <a:r>
              <a:rPr lang="en-US" dirty="0"/>
              <a:t> and </a:t>
            </a:r>
            <a:r>
              <a:rPr lang="en-US" b="1" i="1" dirty="0"/>
              <a:t>$HOME</a:t>
            </a:r>
            <a:r>
              <a:rPr lang="en-US" dirty="0"/>
              <a:t> variables.</a:t>
            </a:r>
          </a:p>
          <a:p>
            <a:r>
              <a:rPr lang="en-US" dirty="0"/>
              <a:t>We can set env variables using export command.</a:t>
            </a:r>
          </a:p>
          <a:p>
            <a:r>
              <a:rPr lang="en-US" dirty="0"/>
              <a:t>To simplify we can say that we can use the current shell variables in our script</a:t>
            </a:r>
          </a:p>
          <a:p>
            <a:pPr marL="0" indent="0">
              <a:buNone/>
            </a:pPr>
            <a:endParaRPr lang="en-IN" dirty="0"/>
          </a:p>
        </p:txBody>
      </p:sp>
    </p:spTree>
    <p:extLst>
      <p:ext uri="{BB962C8B-B14F-4D97-AF65-F5344CB8AC3E}">
        <p14:creationId xmlns:p14="http://schemas.microsoft.com/office/powerpoint/2010/main" val="365648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D92D-53A0-4815-A7F3-B7267EF95775}"/>
              </a:ext>
            </a:extLst>
          </p:cNvPr>
          <p:cNvSpPr>
            <a:spLocks noGrp="1"/>
          </p:cNvSpPr>
          <p:nvPr>
            <p:ph type="title"/>
          </p:nvPr>
        </p:nvSpPr>
        <p:spPr/>
        <p:txBody>
          <a:bodyPr/>
          <a:lstStyle/>
          <a:p>
            <a:r>
              <a:rPr lang="en-US" dirty="0"/>
              <a:t>SHELL variables</a:t>
            </a:r>
            <a:endParaRPr lang="en-IN" dirty="0"/>
          </a:p>
        </p:txBody>
      </p:sp>
      <p:sp>
        <p:nvSpPr>
          <p:cNvPr id="3" name="Content Placeholder 2">
            <a:extLst>
              <a:ext uri="{FF2B5EF4-FFF2-40B4-BE49-F238E27FC236}">
                <a16:creationId xmlns:a16="http://schemas.microsoft.com/office/drawing/2014/main" id="{DB48BB29-9013-4670-8AE8-E313592C0671}"/>
              </a:ext>
            </a:extLst>
          </p:cNvPr>
          <p:cNvSpPr>
            <a:spLocks noGrp="1"/>
          </p:cNvSpPr>
          <p:nvPr>
            <p:ph idx="1"/>
          </p:nvPr>
        </p:nvSpPr>
        <p:spPr/>
        <p:txBody>
          <a:bodyPr/>
          <a:lstStyle/>
          <a:p>
            <a:r>
              <a:rPr lang="en-US" dirty="0"/>
              <a:t>A shell variable is a special variable that is set by the shell and is required by the shell in order to functional correctly</a:t>
            </a:r>
          </a:p>
          <a:p>
            <a:r>
              <a:rPr lang="en-US" dirty="0"/>
              <a:t>A shell variable can be env. variable or a local variable.</a:t>
            </a:r>
          </a:p>
          <a:p>
            <a:r>
              <a:rPr lang="en-US" dirty="0"/>
              <a:t>A shell variable is created with the following syntax: "</a:t>
            </a:r>
            <a:r>
              <a:rPr lang="en-US" dirty="0" err="1"/>
              <a:t>variable_name</a:t>
            </a:r>
            <a:r>
              <a:rPr lang="en-US" dirty="0"/>
              <a:t>=</a:t>
            </a:r>
            <a:r>
              <a:rPr lang="en-US" dirty="0" err="1"/>
              <a:t>variable_value</a:t>
            </a:r>
            <a:r>
              <a:rPr lang="en-US" dirty="0"/>
              <a:t>”.</a:t>
            </a:r>
          </a:p>
        </p:txBody>
      </p:sp>
    </p:spTree>
    <p:extLst>
      <p:ext uri="{BB962C8B-B14F-4D97-AF65-F5344CB8AC3E}">
        <p14:creationId xmlns:p14="http://schemas.microsoft.com/office/powerpoint/2010/main" val="2974057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8C4-68F0-4F44-967E-E4AAE9336192}"/>
              </a:ext>
            </a:extLst>
          </p:cNvPr>
          <p:cNvSpPr>
            <a:spLocks noGrp="1"/>
          </p:cNvSpPr>
          <p:nvPr>
            <p:ph type="title"/>
          </p:nvPr>
        </p:nvSpPr>
        <p:spPr/>
        <p:txBody>
          <a:bodyPr/>
          <a:lstStyle/>
          <a:p>
            <a:r>
              <a:rPr lang="en-US" dirty="0"/>
              <a:t>Special variables</a:t>
            </a:r>
            <a:endParaRPr lang="en-IN" dirty="0"/>
          </a:p>
        </p:txBody>
      </p:sp>
      <p:graphicFrame>
        <p:nvGraphicFramePr>
          <p:cNvPr id="6" name="Table 6">
            <a:extLst>
              <a:ext uri="{FF2B5EF4-FFF2-40B4-BE49-F238E27FC236}">
                <a16:creationId xmlns:a16="http://schemas.microsoft.com/office/drawing/2014/main" id="{97947C89-4B28-4759-856A-4065B65E0FFD}"/>
              </a:ext>
            </a:extLst>
          </p:cNvPr>
          <p:cNvGraphicFramePr>
            <a:graphicFrameLocks noGrp="1"/>
          </p:cNvGraphicFramePr>
          <p:nvPr>
            <p:ph idx="1"/>
            <p:extLst>
              <p:ext uri="{D42A27DB-BD31-4B8C-83A1-F6EECF244321}">
                <p14:modId xmlns:p14="http://schemas.microsoft.com/office/powerpoint/2010/main" val="1291725236"/>
              </p:ext>
            </p:extLst>
          </p:nvPr>
        </p:nvGraphicFramePr>
        <p:xfrm>
          <a:off x="1227370" y="1298713"/>
          <a:ext cx="10280818" cy="4980196"/>
        </p:xfrm>
        <a:graphic>
          <a:graphicData uri="http://schemas.openxmlformats.org/drawingml/2006/table">
            <a:tbl>
              <a:tblPr firstRow="1" bandRow="1">
                <a:tableStyleId>{5C22544A-7EE6-4342-B048-85BDC9FD1C3A}</a:tableStyleId>
              </a:tblPr>
              <a:tblGrid>
                <a:gridCol w="1875321">
                  <a:extLst>
                    <a:ext uri="{9D8B030D-6E8A-4147-A177-3AD203B41FA5}">
                      <a16:colId xmlns:a16="http://schemas.microsoft.com/office/drawing/2014/main" val="3306788950"/>
                    </a:ext>
                  </a:extLst>
                </a:gridCol>
                <a:gridCol w="8405497">
                  <a:extLst>
                    <a:ext uri="{9D8B030D-6E8A-4147-A177-3AD203B41FA5}">
                      <a16:colId xmlns:a16="http://schemas.microsoft.com/office/drawing/2014/main" val="1073338960"/>
                    </a:ext>
                  </a:extLst>
                </a:gridCol>
              </a:tblGrid>
              <a:tr h="395168">
                <a:tc>
                  <a:txBody>
                    <a:bodyPr/>
                    <a:lstStyle/>
                    <a:p>
                      <a:r>
                        <a:rPr lang="en-US" dirty="0"/>
                        <a:t>Variable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138390922"/>
                  </a:ext>
                </a:extLst>
              </a:tr>
              <a:tr h="395168">
                <a:tc>
                  <a:txBody>
                    <a:bodyPr/>
                    <a:lstStyle/>
                    <a:p>
                      <a:pPr algn="ctr" fontAlgn="ctr"/>
                      <a:r>
                        <a:rPr lang="en-US" sz="2000" b="1" i="0" u="none" strike="noStrike" dirty="0">
                          <a:solidFill>
                            <a:srgbClr val="000000"/>
                          </a:solidFill>
                          <a:effectLst/>
                          <a:latin typeface="Arial" panose="020B0604020202020204" pitchFamily="34" charset="0"/>
                        </a:rPr>
                        <a:t>$0</a:t>
                      </a:r>
                      <a:endParaRPr lang="en-IN" sz="2000" b="1" i="0" u="none" strike="noStrike" dirty="0">
                        <a:solidFill>
                          <a:srgbClr val="000000"/>
                        </a:solidFill>
                        <a:effectLst/>
                        <a:latin typeface="Arial" panose="020B0604020202020204" pitchFamily="34" charset="0"/>
                      </a:endParaRPr>
                    </a:p>
                  </a:txBody>
                  <a:tcPr marL="9525" marR="9525" marT="9525" marB="0" anchor="ctr"/>
                </a:tc>
                <a:tc>
                  <a:txBody>
                    <a:bodyPr/>
                    <a:lstStyle/>
                    <a:p>
                      <a:r>
                        <a:rPr lang="en-US" dirty="0"/>
                        <a:t>The filename of the current script.</a:t>
                      </a:r>
                      <a:endParaRPr lang="en-IN" dirty="0"/>
                    </a:p>
                  </a:txBody>
                  <a:tcPr/>
                </a:tc>
                <a:extLst>
                  <a:ext uri="{0D108BD9-81ED-4DB2-BD59-A6C34878D82A}">
                    <a16:rowId xmlns:a16="http://schemas.microsoft.com/office/drawing/2014/main" val="3785942727"/>
                  </a:ext>
                </a:extLst>
              </a:tr>
              <a:tr h="974386">
                <a:tc>
                  <a:txBody>
                    <a:bodyPr/>
                    <a:lstStyle/>
                    <a:p>
                      <a:pPr algn="ctr"/>
                      <a:r>
                        <a:rPr lang="en-US" sz="2000" b="1" dirty="0"/>
                        <a:t>$n</a:t>
                      </a:r>
                    </a:p>
                  </a:txBody>
                  <a:tcPr/>
                </a:tc>
                <a:tc>
                  <a:txBody>
                    <a:bodyPr/>
                    <a:lstStyle/>
                    <a:p>
                      <a:r>
                        <a:rPr lang="en-US" dirty="0"/>
                        <a:t>These variables correspond to the arguments with which a script was invoked. Here n is a positive decimal number corresponding to the position of an argument (the first argument is $1, the second argument is $2, and so on).</a:t>
                      </a:r>
                      <a:endParaRPr lang="en-IN" dirty="0"/>
                    </a:p>
                  </a:txBody>
                  <a:tcPr/>
                </a:tc>
                <a:extLst>
                  <a:ext uri="{0D108BD9-81ED-4DB2-BD59-A6C34878D82A}">
                    <a16:rowId xmlns:a16="http://schemas.microsoft.com/office/drawing/2014/main" val="2150706585"/>
                  </a:ext>
                </a:extLst>
              </a:tr>
              <a:tr h="682070">
                <a:tc>
                  <a:txBody>
                    <a:bodyPr/>
                    <a:lstStyle/>
                    <a:p>
                      <a:pPr algn="ctr"/>
                      <a:r>
                        <a:rPr lang="en-US" sz="2000" b="1" dirty="0"/>
                        <a:t>$$</a:t>
                      </a:r>
                      <a:endParaRPr lang="en-IN" sz="2000" b="1" dirty="0"/>
                    </a:p>
                  </a:txBody>
                  <a:tcPr/>
                </a:tc>
                <a:tc>
                  <a:txBody>
                    <a:bodyPr/>
                    <a:lstStyle/>
                    <a:p>
                      <a:r>
                        <a:rPr lang="en-US" dirty="0"/>
                        <a:t>The process ID of the current shell. For shell scripts, this is the process ID under which they are executing.</a:t>
                      </a:r>
                      <a:endParaRPr lang="en-IN" dirty="0"/>
                    </a:p>
                  </a:txBody>
                  <a:tcPr/>
                </a:tc>
                <a:extLst>
                  <a:ext uri="{0D108BD9-81ED-4DB2-BD59-A6C34878D82A}">
                    <a16:rowId xmlns:a16="http://schemas.microsoft.com/office/drawing/2014/main" val="387324929"/>
                  </a:ext>
                </a:extLst>
              </a:tr>
              <a:tr h="422234">
                <a:tc>
                  <a:txBody>
                    <a:bodyPr/>
                    <a:lstStyle/>
                    <a:p>
                      <a:pPr algn="ctr"/>
                      <a:r>
                        <a:rPr lang="en-US" sz="2000" b="1" dirty="0"/>
                        <a:t>$#</a:t>
                      </a:r>
                      <a:endParaRPr lang="en-IN" sz="2000" b="1" dirty="0"/>
                    </a:p>
                  </a:txBody>
                  <a:tcPr/>
                </a:tc>
                <a:tc>
                  <a:txBody>
                    <a:bodyPr/>
                    <a:lstStyle/>
                    <a:p>
                      <a:r>
                        <a:rPr lang="en-US" dirty="0"/>
                        <a:t>The number of arguments supplied to a script.</a:t>
                      </a:r>
                      <a:endParaRPr lang="en-IN" dirty="0"/>
                    </a:p>
                  </a:txBody>
                  <a:tcPr/>
                </a:tc>
                <a:extLst>
                  <a:ext uri="{0D108BD9-81ED-4DB2-BD59-A6C34878D82A}">
                    <a16:rowId xmlns:a16="http://schemas.microsoft.com/office/drawing/2014/main" val="4176220439"/>
                  </a:ext>
                </a:extLst>
              </a:tr>
              <a:tr h="422234">
                <a:tc>
                  <a:txBody>
                    <a:bodyPr/>
                    <a:lstStyle/>
                    <a:p>
                      <a:pPr algn="ctr"/>
                      <a:r>
                        <a:rPr lang="en-US" sz="2000" b="1" dirty="0"/>
                        <a:t>$@</a:t>
                      </a:r>
                      <a:endParaRPr lang="en-IN" sz="2000" b="1" dirty="0"/>
                    </a:p>
                  </a:txBody>
                  <a:tcPr/>
                </a:tc>
                <a:tc>
                  <a:txBody>
                    <a:bodyPr/>
                    <a:lstStyle/>
                    <a:p>
                      <a:r>
                        <a:rPr lang="en-US" dirty="0"/>
                        <a:t>All arguments passed to script or function.|</a:t>
                      </a:r>
                      <a:endParaRPr lang="en-IN" dirty="0"/>
                    </a:p>
                  </a:txBody>
                  <a:tcPr/>
                </a:tc>
                <a:extLst>
                  <a:ext uri="{0D108BD9-81ED-4DB2-BD59-A6C34878D82A}">
                    <a16:rowId xmlns:a16="http://schemas.microsoft.com/office/drawing/2014/main" val="734493521"/>
                  </a:ext>
                </a:extLst>
              </a:tr>
              <a:tr h="422234">
                <a:tc>
                  <a:txBody>
                    <a:bodyPr/>
                    <a:lstStyle/>
                    <a:p>
                      <a:pPr algn="ctr"/>
                      <a:r>
                        <a:rPr lang="en-US" sz="2000" b="1" dirty="0"/>
                        <a:t>$*</a:t>
                      </a:r>
                      <a:endParaRPr lang="en-IN" sz="2000" b="1" dirty="0"/>
                    </a:p>
                  </a:txBody>
                  <a:tcPr/>
                </a:tc>
                <a:tc>
                  <a:txBody>
                    <a:bodyPr/>
                    <a:lstStyle/>
                    <a:p>
                      <a:r>
                        <a:rPr lang="en-US" dirty="0"/>
                        <a:t>All arguments passed to script or function.|</a:t>
                      </a:r>
                      <a:endParaRPr lang="en-IN" dirty="0"/>
                    </a:p>
                  </a:txBody>
                  <a:tcPr/>
                </a:tc>
                <a:extLst>
                  <a:ext uri="{0D108BD9-81ED-4DB2-BD59-A6C34878D82A}">
                    <a16:rowId xmlns:a16="http://schemas.microsoft.com/office/drawing/2014/main" val="3353278041"/>
                  </a:ext>
                </a:extLst>
              </a:tr>
              <a:tr h="422234">
                <a:tc>
                  <a:txBody>
                    <a:bodyPr/>
                    <a:lstStyle/>
                    <a:p>
                      <a:pPr algn="ctr"/>
                      <a:r>
                        <a:rPr lang="en-US" sz="2000" b="1" dirty="0"/>
                        <a:t>$?</a:t>
                      </a:r>
                      <a:endParaRPr lang="en-IN" sz="2000" b="1" dirty="0"/>
                    </a:p>
                  </a:txBody>
                  <a:tcPr/>
                </a:tc>
                <a:tc>
                  <a:txBody>
                    <a:bodyPr/>
                    <a:lstStyle/>
                    <a:p>
                      <a:r>
                        <a:rPr lang="en-US" dirty="0"/>
                        <a:t>The exit status of the last command executed.</a:t>
                      </a:r>
                      <a:endParaRPr lang="en-IN" dirty="0"/>
                    </a:p>
                  </a:txBody>
                  <a:tcPr/>
                </a:tc>
                <a:extLst>
                  <a:ext uri="{0D108BD9-81ED-4DB2-BD59-A6C34878D82A}">
                    <a16:rowId xmlns:a16="http://schemas.microsoft.com/office/drawing/2014/main" val="3202455254"/>
                  </a:ext>
                </a:extLst>
              </a:tr>
              <a:tr h="422234">
                <a:tc>
                  <a:txBody>
                    <a:bodyPr/>
                    <a:lstStyle/>
                    <a:p>
                      <a:pPr algn="ctr"/>
                      <a:r>
                        <a:rPr lang="en-US" sz="2000" b="1" dirty="0"/>
                        <a:t>$!</a:t>
                      </a:r>
                      <a:endParaRPr lang="en-IN" sz="2000" b="1" dirty="0"/>
                    </a:p>
                  </a:txBody>
                  <a:tcPr/>
                </a:tc>
                <a:tc>
                  <a:txBody>
                    <a:bodyPr/>
                    <a:lstStyle/>
                    <a:p>
                      <a:r>
                        <a:rPr lang="en-US" dirty="0"/>
                        <a:t>The process ID of the last background command.</a:t>
                      </a:r>
                      <a:endParaRPr lang="en-IN" dirty="0"/>
                    </a:p>
                  </a:txBody>
                  <a:tcPr/>
                </a:tc>
                <a:extLst>
                  <a:ext uri="{0D108BD9-81ED-4DB2-BD59-A6C34878D82A}">
                    <a16:rowId xmlns:a16="http://schemas.microsoft.com/office/drawing/2014/main" val="3179600894"/>
                  </a:ext>
                </a:extLst>
              </a:tr>
              <a:tr h="422234">
                <a:tc>
                  <a:txBody>
                    <a:bodyPr/>
                    <a:lstStyle/>
                    <a:p>
                      <a:pPr algn="ctr"/>
                      <a:r>
                        <a:rPr lang="en-US" sz="2000" b="1" dirty="0"/>
                        <a:t>$_</a:t>
                      </a:r>
                      <a:endParaRPr lang="en-IN" sz="2000" b="1" dirty="0"/>
                    </a:p>
                  </a:txBody>
                  <a:tcPr/>
                </a:tc>
                <a:tc>
                  <a:txBody>
                    <a:bodyPr/>
                    <a:lstStyle/>
                    <a:p>
                      <a:r>
                        <a:rPr lang="en-US" dirty="0"/>
                        <a:t>The last argument of the previous command.</a:t>
                      </a:r>
                      <a:endParaRPr lang="en-IN" dirty="0"/>
                    </a:p>
                  </a:txBody>
                  <a:tcPr/>
                </a:tc>
                <a:extLst>
                  <a:ext uri="{0D108BD9-81ED-4DB2-BD59-A6C34878D82A}">
                    <a16:rowId xmlns:a16="http://schemas.microsoft.com/office/drawing/2014/main" val="3261850562"/>
                  </a:ext>
                </a:extLst>
              </a:tr>
            </a:tbl>
          </a:graphicData>
        </a:graphic>
      </p:graphicFrame>
    </p:spTree>
    <p:extLst>
      <p:ext uri="{BB962C8B-B14F-4D97-AF65-F5344CB8AC3E}">
        <p14:creationId xmlns:p14="http://schemas.microsoft.com/office/powerpoint/2010/main" val="132112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BCEA-193E-438B-B67A-9CBC384D8BCA}"/>
              </a:ext>
            </a:extLst>
          </p:cNvPr>
          <p:cNvSpPr>
            <a:spLocks noGrp="1"/>
          </p:cNvSpPr>
          <p:nvPr>
            <p:ph type="title"/>
          </p:nvPr>
        </p:nvSpPr>
        <p:spPr/>
        <p:txBody>
          <a:bodyPr/>
          <a:lstStyle/>
          <a:p>
            <a:r>
              <a:rPr lang="en-US" dirty="0"/>
              <a:t>Basic operators in shell</a:t>
            </a:r>
            <a:endParaRPr lang="en-IN" dirty="0"/>
          </a:p>
        </p:txBody>
      </p:sp>
      <p:sp>
        <p:nvSpPr>
          <p:cNvPr id="3" name="Content Placeholder 2">
            <a:extLst>
              <a:ext uri="{FF2B5EF4-FFF2-40B4-BE49-F238E27FC236}">
                <a16:creationId xmlns:a16="http://schemas.microsoft.com/office/drawing/2014/main" id="{15234DDB-0CF7-4A0F-AC31-22AE1373A2E6}"/>
              </a:ext>
            </a:extLst>
          </p:cNvPr>
          <p:cNvSpPr>
            <a:spLocks noGrp="1"/>
          </p:cNvSpPr>
          <p:nvPr>
            <p:ph idx="1"/>
          </p:nvPr>
        </p:nvSpPr>
        <p:spPr/>
        <p:txBody>
          <a:bodyPr/>
          <a:lstStyle/>
          <a:p>
            <a:r>
              <a:rPr lang="en-US" dirty="0"/>
              <a:t>Arithmetic Operators</a:t>
            </a:r>
          </a:p>
          <a:p>
            <a:r>
              <a:rPr lang="en-US" dirty="0"/>
              <a:t>Relational operators</a:t>
            </a:r>
          </a:p>
          <a:p>
            <a:r>
              <a:rPr lang="en-US" dirty="0"/>
              <a:t>Boolean operators</a:t>
            </a:r>
          </a:p>
          <a:p>
            <a:r>
              <a:rPr lang="en-US" dirty="0"/>
              <a:t>String operators</a:t>
            </a:r>
          </a:p>
          <a:p>
            <a:r>
              <a:rPr lang="en-US" dirty="0"/>
              <a:t>File Test operators</a:t>
            </a:r>
            <a:endParaRPr lang="en-IN" dirty="0"/>
          </a:p>
        </p:txBody>
      </p:sp>
    </p:spTree>
    <p:extLst>
      <p:ext uri="{BB962C8B-B14F-4D97-AF65-F5344CB8AC3E}">
        <p14:creationId xmlns:p14="http://schemas.microsoft.com/office/powerpoint/2010/main" val="242116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BA93-91CF-4843-9A41-77E69A367EDD}"/>
              </a:ext>
            </a:extLst>
          </p:cNvPr>
          <p:cNvSpPr>
            <a:spLocks noGrp="1"/>
          </p:cNvSpPr>
          <p:nvPr>
            <p:ph type="title"/>
          </p:nvPr>
        </p:nvSpPr>
        <p:spPr/>
        <p:txBody>
          <a:bodyPr/>
          <a:lstStyle/>
          <a:p>
            <a:r>
              <a:rPr lang="en-US" dirty="0"/>
              <a:t>Arithmetic Operators</a:t>
            </a:r>
            <a:br>
              <a:rPr lang="en-US" dirty="0"/>
            </a:br>
            <a:r>
              <a:rPr lang="en-US" sz="1600" dirty="0">
                <a:latin typeface="Arial" panose="020B0604020202020204" pitchFamily="34" charset="0"/>
                <a:cs typeface="Arial" panose="020B0604020202020204" pitchFamily="34" charset="0"/>
              </a:rPr>
              <a:t>assuming a=10 and b=20</a:t>
            </a:r>
            <a:endParaRPr lang="en-IN" sz="1600" dirty="0">
              <a:latin typeface="Arial" panose="020B0604020202020204" pitchFamily="34" charset="0"/>
              <a:cs typeface="Arial" panose="020B0604020202020204" pitchFamily="34" charset="0"/>
            </a:endParaRPr>
          </a:p>
        </p:txBody>
      </p:sp>
      <p:graphicFrame>
        <p:nvGraphicFramePr>
          <p:cNvPr id="6" name="Content Placeholder 5">
            <a:extLst>
              <a:ext uri="{FF2B5EF4-FFF2-40B4-BE49-F238E27FC236}">
                <a16:creationId xmlns:a16="http://schemas.microsoft.com/office/drawing/2014/main" id="{0924BCAA-87BA-45AA-8360-AD5891F8F794}"/>
              </a:ext>
            </a:extLst>
          </p:cNvPr>
          <p:cNvGraphicFramePr>
            <a:graphicFrameLocks noGrp="1"/>
          </p:cNvGraphicFramePr>
          <p:nvPr>
            <p:ph idx="1"/>
            <p:extLst>
              <p:ext uri="{D42A27DB-BD31-4B8C-83A1-F6EECF244321}">
                <p14:modId xmlns:p14="http://schemas.microsoft.com/office/powerpoint/2010/main" val="464057766"/>
              </p:ext>
            </p:extLst>
          </p:nvPr>
        </p:nvGraphicFramePr>
        <p:xfrm>
          <a:off x="1137146" y="1853754"/>
          <a:ext cx="10074194" cy="4556925"/>
        </p:xfrm>
        <a:graphic>
          <a:graphicData uri="http://schemas.openxmlformats.org/drawingml/2006/table">
            <a:tbl>
              <a:tblPr/>
              <a:tblGrid>
                <a:gridCol w="2016936">
                  <a:extLst>
                    <a:ext uri="{9D8B030D-6E8A-4147-A177-3AD203B41FA5}">
                      <a16:colId xmlns:a16="http://schemas.microsoft.com/office/drawing/2014/main" val="3534465563"/>
                    </a:ext>
                  </a:extLst>
                </a:gridCol>
                <a:gridCol w="5317917">
                  <a:extLst>
                    <a:ext uri="{9D8B030D-6E8A-4147-A177-3AD203B41FA5}">
                      <a16:colId xmlns:a16="http://schemas.microsoft.com/office/drawing/2014/main" val="1901676343"/>
                    </a:ext>
                  </a:extLst>
                </a:gridCol>
                <a:gridCol w="2739341">
                  <a:extLst>
                    <a:ext uri="{9D8B030D-6E8A-4147-A177-3AD203B41FA5}">
                      <a16:colId xmlns:a16="http://schemas.microsoft.com/office/drawing/2014/main" val="1445064794"/>
                    </a:ext>
                  </a:extLst>
                </a:gridCol>
              </a:tblGrid>
              <a:tr h="261207">
                <a:tc>
                  <a:txBody>
                    <a:bodyPr/>
                    <a:lstStyle/>
                    <a:p>
                      <a:pPr algn="ctr" fontAlgn="t"/>
                      <a:r>
                        <a:rPr lang="en-IN" sz="1400" dirty="0">
                          <a:effectLst/>
                        </a:rPr>
                        <a:t>Operator</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Description</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dirty="0">
                          <a:effectLst/>
                        </a:rPr>
                        <a:t>Example</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580991914"/>
                  </a:ext>
                </a:extLst>
              </a:tr>
              <a:tr h="429125">
                <a:tc>
                  <a:txBody>
                    <a:bodyPr/>
                    <a:lstStyle/>
                    <a:p>
                      <a:pPr fontAlgn="t"/>
                      <a:r>
                        <a:rPr lang="en-IN" sz="1600" dirty="0">
                          <a:effectLst/>
                        </a:rPr>
                        <a:t>+ (Addition)</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Adds values on either side of the operator</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`expr $a + $b` will give 30</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12734904"/>
                  </a:ext>
                </a:extLst>
              </a:tr>
              <a:tr h="429125">
                <a:tc>
                  <a:txBody>
                    <a:bodyPr/>
                    <a:lstStyle/>
                    <a:p>
                      <a:pPr fontAlgn="t"/>
                      <a:r>
                        <a:rPr lang="en-IN" sz="1600">
                          <a:effectLst/>
                        </a:rPr>
                        <a:t>- (Subtraction)</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Subtracts right hand operand from left hand operand</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`expr $a - $b` will give -10</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38820176"/>
                  </a:ext>
                </a:extLst>
              </a:tr>
              <a:tr h="597042">
                <a:tc>
                  <a:txBody>
                    <a:bodyPr/>
                    <a:lstStyle/>
                    <a:p>
                      <a:pPr fontAlgn="t"/>
                      <a:r>
                        <a:rPr lang="en-IN" sz="1600">
                          <a:effectLst/>
                        </a:rPr>
                        <a:t>* (Multiplication)</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Multiplies values on either side of the operator</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`expr $a \* $b` will give 200</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99106080"/>
                  </a:ext>
                </a:extLst>
              </a:tr>
              <a:tr h="429125">
                <a:tc>
                  <a:txBody>
                    <a:bodyPr/>
                    <a:lstStyle/>
                    <a:p>
                      <a:pPr fontAlgn="t"/>
                      <a:r>
                        <a:rPr lang="en-IN" sz="1600">
                          <a:effectLst/>
                        </a:rPr>
                        <a:t>/ (Division)</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Divides left hand operand by right hand operand</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`expr $b / $a` will give 2</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31536463"/>
                  </a:ext>
                </a:extLst>
              </a:tr>
              <a:tr h="597042">
                <a:tc>
                  <a:txBody>
                    <a:bodyPr/>
                    <a:lstStyle/>
                    <a:p>
                      <a:pPr fontAlgn="t"/>
                      <a:r>
                        <a:rPr lang="en-IN" sz="1600">
                          <a:effectLst/>
                        </a:rPr>
                        <a:t>% (Modulus)</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Divides left hand operand by right hand operand and returns remainder</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`expr $b % $a` will give 0</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6462507"/>
                  </a:ext>
                </a:extLst>
              </a:tr>
              <a:tr h="597042">
                <a:tc>
                  <a:txBody>
                    <a:bodyPr/>
                    <a:lstStyle/>
                    <a:p>
                      <a:pPr fontAlgn="t"/>
                      <a:r>
                        <a:rPr lang="en-IN" sz="1600">
                          <a:effectLst/>
                        </a:rPr>
                        <a:t>= (Assignment)</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a:effectLst/>
                        </a:rPr>
                        <a:t>Assigns right operand in left operand</a:t>
                      </a:r>
                    </a:p>
                  </a:txBody>
                  <a:tcPr marL="35490" marR="35490" marT="35490" marB="354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 = $b would assign value of b into a</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27148935"/>
                  </a:ext>
                </a:extLst>
              </a:tr>
              <a:tr h="597042">
                <a:tc>
                  <a:txBody>
                    <a:bodyPr/>
                    <a:lstStyle/>
                    <a:p>
                      <a:pPr fontAlgn="t"/>
                      <a:r>
                        <a:rPr lang="en-IN" sz="1600">
                          <a:effectLst/>
                        </a:rPr>
                        <a:t>== (Equality)</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Compares two numbers, if both are same then returns true.</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 $a == $b ] would return false.</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32371268"/>
                  </a:ext>
                </a:extLst>
              </a:tr>
              <a:tr h="597042">
                <a:tc>
                  <a:txBody>
                    <a:bodyPr/>
                    <a:lstStyle/>
                    <a:p>
                      <a:pPr fontAlgn="t"/>
                      <a:r>
                        <a:rPr lang="en-IN" sz="1600">
                          <a:effectLst/>
                        </a:rPr>
                        <a:t>!= (Not Equality)</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Compares two numbers, if both are different then returns true.</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 $a != $b ] would return true.</a:t>
                      </a:r>
                    </a:p>
                  </a:txBody>
                  <a:tcPr marL="35490" marR="35490" marT="35490" marB="354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09750765"/>
                  </a:ext>
                </a:extLst>
              </a:tr>
            </a:tbl>
          </a:graphicData>
        </a:graphic>
      </p:graphicFrame>
    </p:spTree>
    <p:extLst>
      <p:ext uri="{BB962C8B-B14F-4D97-AF65-F5344CB8AC3E}">
        <p14:creationId xmlns:p14="http://schemas.microsoft.com/office/powerpoint/2010/main" val="154885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C362-3E93-42EC-9A43-ED3BBEB8B13F}"/>
              </a:ext>
            </a:extLst>
          </p:cNvPr>
          <p:cNvSpPr>
            <a:spLocks noGrp="1"/>
          </p:cNvSpPr>
          <p:nvPr>
            <p:ph type="title"/>
          </p:nvPr>
        </p:nvSpPr>
        <p:spPr/>
        <p:txBody>
          <a:bodyPr/>
          <a:lstStyle/>
          <a:p>
            <a:r>
              <a:rPr lang="en-US" dirty="0"/>
              <a:t>Relational operators</a:t>
            </a:r>
            <a:endParaRPr lang="en-IN" dirty="0"/>
          </a:p>
        </p:txBody>
      </p:sp>
      <p:sp>
        <p:nvSpPr>
          <p:cNvPr id="3" name="Content Placeholder 2">
            <a:extLst>
              <a:ext uri="{FF2B5EF4-FFF2-40B4-BE49-F238E27FC236}">
                <a16:creationId xmlns:a16="http://schemas.microsoft.com/office/drawing/2014/main" id="{CAF6C68C-4F42-40FF-B242-9EF863203428}"/>
              </a:ext>
            </a:extLst>
          </p:cNvPr>
          <p:cNvSpPr>
            <a:spLocks noGrp="1"/>
          </p:cNvSpPr>
          <p:nvPr>
            <p:ph idx="1"/>
          </p:nvPr>
        </p:nvSpPr>
        <p:spPr/>
        <p:txBody>
          <a:bodyPr/>
          <a:lstStyle/>
          <a:p>
            <a:r>
              <a:rPr lang="en-US" dirty="0"/>
              <a:t>Shell supports the following relational operators that are specific to numeric values. These operators do not work for string values unless their value is numeric.</a:t>
            </a:r>
          </a:p>
          <a:p>
            <a:r>
              <a:rPr lang="en-US" dirty="0"/>
              <a:t>For example, following operators will work to check a relation between 10 and 20 as well as in between "10" and "20" but not in between "ten" and "twenty".</a:t>
            </a:r>
          </a:p>
          <a:p>
            <a:r>
              <a:rPr lang="en-US" dirty="0"/>
              <a:t>Assume variable </a:t>
            </a:r>
            <a:r>
              <a:rPr lang="en-US" b="1" dirty="0"/>
              <a:t>a</a:t>
            </a:r>
            <a:r>
              <a:rPr lang="en-US" dirty="0"/>
              <a:t> holds 10 and variable </a:t>
            </a:r>
            <a:r>
              <a:rPr lang="en-US" b="1" dirty="0"/>
              <a:t>b</a:t>
            </a:r>
            <a:r>
              <a:rPr lang="en-US" dirty="0"/>
              <a:t> holds 20 then.</a:t>
            </a:r>
          </a:p>
          <a:p>
            <a:r>
              <a:rPr lang="en-US" dirty="0"/>
              <a:t>It is very important to understand that all the conditional expressions should be placed inside square braces with spaces around them. For example, </a:t>
            </a:r>
            <a:r>
              <a:rPr lang="en-US" b="1" dirty="0"/>
              <a:t>[ $a &lt;= $b ]</a:t>
            </a:r>
            <a:r>
              <a:rPr lang="en-US" dirty="0"/>
              <a:t> is correct whereas, </a:t>
            </a:r>
            <a:r>
              <a:rPr lang="en-US" b="1" dirty="0"/>
              <a:t>[$a &lt;= $b]</a:t>
            </a:r>
            <a:r>
              <a:rPr lang="en-US" dirty="0"/>
              <a:t> is incorrect.</a:t>
            </a:r>
          </a:p>
        </p:txBody>
      </p:sp>
    </p:spTree>
    <p:extLst>
      <p:ext uri="{BB962C8B-B14F-4D97-AF65-F5344CB8AC3E}">
        <p14:creationId xmlns:p14="http://schemas.microsoft.com/office/powerpoint/2010/main" val="121458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CA15C06-26E3-477B-84F9-B873E180058C}"/>
              </a:ext>
            </a:extLst>
          </p:cNvPr>
          <p:cNvGraphicFramePr>
            <a:graphicFrameLocks noGrp="1"/>
          </p:cNvGraphicFramePr>
          <p:nvPr>
            <p:extLst>
              <p:ext uri="{D42A27DB-BD31-4B8C-83A1-F6EECF244321}">
                <p14:modId xmlns:p14="http://schemas.microsoft.com/office/powerpoint/2010/main" val="3184636594"/>
              </p:ext>
            </p:extLst>
          </p:nvPr>
        </p:nvGraphicFramePr>
        <p:xfrm>
          <a:off x="702365" y="172278"/>
          <a:ext cx="10270435" cy="5404706"/>
        </p:xfrm>
        <a:graphic>
          <a:graphicData uri="http://schemas.openxmlformats.org/drawingml/2006/table">
            <a:tbl>
              <a:tblPr/>
              <a:tblGrid>
                <a:gridCol w="3250408">
                  <a:extLst>
                    <a:ext uri="{9D8B030D-6E8A-4147-A177-3AD203B41FA5}">
                      <a16:colId xmlns:a16="http://schemas.microsoft.com/office/drawing/2014/main" val="881954510"/>
                    </a:ext>
                  </a:extLst>
                </a:gridCol>
                <a:gridCol w="3250408">
                  <a:extLst>
                    <a:ext uri="{9D8B030D-6E8A-4147-A177-3AD203B41FA5}">
                      <a16:colId xmlns:a16="http://schemas.microsoft.com/office/drawing/2014/main" val="733759123"/>
                    </a:ext>
                  </a:extLst>
                </a:gridCol>
                <a:gridCol w="3769619">
                  <a:extLst>
                    <a:ext uri="{9D8B030D-6E8A-4147-A177-3AD203B41FA5}">
                      <a16:colId xmlns:a16="http://schemas.microsoft.com/office/drawing/2014/main" val="3749535925"/>
                    </a:ext>
                  </a:extLst>
                </a:gridCol>
              </a:tblGrid>
              <a:tr h="330862">
                <a:tc>
                  <a:txBody>
                    <a:bodyPr/>
                    <a:lstStyle/>
                    <a:p>
                      <a:pPr algn="ctr" fontAlgn="t"/>
                      <a:r>
                        <a:rPr lang="en-IN" sz="1400">
                          <a:effectLst/>
                        </a:rPr>
                        <a:t>Operator</a:t>
                      </a: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Description</a:t>
                      </a: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dirty="0">
                          <a:effectLst/>
                        </a:rPr>
                        <a:t>Example</a:t>
                      </a: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73804698"/>
                  </a:ext>
                </a:extLst>
              </a:tr>
              <a:tr h="658471">
                <a:tc>
                  <a:txBody>
                    <a:bodyPr/>
                    <a:lstStyle/>
                    <a:p>
                      <a:pPr fontAlgn="t"/>
                      <a:r>
                        <a:rPr lang="en-IN" sz="1400" b="1">
                          <a:effectLst/>
                        </a:rPr>
                        <a:t>-eq</a:t>
                      </a:r>
                      <a:endParaRPr lang="en-IN" sz="1400">
                        <a:effectLst/>
                      </a:endParaRP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two operands are equal or not; if yes, then the condition becomes true.</a:t>
                      </a: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 $a -eq $b ] is not true.</a:t>
                      </a: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33552456"/>
                  </a:ext>
                </a:extLst>
              </a:tr>
              <a:tr h="879224">
                <a:tc>
                  <a:txBody>
                    <a:bodyPr/>
                    <a:lstStyle/>
                    <a:p>
                      <a:pPr fontAlgn="t"/>
                      <a:r>
                        <a:rPr lang="en-IN" sz="1400" b="1">
                          <a:effectLst/>
                        </a:rPr>
                        <a:t>-ne</a:t>
                      </a:r>
                      <a:endParaRPr lang="en-IN" sz="1400">
                        <a:effectLst/>
                      </a:endParaRP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two operands are equal or not; if values are not equal, then the condition becomes true.</a:t>
                      </a: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 $a -ne $b ] is true.</a:t>
                      </a:r>
                    </a:p>
                  </a:txBody>
                  <a:tcPr marL="26700" marR="26700" marT="26700" marB="267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5149089"/>
                  </a:ext>
                </a:extLst>
              </a:tr>
              <a:tr h="803014">
                <a:tc>
                  <a:txBody>
                    <a:bodyPr/>
                    <a:lstStyle/>
                    <a:p>
                      <a:pPr fontAlgn="t"/>
                      <a:r>
                        <a:rPr lang="en-IN" sz="1400" b="1">
                          <a:effectLst/>
                        </a:rPr>
                        <a:t>-gt</a:t>
                      </a:r>
                      <a:endParaRPr lang="en-IN" sz="1400">
                        <a:effectLst/>
                      </a:endParaRP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greater than the value of right operand; if yes, then the condition becomes true.</a:t>
                      </a: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 $a -gt $b ] is not true.</a:t>
                      </a:r>
                    </a:p>
                  </a:txBody>
                  <a:tcPr marL="26700" marR="26700" marT="26700" marB="267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4972018"/>
                  </a:ext>
                </a:extLst>
              </a:tr>
              <a:tr h="803014">
                <a:tc>
                  <a:txBody>
                    <a:bodyPr/>
                    <a:lstStyle/>
                    <a:p>
                      <a:pPr fontAlgn="t"/>
                      <a:r>
                        <a:rPr lang="en-IN" sz="1400" b="1">
                          <a:effectLst/>
                        </a:rPr>
                        <a:t>-lt</a:t>
                      </a:r>
                      <a:endParaRPr lang="en-IN" sz="1400">
                        <a:effectLst/>
                      </a:endParaRP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less than the value of right operand; if yes, then the condition becomes true.</a:t>
                      </a: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 $a -lt $b ] is true.</a:t>
                      </a:r>
                    </a:p>
                  </a:txBody>
                  <a:tcPr marL="26700" marR="26700" marT="26700" marB="267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1238766"/>
                  </a:ext>
                </a:extLst>
              </a:tr>
              <a:tr h="947556">
                <a:tc>
                  <a:txBody>
                    <a:bodyPr/>
                    <a:lstStyle/>
                    <a:p>
                      <a:pPr fontAlgn="t"/>
                      <a:r>
                        <a:rPr lang="en-IN" sz="1400" b="1">
                          <a:effectLst/>
                        </a:rPr>
                        <a:t>-ge</a:t>
                      </a:r>
                      <a:endParaRPr lang="en-IN" sz="1400">
                        <a:effectLst/>
                      </a:endParaRP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greater than or equal to the value of right operand; if yes, then the condition becomes true.</a:t>
                      </a: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 $a -ge $b ] is not true.</a:t>
                      </a:r>
                    </a:p>
                  </a:txBody>
                  <a:tcPr marL="26700" marR="26700" marT="26700" marB="267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7494149"/>
                  </a:ext>
                </a:extLst>
              </a:tr>
              <a:tr h="947556">
                <a:tc>
                  <a:txBody>
                    <a:bodyPr/>
                    <a:lstStyle/>
                    <a:p>
                      <a:pPr fontAlgn="t"/>
                      <a:r>
                        <a:rPr lang="en-IN" sz="1400" b="1">
                          <a:effectLst/>
                        </a:rPr>
                        <a:t>-le</a:t>
                      </a:r>
                      <a:endParaRPr lang="en-IN" sz="1400">
                        <a:effectLst/>
                      </a:endParaRP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less than or equal to the value of right operand; if yes, then the condition becomes true.</a:t>
                      </a:r>
                    </a:p>
                  </a:txBody>
                  <a:tcPr marL="26700" marR="26700" marT="26700" marB="267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dirty="0">
                          <a:effectLst/>
                        </a:rPr>
                        <a:t>[ $a -le $b ] is true.</a:t>
                      </a:r>
                    </a:p>
                  </a:txBody>
                  <a:tcPr marL="26700" marR="26700" marT="26700" marB="267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12482433"/>
                  </a:ext>
                </a:extLst>
              </a:tr>
            </a:tbl>
          </a:graphicData>
        </a:graphic>
      </p:graphicFrame>
    </p:spTree>
    <p:extLst>
      <p:ext uri="{BB962C8B-B14F-4D97-AF65-F5344CB8AC3E}">
        <p14:creationId xmlns:p14="http://schemas.microsoft.com/office/powerpoint/2010/main" val="301908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5938-0AE9-478D-B60E-169993ACD08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F24D351-4863-4A31-8522-D4A1650F6F88}"/>
              </a:ext>
            </a:extLst>
          </p:cNvPr>
          <p:cNvSpPr>
            <a:spLocks noGrp="1"/>
          </p:cNvSpPr>
          <p:nvPr>
            <p:ph idx="1"/>
          </p:nvPr>
        </p:nvSpPr>
        <p:spPr/>
        <p:txBody>
          <a:bodyPr/>
          <a:lstStyle/>
          <a:p>
            <a:r>
              <a:rPr lang="en-US" dirty="0"/>
              <a:t>Linux is a family of open-source Unix-like operating systems based on the Linux kernel, an operating system kernel first released on September 17, 1991, by Linus Torvalds.</a:t>
            </a:r>
          </a:p>
          <a:p>
            <a:r>
              <a:rPr lang="en-US" dirty="0"/>
              <a:t>The kernel is a computer program at the core of a computer's operating system and has complete control over everything in the system.</a:t>
            </a:r>
          </a:p>
          <a:p>
            <a:pPr marL="0" indent="0">
              <a:buNone/>
            </a:pPr>
            <a:endParaRPr lang="en-IN" dirty="0"/>
          </a:p>
        </p:txBody>
      </p:sp>
      <p:pic>
        <p:nvPicPr>
          <p:cNvPr id="5" name="Picture 4">
            <a:extLst>
              <a:ext uri="{FF2B5EF4-FFF2-40B4-BE49-F238E27FC236}">
                <a16:creationId xmlns:a16="http://schemas.microsoft.com/office/drawing/2014/main" id="{E8181916-4665-4466-9CA7-2BDDB8B15E54}"/>
              </a:ext>
            </a:extLst>
          </p:cNvPr>
          <p:cNvPicPr>
            <a:picLocks noChangeAspect="1"/>
          </p:cNvPicPr>
          <p:nvPr/>
        </p:nvPicPr>
        <p:blipFill>
          <a:blip r:embed="rId2"/>
          <a:stretch>
            <a:fillRect/>
          </a:stretch>
        </p:blipFill>
        <p:spPr>
          <a:xfrm>
            <a:off x="3393385" y="3633374"/>
            <a:ext cx="5219700" cy="2420108"/>
          </a:xfrm>
          <a:prstGeom prst="rect">
            <a:avLst/>
          </a:prstGeom>
        </p:spPr>
      </p:pic>
    </p:spTree>
    <p:extLst>
      <p:ext uri="{BB962C8B-B14F-4D97-AF65-F5344CB8AC3E}">
        <p14:creationId xmlns:p14="http://schemas.microsoft.com/office/powerpoint/2010/main" val="89732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903F-1DD5-44D5-9B46-91BD0AD5A972}"/>
              </a:ext>
            </a:extLst>
          </p:cNvPr>
          <p:cNvSpPr>
            <a:spLocks noGrp="1"/>
          </p:cNvSpPr>
          <p:nvPr>
            <p:ph type="title"/>
          </p:nvPr>
        </p:nvSpPr>
        <p:spPr/>
        <p:txBody>
          <a:bodyPr/>
          <a:lstStyle/>
          <a:p>
            <a:r>
              <a:rPr lang="en-US" dirty="0"/>
              <a:t>Boolean </a:t>
            </a:r>
            <a:r>
              <a:rPr lang="en-IN" dirty="0"/>
              <a:t>Operators</a:t>
            </a:r>
            <a:br>
              <a:rPr lang="en-IN" dirty="0"/>
            </a:br>
            <a:endParaRPr lang="en-IN" dirty="0"/>
          </a:p>
        </p:txBody>
      </p:sp>
      <p:graphicFrame>
        <p:nvGraphicFramePr>
          <p:cNvPr id="4" name="Content Placeholder 3">
            <a:extLst>
              <a:ext uri="{FF2B5EF4-FFF2-40B4-BE49-F238E27FC236}">
                <a16:creationId xmlns:a16="http://schemas.microsoft.com/office/drawing/2014/main" id="{9AE8528D-03BC-4156-86D1-717B2D103533}"/>
              </a:ext>
            </a:extLst>
          </p:cNvPr>
          <p:cNvGraphicFramePr>
            <a:graphicFrameLocks noGrp="1"/>
          </p:cNvGraphicFramePr>
          <p:nvPr>
            <p:ph idx="1"/>
            <p:extLst>
              <p:ext uri="{D42A27DB-BD31-4B8C-83A1-F6EECF244321}">
                <p14:modId xmlns:p14="http://schemas.microsoft.com/office/powerpoint/2010/main" val="3953033341"/>
              </p:ext>
            </p:extLst>
          </p:nvPr>
        </p:nvGraphicFramePr>
        <p:xfrm>
          <a:off x="1152940" y="2011148"/>
          <a:ext cx="9064488" cy="4042333"/>
        </p:xfrm>
        <a:graphic>
          <a:graphicData uri="http://schemas.openxmlformats.org/drawingml/2006/table">
            <a:tbl>
              <a:tblPr/>
              <a:tblGrid>
                <a:gridCol w="3517255">
                  <a:extLst>
                    <a:ext uri="{9D8B030D-6E8A-4147-A177-3AD203B41FA5}">
                      <a16:colId xmlns:a16="http://schemas.microsoft.com/office/drawing/2014/main" val="4120205923"/>
                    </a:ext>
                  </a:extLst>
                </a:gridCol>
                <a:gridCol w="3517255">
                  <a:extLst>
                    <a:ext uri="{9D8B030D-6E8A-4147-A177-3AD203B41FA5}">
                      <a16:colId xmlns:a16="http://schemas.microsoft.com/office/drawing/2014/main" val="3085384720"/>
                    </a:ext>
                  </a:extLst>
                </a:gridCol>
                <a:gridCol w="2029978">
                  <a:extLst>
                    <a:ext uri="{9D8B030D-6E8A-4147-A177-3AD203B41FA5}">
                      <a16:colId xmlns:a16="http://schemas.microsoft.com/office/drawing/2014/main" val="2792128685"/>
                    </a:ext>
                  </a:extLst>
                </a:gridCol>
              </a:tblGrid>
              <a:tr h="388374">
                <a:tc>
                  <a:txBody>
                    <a:bodyPr/>
                    <a:lstStyle/>
                    <a:p>
                      <a:pPr algn="ctr" fontAlgn="t"/>
                      <a:r>
                        <a:rPr lang="en-IN" sz="1400">
                          <a:effectLst/>
                        </a:rPr>
                        <a:t>Operator</a:t>
                      </a:r>
                    </a:p>
                  </a:txBody>
                  <a:tcPr marL="59069" marR="59069" marT="59069" marB="590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Description</a:t>
                      </a:r>
                    </a:p>
                  </a:txBody>
                  <a:tcPr marL="59069" marR="59069" marT="59069" marB="590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Example</a:t>
                      </a:r>
                    </a:p>
                  </a:txBody>
                  <a:tcPr marL="59069" marR="59069" marT="59069" marB="590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420883716"/>
                  </a:ext>
                </a:extLst>
              </a:tr>
              <a:tr h="1134942">
                <a:tc>
                  <a:txBody>
                    <a:bodyPr/>
                    <a:lstStyle/>
                    <a:p>
                      <a:pPr fontAlgn="t"/>
                      <a:r>
                        <a:rPr lang="en-IN" sz="1400" b="1">
                          <a:effectLst/>
                        </a:rPr>
                        <a:t>!</a:t>
                      </a:r>
                      <a:endParaRPr lang="en-IN" sz="1400">
                        <a:effectLst/>
                      </a:endParaRPr>
                    </a:p>
                  </a:txBody>
                  <a:tcPr marL="59069" marR="59069" marT="59069" marB="590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This is logical negation. This inverts a true condition into false and vice versa.</a:t>
                      </a:r>
                    </a:p>
                  </a:txBody>
                  <a:tcPr marL="59069" marR="59069" marT="59069" marB="590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a:effectLst/>
                        </a:rPr>
                        <a:t>[ ! false ] is true.</a:t>
                      </a:r>
                    </a:p>
                  </a:txBody>
                  <a:tcPr marL="59069" marR="59069" marT="59069" marB="590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17233240"/>
                  </a:ext>
                </a:extLst>
              </a:tr>
              <a:tr h="1134942">
                <a:tc>
                  <a:txBody>
                    <a:bodyPr/>
                    <a:lstStyle/>
                    <a:p>
                      <a:pPr fontAlgn="t"/>
                      <a:r>
                        <a:rPr lang="en-IN" sz="1400" b="1">
                          <a:effectLst/>
                        </a:rPr>
                        <a:t>-o</a:t>
                      </a:r>
                      <a:endParaRPr lang="en-IN" sz="1400">
                        <a:effectLst/>
                      </a:endParaRPr>
                    </a:p>
                  </a:txBody>
                  <a:tcPr marL="59069" marR="59069" marT="59069" marB="590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This is logical </a:t>
                      </a:r>
                      <a:r>
                        <a:rPr lang="en-US" sz="1400" b="1">
                          <a:effectLst/>
                        </a:rPr>
                        <a:t>OR</a:t>
                      </a:r>
                      <a:r>
                        <a:rPr lang="en-US" sz="1400">
                          <a:effectLst/>
                        </a:rPr>
                        <a:t>. If one of the operands is true, then the condition becomes true.</a:t>
                      </a:r>
                    </a:p>
                  </a:txBody>
                  <a:tcPr marL="59069" marR="59069" marT="59069" marB="590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 $a -lt 20 -o $b -gt 100 ] is true.</a:t>
                      </a:r>
                    </a:p>
                  </a:txBody>
                  <a:tcPr marL="59069" marR="59069" marT="59069" marB="590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93700112"/>
                  </a:ext>
                </a:extLst>
              </a:tr>
              <a:tr h="1384075">
                <a:tc>
                  <a:txBody>
                    <a:bodyPr/>
                    <a:lstStyle/>
                    <a:p>
                      <a:pPr fontAlgn="t"/>
                      <a:r>
                        <a:rPr lang="en-IN" sz="1400" b="1">
                          <a:effectLst/>
                        </a:rPr>
                        <a:t>-a</a:t>
                      </a:r>
                      <a:endParaRPr lang="en-IN" sz="1400">
                        <a:effectLst/>
                      </a:endParaRPr>
                    </a:p>
                  </a:txBody>
                  <a:tcPr marL="59069" marR="59069" marT="59069" marB="590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This is logical </a:t>
                      </a:r>
                      <a:r>
                        <a:rPr lang="en-US" sz="1400" b="1">
                          <a:effectLst/>
                        </a:rPr>
                        <a:t>AND</a:t>
                      </a:r>
                      <a:r>
                        <a:rPr lang="en-US" sz="1400">
                          <a:effectLst/>
                        </a:rPr>
                        <a:t>. If both the operands are true, then the condition becomes true otherwise false.</a:t>
                      </a:r>
                    </a:p>
                  </a:txBody>
                  <a:tcPr marL="59069" marR="59069" marT="59069" marB="590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dirty="0">
                          <a:effectLst/>
                        </a:rPr>
                        <a:t>[ $a -</a:t>
                      </a:r>
                      <a:r>
                        <a:rPr lang="en-US" sz="1400" dirty="0" err="1">
                          <a:effectLst/>
                        </a:rPr>
                        <a:t>lt</a:t>
                      </a:r>
                      <a:r>
                        <a:rPr lang="en-US" sz="1400" dirty="0">
                          <a:effectLst/>
                        </a:rPr>
                        <a:t> 20 -a $b -</a:t>
                      </a:r>
                      <a:r>
                        <a:rPr lang="en-US" sz="1400" dirty="0" err="1">
                          <a:effectLst/>
                        </a:rPr>
                        <a:t>gt</a:t>
                      </a:r>
                      <a:r>
                        <a:rPr lang="en-US" sz="1400" dirty="0">
                          <a:effectLst/>
                        </a:rPr>
                        <a:t> 100 ] is false.</a:t>
                      </a:r>
                    </a:p>
                  </a:txBody>
                  <a:tcPr marL="59069" marR="59069" marT="59069" marB="590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7406730"/>
                  </a:ext>
                </a:extLst>
              </a:tr>
            </a:tbl>
          </a:graphicData>
        </a:graphic>
      </p:graphicFrame>
    </p:spTree>
    <p:extLst>
      <p:ext uri="{BB962C8B-B14F-4D97-AF65-F5344CB8AC3E}">
        <p14:creationId xmlns:p14="http://schemas.microsoft.com/office/powerpoint/2010/main" val="1268250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9677-345C-4F0B-8757-EB340F3957BB}"/>
              </a:ext>
            </a:extLst>
          </p:cNvPr>
          <p:cNvSpPr>
            <a:spLocks noGrp="1"/>
          </p:cNvSpPr>
          <p:nvPr>
            <p:ph type="title"/>
          </p:nvPr>
        </p:nvSpPr>
        <p:spPr>
          <a:xfrm>
            <a:off x="1451579" y="867037"/>
            <a:ext cx="9603275" cy="1049235"/>
          </a:xfrm>
        </p:spPr>
        <p:txBody>
          <a:bodyPr/>
          <a:lstStyle/>
          <a:p>
            <a:r>
              <a:rPr lang="en-US" dirty="0"/>
              <a:t>String Operators</a:t>
            </a:r>
            <a:endParaRPr lang="en-IN" dirty="0"/>
          </a:p>
        </p:txBody>
      </p:sp>
      <p:sp>
        <p:nvSpPr>
          <p:cNvPr id="3" name="Content Placeholder 2">
            <a:extLst>
              <a:ext uri="{FF2B5EF4-FFF2-40B4-BE49-F238E27FC236}">
                <a16:creationId xmlns:a16="http://schemas.microsoft.com/office/drawing/2014/main" id="{A2771F16-ECEE-4C96-8598-88A3213E608D}"/>
              </a:ext>
            </a:extLst>
          </p:cNvPr>
          <p:cNvSpPr>
            <a:spLocks noGrp="1"/>
          </p:cNvSpPr>
          <p:nvPr>
            <p:ph idx="1"/>
          </p:nvPr>
        </p:nvSpPr>
        <p:spPr>
          <a:xfrm>
            <a:off x="1451579" y="2015732"/>
            <a:ext cx="9603275" cy="3450613"/>
          </a:xfrm>
        </p:spPr>
        <p:txBody>
          <a:bodyPr/>
          <a:lstStyle/>
          <a:p>
            <a:r>
              <a:rPr lang="en-US" dirty="0"/>
              <a:t>Assume variable </a:t>
            </a:r>
            <a:r>
              <a:rPr lang="en-US" b="1" dirty="0"/>
              <a:t>a</a:t>
            </a:r>
            <a:r>
              <a:rPr lang="en-US" dirty="0"/>
              <a:t> holds "</a:t>
            </a:r>
            <a:r>
              <a:rPr lang="en-US" dirty="0" err="1"/>
              <a:t>abc</a:t>
            </a:r>
            <a:r>
              <a:rPr lang="en-US" dirty="0"/>
              <a:t>" and variable </a:t>
            </a:r>
            <a:r>
              <a:rPr lang="en-US" b="1" dirty="0"/>
              <a:t>b</a:t>
            </a:r>
            <a:r>
              <a:rPr lang="en-US" dirty="0"/>
              <a:t> holds "</a:t>
            </a:r>
            <a:r>
              <a:rPr lang="en-US" dirty="0" err="1"/>
              <a:t>efg</a:t>
            </a:r>
            <a:r>
              <a:rPr lang="en-US" dirty="0"/>
              <a:t>" then</a:t>
            </a:r>
          </a:p>
          <a:p>
            <a:r>
              <a:rPr lang="en-US" dirty="0"/>
              <a:t> </a:t>
            </a:r>
          </a:p>
          <a:p>
            <a:endParaRPr lang="en-IN" dirty="0"/>
          </a:p>
        </p:txBody>
      </p:sp>
      <p:graphicFrame>
        <p:nvGraphicFramePr>
          <p:cNvPr id="5" name="Table 4">
            <a:extLst>
              <a:ext uri="{FF2B5EF4-FFF2-40B4-BE49-F238E27FC236}">
                <a16:creationId xmlns:a16="http://schemas.microsoft.com/office/drawing/2014/main" id="{9E9339C6-42DB-4E28-8532-2254845145F8}"/>
              </a:ext>
            </a:extLst>
          </p:cNvPr>
          <p:cNvGraphicFramePr>
            <a:graphicFrameLocks noGrp="1"/>
          </p:cNvGraphicFramePr>
          <p:nvPr>
            <p:extLst>
              <p:ext uri="{D42A27DB-BD31-4B8C-83A1-F6EECF244321}">
                <p14:modId xmlns:p14="http://schemas.microsoft.com/office/powerpoint/2010/main" val="4086497661"/>
              </p:ext>
            </p:extLst>
          </p:nvPr>
        </p:nvGraphicFramePr>
        <p:xfrm>
          <a:off x="1451579" y="2437060"/>
          <a:ext cx="9011478" cy="3981909"/>
        </p:xfrm>
        <a:graphic>
          <a:graphicData uri="http://schemas.openxmlformats.org/drawingml/2006/table">
            <a:tbl>
              <a:tblPr/>
              <a:tblGrid>
                <a:gridCol w="3271701">
                  <a:extLst>
                    <a:ext uri="{9D8B030D-6E8A-4147-A177-3AD203B41FA5}">
                      <a16:colId xmlns:a16="http://schemas.microsoft.com/office/drawing/2014/main" val="3675543833"/>
                    </a:ext>
                  </a:extLst>
                </a:gridCol>
                <a:gridCol w="3271701">
                  <a:extLst>
                    <a:ext uri="{9D8B030D-6E8A-4147-A177-3AD203B41FA5}">
                      <a16:colId xmlns:a16="http://schemas.microsoft.com/office/drawing/2014/main" val="1831512236"/>
                    </a:ext>
                  </a:extLst>
                </a:gridCol>
                <a:gridCol w="2468076">
                  <a:extLst>
                    <a:ext uri="{9D8B030D-6E8A-4147-A177-3AD203B41FA5}">
                      <a16:colId xmlns:a16="http://schemas.microsoft.com/office/drawing/2014/main" val="3357926960"/>
                    </a:ext>
                  </a:extLst>
                </a:gridCol>
              </a:tblGrid>
              <a:tr h="320798">
                <a:tc>
                  <a:txBody>
                    <a:bodyPr/>
                    <a:lstStyle/>
                    <a:p>
                      <a:pPr algn="ctr" fontAlgn="t"/>
                      <a:r>
                        <a:rPr lang="en-IN" sz="1200" b="1">
                          <a:effectLst/>
                        </a:rPr>
                        <a:t>Operator</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b="1">
                          <a:effectLst/>
                        </a:rPr>
                        <a:t>Description</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b="1">
                          <a:effectLst/>
                        </a:rPr>
                        <a:t>Example</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48761604"/>
                  </a:ext>
                </a:extLst>
              </a:tr>
              <a:tr h="732222">
                <a:tc>
                  <a:txBody>
                    <a:bodyPr/>
                    <a:lstStyle/>
                    <a:p>
                      <a:pPr fontAlgn="t"/>
                      <a:r>
                        <a:rPr lang="en-IN" sz="1200" b="1">
                          <a:effectLst/>
                        </a:rPr>
                        <a:t>=</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the value of two operands are equal or not; if yes, then the condition becomes true.</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dirty="0">
                          <a:effectLst/>
                        </a:rPr>
                        <a:t>[ $a = $b ] is not true.</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58492114"/>
                  </a:ext>
                </a:extLst>
              </a:tr>
              <a:tr h="864023">
                <a:tc>
                  <a:txBody>
                    <a:bodyPr/>
                    <a:lstStyle/>
                    <a:p>
                      <a:pPr fontAlgn="t"/>
                      <a:r>
                        <a:rPr lang="en-IN" sz="1200" b="1">
                          <a:effectLst/>
                        </a:rPr>
                        <a:t>!=</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the value of two operands are equal or not; if values are not equal then the condition becomes true.</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rPr>
                        <a:t>[ $a != $b ] is true.</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33293889"/>
                  </a:ext>
                </a:extLst>
              </a:tr>
              <a:tr h="732222">
                <a:tc>
                  <a:txBody>
                    <a:bodyPr/>
                    <a:lstStyle/>
                    <a:p>
                      <a:pPr fontAlgn="t"/>
                      <a:r>
                        <a:rPr lang="en-IN" sz="1200" b="1">
                          <a:effectLst/>
                        </a:rPr>
                        <a:t>-z</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the given string operand size is zero; if it is zero length, then it returns true.</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 -z $a ] is not true.</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71330792"/>
                  </a:ext>
                </a:extLst>
              </a:tr>
              <a:tr h="732222">
                <a:tc>
                  <a:txBody>
                    <a:bodyPr/>
                    <a:lstStyle/>
                    <a:p>
                      <a:pPr fontAlgn="t"/>
                      <a:r>
                        <a:rPr lang="en-IN" sz="1200" b="1">
                          <a:effectLst/>
                        </a:rPr>
                        <a:t>-n</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the given string operand size is non-zero; if it is nonzero length, then it returns true.</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 -n $a ] is not false.</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9736945"/>
                  </a:ext>
                </a:extLst>
              </a:tr>
              <a:tr h="600422">
                <a:tc>
                  <a:txBody>
                    <a:bodyPr/>
                    <a:lstStyle/>
                    <a:p>
                      <a:pPr fontAlgn="t"/>
                      <a:r>
                        <a:rPr lang="en-IN" sz="1200" b="1">
                          <a:effectLst/>
                        </a:rPr>
                        <a:t>str</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str is not the empty string; if it is empty, then it returns false.</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dirty="0">
                          <a:effectLst/>
                        </a:rPr>
                        <a:t>[ $a ] is not false.</a:t>
                      </a:r>
                    </a:p>
                  </a:txBody>
                  <a:tcPr marL="32667" marR="32667" marT="32667" marB="32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56902728"/>
                  </a:ext>
                </a:extLst>
              </a:tr>
            </a:tbl>
          </a:graphicData>
        </a:graphic>
      </p:graphicFrame>
    </p:spTree>
    <p:extLst>
      <p:ext uri="{BB962C8B-B14F-4D97-AF65-F5344CB8AC3E}">
        <p14:creationId xmlns:p14="http://schemas.microsoft.com/office/powerpoint/2010/main" val="1561430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E76C-B211-4A73-9E98-B0304084FB53}"/>
              </a:ext>
            </a:extLst>
          </p:cNvPr>
          <p:cNvSpPr>
            <a:spLocks noGrp="1"/>
          </p:cNvSpPr>
          <p:nvPr>
            <p:ph type="title"/>
          </p:nvPr>
        </p:nvSpPr>
        <p:spPr/>
        <p:txBody>
          <a:bodyPr/>
          <a:lstStyle/>
          <a:p>
            <a:r>
              <a:rPr lang="en-US" dirty="0"/>
              <a:t>File test Operator</a:t>
            </a:r>
            <a:endParaRPr lang="en-IN" dirty="0"/>
          </a:p>
        </p:txBody>
      </p:sp>
      <p:sp>
        <p:nvSpPr>
          <p:cNvPr id="3" name="Content Placeholder 2">
            <a:extLst>
              <a:ext uri="{FF2B5EF4-FFF2-40B4-BE49-F238E27FC236}">
                <a16:creationId xmlns:a16="http://schemas.microsoft.com/office/drawing/2014/main" id="{2C907661-8C51-4E32-986D-749B8413B8EB}"/>
              </a:ext>
            </a:extLst>
          </p:cNvPr>
          <p:cNvSpPr>
            <a:spLocks noGrp="1"/>
          </p:cNvSpPr>
          <p:nvPr>
            <p:ph idx="1"/>
          </p:nvPr>
        </p:nvSpPr>
        <p:spPr/>
        <p:txBody>
          <a:bodyPr/>
          <a:lstStyle/>
          <a:p>
            <a:r>
              <a:rPr lang="en-US" dirty="0"/>
              <a:t>Assume a variable </a:t>
            </a:r>
            <a:r>
              <a:rPr lang="en-US" b="1" dirty="0"/>
              <a:t>file</a:t>
            </a:r>
            <a:r>
              <a:rPr lang="en-US" dirty="0"/>
              <a:t> holds an existing file name "test" the size of which is 100 bytes and has </a:t>
            </a:r>
            <a:r>
              <a:rPr lang="en-US" b="1" dirty="0"/>
              <a:t>read</a:t>
            </a:r>
            <a:r>
              <a:rPr lang="en-US" dirty="0"/>
              <a:t>, </a:t>
            </a:r>
            <a:r>
              <a:rPr lang="en-US" b="1" dirty="0"/>
              <a:t>write</a:t>
            </a:r>
            <a:r>
              <a:rPr lang="en-US" dirty="0"/>
              <a:t> and </a:t>
            </a:r>
            <a:r>
              <a:rPr lang="en-US" b="1" dirty="0"/>
              <a:t>execute</a:t>
            </a:r>
            <a:r>
              <a:rPr lang="en-US" dirty="0"/>
              <a:t> permission on −</a:t>
            </a:r>
          </a:p>
          <a:p>
            <a:endParaRPr lang="en-US" dirty="0"/>
          </a:p>
          <a:p>
            <a:endParaRPr lang="en-IN" dirty="0"/>
          </a:p>
        </p:txBody>
      </p:sp>
      <p:graphicFrame>
        <p:nvGraphicFramePr>
          <p:cNvPr id="4" name="Table 3">
            <a:extLst>
              <a:ext uri="{FF2B5EF4-FFF2-40B4-BE49-F238E27FC236}">
                <a16:creationId xmlns:a16="http://schemas.microsoft.com/office/drawing/2014/main" id="{C9E694B2-04E5-4CAC-BE28-D9188D791295}"/>
              </a:ext>
            </a:extLst>
          </p:cNvPr>
          <p:cNvGraphicFramePr>
            <a:graphicFrameLocks noGrp="1"/>
          </p:cNvGraphicFramePr>
          <p:nvPr>
            <p:extLst>
              <p:ext uri="{D42A27DB-BD31-4B8C-83A1-F6EECF244321}">
                <p14:modId xmlns:p14="http://schemas.microsoft.com/office/powerpoint/2010/main" val="1315536878"/>
              </p:ext>
            </p:extLst>
          </p:nvPr>
        </p:nvGraphicFramePr>
        <p:xfrm>
          <a:off x="914401" y="2857419"/>
          <a:ext cx="9826020" cy="3450612"/>
        </p:xfrm>
        <a:graphic>
          <a:graphicData uri="http://schemas.openxmlformats.org/drawingml/2006/table">
            <a:tbl>
              <a:tblPr/>
              <a:tblGrid>
                <a:gridCol w="3275340">
                  <a:extLst>
                    <a:ext uri="{9D8B030D-6E8A-4147-A177-3AD203B41FA5}">
                      <a16:colId xmlns:a16="http://schemas.microsoft.com/office/drawing/2014/main" val="3005124972"/>
                    </a:ext>
                  </a:extLst>
                </a:gridCol>
                <a:gridCol w="3275340">
                  <a:extLst>
                    <a:ext uri="{9D8B030D-6E8A-4147-A177-3AD203B41FA5}">
                      <a16:colId xmlns:a16="http://schemas.microsoft.com/office/drawing/2014/main" val="3902963690"/>
                    </a:ext>
                  </a:extLst>
                </a:gridCol>
                <a:gridCol w="3275340">
                  <a:extLst>
                    <a:ext uri="{9D8B030D-6E8A-4147-A177-3AD203B41FA5}">
                      <a16:colId xmlns:a16="http://schemas.microsoft.com/office/drawing/2014/main" val="2996420504"/>
                    </a:ext>
                  </a:extLst>
                </a:gridCol>
              </a:tblGrid>
              <a:tr h="862653">
                <a:tc>
                  <a:txBody>
                    <a:bodyPr/>
                    <a:lstStyle/>
                    <a:p>
                      <a:pPr fontAlgn="t"/>
                      <a:r>
                        <a:rPr lang="en-IN" sz="1200" b="1" dirty="0">
                          <a:effectLst/>
                        </a:rPr>
                        <a:t>-r file</a:t>
                      </a:r>
                      <a:endParaRPr lang="en-IN" sz="1200" dirty="0">
                        <a:effectLst/>
                      </a:endParaRP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Checks if file is readable; if yes, then the condition becomes true.</a:t>
                      </a: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 -r $file ] is true.</a:t>
                      </a: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27958551"/>
                  </a:ext>
                </a:extLst>
              </a:tr>
              <a:tr h="862653">
                <a:tc>
                  <a:txBody>
                    <a:bodyPr/>
                    <a:lstStyle/>
                    <a:p>
                      <a:pPr fontAlgn="t"/>
                      <a:r>
                        <a:rPr lang="en-IN" sz="1200" b="1">
                          <a:effectLst/>
                        </a:rPr>
                        <a:t>-w file</a:t>
                      </a:r>
                      <a:endParaRPr lang="en-IN" sz="1200">
                        <a:effectLst/>
                      </a:endParaRP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Checks if file is writable; if yes, then the condition becomes true.</a:t>
                      </a: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 -w $file ] is true.</a:t>
                      </a: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15330545"/>
                  </a:ext>
                </a:extLst>
              </a:tr>
              <a:tr h="862653">
                <a:tc>
                  <a:txBody>
                    <a:bodyPr/>
                    <a:lstStyle/>
                    <a:p>
                      <a:pPr fontAlgn="t"/>
                      <a:r>
                        <a:rPr lang="en-IN" sz="1200" b="1">
                          <a:effectLst/>
                        </a:rPr>
                        <a:t>-x file</a:t>
                      </a:r>
                      <a:endParaRPr lang="en-IN" sz="1200">
                        <a:effectLst/>
                      </a:endParaRP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Checks if file is executable; if yes, then the condition becomes true.</a:t>
                      </a: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 -x $file ] is true.</a:t>
                      </a: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22825223"/>
                  </a:ext>
                </a:extLst>
              </a:tr>
              <a:tr h="862653">
                <a:tc>
                  <a:txBody>
                    <a:bodyPr/>
                    <a:lstStyle/>
                    <a:p>
                      <a:pPr fontAlgn="t"/>
                      <a:r>
                        <a:rPr lang="en-IN" sz="1200" b="1">
                          <a:effectLst/>
                        </a:rPr>
                        <a:t>-s file</a:t>
                      </a:r>
                      <a:endParaRPr lang="en-IN" sz="1200">
                        <a:effectLst/>
                      </a:endParaRP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Checks if file has size greater than 0; if yes, then condition becomes true.</a:t>
                      </a: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rPr>
                        <a:t>[ -s $file ] is true.</a:t>
                      </a:r>
                    </a:p>
                  </a:txBody>
                  <a:tcPr marL="52586" marR="52586" marT="52586" marB="525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6655791"/>
                  </a:ext>
                </a:extLst>
              </a:tr>
            </a:tbl>
          </a:graphicData>
        </a:graphic>
      </p:graphicFrame>
    </p:spTree>
    <p:extLst>
      <p:ext uri="{BB962C8B-B14F-4D97-AF65-F5344CB8AC3E}">
        <p14:creationId xmlns:p14="http://schemas.microsoft.com/office/powerpoint/2010/main" val="323785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7B8395B-5760-48AE-8DB0-11D57798EB10}"/>
              </a:ext>
            </a:extLst>
          </p:cNvPr>
          <p:cNvGraphicFramePr>
            <a:graphicFrameLocks noGrp="1"/>
          </p:cNvGraphicFramePr>
          <p:nvPr>
            <p:extLst>
              <p:ext uri="{D42A27DB-BD31-4B8C-83A1-F6EECF244321}">
                <p14:modId xmlns:p14="http://schemas.microsoft.com/office/powerpoint/2010/main" val="898228655"/>
              </p:ext>
            </p:extLst>
          </p:nvPr>
        </p:nvGraphicFramePr>
        <p:xfrm>
          <a:off x="583096" y="198782"/>
          <a:ext cx="10575235" cy="6177417"/>
        </p:xfrm>
        <a:graphic>
          <a:graphicData uri="http://schemas.openxmlformats.org/drawingml/2006/table">
            <a:tbl>
              <a:tblPr/>
              <a:tblGrid>
                <a:gridCol w="3892325">
                  <a:extLst>
                    <a:ext uri="{9D8B030D-6E8A-4147-A177-3AD203B41FA5}">
                      <a16:colId xmlns:a16="http://schemas.microsoft.com/office/drawing/2014/main" val="3566591921"/>
                    </a:ext>
                  </a:extLst>
                </a:gridCol>
                <a:gridCol w="3892325">
                  <a:extLst>
                    <a:ext uri="{9D8B030D-6E8A-4147-A177-3AD203B41FA5}">
                      <a16:colId xmlns:a16="http://schemas.microsoft.com/office/drawing/2014/main" val="422089777"/>
                    </a:ext>
                  </a:extLst>
                </a:gridCol>
                <a:gridCol w="2790585">
                  <a:extLst>
                    <a:ext uri="{9D8B030D-6E8A-4147-A177-3AD203B41FA5}">
                      <a16:colId xmlns:a16="http://schemas.microsoft.com/office/drawing/2014/main" val="1513741219"/>
                    </a:ext>
                  </a:extLst>
                </a:gridCol>
              </a:tblGrid>
              <a:tr h="128669">
                <a:tc>
                  <a:txBody>
                    <a:bodyPr/>
                    <a:lstStyle/>
                    <a:p>
                      <a:pPr algn="ctr" fontAlgn="t"/>
                      <a:r>
                        <a:rPr lang="en-IN" sz="1200" b="1">
                          <a:effectLst/>
                        </a:rPr>
                        <a:t>Operator</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b="1">
                          <a:effectLst/>
                        </a:rPr>
                        <a:t>Description</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b="1">
                          <a:effectLst/>
                        </a:rPr>
                        <a:t>Example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3675001"/>
                  </a:ext>
                </a:extLst>
              </a:tr>
              <a:tr h="376818">
                <a:tc>
                  <a:txBody>
                    <a:bodyPr/>
                    <a:lstStyle/>
                    <a:p>
                      <a:pPr fontAlgn="t"/>
                      <a:r>
                        <a:rPr lang="en-IN" sz="1200" b="1">
                          <a:effectLst/>
                        </a:rPr>
                        <a:t>-b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is a block special file;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rPr>
                        <a:t>[ -b $file ] is false.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15870591"/>
                  </a:ext>
                </a:extLst>
              </a:tr>
              <a:tr h="376818">
                <a:tc>
                  <a:txBody>
                    <a:bodyPr/>
                    <a:lstStyle/>
                    <a:p>
                      <a:pPr fontAlgn="t"/>
                      <a:r>
                        <a:rPr lang="en-IN" sz="1200" b="1">
                          <a:effectLst/>
                        </a:rPr>
                        <a:t>-c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is a character special file;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rPr>
                        <a:t>[ -c $file ] is false.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3902354"/>
                  </a:ext>
                </a:extLst>
              </a:tr>
              <a:tr h="376818">
                <a:tc>
                  <a:txBody>
                    <a:bodyPr/>
                    <a:lstStyle/>
                    <a:p>
                      <a:pPr fontAlgn="t"/>
                      <a:r>
                        <a:rPr lang="en-IN" sz="1200" b="1">
                          <a:effectLst/>
                        </a:rPr>
                        <a:t>-d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is a directory;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 -d $file ] is not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00426579"/>
                  </a:ext>
                </a:extLst>
              </a:tr>
              <a:tr h="542251">
                <a:tc>
                  <a:txBody>
                    <a:bodyPr/>
                    <a:lstStyle/>
                    <a:p>
                      <a:pPr fontAlgn="t"/>
                      <a:r>
                        <a:rPr lang="en-IN" sz="1200" b="1">
                          <a:effectLst/>
                        </a:rPr>
                        <a:t>-f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is an ordinary file as opposed to a directory or special file;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rPr>
                        <a:t>[ -f $file ] is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69528134"/>
                  </a:ext>
                </a:extLst>
              </a:tr>
              <a:tr h="459535">
                <a:tc>
                  <a:txBody>
                    <a:bodyPr/>
                    <a:lstStyle/>
                    <a:p>
                      <a:pPr fontAlgn="t"/>
                      <a:r>
                        <a:rPr lang="en-IN" sz="1200" b="1">
                          <a:effectLst/>
                        </a:rPr>
                        <a:t>-g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has its set group ID (SGID) bit set;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rPr>
                        <a:t>[ -g $file ] is false.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20075071"/>
                  </a:ext>
                </a:extLst>
              </a:tr>
              <a:tr h="376818">
                <a:tc>
                  <a:txBody>
                    <a:bodyPr/>
                    <a:lstStyle/>
                    <a:p>
                      <a:pPr fontAlgn="t"/>
                      <a:r>
                        <a:rPr lang="en-IN" sz="1200" b="1">
                          <a:effectLst/>
                        </a:rPr>
                        <a:t>-k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has its sticky bit set;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rPr>
                        <a:t>[ -k $file ] is false.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0876541"/>
                  </a:ext>
                </a:extLst>
              </a:tr>
              <a:tr h="376818">
                <a:tc>
                  <a:txBody>
                    <a:bodyPr/>
                    <a:lstStyle/>
                    <a:p>
                      <a:pPr fontAlgn="t"/>
                      <a:r>
                        <a:rPr lang="en-IN" sz="1200" b="1">
                          <a:effectLst/>
                        </a:rPr>
                        <a:t>-p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is a named pipe;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rPr>
                        <a:t>[ -p $file ] is false.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02135977"/>
                  </a:ext>
                </a:extLst>
              </a:tr>
              <a:tr h="542251">
                <a:tc>
                  <a:txBody>
                    <a:bodyPr/>
                    <a:lstStyle/>
                    <a:p>
                      <a:pPr fontAlgn="t"/>
                      <a:r>
                        <a:rPr lang="en-IN" sz="1200" b="1">
                          <a:effectLst/>
                        </a:rPr>
                        <a:t>-t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descriptor is open and associated with a terminal;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rPr>
                        <a:t>[ -t $file ] is false.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78064668"/>
                  </a:ext>
                </a:extLst>
              </a:tr>
              <a:tr h="459535">
                <a:tc>
                  <a:txBody>
                    <a:bodyPr/>
                    <a:lstStyle/>
                    <a:p>
                      <a:pPr fontAlgn="t"/>
                      <a:r>
                        <a:rPr lang="en-IN" sz="1200" b="1">
                          <a:effectLst/>
                        </a:rPr>
                        <a:t>-u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has its Set User ID (SUID) bit set;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rPr>
                        <a:t>[ -u $file ] is false.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3614048"/>
                  </a:ext>
                </a:extLst>
              </a:tr>
              <a:tr h="376818">
                <a:tc>
                  <a:txBody>
                    <a:bodyPr/>
                    <a:lstStyle/>
                    <a:p>
                      <a:pPr fontAlgn="t"/>
                      <a:r>
                        <a:rPr lang="en-IN" sz="1200" b="1">
                          <a:effectLst/>
                        </a:rPr>
                        <a:t>-r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is readable;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rPr>
                        <a:t>[ -r $file ] is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05572902"/>
                  </a:ext>
                </a:extLst>
              </a:tr>
              <a:tr h="376818">
                <a:tc>
                  <a:txBody>
                    <a:bodyPr/>
                    <a:lstStyle/>
                    <a:p>
                      <a:pPr fontAlgn="t"/>
                      <a:r>
                        <a:rPr lang="en-IN" sz="1200" b="1">
                          <a:effectLst/>
                        </a:rPr>
                        <a:t>-w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is writable;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a:effectLst/>
                        </a:rPr>
                        <a:t>[ -w $file ] is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2445531"/>
                  </a:ext>
                </a:extLst>
              </a:tr>
              <a:tr h="376818">
                <a:tc>
                  <a:txBody>
                    <a:bodyPr/>
                    <a:lstStyle/>
                    <a:p>
                      <a:pPr fontAlgn="t"/>
                      <a:r>
                        <a:rPr lang="en-IN" sz="1200" b="1">
                          <a:effectLst/>
                        </a:rPr>
                        <a:t>-x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is executable; if yes, then the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dirty="0">
                          <a:effectLst/>
                        </a:rPr>
                        <a:t>[ -x $file ] is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76709742"/>
                  </a:ext>
                </a:extLst>
              </a:tr>
              <a:tr h="376818">
                <a:tc>
                  <a:txBody>
                    <a:bodyPr/>
                    <a:lstStyle/>
                    <a:p>
                      <a:pPr fontAlgn="t"/>
                      <a:r>
                        <a:rPr lang="en-IN" sz="1200" b="1">
                          <a:effectLst/>
                        </a:rPr>
                        <a:t>-s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has size greater than 0; if yes, then condition becomes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dirty="0">
                          <a:effectLst/>
                        </a:rPr>
                        <a:t>[ -s $file ] is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1174261"/>
                  </a:ext>
                </a:extLst>
              </a:tr>
              <a:tr h="294102">
                <a:tc>
                  <a:txBody>
                    <a:bodyPr/>
                    <a:lstStyle/>
                    <a:p>
                      <a:pPr fontAlgn="t"/>
                      <a:r>
                        <a:rPr lang="en-IN" sz="1200" b="1">
                          <a:effectLst/>
                        </a:rPr>
                        <a:t>-e file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a:effectLst/>
                        </a:rPr>
                        <a:t>Checks if file exists; is true even if file is a directory but exists.</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b="1" dirty="0">
                          <a:effectLst/>
                        </a:rPr>
                        <a:t>[ -e $file ] is true.</a:t>
                      </a:r>
                    </a:p>
                  </a:txBody>
                  <a:tcPr marL="13624" marR="13624" marT="13624" marB="136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98781929"/>
                  </a:ext>
                </a:extLst>
              </a:tr>
            </a:tbl>
          </a:graphicData>
        </a:graphic>
      </p:graphicFrame>
    </p:spTree>
    <p:extLst>
      <p:ext uri="{BB962C8B-B14F-4D97-AF65-F5344CB8AC3E}">
        <p14:creationId xmlns:p14="http://schemas.microsoft.com/office/powerpoint/2010/main" val="268966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C4AA-F41C-45AD-8BFA-58608D5BEC22}"/>
              </a:ext>
            </a:extLst>
          </p:cNvPr>
          <p:cNvSpPr>
            <a:spLocks noGrp="1"/>
          </p:cNvSpPr>
          <p:nvPr>
            <p:ph type="title"/>
          </p:nvPr>
        </p:nvSpPr>
        <p:spPr/>
        <p:txBody>
          <a:bodyPr/>
          <a:lstStyle/>
          <a:p>
            <a:r>
              <a:rPr lang="en-US" dirty="0"/>
              <a:t>Decision making using If-else</a:t>
            </a:r>
            <a:endParaRPr lang="en-IN" dirty="0"/>
          </a:p>
        </p:txBody>
      </p:sp>
      <p:sp>
        <p:nvSpPr>
          <p:cNvPr id="3" name="Content Placeholder 2">
            <a:extLst>
              <a:ext uri="{FF2B5EF4-FFF2-40B4-BE49-F238E27FC236}">
                <a16:creationId xmlns:a16="http://schemas.microsoft.com/office/drawing/2014/main" id="{BFCE121F-9837-4D32-B9A3-F5DB925CE3FF}"/>
              </a:ext>
            </a:extLst>
          </p:cNvPr>
          <p:cNvSpPr>
            <a:spLocks noGrp="1"/>
          </p:cNvSpPr>
          <p:nvPr>
            <p:ph idx="1"/>
          </p:nvPr>
        </p:nvSpPr>
        <p:spPr/>
        <p:txBody>
          <a:bodyPr/>
          <a:lstStyle/>
          <a:p>
            <a:r>
              <a:rPr lang="en-US" b="1" dirty="0"/>
              <a:t>The if...else statements</a:t>
            </a:r>
          </a:p>
          <a:p>
            <a:r>
              <a:rPr lang="en-US" dirty="0"/>
              <a:t>If else statements are useful decision-making statements which can be used to select an option from a given set of options.</a:t>
            </a:r>
          </a:p>
          <a:p>
            <a:r>
              <a:rPr lang="en-US" dirty="0"/>
              <a:t>Unix Shell supports following forms of </a:t>
            </a:r>
            <a:r>
              <a:rPr lang="en-US" b="1" dirty="0"/>
              <a:t>if…else</a:t>
            </a:r>
            <a:r>
              <a:rPr lang="en-US" dirty="0"/>
              <a:t> statement −</a:t>
            </a:r>
          </a:p>
          <a:p>
            <a:pPr marL="457200" indent="-457200">
              <a:buAutoNum type="arabicPeriod"/>
            </a:pPr>
            <a:r>
              <a:rPr lang="en-US" dirty="0"/>
              <a:t>if...fi statement</a:t>
            </a:r>
          </a:p>
          <a:p>
            <a:pPr marL="457200" indent="-457200">
              <a:buAutoNum type="arabicPeriod"/>
            </a:pPr>
            <a:r>
              <a:rPr lang="en-US" dirty="0"/>
              <a:t>if...else...fi statement</a:t>
            </a:r>
          </a:p>
          <a:p>
            <a:pPr marL="457200" indent="-457200">
              <a:buAutoNum type="arabicPeriod"/>
            </a:pPr>
            <a:r>
              <a:rPr lang="en-US" dirty="0"/>
              <a:t>if...</a:t>
            </a:r>
            <a:r>
              <a:rPr lang="en-US" dirty="0" err="1"/>
              <a:t>elif</a:t>
            </a:r>
            <a:r>
              <a:rPr lang="en-US" dirty="0"/>
              <a:t>...else...fi statement</a:t>
            </a:r>
          </a:p>
          <a:p>
            <a:endParaRPr lang="en-IN" dirty="0"/>
          </a:p>
        </p:txBody>
      </p:sp>
    </p:spTree>
    <p:extLst>
      <p:ext uri="{BB962C8B-B14F-4D97-AF65-F5344CB8AC3E}">
        <p14:creationId xmlns:p14="http://schemas.microsoft.com/office/powerpoint/2010/main" val="180162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D7819-8685-4523-910F-1E93EB8BD76A}"/>
              </a:ext>
            </a:extLst>
          </p:cNvPr>
          <p:cNvSpPr>
            <a:spLocks noGrp="1"/>
          </p:cNvSpPr>
          <p:nvPr>
            <p:ph type="title"/>
          </p:nvPr>
        </p:nvSpPr>
        <p:spPr/>
        <p:txBody>
          <a:bodyPr/>
          <a:lstStyle/>
          <a:p>
            <a:r>
              <a:rPr lang="en-US" dirty="0"/>
              <a:t>Decision making</a:t>
            </a:r>
            <a:endParaRPr lang="en-IN" dirty="0"/>
          </a:p>
        </p:txBody>
      </p:sp>
      <p:sp>
        <p:nvSpPr>
          <p:cNvPr id="6" name="Content Placeholder 5">
            <a:extLst>
              <a:ext uri="{FF2B5EF4-FFF2-40B4-BE49-F238E27FC236}">
                <a16:creationId xmlns:a16="http://schemas.microsoft.com/office/drawing/2014/main" id="{81DC5C16-DC58-4686-A970-44944316B5A3}"/>
              </a:ext>
            </a:extLst>
          </p:cNvPr>
          <p:cNvSpPr>
            <a:spLocks noGrp="1"/>
          </p:cNvSpPr>
          <p:nvPr>
            <p:ph sz="half" idx="1"/>
          </p:nvPr>
        </p:nvSpPr>
        <p:spPr/>
        <p:txBody>
          <a:bodyPr>
            <a:normAutofit fontScale="92500" lnSpcReduction="20000"/>
          </a:bodyPr>
          <a:lstStyle/>
          <a:p>
            <a:r>
              <a:rPr lang="en-US" dirty="0"/>
              <a:t>Syntax for If.</a:t>
            </a:r>
          </a:p>
          <a:p>
            <a:pPr marL="0" indent="0">
              <a:buNone/>
            </a:pPr>
            <a:r>
              <a:rPr lang="en-US" dirty="0"/>
              <a:t># If [expression]</a:t>
            </a:r>
          </a:p>
          <a:p>
            <a:pPr marL="0" indent="0">
              <a:buNone/>
            </a:pPr>
            <a:r>
              <a:rPr lang="en-US" dirty="0"/>
              <a:t>then</a:t>
            </a:r>
          </a:p>
          <a:p>
            <a:pPr marL="0" indent="0">
              <a:buNone/>
            </a:pPr>
            <a:r>
              <a:rPr lang="en-US" dirty="0"/>
              <a:t>Statements to be executed</a:t>
            </a:r>
          </a:p>
          <a:p>
            <a:pPr marL="0" indent="0">
              <a:buNone/>
            </a:pPr>
            <a:r>
              <a:rPr lang="en-US" dirty="0"/>
              <a:t>fi</a:t>
            </a:r>
            <a:endParaRPr lang="en-IN" dirty="0"/>
          </a:p>
        </p:txBody>
      </p:sp>
      <p:sp>
        <p:nvSpPr>
          <p:cNvPr id="7" name="Content Placeholder 6">
            <a:extLst>
              <a:ext uri="{FF2B5EF4-FFF2-40B4-BE49-F238E27FC236}">
                <a16:creationId xmlns:a16="http://schemas.microsoft.com/office/drawing/2014/main" id="{B8614A07-00E4-400C-AC66-C809FF226AB2}"/>
              </a:ext>
            </a:extLst>
          </p:cNvPr>
          <p:cNvSpPr>
            <a:spLocks noGrp="1"/>
          </p:cNvSpPr>
          <p:nvPr>
            <p:ph sz="half" idx="2"/>
          </p:nvPr>
        </p:nvSpPr>
        <p:spPr/>
        <p:txBody>
          <a:bodyPr>
            <a:normAutofit fontScale="92500" lnSpcReduction="20000"/>
          </a:bodyPr>
          <a:lstStyle/>
          <a:p>
            <a:r>
              <a:rPr lang="en-US" dirty="0"/>
              <a:t>Syntax for if else.</a:t>
            </a:r>
          </a:p>
          <a:p>
            <a:pPr marL="0" indent="0">
              <a:buNone/>
            </a:pPr>
            <a:r>
              <a:rPr lang="en-US" dirty="0"/>
              <a:t># if [expression/condition]</a:t>
            </a:r>
          </a:p>
          <a:p>
            <a:pPr marL="0" indent="0">
              <a:buNone/>
            </a:pPr>
            <a:r>
              <a:rPr lang="en-US" dirty="0"/>
              <a:t>then</a:t>
            </a:r>
            <a:br>
              <a:rPr lang="en-US" dirty="0"/>
            </a:br>
            <a:r>
              <a:rPr lang="en-US" dirty="0"/>
              <a:t>Statements to be executed when condition true</a:t>
            </a:r>
          </a:p>
          <a:p>
            <a:pPr marL="0" indent="0">
              <a:buNone/>
            </a:pPr>
            <a:r>
              <a:rPr lang="en-US" dirty="0"/>
              <a:t>else</a:t>
            </a:r>
          </a:p>
          <a:p>
            <a:pPr marL="0" indent="0">
              <a:buNone/>
            </a:pPr>
            <a:r>
              <a:rPr lang="en-US" dirty="0"/>
              <a:t>Statements to be executed when condition not true</a:t>
            </a:r>
          </a:p>
          <a:p>
            <a:pPr marL="0" indent="0">
              <a:buNone/>
            </a:pPr>
            <a:r>
              <a:rPr lang="en-US" dirty="0"/>
              <a:t>fi</a:t>
            </a:r>
          </a:p>
        </p:txBody>
      </p:sp>
    </p:spTree>
    <p:extLst>
      <p:ext uri="{BB962C8B-B14F-4D97-AF65-F5344CB8AC3E}">
        <p14:creationId xmlns:p14="http://schemas.microsoft.com/office/powerpoint/2010/main" val="2279896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29723D-CC5B-480B-8D39-786580C87DBF}"/>
              </a:ext>
            </a:extLst>
          </p:cNvPr>
          <p:cNvSpPr/>
          <p:nvPr/>
        </p:nvSpPr>
        <p:spPr>
          <a:xfrm>
            <a:off x="1656521" y="2105154"/>
            <a:ext cx="7553739" cy="3416320"/>
          </a:xfrm>
          <a:prstGeom prst="rect">
            <a:avLst/>
          </a:prstGeom>
        </p:spPr>
        <p:txBody>
          <a:bodyPr wrap="square">
            <a:spAutoFit/>
          </a:bodyPr>
          <a:lstStyle/>
          <a:p>
            <a:r>
              <a:rPr lang="en-IN" dirty="0"/>
              <a:t>if [ expression 1 ]</a:t>
            </a:r>
          </a:p>
          <a:p>
            <a:r>
              <a:rPr lang="en-IN" dirty="0"/>
              <a:t>then</a:t>
            </a:r>
          </a:p>
          <a:p>
            <a:r>
              <a:rPr lang="en-IN" dirty="0"/>
              <a:t>   Statement(s) to be executed if expression 1 is true</a:t>
            </a:r>
          </a:p>
          <a:p>
            <a:r>
              <a:rPr lang="en-IN" dirty="0" err="1"/>
              <a:t>elif</a:t>
            </a:r>
            <a:r>
              <a:rPr lang="en-IN" dirty="0"/>
              <a:t> [ expression 2 ]</a:t>
            </a:r>
          </a:p>
          <a:p>
            <a:r>
              <a:rPr lang="en-IN" dirty="0"/>
              <a:t>then</a:t>
            </a:r>
          </a:p>
          <a:p>
            <a:r>
              <a:rPr lang="en-IN" dirty="0"/>
              <a:t>   Statement(s) to be executed if expression 2 is true</a:t>
            </a:r>
          </a:p>
          <a:p>
            <a:r>
              <a:rPr lang="en-IN" dirty="0" err="1"/>
              <a:t>elif</a:t>
            </a:r>
            <a:r>
              <a:rPr lang="en-IN" dirty="0"/>
              <a:t> [ expression 3 ]</a:t>
            </a:r>
          </a:p>
          <a:p>
            <a:r>
              <a:rPr lang="en-IN" dirty="0"/>
              <a:t>then</a:t>
            </a:r>
          </a:p>
          <a:p>
            <a:r>
              <a:rPr lang="en-IN" dirty="0"/>
              <a:t>   Statement(s) to be executed if expression 3 is true</a:t>
            </a:r>
          </a:p>
          <a:p>
            <a:r>
              <a:rPr lang="en-IN" dirty="0"/>
              <a:t>else</a:t>
            </a:r>
          </a:p>
          <a:p>
            <a:r>
              <a:rPr lang="en-IN" dirty="0"/>
              <a:t>   Statement(s) to be executed if no expression is true</a:t>
            </a:r>
          </a:p>
          <a:p>
            <a:r>
              <a:rPr lang="en-IN" dirty="0"/>
              <a:t>fi</a:t>
            </a:r>
          </a:p>
        </p:txBody>
      </p:sp>
      <p:sp>
        <p:nvSpPr>
          <p:cNvPr id="7" name="Title 6">
            <a:extLst>
              <a:ext uri="{FF2B5EF4-FFF2-40B4-BE49-F238E27FC236}">
                <a16:creationId xmlns:a16="http://schemas.microsoft.com/office/drawing/2014/main" id="{682E36F9-0C53-4D5E-9F42-2126F8CCEEE5}"/>
              </a:ext>
            </a:extLst>
          </p:cNvPr>
          <p:cNvSpPr>
            <a:spLocks noGrp="1"/>
          </p:cNvSpPr>
          <p:nvPr>
            <p:ph type="title"/>
          </p:nvPr>
        </p:nvSpPr>
        <p:spPr/>
        <p:txBody>
          <a:bodyPr/>
          <a:lstStyle/>
          <a:p>
            <a:r>
              <a:rPr lang="en-US" dirty="0"/>
              <a:t>If-</a:t>
            </a:r>
            <a:r>
              <a:rPr lang="en-US" dirty="0" err="1"/>
              <a:t>elif</a:t>
            </a:r>
            <a:r>
              <a:rPr lang="en-US" dirty="0"/>
              <a:t>-fi</a:t>
            </a:r>
            <a:endParaRPr lang="en-IN" dirty="0"/>
          </a:p>
        </p:txBody>
      </p:sp>
    </p:spTree>
    <p:extLst>
      <p:ext uri="{BB962C8B-B14F-4D97-AF65-F5344CB8AC3E}">
        <p14:creationId xmlns:p14="http://schemas.microsoft.com/office/powerpoint/2010/main" val="3134175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C19BB7-3809-4880-AFD4-8745BC9E7676}"/>
              </a:ext>
            </a:extLst>
          </p:cNvPr>
          <p:cNvSpPr>
            <a:spLocks noGrp="1"/>
          </p:cNvSpPr>
          <p:nvPr>
            <p:ph type="title"/>
          </p:nvPr>
        </p:nvSpPr>
        <p:spPr/>
        <p:txBody>
          <a:bodyPr/>
          <a:lstStyle/>
          <a:p>
            <a:r>
              <a:rPr lang="en-US" dirty="0"/>
              <a:t>Shell loops</a:t>
            </a:r>
            <a:endParaRPr lang="en-IN" dirty="0"/>
          </a:p>
        </p:txBody>
      </p:sp>
      <p:sp>
        <p:nvSpPr>
          <p:cNvPr id="4" name="Content Placeholder 3">
            <a:extLst>
              <a:ext uri="{FF2B5EF4-FFF2-40B4-BE49-F238E27FC236}">
                <a16:creationId xmlns:a16="http://schemas.microsoft.com/office/drawing/2014/main" id="{22F181F5-2F40-42B1-9F29-20263C5901F1}"/>
              </a:ext>
            </a:extLst>
          </p:cNvPr>
          <p:cNvSpPr>
            <a:spLocks noGrp="1"/>
          </p:cNvSpPr>
          <p:nvPr>
            <p:ph idx="1"/>
          </p:nvPr>
        </p:nvSpPr>
        <p:spPr/>
        <p:txBody>
          <a:bodyPr/>
          <a:lstStyle/>
          <a:p>
            <a:r>
              <a:rPr lang="en-US" dirty="0"/>
              <a:t>While loop</a:t>
            </a:r>
          </a:p>
          <a:p>
            <a:r>
              <a:rPr lang="en-US" dirty="0"/>
              <a:t>For loop</a:t>
            </a:r>
          </a:p>
          <a:p>
            <a:r>
              <a:rPr lang="en-US" dirty="0"/>
              <a:t>Until loop</a:t>
            </a:r>
          </a:p>
          <a:p>
            <a:r>
              <a:rPr lang="en-US" dirty="0"/>
              <a:t>Nested loop</a:t>
            </a:r>
          </a:p>
          <a:p>
            <a:r>
              <a:rPr lang="en-US" dirty="0"/>
              <a:t>Infinity loop</a:t>
            </a:r>
          </a:p>
          <a:p>
            <a:r>
              <a:rPr lang="en-US" dirty="0"/>
              <a:t>Loop control</a:t>
            </a:r>
            <a:endParaRPr lang="en-IN" dirty="0"/>
          </a:p>
        </p:txBody>
      </p:sp>
    </p:spTree>
    <p:extLst>
      <p:ext uri="{BB962C8B-B14F-4D97-AF65-F5344CB8AC3E}">
        <p14:creationId xmlns:p14="http://schemas.microsoft.com/office/powerpoint/2010/main" val="2907734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139E-9ED9-4D06-8350-BCB4B7DB72FD}"/>
              </a:ext>
            </a:extLst>
          </p:cNvPr>
          <p:cNvSpPr>
            <a:spLocks noGrp="1"/>
          </p:cNvSpPr>
          <p:nvPr>
            <p:ph type="title"/>
          </p:nvPr>
        </p:nvSpPr>
        <p:spPr/>
        <p:txBody>
          <a:bodyPr/>
          <a:lstStyle/>
          <a:p>
            <a:r>
              <a:rPr lang="en-US" dirty="0"/>
              <a:t>For loop</a:t>
            </a:r>
            <a:endParaRPr lang="en-IN" dirty="0"/>
          </a:p>
        </p:txBody>
      </p:sp>
      <p:sp>
        <p:nvSpPr>
          <p:cNvPr id="3" name="Content Placeholder 2">
            <a:extLst>
              <a:ext uri="{FF2B5EF4-FFF2-40B4-BE49-F238E27FC236}">
                <a16:creationId xmlns:a16="http://schemas.microsoft.com/office/drawing/2014/main" id="{56EC2AFF-99F4-42BB-95BA-BE4760B5FE2E}"/>
              </a:ext>
            </a:extLst>
          </p:cNvPr>
          <p:cNvSpPr>
            <a:spLocks noGrp="1"/>
          </p:cNvSpPr>
          <p:nvPr>
            <p:ph idx="1"/>
          </p:nvPr>
        </p:nvSpPr>
        <p:spPr/>
        <p:txBody>
          <a:bodyPr/>
          <a:lstStyle/>
          <a:p>
            <a:r>
              <a:rPr lang="en-US" dirty="0"/>
              <a:t>The for loop operate on lists of items. It repeats a set of commands for every item in a list.</a:t>
            </a:r>
          </a:p>
          <a:p>
            <a:r>
              <a:rPr lang="en-US" dirty="0"/>
              <a:t>Here var is the name of a variable and word1 to </a:t>
            </a:r>
            <a:r>
              <a:rPr lang="en-US" dirty="0" err="1"/>
              <a:t>wordN</a:t>
            </a:r>
            <a:r>
              <a:rPr lang="en-US" dirty="0"/>
              <a:t> are sequences of characters separated by spaces (words). Each time the for loop executes, the value of the variable var is set to the next word in the list of words, word1 to </a:t>
            </a:r>
            <a:r>
              <a:rPr lang="en-US" dirty="0" err="1"/>
              <a:t>wordN</a:t>
            </a:r>
            <a:r>
              <a:rPr lang="en-US" dirty="0"/>
              <a:t>.</a:t>
            </a:r>
          </a:p>
          <a:p>
            <a:endParaRPr lang="en-IN" dirty="0"/>
          </a:p>
        </p:txBody>
      </p:sp>
      <p:pic>
        <p:nvPicPr>
          <p:cNvPr id="4" name="Picture 3">
            <a:extLst>
              <a:ext uri="{FF2B5EF4-FFF2-40B4-BE49-F238E27FC236}">
                <a16:creationId xmlns:a16="http://schemas.microsoft.com/office/drawing/2014/main" id="{BFBB82F4-779E-4A20-B7FA-478B8E2B2C40}"/>
              </a:ext>
            </a:extLst>
          </p:cNvPr>
          <p:cNvPicPr>
            <a:picLocks noChangeAspect="1"/>
          </p:cNvPicPr>
          <p:nvPr/>
        </p:nvPicPr>
        <p:blipFill>
          <a:blip r:embed="rId2"/>
          <a:stretch>
            <a:fillRect/>
          </a:stretch>
        </p:blipFill>
        <p:spPr>
          <a:xfrm>
            <a:off x="3326296" y="4072557"/>
            <a:ext cx="4240695" cy="1555765"/>
          </a:xfrm>
          <a:prstGeom prst="rect">
            <a:avLst/>
          </a:prstGeom>
        </p:spPr>
      </p:pic>
    </p:spTree>
    <p:extLst>
      <p:ext uri="{BB962C8B-B14F-4D97-AF65-F5344CB8AC3E}">
        <p14:creationId xmlns:p14="http://schemas.microsoft.com/office/powerpoint/2010/main" val="1510750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A3F0-4EF7-477E-9B44-86CB1B9A4A49}"/>
              </a:ext>
            </a:extLst>
          </p:cNvPr>
          <p:cNvSpPr>
            <a:spLocks noGrp="1"/>
          </p:cNvSpPr>
          <p:nvPr>
            <p:ph type="title"/>
          </p:nvPr>
        </p:nvSpPr>
        <p:spPr/>
        <p:txBody>
          <a:bodyPr/>
          <a:lstStyle/>
          <a:p>
            <a:r>
              <a:rPr lang="en-US" dirty="0"/>
              <a:t>For loop</a:t>
            </a:r>
            <a:endParaRPr lang="en-IN" dirty="0"/>
          </a:p>
        </p:txBody>
      </p:sp>
      <p:pic>
        <p:nvPicPr>
          <p:cNvPr id="4" name="Content Placeholder 3">
            <a:extLst>
              <a:ext uri="{FF2B5EF4-FFF2-40B4-BE49-F238E27FC236}">
                <a16:creationId xmlns:a16="http://schemas.microsoft.com/office/drawing/2014/main" id="{595CE980-BECA-428C-BC91-BCA8DC9A5CB4}"/>
              </a:ext>
            </a:extLst>
          </p:cNvPr>
          <p:cNvPicPr>
            <a:picLocks noGrp="1" noChangeAspect="1"/>
          </p:cNvPicPr>
          <p:nvPr>
            <p:ph idx="1"/>
          </p:nvPr>
        </p:nvPicPr>
        <p:blipFill>
          <a:blip r:embed="rId2"/>
          <a:stretch>
            <a:fillRect/>
          </a:stretch>
        </p:blipFill>
        <p:spPr>
          <a:xfrm>
            <a:off x="2928731" y="2597427"/>
            <a:ext cx="5552661" cy="2531164"/>
          </a:xfrm>
          <a:prstGeom prst="rect">
            <a:avLst/>
          </a:prstGeom>
        </p:spPr>
      </p:pic>
    </p:spTree>
    <p:extLst>
      <p:ext uri="{BB962C8B-B14F-4D97-AF65-F5344CB8AC3E}">
        <p14:creationId xmlns:p14="http://schemas.microsoft.com/office/powerpoint/2010/main" val="214880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6EB7D-F5C8-4F4C-B9D2-0AFE2D8ED14B}"/>
              </a:ext>
            </a:extLst>
          </p:cNvPr>
          <p:cNvSpPr>
            <a:spLocks noGrp="1"/>
          </p:cNvSpPr>
          <p:nvPr>
            <p:ph type="title"/>
          </p:nvPr>
        </p:nvSpPr>
        <p:spPr/>
        <p:txBody>
          <a:bodyPr/>
          <a:lstStyle/>
          <a:p>
            <a:r>
              <a:rPr lang="en-US" dirty="0"/>
              <a:t>Linux vs windows</a:t>
            </a:r>
            <a:endParaRPr lang="en-IN" dirty="0"/>
          </a:p>
        </p:txBody>
      </p:sp>
      <p:sp>
        <p:nvSpPr>
          <p:cNvPr id="5" name="Text Placeholder 4">
            <a:extLst>
              <a:ext uri="{FF2B5EF4-FFF2-40B4-BE49-F238E27FC236}">
                <a16:creationId xmlns:a16="http://schemas.microsoft.com/office/drawing/2014/main" id="{256132D9-8722-4384-82B6-E16AE86918DA}"/>
              </a:ext>
            </a:extLst>
          </p:cNvPr>
          <p:cNvSpPr>
            <a:spLocks noGrp="1"/>
          </p:cNvSpPr>
          <p:nvPr>
            <p:ph type="body" idx="1"/>
          </p:nvPr>
        </p:nvSpPr>
        <p:spPr/>
        <p:txBody>
          <a:bodyPr/>
          <a:lstStyle/>
          <a:p>
            <a:r>
              <a:rPr lang="en-US" dirty="0"/>
              <a:t>Linux</a:t>
            </a:r>
            <a:endParaRPr lang="en-IN" dirty="0"/>
          </a:p>
        </p:txBody>
      </p:sp>
      <p:sp>
        <p:nvSpPr>
          <p:cNvPr id="6" name="Content Placeholder 5">
            <a:extLst>
              <a:ext uri="{FF2B5EF4-FFF2-40B4-BE49-F238E27FC236}">
                <a16:creationId xmlns:a16="http://schemas.microsoft.com/office/drawing/2014/main" id="{EF32E739-9D23-4288-89B7-1CF207104872}"/>
              </a:ext>
            </a:extLst>
          </p:cNvPr>
          <p:cNvSpPr>
            <a:spLocks noGrp="1"/>
          </p:cNvSpPr>
          <p:nvPr>
            <p:ph sz="half" idx="2"/>
          </p:nvPr>
        </p:nvSpPr>
        <p:spPr/>
        <p:txBody>
          <a:bodyPr>
            <a:normAutofit fontScale="92500" lnSpcReduction="10000"/>
          </a:bodyPr>
          <a:lstStyle/>
          <a:p>
            <a:r>
              <a:rPr lang="en-US" dirty="0"/>
              <a:t>Free source code </a:t>
            </a:r>
            <a:r>
              <a:rPr lang="en-US" dirty="0" err="1"/>
              <a:t>i.e</a:t>
            </a:r>
            <a:r>
              <a:rPr lang="en-US" dirty="0"/>
              <a:t> open source</a:t>
            </a:r>
          </a:p>
          <a:p>
            <a:r>
              <a:rPr lang="en-US" dirty="0"/>
              <a:t>Secure</a:t>
            </a:r>
          </a:p>
          <a:p>
            <a:r>
              <a:rPr lang="en-US" dirty="0"/>
              <a:t>Simplified update for all installed </a:t>
            </a:r>
            <a:r>
              <a:rPr lang="en-US" dirty="0" err="1"/>
              <a:t>softwares</a:t>
            </a:r>
            <a:endParaRPr lang="en-US" dirty="0"/>
          </a:p>
          <a:p>
            <a:r>
              <a:rPr lang="en-US" dirty="0"/>
              <a:t>Light weight</a:t>
            </a:r>
          </a:p>
          <a:p>
            <a:r>
              <a:rPr lang="en-US" dirty="0"/>
              <a:t>Multiuser and multitasking is very easy</a:t>
            </a:r>
          </a:p>
          <a:p>
            <a:r>
              <a:rPr lang="en-US" dirty="0"/>
              <a:t>Multiple distributions/flavors are available</a:t>
            </a:r>
            <a:endParaRPr lang="en-IN" dirty="0"/>
          </a:p>
        </p:txBody>
      </p:sp>
      <p:sp>
        <p:nvSpPr>
          <p:cNvPr id="7" name="Text Placeholder 6">
            <a:extLst>
              <a:ext uri="{FF2B5EF4-FFF2-40B4-BE49-F238E27FC236}">
                <a16:creationId xmlns:a16="http://schemas.microsoft.com/office/drawing/2014/main" id="{956DA470-4697-421A-979D-DAEEBB05D28F}"/>
              </a:ext>
            </a:extLst>
          </p:cNvPr>
          <p:cNvSpPr>
            <a:spLocks noGrp="1"/>
          </p:cNvSpPr>
          <p:nvPr>
            <p:ph type="body" sz="quarter" idx="3"/>
          </p:nvPr>
        </p:nvSpPr>
        <p:spPr/>
        <p:txBody>
          <a:bodyPr/>
          <a:lstStyle/>
          <a:p>
            <a:r>
              <a:rPr lang="en-US" dirty="0"/>
              <a:t>windows</a:t>
            </a:r>
            <a:endParaRPr lang="en-IN" dirty="0"/>
          </a:p>
        </p:txBody>
      </p:sp>
      <p:sp>
        <p:nvSpPr>
          <p:cNvPr id="8" name="Content Placeholder 7">
            <a:extLst>
              <a:ext uri="{FF2B5EF4-FFF2-40B4-BE49-F238E27FC236}">
                <a16:creationId xmlns:a16="http://schemas.microsoft.com/office/drawing/2014/main" id="{85444814-E430-4D45-BF2E-2A63C859E7CD}"/>
              </a:ext>
            </a:extLst>
          </p:cNvPr>
          <p:cNvSpPr>
            <a:spLocks noGrp="1"/>
          </p:cNvSpPr>
          <p:nvPr>
            <p:ph sz="quarter" idx="4"/>
          </p:nvPr>
        </p:nvSpPr>
        <p:spPr/>
        <p:txBody>
          <a:bodyPr>
            <a:normAutofit fontScale="92500" lnSpcReduction="10000"/>
          </a:bodyPr>
          <a:lstStyle/>
          <a:p>
            <a:r>
              <a:rPr lang="en-US" dirty="0"/>
              <a:t>Source code is not free or open to all.</a:t>
            </a:r>
          </a:p>
          <a:p>
            <a:r>
              <a:rPr lang="en-US" dirty="0"/>
              <a:t>Not secure</a:t>
            </a:r>
          </a:p>
          <a:p>
            <a:r>
              <a:rPr lang="en-US" dirty="0"/>
              <a:t>Not light weight</a:t>
            </a:r>
          </a:p>
          <a:p>
            <a:r>
              <a:rPr lang="en-US" dirty="0"/>
              <a:t>Limitations to multitasking and multiuser management</a:t>
            </a:r>
          </a:p>
          <a:p>
            <a:pPr marL="0" indent="0">
              <a:buNone/>
            </a:pPr>
            <a:endParaRPr lang="en-IN" dirty="0"/>
          </a:p>
        </p:txBody>
      </p:sp>
    </p:spTree>
    <p:extLst>
      <p:ext uri="{BB962C8B-B14F-4D97-AF65-F5344CB8AC3E}">
        <p14:creationId xmlns:p14="http://schemas.microsoft.com/office/powerpoint/2010/main" val="1843214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2ECE-3D2E-461A-9039-906ED6950027}"/>
              </a:ext>
            </a:extLst>
          </p:cNvPr>
          <p:cNvSpPr>
            <a:spLocks noGrp="1"/>
          </p:cNvSpPr>
          <p:nvPr>
            <p:ph type="title"/>
          </p:nvPr>
        </p:nvSpPr>
        <p:spPr/>
        <p:txBody>
          <a:bodyPr/>
          <a:lstStyle/>
          <a:p>
            <a:r>
              <a:rPr lang="en-US" dirty="0"/>
              <a:t>While loop</a:t>
            </a:r>
            <a:endParaRPr lang="en-IN" dirty="0"/>
          </a:p>
        </p:txBody>
      </p:sp>
      <p:sp>
        <p:nvSpPr>
          <p:cNvPr id="3" name="Content Placeholder 2">
            <a:extLst>
              <a:ext uri="{FF2B5EF4-FFF2-40B4-BE49-F238E27FC236}">
                <a16:creationId xmlns:a16="http://schemas.microsoft.com/office/drawing/2014/main" id="{1CAADC67-A7A3-40E7-978B-287E4AAFBE61}"/>
              </a:ext>
            </a:extLst>
          </p:cNvPr>
          <p:cNvSpPr>
            <a:spLocks noGrp="1"/>
          </p:cNvSpPr>
          <p:nvPr>
            <p:ph idx="1"/>
          </p:nvPr>
        </p:nvSpPr>
        <p:spPr/>
        <p:txBody>
          <a:bodyPr/>
          <a:lstStyle/>
          <a:p>
            <a:r>
              <a:rPr lang="en-US" dirty="0"/>
              <a:t>While loop enables you to execute the set of commands repeatedly whenever the condition is true</a:t>
            </a:r>
          </a:p>
          <a:p>
            <a:r>
              <a:rPr lang="en-US" dirty="0" err="1"/>
              <a:t>i.e</a:t>
            </a:r>
            <a:r>
              <a:rPr lang="en-US" dirty="0"/>
              <a:t> whenever the condition we set is true the loop will be executed.</a:t>
            </a:r>
          </a:p>
          <a:p>
            <a:pPr marL="0" indent="0">
              <a:buNone/>
            </a:pPr>
            <a:endParaRPr lang="en-IN" dirty="0"/>
          </a:p>
        </p:txBody>
      </p:sp>
      <p:pic>
        <p:nvPicPr>
          <p:cNvPr id="4" name="Picture 3">
            <a:extLst>
              <a:ext uri="{FF2B5EF4-FFF2-40B4-BE49-F238E27FC236}">
                <a16:creationId xmlns:a16="http://schemas.microsoft.com/office/drawing/2014/main" id="{53863D16-BDC2-4665-8D16-49AE88F1AA40}"/>
              </a:ext>
            </a:extLst>
          </p:cNvPr>
          <p:cNvPicPr>
            <a:picLocks noChangeAspect="1"/>
          </p:cNvPicPr>
          <p:nvPr/>
        </p:nvPicPr>
        <p:blipFill>
          <a:blip r:embed="rId2"/>
          <a:stretch>
            <a:fillRect/>
          </a:stretch>
        </p:blipFill>
        <p:spPr>
          <a:xfrm>
            <a:off x="3154017" y="3542255"/>
            <a:ext cx="5141812" cy="1924090"/>
          </a:xfrm>
          <a:prstGeom prst="rect">
            <a:avLst/>
          </a:prstGeom>
        </p:spPr>
      </p:pic>
    </p:spTree>
    <p:extLst>
      <p:ext uri="{BB962C8B-B14F-4D97-AF65-F5344CB8AC3E}">
        <p14:creationId xmlns:p14="http://schemas.microsoft.com/office/powerpoint/2010/main" val="3314820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3345-8F72-4F4A-860C-86B6E770AA56}"/>
              </a:ext>
            </a:extLst>
          </p:cNvPr>
          <p:cNvSpPr>
            <a:spLocks noGrp="1"/>
          </p:cNvSpPr>
          <p:nvPr>
            <p:ph type="title"/>
          </p:nvPr>
        </p:nvSpPr>
        <p:spPr/>
        <p:txBody>
          <a:bodyPr/>
          <a:lstStyle/>
          <a:p>
            <a:r>
              <a:rPr lang="en-US" dirty="0"/>
              <a:t>Until loop</a:t>
            </a:r>
            <a:endParaRPr lang="en-IN" dirty="0"/>
          </a:p>
        </p:txBody>
      </p:sp>
      <p:sp>
        <p:nvSpPr>
          <p:cNvPr id="3" name="Content Placeholder 2">
            <a:extLst>
              <a:ext uri="{FF2B5EF4-FFF2-40B4-BE49-F238E27FC236}">
                <a16:creationId xmlns:a16="http://schemas.microsoft.com/office/drawing/2014/main" id="{6237672F-7068-47A2-BA86-E7435E4B76AE}"/>
              </a:ext>
            </a:extLst>
          </p:cNvPr>
          <p:cNvSpPr>
            <a:spLocks noGrp="1"/>
          </p:cNvSpPr>
          <p:nvPr>
            <p:ph idx="1"/>
          </p:nvPr>
        </p:nvSpPr>
        <p:spPr/>
        <p:txBody>
          <a:bodyPr/>
          <a:lstStyle/>
          <a:p>
            <a:r>
              <a:rPr lang="en-US" dirty="0"/>
              <a:t>Sometimes we need to execute the set of commands until a condition is true</a:t>
            </a:r>
          </a:p>
          <a:p>
            <a:r>
              <a:rPr lang="en-US" dirty="0"/>
              <a:t>In simple words, here if the condition is false, then the given statement is executed.</a:t>
            </a:r>
          </a:p>
          <a:p>
            <a:pPr marL="0" indent="0">
              <a:buNone/>
            </a:pPr>
            <a:endParaRPr lang="en-IN" dirty="0"/>
          </a:p>
        </p:txBody>
      </p:sp>
      <p:pic>
        <p:nvPicPr>
          <p:cNvPr id="4" name="Picture 3">
            <a:extLst>
              <a:ext uri="{FF2B5EF4-FFF2-40B4-BE49-F238E27FC236}">
                <a16:creationId xmlns:a16="http://schemas.microsoft.com/office/drawing/2014/main" id="{E0284050-D08A-45F4-9181-1322B78FAE38}"/>
              </a:ext>
            </a:extLst>
          </p:cNvPr>
          <p:cNvPicPr>
            <a:picLocks noChangeAspect="1"/>
          </p:cNvPicPr>
          <p:nvPr/>
        </p:nvPicPr>
        <p:blipFill>
          <a:blip r:embed="rId2"/>
          <a:stretch>
            <a:fillRect/>
          </a:stretch>
        </p:blipFill>
        <p:spPr>
          <a:xfrm>
            <a:off x="2902227" y="3061251"/>
            <a:ext cx="6612834" cy="2405093"/>
          </a:xfrm>
          <a:prstGeom prst="rect">
            <a:avLst/>
          </a:prstGeom>
        </p:spPr>
      </p:pic>
    </p:spTree>
    <p:extLst>
      <p:ext uri="{BB962C8B-B14F-4D97-AF65-F5344CB8AC3E}">
        <p14:creationId xmlns:p14="http://schemas.microsoft.com/office/powerpoint/2010/main" val="4172346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81CB-F373-46D9-B214-D03A31976633}"/>
              </a:ext>
            </a:extLst>
          </p:cNvPr>
          <p:cNvSpPr>
            <a:spLocks noGrp="1"/>
          </p:cNvSpPr>
          <p:nvPr>
            <p:ph type="title"/>
          </p:nvPr>
        </p:nvSpPr>
        <p:spPr/>
        <p:txBody>
          <a:bodyPr/>
          <a:lstStyle/>
          <a:p>
            <a:r>
              <a:rPr lang="en-US" dirty="0"/>
              <a:t>Nested loop</a:t>
            </a:r>
            <a:endParaRPr lang="en-IN" dirty="0"/>
          </a:p>
        </p:txBody>
      </p:sp>
      <p:sp>
        <p:nvSpPr>
          <p:cNvPr id="3" name="Content Placeholder 2">
            <a:extLst>
              <a:ext uri="{FF2B5EF4-FFF2-40B4-BE49-F238E27FC236}">
                <a16:creationId xmlns:a16="http://schemas.microsoft.com/office/drawing/2014/main" id="{6A492E48-DD7C-4296-9397-0D09ABC62BAA}"/>
              </a:ext>
            </a:extLst>
          </p:cNvPr>
          <p:cNvSpPr>
            <a:spLocks noGrp="1"/>
          </p:cNvSpPr>
          <p:nvPr>
            <p:ph idx="1"/>
          </p:nvPr>
        </p:nvSpPr>
        <p:spPr/>
        <p:txBody>
          <a:bodyPr/>
          <a:lstStyle/>
          <a:p>
            <a:r>
              <a:rPr lang="en-US" dirty="0"/>
              <a:t>Here we can put one loop inside the another.</a:t>
            </a:r>
          </a:p>
          <a:p>
            <a:pPr marL="0" indent="0">
              <a:buNone/>
            </a:pPr>
            <a:endParaRPr lang="en-IN" dirty="0"/>
          </a:p>
        </p:txBody>
      </p:sp>
      <p:pic>
        <p:nvPicPr>
          <p:cNvPr id="4" name="Picture 3">
            <a:extLst>
              <a:ext uri="{FF2B5EF4-FFF2-40B4-BE49-F238E27FC236}">
                <a16:creationId xmlns:a16="http://schemas.microsoft.com/office/drawing/2014/main" id="{C3F4AC4A-F602-449D-80D9-069D245E80E5}"/>
              </a:ext>
            </a:extLst>
          </p:cNvPr>
          <p:cNvPicPr>
            <a:picLocks noChangeAspect="1"/>
          </p:cNvPicPr>
          <p:nvPr/>
        </p:nvPicPr>
        <p:blipFill>
          <a:blip r:embed="rId2"/>
          <a:stretch>
            <a:fillRect/>
          </a:stretch>
        </p:blipFill>
        <p:spPr>
          <a:xfrm>
            <a:off x="1451579" y="3246782"/>
            <a:ext cx="4067175" cy="1789043"/>
          </a:xfrm>
          <a:prstGeom prst="rect">
            <a:avLst/>
          </a:prstGeom>
        </p:spPr>
      </p:pic>
      <p:pic>
        <p:nvPicPr>
          <p:cNvPr id="5" name="Picture 4">
            <a:extLst>
              <a:ext uri="{FF2B5EF4-FFF2-40B4-BE49-F238E27FC236}">
                <a16:creationId xmlns:a16="http://schemas.microsoft.com/office/drawing/2014/main" id="{F30A67E6-2047-4C84-B215-553CF5965898}"/>
              </a:ext>
            </a:extLst>
          </p:cNvPr>
          <p:cNvPicPr>
            <a:picLocks noChangeAspect="1"/>
          </p:cNvPicPr>
          <p:nvPr/>
        </p:nvPicPr>
        <p:blipFill>
          <a:blip r:embed="rId3"/>
          <a:stretch>
            <a:fillRect/>
          </a:stretch>
        </p:blipFill>
        <p:spPr>
          <a:xfrm>
            <a:off x="6430618" y="2599104"/>
            <a:ext cx="4873486" cy="3450613"/>
          </a:xfrm>
          <a:prstGeom prst="rect">
            <a:avLst/>
          </a:prstGeom>
        </p:spPr>
      </p:pic>
    </p:spTree>
    <p:extLst>
      <p:ext uri="{BB962C8B-B14F-4D97-AF65-F5344CB8AC3E}">
        <p14:creationId xmlns:p14="http://schemas.microsoft.com/office/powerpoint/2010/main" val="3400117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05B4-D379-42D2-B4C2-68BF5B3EAF01}"/>
              </a:ext>
            </a:extLst>
          </p:cNvPr>
          <p:cNvSpPr>
            <a:spLocks noGrp="1"/>
          </p:cNvSpPr>
          <p:nvPr>
            <p:ph type="title"/>
          </p:nvPr>
        </p:nvSpPr>
        <p:spPr/>
        <p:txBody>
          <a:bodyPr/>
          <a:lstStyle/>
          <a:p>
            <a:r>
              <a:rPr lang="en-US" dirty="0"/>
              <a:t>Loop Control</a:t>
            </a:r>
            <a:endParaRPr lang="en-IN" dirty="0"/>
          </a:p>
        </p:txBody>
      </p:sp>
      <p:sp>
        <p:nvSpPr>
          <p:cNvPr id="3" name="Content Placeholder 2">
            <a:extLst>
              <a:ext uri="{FF2B5EF4-FFF2-40B4-BE49-F238E27FC236}">
                <a16:creationId xmlns:a16="http://schemas.microsoft.com/office/drawing/2014/main" id="{0F12B040-50A6-4959-8D48-88E96576708B}"/>
              </a:ext>
            </a:extLst>
          </p:cNvPr>
          <p:cNvSpPr>
            <a:spLocks noGrp="1"/>
          </p:cNvSpPr>
          <p:nvPr>
            <p:ph idx="1"/>
          </p:nvPr>
        </p:nvSpPr>
        <p:spPr/>
        <p:txBody>
          <a:bodyPr>
            <a:normAutofit fontScale="92500" lnSpcReduction="10000"/>
          </a:bodyPr>
          <a:lstStyle/>
          <a:p>
            <a:r>
              <a:rPr lang="en-US" dirty="0"/>
              <a:t>The Break Statement:-</a:t>
            </a:r>
          </a:p>
          <a:p>
            <a:pPr marL="0" indent="0">
              <a:buNone/>
            </a:pPr>
            <a:r>
              <a:rPr lang="en-US" dirty="0"/>
              <a:t>The break statement is used to terminate the execution of the entire loop, after completing the execution of all of the lines of code up to the break statement. It then steps down to the code following the end of the loop.</a:t>
            </a:r>
          </a:p>
          <a:p>
            <a:r>
              <a:rPr lang="en-US" dirty="0"/>
              <a:t>The Continue Statement</a:t>
            </a:r>
          </a:p>
          <a:p>
            <a:pPr marL="0" indent="0">
              <a:buNone/>
            </a:pPr>
            <a:r>
              <a:rPr lang="en-US" dirty="0"/>
              <a:t>The continue statement is similar to the break command, except that it causes the current iteration of the loop to exit, rather than the entire loop.</a:t>
            </a:r>
          </a:p>
          <a:p>
            <a:pPr marL="0" indent="0">
              <a:buNone/>
            </a:pPr>
            <a:r>
              <a:rPr lang="en-US" dirty="0"/>
              <a:t>This statement is useful when an error has occurred but you want to try to execute the next iteration of the loop.</a:t>
            </a:r>
            <a:endParaRPr lang="en-IN" dirty="0"/>
          </a:p>
        </p:txBody>
      </p:sp>
    </p:spTree>
    <p:extLst>
      <p:ext uri="{BB962C8B-B14F-4D97-AF65-F5344CB8AC3E}">
        <p14:creationId xmlns:p14="http://schemas.microsoft.com/office/powerpoint/2010/main" val="2884296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6B63-ABEF-4A3C-A4DE-A8AFFFABC242}"/>
              </a:ext>
            </a:extLst>
          </p:cNvPr>
          <p:cNvSpPr>
            <a:spLocks noGrp="1"/>
          </p:cNvSpPr>
          <p:nvPr>
            <p:ph type="title"/>
          </p:nvPr>
        </p:nvSpPr>
        <p:spPr/>
        <p:txBody>
          <a:bodyPr/>
          <a:lstStyle/>
          <a:p>
            <a:r>
              <a:rPr lang="en-US" dirty="0"/>
              <a:t>Functions</a:t>
            </a:r>
            <a:endParaRPr lang="en-IN" dirty="0"/>
          </a:p>
        </p:txBody>
      </p:sp>
      <p:sp>
        <p:nvSpPr>
          <p:cNvPr id="3" name="Content Placeholder 2">
            <a:extLst>
              <a:ext uri="{FF2B5EF4-FFF2-40B4-BE49-F238E27FC236}">
                <a16:creationId xmlns:a16="http://schemas.microsoft.com/office/drawing/2014/main" id="{713E6EA6-755B-4FB7-A232-F7A2A5A68E5B}"/>
              </a:ext>
            </a:extLst>
          </p:cNvPr>
          <p:cNvSpPr>
            <a:spLocks noGrp="1"/>
          </p:cNvSpPr>
          <p:nvPr>
            <p:ph idx="1"/>
          </p:nvPr>
        </p:nvSpPr>
        <p:spPr/>
        <p:txBody>
          <a:bodyPr/>
          <a:lstStyle/>
          <a:p>
            <a:r>
              <a:rPr lang="en-US" dirty="0"/>
              <a:t>Functions enable you to break down the overall functionality of a script into smaller, logical subsections, which can then be called upon to perform their individual tasks when needed.</a:t>
            </a:r>
          </a:p>
          <a:p>
            <a:pPr marL="0" indent="0">
              <a:buNone/>
            </a:pPr>
            <a:endParaRPr lang="en-IN" dirty="0"/>
          </a:p>
        </p:txBody>
      </p:sp>
      <p:pic>
        <p:nvPicPr>
          <p:cNvPr id="5" name="Picture 4">
            <a:extLst>
              <a:ext uri="{FF2B5EF4-FFF2-40B4-BE49-F238E27FC236}">
                <a16:creationId xmlns:a16="http://schemas.microsoft.com/office/drawing/2014/main" id="{DE6A6167-171E-4D35-9A74-09811DEA9FC8}"/>
              </a:ext>
            </a:extLst>
          </p:cNvPr>
          <p:cNvPicPr>
            <a:picLocks noChangeAspect="1"/>
          </p:cNvPicPr>
          <p:nvPr/>
        </p:nvPicPr>
        <p:blipFill>
          <a:blip r:embed="rId2"/>
          <a:stretch>
            <a:fillRect/>
          </a:stretch>
        </p:blipFill>
        <p:spPr>
          <a:xfrm>
            <a:off x="3472070" y="3269550"/>
            <a:ext cx="4903303" cy="1938554"/>
          </a:xfrm>
          <a:prstGeom prst="rect">
            <a:avLst/>
          </a:prstGeom>
        </p:spPr>
      </p:pic>
    </p:spTree>
    <p:extLst>
      <p:ext uri="{BB962C8B-B14F-4D97-AF65-F5344CB8AC3E}">
        <p14:creationId xmlns:p14="http://schemas.microsoft.com/office/powerpoint/2010/main" val="546642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6373-BF71-4CB5-9C0C-AF2C0F8B24D7}"/>
              </a:ext>
            </a:extLst>
          </p:cNvPr>
          <p:cNvSpPr>
            <a:spLocks noGrp="1"/>
          </p:cNvSpPr>
          <p:nvPr>
            <p:ph type="title"/>
          </p:nvPr>
        </p:nvSpPr>
        <p:spPr/>
        <p:txBody>
          <a:bodyPr/>
          <a:lstStyle/>
          <a:p>
            <a:r>
              <a:rPr lang="en-US" dirty="0"/>
              <a:t>Return value from function</a:t>
            </a:r>
            <a:endParaRPr lang="en-IN" dirty="0"/>
          </a:p>
        </p:txBody>
      </p:sp>
      <p:sp>
        <p:nvSpPr>
          <p:cNvPr id="3" name="Content Placeholder 2">
            <a:extLst>
              <a:ext uri="{FF2B5EF4-FFF2-40B4-BE49-F238E27FC236}">
                <a16:creationId xmlns:a16="http://schemas.microsoft.com/office/drawing/2014/main" id="{54A24793-F7F3-443F-A51F-BCBC3B79F341}"/>
              </a:ext>
            </a:extLst>
          </p:cNvPr>
          <p:cNvSpPr>
            <a:spLocks noGrp="1"/>
          </p:cNvSpPr>
          <p:nvPr>
            <p:ph idx="1"/>
          </p:nvPr>
        </p:nvSpPr>
        <p:spPr/>
        <p:txBody>
          <a:bodyPr/>
          <a:lstStyle/>
          <a:p>
            <a:r>
              <a:rPr lang="en-US" dirty="0"/>
              <a:t>Based on the situation you can return any value from your function using the return command whose syntax is as follows −</a:t>
            </a:r>
          </a:p>
          <a:p>
            <a:pPr marL="0" indent="0">
              <a:buNone/>
            </a:pPr>
            <a:r>
              <a:rPr lang="en-US" dirty="0"/>
              <a:t>		</a:t>
            </a:r>
            <a:r>
              <a:rPr lang="en-US" dirty="0">
                <a:highlight>
                  <a:srgbClr val="FFFF00"/>
                </a:highlight>
              </a:rPr>
              <a:t>return code</a:t>
            </a:r>
          </a:p>
          <a:p>
            <a:r>
              <a:rPr lang="en-US" dirty="0"/>
              <a:t>Here code can be anything you choose here, but obviously you should choose something that is meaningful or useful in the context of your script as a whole.</a:t>
            </a:r>
            <a:endParaRPr lang="en-IN" dirty="0"/>
          </a:p>
        </p:txBody>
      </p:sp>
    </p:spTree>
    <p:extLst>
      <p:ext uri="{BB962C8B-B14F-4D97-AF65-F5344CB8AC3E}">
        <p14:creationId xmlns:p14="http://schemas.microsoft.com/office/powerpoint/2010/main" val="188453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F269D0-666E-4B3F-B501-9B906B3F3A0D}"/>
              </a:ext>
            </a:extLst>
          </p:cNvPr>
          <p:cNvSpPr>
            <a:spLocks noGrp="1"/>
          </p:cNvSpPr>
          <p:nvPr>
            <p:ph type="title"/>
          </p:nvPr>
        </p:nvSpPr>
        <p:spPr/>
        <p:txBody>
          <a:bodyPr/>
          <a:lstStyle/>
          <a:p>
            <a:r>
              <a:rPr lang="en-US" dirty="0"/>
              <a:t>Architecture </a:t>
            </a:r>
            <a:endParaRPr lang="en-IN" dirty="0"/>
          </a:p>
        </p:txBody>
      </p:sp>
      <p:pic>
        <p:nvPicPr>
          <p:cNvPr id="12" name="Content Placeholder 11">
            <a:extLst>
              <a:ext uri="{FF2B5EF4-FFF2-40B4-BE49-F238E27FC236}">
                <a16:creationId xmlns:a16="http://schemas.microsoft.com/office/drawing/2014/main" id="{40BE44B7-AC9B-4E7B-A67E-9B2C1DDA17AC}"/>
              </a:ext>
            </a:extLst>
          </p:cNvPr>
          <p:cNvPicPr>
            <a:picLocks noGrp="1" noChangeAspect="1"/>
          </p:cNvPicPr>
          <p:nvPr>
            <p:ph idx="1"/>
          </p:nvPr>
        </p:nvPicPr>
        <p:blipFill>
          <a:blip r:embed="rId2"/>
          <a:stretch>
            <a:fillRect/>
          </a:stretch>
        </p:blipFill>
        <p:spPr>
          <a:xfrm>
            <a:off x="3154016" y="2016124"/>
            <a:ext cx="6162261" cy="3735319"/>
          </a:xfrm>
          <a:prstGeom prst="rect">
            <a:avLst/>
          </a:prstGeom>
        </p:spPr>
      </p:pic>
    </p:spTree>
    <p:extLst>
      <p:ext uri="{BB962C8B-B14F-4D97-AF65-F5344CB8AC3E}">
        <p14:creationId xmlns:p14="http://schemas.microsoft.com/office/powerpoint/2010/main" val="291914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7C16-2091-44D3-B764-8F574054CE66}"/>
              </a:ext>
            </a:extLst>
          </p:cNvPr>
          <p:cNvSpPr>
            <a:spLocks noGrp="1"/>
          </p:cNvSpPr>
          <p:nvPr>
            <p:ph type="title"/>
          </p:nvPr>
        </p:nvSpPr>
        <p:spPr/>
        <p:txBody>
          <a:bodyPr/>
          <a:lstStyle/>
          <a:p>
            <a:r>
              <a:rPr lang="en-US" dirty="0"/>
              <a:t>shell</a:t>
            </a:r>
            <a:endParaRPr lang="en-IN" dirty="0"/>
          </a:p>
        </p:txBody>
      </p:sp>
      <p:sp>
        <p:nvSpPr>
          <p:cNvPr id="3" name="Content Placeholder 2">
            <a:extLst>
              <a:ext uri="{FF2B5EF4-FFF2-40B4-BE49-F238E27FC236}">
                <a16:creationId xmlns:a16="http://schemas.microsoft.com/office/drawing/2014/main" id="{0D27CE35-C037-4B48-817C-7081EAF7F2F4}"/>
              </a:ext>
            </a:extLst>
          </p:cNvPr>
          <p:cNvSpPr>
            <a:spLocks noGrp="1"/>
          </p:cNvSpPr>
          <p:nvPr>
            <p:ph idx="1"/>
          </p:nvPr>
        </p:nvSpPr>
        <p:spPr/>
        <p:txBody>
          <a:bodyPr/>
          <a:lstStyle/>
          <a:p>
            <a:r>
              <a:rPr lang="en-US" dirty="0"/>
              <a:t>A Shell provides you with an interface to the Unix system. It gathers input from you and executes programs based on that input. When a program finishes executing, it displays that program's output.</a:t>
            </a:r>
          </a:p>
          <a:p>
            <a:r>
              <a:rPr lang="en-US" dirty="0"/>
              <a:t>Shell is an environment in which we can run our commands, programs, and shell scripts. There are different flavors of a shell, just as there are different flavors of operating systems. Each flavor of shell has its own set of recognized commands and functions</a:t>
            </a:r>
          </a:p>
          <a:p>
            <a:r>
              <a:rPr lang="en-US" dirty="0"/>
              <a:t>In simple terms SHELL is a program which provides the interface between the user and an operating system (</a:t>
            </a:r>
            <a:r>
              <a:rPr lang="en-US" dirty="0" err="1"/>
              <a:t>os</a:t>
            </a:r>
            <a:r>
              <a:rPr lang="en-US" dirty="0"/>
              <a:t> is also called as </a:t>
            </a:r>
            <a:r>
              <a:rPr lang="en-US" dirty="0" err="1"/>
              <a:t>kernal</a:t>
            </a:r>
            <a:r>
              <a:rPr lang="en-US" dirty="0"/>
              <a:t>)</a:t>
            </a:r>
            <a:endParaRPr lang="en-IN" dirty="0"/>
          </a:p>
        </p:txBody>
      </p:sp>
    </p:spTree>
    <p:extLst>
      <p:ext uri="{BB962C8B-B14F-4D97-AF65-F5344CB8AC3E}">
        <p14:creationId xmlns:p14="http://schemas.microsoft.com/office/powerpoint/2010/main" val="375872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ED0E-4C09-4312-A55C-FCEC2C59A100}"/>
              </a:ext>
            </a:extLst>
          </p:cNvPr>
          <p:cNvSpPr>
            <a:spLocks noGrp="1"/>
          </p:cNvSpPr>
          <p:nvPr>
            <p:ph type="title"/>
          </p:nvPr>
        </p:nvSpPr>
        <p:spPr/>
        <p:txBody>
          <a:bodyPr/>
          <a:lstStyle/>
          <a:p>
            <a:r>
              <a:rPr lang="en-US" dirty="0"/>
              <a:t>Types of shell</a:t>
            </a:r>
            <a:endParaRPr lang="en-IN" dirty="0"/>
          </a:p>
        </p:txBody>
      </p:sp>
      <p:sp>
        <p:nvSpPr>
          <p:cNvPr id="3" name="Content Placeholder 2">
            <a:extLst>
              <a:ext uri="{FF2B5EF4-FFF2-40B4-BE49-F238E27FC236}">
                <a16:creationId xmlns:a16="http://schemas.microsoft.com/office/drawing/2014/main" id="{77C5C504-1C36-49DA-8343-8345163914F2}"/>
              </a:ext>
            </a:extLst>
          </p:cNvPr>
          <p:cNvSpPr>
            <a:spLocks noGrp="1"/>
          </p:cNvSpPr>
          <p:nvPr>
            <p:ph idx="1"/>
          </p:nvPr>
        </p:nvSpPr>
        <p:spPr/>
        <p:txBody>
          <a:bodyPr>
            <a:normAutofit fontScale="85000" lnSpcReduction="10000"/>
          </a:bodyPr>
          <a:lstStyle/>
          <a:p>
            <a:r>
              <a:rPr lang="en-US" b="1" dirty="0"/>
              <a:t>The C shell (</a:t>
            </a:r>
            <a:r>
              <a:rPr lang="en-US" b="1" dirty="0" err="1"/>
              <a:t>csh</a:t>
            </a:r>
            <a:r>
              <a:rPr lang="en-US" b="1" dirty="0"/>
              <a:t>):- </a:t>
            </a:r>
            <a:r>
              <a:rPr lang="en-US" dirty="0"/>
              <a:t>It includes helpful programming features like built-in arithmetic and C-like expression syntax.</a:t>
            </a:r>
          </a:p>
          <a:p>
            <a:r>
              <a:rPr lang="en-US" b="1" dirty="0"/>
              <a:t>The Bourne Shell (</a:t>
            </a:r>
            <a:r>
              <a:rPr lang="en-US" b="1" dirty="0" err="1"/>
              <a:t>sh</a:t>
            </a:r>
            <a:r>
              <a:rPr lang="en-US" b="1" dirty="0"/>
              <a:t>) </a:t>
            </a:r>
            <a:r>
              <a:rPr lang="en-US" dirty="0"/>
              <a:t>:- It is the original UNIX shell. It is faster and more preferred. It lacks features for interactive use like the ability to recall previous commands. It also lacks built-in arithmetic and logical expression handling. It is default shell for Solaris OS.</a:t>
            </a:r>
          </a:p>
          <a:p>
            <a:r>
              <a:rPr lang="en-US" b="1" dirty="0"/>
              <a:t>The Korn Shell (</a:t>
            </a:r>
            <a:r>
              <a:rPr lang="en-US" b="1" dirty="0" err="1"/>
              <a:t>ksh</a:t>
            </a:r>
            <a:r>
              <a:rPr lang="en-US" b="1" dirty="0"/>
              <a:t>):- </a:t>
            </a:r>
            <a:r>
              <a:rPr lang="en-US" dirty="0"/>
              <a:t>is a superset of the Bourne </a:t>
            </a:r>
            <a:r>
              <a:rPr lang="en-US" dirty="0" err="1"/>
              <a:t>shell.So</a:t>
            </a:r>
            <a:r>
              <a:rPr lang="en-US" dirty="0"/>
              <a:t> it supports everything in the Bourne </a:t>
            </a:r>
            <a:r>
              <a:rPr lang="en-US" dirty="0" err="1"/>
              <a:t>shell.It</a:t>
            </a:r>
            <a:r>
              <a:rPr lang="en-US" dirty="0"/>
              <a:t> has interactive features. It includes features like built-in arithmetic and C-like arrays, functions, and string-manipulation </a:t>
            </a:r>
            <a:r>
              <a:rPr lang="en-US" dirty="0" err="1"/>
              <a:t>facilities.It</a:t>
            </a:r>
            <a:r>
              <a:rPr lang="en-US" dirty="0"/>
              <a:t> is faster than C shell. It is compatible with script written for C shell.</a:t>
            </a:r>
          </a:p>
          <a:p>
            <a:r>
              <a:rPr lang="en-US" b="1" dirty="0"/>
              <a:t>Bourne Again Shell (bash) </a:t>
            </a:r>
            <a:r>
              <a:rPr lang="en-US" dirty="0"/>
              <a:t>:- It is compatible to the Bourne shell. It includes features from Korn and Bourne shell.</a:t>
            </a:r>
          </a:p>
          <a:p>
            <a:endParaRPr lang="en-US" dirty="0"/>
          </a:p>
          <a:p>
            <a:endParaRPr lang="en-IN" dirty="0"/>
          </a:p>
        </p:txBody>
      </p:sp>
    </p:spTree>
    <p:extLst>
      <p:ext uri="{BB962C8B-B14F-4D97-AF65-F5344CB8AC3E}">
        <p14:creationId xmlns:p14="http://schemas.microsoft.com/office/powerpoint/2010/main" val="210972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1391-0B02-4101-AB2E-057CC0D01CF0}"/>
              </a:ext>
            </a:extLst>
          </p:cNvPr>
          <p:cNvSpPr>
            <a:spLocks noGrp="1"/>
          </p:cNvSpPr>
          <p:nvPr>
            <p:ph type="title"/>
          </p:nvPr>
        </p:nvSpPr>
        <p:spPr/>
        <p:txBody>
          <a:bodyPr/>
          <a:lstStyle/>
          <a:p>
            <a:r>
              <a:rPr lang="en-US" dirty="0"/>
              <a:t>File system hierarchy</a:t>
            </a:r>
            <a:endParaRPr lang="en-IN" dirty="0"/>
          </a:p>
        </p:txBody>
      </p:sp>
      <p:sp>
        <p:nvSpPr>
          <p:cNvPr id="4" name="Content Placeholder 3">
            <a:extLst>
              <a:ext uri="{FF2B5EF4-FFF2-40B4-BE49-F238E27FC236}">
                <a16:creationId xmlns:a16="http://schemas.microsoft.com/office/drawing/2014/main" id="{48C902BD-C49A-4A89-A6F6-4012C756AEFE}"/>
              </a:ext>
            </a:extLst>
          </p:cNvPr>
          <p:cNvSpPr>
            <a:spLocks noGrp="1"/>
          </p:cNvSpPr>
          <p:nvPr>
            <p:ph sz="half" idx="1"/>
          </p:nvPr>
        </p:nvSpPr>
        <p:spPr/>
        <p:txBody>
          <a:bodyPr/>
          <a:lstStyle/>
          <a:p>
            <a:r>
              <a:rPr lang="en-US" dirty="0"/>
              <a:t>windows</a:t>
            </a:r>
            <a:endParaRPr lang="en-IN" dirty="0"/>
          </a:p>
        </p:txBody>
      </p:sp>
      <p:sp>
        <p:nvSpPr>
          <p:cNvPr id="5" name="Content Placeholder 4">
            <a:extLst>
              <a:ext uri="{FF2B5EF4-FFF2-40B4-BE49-F238E27FC236}">
                <a16:creationId xmlns:a16="http://schemas.microsoft.com/office/drawing/2014/main" id="{694091F1-ED95-4C46-825A-8F36D9719F9C}"/>
              </a:ext>
            </a:extLst>
          </p:cNvPr>
          <p:cNvSpPr>
            <a:spLocks noGrp="1"/>
          </p:cNvSpPr>
          <p:nvPr>
            <p:ph sz="half" idx="2"/>
          </p:nvPr>
        </p:nvSpPr>
        <p:spPr/>
        <p:txBody>
          <a:bodyPr/>
          <a:lstStyle/>
          <a:p>
            <a:r>
              <a:rPr lang="en-US" dirty="0"/>
              <a:t>Linux</a:t>
            </a:r>
          </a:p>
          <a:p>
            <a:endParaRPr lang="en-IN" dirty="0"/>
          </a:p>
        </p:txBody>
      </p:sp>
      <p:pic>
        <p:nvPicPr>
          <p:cNvPr id="6" name="Picture 5">
            <a:extLst>
              <a:ext uri="{FF2B5EF4-FFF2-40B4-BE49-F238E27FC236}">
                <a16:creationId xmlns:a16="http://schemas.microsoft.com/office/drawing/2014/main" id="{8819C65A-2D9E-43D5-9DC8-94ABEC4A1045}"/>
              </a:ext>
            </a:extLst>
          </p:cNvPr>
          <p:cNvPicPr>
            <a:picLocks noChangeAspect="1"/>
          </p:cNvPicPr>
          <p:nvPr/>
        </p:nvPicPr>
        <p:blipFill>
          <a:blip r:embed="rId2"/>
          <a:stretch>
            <a:fillRect/>
          </a:stretch>
        </p:blipFill>
        <p:spPr>
          <a:xfrm>
            <a:off x="954363" y="2631384"/>
            <a:ext cx="4505325" cy="2563467"/>
          </a:xfrm>
          <a:prstGeom prst="rect">
            <a:avLst/>
          </a:prstGeom>
        </p:spPr>
      </p:pic>
      <p:pic>
        <p:nvPicPr>
          <p:cNvPr id="7" name="Picture 6">
            <a:extLst>
              <a:ext uri="{FF2B5EF4-FFF2-40B4-BE49-F238E27FC236}">
                <a16:creationId xmlns:a16="http://schemas.microsoft.com/office/drawing/2014/main" id="{B3BB6EA4-CA1E-4DB5-AA42-53DC678E4B9E}"/>
              </a:ext>
            </a:extLst>
          </p:cNvPr>
          <p:cNvPicPr>
            <a:picLocks noChangeAspect="1"/>
          </p:cNvPicPr>
          <p:nvPr/>
        </p:nvPicPr>
        <p:blipFill>
          <a:blip r:embed="rId3"/>
          <a:stretch>
            <a:fillRect/>
          </a:stretch>
        </p:blipFill>
        <p:spPr>
          <a:xfrm>
            <a:off x="5459688" y="2550887"/>
            <a:ext cx="6380359" cy="2724460"/>
          </a:xfrm>
          <a:prstGeom prst="rect">
            <a:avLst/>
          </a:prstGeom>
        </p:spPr>
      </p:pic>
    </p:spTree>
    <p:extLst>
      <p:ext uri="{BB962C8B-B14F-4D97-AF65-F5344CB8AC3E}">
        <p14:creationId xmlns:p14="http://schemas.microsoft.com/office/powerpoint/2010/main" val="7984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C939-A39E-4368-BEA5-3A54F0288819}"/>
              </a:ext>
            </a:extLst>
          </p:cNvPr>
          <p:cNvSpPr>
            <a:spLocks noGrp="1"/>
          </p:cNvSpPr>
          <p:nvPr>
            <p:ph type="title"/>
          </p:nvPr>
        </p:nvSpPr>
        <p:spPr/>
        <p:txBody>
          <a:bodyPr/>
          <a:lstStyle/>
          <a:p>
            <a:r>
              <a:rPr lang="en-US" dirty="0"/>
              <a:t>Shell Scripting</a:t>
            </a:r>
            <a:endParaRPr lang="en-IN" dirty="0"/>
          </a:p>
        </p:txBody>
      </p:sp>
      <p:sp>
        <p:nvSpPr>
          <p:cNvPr id="5" name="Content Placeholder 4">
            <a:extLst>
              <a:ext uri="{FF2B5EF4-FFF2-40B4-BE49-F238E27FC236}">
                <a16:creationId xmlns:a16="http://schemas.microsoft.com/office/drawing/2014/main" id="{79D959EE-195B-46B5-92E3-89CE69CA2C01}"/>
              </a:ext>
            </a:extLst>
          </p:cNvPr>
          <p:cNvSpPr>
            <a:spLocks noGrp="1"/>
          </p:cNvSpPr>
          <p:nvPr>
            <p:ph idx="1"/>
          </p:nvPr>
        </p:nvSpPr>
        <p:spPr/>
        <p:txBody>
          <a:bodyPr/>
          <a:lstStyle/>
          <a:p>
            <a:r>
              <a:rPr lang="en-US" dirty="0"/>
              <a:t>The shell is a command line interpreter, it translates the user entered command and converts them into the language which is understood by the kernel.</a:t>
            </a:r>
          </a:p>
          <a:p>
            <a:r>
              <a:rPr lang="en-US" dirty="0"/>
              <a:t>Shell scripting is nothing but the list of commands which are listed in a script in the order of execution.</a:t>
            </a:r>
          </a:p>
          <a:p>
            <a:r>
              <a:rPr lang="en-US" dirty="0"/>
              <a:t>A good shell script will always have proper comments after every command.</a:t>
            </a:r>
            <a:endParaRPr lang="en-IN" dirty="0"/>
          </a:p>
        </p:txBody>
      </p:sp>
    </p:spTree>
    <p:extLst>
      <p:ext uri="{BB962C8B-B14F-4D97-AF65-F5344CB8AC3E}">
        <p14:creationId xmlns:p14="http://schemas.microsoft.com/office/powerpoint/2010/main" val="3981434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BA7B-922C-4A35-A3B8-02914B5AB427}"/>
              </a:ext>
            </a:extLst>
          </p:cNvPr>
          <p:cNvSpPr>
            <a:spLocks noGrp="1"/>
          </p:cNvSpPr>
          <p:nvPr>
            <p:ph type="title"/>
          </p:nvPr>
        </p:nvSpPr>
        <p:spPr/>
        <p:txBody>
          <a:bodyPr/>
          <a:lstStyle/>
          <a:p>
            <a:r>
              <a:rPr lang="en-US" dirty="0"/>
              <a:t>Shell scripting</a:t>
            </a:r>
            <a:br>
              <a:rPr lang="en-US" dirty="0"/>
            </a:br>
            <a:endParaRPr lang="en-IN" dirty="0"/>
          </a:p>
        </p:txBody>
      </p:sp>
      <p:sp>
        <p:nvSpPr>
          <p:cNvPr id="3" name="Content Placeholder 2">
            <a:extLst>
              <a:ext uri="{FF2B5EF4-FFF2-40B4-BE49-F238E27FC236}">
                <a16:creationId xmlns:a16="http://schemas.microsoft.com/office/drawing/2014/main" id="{D034BCA4-D2F1-43A5-AA20-EF490647446D}"/>
              </a:ext>
            </a:extLst>
          </p:cNvPr>
          <p:cNvSpPr>
            <a:spLocks noGrp="1"/>
          </p:cNvSpPr>
          <p:nvPr>
            <p:ph idx="1"/>
          </p:nvPr>
        </p:nvSpPr>
        <p:spPr/>
        <p:txBody>
          <a:bodyPr>
            <a:normAutofit fontScale="77500" lnSpcReduction="20000"/>
          </a:bodyPr>
          <a:lstStyle/>
          <a:p>
            <a:r>
              <a:rPr lang="en-US" dirty="0"/>
              <a:t>The comments should be given using the # sign.</a:t>
            </a:r>
          </a:p>
          <a:p>
            <a:r>
              <a:rPr lang="en-US" dirty="0"/>
              <a:t>The .</a:t>
            </a:r>
            <a:r>
              <a:rPr lang="en-US" dirty="0" err="1"/>
              <a:t>sh</a:t>
            </a:r>
            <a:r>
              <a:rPr lang="en-US" dirty="0"/>
              <a:t> at the end of the file tells us that it’s a shell script.</a:t>
            </a:r>
          </a:p>
          <a:p>
            <a:pPr marL="0" indent="0">
              <a:buNone/>
            </a:pPr>
            <a:r>
              <a:rPr lang="en-US" dirty="0" err="1"/>
              <a:t>Eg</a:t>
            </a:r>
            <a:r>
              <a:rPr lang="en-US" dirty="0"/>
              <a:t>:- devops.sh  --- .</a:t>
            </a:r>
            <a:r>
              <a:rPr lang="en-US" dirty="0" err="1"/>
              <a:t>sh</a:t>
            </a:r>
            <a:r>
              <a:rPr lang="en-US" dirty="0"/>
              <a:t> indicated it’s a shell script</a:t>
            </a:r>
          </a:p>
          <a:p>
            <a:r>
              <a:rPr lang="en-US" dirty="0"/>
              <a:t>At the start of shell script its recommended to add the shebang  (#! - </a:t>
            </a:r>
            <a:r>
              <a:rPr lang="en-US" dirty="0" err="1"/>
              <a:t>shaa</a:t>
            </a:r>
            <a:r>
              <a:rPr lang="en-US" dirty="0"/>
              <a:t>-bang) comment for the user to identify which shell is being used.</a:t>
            </a:r>
          </a:p>
          <a:p>
            <a:r>
              <a:rPr lang="en-US" dirty="0"/>
              <a:t>The operator #! known as the shebang operator is used to define the shell in which the script is going to run. </a:t>
            </a:r>
          </a:p>
          <a:p>
            <a:r>
              <a:rPr lang="en-US" dirty="0"/>
              <a:t>The </a:t>
            </a:r>
            <a:r>
              <a:rPr lang="en-US" b="1" dirty="0"/>
              <a:t>Shebang</a:t>
            </a:r>
            <a:r>
              <a:rPr lang="en-US" dirty="0"/>
              <a:t> for shell script is mostly not necessary when your code is independent of the type of shell, and would run on any type (</a:t>
            </a:r>
            <a:r>
              <a:rPr lang="en-US" b="1" dirty="0"/>
              <a:t>bash, </a:t>
            </a:r>
            <a:r>
              <a:rPr lang="en-US" b="1" dirty="0" err="1"/>
              <a:t>ksh</a:t>
            </a:r>
            <a:r>
              <a:rPr lang="en-US" b="1" dirty="0"/>
              <a:t>, </a:t>
            </a:r>
            <a:r>
              <a:rPr lang="en-US" b="1" dirty="0" err="1"/>
              <a:t>csh</a:t>
            </a:r>
            <a:r>
              <a:rPr lang="en-US" dirty="0"/>
              <a:t> </a:t>
            </a:r>
            <a:r>
              <a:rPr lang="en-US" dirty="0" err="1"/>
              <a:t>etc</a:t>
            </a:r>
            <a:r>
              <a:rPr lang="en-US" dirty="0"/>
              <a:t>).</a:t>
            </a:r>
          </a:p>
          <a:p>
            <a:pPr marL="0" indent="0">
              <a:buNone/>
            </a:pPr>
            <a:r>
              <a:rPr lang="en-US" dirty="0" err="1"/>
              <a:t>Eg</a:t>
            </a:r>
            <a:r>
              <a:rPr lang="en-US" dirty="0"/>
              <a:t>:- #!/bin/</a:t>
            </a:r>
            <a:r>
              <a:rPr lang="en-US" dirty="0" err="1"/>
              <a:t>sh</a:t>
            </a:r>
            <a:r>
              <a:rPr lang="en-US" dirty="0"/>
              <a:t>  --- for Bourne shell</a:t>
            </a:r>
          </a:p>
          <a:p>
            <a:pPr marL="0" indent="0">
              <a:buNone/>
            </a:pPr>
            <a:r>
              <a:rPr lang="en-US" dirty="0"/>
              <a:t>      #!/bin/bash  -- for Bourne again shell. This indicates the path of the shell</a:t>
            </a:r>
          </a:p>
          <a:p>
            <a:endParaRPr lang="en-US" dirty="0"/>
          </a:p>
          <a:p>
            <a:pPr marL="0" indent="0">
              <a:buNone/>
            </a:pPr>
            <a:endParaRPr lang="en-IN" dirty="0"/>
          </a:p>
        </p:txBody>
      </p:sp>
    </p:spTree>
    <p:extLst>
      <p:ext uri="{BB962C8B-B14F-4D97-AF65-F5344CB8AC3E}">
        <p14:creationId xmlns:p14="http://schemas.microsoft.com/office/powerpoint/2010/main" val="16632081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2941</TotalTime>
  <Words>2802</Words>
  <Application>Microsoft Office PowerPoint</Application>
  <PresentationFormat>Widescreen</PresentationFormat>
  <Paragraphs>311</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Gill Sans MT</vt:lpstr>
      <vt:lpstr>Gallery</vt:lpstr>
      <vt:lpstr>Basic Linux</vt:lpstr>
      <vt:lpstr>Introduction</vt:lpstr>
      <vt:lpstr>Linux vs windows</vt:lpstr>
      <vt:lpstr>Architecture </vt:lpstr>
      <vt:lpstr>shell</vt:lpstr>
      <vt:lpstr>Types of shell</vt:lpstr>
      <vt:lpstr>File system hierarchy</vt:lpstr>
      <vt:lpstr>Shell Scripting</vt:lpstr>
      <vt:lpstr>Shell scripting </vt:lpstr>
      <vt:lpstr>Shell scripting</vt:lpstr>
      <vt:lpstr>Variables</vt:lpstr>
      <vt:lpstr>Local variable</vt:lpstr>
      <vt:lpstr>Environmental variable</vt:lpstr>
      <vt:lpstr>SHELL variables</vt:lpstr>
      <vt:lpstr>Special variables</vt:lpstr>
      <vt:lpstr>Basic operators in shell</vt:lpstr>
      <vt:lpstr>Arithmetic Operators assuming a=10 and b=20</vt:lpstr>
      <vt:lpstr>Relational operators</vt:lpstr>
      <vt:lpstr>PowerPoint Presentation</vt:lpstr>
      <vt:lpstr>Boolean Operators </vt:lpstr>
      <vt:lpstr>String Operators</vt:lpstr>
      <vt:lpstr>File test Operator</vt:lpstr>
      <vt:lpstr>PowerPoint Presentation</vt:lpstr>
      <vt:lpstr>Decision making using If-else</vt:lpstr>
      <vt:lpstr>Decision making</vt:lpstr>
      <vt:lpstr>If-elif-fi</vt:lpstr>
      <vt:lpstr>Shell loops</vt:lpstr>
      <vt:lpstr>For loop</vt:lpstr>
      <vt:lpstr>For loop</vt:lpstr>
      <vt:lpstr>While loop</vt:lpstr>
      <vt:lpstr>Until loop</vt:lpstr>
      <vt:lpstr>Nested loop</vt:lpstr>
      <vt:lpstr>Loop Control</vt:lpstr>
      <vt:lpstr>Functions</vt:lpstr>
      <vt:lpstr>Return value from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Linux</dc:title>
  <dc:creator>LENOVO</dc:creator>
  <cp:lastModifiedBy>LENOVO</cp:lastModifiedBy>
  <cp:revision>58</cp:revision>
  <dcterms:created xsi:type="dcterms:W3CDTF">2021-10-28T10:35:51Z</dcterms:created>
  <dcterms:modified xsi:type="dcterms:W3CDTF">2022-02-10T01:27:44Z</dcterms:modified>
</cp:coreProperties>
</file>