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 id="263"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mazonCloudFront/latest/DeveloperGuide/cloudfront-limits.html" TargetMode="External"/><Relationship Id="rId2" Type="http://schemas.openxmlformats.org/officeDocument/2006/relationships/hyperlink" Target="https://aws.amazon.com/cloudfront/pric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ws.amazon.com/blogs/networking-and-content-delivery/amazon-s3-amazon-cloudfront-a-match-made-in-the-clo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9FCB-4279-476B-BAF6-0E9EFCA403C6}"/>
              </a:ext>
            </a:extLst>
          </p:cNvPr>
          <p:cNvSpPr>
            <a:spLocks noGrp="1"/>
          </p:cNvSpPr>
          <p:nvPr>
            <p:ph type="ctrTitle"/>
          </p:nvPr>
        </p:nvSpPr>
        <p:spPr/>
        <p:txBody>
          <a:bodyPr/>
          <a:lstStyle/>
          <a:p>
            <a:r>
              <a:rPr lang="en-US" dirty="0"/>
              <a:t>CLOUDFRONT</a:t>
            </a:r>
            <a:endParaRPr lang="en-IN" dirty="0"/>
          </a:p>
        </p:txBody>
      </p:sp>
      <p:sp>
        <p:nvSpPr>
          <p:cNvPr id="3" name="Subtitle 2">
            <a:extLst>
              <a:ext uri="{FF2B5EF4-FFF2-40B4-BE49-F238E27FC236}">
                <a16:creationId xmlns:a16="http://schemas.microsoft.com/office/drawing/2014/main" id="{B3D6A10F-7D59-4ED2-9F49-551133958EB2}"/>
              </a:ext>
            </a:extLst>
          </p:cNvPr>
          <p:cNvSpPr>
            <a:spLocks noGrp="1"/>
          </p:cNvSpPr>
          <p:nvPr>
            <p:ph type="subTitle" idx="1"/>
          </p:nvPr>
        </p:nvSpPr>
        <p:spPr>
          <a:xfrm>
            <a:off x="2417780" y="3533650"/>
            <a:ext cx="8637072" cy="977621"/>
          </a:xfrm>
        </p:spPr>
        <p:txBody>
          <a:bodyPr/>
          <a:lstStyle/>
          <a:p>
            <a:r>
              <a:rPr lang="en-US" dirty="0"/>
              <a:t>- Velocity training institute </a:t>
            </a:r>
          </a:p>
          <a:p>
            <a:r>
              <a:rPr lang="en-US" dirty="0"/>
              <a:t>- SHANTANU MAHAJAN (SR ENGG DEVOPS)</a:t>
            </a:r>
            <a:endParaRPr lang="en-IN" dirty="0"/>
          </a:p>
        </p:txBody>
      </p:sp>
    </p:spTree>
    <p:extLst>
      <p:ext uri="{BB962C8B-B14F-4D97-AF65-F5344CB8AC3E}">
        <p14:creationId xmlns:p14="http://schemas.microsoft.com/office/powerpoint/2010/main" val="160016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597A-DBEE-4393-AB51-1A1CEDD1C509}"/>
              </a:ext>
            </a:extLst>
          </p:cNvPr>
          <p:cNvSpPr>
            <a:spLocks noGrp="1"/>
          </p:cNvSpPr>
          <p:nvPr>
            <p:ph type="title"/>
          </p:nvPr>
        </p:nvSpPr>
        <p:spPr/>
        <p:txBody>
          <a:bodyPr/>
          <a:lstStyle/>
          <a:p>
            <a:r>
              <a:rPr lang="en-US" dirty="0"/>
              <a:t>Pricing and </a:t>
            </a:r>
            <a:r>
              <a:rPr lang="en-US" dirty="0" err="1"/>
              <a:t>etc</a:t>
            </a:r>
            <a:r>
              <a:rPr lang="en-US" dirty="0"/>
              <a:t>…</a:t>
            </a:r>
            <a:endParaRPr lang="en-IN" dirty="0"/>
          </a:p>
        </p:txBody>
      </p:sp>
      <p:sp>
        <p:nvSpPr>
          <p:cNvPr id="3" name="Content Placeholder 2">
            <a:extLst>
              <a:ext uri="{FF2B5EF4-FFF2-40B4-BE49-F238E27FC236}">
                <a16:creationId xmlns:a16="http://schemas.microsoft.com/office/drawing/2014/main" id="{421A7CE4-6128-4CB8-96BF-6C65CEAF3E10}"/>
              </a:ext>
            </a:extLst>
          </p:cNvPr>
          <p:cNvSpPr>
            <a:spLocks noGrp="1"/>
          </p:cNvSpPr>
          <p:nvPr>
            <p:ph idx="1"/>
          </p:nvPr>
        </p:nvSpPr>
        <p:spPr>
          <a:xfrm>
            <a:off x="755374" y="2015732"/>
            <a:ext cx="11145077" cy="3828477"/>
          </a:xfrm>
        </p:spPr>
        <p:txBody>
          <a:bodyPr>
            <a:normAutofit lnSpcReduction="10000"/>
          </a:bodyPr>
          <a:lstStyle/>
          <a:p>
            <a:r>
              <a:rPr lang="en-US" dirty="0"/>
              <a:t>You incur CloudFront charges when CloudFront responds to requests for your objects.</a:t>
            </a:r>
          </a:p>
          <a:p>
            <a:r>
              <a:rPr lang="en-IN" dirty="0">
                <a:hlinkClick r:id="rId2"/>
              </a:rPr>
              <a:t>https://aws.amazon.com/cloudfront/pricing/</a:t>
            </a:r>
            <a:endParaRPr lang="en-IN" dirty="0"/>
          </a:p>
          <a:p>
            <a:r>
              <a:rPr lang="en-IN" dirty="0"/>
              <a:t>How much load can CF cache server handle?</a:t>
            </a:r>
          </a:p>
          <a:p>
            <a:pPr marL="0" indent="0">
              <a:buNone/>
            </a:pPr>
            <a:r>
              <a:rPr lang="en-US" dirty="0"/>
              <a:t>Amazon Cloud front can handle 250,000 requests per second per distribution. The data transfer rate per distribution is 150 Gbps, the maximum length of the request including headers, query strings is 20,480 bytes</a:t>
            </a:r>
            <a:endParaRPr lang="en-IN" dirty="0"/>
          </a:p>
          <a:p>
            <a:r>
              <a:rPr lang="en-US" dirty="0"/>
              <a:t>The maximum size of a single file that can be delivered through Amazon CloudFront is 20 GB. This limit applies to all Amazon CloudFront distributions.</a:t>
            </a:r>
          </a:p>
          <a:p>
            <a:r>
              <a:rPr lang="en-US" dirty="0">
                <a:hlinkClick r:id="rId3"/>
              </a:rPr>
              <a:t>https://docs.aws.amazon.com/AmazonCloudFront/latest/DeveloperGuide/cloudfront-limits.html</a:t>
            </a:r>
            <a:r>
              <a:rPr lang="en-US" dirty="0"/>
              <a:t> </a:t>
            </a:r>
          </a:p>
          <a:p>
            <a:endParaRPr lang="en-IN" dirty="0"/>
          </a:p>
        </p:txBody>
      </p:sp>
    </p:spTree>
    <p:extLst>
      <p:ext uri="{BB962C8B-B14F-4D97-AF65-F5344CB8AC3E}">
        <p14:creationId xmlns:p14="http://schemas.microsoft.com/office/powerpoint/2010/main" val="375195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25E3-BC94-4E49-BF81-AFC6F2BB41F7}"/>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A6C47F30-AB35-44AA-9D1B-973A1CEEDDCB}"/>
              </a:ext>
            </a:extLst>
          </p:cNvPr>
          <p:cNvSpPr>
            <a:spLocks noGrp="1"/>
          </p:cNvSpPr>
          <p:nvPr>
            <p:ph idx="1"/>
          </p:nvPr>
        </p:nvSpPr>
        <p:spPr/>
        <p:txBody>
          <a:bodyPr/>
          <a:lstStyle/>
          <a:p>
            <a:r>
              <a:rPr lang="en-IN" dirty="0"/>
              <a:t>Accelerate static website content delivery.  (S3 combined)</a:t>
            </a:r>
          </a:p>
          <a:p>
            <a:r>
              <a:rPr lang="en-US" dirty="0"/>
              <a:t>CloudFront can speed up the delivery of your static content to viewers across the globe. </a:t>
            </a:r>
            <a:endParaRPr lang="en-IN" dirty="0"/>
          </a:p>
          <a:p>
            <a:r>
              <a:rPr lang="en-IN" dirty="0">
                <a:hlinkClick r:id="rId2"/>
              </a:rPr>
              <a:t>https://aws.amazon.com/blogs/networking-and-content-delivery/amazon-s3-amazon-cloudfront-a-match-made-in-the-cloud/</a:t>
            </a:r>
            <a:endParaRPr lang="en-IN" dirty="0"/>
          </a:p>
          <a:p>
            <a:r>
              <a:rPr lang="en-IN" dirty="0"/>
              <a:t>Cloud front can be attached over the load balancer to reduce some load and latency.</a:t>
            </a:r>
            <a:br>
              <a:rPr lang="en-IN" dirty="0"/>
            </a:br>
            <a:endParaRPr lang="en-IN" dirty="0"/>
          </a:p>
        </p:txBody>
      </p:sp>
    </p:spTree>
    <p:extLst>
      <p:ext uri="{BB962C8B-B14F-4D97-AF65-F5344CB8AC3E}">
        <p14:creationId xmlns:p14="http://schemas.microsoft.com/office/powerpoint/2010/main" val="356949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CB66-E0B3-43EB-AC1C-F2CE2D175B81}"/>
              </a:ext>
            </a:extLst>
          </p:cNvPr>
          <p:cNvSpPr>
            <a:spLocks noGrp="1"/>
          </p:cNvSpPr>
          <p:nvPr>
            <p:ph type="title"/>
          </p:nvPr>
        </p:nvSpPr>
        <p:spPr/>
        <p:txBody>
          <a:bodyPr/>
          <a:lstStyle/>
          <a:p>
            <a:r>
              <a:rPr lang="en-US" dirty="0"/>
              <a:t>WHAT IS cf?</a:t>
            </a:r>
            <a:endParaRPr lang="en-IN" dirty="0"/>
          </a:p>
        </p:txBody>
      </p:sp>
      <p:sp>
        <p:nvSpPr>
          <p:cNvPr id="3" name="Content Placeholder 2">
            <a:extLst>
              <a:ext uri="{FF2B5EF4-FFF2-40B4-BE49-F238E27FC236}">
                <a16:creationId xmlns:a16="http://schemas.microsoft.com/office/drawing/2014/main" id="{333F420B-A094-4112-BF9E-1F8548E9A4F3}"/>
              </a:ext>
            </a:extLst>
          </p:cNvPr>
          <p:cNvSpPr>
            <a:spLocks noGrp="1"/>
          </p:cNvSpPr>
          <p:nvPr>
            <p:ph idx="1"/>
          </p:nvPr>
        </p:nvSpPr>
        <p:spPr/>
        <p:txBody>
          <a:bodyPr/>
          <a:lstStyle/>
          <a:p>
            <a:r>
              <a:rPr lang="en-US" dirty="0"/>
              <a:t>Amazon cloud front is a global content delivery network service that accelerates delivery of your websites, API, video content or other web assets.</a:t>
            </a:r>
          </a:p>
          <a:p>
            <a:r>
              <a:rPr lang="en-US" dirty="0"/>
              <a:t>The major issues now a days with file or site access over the internet is latency, hence there is another layer of service added over your normal web app infra that is called CDN (connect delivery network)</a:t>
            </a:r>
          </a:p>
          <a:p>
            <a:r>
              <a:rPr lang="en-US" dirty="0"/>
              <a:t>CDN provider has multiple storage or you can say cache locations distributed all over the world, which help data/web-app access easy and fast with reduced latency.</a:t>
            </a:r>
          </a:p>
          <a:p>
            <a:r>
              <a:rPr lang="en-US" dirty="0"/>
              <a:t>Such CDN service is provided by Amazon with the help of Cloud Front.</a:t>
            </a:r>
          </a:p>
        </p:txBody>
      </p:sp>
    </p:spTree>
    <p:extLst>
      <p:ext uri="{BB962C8B-B14F-4D97-AF65-F5344CB8AC3E}">
        <p14:creationId xmlns:p14="http://schemas.microsoft.com/office/powerpoint/2010/main" val="84966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844D-E668-441B-A7FE-03EB338F29A2}"/>
              </a:ext>
            </a:extLst>
          </p:cNvPr>
          <p:cNvSpPr>
            <a:spLocks noGrp="1"/>
          </p:cNvSpPr>
          <p:nvPr>
            <p:ph type="title"/>
          </p:nvPr>
        </p:nvSpPr>
        <p:spPr/>
        <p:txBody>
          <a:bodyPr/>
          <a:lstStyle/>
          <a:p>
            <a:r>
              <a:rPr lang="en-US" dirty="0"/>
              <a:t>CF Edge locations</a:t>
            </a:r>
            <a:endParaRPr lang="en-IN" dirty="0"/>
          </a:p>
        </p:txBody>
      </p:sp>
      <p:sp>
        <p:nvSpPr>
          <p:cNvPr id="3" name="Content Placeholder 2">
            <a:extLst>
              <a:ext uri="{FF2B5EF4-FFF2-40B4-BE49-F238E27FC236}">
                <a16:creationId xmlns:a16="http://schemas.microsoft.com/office/drawing/2014/main" id="{ABEB6B8E-5A12-490E-858E-E014F94B9023}"/>
              </a:ext>
            </a:extLst>
          </p:cNvPr>
          <p:cNvSpPr>
            <a:spLocks noGrp="1"/>
          </p:cNvSpPr>
          <p:nvPr>
            <p:ph idx="1"/>
          </p:nvPr>
        </p:nvSpPr>
        <p:spPr/>
        <p:txBody>
          <a:bodyPr/>
          <a:lstStyle/>
          <a:p>
            <a:r>
              <a:rPr lang="en-US" dirty="0"/>
              <a:t>CloudFront delivers your content through a worldwide network of data centers called edge locations. When a user requests content that you're serving with CloudFront, the request is routed to the edge location that provides the lowest latency (time delay), so that content is delivered with the best possible performance.</a:t>
            </a:r>
          </a:p>
          <a:p>
            <a:r>
              <a:rPr lang="en-US" dirty="0"/>
              <a:t>Amazon CloudFront uses a global network of 310+ Points of Presence (300+ Edge locations and 13 regional mid-tier caches) in 90+ cities across 47 countries.</a:t>
            </a:r>
          </a:p>
          <a:p>
            <a:r>
              <a:rPr lang="en-IN" dirty="0"/>
              <a:t>https://aws.amazon.com/cloudfront/features/?whats-new-cloudfront.sort-by=item.additionalFields.postDateTime&amp;whats-new-cloudfront.sort-order=desc</a:t>
            </a:r>
          </a:p>
        </p:txBody>
      </p:sp>
    </p:spTree>
    <p:extLst>
      <p:ext uri="{BB962C8B-B14F-4D97-AF65-F5344CB8AC3E}">
        <p14:creationId xmlns:p14="http://schemas.microsoft.com/office/powerpoint/2010/main" val="265872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7A13-432A-47EB-ABDC-6C1F8DEF769F}"/>
              </a:ext>
            </a:extLst>
          </p:cNvPr>
          <p:cNvSpPr>
            <a:spLocks noGrp="1"/>
          </p:cNvSpPr>
          <p:nvPr>
            <p:ph type="title"/>
          </p:nvPr>
        </p:nvSpPr>
        <p:spPr/>
        <p:txBody>
          <a:bodyPr/>
          <a:lstStyle/>
          <a:p>
            <a:r>
              <a:rPr lang="en-US" dirty="0"/>
              <a:t>Cloud front edge locations</a:t>
            </a:r>
            <a:endParaRPr lang="en-IN" dirty="0"/>
          </a:p>
        </p:txBody>
      </p:sp>
      <p:pic>
        <p:nvPicPr>
          <p:cNvPr id="4" name="Content Placeholder 3">
            <a:extLst>
              <a:ext uri="{FF2B5EF4-FFF2-40B4-BE49-F238E27FC236}">
                <a16:creationId xmlns:a16="http://schemas.microsoft.com/office/drawing/2014/main" id="{7111E5B6-CB33-479D-8D05-CF6615690375}"/>
              </a:ext>
            </a:extLst>
          </p:cNvPr>
          <p:cNvPicPr>
            <a:picLocks noGrp="1" noChangeAspect="1"/>
          </p:cNvPicPr>
          <p:nvPr>
            <p:ph idx="1"/>
          </p:nvPr>
        </p:nvPicPr>
        <p:blipFill>
          <a:blip r:embed="rId2"/>
          <a:stretch>
            <a:fillRect/>
          </a:stretch>
        </p:blipFill>
        <p:spPr>
          <a:xfrm>
            <a:off x="1563757" y="2016124"/>
            <a:ext cx="9603274" cy="4037357"/>
          </a:xfrm>
          <a:prstGeom prst="rect">
            <a:avLst/>
          </a:prstGeom>
        </p:spPr>
      </p:pic>
    </p:spTree>
    <p:extLst>
      <p:ext uri="{BB962C8B-B14F-4D97-AF65-F5344CB8AC3E}">
        <p14:creationId xmlns:p14="http://schemas.microsoft.com/office/powerpoint/2010/main" val="143231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4497-584F-4700-A70F-7649704C30C1}"/>
              </a:ext>
            </a:extLst>
          </p:cNvPr>
          <p:cNvSpPr>
            <a:spLocks noGrp="1"/>
          </p:cNvSpPr>
          <p:nvPr>
            <p:ph type="title"/>
          </p:nvPr>
        </p:nvSpPr>
        <p:spPr/>
        <p:txBody>
          <a:bodyPr/>
          <a:lstStyle/>
          <a:p>
            <a:r>
              <a:rPr lang="en-US" dirty="0"/>
              <a:t>Regional edge cache</a:t>
            </a:r>
            <a:endParaRPr lang="en-IN" dirty="0"/>
          </a:p>
        </p:txBody>
      </p:sp>
      <p:sp>
        <p:nvSpPr>
          <p:cNvPr id="3" name="Content Placeholder 2">
            <a:extLst>
              <a:ext uri="{FF2B5EF4-FFF2-40B4-BE49-F238E27FC236}">
                <a16:creationId xmlns:a16="http://schemas.microsoft.com/office/drawing/2014/main" id="{4A70612E-45B6-42D6-BFEB-CB19777BE5A7}"/>
              </a:ext>
            </a:extLst>
          </p:cNvPr>
          <p:cNvSpPr>
            <a:spLocks noGrp="1"/>
          </p:cNvSpPr>
          <p:nvPr>
            <p:ph idx="1"/>
          </p:nvPr>
        </p:nvSpPr>
        <p:spPr/>
        <p:txBody>
          <a:bodyPr/>
          <a:lstStyle/>
          <a:p>
            <a:r>
              <a:rPr lang="en-US" dirty="0"/>
              <a:t>Regional Edge Caches have larger cache-width than any individual edge location, so your objects remain in cache longer at these locations.</a:t>
            </a:r>
          </a:p>
          <a:p>
            <a:r>
              <a:rPr lang="en-US" dirty="0"/>
              <a:t> This helps keep more of your content closer to your viewers, reducing the need for CloudFront to go back to your origin webserver, and improving overall performance for viewers</a:t>
            </a:r>
            <a:endParaRPr lang="en-IN" dirty="0"/>
          </a:p>
        </p:txBody>
      </p:sp>
    </p:spTree>
    <p:extLst>
      <p:ext uri="{BB962C8B-B14F-4D97-AF65-F5344CB8AC3E}">
        <p14:creationId xmlns:p14="http://schemas.microsoft.com/office/powerpoint/2010/main" val="27882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D2B7AC-9C12-4C90-9C0B-D48B674A6CD8}"/>
              </a:ext>
            </a:extLst>
          </p:cNvPr>
          <p:cNvPicPr>
            <a:picLocks noChangeAspect="1"/>
          </p:cNvPicPr>
          <p:nvPr/>
        </p:nvPicPr>
        <p:blipFill>
          <a:blip r:embed="rId2"/>
          <a:stretch>
            <a:fillRect/>
          </a:stretch>
        </p:blipFill>
        <p:spPr>
          <a:xfrm>
            <a:off x="553509" y="509225"/>
            <a:ext cx="10671082" cy="5377225"/>
          </a:xfrm>
          <a:prstGeom prst="rect">
            <a:avLst/>
          </a:prstGeom>
        </p:spPr>
      </p:pic>
    </p:spTree>
    <p:extLst>
      <p:ext uri="{BB962C8B-B14F-4D97-AF65-F5344CB8AC3E}">
        <p14:creationId xmlns:p14="http://schemas.microsoft.com/office/powerpoint/2010/main" val="400448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8B84-25D9-41F1-9BA2-7DD479069CD2}"/>
              </a:ext>
            </a:extLst>
          </p:cNvPr>
          <p:cNvSpPr>
            <a:spLocks noGrp="1"/>
          </p:cNvSpPr>
          <p:nvPr>
            <p:ph type="title"/>
          </p:nvPr>
        </p:nvSpPr>
        <p:spPr/>
        <p:txBody>
          <a:bodyPr/>
          <a:lstStyle/>
          <a:p>
            <a:r>
              <a:rPr lang="en-US" dirty="0"/>
              <a:t>Features of CF</a:t>
            </a:r>
            <a:endParaRPr lang="en-IN" dirty="0"/>
          </a:p>
        </p:txBody>
      </p:sp>
      <p:sp>
        <p:nvSpPr>
          <p:cNvPr id="3" name="Content Placeholder 2">
            <a:extLst>
              <a:ext uri="{FF2B5EF4-FFF2-40B4-BE49-F238E27FC236}">
                <a16:creationId xmlns:a16="http://schemas.microsoft.com/office/drawing/2014/main" id="{D04B6FE6-420F-4FD0-9F93-7BEFB77D51F9}"/>
              </a:ext>
            </a:extLst>
          </p:cNvPr>
          <p:cNvSpPr>
            <a:spLocks noGrp="1"/>
          </p:cNvSpPr>
          <p:nvPr>
            <p:ph idx="1"/>
          </p:nvPr>
        </p:nvSpPr>
        <p:spPr/>
        <p:txBody>
          <a:bodyPr>
            <a:normAutofit fontScale="92500" lnSpcReduction="20000"/>
          </a:bodyPr>
          <a:lstStyle/>
          <a:p>
            <a:r>
              <a:rPr lang="en-US" dirty="0"/>
              <a:t>Can support both static and dynamic content</a:t>
            </a:r>
          </a:p>
          <a:p>
            <a:r>
              <a:rPr lang="en-US" dirty="0"/>
              <a:t>Supports PUT/POST and other http methods.</a:t>
            </a:r>
          </a:p>
          <a:p>
            <a:r>
              <a:rPr lang="en-US" dirty="0"/>
              <a:t>Can add custom SSL certificate.</a:t>
            </a:r>
          </a:p>
          <a:p>
            <a:r>
              <a:rPr lang="en-US" dirty="0"/>
              <a:t>Invalidation enabled</a:t>
            </a:r>
            <a:r>
              <a:rPr lang="en-IN" dirty="0"/>
              <a:t>.</a:t>
            </a:r>
          </a:p>
          <a:p>
            <a:r>
              <a:rPr lang="en-IN" dirty="0"/>
              <a:t>We can add custom error Reponses.</a:t>
            </a:r>
          </a:p>
          <a:p>
            <a:r>
              <a:rPr lang="en-IN" dirty="0"/>
              <a:t>Low TTL (time to live)</a:t>
            </a:r>
          </a:p>
          <a:p>
            <a:r>
              <a:rPr lang="en-IN" dirty="0"/>
              <a:t>Geo targeting</a:t>
            </a:r>
          </a:p>
          <a:p>
            <a:r>
              <a:rPr lang="en-IN" dirty="0"/>
              <a:t>Wildcard/zone apex certificate support</a:t>
            </a:r>
            <a:endParaRPr lang="en-US" dirty="0"/>
          </a:p>
        </p:txBody>
      </p:sp>
    </p:spTree>
    <p:extLst>
      <p:ext uri="{BB962C8B-B14F-4D97-AF65-F5344CB8AC3E}">
        <p14:creationId xmlns:p14="http://schemas.microsoft.com/office/powerpoint/2010/main" val="124452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C160-1B8B-44A0-8E7D-2818F8E00189}"/>
              </a:ext>
            </a:extLst>
          </p:cNvPr>
          <p:cNvSpPr>
            <a:spLocks noGrp="1"/>
          </p:cNvSpPr>
          <p:nvPr>
            <p:ph type="title"/>
          </p:nvPr>
        </p:nvSpPr>
        <p:spPr/>
        <p:txBody>
          <a:bodyPr/>
          <a:lstStyle/>
          <a:p>
            <a:r>
              <a:rPr lang="en-US" dirty="0"/>
              <a:t>Some imp concepts of CF</a:t>
            </a:r>
            <a:endParaRPr lang="en-IN" dirty="0"/>
          </a:p>
        </p:txBody>
      </p:sp>
      <p:sp>
        <p:nvSpPr>
          <p:cNvPr id="3" name="Content Placeholder 2">
            <a:extLst>
              <a:ext uri="{FF2B5EF4-FFF2-40B4-BE49-F238E27FC236}">
                <a16:creationId xmlns:a16="http://schemas.microsoft.com/office/drawing/2014/main" id="{79D9D087-5581-49FE-8761-1FC0B1361970}"/>
              </a:ext>
            </a:extLst>
          </p:cNvPr>
          <p:cNvSpPr>
            <a:spLocks noGrp="1"/>
          </p:cNvSpPr>
          <p:nvPr>
            <p:ph idx="1"/>
          </p:nvPr>
        </p:nvSpPr>
        <p:spPr/>
        <p:txBody>
          <a:bodyPr>
            <a:normAutofit/>
          </a:bodyPr>
          <a:lstStyle/>
          <a:p>
            <a:r>
              <a:rPr lang="en-US" dirty="0"/>
              <a:t>TTL (Time to Live) :-</a:t>
            </a:r>
          </a:p>
          <a:p>
            <a:pPr marL="0" indent="0">
              <a:buNone/>
            </a:pPr>
            <a:r>
              <a:rPr lang="en-US" dirty="0"/>
              <a:t>1. Time to live (TTL) is the time that an object is stored in a caching system before it’s deleted or refreshed.</a:t>
            </a:r>
          </a:p>
          <a:p>
            <a:pPr marL="0" indent="0">
              <a:buNone/>
            </a:pPr>
            <a:r>
              <a:rPr lang="en-US" dirty="0"/>
              <a:t>2. Minimum TTL Specify the minimum amount of time, in seconds, that you want objects to stay in CloudFront caches before CloudFront forwards another request to your origin to determine whether the object has been updated. </a:t>
            </a:r>
          </a:p>
          <a:p>
            <a:pPr marL="0" indent="0">
              <a:buNone/>
            </a:pPr>
            <a:r>
              <a:rPr lang="en-US" dirty="0"/>
              <a:t>3. The default value for Minimum TTL is 0 seconds. Maximum is 1year and default value is 1day.  These values are specified in seconds.</a:t>
            </a:r>
          </a:p>
        </p:txBody>
      </p:sp>
    </p:spTree>
    <p:extLst>
      <p:ext uri="{BB962C8B-B14F-4D97-AF65-F5344CB8AC3E}">
        <p14:creationId xmlns:p14="http://schemas.microsoft.com/office/powerpoint/2010/main" val="198848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A180-DE06-4904-8F5A-640D3B007953}"/>
              </a:ext>
            </a:extLst>
          </p:cNvPr>
          <p:cNvSpPr>
            <a:spLocks noGrp="1"/>
          </p:cNvSpPr>
          <p:nvPr>
            <p:ph type="title"/>
          </p:nvPr>
        </p:nvSpPr>
        <p:spPr/>
        <p:txBody>
          <a:bodyPr/>
          <a:lstStyle/>
          <a:p>
            <a:r>
              <a:rPr lang="en-US" dirty="0"/>
              <a:t>Some imp concepts of CF</a:t>
            </a:r>
            <a:endParaRPr lang="en-IN" dirty="0"/>
          </a:p>
        </p:txBody>
      </p:sp>
      <p:sp>
        <p:nvSpPr>
          <p:cNvPr id="3" name="Content Placeholder 2">
            <a:extLst>
              <a:ext uri="{FF2B5EF4-FFF2-40B4-BE49-F238E27FC236}">
                <a16:creationId xmlns:a16="http://schemas.microsoft.com/office/drawing/2014/main" id="{CFEE2189-EAC0-4A60-A048-1D218DA16507}"/>
              </a:ext>
            </a:extLst>
          </p:cNvPr>
          <p:cNvSpPr>
            <a:spLocks noGrp="1"/>
          </p:cNvSpPr>
          <p:nvPr>
            <p:ph idx="1"/>
          </p:nvPr>
        </p:nvSpPr>
        <p:spPr/>
        <p:txBody>
          <a:bodyPr>
            <a:normAutofit fontScale="92500" lnSpcReduction="20000"/>
          </a:bodyPr>
          <a:lstStyle/>
          <a:p>
            <a:r>
              <a:rPr lang="en-US" dirty="0"/>
              <a:t>Invalidation:-</a:t>
            </a:r>
          </a:p>
          <a:p>
            <a:pPr marL="457200" indent="-457200">
              <a:buFont typeface="+mj-lt"/>
              <a:buAutoNum type="arabicPeriod"/>
            </a:pPr>
            <a:r>
              <a:rPr lang="en-US" dirty="0"/>
              <a:t>Amazon CloudFront's invalidation feature, which allows you to remove an object from the CloudFront cache before it expires.</a:t>
            </a:r>
          </a:p>
          <a:p>
            <a:pPr marL="457200" indent="-457200">
              <a:buFont typeface="+mj-lt"/>
              <a:buAutoNum type="arabicPeriod"/>
            </a:pPr>
            <a:r>
              <a:rPr lang="en-US" dirty="0"/>
              <a:t>To invalidate files, you can specify either the path for individual files or a path that ends with the * wildcard, which might apply to one file or to many, as shown in the following examples:</a:t>
            </a:r>
          </a:p>
          <a:p>
            <a:r>
              <a:rPr lang="fr-FR" dirty="0"/>
              <a:t>/images/image1.jpg</a:t>
            </a:r>
          </a:p>
          <a:p>
            <a:r>
              <a:rPr lang="fr-FR" dirty="0"/>
              <a:t>/images/image*</a:t>
            </a:r>
          </a:p>
          <a:p>
            <a:r>
              <a:rPr lang="fr-FR" dirty="0"/>
              <a:t>/images/*</a:t>
            </a:r>
            <a:endParaRPr lang="en-US" dirty="0"/>
          </a:p>
          <a:p>
            <a:pPr marL="0" indent="0">
              <a:buNone/>
            </a:pPr>
            <a:endParaRPr lang="en-IN" dirty="0"/>
          </a:p>
        </p:txBody>
      </p:sp>
    </p:spTree>
    <p:extLst>
      <p:ext uri="{BB962C8B-B14F-4D97-AF65-F5344CB8AC3E}">
        <p14:creationId xmlns:p14="http://schemas.microsoft.com/office/powerpoint/2010/main" val="469259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1523</TotalTime>
  <Words>689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CLOUDFRONT</vt:lpstr>
      <vt:lpstr>WHAT IS cf?</vt:lpstr>
      <vt:lpstr>CF Edge locations</vt:lpstr>
      <vt:lpstr>Cloud front edge locations</vt:lpstr>
      <vt:lpstr>Regional edge cache</vt:lpstr>
      <vt:lpstr>PowerPoint Presentation</vt:lpstr>
      <vt:lpstr>Features of CF</vt:lpstr>
      <vt:lpstr>Some imp concepts of CF</vt:lpstr>
      <vt:lpstr>Some imp concepts of CF</vt:lpstr>
      <vt:lpstr>Pricing and etc…</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CLOUDFRONT</dc:title>
  <dc:creator>LENOVO</dc:creator>
  <cp:lastModifiedBy>LENOVO</cp:lastModifiedBy>
  <cp:revision>24</cp:revision>
  <dcterms:created xsi:type="dcterms:W3CDTF">2021-11-26T02:01:00Z</dcterms:created>
  <dcterms:modified xsi:type="dcterms:W3CDTF">2021-11-27T04:08:25Z</dcterms:modified>
</cp:coreProperties>
</file>