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8" r:id="rId5"/>
    <p:sldId id="258" r:id="rId6"/>
    <p:sldId id="260" r:id="rId7"/>
    <p:sldId id="261" r:id="rId8"/>
    <p:sldId id="262" r:id="rId9"/>
    <p:sldId id="274" r:id="rId10"/>
    <p:sldId id="263" r:id="rId11"/>
    <p:sldId id="259" r:id="rId12"/>
    <p:sldId id="264" r:id="rId13"/>
    <p:sldId id="265" r:id="rId14"/>
    <p:sldId id="267"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ws.amazon.com/cloudwatch/pric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364C-0FB0-4EB4-8913-3FF4886B4A90}"/>
              </a:ext>
            </a:extLst>
          </p:cNvPr>
          <p:cNvSpPr>
            <a:spLocks noGrp="1"/>
          </p:cNvSpPr>
          <p:nvPr>
            <p:ph type="ctrTitle"/>
          </p:nvPr>
        </p:nvSpPr>
        <p:spPr/>
        <p:txBody>
          <a:bodyPr/>
          <a:lstStyle/>
          <a:p>
            <a:r>
              <a:rPr lang="en-US" dirty="0"/>
              <a:t>cloudwatch</a:t>
            </a:r>
            <a:endParaRPr lang="en-IN" dirty="0"/>
          </a:p>
        </p:txBody>
      </p:sp>
      <p:sp>
        <p:nvSpPr>
          <p:cNvPr id="3" name="Subtitle 2">
            <a:extLst>
              <a:ext uri="{FF2B5EF4-FFF2-40B4-BE49-F238E27FC236}">
                <a16:creationId xmlns:a16="http://schemas.microsoft.com/office/drawing/2014/main" id="{1D3BDDC5-C259-4438-A936-8FDB2A08304E}"/>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18755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6A4A-5FFE-4F91-A3D6-791C73E80E28}"/>
              </a:ext>
            </a:extLst>
          </p:cNvPr>
          <p:cNvSpPr>
            <a:spLocks noGrp="1"/>
          </p:cNvSpPr>
          <p:nvPr>
            <p:ph type="title"/>
          </p:nvPr>
        </p:nvSpPr>
        <p:spPr/>
        <p:txBody>
          <a:bodyPr/>
          <a:lstStyle/>
          <a:p>
            <a:r>
              <a:rPr lang="en-US" dirty="0"/>
              <a:t>resolution</a:t>
            </a:r>
            <a:endParaRPr lang="en-IN" dirty="0"/>
          </a:p>
        </p:txBody>
      </p:sp>
      <p:sp>
        <p:nvSpPr>
          <p:cNvPr id="3" name="Content Placeholder 2">
            <a:extLst>
              <a:ext uri="{FF2B5EF4-FFF2-40B4-BE49-F238E27FC236}">
                <a16:creationId xmlns:a16="http://schemas.microsoft.com/office/drawing/2014/main" id="{77BF1665-7902-4C67-8A28-0BF272371CDE}"/>
              </a:ext>
            </a:extLst>
          </p:cNvPr>
          <p:cNvSpPr>
            <a:spLocks noGrp="1"/>
          </p:cNvSpPr>
          <p:nvPr>
            <p:ph idx="1"/>
          </p:nvPr>
        </p:nvSpPr>
        <p:spPr>
          <a:xfrm>
            <a:off x="1451579" y="1853754"/>
            <a:ext cx="9603275" cy="4199727"/>
          </a:xfrm>
        </p:spPr>
        <p:txBody>
          <a:bodyPr>
            <a:normAutofit fontScale="92500" lnSpcReduction="10000"/>
          </a:bodyPr>
          <a:lstStyle/>
          <a:p>
            <a:pPr marL="0" indent="0">
              <a:buNone/>
            </a:pPr>
            <a:r>
              <a:rPr lang="en-US" dirty="0"/>
              <a:t>Each metric is one of the following:</a:t>
            </a:r>
          </a:p>
          <a:p>
            <a:r>
              <a:rPr lang="en-US" dirty="0"/>
              <a:t>Standard resolution, with data having a one-minute granularity</a:t>
            </a:r>
          </a:p>
          <a:p>
            <a:r>
              <a:rPr lang="en-US" dirty="0"/>
              <a:t>High resolution, with data at a granularity of one second</a:t>
            </a:r>
          </a:p>
          <a:p>
            <a:r>
              <a:rPr lang="en-US" dirty="0"/>
              <a:t>Metrics produced by AWS services are standard resolution by default. </a:t>
            </a:r>
          </a:p>
          <a:p>
            <a:r>
              <a:rPr lang="en-US" dirty="0"/>
              <a:t>When you publish a custom metric, you can define it as either standard resolution or high resolution. When you publish a high-resolution metric, CloudWatch stores it with a resolution of 1 second, and you can read and retrieve it with a period of 1 second, 5 seconds, 10 seconds, 30 seconds, or any multiple of 60 seconds.</a:t>
            </a:r>
          </a:p>
          <a:p>
            <a:r>
              <a:rPr lang="en-US" dirty="0" err="1"/>
              <a:t>Eg</a:t>
            </a:r>
            <a:r>
              <a:rPr lang="en-US" dirty="0"/>
              <a:t>:- High-Resolution Alarms allow you to react and take actions faster, and support the same actions available today with standard 1-minute alarms</a:t>
            </a:r>
          </a:p>
          <a:p>
            <a:endParaRPr lang="en-IN" dirty="0"/>
          </a:p>
        </p:txBody>
      </p:sp>
    </p:spTree>
    <p:extLst>
      <p:ext uri="{BB962C8B-B14F-4D97-AF65-F5344CB8AC3E}">
        <p14:creationId xmlns:p14="http://schemas.microsoft.com/office/powerpoint/2010/main" val="186553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742E-8CB4-409F-8DC2-0AF1B1FEAD02}"/>
              </a:ext>
            </a:extLst>
          </p:cNvPr>
          <p:cNvSpPr>
            <a:spLocks noGrp="1"/>
          </p:cNvSpPr>
          <p:nvPr>
            <p:ph type="title"/>
          </p:nvPr>
        </p:nvSpPr>
        <p:spPr/>
        <p:txBody>
          <a:bodyPr/>
          <a:lstStyle/>
          <a:p>
            <a:r>
              <a:rPr lang="en-US" dirty="0"/>
              <a:t>Namespaces</a:t>
            </a:r>
            <a:endParaRPr lang="en-IN" dirty="0"/>
          </a:p>
        </p:txBody>
      </p:sp>
      <p:sp>
        <p:nvSpPr>
          <p:cNvPr id="3" name="Content Placeholder 2">
            <a:extLst>
              <a:ext uri="{FF2B5EF4-FFF2-40B4-BE49-F238E27FC236}">
                <a16:creationId xmlns:a16="http://schemas.microsoft.com/office/drawing/2014/main" id="{CD29B47C-3A6E-4EB9-9D22-D0B4765B90E4}"/>
              </a:ext>
            </a:extLst>
          </p:cNvPr>
          <p:cNvSpPr>
            <a:spLocks noGrp="1"/>
          </p:cNvSpPr>
          <p:nvPr>
            <p:ph idx="1"/>
          </p:nvPr>
        </p:nvSpPr>
        <p:spPr/>
        <p:txBody>
          <a:bodyPr/>
          <a:lstStyle/>
          <a:p>
            <a:r>
              <a:rPr lang="en-US" dirty="0"/>
              <a:t>A namespace is a container for CloudWatch metrics. </a:t>
            </a:r>
          </a:p>
          <a:p>
            <a:r>
              <a:rPr lang="en-US" dirty="0"/>
              <a:t>Metrics in different namespaces are isolated from each other, so that metrics from different applications are not mistakenly aggregated into the same statistics.</a:t>
            </a:r>
            <a:endParaRPr lang="en-IN" dirty="0"/>
          </a:p>
        </p:txBody>
      </p:sp>
      <p:pic>
        <p:nvPicPr>
          <p:cNvPr id="4" name="Picture 3">
            <a:extLst>
              <a:ext uri="{FF2B5EF4-FFF2-40B4-BE49-F238E27FC236}">
                <a16:creationId xmlns:a16="http://schemas.microsoft.com/office/drawing/2014/main" id="{D821F519-B4EA-479F-A443-99710754B443}"/>
              </a:ext>
            </a:extLst>
          </p:cNvPr>
          <p:cNvPicPr>
            <a:picLocks noChangeAspect="1"/>
          </p:cNvPicPr>
          <p:nvPr/>
        </p:nvPicPr>
        <p:blipFill>
          <a:blip r:embed="rId2"/>
          <a:stretch>
            <a:fillRect/>
          </a:stretch>
        </p:blipFill>
        <p:spPr>
          <a:xfrm>
            <a:off x="1982649" y="3429000"/>
            <a:ext cx="7638430" cy="2821048"/>
          </a:xfrm>
          <a:prstGeom prst="rect">
            <a:avLst/>
          </a:prstGeom>
        </p:spPr>
      </p:pic>
    </p:spTree>
    <p:extLst>
      <p:ext uri="{BB962C8B-B14F-4D97-AF65-F5344CB8AC3E}">
        <p14:creationId xmlns:p14="http://schemas.microsoft.com/office/powerpoint/2010/main" val="195814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41EC-5041-4416-872A-DDDA4F312E91}"/>
              </a:ext>
            </a:extLst>
          </p:cNvPr>
          <p:cNvSpPr>
            <a:spLocks noGrp="1"/>
          </p:cNvSpPr>
          <p:nvPr>
            <p:ph type="title"/>
          </p:nvPr>
        </p:nvSpPr>
        <p:spPr/>
        <p:txBody>
          <a:bodyPr/>
          <a:lstStyle/>
          <a:p>
            <a:r>
              <a:rPr lang="en-US" dirty="0"/>
              <a:t>Statistics </a:t>
            </a:r>
            <a:endParaRPr lang="en-IN" dirty="0"/>
          </a:p>
        </p:txBody>
      </p:sp>
      <p:sp>
        <p:nvSpPr>
          <p:cNvPr id="3" name="Content Placeholder 2">
            <a:extLst>
              <a:ext uri="{FF2B5EF4-FFF2-40B4-BE49-F238E27FC236}">
                <a16:creationId xmlns:a16="http://schemas.microsoft.com/office/drawing/2014/main" id="{37E2B8FB-4098-4F33-A30F-76F939289AA5}"/>
              </a:ext>
            </a:extLst>
          </p:cNvPr>
          <p:cNvSpPr>
            <a:spLocks noGrp="1"/>
          </p:cNvSpPr>
          <p:nvPr>
            <p:ph idx="1"/>
          </p:nvPr>
        </p:nvSpPr>
        <p:spPr>
          <a:xfrm>
            <a:off x="1584101" y="2015731"/>
            <a:ext cx="9603275" cy="3450613"/>
          </a:xfrm>
        </p:spPr>
        <p:txBody>
          <a:bodyPr/>
          <a:lstStyle/>
          <a:p>
            <a:r>
              <a:rPr lang="en-US" dirty="0"/>
              <a:t>Statistics are metric data aggregations over specified periods of time. </a:t>
            </a:r>
          </a:p>
          <a:p>
            <a:r>
              <a:rPr lang="en-US" dirty="0"/>
              <a:t>CloudWatch provides statistics based on the metric data points provided by your custom data or provided by other AWS services to CloudWatch. </a:t>
            </a:r>
            <a:endParaRPr lang="en-IN" dirty="0"/>
          </a:p>
        </p:txBody>
      </p:sp>
      <p:pic>
        <p:nvPicPr>
          <p:cNvPr id="4" name="Picture 3">
            <a:extLst>
              <a:ext uri="{FF2B5EF4-FFF2-40B4-BE49-F238E27FC236}">
                <a16:creationId xmlns:a16="http://schemas.microsoft.com/office/drawing/2014/main" id="{C55E452D-D835-49EA-A933-0D78413AB60E}"/>
              </a:ext>
            </a:extLst>
          </p:cNvPr>
          <p:cNvPicPr>
            <a:picLocks noChangeAspect="1"/>
          </p:cNvPicPr>
          <p:nvPr/>
        </p:nvPicPr>
        <p:blipFill>
          <a:blip r:embed="rId2"/>
          <a:stretch>
            <a:fillRect/>
          </a:stretch>
        </p:blipFill>
        <p:spPr>
          <a:xfrm>
            <a:off x="1722783" y="3299790"/>
            <a:ext cx="8885115" cy="3558209"/>
          </a:xfrm>
          <a:prstGeom prst="rect">
            <a:avLst/>
          </a:prstGeom>
        </p:spPr>
      </p:pic>
    </p:spTree>
    <p:extLst>
      <p:ext uri="{BB962C8B-B14F-4D97-AF65-F5344CB8AC3E}">
        <p14:creationId xmlns:p14="http://schemas.microsoft.com/office/powerpoint/2010/main" val="305587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C184-A53E-4D52-9554-9019B5EABC01}"/>
              </a:ext>
            </a:extLst>
          </p:cNvPr>
          <p:cNvSpPr>
            <a:spLocks noGrp="1"/>
          </p:cNvSpPr>
          <p:nvPr>
            <p:ph type="title"/>
          </p:nvPr>
        </p:nvSpPr>
        <p:spPr/>
        <p:txBody>
          <a:bodyPr/>
          <a:lstStyle/>
          <a:p>
            <a:r>
              <a:rPr lang="en-US" dirty="0"/>
              <a:t>alarms</a:t>
            </a:r>
            <a:endParaRPr lang="en-IN" dirty="0"/>
          </a:p>
        </p:txBody>
      </p:sp>
      <p:sp>
        <p:nvSpPr>
          <p:cNvPr id="3" name="Content Placeholder 2">
            <a:extLst>
              <a:ext uri="{FF2B5EF4-FFF2-40B4-BE49-F238E27FC236}">
                <a16:creationId xmlns:a16="http://schemas.microsoft.com/office/drawing/2014/main" id="{596CB992-25A0-4611-A7BF-5188E13294FA}"/>
              </a:ext>
            </a:extLst>
          </p:cNvPr>
          <p:cNvSpPr>
            <a:spLocks noGrp="1"/>
          </p:cNvSpPr>
          <p:nvPr>
            <p:ph idx="1"/>
          </p:nvPr>
        </p:nvSpPr>
        <p:spPr/>
        <p:txBody>
          <a:bodyPr/>
          <a:lstStyle/>
          <a:p>
            <a:r>
              <a:rPr lang="en-US" dirty="0"/>
              <a:t>You can use an </a:t>
            </a:r>
            <a:r>
              <a:rPr lang="en-US" i="1" dirty="0"/>
              <a:t>alarm</a:t>
            </a:r>
            <a:r>
              <a:rPr lang="en-US" dirty="0"/>
              <a:t> to automatically initiate actions on your behalf. </a:t>
            </a:r>
          </a:p>
          <a:p>
            <a:r>
              <a:rPr lang="en-US" dirty="0"/>
              <a:t>An alarm watches a single metric over a specified time period, and performs one or more specified actions, based on the value of the metric relative to a threshold over time. </a:t>
            </a:r>
          </a:p>
          <a:p>
            <a:r>
              <a:rPr lang="en-US" dirty="0"/>
              <a:t>The action is a notification sent to an Amazon SNS topic or an Auto Scaling policy. </a:t>
            </a:r>
          </a:p>
          <a:p>
            <a:r>
              <a:rPr lang="en-US" dirty="0"/>
              <a:t>You can also add alarms to dashboards.</a:t>
            </a:r>
            <a:endParaRPr lang="en-IN" dirty="0"/>
          </a:p>
        </p:txBody>
      </p:sp>
    </p:spTree>
    <p:extLst>
      <p:ext uri="{BB962C8B-B14F-4D97-AF65-F5344CB8AC3E}">
        <p14:creationId xmlns:p14="http://schemas.microsoft.com/office/powerpoint/2010/main" val="409759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26CB-9668-4D8F-9352-13366563267F}"/>
              </a:ext>
            </a:extLst>
          </p:cNvPr>
          <p:cNvSpPr>
            <a:spLocks noGrp="1"/>
          </p:cNvSpPr>
          <p:nvPr>
            <p:ph type="title"/>
          </p:nvPr>
        </p:nvSpPr>
        <p:spPr/>
        <p:txBody>
          <a:bodyPr/>
          <a:lstStyle/>
          <a:p>
            <a:r>
              <a:rPr lang="en-US" dirty="0"/>
              <a:t>Amazon cloudwatch events</a:t>
            </a:r>
            <a:endParaRPr lang="en-IN" dirty="0"/>
          </a:p>
        </p:txBody>
      </p:sp>
      <p:sp>
        <p:nvSpPr>
          <p:cNvPr id="3" name="Content Placeholder 2">
            <a:extLst>
              <a:ext uri="{FF2B5EF4-FFF2-40B4-BE49-F238E27FC236}">
                <a16:creationId xmlns:a16="http://schemas.microsoft.com/office/drawing/2014/main" id="{103D043C-75F2-4E0F-85F2-819A4D8BB40A}"/>
              </a:ext>
            </a:extLst>
          </p:cNvPr>
          <p:cNvSpPr>
            <a:spLocks noGrp="1"/>
          </p:cNvSpPr>
          <p:nvPr>
            <p:ph idx="1"/>
          </p:nvPr>
        </p:nvSpPr>
        <p:spPr/>
        <p:txBody>
          <a:bodyPr/>
          <a:lstStyle/>
          <a:p>
            <a:r>
              <a:rPr lang="en-US" dirty="0"/>
              <a:t>Amazon CloudWatch Events delivers a near real-time stream of system events that describe changes in Amazon Web Services (AWS) resources. </a:t>
            </a:r>
          </a:p>
          <a:p>
            <a:r>
              <a:rPr lang="en-US" dirty="0"/>
              <a:t>using simple rules that you can quickly set up, you can match events and route them to one or more target functions or streams.</a:t>
            </a:r>
          </a:p>
          <a:p>
            <a:r>
              <a:rPr lang="en-US" dirty="0"/>
              <a:t>CloudWatch Events becomes aware of operational changes as they occur.</a:t>
            </a:r>
          </a:p>
          <a:p>
            <a:r>
              <a:rPr lang="en-US" dirty="0"/>
              <a:t>CloudWatch Events responds to these operational changes and takes corrective action as necessary, by sending messages to respond to the environment, activating functions, making changes, and capturing state information.</a:t>
            </a:r>
            <a:endParaRPr lang="en-IN" dirty="0"/>
          </a:p>
        </p:txBody>
      </p:sp>
    </p:spTree>
    <p:extLst>
      <p:ext uri="{BB962C8B-B14F-4D97-AF65-F5344CB8AC3E}">
        <p14:creationId xmlns:p14="http://schemas.microsoft.com/office/powerpoint/2010/main" val="382307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8210-DD2F-4108-BAC5-62B7B4633E08}"/>
              </a:ext>
            </a:extLst>
          </p:cNvPr>
          <p:cNvSpPr>
            <a:spLocks noGrp="1"/>
          </p:cNvSpPr>
          <p:nvPr>
            <p:ph type="title"/>
          </p:nvPr>
        </p:nvSpPr>
        <p:spPr/>
        <p:txBody>
          <a:bodyPr/>
          <a:lstStyle/>
          <a:p>
            <a:r>
              <a:rPr lang="en-US" dirty="0"/>
              <a:t>Concepts of CW events</a:t>
            </a:r>
            <a:endParaRPr lang="en-IN" dirty="0"/>
          </a:p>
        </p:txBody>
      </p:sp>
      <p:sp>
        <p:nvSpPr>
          <p:cNvPr id="3" name="Content Placeholder 2">
            <a:extLst>
              <a:ext uri="{FF2B5EF4-FFF2-40B4-BE49-F238E27FC236}">
                <a16:creationId xmlns:a16="http://schemas.microsoft.com/office/drawing/2014/main" id="{59EF9C02-8193-42B8-8902-7CD5145C757D}"/>
              </a:ext>
            </a:extLst>
          </p:cNvPr>
          <p:cNvSpPr>
            <a:spLocks noGrp="1"/>
          </p:cNvSpPr>
          <p:nvPr>
            <p:ph idx="1"/>
          </p:nvPr>
        </p:nvSpPr>
        <p:spPr>
          <a:xfrm>
            <a:off x="1451579" y="2015732"/>
            <a:ext cx="9603275" cy="4037749"/>
          </a:xfrm>
        </p:spPr>
        <p:txBody>
          <a:bodyPr>
            <a:normAutofit/>
          </a:bodyPr>
          <a:lstStyle/>
          <a:p>
            <a:r>
              <a:rPr lang="en-IN" b="1" dirty="0"/>
              <a:t>Events</a:t>
            </a:r>
            <a:r>
              <a:rPr lang="en-IN" dirty="0"/>
              <a:t> ---- </a:t>
            </a:r>
            <a:r>
              <a:rPr lang="en-US" dirty="0"/>
              <a:t>An event indicates a change in your AWS environment. AWS resources can generate events when their state changes. For example, Amazon EC2 generates an event when the state of an EC2 instance changes from pending to running, and Amazon EC2 Auto Scaling generates events when it launches or terminates instances.</a:t>
            </a:r>
          </a:p>
          <a:p>
            <a:r>
              <a:rPr lang="en-IN" b="1" dirty="0"/>
              <a:t>Rules</a:t>
            </a:r>
            <a:r>
              <a:rPr lang="en-IN" dirty="0"/>
              <a:t> ---- </a:t>
            </a:r>
            <a:r>
              <a:rPr lang="en-US" dirty="0"/>
              <a:t>A rule matches incoming events and routes them to targets for processing. A single rule can route to multiple targets, all of which are processed in parallel.</a:t>
            </a:r>
          </a:p>
          <a:p>
            <a:r>
              <a:rPr lang="en-US" b="1" dirty="0"/>
              <a:t>Targets</a:t>
            </a:r>
            <a:r>
              <a:rPr lang="en-US" dirty="0"/>
              <a:t> ---- </a:t>
            </a:r>
            <a:r>
              <a:rPr lang="en-IN" dirty="0"/>
              <a:t>A target processes events. Targets can include Amazon EC2 instances, AWS Lambda functions, Kinesis streams, Amazon ECS tasks, Step Functions state machines, Amazon SNS topics, Amazon SQS queues, and built-in targets. A target receives events in JSON format.</a:t>
            </a:r>
          </a:p>
        </p:txBody>
      </p:sp>
    </p:spTree>
    <p:extLst>
      <p:ext uri="{BB962C8B-B14F-4D97-AF65-F5344CB8AC3E}">
        <p14:creationId xmlns:p14="http://schemas.microsoft.com/office/powerpoint/2010/main" val="303626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5FCD-B37E-4B6F-B842-7BC3A1B930CC}"/>
              </a:ext>
            </a:extLst>
          </p:cNvPr>
          <p:cNvSpPr>
            <a:spLocks noGrp="1"/>
          </p:cNvSpPr>
          <p:nvPr>
            <p:ph type="title"/>
          </p:nvPr>
        </p:nvSpPr>
        <p:spPr/>
        <p:txBody>
          <a:bodyPr/>
          <a:lstStyle/>
          <a:p>
            <a:r>
              <a:rPr lang="en-US" dirty="0"/>
              <a:t>Amazon </a:t>
            </a:r>
            <a:r>
              <a:rPr lang="en-US" dirty="0" err="1"/>
              <a:t>cw</a:t>
            </a:r>
            <a:r>
              <a:rPr lang="en-US" dirty="0"/>
              <a:t> logs</a:t>
            </a:r>
            <a:endParaRPr lang="en-IN" dirty="0"/>
          </a:p>
        </p:txBody>
      </p:sp>
      <p:sp>
        <p:nvSpPr>
          <p:cNvPr id="3" name="Content Placeholder 2">
            <a:extLst>
              <a:ext uri="{FF2B5EF4-FFF2-40B4-BE49-F238E27FC236}">
                <a16:creationId xmlns:a16="http://schemas.microsoft.com/office/drawing/2014/main" id="{1960B95E-B427-4097-A9DF-F81271A40233}"/>
              </a:ext>
            </a:extLst>
          </p:cNvPr>
          <p:cNvSpPr>
            <a:spLocks noGrp="1"/>
          </p:cNvSpPr>
          <p:nvPr>
            <p:ph idx="1"/>
          </p:nvPr>
        </p:nvSpPr>
        <p:spPr>
          <a:xfrm>
            <a:off x="1451579" y="2015732"/>
            <a:ext cx="9603275" cy="4037749"/>
          </a:xfrm>
        </p:spPr>
        <p:txBody>
          <a:bodyPr>
            <a:normAutofit fontScale="92500" lnSpcReduction="20000"/>
          </a:bodyPr>
          <a:lstStyle/>
          <a:p>
            <a:r>
              <a:rPr lang="en-US" dirty="0"/>
              <a:t>You can use Amazon CloudWatch Logs to monitor, store, and access your log files from Amazon Elastic Compute Cloud (Amazon EC2) instances, AWS CloudTrail, Route 53, and other sources.</a:t>
            </a:r>
          </a:p>
          <a:p>
            <a:r>
              <a:rPr lang="en-US" dirty="0"/>
              <a:t>CloudWatch Logs enables you to centralize the logs from all of your systems, applications, and AWS services that you use, in a single, highly scalable service. </a:t>
            </a:r>
          </a:p>
          <a:p>
            <a:r>
              <a:rPr lang="en-US" dirty="0"/>
              <a:t>You can then easily view them, search them for specific error codes or patterns, filter them based on specific fields, or archive them securely for future analysis.</a:t>
            </a:r>
          </a:p>
          <a:p>
            <a:r>
              <a:rPr lang="en-US" dirty="0"/>
              <a:t>CloudWatch Logs enables you to see all of your logs, regardless of their source, as a single and consistent flow of events ordered by time, and you can query them and sort them based on other dimensions, group them by specific fields, create custom computations with a powerful query language, and visualize log data in dashboards.</a:t>
            </a:r>
            <a:br>
              <a:rPr lang="en-US" dirty="0"/>
            </a:br>
            <a:endParaRPr lang="en-IN" dirty="0"/>
          </a:p>
        </p:txBody>
      </p:sp>
    </p:spTree>
    <p:extLst>
      <p:ext uri="{BB962C8B-B14F-4D97-AF65-F5344CB8AC3E}">
        <p14:creationId xmlns:p14="http://schemas.microsoft.com/office/powerpoint/2010/main" val="243887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3C5B-6FC6-4648-97BD-7FB7FB4A3388}"/>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3D708A15-8E7A-4E94-BE5A-1FCBFDFF0371}"/>
              </a:ext>
            </a:extLst>
          </p:cNvPr>
          <p:cNvSpPr>
            <a:spLocks noGrp="1"/>
          </p:cNvSpPr>
          <p:nvPr>
            <p:ph idx="1"/>
          </p:nvPr>
        </p:nvSpPr>
        <p:spPr>
          <a:xfrm>
            <a:off x="1451579" y="1853754"/>
            <a:ext cx="9603275" cy="4335011"/>
          </a:xfrm>
        </p:spPr>
        <p:txBody>
          <a:bodyPr>
            <a:normAutofit fontScale="85000" lnSpcReduction="10000"/>
          </a:bodyPr>
          <a:lstStyle/>
          <a:p>
            <a:r>
              <a:rPr lang="en-US" dirty="0"/>
              <a:t>Query your log data – You can use CloudWatch Logs Insights to interactively search and analyze your log data. You can perform queries to help you more efficiently and effectively respond to operational issues. </a:t>
            </a:r>
          </a:p>
          <a:p>
            <a:r>
              <a:rPr lang="en-US" dirty="0"/>
              <a:t>Monitor logs from Amazon EC2 instances – You can use CloudWatch Logs to monitor applications and systems using log data. For example, CloudWatch Logs can track the number of errors that occur in your application logs and send you a notification whenever the rate of errors exceeds a threshold you specify.</a:t>
            </a:r>
          </a:p>
          <a:p>
            <a:r>
              <a:rPr lang="en-US" dirty="0"/>
              <a:t>Log retention – By default, logs are kept indefinitely and never expire. You can adjust the retention policy for each log group, keeping the indefinite retention, or choosing a retention period between 10 years and one day.</a:t>
            </a:r>
          </a:p>
          <a:p>
            <a:r>
              <a:rPr lang="en-US" dirty="0"/>
              <a:t>All the cloud watch data is stored in s3. The logs are stored on </a:t>
            </a:r>
            <a:r>
              <a:rPr lang="en-US" b="1" dirty="0"/>
              <a:t>S3 using</a:t>
            </a:r>
            <a:r>
              <a:rPr lang="en-US" dirty="0"/>
              <a:t> the native CloudWatch export S3 export functionality.</a:t>
            </a:r>
          </a:p>
          <a:p>
            <a:r>
              <a:rPr lang="en-US" dirty="0"/>
              <a:t>https://aws.amazon.com/cloudwatch/pricing/</a:t>
            </a:r>
          </a:p>
          <a:p>
            <a:endParaRPr lang="en-IN" dirty="0"/>
          </a:p>
        </p:txBody>
      </p:sp>
    </p:spTree>
    <p:extLst>
      <p:ext uri="{BB962C8B-B14F-4D97-AF65-F5344CB8AC3E}">
        <p14:creationId xmlns:p14="http://schemas.microsoft.com/office/powerpoint/2010/main" val="2272588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47C3-0FF0-4484-9198-CEACDF4D82A7}"/>
              </a:ext>
            </a:extLst>
          </p:cNvPr>
          <p:cNvSpPr>
            <a:spLocks noGrp="1"/>
          </p:cNvSpPr>
          <p:nvPr>
            <p:ph type="title"/>
          </p:nvPr>
        </p:nvSpPr>
        <p:spPr/>
        <p:txBody>
          <a:bodyPr/>
          <a:lstStyle/>
          <a:p>
            <a:r>
              <a:rPr lang="en-US" dirty="0"/>
              <a:t>Concepts of CW logs</a:t>
            </a:r>
            <a:endParaRPr lang="en-IN" dirty="0"/>
          </a:p>
        </p:txBody>
      </p:sp>
      <p:sp>
        <p:nvSpPr>
          <p:cNvPr id="3" name="Content Placeholder 2">
            <a:extLst>
              <a:ext uri="{FF2B5EF4-FFF2-40B4-BE49-F238E27FC236}">
                <a16:creationId xmlns:a16="http://schemas.microsoft.com/office/drawing/2014/main" id="{41DC0F52-86CA-4EB8-AA66-83779D4B1051}"/>
              </a:ext>
            </a:extLst>
          </p:cNvPr>
          <p:cNvSpPr>
            <a:spLocks noGrp="1"/>
          </p:cNvSpPr>
          <p:nvPr>
            <p:ph idx="1"/>
          </p:nvPr>
        </p:nvSpPr>
        <p:spPr>
          <a:xfrm>
            <a:off x="1451579" y="1853754"/>
            <a:ext cx="9603275" cy="4295255"/>
          </a:xfrm>
        </p:spPr>
        <p:txBody>
          <a:bodyPr>
            <a:normAutofit fontScale="92500" lnSpcReduction="10000"/>
          </a:bodyPr>
          <a:lstStyle/>
          <a:p>
            <a:r>
              <a:rPr lang="en-US" dirty="0"/>
              <a:t>Log events</a:t>
            </a:r>
          </a:p>
          <a:p>
            <a:pPr marL="0" indent="0">
              <a:buNone/>
            </a:pPr>
            <a:r>
              <a:rPr lang="en-US" dirty="0"/>
              <a:t>A log event is a record of some activity recorded by the application or resource being monitored.</a:t>
            </a:r>
          </a:p>
          <a:p>
            <a:pPr marL="0" indent="0">
              <a:buNone/>
            </a:pPr>
            <a:r>
              <a:rPr lang="en-US" dirty="0"/>
              <a:t>The log event record that CloudWatch Logs understands contains two properties: the timestamp of when the event occurred, and the raw event message. </a:t>
            </a:r>
          </a:p>
          <a:p>
            <a:r>
              <a:rPr lang="en-IN" dirty="0"/>
              <a:t>Log streams</a:t>
            </a:r>
          </a:p>
          <a:p>
            <a:pPr marL="0" indent="0">
              <a:buNone/>
            </a:pPr>
            <a:r>
              <a:rPr lang="en-US" dirty="0"/>
              <a:t>A log stream is a sequence of log events that share the same source.</a:t>
            </a:r>
          </a:p>
          <a:p>
            <a:r>
              <a:rPr lang="en-US" dirty="0"/>
              <a:t>Log groups</a:t>
            </a:r>
          </a:p>
          <a:p>
            <a:pPr marL="0" indent="0">
              <a:buNone/>
            </a:pPr>
            <a:r>
              <a:rPr lang="en-US" dirty="0"/>
              <a:t>Log groups define groups of log streams that share the same retention, monitoring, and access control settings. Each log stream has to belong to one log group. </a:t>
            </a:r>
          </a:p>
          <a:p>
            <a:pPr marL="0" indent="0">
              <a:buNone/>
            </a:pPr>
            <a:endParaRPr lang="en-IN" dirty="0"/>
          </a:p>
        </p:txBody>
      </p:sp>
    </p:spTree>
    <p:extLst>
      <p:ext uri="{BB962C8B-B14F-4D97-AF65-F5344CB8AC3E}">
        <p14:creationId xmlns:p14="http://schemas.microsoft.com/office/powerpoint/2010/main" val="224425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C40F-59FD-4537-89E7-56D0DCE0B281}"/>
              </a:ext>
            </a:extLst>
          </p:cNvPr>
          <p:cNvSpPr>
            <a:spLocks noGrp="1"/>
          </p:cNvSpPr>
          <p:nvPr>
            <p:ph type="title"/>
          </p:nvPr>
        </p:nvSpPr>
        <p:spPr/>
        <p:txBody>
          <a:bodyPr/>
          <a:lstStyle/>
          <a:p>
            <a:r>
              <a:rPr lang="en-US" dirty="0"/>
              <a:t>Concepts</a:t>
            </a:r>
            <a:endParaRPr lang="en-IN" dirty="0"/>
          </a:p>
        </p:txBody>
      </p:sp>
      <p:sp>
        <p:nvSpPr>
          <p:cNvPr id="3" name="Content Placeholder 2">
            <a:extLst>
              <a:ext uri="{FF2B5EF4-FFF2-40B4-BE49-F238E27FC236}">
                <a16:creationId xmlns:a16="http://schemas.microsoft.com/office/drawing/2014/main" id="{3E4CE88A-F154-43D1-910E-15EA8C8F6174}"/>
              </a:ext>
            </a:extLst>
          </p:cNvPr>
          <p:cNvSpPr>
            <a:spLocks noGrp="1"/>
          </p:cNvSpPr>
          <p:nvPr>
            <p:ph idx="1"/>
          </p:nvPr>
        </p:nvSpPr>
        <p:spPr/>
        <p:txBody>
          <a:bodyPr/>
          <a:lstStyle/>
          <a:p>
            <a:r>
              <a:rPr lang="en-US" dirty="0"/>
              <a:t>Retention settings</a:t>
            </a:r>
          </a:p>
          <a:p>
            <a:pPr marL="0" indent="0">
              <a:buNone/>
            </a:pPr>
            <a:r>
              <a:rPr lang="en-US" dirty="0"/>
              <a:t>Retention settings can be used to specify how long log events are kept in CloudWatch Logs. </a:t>
            </a:r>
            <a:endParaRPr lang="en-IN" dirty="0"/>
          </a:p>
        </p:txBody>
      </p:sp>
    </p:spTree>
    <p:extLst>
      <p:ext uri="{BB962C8B-B14F-4D97-AF65-F5344CB8AC3E}">
        <p14:creationId xmlns:p14="http://schemas.microsoft.com/office/powerpoint/2010/main" val="249885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544E-1601-4469-8656-D589FF46CA46}"/>
              </a:ext>
            </a:extLst>
          </p:cNvPr>
          <p:cNvSpPr>
            <a:spLocks noGrp="1"/>
          </p:cNvSpPr>
          <p:nvPr>
            <p:ph type="title"/>
          </p:nvPr>
        </p:nvSpPr>
        <p:spPr/>
        <p:txBody>
          <a:bodyPr/>
          <a:lstStyle/>
          <a:p>
            <a:r>
              <a:rPr lang="en-US" dirty="0"/>
              <a:t>What is cloudwatch?</a:t>
            </a:r>
            <a:endParaRPr lang="en-IN" dirty="0"/>
          </a:p>
        </p:txBody>
      </p:sp>
      <p:sp>
        <p:nvSpPr>
          <p:cNvPr id="3" name="Content Placeholder 2">
            <a:extLst>
              <a:ext uri="{FF2B5EF4-FFF2-40B4-BE49-F238E27FC236}">
                <a16:creationId xmlns:a16="http://schemas.microsoft.com/office/drawing/2014/main" id="{961B0E3A-FA2D-4EB8-B953-958E020CA88D}"/>
              </a:ext>
            </a:extLst>
          </p:cNvPr>
          <p:cNvSpPr>
            <a:spLocks noGrp="1"/>
          </p:cNvSpPr>
          <p:nvPr>
            <p:ph idx="1"/>
          </p:nvPr>
        </p:nvSpPr>
        <p:spPr>
          <a:xfrm>
            <a:off x="1451579" y="2015732"/>
            <a:ext cx="9603275" cy="4037749"/>
          </a:xfrm>
        </p:spPr>
        <p:txBody>
          <a:bodyPr>
            <a:normAutofit fontScale="92500" lnSpcReduction="10000"/>
          </a:bodyPr>
          <a:lstStyle/>
          <a:p>
            <a:r>
              <a:rPr lang="en-US" dirty="0"/>
              <a:t>Amazon CloudWatch monitors your Amazon Web Services (AWS) resources and the applications you run on AWS in real time. </a:t>
            </a:r>
          </a:p>
          <a:p>
            <a:r>
              <a:rPr lang="en-US" dirty="0"/>
              <a:t>You can use CloudWatch to collect and track metrics, which are variables you can measure for your resources and applications.</a:t>
            </a:r>
          </a:p>
          <a:p>
            <a:r>
              <a:rPr lang="en-US" dirty="0"/>
              <a:t>The CloudWatch home page automatically displays metrics about every AWS service you use. </a:t>
            </a:r>
          </a:p>
          <a:p>
            <a:r>
              <a:rPr lang="en-US" dirty="0"/>
              <a:t>You can additionally create custom dashboards to display metrics about your custom applications, and display custom collections of metrics that you choose.</a:t>
            </a:r>
          </a:p>
          <a:p>
            <a:r>
              <a:rPr lang="en-US" dirty="0"/>
              <a:t>You can create alarms that watch metrics and send notifications or automatically make changes to the resources you are monitoring when a threshold is breached.</a:t>
            </a:r>
          </a:p>
          <a:p>
            <a:r>
              <a:rPr lang="en-IN" dirty="0"/>
              <a:t>Regions specific service.</a:t>
            </a:r>
          </a:p>
        </p:txBody>
      </p:sp>
    </p:spTree>
    <p:extLst>
      <p:ext uri="{BB962C8B-B14F-4D97-AF65-F5344CB8AC3E}">
        <p14:creationId xmlns:p14="http://schemas.microsoft.com/office/powerpoint/2010/main" val="176871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311E-1D14-42E6-A22B-82DC14ED964A}"/>
              </a:ext>
            </a:extLst>
          </p:cNvPr>
          <p:cNvSpPr>
            <a:spLocks noGrp="1"/>
          </p:cNvSpPr>
          <p:nvPr>
            <p:ph type="title"/>
          </p:nvPr>
        </p:nvSpPr>
        <p:spPr/>
        <p:txBody>
          <a:bodyPr/>
          <a:lstStyle/>
          <a:p>
            <a:r>
              <a:rPr lang="en-US" dirty="0"/>
              <a:t>Resources monitored by cloud watch</a:t>
            </a:r>
            <a:endParaRPr lang="en-IN" dirty="0"/>
          </a:p>
        </p:txBody>
      </p:sp>
      <p:sp>
        <p:nvSpPr>
          <p:cNvPr id="3" name="Content Placeholder 2">
            <a:extLst>
              <a:ext uri="{FF2B5EF4-FFF2-40B4-BE49-F238E27FC236}">
                <a16:creationId xmlns:a16="http://schemas.microsoft.com/office/drawing/2014/main" id="{10C8A8DD-705E-4258-8E12-E30997E8463D}"/>
              </a:ext>
            </a:extLst>
          </p:cNvPr>
          <p:cNvSpPr>
            <a:spLocks noGrp="1"/>
          </p:cNvSpPr>
          <p:nvPr>
            <p:ph idx="1"/>
          </p:nvPr>
        </p:nvSpPr>
        <p:spPr/>
        <p:txBody>
          <a:bodyPr/>
          <a:lstStyle/>
          <a:p>
            <a:r>
              <a:rPr lang="en-US" dirty="0"/>
              <a:t>EC2</a:t>
            </a:r>
          </a:p>
          <a:p>
            <a:r>
              <a:rPr lang="en-US" dirty="0"/>
              <a:t>RDS</a:t>
            </a:r>
          </a:p>
          <a:p>
            <a:r>
              <a:rPr lang="en-US" dirty="0"/>
              <a:t>S3</a:t>
            </a:r>
          </a:p>
          <a:p>
            <a:r>
              <a:rPr lang="en-US" dirty="0"/>
              <a:t>ELB</a:t>
            </a:r>
          </a:p>
          <a:p>
            <a:r>
              <a:rPr lang="en-US" dirty="0"/>
              <a:t>Auto-scaling</a:t>
            </a:r>
          </a:p>
          <a:p>
            <a:r>
              <a:rPr lang="en-US" dirty="0"/>
              <a:t>Custom metrics generated by your applications and services, and any log files your applications generate.</a:t>
            </a:r>
            <a:endParaRPr lang="en-IN" dirty="0"/>
          </a:p>
        </p:txBody>
      </p:sp>
    </p:spTree>
    <p:extLst>
      <p:ext uri="{BB962C8B-B14F-4D97-AF65-F5344CB8AC3E}">
        <p14:creationId xmlns:p14="http://schemas.microsoft.com/office/powerpoint/2010/main" val="21991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A91-1618-4436-8A0D-CFAD6D23598C}"/>
              </a:ext>
            </a:extLst>
          </p:cNvPr>
          <p:cNvSpPr>
            <a:spLocks noGrp="1"/>
          </p:cNvSpPr>
          <p:nvPr>
            <p:ph type="title"/>
          </p:nvPr>
        </p:nvSpPr>
        <p:spPr/>
        <p:txBody>
          <a:bodyPr/>
          <a:lstStyle/>
          <a:p>
            <a:r>
              <a:rPr lang="en-US" dirty="0"/>
              <a:t>Types/levels of monitoring in cloudwatch</a:t>
            </a:r>
            <a:endParaRPr lang="en-IN" dirty="0"/>
          </a:p>
        </p:txBody>
      </p:sp>
      <p:sp>
        <p:nvSpPr>
          <p:cNvPr id="3" name="Content Placeholder 2">
            <a:extLst>
              <a:ext uri="{FF2B5EF4-FFF2-40B4-BE49-F238E27FC236}">
                <a16:creationId xmlns:a16="http://schemas.microsoft.com/office/drawing/2014/main" id="{C143F02A-8A9C-4ADC-9D4C-7A396A403866}"/>
              </a:ext>
            </a:extLst>
          </p:cNvPr>
          <p:cNvSpPr>
            <a:spLocks noGrp="1"/>
          </p:cNvSpPr>
          <p:nvPr>
            <p:ph idx="1"/>
          </p:nvPr>
        </p:nvSpPr>
        <p:spPr/>
        <p:txBody>
          <a:bodyPr/>
          <a:lstStyle/>
          <a:p>
            <a:r>
              <a:rPr lang="en-US" dirty="0"/>
              <a:t>Basic monitoring (Free) – Every 5 mins.</a:t>
            </a:r>
          </a:p>
          <a:p>
            <a:r>
              <a:rPr lang="en-US" dirty="0"/>
              <a:t>Detailed monitoring (paid) – chargeable and some additional wide range of metrics and services available from AWS.</a:t>
            </a:r>
          </a:p>
          <a:p>
            <a:r>
              <a:rPr lang="en-US" dirty="0"/>
              <a:t>PRICING</a:t>
            </a:r>
          </a:p>
          <a:p>
            <a:pPr marL="0" indent="0">
              <a:buNone/>
            </a:pPr>
            <a:r>
              <a:rPr lang="en-IN" dirty="0">
                <a:hlinkClick r:id="rId2"/>
              </a:rPr>
              <a:t>https://aws.amazon.com/cloudwatch/pricing/</a:t>
            </a:r>
            <a:r>
              <a:rPr lang="en-IN" dirty="0"/>
              <a:t> </a:t>
            </a:r>
          </a:p>
        </p:txBody>
      </p:sp>
    </p:spTree>
    <p:extLst>
      <p:ext uri="{BB962C8B-B14F-4D97-AF65-F5344CB8AC3E}">
        <p14:creationId xmlns:p14="http://schemas.microsoft.com/office/powerpoint/2010/main" val="424986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7F0C-F975-4169-821E-A992FA179C53}"/>
              </a:ext>
            </a:extLst>
          </p:cNvPr>
          <p:cNvSpPr>
            <a:spLocks noGrp="1"/>
          </p:cNvSpPr>
          <p:nvPr>
            <p:ph type="title"/>
          </p:nvPr>
        </p:nvSpPr>
        <p:spPr/>
        <p:txBody>
          <a:bodyPr/>
          <a:lstStyle/>
          <a:p>
            <a:r>
              <a:rPr lang="en-US" dirty="0"/>
              <a:t>Amazon cloudwatch concepts</a:t>
            </a:r>
            <a:endParaRPr lang="en-IN" dirty="0"/>
          </a:p>
        </p:txBody>
      </p:sp>
      <p:sp>
        <p:nvSpPr>
          <p:cNvPr id="3" name="Content Placeholder 2">
            <a:extLst>
              <a:ext uri="{FF2B5EF4-FFF2-40B4-BE49-F238E27FC236}">
                <a16:creationId xmlns:a16="http://schemas.microsoft.com/office/drawing/2014/main" id="{D58F14B6-0AE9-4AE6-ABE8-A2556B061C13}"/>
              </a:ext>
            </a:extLst>
          </p:cNvPr>
          <p:cNvSpPr>
            <a:spLocks noGrp="1"/>
          </p:cNvSpPr>
          <p:nvPr>
            <p:ph idx="1"/>
          </p:nvPr>
        </p:nvSpPr>
        <p:spPr/>
        <p:txBody>
          <a:bodyPr>
            <a:normAutofit fontScale="92500"/>
          </a:bodyPr>
          <a:lstStyle/>
          <a:p>
            <a:r>
              <a:rPr lang="en-US" dirty="0"/>
              <a:t>Metric</a:t>
            </a:r>
          </a:p>
          <a:p>
            <a:r>
              <a:rPr lang="en-US" dirty="0"/>
              <a:t>Dimensions</a:t>
            </a:r>
          </a:p>
          <a:p>
            <a:r>
              <a:rPr lang="en-US" dirty="0"/>
              <a:t>Resolution</a:t>
            </a:r>
          </a:p>
          <a:p>
            <a:r>
              <a:rPr lang="en-US" dirty="0"/>
              <a:t>Namespace</a:t>
            </a:r>
          </a:p>
          <a:p>
            <a:r>
              <a:rPr lang="en-US" dirty="0"/>
              <a:t>Statistics</a:t>
            </a:r>
          </a:p>
          <a:p>
            <a:r>
              <a:rPr lang="en-US" dirty="0"/>
              <a:t>Alarms</a:t>
            </a:r>
          </a:p>
          <a:p>
            <a:pPr marL="0" indent="0">
              <a:buNone/>
            </a:pPr>
            <a:r>
              <a:rPr lang="en-US"/>
              <a:t>https://docs.aws.amazon.com/AmazonCloudWatch/latest/monitoring/cloudwatch_concepts.html</a:t>
            </a:r>
            <a:endParaRPr lang="en-US" dirty="0"/>
          </a:p>
        </p:txBody>
      </p:sp>
    </p:spTree>
    <p:extLst>
      <p:ext uri="{BB962C8B-B14F-4D97-AF65-F5344CB8AC3E}">
        <p14:creationId xmlns:p14="http://schemas.microsoft.com/office/powerpoint/2010/main" val="222923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4014-DC1F-46CB-B202-65D4C3C2B32D}"/>
              </a:ext>
            </a:extLst>
          </p:cNvPr>
          <p:cNvSpPr>
            <a:spLocks noGrp="1"/>
          </p:cNvSpPr>
          <p:nvPr>
            <p:ph type="title"/>
          </p:nvPr>
        </p:nvSpPr>
        <p:spPr/>
        <p:txBody>
          <a:bodyPr/>
          <a:lstStyle/>
          <a:p>
            <a:r>
              <a:rPr lang="en-US" dirty="0"/>
              <a:t>metric</a:t>
            </a:r>
            <a:endParaRPr lang="en-IN" dirty="0"/>
          </a:p>
        </p:txBody>
      </p:sp>
      <p:sp>
        <p:nvSpPr>
          <p:cNvPr id="3" name="Content Placeholder 2">
            <a:extLst>
              <a:ext uri="{FF2B5EF4-FFF2-40B4-BE49-F238E27FC236}">
                <a16:creationId xmlns:a16="http://schemas.microsoft.com/office/drawing/2014/main" id="{EF5FBBC5-F184-46DA-A2F5-B9FE4D5444FC}"/>
              </a:ext>
            </a:extLst>
          </p:cNvPr>
          <p:cNvSpPr>
            <a:spLocks noGrp="1"/>
          </p:cNvSpPr>
          <p:nvPr>
            <p:ph idx="1"/>
          </p:nvPr>
        </p:nvSpPr>
        <p:spPr>
          <a:xfrm>
            <a:off x="1451579" y="2015732"/>
            <a:ext cx="9603275" cy="3709207"/>
          </a:xfrm>
        </p:spPr>
        <p:txBody>
          <a:bodyPr>
            <a:normAutofit lnSpcReduction="10000"/>
          </a:bodyPr>
          <a:lstStyle/>
          <a:p>
            <a:r>
              <a:rPr lang="en-US" dirty="0"/>
              <a:t>Metrics are the fundamental concept in CloudWatch.</a:t>
            </a:r>
          </a:p>
          <a:p>
            <a:r>
              <a:rPr lang="en-US" dirty="0"/>
              <a:t> A metric represents a time-ordered set of data points that are published to CloudWatch.</a:t>
            </a:r>
          </a:p>
          <a:p>
            <a:r>
              <a:rPr lang="en-US" dirty="0"/>
              <a:t>Think of a metric as a variable to monitor, and the data points as representing the values of that variable over time.</a:t>
            </a:r>
          </a:p>
          <a:p>
            <a:r>
              <a:rPr lang="en-US" dirty="0"/>
              <a:t>For example, the CPU usage of a particular EC2 instance is one metric provided by Amazon EC2. </a:t>
            </a:r>
          </a:p>
          <a:p>
            <a:r>
              <a:rPr lang="en-US" dirty="0"/>
              <a:t>The data points themselves can come from any application or business activity from which you collect data.</a:t>
            </a:r>
            <a:endParaRPr lang="en-IN" dirty="0"/>
          </a:p>
        </p:txBody>
      </p:sp>
    </p:spTree>
    <p:extLst>
      <p:ext uri="{BB962C8B-B14F-4D97-AF65-F5344CB8AC3E}">
        <p14:creationId xmlns:p14="http://schemas.microsoft.com/office/powerpoint/2010/main" val="101335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7DED-B67D-4EB7-A05C-2715F6104342}"/>
              </a:ext>
            </a:extLst>
          </p:cNvPr>
          <p:cNvSpPr>
            <a:spLocks noGrp="1"/>
          </p:cNvSpPr>
          <p:nvPr>
            <p:ph type="title"/>
          </p:nvPr>
        </p:nvSpPr>
        <p:spPr/>
        <p:txBody>
          <a:bodyPr/>
          <a:lstStyle/>
          <a:p>
            <a:r>
              <a:rPr lang="en-US" dirty="0"/>
              <a:t>dimensions</a:t>
            </a:r>
            <a:endParaRPr lang="en-IN" dirty="0"/>
          </a:p>
        </p:txBody>
      </p:sp>
      <p:sp>
        <p:nvSpPr>
          <p:cNvPr id="3" name="Content Placeholder 2">
            <a:extLst>
              <a:ext uri="{FF2B5EF4-FFF2-40B4-BE49-F238E27FC236}">
                <a16:creationId xmlns:a16="http://schemas.microsoft.com/office/drawing/2014/main" id="{BCA66ECF-D740-4CBD-96E0-5E25105E0C48}"/>
              </a:ext>
            </a:extLst>
          </p:cNvPr>
          <p:cNvSpPr>
            <a:spLocks noGrp="1"/>
          </p:cNvSpPr>
          <p:nvPr>
            <p:ph idx="1"/>
          </p:nvPr>
        </p:nvSpPr>
        <p:spPr>
          <a:xfrm>
            <a:off x="1451579" y="2015732"/>
            <a:ext cx="9603275" cy="4226042"/>
          </a:xfrm>
        </p:spPr>
        <p:txBody>
          <a:bodyPr/>
          <a:lstStyle/>
          <a:p>
            <a:r>
              <a:rPr lang="en-US" dirty="0"/>
              <a:t>A dimension is a name/value pair that is part of the identity of a metric. </a:t>
            </a:r>
          </a:p>
          <a:p>
            <a:r>
              <a:rPr lang="en-US" dirty="0"/>
              <a:t>You can assign up to 10 dimensions to a metric.</a:t>
            </a:r>
          </a:p>
          <a:p>
            <a:r>
              <a:rPr lang="en-US" dirty="0"/>
              <a:t>Every metric has specific characteristics that describe it, and you can think of dimensions as categories for those characteristics.</a:t>
            </a:r>
          </a:p>
          <a:p>
            <a:r>
              <a:rPr lang="en-US" dirty="0"/>
              <a:t>Because dimensions are part of the unique identifier for a metric, whenever you add a unique name/value pair to one of your metrics, you are creating a new variation of that metric.</a:t>
            </a:r>
          </a:p>
          <a:p>
            <a:r>
              <a:rPr lang="en-US" dirty="0"/>
              <a:t>For example, you can get statistics for a specific EC2 instance by specifying the </a:t>
            </a:r>
            <a:r>
              <a:rPr lang="en-US" dirty="0" err="1">
                <a:highlight>
                  <a:srgbClr val="FFFF00"/>
                </a:highlight>
              </a:rPr>
              <a:t>InstanceId</a:t>
            </a:r>
            <a:r>
              <a:rPr lang="en-US" dirty="0"/>
              <a:t> dimension when you search for metrics.</a:t>
            </a:r>
          </a:p>
          <a:p>
            <a:endParaRPr lang="en-US" dirty="0"/>
          </a:p>
          <a:p>
            <a:endParaRPr lang="en-IN" dirty="0"/>
          </a:p>
        </p:txBody>
      </p:sp>
    </p:spTree>
    <p:extLst>
      <p:ext uri="{BB962C8B-B14F-4D97-AF65-F5344CB8AC3E}">
        <p14:creationId xmlns:p14="http://schemas.microsoft.com/office/powerpoint/2010/main" val="58530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E503-B1F5-46E8-AAAC-B63308B12D10}"/>
              </a:ext>
            </a:extLst>
          </p:cNvPr>
          <p:cNvSpPr>
            <a:spLocks noGrp="1"/>
          </p:cNvSpPr>
          <p:nvPr>
            <p:ph type="title"/>
          </p:nvPr>
        </p:nvSpPr>
        <p:spPr/>
        <p:txBody>
          <a:bodyPr/>
          <a:lstStyle/>
          <a:p>
            <a:r>
              <a:rPr lang="en-US" dirty="0"/>
              <a:t>dimensions</a:t>
            </a:r>
            <a:endParaRPr lang="en-IN" dirty="0"/>
          </a:p>
        </p:txBody>
      </p:sp>
      <p:sp>
        <p:nvSpPr>
          <p:cNvPr id="3" name="Content Placeholder 2">
            <a:extLst>
              <a:ext uri="{FF2B5EF4-FFF2-40B4-BE49-F238E27FC236}">
                <a16:creationId xmlns:a16="http://schemas.microsoft.com/office/drawing/2014/main" id="{F1897EAF-E4E9-4BDA-8E12-9CF0C8ADACC3}"/>
              </a:ext>
            </a:extLst>
          </p:cNvPr>
          <p:cNvSpPr>
            <a:spLocks noGrp="1"/>
          </p:cNvSpPr>
          <p:nvPr>
            <p:ph idx="1"/>
          </p:nvPr>
        </p:nvSpPr>
        <p:spPr/>
        <p:txBody>
          <a:bodyPr>
            <a:normAutofit fontScale="85000" lnSpcReduction="10000"/>
          </a:bodyPr>
          <a:lstStyle/>
          <a:p>
            <a:r>
              <a:rPr lang="en-US" dirty="0"/>
              <a:t>CloudWatch treats each unique combination of dimensions as a separate metric, even if the metrics have the same metric name.</a:t>
            </a:r>
          </a:p>
          <a:p>
            <a:r>
              <a:rPr lang="en-IN" dirty="0"/>
              <a:t>Dimensions: Server=Prod, Domain=Frankfurt, Unit: Count, Timestamp: 2016-10-31T12:30:00Z, Value: 105</a:t>
            </a:r>
          </a:p>
          <a:p>
            <a:r>
              <a:rPr lang="en-IN" dirty="0"/>
              <a:t>Dimensions: Server=Beta, Domain=Frankfurt, Unit: Count, Timestamp: 2016-10-31T12:31:00Z, Value: 115</a:t>
            </a:r>
          </a:p>
          <a:p>
            <a:r>
              <a:rPr lang="en-IN" dirty="0"/>
              <a:t>Dimensions: Server=Prod, Domain=Rio,       Unit: Count, Timestamp: 2016-10-31T12:32:00Z, Value: 95</a:t>
            </a:r>
          </a:p>
          <a:p>
            <a:r>
              <a:rPr lang="en-IN" dirty="0"/>
              <a:t>Dimensions: Server=Beta, Domain=Rio,       Unit: Count, Timestamp: 2016-10-31T12:33:00Z, Value: 97</a:t>
            </a:r>
          </a:p>
        </p:txBody>
      </p:sp>
    </p:spTree>
    <p:extLst>
      <p:ext uri="{BB962C8B-B14F-4D97-AF65-F5344CB8AC3E}">
        <p14:creationId xmlns:p14="http://schemas.microsoft.com/office/powerpoint/2010/main" val="297385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tom CloudWatch Metric Tutorial: FreeMemory and Cron · Joseph Lust">
            <a:extLst>
              <a:ext uri="{FF2B5EF4-FFF2-40B4-BE49-F238E27FC236}">
                <a16:creationId xmlns:a16="http://schemas.microsoft.com/office/drawing/2014/main" id="{12A13596-43DA-4F01-804F-58C7425CC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939" y="1391479"/>
            <a:ext cx="6732104" cy="412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558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211</TotalTime>
  <Words>1100</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cloudwatch</vt:lpstr>
      <vt:lpstr>What is cloudwatch?</vt:lpstr>
      <vt:lpstr>Resources monitored by cloud watch</vt:lpstr>
      <vt:lpstr>Types/levels of monitoring in cloudwatch</vt:lpstr>
      <vt:lpstr>Amazon cloudwatch concepts</vt:lpstr>
      <vt:lpstr>metric</vt:lpstr>
      <vt:lpstr>dimensions</vt:lpstr>
      <vt:lpstr>dimensions</vt:lpstr>
      <vt:lpstr>PowerPoint Presentation</vt:lpstr>
      <vt:lpstr>resolution</vt:lpstr>
      <vt:lpstr>Namespaces</vt:lpstr>
      <vt:lpstr>Statistics </vt:lpstr>
      <vt:lpstr>alarms</vt:lpstr>
      <vt:lpstr>Amazon cloudwatch events</vt:lpstr>
      <vt:lpstr>Concepts of CW events</vt:lpstr>
      <vt:lpstr>Amazon cw logs</vt:lpstr>
      <vt:lpstr>features</vt:lpstr>
      <vt:lpstr>Concepts of CW logs</vt:lpstr>
      <vt:lpstr>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cloudwatch</dc:title>
  <dc:creator>LENOVO</dc:creator>
  <cp:lastModifiedBy>LENOVO</cp:lastModifiedBy>
  <cp:revision>31</cp:revision>
  <dcterms:created xsi:type="dcterms:W3CDTF">2021-12-01T23:58:46Z</dcterms:created>
  <dcterms:modified xsi:type="dcterms:W3CDTF">2022-03-24T01:46:07Z</dcterms:modified>
</cp:coreProperties>
</file>