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ws.amazon.com/ec2/instance-typ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B519-C2B5-4E8D-B6DA-CE3F06182438}"/>
              </a:ext>
            </a:extLst>
          </p:cNvPr>
          <p:cNvSpPr>
            <a:spLocks noGrp="1"/>
          </p:cNvSpPr>
          <p:nvPr>
            <p:ph type="ctrTitle"/>
          </p:nvPr>
        </p:nvSpPr>
        <p:spPr/>
        <p:txBody>
          <a:bodyPr>
            <a:normAutofit/>
          </a:bodyPr>
          <a:lstStyle/>
          <a:p>
            <a:r>
              <a:rPr lang="en-US" sz="4400" dirty="0"/>
              <a:t>Elastic Compute cloud</a:t>
            </a:r>
            <a:endParaRPr lang="en-IN" sz="4400" dirty="0"/>
          </a:p>
        </p:txBody>
      </p:sp>
      <p:sp>
        <p:nvSpPr>
          <p:cNvPr id="3" name="Subtitle 2">
            <a:extLst>
              <a:ext uri="{FF2B5EF4-FFF2-40B4-BE49-F238E27FC236}">
                <a16:creationId xmlns:a16="http://schemas.microsoft.com/office/drawing/2014/main" id="{DC6C1443-053A-4DC8-B955-2ED3306B3F25}"/>
              </a:ext>
            </a:extLst>
          </p:cNvPr>
          <p:cNvSpPr>
            <a:spLocks noGrp="1"/>
          </p:cNvSpPr>
          <p:nvPr>
            <p:ph type="subTitle" idx="1"/>
          </p:nvPr>
        </p:nvSpPr>
        <p:spPr/>
        <p:txBody>
          <a:bodyPr/>
          <a:lstStyle/>
          <a:p>
            <a:pPr marL="285750" indent="-285750">
              <a:buFontTx/>
              <a:buChar char="-"/>
            </a:pPr>
            <a:r>
              <a:rPr lang="en-US" dirty="0"/>
              <a:t>Velocity training institute</a:t>
            </a:r>
          </a:p>
          <a:p>
            <a:pPr marL="285750" indent="-285750">
              <a:buFontTx/>
              <a:buChar char="-"/>
            </a:pPr>
            <a:r>
              <a:rPr lang="en-US" dirty="0"/>
              <a:t>Shantanu Mahajan (sr.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3538832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6246-9149-4693-825C-66E63AD8DAE8}"/>
              </a:ext>
            </a:extLst>
          </p:cNvPr>
          <p:cNvSpPr>
            <a:spLocks noGrp="1"/>
          </p:cNvSpPr>
          <p:nvPr>
            <p:ph type="title"/>
          </p:nvPr>
        </p:nvSpPr>
        <p:spPr/>
        <p:txBody>
          <a:bodyPr/>
          <a:lstStyle/>
          <a:p>
            <a:r>
              <a:rPr lang="en-US" dirty="0"/>
              <a:t>Some Important concepts</a:t>
            </a:r>
            <a:endParaRPr lang="en-IN" dirty="0"/>
          </a:p>
        </p:txBody>
      </p:sp>
      <p:sp>
        <p:nvSpPr>
          <p:cNvPr id="3" name="Content Placeholder 2">
            <a:extLst>
              <a:ext uri="{FF2B5EF4-FFF2-40B4-BE49-F238E27FC236}">
                <a16:creationId xmlns:a16="http://schemas.microsoft.com/office/drawing/2014/main" id="{B58EAE23-DFCD-4F19-9D1A-F3B30F128E8B}"/>
              </a:ext>
            </a:extLst>
          </p:cNvPr>
          <p:cNvSpPr>
            <a:spLocks noGrp="1"/>
          </p:cNvSpPr>
          <p:nvPr>
            <p:ph idx="1"/>
          </p:nvPr>
        </p:nvSpPr>
        <p:spPr/>
        <p:txBody>
          <a:bodyPr/>
          <a:lstStyle/>
          <a:p>
            <a:r>
              <a:rPr lang="en-US" dirty="0"/>
              <a:t>Protocols</a:t>
            </a:r>
          </a:p>
          <a:p>
            <a:r>
              <a:rPr lang="en-US" dirty="0"/>
              <a:t>Public/Private IP</a:t>
            </a:r>
          </a:p>
          <a:p>
            <a:r>
              <a:rPr lang="en-US" dirty="0"/>
              <a:t>Keypairs</a:t>
            </a:r>
          </a:p>
          <a:p>
            <a:r>
              <a:rPr lang="en-US" dirty="0"/>
              <a:t>DNS</a:t>
            </a:r>
          </a:p>
          <a:p>
            <a:r>
              <a:rPr lang="en-US" dirty="0"/>
              <a:t>Volumes</a:t>
            </a:r>
          </a:p>
          <a:p>
            <a:r>
              <a:rPr lang="en-US" dirty="0"/>
              <a:t>Default AMI</a:t>
            </a:r>
          </a:p>
          <a:p>
            <a:r>
              <a:rPr lang="en-US" dirty="0"/>
              <a:t>Security Groups</a:t>
            </a:r>
            <a:endParaRPr lang="en-IN" dirty="0"/>
          </a:p>
        </p:txBody>
      </p:sp>
    </p:spTree>
    <p:extLst>
      <p:ext uri="{BB962C8B-B14F-4D97-AF65-F5344CB8AC3E}">
        <p14:creationId xmlns:p14="http://schemas.microsoft.com/office/powerpoint/2010/main" val="108588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8781-3102-4312-BD9D-F356E87F2A34}"/>
              </a:ext>
            </a:extLst>
          </p:cNvPr>
          <p:cNvSpPr>
            <a:spLocks noGrp="1"/>
          </p:cNvSpPr>
          <p:nvPr>
            <p:ph type="title"/>
          </p:nvPr>
        </p:nvSpPr>
        <p:spPr/>
        <p:txBody>
          <a:bodyPr/>
          <a:lstStyle/>
          <a:p>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E5BD0886-9EF8-4B64-8AAF-1E729126BD20}"/>
              </a:ext>
            </a:extLst>
          </p:cNvPr>
          <p:cNvSpPr>
            <a:spLocks noGrp="1"/>
          </p:cNvSpPr>
          <p:nvPr>
            <p:ph idx="1"/>
          </p:nvPr>
        </p:nvSpPr>
        <p:spPr/>
        <p:txBody>
          <a:bodyPr>
            <a:normAutofit lnSpcReduction="10000"/>
          </a:bodyPr>
          <a:lstStyle/>
          <a:p>
            <a:r>
              <a:rPr lang="en-US" dirty="0"/>
              <a:t>Amazon EC2 is a service that provides reusable compute capacity in the cloud.</a:t>
            </a:r>
          </a:p>
          <a:p>
            <a:r>
              <a:rPr lang="en-US" dirty="0"/>
              <a:t>Free tier details:-</a:t>
            </a:r>
          </a:p>
          <a:p>
            <a:pPr marL="0" indent="0">
              <a:buNone/>
            </a:pPr>
            <a:r>
              <a:rPr lang="en-US" dirty="0"/>
              <a:t>a. 12 MONTHS FREE</a:t>
            </a:r>
            <a:br>
              <a:rPr lang="en-US" dirty="0"/>
            </a:br>
            <a:r>
              <a:rPr lang="en-US" dirty="0"/>
              <a:t>b. 750 hours per month of Linux, RHEL, or SLES t2.micro or t3.micro instance dependent on region.</a:t>
            </a:r>
            <a:br>
              <a:rPr lang="en-US" dirty="0"/>
            </a:br>
            <a:r>
              <a:rPr lang="en-US" dirty="0"/>
              <a:t>c. 750 hours per month of Windows t2.micro or t3.micro instance dependent on region.</a:t>
            </a:r>
          </a:p>
          <a:p>
            <a:pPr marL="0" indent="0">
              <a:buNone/>
            </a:pPr>
            <a:r>
              <a:rPr lang="en-US" dirty="0"/>
              <a:t>d. 30 GB volume per month free.</a:t>
            </a:r>
          </a:p>
          <a:p>
            <a:pPr marL="0" indent="0">
              <a:buNone/>
            </a:pPr>
            <a:r>
              <a:rPr lang="en-US" dirty="0"/>
              <a:t> https://aws.amazon.com/ec2/pricing/</a:t>
            </a:r>
            <a:endParaRPr lang="en-IN" dirty="0"/>
          </a:p>
        </p:txBody>
      </p:sp>
    </p:spTree>
    <p:extLst>
      <p:ext uri="{BB962C8B-B14F-4D97-AF65-F5344CB8AC3E}">
        <p14:creationId xmlns:p14="http://schemas.microsoft.com/office/powerpoint/2010/main" val="201088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537F-08D9-4650-B0AD-C126CD9840DD}"/>
              </a:ext>
            </a:extLst>
          </p:cNvPr>
          <p:cNvSpPr>
            <a:spLocks noGrp="1"/>
          </p:cNvSpPr>
          <p:nvPr>
            <p:ph type="title"/>
          </p:nvPr>
        </p:nvSpPr>
        <p:spPr/>
        <p:txBody>
          <a:bodyPr/>
          <a:lstStyle/>
          <a:p>
            <a:r>
              <a:rPr lang="en-US" dirty="0"/>
              <a:t>Benefits of amazon ec2</a:t>
            </a:r>
            <a:endParaRPr lang="en-IN" dirty="0"/>
          </a:p>
        </p:txBody>
      </p:sp>
      <p:sp>
        <p:nvSpPr>
          <p:cNvPr id="3" name="Content Placeholder 2">
            <a:extLst>
              <a:ext uri="{FF2B5EF4-FFF2-40B4-BE49-F238E27FC236}">
                <a16:creationId xmlns:a16="http://schemas.microsoft.com/office/drawing/2014/main" id="{22B202C6-F7FB-4867-B40F-181D31CFBC05}"/>
              </a:ext>
            </a:extLst>
          </p:cNvPr>
          <p:cNvSpPr>
            <a:spLocks noGrp="1"/>
          </p:cNvSpPr>
          <p:nvPr>
            <p:ph idx="1"/>
          </p:nvPr>
        </p:nvSpPr>
        <p:spPr/>
        <p:txBody>
          <a:bodyPr/>
          <a:lstStyle/>
          <a:p>
            <a:r>
              <a:rPr lang="en-US" dirty="0"/>
              <a:t>Elastic web-scale computing, i.e. its scalable.</a:t>
            </a:r>
          </a:p>
          <a:p>
            <a:r>
              <a:rPr lang="en-IN" dirty="0"/>
              <a:t>Completely controlled by the user.</a:t>
            </a:r>
          </a:p>
          <a:p>
            <a:r>
              <a:rPr lang="en-IN" dirty="0"/>
              <a:t>Can be easily used for cloud hosting.</a:t>
            </a:r>
          </a:p>
          <a:p>
            <a:r>
              <a:rPr lang="en-IN" dirty="0"/>
              <a:t>Can be configured with other AWS services.</a:t>
            </a:r>
          </a:p>
          <a:p>
            <a:r>
              <a:rPr lang="en-IN" dirty="0"/>
              <a:t>Other benefits such as its Reliable, Secure, Inexpensive, easy to start.</a:t>
            </a:r>
          </a:p>
        </p:txBody>
      </p:sp>
    </p:spTree>
    <p:extLst>
      <p:ext uri="{BB962C8B-B14F-4D97-AF65-F5344CB8AC3E}">
        <p14:creationId xmlns:p14="http://schemas.microsoft.com/office/powerpoint/2010/main" val="214353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CF28-1929-4150-BC72-578936CFAECC}"/>
              </a:ext>
            </a:extLst>
          </p:cNvPr>
          <p:cNvSpPr>
            <a:spLocks noGrp="1"/>
          </p:cNvSpPr>
          <p:nvPr>
            <p:ph type="title"/>
          </p:nvPr>
        </p:nvSpPr>
        <p:spPr/>
        <p:txBody>
          <a:bodyPr/>
          <a:lstStyle/>
          <a:p>
            <a:r>
              <a:rPr lang="en-US" dirty="0"/>
              <a:t>Features of EC2</a:t>
            </a:r>
            <a:endParaRPr lang="en-IN" dirty="0"/>
          </a:p>
        </p:txBody>
      </p:sp>
      <p:sp>
        <p:nvSpPr>
          <p:cNvPr id="3" name="Content Placeholder 2">
            <a:extLst>
              <a:ext uri="{FF2B5EF4-FFF2-40B4-BE49-F238E27FC236}">
                <a16:creationId xmlns:a16="http://schemas.microsoft.com/office/drawing/2014/main" id="{47392BB5-C301-4C4C-A87D-CB104281BD64}"/>
              </a:ext>
            </a:extLst>
          </p:cNvPr>
          <p:cNvSpPr>
            <a:spLocks noGrp="1"/>
          </p:cNvSpPr>
          <p:nvPr>
            <p:ph idx="1"/>
          </p:nvPr>
        </p:nvSpPr>
        <p:spPr/>
        <p:txBody>
          <a:bodyPr>
            <a:normAutofit fontScale="85000" lnSpcReduction="20000"/>
          </a:bodyPr>
          <a:lstStyle/>
          <a:p>
            <a:r>
              <a:rPr lang="en-US" dirty="0"/>
              <a:t>Virtual computing service.</a:t>
            </a:r>
          </a:p>
          <a:p>
            <a:r>
              <a:rPr lang="en-US" dirty="0"/>
              <a:t>Preconfigured templates are available or else we are create our own templates.</a:t>
            </a:r>
          </a:p>
          <a:p>
            <a:r>
              <a:rPr lang="en-US" dirty="0"/>
              <a:t>Various config of CPU, Memory, storage etc. can be done.</a:t>
            </a:r>
          </a:p>
          <a:p>
            <a:r>
              <a:rPr lang="en-US" dirty="0"/>
              <a:t>Secure login using keypairs</a:t>
            </a:r>
          </a:p>
          <a:p>
            <a:r>
              <a:rPr lang="en-US" dirty="0"/>
              <a:t>Persistent volumes are available for your data.</a:t>
            </a:r>
          </a:p>
          <a:p>
            <a:r>
              <a:rPr lang="en-US" dirty="0"/>
              <a:t>Multiple physical locations for your resources.</a:t>
            </a:r>
          </a:p>
          <a:p>
            <a:r>
              <a:rPr lang="en-US" dirty="0"/>
              <a:t>Firewall that enables you to specify the ports, protocols, IP etc.</a:t>
            </a:r>
          </a:p>
          <a:p>
            <a:r>
              <a:rPr lang="en-US" dirty="0"/>
              <a:t>Static IP addresses available.</a:t>
            </a:r>
          </a:p>
          <a:p>
            <a:r>
              <a:rPr lang="en-US" dirty="0"/>
              <a:t>Isolated Virtual networks possible.</a:t>
            </a:r>
          </a:p>
          <a:p>
            <a:endParaRPr lang="en-IN" dirty="0"/>
          </a:p>
        </p:txBody>
      </p:sp>
    </p:spTree>
    <p:extLst>
      <p:ext uri="{BB962C8B-B14F-4D97-AF65-F5344CB8AC3E}">
        <p14:creationId xmlns:p14="http://schemas.microsoft.com/office/powerpoint/2010/main" val="357756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4B33-26D9-4F76-AACC-B8D3203DF5F3}"/>
              </a:ext>
            </a:extLst>
          </p:cNvPr>
          <p:cNvSpPr>
            <a:spLocks noGrp="1"/>
          </p:cNvSpPr>
          <p:nvPr>
            <p:ph type="title"/>
          </p:nvPr>
        </p:nvSpPr>
        <p:spPr/>
        <p:txBody>
          <a:bodyPr/>
          <a:lstStyle/>
          <a:p>
            <a:r>
              <a:rPr lang="en-US" dirty="0"/>
              <a:t>Types/categories of instances</a:t>
            </a:r>
            <a:endParaRPr lang="en-IN" dirty="0"/>
          </a:p>
        </p:txBody>
      </p:sp>
      <p:sp>
        <p:nvSpPr>
          <p:cNvPr id="3" name="Content Placeholder 2">
            <a:extLst>
              <a:ext uri="{FF2B5EF4-FFF2-40B4-BE49-F238E27FC236}">
                <a16:creationId xmlns:a16="http://schemas.microsoft.com/office/drawing/2014/main" id="{34F34F4D-6AAB-4D06-990C-4B116F080F1B}"/>
              </a:ext>
            </a:extLst>
          </p:cNvPr>
          <p:cNvSpPr>
            <a:spLocks noGrp="1"/>
          </p:cNvSpPr>
          <p:nvPr>
            <p:ph idx="1"/>
          </p:nvPr>
        </p:nvSpPr>
        <p:spPr/>
        <p:txBody>
          <a:bodyPr>
            <a:normAutofit/>
          </a:bodyPr>
          <a:lstStyle/>
          <a:p>
            <a:pPr marL="457200" indent="-457200">
              <a:buAutoNum type="arabicPeriod"/>
            </a:pPr>
            <a:r>
              <a:rPr lang="en-US" dirty="0"/>
              <a:t>General Purpose Instances.</a:t>
            </a:r>
          </a:p>
          <a:p>
            <a:pPr marL="457200" indent="-457200">
              <a:buAutoNum type="arabicPeriod"/>
            </a:pPr>
            <a:r>
              <a:rPr lang="en-US" dirty="0"/>
              <a:t>Compute Optimized Instances.</a:t>
            </a:r>
          </a:p>
          <a:p>
            <a:pPr marL="457200" indent="-457200">
              <a:buFont typeface="Arial" panose="020B0604020202020204" pitchFamily="34" charset="0"/>
              <a:buAutoNum type="arabicPeriod"/>
            </a:pPr>
            <a:r>
              <a:rPr lang="en-US" dirty="0"/>
              <a:t>GPU Graphic instances/ Accelerated computing</a:t>
            </a:r>
          </a:p>
          <a:p>
            <a:pPr marL="457200" indent="-457200">
              <a:buFont typeface="Arial" panose="020B0604020202020204" pitchFamily="34" charset="0"/>
              <a:buAutoNum type="arabicPeriod"/>
            </a:pPr>
            <a:r>
              <a:rPr lang="en-US" dirty="0"/>
              <a:t>Memory Optimized</a:t>
            </a:r>
          </a:p>
          <a:p>
            <a:pPr marL="457200" indent="-457200">
              <a:buAutoNum type="arabicPeriod"/>
            </a:pPr>
            <a:r>
              <a:rPr lang="en-US" dirty="0"/>
              <a:t>Storage Optimized instances</a:t>
            </a:r>
          </a:p>
          <a:p>
            <a:pPr marL="0" indent="0">
              <a:buNone/>
            </a:pPr>
            <a:r>
              <a:rPr lang="en-US" dirty="0">
                <a:hlinkClick r:id="rId2"/>
              </a:rPr>
              <a:t>https://aws.amazon.com/ec2/instance-types/</a:t>
            </a:r>
            <a:r>
              <a:rPr lang="en-US" dirty="0"/>
              <a:t> </a:t>
            </a:r>
          </a:p>
        </p:txBody>
      </p:sp>
    </p:spTree>
    <p:extLst>
      <p:ext uri="{BB962C8B-B14F-4D97-AF65-F5344CB8AC3E}">
        <p14:creationId xmlns:p14="http://schemas.microsoft.com/office/powerpoint/2010/main" val="427940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C38A-20BC-4424-8024-420F48259924}"/>
              </a:ext>
            </a:extLst>
          </p:cNvPr>
          <p:cNvSpPr>
            <a:spLocks noGrp="1"/>
          </p:cNvSpPr>
          <p:nvPr>
            <p:ph type="title"/>
          </p:nvPr>
        </p:nvSpPr>
        <p:spPr/>
        <p:txBody>
          <a:bodyPr/>
          <a:lstStyle/>
          <a:p>
            <a:r>
              <a:rPr lang="en-US" dirty="0"/>
              <a:t>Ways to launch instances</a:t>
            </a:r>
            <a:endParaRPr lang="en-IN" dirty="0"/>
          </a:p>
        </p:txBody>
      </p:sp>
      <p:sp>
        <p:nvSpPr>
          <p:cNvPr id="3" name="Content Placeholder 2">
            <a:extLst>
              <a:ext uri="{FF2B5EF4-FFF2-40B4-BE49-F238E27FC236}">
                <a16:creationId xmlns:a16="http://schemas.microsoft.com/office/drawing/2014/main" id="{48081EC4-C717-407A-ADFE-18220DACBE25}"/>
              </a:ext>
            </a:extLst>
          </p:cNvPr>
          <p:cNvSpPr>
            <a:spLocks noGrp="1"/>
          </p:cNvSpPr>
          <p:nvPr>
            <p:ph idx="1"/>
          </p:nvPr>
        </p:nvSpPr>
        <p:spPr>
          <a:xfrm>
            <a:off x="1451579" y="2015732"/>
            <a:ext cx="9603275" cy="4037749"/>
          </a:xfrm>
        </p:spPr>
        <p:txBody>
          <a:bodyPr>
            <a:normAutofit fontScale="85000" lnSpcReduction="10000"/>
          </a:bodyPr>
          <a:lstStyle/>
          <a:p>
            <a:pPr marL="457200" indent="-457200">
              <a:buAutoNum type="arabicPeriod"/>
            </a:pPr>
            <a:r>
              <a:rPr lang="en-US" dirty="0"/>
              <a:t>On Demand instance:- </a:t>
            </a:r>
          </a:p>
          <a:p>
            <a:r>
              <a:rPr lang="en-US" dirty="0"/>
              <a:t>Lets you pay for compute capacity by the hour with no long term commitments.</a:t>
            </a:r>
          </a:p>
          <a:p>
            <a:r>
              <a:rPr lang="en-US" dirty="0"/>
              <a:t>When we directly launch the instances when we need is called on demand.</a:t>
            </a:r>
          </a:p>
          <a:p>
            <a:pPr marL="457200" indent="-457200">
              <a:buAutoNum type="arabicPeriod" startAt="2"/>
            </a:pPr>
            <a:r>
              <a:rPr lang="en-US" dirty="0"/>
              <a:t>Spot Instances:-</a:t>
            </a:r>
          </a:p>
          <a:p>
            <a:r>
              <a:rPr lang="en-US" dirty="0"/>
              <a:t>Amazon EC2 Spot Instances let you take advantage of unused EC2 capacity in the AWS cloud.</a:t>
            </a:r>
          </a:p>
          <a:p>
            <a:r>
              <a:rPr lang="en-US" dirty="0"/>
              <a:t>Earlier biding on spare ec2 capacity was done to request spot instances, now in the new pricing model, biding is not required.</a:t>
            </a:r>
          </a:p>
          <a:p>
            <a:r>
              <a:rPr lang="en-US" dirty="0"/>
              <a:t>When you use a spot instance you are taking a risk that if demand increases you will lose access to the spot instance (you are given a 2 minute warning before termination). For his reason it is common to use a mixture of on-demand/reserved instances and spot instances so that you can withstand instance terminations.</a:t>
            </a:r>
          </a:p>
          <a:p>
            <a:endParaRPr lang="en-IN" dirty="0"/>
          </a:p>
        </p:txBody>
      </p:sp>
    </p:spTree>
    <p:extLst>
      <p:ext uri="{BB962C8B-B14F-4D97-AF65-F5344CB8AC3E}">
        <p14:creationId xmlns:p14="http://schemas.microsoft.com/office/powerpoint/2010/main" val="1119596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B056-4BCA-4B97-8AAA-2CDC29137B9F}"/>
              </a:ext>
            </a:extLst>
          </p:cNvPr>
          <p:cNvSpPr>
            <a:spLocks noGrp="1"/>
          </p:cNvSpPr>
          <p:nvPr>
            <p:ph type="title"/>
          </p:nvPr>
        </p:nvSpPr>
        <p:spPr/>
        <p:txBody>
          <a:bodyPr/>
          <a:lstStyle/>
          <a:p>
            <a:r>
              <a:rPr lang="en-US" dirty="0"/>
              <a:t>Reserved instances</a:t>
            </a:r>
            <a:endParaRPr lang="en-IN" dirty="0"/>
          </a:p>
        </p:txBody>
      </p:sp>
      <p:sp>
        <p:nvSpPr>
          <p:cNvPr id="3" name="Content Placeholder 2">
            <a:extLst>
              <a:ext uri="{FF2B5EF4-FFF2-40B4-BE49-F238E27FC236}">
                <a16:creationId xmlns:a16="http://schemas.microsoft.com/office/drawing/2014/main" id="{B77FA08A-70EC-4107-81EB-8342AD27DE84}"/>
              </a:ext>
            </a:extLst>
          </p:cNvPr>
          <p:cNvSpPr>
            <a:spLocks noGrp="1"/>
          </p:cNvSpPr>
          <p:nvPr>
            <p:ph idx="1"/>
          </p:nvPr>
        </p:nvSpPr>
        <p:spPr/>
        <p:txBody>
          <a:bodyPr/>
          <a:lstStyle/>
          <a:p>
            <a:r>
              <a:rPr lang="en-US" dirty="0"/>
              <a:t>Lets say we need a instance for 1 year, then we will go for reserved instances, where amazon gives you </a:t>
            </a:r>
            <a:r>
              <a:rPr lang="en-US" dirty="0" err="1"/>
              <a:t>upto</a:t>
            </a:r>
            <a:r>
              <a:rPr lang="en-US" dirty="0"/>
              <a:t> 75% discount.</a:t>
            </a:r>
          </a:p>
          <a:p>
            <a:r>
              <a:rPr lang="en-IN" dirty="0"/>
              <a:t>Here the discount model works on how the payment is done.</a:t>
            </a:r>
          </a:p>
          <a:p>
            <a:r>
              <a:rPr lang="en-IN" dirty="0"/>
              <a:t>There are 3 types of payments models</a:t>
            </a:r>
          </a:p>
          <a:p>
            <a:r>
              <a:rPr lang="en-IN" dirty="0"/>
              <a:t>Full Upfront</a:t>
            </a:r>
          </a:p>
          <a:p>
            <a:r>
              <a:rPr lang="en-IN" dirty="0"/>
              <a:t>Partial Upfront</a:t>
            </a:r>
          </a:p>
          <a:p>
            <a:r>
              <a:rPr lang="en-IN" dirty="0"/>
              <a:t>No upfront.</a:t>
            </a:r>
          </a:p>
        </p:txBody>
      </p:sp>
    </p:spTree>
    <p:extLst>
      <p:ext uri="{BB962C8B-B14F-4D97-AF65-F5344CB8AC3E}">
        <p14:creationId xmlns:p14="http://schemas.microsoft.com/office/powerpoint/2010/main" val="374893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921B-16D2-41D3-8E1F-5950E7895828}"/>
              </a:ext>
            </a:extLst>
          </p:cNvPr>
          <p:cNvSpPr>
            <a:spLocks noGrp="1"/>
          </p:cNvSpPr>
          <p:nvPr>
            <p:ph type="title"/>
          </p:nvPr>
        </p:nvSpPr>
        <p:spPr/>
        <p:txBody>
          <a:bodyPr/>
          <a:lstStyle/>
          <a:p>
            <a:r>
              <a:rPr lang="en-US" dirty="0"/>
              <a:t>Difference </a:t>
            </a:r>
            <a:endParaRPr lang="en-IN" dirty="0"/>
          </a:p>
        </p:txBody>
      </p:sp>
      <p:sp>
        <p:nvSpPr>
          <p:cNvPr id="3" name="Content Placeholder 2">
            <a:extLst>
              <a:ext uri="{FF2B5EF4-FFF2-40B4-BE49-F238E27FC236}">
                <a16:creationId xmlns:a16="http://schemas.microsoft.com/office/drawing/2014/main" id="{E24B1452-D50F-46D3-B70C-BD94AC2B6BF4}"/>
              </a:ext>
            </a:extLst>
          </p:cNvPr>
          <p:cNvSpPr>
            <a:spLocks noGrp="1"/>
          </p:cNvSpPr>
          <p:nvPr>
            <p:ph idx="1"/>
          </p:nvPr>
        </p:nvSpPr>
        <p:spPr/>
        <p:txBody>
          <a:bodyPr>
            <a:normAutofit lnSpcReduction="10000"/>
          </a:bodyPr>
          <a:lstStyle/>
          <a:p>
            <a:pPr fontAlgn="base"/>
            <a:r>
              <a:rPr lang="en-US" dirty="0"/>
              <a:t>On demand - kind of "default" mode. You request an instance, if there is free capacity, you will get the instance. No long term commitment, but once you get an instance, it's yours. </a:t>
            </a:r>
          </a:p>
          <a:p>
            <a:pPr fontAlgn="base"/>
            <a:r>
              <a:rPr lang="en-US" dirty="0"/>
              <a:t>Reserved - AWS reserves the capacity for you. You have guarantee that you will get the instance type in the selected region or AZ.</a:t>
            </a:r>
          </a:p>
          <a:p>
            <a:pPr fontAlgn="base"/>
            <a:r>
              <a:rPr lang="en-US" dirty="0"/>
              <a:t>Spot instance - it's kind of auction / bidding of unused capacity. You ask for an instance, you provide your maximum price and if there is free capacity and your price is at the current price or higher, you will get an instance. The difference is - if the </a:t>
            </a:r>
            <a:r>
              <a:rPr lang="en-US" b="1" dirty="0"/>
              <a:t>free capacity is exhausted, or the current price is higher than your maximum bid price, your spot instance is terminated</a:t>
            </a:r>
            <a:r>
              <a:rPr lang="en-US" dirty="0"/>
              <a:t> . You can get a termination warning event upfront.</a:t>
            </a:r>
          </a:p>
          <a:p>
            <a:endParaRPr lang="en-IN" dirty="0"/>
          </a:p>
        </p:txBody>
      </p:sp>
    </p:spTree>
    <p:extLst>
      <p:ext uri="{BB962C8B-B14F-4D97-AF65-F5344CB8AC3E}">
        <p14:creationId xmlns:p14="http://schemas.microsoft.com/office/powerpoint/2010/main" val="684177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A082-F710-4FBA-8766-D90968F240B9}"/>
              </a:ext>
            </a:extLst>
          </p:cNvPr>
          <p:cNvSpPr>
            <a:spLocks noGrp="1"/>
          </p:cNvSpPr>
          <p:nvPr>
            <p:ph type="title"/>
          </p:nvPr>
        </p:nvSpPr>
        <p:spPr/>
        <p:txBody>
          <a:bodyPr/>
          <a:lstStyle/>
          <a:p>
            <a:r>
              <a:rPr lang="en-US" dirty="0"/>
              <a:t>What all OS can we launch?</a:t>
            </a:r>
            <a:br>
              <a:rPr lang="en-US" dirty="0"/>
            </a:br>
            <a:endParaRPr lang="en-IN" dirty="0"/>
          </a:p>
        </p:txBody>
      </p:sp>
      <p:sp>
        <p:nvSpPr>
          <p:cNvPr id="3" name="Content Placeholder 2">
            <a:extLst>
              <a:ext uri="{FF2B5EF4-FFF2-40B4-BE49-F238E27FC236}">
                <a16:creationId xmlns:a16="http://schemas.microsoft.com/office/drawing/2014/main" id="{DC7AA6E4-09E0-47D5-8257-83ECCD8E3DC6}"/>
              </a:ext>
            </a:extLst>
          </p:cNvPr>
          <p:cNvSpPr>
            <a:spLocks noGrp="1"/>
          </p:cNvSpPr>
          <p:nvPr>
            <p:ph idx="1"/>
          </p:nvPr>
        </p:nvSpPr>
        <p:spPr/>
        <p:txBody>
          <a:bodyPr/>
          <a:lstStyle/>
          <a:p>
            <a:r>
              <a:rPr lang="en-US" dirty="0"/>
              <a:t>Windows</a:t>
            </a:r>
          </a:p>
          <a:p>
            <a:r>
              <a:rPr lang="en-US" dirty="0"/>
              <a:t>RHEL</a:t>
            </a:r>
          </a:p>
          <a:p>
            <a:r>
              <a:rPr lang="en-US" dirty="0"/>
              <a:t>Fedora</a:t>
            </a:r>
          </a:p>
          <a:p>
            <a:r>
              <a:rPr lang="en-US" dirty="0" err="1"/>
              <a:t>CentOs</a:t>
            </a:r>
            <a:endParaRPr lang="en-US" dirty="0"/>
          </a:p>
          <a:p>
            <a:r>
              <a:rPr lang="en-US" dirty="0"/>
              <a:t>Ubuntu</a:t>
            </a:r>
          </a:p>
          <a:p>
            <a:r>
              <a:rPr lang="en-US" dirty="0" err="1"/>
              <a:t>Suse</a:t>
            </a:r>
            <a:r>
              <a:rPr lang="en-US" dirty="0"/>
              <a:t> Linux and many </a:t>
            </a:r>
            <a:r>
              <a:rPr lang="en-US" dirty="0" err="1"/>
              <a:t>many</a:t>
            </a:r>
            <a:r>
              <a:rPr lang="en-US" dirty="0"/>
              <a:t> more.</a:t>
            </a:r>
            <a:endParaRPr lang="en-IN" dirty="0"/>
          </a:p>
        </p:txBody>
      </p:sp>
    </p:spTree>
    <p:extLst>
      <p:ext uri="{BB962C8B-B14F-4D97-AF65-F5344CB8AC3E}">
        <p14:creationId xmlns:p14="http://schemas.microsoft.com/office/powerpoint/2010/main" val="34646178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2302</TotalTime>
  <Words>556</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Elastic Compute cloud</vt:lpstr>
      <vt:lpstr>Introduction </vt:lpstr>
      <vt:lpstr>Benefits of amazon ec2</vt:lpstr>
      <vt:lpstr>Features of EC2</vt:lpstr>
      <vt:lpstr>Types/categories of instances</vt:lpstr>
      <vt:lpstr>Ways to launch instances</vt:lpstr>
      <vt:lpstr>Reserved instances</vt:lpstr>
      <vt:lpstr>Difference </vt:lpstr>
      <vt:lpstr>What all OS can we launch? </vt:lpstr>
      <vt:lpstr>Some Important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Compute cloud</dc:title>
  <dc:creator>LENOVO</dc:creator>
  <cp:lastModifiedBy>LENOVO</cp:lastModifiedBy>
  <cp:revision>21</cp:revision>
  <dcterms:created xsi:type="dcterms:W3CDTF">2021-10-24T07:36:06Z</dcterms:created>
  <dcterms:modified xsi:type="dcterms:W3CDTF">2022-01-27T04:11:09Z</dcterms:modified>
</cp:coreProperties>
</file>