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hentsu.com/docker-containers-top-7-benefi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C18C-39EA-4E73-977B-48A897DB47FD}"/>
              </a:ext>
            </a:extLst>
          </p:cNvPr>
          <p:cNvSpPr>
            <a:spLocks noGrp="1"/>
          </p:cNvSpPr>
          <p:nvPr>
            <p:ph type="ctrTitle"/>
          </p:nvPr>
        </p:nvSpPr>
        <p:spPr/>
        <p:txBody>
          <a:bodyPr/>
          <a:lstStyle/>
          <a:p>
            <a:r>
              <a:rPr lang="en-US" dirty="0"/>
              <a:t>Docker</a:t>
            </a:r>
            <a:endParaRPr lang="en-IN" dirty="0"/>
          </a:p>
        </p:txBody>
      </p:sp>
      <p:pic>
        <p:nvPicPr>
          <p:cNvPr id="7172" name="Picture 4" descr="How to commit changes to a docker image - TechRepublic">
            <a:extLst>
              <a:ext uri="{FF2B5EF4-FFF2-40B4-BE49-F238E27FC236}">
                <a16:creationId xmlns:a16="http://schemas.microsoft.com/office/drawing/2014/main" id="{20771428-818B-4036-8E17-479C1FE35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543" y="0"/>
            <a:ext cx="3157744" cy="247398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a:extLst>
              <a:ext uri="{FF2B5EF4-FFF2-40B4-BE49-F238E27FC236}">
                <a16:creationId xmlns:a16="http://schemas.microsoft.com/office/drawing/2014/main" id="{847EEF42-AE38-A8C7-005A-4FF81F65F90C}"/>
              </a:ext>
            </a:extLst>
          </p:cNvPr>
          <p:cNvSpPr>
            <a:spLocks noGrp="1"/>
          </p:cNvSpPr>
          <p:nvPr>
            <p:ph type="subTitle" idx="1"/>
          </p:nvPr>
        </p:nvSpPr>
        <p:spPr/>
        <p:txBody>
          <a:bodyPr/>
          <a:lstStyle/>
          <a:p>
            <a:r>
              <a:rPr lang="en-US" dirty="0"/>
              <a:t>By Prayagraj Ingle </a:t>
            </a:r>
          </a:p>
        </p:txBody>
      </p:sp>
    </p:spTree>
    <p:extLst>
      <p:ext uri="{BB962C8B-B14F-4D97-AF65-F5344CB8AC3E}">
        <p14:creationId xmlns:p14="http://schemas.microsoft.com/office/powerpoint/2010/main" val="167764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8A75-DD11-4979-B80C-E782177FFDEE}"/>
              </a:ext>
            </a:extLst>
          </p:cNvPr>
          <p:cNvSpPr>
            <a:spLocks noGrp="1"/>
          </p:cNvSpPr>
          <p:nvPr>
            <p:ph type="title"/>
          </p:nvPr>
        </p:nvSpPr>
        <p:spPr/>
        <p:txBody>
          <a:bodyPr/>
          <a:lstStyle/>
          <a:p>
            <a:r>
              <a:rPr lang="en-US" dirty="0"/>
              <a:t>Containerization</a:t>
            </a:r>
            <a:endParaRPr lang="en-IN" dirty="0"/>
          </a:p>
        </p:txBody>
      </p:sp>
      <p:sp>
        <p:nvSpPr>
          <p:cNvPr id="3" name="Content Placeholder 2">
            <a:extLst>
              <a:ext uri="{FF2B5EF4-FFF2-40B4-BE49-F238E27FC236}">
                <a16:creationId xmlns:a16="http://schemas.microsoft.com/office/drawing/2014/main" id="{B4EA4BE2-0D8E-475B-A5F3-218C54602554}"/>
              </a:ext>
            </a:extLst>
          </p:cNvPr>
          <p:cNvSpPr>
            <a:spLocks noGrp="1"/>
          </p:cNvSpPr>
          <p:nvPr>
            <p:ph idx="1"/>
          </p:nvPr>
        </p:nvSpPr>
        <p:spPr/>
        <p:txBody>
          <a:bodyPr>
            <a:normAutofit/>
          </a:bodyPr>
          <a:lstStyle/>
          <a:p>
            <a:r>
              <a:rPr lang="en-US" dirty="0"/>
              <a:t>Containerization is a form of virtualization where applications run in isolated user spaces, called containers, while using the same shared operating system (OS). </a:t>
            </a:r>
          </a:p>
          <a:p>
            <a:r>
              <a:rPr lang="en-US" dirty="0"/>
              <a:t>A container is essentially a fully packaged and portable computing environment:</a:t>
            </a:r>
          </a:p>
          <a:p>
            <a:r>
              <a:rPr lang="en-US" dirty="0"/>
              <a:t>Everything an application needs to run—its binaries, libraries, configuration files, and dependencies—is encapsulated and isolated in its container. </a:t>
            </a:r>
          </a:p>
          <a:p>
            <a:r>
              <a:rPr lang="en-US" dirty="0"/>
              <a:t>The container itself is abstracted away from the host OS, with only limited access to underlying resources—much like a lightweight virtual machine (VM).</a:t>
            </a:r>
          </a:p>
        </p:txBody>
      </p:sp>
    </p:spTree>
    <p:extLst>
      <p:ext uri="{BB962C8B-B14F-4D97-AF65-F5344CB8AC3E}">
        <p14:creationId xmlns:p14="http://schemas.microsoft.com/office/powerpoint/2010/main" val="75858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cloud containers and how do they work?">
            <a:extLst>
              <a:ext uri="{FF2B5EF4-FFF2-40B4-BE49-F238E27FC236}">
                <a16:creationId xmlns:a16="http://schemas.microsoft.com/office/drawing/2014/main" id="{35CB002C-73E6-406A-AADD-5B429210E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94" y="662609"/>
            <a:ext cx="8352183" cy="534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1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42AA-EAE9-4EA9-B1CF-15F4F1BC62BD}"/>
              </a:ext>
            </a:extLst>
          </p:cNvPr>
          <p:cNvSpPr>
            <a:spLocks noGrp="1"/>
          </p:cNvSpPr>
          <p:nvPr>
            <p:ph type="title"/>
          </p:nvPr>
        </p:nvSpPr>
        <p:spPr/>
        <p:txBody>
          <a:bodyPr/>
          <a:lstStyle/>
          <a:p>
            <a:r>
              <a:rPr lang="en-US" dirty="0"/>
              <a:t>Advantages of containerization</a:t>
            </a:r>
            <a:endParaRPr lang="en-IN" dirty="0"/>
          </a:p>
        </p:txBody>
      </p:sp>
      <p:sp>
        <p:nvSpPr>
          <p:cNvPr id="3" name="Content Placeholder 2">
            <a:extLst>
              <a:ext uri="{FF2B5EF4-FFF2-40B4-BE49-F238E27FC236}">
                <a16:creationId xmlns:a16="http://schemas.microsoft.com/office/drawing/2014/main" id="{BBD5A754-49CB-4665-AC74-9A9CAFCDFF8F}"/>
              </a:ext>
            </a:extLst>
          </p:cNvPr>
          <p:cNvSpPr>
            <a:spLocks noGrp="1"/>
          </p:cNvSpPr>
          <p:nvPr>
            <p:ph idx="1"/>
          </p:nvPr>
        </p:nvSpPr>
        <p:spPr/>
        <p:txBody>
          <a:bodyPr/>
          <a:lstStyle/>
          <a:p>
            <a:r>
              <a:rPr lang="en-IN" b="1" dirty="0">
                <a:hlinkClick r:id="rId2"/>
              </a:rPr>
              <a:t>https://hentsu.com/docker-containers-top-7-benefits/</a:t>
            </a:r>
            <a:r>
              <a:rPr lang="en-IN" b="1" dirty="0"/>
              <a:t> </a:t>
            </a:r>
          </a:p>
        </p:txBody>
      </p:sp>
    </p:spTree>
    <p:extLst>
      <p:ext uri="{BB962C8B-B14F-4D97-AF65-F5344CB8AC3E}">
        <p14:creationId xmlns:p14="http://schemas.microsoft.com/office/powerpoint/2010/main" val="163795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E61D-27FB-4917-A90D-108E4A20205C}"/>
              </a:ext>
            </a:extLst>
          </p:cNvPr>
          <p:cNvSpPr>
            <a:spLocks noGrp="1"/>
          </p:cNvSpPr>
          <p:nvPr>
            <p:ph type="title"/>
          </p:nvPr>
        </p:nvSpPr>
        <p:spPr/>
        <p:txBody>
          <a:bodyPr/>
          <a:lstStyle/>
          <a:p>
            <a:r>
              <a:rPr lang="en-US" dirty="0"/>
              <a:t>Docker</a:t>
            </a:r>
            <a:endParaRPr lang="en-IN" dirty="0"/>
          </a:p>
        </p:txBody>
      </p:sp>
      <p:sp>
        <p:nvSpPr>
          <p:cNvPr id="3" name="Content Placeholder 2">
            <a:extLst>
              <a:ext uri="{FF2B5EF4-FFF2-40B4-BE49-F238E27FC236}">
                <a16:creationId xmlns:a16="http://schemas.microsoft.com/office/drawing/2014/main" id="{B7A5DFC0-8039-46EE-8189-C1D1DF06AB0C}"/>
              </a:ext>
            </a:extLst>
          </p:cNvPr>
          <p:cNvSpPr>
            <a:spLocks noGrp="1"/>
          </p:cNvSpPr>
          <p:nvPr>
            <p:ph idx="1"/>
          </p:nvPr>
        </p:nvSpPr>
        <p:spPr/>
        <p:txBody>
          <a:bodyPr/>
          <a:lstStyle/>
          <a:p>
            <a:r>
              <a:rPr lang="en-US" dirty="0"/>
              <a:t>Docker is an open platform for developing, shipping, and running applications. </a:t>
            </a:r>
          </a:p>
          <a:p>
            <a:r>
              <a:rPr lang="en-US" dirty="0"/>
              <a:t>Docker enables you to separate your applications from your infrastructure so you can deliver software quickly. </a:t>
            </a:r>
          </a:p>
          <a:p>
            <a:r>
              <a:rPr lang="en-US" dirty="0"/>
              <a:t>With Docker, you can manage your infrastructure in the same ways you manage your applications.</a:t>
            </a:r>
          </a:p>
          <a:p>
            <a:r>
              <a:rPr lang="en-US" dirty="0"/>
              <a:t> By taking advantage of Docker’s methodologies for shipping, testing, and deploying code quickly, you can significantly reduce the delay between writing code and running it in production.</a:t>
            </a:r>
            <a:endParaRPr lang="en-IN" dirty="0"/>
          </a:p>
        </p:txBody>
      </p:sp>
    </p:spTree>
    <p:extLst>
      <p:ext uri="{BB962C8B-B14F-4D97-AF65-F5344CB8AC3E}">
        <p14:creationId xmlns:p14="http://schemas.microsoft.com/office/powerpoint/2010/main" val="2937451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902A-AA10-442A-9F46-2072718162B1}"/>
              </a:ext>
            </a:extLst>
          </p:cNvPr>
          <p:cNvSpPr>
            <a:spLocks noGrp="1"/>
          </p:cNvSpPr>
          <p:nvPr>
            <p:ph type="title"/>
          </p:nvPr>
        </p:nvSpPr>
        <p:spPr/>
        <p:txBody>
          <a:bodyPr>
            <a:normAutofit fontScale="90000"/>
          </a:bodyPr>
          <a:lstStyle/>
          <a:p>
            <a:r>
              <a:rPr lang="en-IN" b="1" dirty="0"/>
              <a:t>The Docker platform</a:t>
            </a:r>
            <a:br>
              <a:rPr lang="en-IN" b="1" dirty="0"/>
            </a:br>
            <a:br>
              <a:rPr lang="en-IN" dirty="0"/>
            </a:br>
            <a:endParaRPr lang="en-IN" dirty="0"/>
          </a:p>
        </p:txBody>
      </p:sp>
      <p:sp>
        <p:nvSpPr>
          <p:cNvPr id="3" name="Content Placeholder 2">
            <a:extLst>
              <a:ext uri="{FF2B5EF4-FFF2-40B4-BE49-F238E27FC236}">
                <a16:creationId xmlns:a16="http://schemas.microsoft.com/office/drawing/2014/main" id="{D53FDA84-56EA-4C0D-BD80-ACF213E056F7}"/>
              </a:ext>
            </a:extLst>
          </p:cNvPr>
          <p:cNvSpPr>
            <a:spLocks noGrp="1"/>
          </p:cNvSpPr>
          <p:nvPr>
            <p:ph idx="1"/>
          </p:nvPr>
        </p:nvSpPr>
        <p:spPr/>
        <p:txBody>
          <a:bodyPr/>
          <a:lstStyle/>
          <a:p>
            <a:r>
              <a:rPr lang="en-US" dirty="0"/>
              <a:t>Docker provides the ability to package and run an application in a loosely isolated environment called a container.</a:t>
            </a:r>
          </a:p>
          <a:p>
            <a:r>
              <a:rPr lang="en-US" dirty="0"/>
              <a:t>The isolation and security allow you to run many containers simultaneously on a given host. </a:t>
            </a:r>
          </a:p>
          <a:p>
            <a:r>
              <a:rPr lang="en-US" dirty="0"/>
              <a:t>Containers are lightweight and contain everything needed to run the application, so you do not need to rely on what is currently installed on the host. </a:t>
            </a:r>
          </a:p>
          <a:p>
            <a:r>
              <a:rPr lang="en-US" dirty="0"/>
              <a:t>You can easily share containers while you work, and be sure that everyone you share with gets the same container that works in the same way.</a:t>
            </a:r>
            <a:endParaRPr lang="en-IN" dirty="0"/>
          </a:p>
        </p:txBody>
      </p:sp>
    </p:spTree>
    <p:extLst>
      <p:ext uri="{BB962C8B-B14F-4D97-AF65-F5344CB8AC3E}">
        <p14:creationId xmlns:p14="http://schemas.microsoft.com/office/powerpoint/2010/main" val="177580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CA55-8830-4E8D-9A27-5274AEC0316F}"/>
              </a:ext>
            </a:extLst>
          </p:cNvPr>
          <p:cNvSpPr>
            <a:spLocks noGrp="1"/>
          </p:cNvSpPr>
          <p:nvPr>
            <p:ph type="title"/>
          </p:nvPr>
        </p:nvSpPr>
        <p:spPr/>
        <p:txBody>
          <a:bodyPr/>
          <a:lstStyle/>
          <a:p>
            <a:r>
              <a:rPr lang="en-US" dirty="0"/>
              <a:t>Docker Architecture</a:t>
            </a:r>
            <a:endParaRPr lang="en-IN" dirty="0"/>
          </a:p>
        </p:txBody>
      </p:sp>
      <p:sp>
        <p:nvSpPr>
          <p:cNvPr id="3" name="Content Placeholder 2">
            <a:extLst>
              <a:ext uri="{FF2B5EF4-FFF2-40B4-BE49-F238E27FC236}">
                <a16:creationId xmlns:a16="http://schemas.microsoft.com/office/drawing/2014/main" id="{AEEFC6F3-4E06-4FEE-B455-F793699FCF4B}"/>
              </a:ext>
            </a:extLst>
          </p:cNvPr>
          <p:cNvSpPr>
            <a:spLocks noGrp="1"/>
          </p:cNvSpPr>
          <p:nvPr>
            <p:ph idx="1"/>
          </p:nvPr>
        </p:nvSpPr>
        <p:spPr>
          <a:xfrm>
            <a:off x="1451579" y="2015732"/>
            <a:ext cx="9603275" cy="3735711"/>
          </a:xfrm>
        </p:spPr>
        <p:txBody>
          <a:bodyPr>
            <a:normAutofit lnSpcReduction="10000"/>
          </a:bodyPr>
          <a:lstStyle/>
          <a:p>
            <a:r>
              <a:rPr lang="en-US" dirty="0"/>
              <a:t>Docker uses a client-server architecture. </a:t>
            </a:r>
          </a:p>
          <a:p>
            <a:r>
              <a:rPr lang="en-US" dirty="0"/>
              <a:t>The Docker </a:t>
            </a:r>
            <a:r>
              <a:rPr lang="en-US" i="1" dirty="0"/>
              <a:t>client</a:t>
            </a:r>
            <a:r>
              <a:rPr lang="en-US" dirty="0"/>
              <a:t> talks to the Docker </a:t>
            </a:r>
            <a:r>
              <a:rPr lang="en-US" i="1" dirty="0"/>
              <a:t>daemon</a:t>
            </a:r>
            <a:r>
              <a:rPr lang="en-US" dirty="0"/>
              <a:t>, which does the heavy lifting of building, running, and distributing your Docker containers. </a:t>
            </a:r>
          </a:p>
          <a:p>
            <a:r>
              <a:rPr lang="en-US" dirty="0"/>
              <a:t>The Docker client and daemon </a:t>
            </a:r>
            <a:r>
              <a:rPr lang="en-US" i="1" dirty="0"/>
              <a:t>can</a:t>
            </a:r>
            <a:r>
              <a:rPr lang="en-US" dirty="0"/>
              <a:t> run on the same system, or you can connect a Docker client to a remote Docker daemon. </a:t>
            </a:r>
          </a:p>
          <a:p>
            <a:r>
              <a:rPr lang="en-US" dirty="0"/>
              <a:t>The Docker client and daemon communicate using a REST API, over UNIX sockets or a network interface. </a:t>
            </a:r>
          </a:p>
          <a:p>
            <a:r>
              <a:rPr lang="en-US" dirty="0"/>
              <a:t>Another Docker client is Docker Compose, that lets you work with applications consisting of a set of containers.</a:t>
            </a:r>
            <a:endParaRPr lang="en-IN" dirty="0"/>
          </a:p>
        </p:txBody>
      </p:sp>
    </p:spTree>
    <p:extLst>
      <p:ext uri="{BB962C8B-B14F-4D97-AF65-F5344CB8AC3E}">
        <p14:creationId xmlns:p14="http://schemas.microsoft.com/office/powerpoint/2010/main" val="122981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ocker Architecture Diagram">
            <a:extLst>
              <a:ext uri="{FF2B5EF4-FFF2-40B4-BE49-F238E27FC236}">
                <a16:creationId xmlns:a16="http://schemas.microsoft.com/office/drawing/2014/main" id="{47987CC8-82FC-43AC-BB66-112AC52409B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ocker Architecture Diagram">
            <a:extLst>
              <a:ext uri="{FF2B5EF4-FFF2-40B4-BE49-F238E27FC236}">
                <a16:creationId xmlns:a16="http://schemas.microsoft.com/office/drawing/2014/main" id="{42BF2AED-DF6B-4EC6-AE88-BAF2F3C79C7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ocker Architecture Diagram">
            <a:extLst>
              <a:ext uri="{FF2B5EF4-FFF2-40B4-BE49-F238E27FC236}">
                <a16:creationId xmlns:a16="http://schemas.microsoft.com/office/drawing/2014/main" id="{33EEA37A-98A9-49AE-A471-0681CD00CF1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A7187F68-72A3-4150-992F-FA7302D9A34A}"/>
              </a:ext>
            </a:extLst>
          </p:cNvPr>
          <p:cNvPicPr>
            <a:picLocks noChangeAspect="1"/>
          </p:cNvPicPr>
          <p:nvPr/>
        </p:nvPicPr>
        <p:blipFill>
          <a:blip r:embed="rId2"/>
          <a:stretch>
            <a:fillRect/>
          </a:stretch>
        </p:blipFill>
        <p:spPr>
          <a:xfrm>
            <a:off x="1290637" y="919162"/>
            <a:ext cx="9610725" cy="5019675"/>
          </a:xfrm>
          <a:prstGeom prst="rect">
            <a:avLst/>
          </a:prstGeom>
        </p:spPr>
      </p:pic>
    </p:spTree>
    <p:extLst>
      <p:ext uri="{BB962C8B-B14F-4D97-AF65-F5344CB8AC3E}">
        <p14:creationId xmlns:p14="http://schemas.microsoft.com/office/powerpoint/2010/main" val="384833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F9C2-3CB1-4519-BE37-F47BADFAC40F}"/>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F93E8358-EEBD-407B-AE74-CE9D198E9E31}"/>
              </a:ext>
            </a:extLst>
          </p:cNvPr>
          <p:cNvSpPr>
            <a:spLocks noGrp="1"/>
          </p:cNvSpPr>
          <p:nvPr>
            <p:ph idx="1"/>
          </p:nvPr>
        </p:nvSpPr>
        <p:spPr/>
        <p:txBody>
          <a:bodyPr/>
          <a:lstStyle/>
          <a:p>
            <a:r>
              <a:rPr lang="en-US" dirty="0"/>
              <a:t>Docker Engine</a:t>
            </a:r>
          </a:p>
          <a:p>
            <a:pPr marL="0" indent="0">
              <a:buNone/>
            </a:pPr>
            <a:r>
              <a:rPr lang="en-US" dirty="0"/>
              <a:t>Docker Engine is an open source containerization technology for building and containerizing your applications. Docker Engine acts as a client-server application with:</a:t>
            </a:r>
          </a:p>
          <a:p>
            <a:r>
              <a:rPr lang="en-US" dirty="0"/>
              <a:t>A server with a long-running daemon process </a:t>
            </a:r>
            <a:r>
              <a:rPr lang="en-US" dirty="0" err="1"/>
              <a:t>dockerd</a:t>
            </a:r>
            <a:r>
              <a:rPr lang="en-US" dirty="0"/>
              <a:t>.</a:t>
            </a:r>
          </a:p>
          <a:p>
            <a:r>
              <a:rPr lang="en-US" dirty="0"/>
              <a:t>APIs which specify interfaces that programs can use to talk to and instruct the Docker daemon.</a:t>
            </a:r>
          </a:p>
          <a:p>
            <a:r>
              <a:rPr lang="en-US" dirty="0"/>
              <a:t>A command line interface (CLI) client docker.</a:t>
            </a:r>
            <a:endParaRPr lang="en-IN" dirty="0"/>
          </a:p>
        </p:txBody>
      </p:sp>
    </p:spTree>
    <p:extLst>
      <p:ext uri="{BB962C8B-B14F-4D97-AF65-F5344CB8AC3E}">
        <p14:creationId xmlns:p14="http://schemas.microsoft.com/office/powerpoint/2010/main" val="127045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53E2-0081-4AA8-9162-B7D11F03D3EE}"/>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6DB7100F-0742-49BE-8C82-56197D223477}"/>
              </a:ext>
            </a:extLst>
          </p:cNvPr>
          <p:cNvSpPr>
            <a:spLocks noGrp="1"/>
          </p:cNvSpPr>
          <p:nvPr>
            <p:ph idx="1"/>
          </p:nvPr>
        </p:nvSpPr>
        <p:spPr/>
        <p:txBody>
          <a:bodyPr>
            <a:normAutofit fontScale="85000" lnSpcReduction="20000"/>
          </a:bodyPr>
          <a:lstStyle/>
          <a:p>
            <a:r>
              <a:rPr lang="en-IN" b="1" dirty="0"/>
              <a:t>The Docker daemon</a:t>
            </a:r>
          </a:p>
          <a:p>
            <a:pPr marL="0" indent="0">
              <a:buNone/>
            </a:pPr>
            <a:r>
              <a:rPr lang="en-US" dirty="0"/>
              <a:t>The Docker daemon (</a:t>
            </a:r>
            <a:r>
              <a:rPr lang="en-US" dirty="0" err="1"/>
              <a:t>dockerd</a:t>
            </a:r>
            <a:r>
              <a:rPr lang="en-US" dirty="0"/>
              <a:t>) listens for Docker API requests and manages Docker objects such as images, containers, networks, and volumes.</a:t>
            </a:r>
          </a:p>
          <a:p>
            <a:pPr marL="0" indent="0">
              <a:buNone/>
            </a:pPr>
            <a:r>
              <a:rPr lang="en-US" dirty="0"/>
              <a:t> A daemon can also communicate with other daemons to manage Docker services.</a:t>
            </a:r>
          </a:p>
          <a:p>
            <a:r>
              <a:rPr lang="en-IN" b="1" dirty="0"/>
              <a:t>The Docker client</a:t>
            </a:r>
          </a:p>
          <a:p>
            <a:pPr marL="0" indent="0">
              <a:buNone/>
            </a:pPr>
            <a:r>
              <a:rPr lang="en-US" dirty="0"/>
              <a:t>The Docker client (docker) is the primary way that many Docker users interact with Docker.</a:t>
            </a:r>
          </a:p>
          <a:p>
            <a:pPr marL="0" indent="0">
              <a:buNone/>
            </a:pPr>
            <a:r>
              <a:rPr lang="en-US" dirty="0"/>
              <a:t> When you use commands such as docker run, the client sends these commands to </a:t>
            </a:r>
            <a:r>
              <a:rPr lang="en-US" dirty="0" err="1"/>
              <a:t>dockerd</a:t>
            </a:r>
            <a:r>
              <a:rPr lang="en-US" dirty="0"/>
              <a:t>, which carries them out.</a:t>
            </a:r>
          </a:p>
          <a:p>
            <a:pPr marL="0" indent="0">
              <a:buNone/>
            </a:pPr>
            <a:r>
              <a:rPr lang="en-US" dirty="0"/>
              <a:t> The docker command uses the Docker API. The Docker client can communicate with more than one daemon.</a:t>
            </a:r>
            <a:endParaRPr lang="en-IN" dirty="0"/>
          </a:p>
          <a:p>
            <a:pPr marL="0" indent="0">
              <a:buNone/>
            </a:pPr>
            <a:endParaRPr lang="en-IN" dirty="0"/>
          </a:p>
        </p:txBody>
      </p:sp>
    </p:spTree>
    <p:extLst>
      <p:ext uri="{BB962C8B-B14F-4D97-AF65-F5344CB8AC3E}">
        <p14:creationId xmlns:p14="http://schemas.microsoft.com/office/powerpoint/2010/main" val="24231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FDD5-5900-4673-9DE5-ACA507F4E9C6}"/>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0B769232-C4BD-46F3-98E3-61DE099A3B89}"/>
              </a:ext>
            </a:extLst>
          </p:cNvPr>
          <p:cNvSpPr>
            <a:spLocks noGrp="1"/>
          </p:cNvSpPr>
          <p:nvPr>
            <p:ph idx="1"/>
          </p:nvPr>
        </p:nvSpPr>
        <p:spPr/>
        <p:txBody>
          <a:bodyPr>
            <a:normAutofit/>
          </a:bodyPr>
          <a:lstStyle/>
          <a:p>
            <a:r>
              <a:rPr lang="en-IN" b="1" dirty="0"/>
              <a:t>The Docker registries</a:t>
            </a:r>
          </a:p>
          <a:p>
            <a:r>
              <a:rPr lang="en-US" dirty="0"/>
              <a:t>A Docker registry stores Docker images. Docker Hub is a public registry that anyone can use, and Docker is configured to look for images on Docker Hub by default. You can even run your own private registry.</a:t>
            </a:r>
          </a:p>
          <a:p>
            <a:pPr marL="0" indent="0">
              <a:buNone/>
            </a:pPr>
            <a:r>
              <a:rPr lang="en-US" dirty="0"/>
              <a:t>	When you use the docker pull or docker run commands, the required images are pulled from your configured registry. </a:t>
            </a:r>
          </a:p>
          <a:p>
            <a:pPr marL="0" indent="0">
              <a:buNone/>
            </a:pPr>
            <a:r>
              <a:rPr lang="en-US" dirty="0"/>
              <a:t>	When you use the docker push command, your image is pushed to your configured registry.</a:t>
            </a:r>
            <a:endParaRPr lang="en-IN" dirty="0"/>
          </a:p>
          <a:p>
            <a:endParaRPr lang="en-IN" dirty="0"/>
          </a:p>
        </p:txBody>
      </p:sp>
    </p:spTree>
    <p:extLst>
      <p:ext uri="{BB962C8B-B14F-4D97-AF65-F5344CB8AC3E}">
        <p14:creationId xmlns:p14="http://schemas.microsoft.com/office/powerpoint/2010/main" val="246864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67D8-39CD-467A-BE8C-E9FC039652D2}"/>
              </a:ext>
            </a:extLst>
          </p:cNvPr>
          <p:cNvSpPr>
            <a:spLocks noGrp="1"/>
          </p:cNvSpPr>
          <p:nvPr>
            <p:ph type="title"/>
          </p:nvPr>
        </p:nvSpPr>
        <p:spPr/>
        <p:txBody>
          <a:bodyPr/>
          <a:lstStyle/>
          <a:p>
            <a:r>
              <a:rPr lang="en-US" dirty="0"/>
              <a:t>What is virtualization?</a:t>
            </a:r>
            <a:endParaRPr lang="en-IN" dirty="0"/>
          </a:p>
        </p:txBody>
      </p:sp>
      <p:sp>
        <p:nvSpPr>
          <p:cNvPr id="3" name="Content Placeholder 2">
            <a:extLst>
              <a:ext uri="{FF2B5EF4-FFF2-40B4-BE49-F238E27FC236}">
                <a16:creationId xmlns:a16="http://schemas.microsoft.com/office/drawing/2014/main" id="{1C770907-601E-44FB-A53B-BF030CE40FDB}"/>
              </a:ext>
            </a:extLst>
          </p:cNvPr>
          <p:cNvSpPr>
            <a:spLocks noGrp="1"/>
          </p:cNvSpPr>
          <p:nvPr>
            <p:ph idx="1"/>
          </p:nvPr>
        </p:nvSpPr>
        <p:spPr/>
        <p:txBody>
          <a:bodyPr/>
          <a:lstStyle/>
          <a:p>
            <a:r>
              <a:rPr lang="en-US" dirty="0"/>
              <a:t>Virtualization is technology that lets you create useful IT services using resources that are traditionally bound to hardware. </a:t>
            </a:r>
          </a:p>
          <a:p>
            <a:r>
              <a:rPr lang="en-US" dirty="0"/>
              <a:t>It allows you to use a physical machine’s full capacity by distributing its capabilities among many users or environments.</a:t>
            </a:r>
          </a:p>
          <a:p>
            <a:r>
              <a:rPr lang="en-US" dirty="0"/>
              <a:t>Virtualization is a technique of importing a Guest OS on the top of the host OS.</a:t>
            </a:r>
          </a:p>
          <a:p>
            <a:r>
              <a:rPr lang="en-US" dirty="0"/>
              <a:t>This technique was a revelation at the at the beginning as it allowed developers to run multiple OS in different VMs on the same physical host.</a:t>
            </a:r>
            <a:endParaRPr lang="en-IN" dirty="0"/>
          </a:p>
        </p:txBody>
      </p:sp>
    </p:spTree>
    <p:extLst>
      <p:ext uri="{BB962C8B-B14F-4D97-AF65-F5344CB8AC3E}">
        <p14:creationId xmlns:p14="http://schemas.microsoft.com/office/powerpoint/2010/main" val="1028081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1EFC-8F78-4366-A98D-00B9FDF78674}"/>
              </a:ext>
            </a:extLst>
          </p:cNvPr>
          <p:cNvSpPr>
            <a:spLocks noGrp="1"/>
          </p:cNvSpPr>
          <p:nvPr>
            <p:ph type="title"/>
          </p:nvPr>
        </p:nvSpPr>
        <p:spPr/>
        <p:txBody>
          <a:bodyPr/>
          <a:lstStyle/>
          <a:p>
            <a:r>
              <a:rPr lang="en-US" dirty="0"/>
              <a:t>Docker Objects</a:t>
            </a:r>
            <a:endParaRPr lang="en-IN" dirty="0"/>
          </a:p>
        </p:txBody>
      </p:sp>
      <p:sp>
        <p:nvSpPr>
          <p:cNvPr id="3" name="Content Placeholder 2">
            <a:extLst>
              <a:ext uri="{FF2B5EF4-FFF2-40B4-BE49-F238E27FC236}">
                <a16:creationId xmlns:a16="http://schemas.microsoft.com/office/drawing/2014/main" id="{E3798E3A-C6A7-4FEE-ADD7-0287E44A8163}"/>
              </a:ext>
            </a:extLst>
          </p:cNvPr>
          <p:cNvSpPr>
            <a:spLocks noGrp="1"/>
          </p:cNvSpPr>
          <p:nvPr>
            <p:ph idx="1"/>
          </p:nvPr>
        </p:nvSpPr>
        <p:spPr/>
        <p:txBody>
          <a:bodyPr>
            <a:normAutofit/>
          </a:bodyPr>
          <a:lstStyle/>
          <a:p>
            <a:r>
              <a:rPr lang="en-US" dirty="0"/>
              <a:t>When you use Docker, you are creating and using images, containers, networks, volumes, plugins, and other objects. </a:t>
            </a:r>
            <a:endParaRPr lang="en-IN" dirty="0"/>
          </a:p>
          <a:p>
            <a:r>
              <a:rPr lang="en-IN" dirty="0"/>
              <a:t>These we will discuss one by one.</a:t>
            </a:r>
          </a:p>
          <a:p>
            <a:pPr marL="0" indent="0">
              <a:buNone/>
            </a:pPr>
            <a:endParaRPr lang="en-US" dirty="0"/>
          </a:p>
        </p:txBody>
      </p:sp>
    </p:spTree>
    <p:extLst>
      <p:ext uri="{BB962C8B-B14F-4D97-AF65-F5344CB8AC3E}">
        <p14:creationId xmlns:p14="http://schemas.microsoft.com/office/powerpoint/2010/main" val="376012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A713-D547-437D-9457-1756E4C26CA3}"/>
              </a:ext>
            </a:extLst>
          </p:cNvPr>
          <p:cNvSpPr>
            <a:spLocks noGrp="1"/>
          </p:cNvSpPr>
          <p:nvPr>
            <p:ph type="title"/>
          </p:nvPr>
        </p:nvSpPr>
        <p:spPr/>
        <p:txBody>
          <a:bodyPr/>
          <a:lstStyle/>
          <a:p>
            <a:r>
              <a:rPr lang="en-US" dirty="0"/>
              <a:t>objects</a:t>
            </a:r>
            <a:endParaRPr lang="en-IN" dirty="0"/>
          </a:p>
        </p:txBody>
      </p:sp>
      <p:sp>
        <p:nvSpPr>
          <p:cNvPr id="3" name="Content Placeholder 2">
            <a:extLst>
              <a:ext uri="{FF2B5EF4-FFF2-40B4-BE49-F238E27FC236}">
                <a16:creationId xmlns:a16="http://schemas.microsoft.com/office/drawing/2014/main" id="{2CA6A6CC-CC06-42C9-8862-C31A38A20B5B}"/>
              </a:ext>
            </a:extLst>
          </p:cNvPr>
          <p:cNvSpPr>
            <a:spLocks noGrp="1"/>
          </p:cNvSpPr>
          <p:nvPr>
            <p:ph idx="1"/>
          </p:nvPr>
        </p:nvSpPr>
        <p:spPr/>
        <p:txBody>
          <a:bodyPr/>
          <a:lstStyle/>
          <a:p>
            <a:r>
              <a:rPr lang="en-US" b="1" dirty="0"/>
              <a:t>1. Images</a:t>
            </a:r>
            <a:endParaRPr lang="en-US" dirty="0"/>
          </a:p>
          <a:p>
            <a:r>
              <a:rPr lang="en-US" dirty="0"/>
              <a:t>Images are nothing but a read-only binary template that can build containers. </a:t>
            </a:r>
          </a:p>
          <a:p>
            <a:r>
              <a:rPr lang="en-US" dirty="0"/>
              <a:t>They also contain metadata that describe the container’s capabilities and needs. </a:t>
            </a:r>
          </a:p>
          <a:p>
            <a:r>
              <a:rPr lang="en-US" dirty="0"/>
              <a:t>Images are used to store and ship applications. </a:t>
            </a:r>
          </a:p>
          <a:p>
            <a:r>
              <a:rPr lang="en-US" dirty="0"/>
              <a:t>An image can be used on its own to build a container or customized to add additional elements to extend the current configuration.</a:t>
            </a:r>
          </a:p>
          <a:p>
            <a:endParaRPr lang="en-IN" dirty="0"/>
          </a:p>
        </p:txBody>
      </p:sp>
    </p:spTree>
    <p:extLst>
      <p:ext uri="{BB962C8B-B14F-4D97-AF65-F5344CB8AC3E}">
        <p14:creationId xmlns:p14="http://schemas.microsoft.com/office/powerpoint/2010/main" val="1379534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21A6-4F37-4BC9-9CC6-EA907FFC8DF2}"/>
              </a:ext>
            </a:extLst>
          </p:cNvPr>
          <p:cNvSpPr>
            <a:spLocks noGrp="1"/>
          </p:cNvSpPr>
          <p:nvPr>
            <p:ph type="title"/>
          </p:nvPr>
        </p:nvSpPr>
        <p:spPr/>
        <p:txBody>
          <a:bodyPr/>
          <a:lstStyle/>
          <a:p>
            <a:r>
              <a:rPr lang="en-US" dirty="0"/>
              <a:t>Docker image</a:t>
            </a:r>
            <a:endParaRPr lang="en-IN" dirty="0"/>
          </a:p>
        </p:txBody>
      </p:sp>
      <p:sp>
        <p:nvSpPr>
          <p:cNvPr id="3" name="Content Placeholder 2">
            <a:extLst>
              <a:ext uri="{FF2B5EF4-FFF2-40B4-BE49-F238E27FC236}">
                <a16:creationId xmlns:a16="http://schemas.microsoft.com/office/drawing/2014/main" id="{062F5A62-161C-47A2-BBC7-3BC9C89C9284}"/>
              </a:ext>
            </a:extLst>
          </p:cNvPr>
          <p:cNvSpPr>
            <a:spLocks noGrp="1"/>
          </p:cNvSpPr>
          <p:nvPr>
            <p:ph idx="1"/>
          </p:nvPr>
        </p:nvSpPr>
        <p:spPr/>
        <p:txBody>
          <a:bodyPr>
            <a:normAutofit fontScale="92500" lnSpcReduction="10000"/>
          </a:bodyPr>
          <a:lstStyle/>
          <a:p>
            <a:r>
              <a:rPr lang="en-US" dirty="0"/>
              <a:t>You might create your own images or you might only use those created by others and published in a registry. </a:t>
            </a:r>
          </a:p>
          <a:p>
            <a:r>
              <a:rPr lang="en-US" dirty="0"/>
              <a:t>To build your own image, you create a </a:t>
            </a:r>
            <a:r>
              <a:rPr lang="en-US" dirty="0" err="1"/>
              <a:t>Dockerfile</a:t>
            </a:r>
            <a:r>
              <a:rPr lang="en-US" dirty="0"/>
              <a:t> with a simple syntax for defining the steps needed to create the image and run it. </a:t>
            </a:r>
          </a:p>
          <a:p>
            <a:r>
              <a:rPr lang="en-US" dirty="0"/>
              <a:t>Each instruction in a </a:t>
            </a:r>
            <a:r>
              <a:rPr lang="en-US" dirty="0" err="1"/>
              <a:t>Dockerfile</a:t>
            </a:r>
            <a:r>
              <a:rPr lang="en-US" dirty="0"/>
              <a:t> creates a layer in the image. </a:t>
            </a:r>
          </a:p>
          <a:p>
            <a:r>
              <a:rPr lang="en-US" dirty="0"/>
              <a:t>When you change the </a:t>
            </a:r>
            <a:r>
              <a:rPr lang="en-US" dirty="0" err="1"/>
              <a:t>Dockerfile</a:t>
            </a:r>
            <a:r>
              <a:rPr lang="en-US" dirty="0"/>
              <a:t> and rebuild the image, only those layers which have changed are rebuilt. </a:t>
            </a:r>
          </a:p>
          <a:p>
            <a:r>
              <a:rPr lang="en-US" dirty="0"/>
              <a:t>This is part of what makes images so lightweight, small, and fast, when compared to other virtualization technologies.</a:t>
            </a:r>
            <a:endParaRPr lang="en-IN" dirty="0"/>
          </a:p>
        </p:txBody>
      </p:sp>
    </p:spTree>
    <p:extLst>
      <p:ext uri="{BB962C8B-B14F-4D97-AF65-F5344CB8AC3E}">
        <p14:creationId xmlns:p14="http://schemas.microsoft.com/office/powerpoint/2010/main" val="57560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DEFA-41F5-40AD-A531-2C3858967A7F}"/>
              </a:ext>
            </a:extLst>
          </p:cNvPr>
          <p:cNvSpPr>
            <a:spLocks noGrp="1"/>
          </p:cNvSpPr>
          <p:nvPr>
            <p:ph type="title"/>
          </p:nvPr>
        </p:nvSpPr>
        <p:spPr/>
        <p:txBody>
          <a:bodyPr/>
          <a:lstStyle/>
          <a:p>
            <a:r>
              <a:rPr lang="en-US" dirty="0"/>
              <a:t>Docker Containers</a:t>
            </a:r>
            <a:endParaRPr lang="en-IN" dirty="0"/>
          </a:p>
        </p:txBody>
      </p:sp>
      <p:sp>
        <p:nvSpPr>
          <p:cNvPr id="3" name="Content Placeholder 2">
            <a:extLst>
              <a:ext uri="{FF2B5EF4-FFF2-40B4-BE49-F238E27FC236}">
                <a16:creationId xmlns:a16="http://schemas.microsoft.com/office/drawing/2014/main" id="{12053CBC-534E-432F-B179-43397A098F07}"/>
              </a:ext>
            </a:extLst>
          </p:cNvPr>
          <p:cNvSpPr>
            <a:spLocks noGrp="1"/>
          </p:cNvSpPr>
          <p:nvPr>
            <p:ph idx="1"/>
          </p:nvPr>
        </p:nvSpPr>
        <p:spPr>
          <a:xfrm>
            <a:off x="1451579" y="2015732"/>
            <a:ext cx="9603275" cy="4037749"/>
          </a:xfrm>
        </p:spPr>
        <p:txBody>
          <a:bodyPr>
            <a:normAutofit fontScale="85000" lnSpcReduction="10000"/>
          </a:bodyPr>
          <a:lstStyle/>
          <a:p>
            <a:r>
              <a:rPr lang="en-US" dirty="0"/>
              <a:t>A container is a runnable instance of an image. </a:t>
            </a:r>
          </a:p>
          <a:p>
            <a:r>
              <a:rPr lang="en-US" dirty="0"/>
              <a:t>You can create, start, stop, move, or delete a container using the Docker API or CLI. </a:t>
            </a:r>
          </a:p>
          <a:p>
            <a:r>
              <a:rPr lang="en-US" dirty="0"/>
              <a:t>You can connect a container to one or more networks, attach storage to it, or even create a new image based on its current state.</a:t>
            </a:r>
          </a:p>
          <a:p>
            <a:r>
              <a:rPr lang="en-US" dirty="0"/>
              <a:t>By default, a container is relatively well isolated from other containers and its host machine. </a:t>
            </a:r>
          </a:p>
          <a:p>
            <a:r>
              <a:rPr lang="en-US" dirty="0"/>
              <a:t>You can control how isolated a container’s network, storage, or other underlying subsystems are from other containers or from the host machine.</a:t>
            </a:r>
          </a:p>
          <a:p>
            <a:r>
              <a:rPr lang="en-US" dirty="0"/>
              <a:t>A container is defined by its image as well as any configuration options you provide to it when you create or start it. </a:t>
            </a:r>
          </a:p>
          <a:p>
            <a:r>
              <a:rPr lang="en-US" dirty="0"/>
              <a:t>When a container is removed, any changes to its state that are not stored in persistent storage disappear.</a:t>
            </a:r>
          </a:p>
          <a:p>
            <a:endParaRPr lang="en-IN" dirty="0"/>
          </a:p>
        </p:txBody>
      </p:sp>
    </p:spTree>
    <p:extLst>
      <p:ext uri="{BB962C8B-B14F-4D97-AF65-F5344CB8AC3E}">
        <p14:creationId xmlns:p14="http://schemas.microsoft.com/office/powerpoint/2010/main" val="4289638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93D2-357B-4577-88C3-EA48E4803990}"/>
              </a:ext>
            </a:extLst>
          </p:cNvPr>
          <p:cNvSpPr>
            <a:spLocks noGrp="1"/>
          </p:cNvSpPr>
          <p:nvPr>
            <p:ph type="title"/>
          </p:nvPr>
        </p:nvSpPr>
        <p:spPr/>
        <p:txBody>
          <a:bodyPr/>
          <a:lstStyle/>
          <a:p>
            <a:r>
              <a:rPr lang="en-IN" dirty="0"/>
              <a:t>Docker Networks</a:t>
            </a:r>
          </a:p>
        </p:txBody>
      </p:sp>
      <p:sp>
        <p:nvSpPr>
          <p:cNvPr id="3" name="Content Placeholder 2">
            <a:extLst>
              <a:ext uri="{FF2B5EF4-FFF2-40B4-BE49-F238E27FC236}">
                <a16:creationId xmlns:a16="http://schemas.microsoft.com/office/drawing/2014/main" id="{32120149-0913-4A5A-8623-5E46EA912176}"/>
              </a:ext>
            </a:extLst>
          </p:cNvPr>
          <p:cNvSpPr>
            <a:spLocks noGrp="1"/>
          </p:cNvSpPr>
          <p:nvPr>
            <p:ph idx="1"/>
          </p:nvPr>
        </p:nvSpPr>
        <p:spPr>
          <a:xfrm>
            <a:off x="1451579" y="2015732"/>
            <a:ext cx="9759760" cy="4186285"/>
          </a:xfrm>
        </p:spPr>
        <p:txBody>
          <a:bodyPr>
            <a:normAutofit fontScale="92500" lnSpcReduction="10000"/>
          </a:bodyPr>
          <a:lstStyle/>
          <a:p>
            <a:r>
              <a:rPr lang="en-US" dirty="0"/>
              <a:t>Docker networking is a passage through which all the isolated container communicate. There are mainly five network drivers in docker:</a:t>
            </a:r>
          </a:p>
          <a:p>
            <a:pPr lvl="1"/>
            <a:r>
              <a:rPr lang="en-US" b="1" dirty="0"/>
              <a:t>Bridge</a:t>
            </a:r>
            <a:r>
              <a:rPr lang="en-US" dirty="0"/>
              <a:t>: It is the default network driver for a container. You use this network when your application is running on standalone containers, i.e. multiple containers communicating with the same docker host.</a:t>
            </a:r>
          </a:p>
          <a:p>
            <a:pPr lvl="1"/>
            <a:r>
              <a:rPr lang="en-US" b="1" dirty="0"/>
              <a:t>Host</a:t>
            </a:r>
            <a:r>
              <a:rPr lang="en-US" dirty="0"/>
              <a:t>: This driver removes the network isolation between docker containers and docker host. You can use it when you don’t need any network isolation between host and container.</a:t>
            </a:r>
          </a:p>
          <a:p>
            <a:pPr lvl="1"/>
            <a:r>
              <a:rPr lang="en-US" b="1" dirty="0"/>
              <a:t>Overlay</a:t>
            </a:r>
            <a:r>
              <a:rPr lang="en-US" dirty="0"/>
              <a:t>: This network enables swarm services to communicate with each other. You use it when you want the containers to run on different Docker hosts or when you want to form swarm services by multiple applications.</a:t>
            </a:r>
          </a:p>
          <a:p>
            <a:pPr lvl="1"/>
            <a:r>
              <a:rPr lang="en-US" b="1" dirty="0"/>
              <a:t>None</a:t>
            </a:r>
            <a:r>
              <a:rPr lang="en-US" dirty="0"/>
              <a:t>: This driver disables all the networking.</a:t>
            </a:r>
          </a:p>
          <a:p>
            <a:pPr lvl="1"/>
            <a:r>
              <a:rPr lang="en-US" b="1" dirty="0" err="1"/>
              <a:t>macvlan</a:t>
            </a:r>
            <a:r>
              <a:rPr lang="en-US" dirty="0"/>
              <a:t>: This driver assigns mac address to containers to make them look like physical devices. It routes the traffic between containers through their mac addresses. You use this network when you want the containers to look like a physical device, for example, while migrating a VM setup.</a:t>
            </a:r>
          </a:p>
          <a:p>
            <a:endParaRPr lang="en-IN" dirty="0"/>
          </a:p>
        </p:txBody>
      </p:sp>
    </p:spTree>
    <p:extLst>
      <p:ext uri="{BB962C8B-B14F-4D97-AF65-F5344CB8AC3E}">
        <p14:creationId xmlns:p14="http://schemas.microsoft.com/office/powerpoint/2010/main" val="2635142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8D20-0568-4804-B071-FD31A9B6991D}"/>
              </a:ext>
            </a:extLst>
          </p:cNvPr>
          <p:cNvSpPr>
            <a:spLocks noGrp="1"/>
          </p:cNvSpPr>
          <p:nvPr>
            <p:ph type="title"/>
          </p:nvPr>
        </p:nvSpPr>
        <p:spPr/>
        <p:txBody>
          <a:bodyPr/>
          <a:lstStyle/>
          <a:p>
            <a:r>
              <a:rPr lang="en-US" dirty="0"/>
              <a:t>Docker storage volumes</a:t>
            </a:r>
            <a:endParaRPr lang="en-IN" dirty="0"/>
          </a:p>
        </p:txBody>
      </p:sp>
      <p:sp>
        <p:nvSpPr>
          <p:cNvPr id="3" name="Content Placeholder 2">
            <a:extLst>
              <a:ext uri="{FF2B5EF4-FFF2-40B4-BE49-F238E27FC236}">
                <a16:creationId xmlns:a16="http://schemas.microsoft.com/office/drawing/2014/main" id="{D320AA2F-6C8C-401A-B2C4-FD82281FE60F}"/>
              </a:ext>
            </a:extLst>
          </p:cNvPr>
          <p:cNvSpPr>
            <a:spLocks noGrp="1"/>
          </p:cNvSpPr>
          <p:nvPr>
            <p:ph idx="1"/>
          </p:nvPr>
        </p:nvSpPr>
        <p:spPr>
          <a:xfrm>
            <a:off x="1451579" y="2015732"/>
            <a:ext cx="9603275" cy="4037749"/>
          </a:xfrm>
        </p:spPr>
        <p:txBody>
          <a:bodyPr>
            <a:normAutofit fontScale="85000" lnSpcReduction="20000"/>
          </a:bodyPr>
          <a:lstStyle/>
          <a:p>
            <a:r>
              <a:rPr lang="en-US" dirty="0"/>
              <a:t>You can store data within the writable layer of a container but it requires a storage driver. Being non-persistent, it perishes whenever the container is not running. Moreover, it is not easy to transfer this data. With respect to persistent storage, Docker offers four options:</a:t>
            </a:r>
          </a:p>
          <a:p>
            <a:pPr lvl="1"/>
            <a:r>
              <a:rPr lang="en-US" b="1" dirty="0"/>
              <a:t>Data Volumes</a:t>
            </a:r>
            <a:r>
              <a:rPr lang="en-US" dirty="0"/>
              <a:t>: They provide the ability to create persistent storage, with the ability to rename volumes, list volumes, and also list the container that is associated with the volume. Data Volumes are placed on the host file system, outside the containers copy on write mechanism and are fairly efficient.</a:t>
            </a:r>
          </a:p>
          <a:p>
            <a:pPr lvl="1"/>
            <a:r>
              <a:rPr lang="en-US" b="1" dirty="0"/>
              <a:t>Volume Container</a:t>
            </a:r>
            <a:r>
              <a:rPr lang="en-US" dirty="0"/>
              <a:t>: It is an alternative approach wherein a dedicated container hosts a volume and to mount that volume to other containers. In this case, the volume container is independent of the application container and therefore you can share it across more than one container.</a:t>
            </a:r>
          </a:p>
          <a:p>
            <a:pPr lvl="1"/>
            <a:r>
              <a:rPr lang="en-US" b="1" dirty="0"/>
              <a:t>Directory Mounts</a:t>
            </a:r>
            <a:r>
              <a:rPr lang="en-US" dirty="0"/>
              <a:t>: Another option is to mount a host’s local directory into a container. In the previously mentioned cases, the volumes would have to be within the Docker volumes folder, whereas when it comes to Directory Mounts any directory on the Host machine can be used as a source for the volume.</a:t>
            </a:r>
          </a:p>
          <a:p>
            <a:pPr lvl="1"/>
            <a:r>
              <a:rPr lang="en-US" b="1" dirty="0"/>
              <a:t>Storage Plugins</a:t>
            </a:r>
            <a:r>
              <a:rPr lang="en-US" dirty="0"/>
              <a:t>: Storage Plugins provide the ability to connect to external storage platforms. These plugins map storage from the host to an external source like a storage array or an appliance. You can see a list of storage plugins on Docker’s Plugin page.</a:t>
            </a:r>
          </a:p>
          <a:p>
            <a:endParaRPr lang="en-IN" dirty="0"/>
          </a:p>
        </p:txBody>
      </p:sp>
    </p:spTree>
    <p:extLst>
      <p:ext uri="{BB962C8B-B14F-4D97-AF65-F5344CB8AC3E}">
        <p14:creationId xmlns:p14="http://schemas.microsoft.com/office/powerpoint/2010/main" val="237290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F905-76DC-4F08-8F5D-9FDDE1F53B1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B106C483-6C9D-45EF-9F5B-08DEFA835198}"/>
              </a:ext>
            </a:extLst>
          </p:cNvPr>
          <p:cNvSpPr>
            <a:spLocks noGrp="1"/>
          </p:cNvSpPr>
          <p:nvPr>
            <p:ph idx="1"/>
          </p:nvPr>
        </p:nvSpPr>
        <p:spPr/>
        <p:txBody>
          <a:bodyPr/>
          <a:lstStyle/>
          <a:p>
            <a:r>
              <a:rPr lang="en-US" dirty="0"/>
              <a:t>Reduced capital and operating costs.</a:t>
            </a:r>
          </a:p>
          <a:p>
            <a:r>
              <a:rPr lang="en-US" dirty="0"/>
              <a:t>Increased IT productivity, efficiency, agility and responsiveness.</a:t>
            </a:r>
          </a:p>
          <a:p>
            <a:r>
              <a:rPr lang="en-IN" dirty="0"/>
              <a:t>Minimized or eliminated downtime.</a:t>
            </a:r>
          </a:p>
          <a:p>
            <a:r>
              <a:rPr lang="en-US" dirty="0"/>
              <a:t>Faster provisioning of applications and resources.</a:t>
            </a:r>
          </a:p>
          <a:p>
            <a:r>
              <a:rPr lang="en-US" dirty="0"/>
              <a:t>Greater business continuity and disaster recovery.</a:t>
            </a:r>
          </a:p>
          <a:p>
            <a:r>
              <a:rPr lang="en-IN" dirty="0"/>
              <a:t>Simplified data </a:t>
            </a:r>
            <a:r>
              <a:rPr lang="en-IN" dirty="0" err="1"/>
              <a:t>center</a:t>
            </a:r>
            <a:r>
              <a:rPr lang="en-IN" dirty="0"/>
              <a:t> management.</a:t>
            </a:r>
          </a:p>
          <a:p>
            <a:pPr marL="0" indent="0">
              <a:buNone/>
            </a:pPr>
            <a:endParaRPr lang="en-IN" dirty="0"/>
          </a:p>
        </p:txBody>
      </p:sp>
    </p:spTree>
    <p:extLst>
      <p:ext uri="{BB962C8B-B14F-4D97-AF65-F5344CB8AC3E}">
        <p14:creationId xmlns:p14="http://schemas.microsoft.com/office/powerpoint/2010/main" val="23803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6053-6EE9-4D94-8505-644BB234AAF6}"/>
              </a:ext>
            </a:extLst>
          </p:cNvPr>
          <p:cNvSpPr>
            <a:spLocks noGrp="1"/>
          </p:cNvSpPr>
          <p:nvPr>
            <p:ph type="title"/>
          </p:nvPr>
        </p:nvSpPr>
        <p:spPr/>
        <p:txBody>
          <a:bodyPr/>
          <a:lstStyle/>
          <a:p>
            <a:r>
              <a:rPr lang="en-US" dirty="0"/>
              <a:t>How does virtualization work?</a:t>
            </a:r>
            <a:endParaRPr lang="en-IN" dirty="0"/>
          </a:p>
        </p:txBody>
      </p:sp>
      <p:sp>
        <p:nvSpPr>
          <p:cNvPr id="3" name="Content Placeholder 2">
            <a:extLst>
              <a:ext uri="{FF2B5EF4-FFF2-40B4-BE49-F238E27FC236}">
                <a16:creationId xmlns:a16="http://schemas.microsoft.com/office/drawing/2014/main" id="{8B93B868-60B8-4087-9416-1947CEA3A14D}"/>
              </a:ext>
            </a:extLst>
          </p:cNvPr>
          <p:cNvSpPr>
            <a:spLocks noGrp="1"/>
          </p:cNvSpPr>
          <p:nvPr>
            <p:ph idx="1"/>
          </p:nvPr>
        </p:nvSpPr>
        <p:spPr>
          <a:xfrm>
            <a:off x="1451579" y="2015732"/>
            <a:ext cx="9603275" cy="3762216"/>
          </a:xfrm>
        </p:spPr>
        <p:txBody>
          <a:bodyPr>
            <a:normAutofit fontScale="92500" lnSpcReduction="20000"/>
          </a:bodyPr>
          <a:lstStyle/>
          <a:p>
            <a:r>
              <a:rPr lang="en-US" dirty="0"/>
              <a:t>Software called hypervisors separate the physical resources from the virtual environments—the things that need those resources. </a:t>
            </a:r>
          </a:p>
          <a:p>
            <a:r>
              <a:rPr lang="en-US" dirty="0"/>
              <a:t>Hypervisors can sit on top of an operating system (like on a laptop) or be installed directly onto hardware (like a server), which is how most enterprises virtualize.</a:t>
            </a:r>
          </a:p>
          <a:p>
            <a:r>
              <a:rPr lang="en-US" dirty="0"/>
              <a:t> Hypervisors take your physical resources and divide them up so that virtual environments can use them.</a:t>
            </a:r>
          </a:p>
          <a:p>
            <a:r>
              <a:rPr lang="en-US" dirty="0"/>
              <a:t>A hypervisor, also known as a virtual machine monitor or VMM, is software that creates and runs virtual machines (VMs). </a:t>
            </a:r>
          </a:p>
          <a:p>
            <a:r>
              <a:rPr lang="en-US" dirty="0"/>
              <a:t>A hypervisor allows one host computer to support multiple guest VMs by virtually sharing its resources, such as memory and processing</a:t>
            </a:r>
            <a:endParaRPr lang="en-IN" dirty="0"/>
          </a:p>
        </p:txBody>
      </p:sp>
    </p:spTree>
    <p:extLst>
      <p:ext uri="{BB962C8B-B14F-4D97-AF65-F5344CB8AC3E}">
        <p14:creationId xmlns:p14="http://schemas.microsoft.com/office/powerpoint/2010/main" val="165369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9FBF2D-CA40-4067-A95C-4C631F56D106}"/>
              </a:ext>
            </a:extLst>
          </p:cNvPr>
          <p:cNvPicPr>
            <a:picLocks noChangeAspect="1"/>
          </p:cNvPicPr>
          <p:nvPr/>
        </p:nvPicPr>
        <p:blipFill>
          <a:blip r:embed="rId2"/>
          <a:stretch>
            <a:fillRect/>
          </a:stretch>
        </p:blipFill>
        <p:spPr>
          <a:xfrm>
            <a:off x="1855304" y="1126435"/>
            <a:ext cx="8229600" cy="4545495"/>
          </a:xfrm>
          <a:prstGeom prst="rect">
            <a:avLst/>
          </a:prstGeom>
        </p:spPr>
      </p:pic>
    </p:spTree>
    <p:extLst>
      <p:ext uri="{BB962C8B-B14F-4D97-AF65-F5344CB8AC3E}">
        <p14:creationId xmlns:p14="http://schemas.microsoft.com/office/powerpoint/2010/main" val="199484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AC9E5D-FB12-4C88-8CA3-0B5F2DA00B83}"/>
              </a:ext>
            </a:extLst>
          </p:cNvPr>
          <p:cNvPicPr>
            <a:picLocks noChangeAspect="1"/>
          </p:cNvPicPr>
          <p:nvPr/>
        </p:nvPicPr>
        <p:blipFill>
          <a:blip r:embed="rId2"/>
          <a:stretch>
            <a:fillRect/>
          </a:stretch>
        </p:blipFill>
        <p:spPr>
          <a:xfrm>
            <a:off x="330364" y="1889809"/>
            <a:ext cx="6381750" cy="3530330"/>
          </a:xfrm>
          <a:prstGeom prst="rect">
            <a:avLst/>
          </a:prstGeom>
        </p:spPr>
      </p:pic>
      <p:pic>
        <p:nvPicPr>
          <p:cNvPr id="4" name="Picture 3">
            <a:extLst>
              <a:ext uri="{FF2B5EF4-FFF2-40B4-BE49-F238E27FC236}">
                <a16:creationId xmlns:a16="http://schemas.microsoft.com/office/drawing/2014/main" id="{AA913AC9-BB9C-443E-98AE-2F13EB766224}"/>
              </a:ext>
            </a:extLst>
          </p:cNvPr>
          <p:cNvPicPr>
            <a:picLocks noChangeAspect="1"/>
          </p:cNvPicPr>
          <p:nvPr/>
        </p:nvPicPr>
        <p:blipFill>
          <a:blip r:embed="rId3"/>
          <a:stretch>
            <a:fillRect/>
          </a:stretch>
        </p:blipFill>
        <p:spPr>
          <a:xfrm>
            <a:off x="6997148" y="1889809"/>
            <a:ext cx="4864488" cy="3630215"/>
          </a:xfrm>
          <a:prstGeom prst="rect">
            <a:avLst/>
          </a:prstGeom>
        </p:spPr>
      </p:pic>
    </p:spTree>
    <p:extLst>
      <p:ext uri="{BB962C8B-B14F-4D97-AF65-F5344CB8AC3E}">
        <p14:creationId xmlns:p14="http://schemas.microsoft.com/office/powerpoint/2010/main" val="100658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C718-6F6A-4556-9F18-CA25BE070258}"/>
              </a:ext>
            </a:extLst>
          </p:cNvPr>
          <p:cNvSpPr>
            <a:spLocks noGrp="1"/>
          </p:cNvSpPr>
          <p:nvPr>
            <p:ph type="title"/>
          </p:nvPr>
        </p:nvSpPr>
        <p:spPr/>
        <p:txBody>
          <a:bodyPr/>
          <a:lstStyle/>
          <a:p>
            <a:r>
              <a:rPr lang="en-IN" dirty="0"/>
              <a:t>Types of hypervisors</a:t>
            </a:r>
            <a:br>
              <a:rPr lang="en-IN" dirty="0"/>
            </a:br>
            <a:endParaRPr lang="en-IN" dirty="0"/>
          </a:p>
        </p:txBody>
      </p:sp>
      <p:sp>
        <p:nvSpPr>
          <p:cNvPr id="3" name="Content Placeholder 2">
            <a:extLst>
              <a:ext uri="{FF2B5EF4-FFF2-40B4-BE49-F238E27FC236}">
                <a16:creationId xmlns:a16="http://schemas.microsoft.com/office/drawing/2014/main" id="{C389BBC0-DC1F-49F4-A3DE-05515A79BF48}"/>
              </a:ext>
            </a:extLst>
          </p:cNvPr>
          <p:cNvSpPr>
            <a:spLocks noGrp="1"/>
          </p:cNvSpPr>
          <p:nvPr>
            <p:ph idx="1"/>
          </p:nvPr>
        </p:nvSpPr>
        <p:spPr/>
        <p:txBody>
          <a:bodyPr/>
          <a:lstStyle/>
          <a:p>
            <a:r>
              <a:rPr lang="en-US" dirty="0"/>
              <a:t>There are two main hypervisor types, referred to as “Type 1” (or “bare metal”) and “Type 2” (or “hosted”). </a:t>
            </a:r>
          </a:p>
          <a:p>
            <a:r>
              <a:rPr lang="en-US" dirty="0"/>
              <a:t>A type 1 hypervisor acts like a lightweight operating system and runs directly on the host’s hardware, while a type 2 hypervisor runs as a software layer on an operating system, like other computer programs. </a:t>
            </a:r>
          </a:p>
          <a:p>
            <a:r>
              <a:rPr lang="en-US" dirty="0"/>
              <a:t>The most commonly deployed type of hypervisor is the type 1 or bare-metal hypervisor, where virtualization software is installed directly on the hardware where the operating system is normally installed.</a:t>
            </a:r>
            <a:endParaRPr lang="en-IN" dirty="0"/>
          </a:p>
        </p:txBody>
      </p:sp>
    </p:spTree>
    <p:extLst>
      <p:ext uri="{BB962C8B-B14F-4D97-AF65-F5344CB8AC3E}">
        <p14:creationId xmlns:p14="http://schemas.microsoft.com/office/powerpoint/2010/main" val="8249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5B5-AC9C-4037-B4D6-0090C78F446A}"/>
              </a:ext>
            </a:extLst>
          </p:cNvPr>
          <p:cNvSpPr>
            <a:spLocks noGrp="1"/>
          </p:cNvSpPr>
          <p:nvPr>
            <p:ph type="title"/>
          </p:nvPr>
        </p:nvSpPr>
        <p:spPr/>
        <p:txBody>
          <a:bodyPr/>
          <a:lstStyle/>
          <a:p>
            <a:r>
              <a:rPr lang="en-US" dirty="0"/>
              <a:t>Types of Virtualization</a:t>
            </a:r>
            <a:endParaRPr lang="en-IN" dirty="0"/>
          </a:p>
        </p:txBody>
      </p:sp>
      <p:sp>
        <p:nvSpPr>
          <p:cNvPr id="3" name="Content Placeholder 2">
            <a:extLst>
              <a:ext uri="{FF2B5EF4-FFF2-40B4-BE49-F238E27FC236}">
                <a16:creationId xmlns:a16="http://schemas.microsoft.com/office/drawing/2014/main" id="{2037F84E-0EFF-4DA1-BB2C-8B5C36A38DEE}"/>
              </a:ext>
            </a:extLst>
          </p:cNvPr>
          <p:cNvSpPr>
            <a:spLocks noGrp="1"/>
          </p:cNvSpPr>
          <p:nvPr>
            <p:ph idx="1"/>
          </p:nvPr>
        </p:nvSpPr>
        <p:spPr/>
        <p:txBody>
          <a:bodyPr/>
          <a:lstStyle/>
          <a:p>
            <a:r>
              <a:rPr lang="en-IN" dirty="0"/>
              <a:t>Data virtualization</a:t>
            </a:r>
          </a:p>
          <a:p>
            <a:r>
              <a:rPr lang="en-IN" dirty="0"/>
              <a:t>Desktop virtualization</a:t>
            </a:r>
          </a:p>
          <a:p>
            <a:r>
              <a:rPr lang="en-IN" dirty="0"/>
              <a:t>Server virtualization</a:t>
            </a:r>
          </a:p>
          <a:p>
            <a:r>
              <a:rPr lang="en-IN" dirty="0"/>
              <a:t>Operating system virtualization</a:t>
            </a:r>
          </a:p>
          <a:p>
            <a:r>
              <a:rPr lang="en-IN" dirty="0"/>
              <a:t>Network functions virtualization</a:t>
            </a:r>
          </a:p>
        </p:txBody>
      </p:sp>
    </p:spTree>
    <p:extLst>
      <p:ext uri="{BB962C8B-B14F-4D97-AF65-F5344CB8AC3E}">
        <p14:creationId xmlns:p14="http://schemas.microsoft.com/office/powerpoint/2010/main" val="133810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9204-9363-4E22-886B-5512FFC141CC}"/>
              </a:ext>
            </a:extLst>
          </p:cNvPr>
          <p:cNvSpPr>
            <a:spLocks noGrp="1"/>
          </p:cNvSpPr>
          <p:nvPr>
            <p:ph type="title"/>
          </p:nvPr>
        </p:nvSpPr>
        <p:spPr/>
        <p:txBody>
          <a:bodyPr/>
          <a:lstStyle/>
          <a:p>
            <a:r>
              <a:rPr lang="en-US" dirty="0"/>
              <a:t>Disadvantages of virtualization</a:t>
            </a:r>
            <a:endParaRPr lang="en-IN" dirty="0"/>
          </a:p>
        </p:txBody>
      </p:sp>
      <p:sp>
        <p:nvSpPr>
          <p:cNvPr id="3" name="Content Placeholder 2">
            <a:extLst>
              <a:ext uri="{FF2B5EF4-FFF2-40B4-BE49-F238E27FC236}">
                <a16:creationId xmlns:a16="http://schemas.microsoft.com/office/drawing/2014/main" id="{1DDAB8CD-732F-486D-BB84-AF114862F5C5}"/>
              </a:ext>
            </a:extLst>
          </p:cNvPr>
          <p:cNvSpPr>
            <a:spLocks noGrp="1"/>
          </p:cNvSpPr>
          <p:nvPr>
            <p:ph idx="1"/>
          </p:nvPr>
        </p:nvSpPr>
        <p:spPr/>
        <p:txBody>
          <a:bodyPr/>
          <a:lstStyle/>
          <a:p>
            <a:r>
              <a:rPr lang="en-US" dirty="0"/>
              <a:t>Running multiple VMs leads to unstable performance</a:t>
            </a:r>
          </a:p>
          <a:p>
            <a:r>
              <a:rPr lang="en-US" dirty="0"/>
              <a:t>Hypervisors are not as efficient as the host OS.</a:t>
            </a:r>
          </a:p>
          <a:p>
            <a:r>
              <a:rPr lang="en-US" dirty="0"/>
              <a:t>Boot up process is long and takes time</a:t>
            </a:r>
          </a:p>
          <a:p>
            <a:r>
              <a:rPr lang="en-US" dirty="0"/>
              <a:t>Sharing is difficult</a:t>
            </a:r>
            <a:r>
              <a:rPr lang="en-IN" dirty="0"/>
              <a:t>.</a:t>
            </a:r>
            <a:endParaRPr lang="en-US" dirty="0"/>
          </a:p>
        </p:txBody>
      </p:sp>
    </p:spTree>
    <p:extLst>
      <p:ext uri="{BB962C8B-B14F-4D97-AF65-F5344CB8AC3E}">
        <p14:creationId xmlns:p14="http://schemas.microsoft.com/office/powerpoint/2010/main" val="17464442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186</TotalTime>
  <Words>1843</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Gallery</vt:lpstr>
      <vt:lpstr>Docker</vt:lpstr>
      <vt:lpstr>What is virtualization?</vt:lpstr>
      <vt:lpstr>advantages</vt:lpstr>
      <vt:lpstr>How does virtualization work?</vt:lpstr>
      <vt:lpstr>PowerPoint Presentation</vt:lpstr>
      <vt:lpstr>PowerPoint Presentation</vt:lpstr>
      <vt:lpstr>Types of hypervisors </vt:lpstr>
      <vt:lpstr>Types of Virtualization</vt:lpstr>
      <vt:lpstr>Disadvantages of virtualization</vt:lpstr>
      <vt:lpstr>Containerization</vt:lpstr>
      <vt:lpstr>PowerPoint Presentation</vt:lpstr>
      <vt:lpstr>Advantages of containerization</vt:lpstr>
      <vt:lpstr>Docker</vt:lpstr>
      <vt:lpstr>The Docker platform  </vt:lpstr>
      <vt:lpstr>Docker Architecture</vt:lpstr>
      <vt:lpstr>PowerPoint Presentation</vt:lpstr>
      <vt:lpstr>Components</vt:lpstr>
      <vt:lpstr>Components</vt:lpstr>
      <vt:lpstr>components</vt:lpstr>
      <vt:lpstr>Docker Objects</vt:lpstr>
      <vt:lpstr>objects</vt:lpstr>
      <vt:lpstr>Docker image</vt:lpstr>
      <vt:lpstr>Docker Containers</vt:lpstr>
      <vt:lpstr>Docker Networks</vt:lpstr>
      <vt:lpstr>Docker storage volumes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LENOVO</dc:creator>
  <cp:lastModifiedBy>Poojarani Vhansure</cp:lastModifiedBy>
  <cp:revision>41</cp:revision>
  <dcterms:created xsi:type="dcterms:W3CDTF">2022-01-01T04:17:32Z</dcterms:created>
  <dcterms:modified xsi:type="dcterms:W3CDTF">2023-03-03T07:45:34Z</dcterms:modified>
</cp:coreProperties>
</file>