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8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85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17253" y="0"/>
            <a:ext cx="14630400" cy="8229600"/>
          </a:xfrm>
          <a:prstGeom prst="rect">
            <a:avLst/>
          </a:prstGeom>
          <a:solidFill>
            <a:srgbClr val="FFFFFF"/>
          </a:solidFill>
          <a:ln w="7620">
            <a:solidFill>
              <a:srgbClr val="E5E0DF"/>
            </a:solidFill>
            <a:prstDash val="solid"/>
          </a:ln>
        </p:spPr>
      </p:sp>
      <p:sp>
        <p:nvSpPr>
          <p:cNvPr id="4" name="Text 2"/>
          <p:cNvSpPr/>
          <p:nvPr/>
        </p:nvSpPr>
        <p:spPr>
          <a:xfrm>
            <a:off x="781440" y="2047490"/>
            <a:ext cx="7982998"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Customer Segmentation using RFM and kmeans model</a:t>
            </a:r>
            <a:endParaRPr lang="en-US" sz="5249" dirty="0"/>
          </a:p>
        </p:txBody>
      </p:sp>
      <p:sp>
        <p:nvSpPr>
          <p:cNvPr id="7" name="Text 5"/>
          <p:cNvSpPr/>
          <p:nvPr/>
        </p:nvSpPr>
        <p:spPr>
          <a:xfrm>
            <a:off x="2564276" y="5490954"/>
            <a:ext cx="102275" cy="365760"/>
          </a:xfrm>
          <a:prstGeom prst="rect">
            <a:avLst/>
          </a:prstGeom>
          <a:noFill/>
          <a:ln/>
        </p:spPr>
        <p:txBody>
          <a:bodyPr wrap="none" rtlCol="0" anchor="t"/>
          <a:lstStyle/>
          <a:p>
            <a:pPr marL="0" indent="0" algn="ctr">
              <a:lnSpc>
                <a:spcPts val="2880"/>
              </a:lnSpc>
              <a:buNone/>
            </a:pPr>
            <a:endParaRPr lang="en-US" sz="1152" dirty="0"/>
          </a:p>
        </p:txBody>
      </p:sp>
      <p:sp>
        <p:nvSpPr>
          <p:cNvPr id="8" name="Text 6"/>
          <p:cNvSpPr/>
          <p:nvPr/>
        </p:nvSpPr>
        <p:spPr>
          <a:xfrm>
            <a:off x="1299686" y="6172557"/>
            <a:ext cx="2263854" cy="388858"/>
          </a:xfrm>
          <a:prstGeom prst="rect">
            <a:avLst/>
          </a:prstGeom>
          <a:noFill/>
          <a:ln/>
        </p:spPr>
        <p:txBody>
          <a:bodyPr wrap="none" rtlCol="0" anchor="t"/>
          <a:lstStyle/>
          <a:p>
            <a:pPr marL="0" indent="0" algn="l">
              <a:lnSpc>
                <a:spcPts val="3062"/>
              </a:lnSpc>
              <a:buNone/>
            </a:pPr>
            <a:endParaRPr lang="en-US" sz="2187" dirty="0"/>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12" name="Text 5">
            <a:extLst>
              <a:ext uri="{FF2B5EF4-FFF2-40B4-BE49-F238E27FC236}">
                <a16:creationId xmlns:a16="http://schemas.microsoft.com/office/drawing/2014/main" id="{C959A26A-AD52-A632-B73D-3853BA864723}"/>
              </a:ext>
            </a:extLst>
          </p:cNvPr>
          <p:cNvSpPr/>
          <p:nvPr/>
        </p:nvSpPr>
        <p:spPr>
          <a:xfrm>
            <a:off x="695176" y="5165558"/>
            <a:ext cx="3203964" cy="2445572"/>
          </a:xfrm>
          <a:prstGeom prst="rect">
            <a:avLst/>
          </a:prstGeom>
          <a:noFill/>
          <a:ln/>
        </p:spPr>
        <p:txBody>
          <a:bodyPr wrap="square" rtlCol="0" anchor="t"/>
          <a:lstStyle/>
          <a:p>
            <a:pPr marL="342900" indent="-342900">
              <a:lnSpc>
                <a:spcPts val="2799"/>
              </a:lnSpc>
              <a:buFont typeface="Wingdings" panose="05000000000000000000" pitchFamily="2" charset="2"/>
              <a:buChar char="Ø"/>
            </a:pPr>
            <a:r>
              <a:rPr lang="en-US" sz="2000" b="1" u="sng" kern="0" spc="-35" dirty="0">
                <a:solidFill>
                  <a:srgbClr val="272525"/>
                </a:solidFill>
                <a:latin typeface="Inter" pitchFamily="34" charset="0"/>
                <a:ea typeface="Inter" pitchFamily="34" charset="-122"/>
              </a:rPr>
              <a:t>Group Members</a:t>
            </a:r>
          </a:p>
          <a:p>
            <a:pPr marL="457200" indent="-457200">
              <a:lnSpc>
                <a:spcPts val="2799"/>
              </a:lnSpc>
              <a:buFont typeface="+mj-lt"/>
              <a:buAutoNum type="arabicPeriod"/>
            </a:pPr>
            <a:r>
              <a:rPr lang="en-US" sz="2000" kern="0" spc="-35" dirty="0">
                <a:solidFill>
                  <a:srgbClr val="272525"/>
                </a:solidFill>
                <a:latin typeface="Inter" pitchFamily="34" charset="0"/>
                <a:ea typeface="Inter" pitchFamily="34" charset="-122"/>
              </a:rPr>
              <a:t>Yashraj Devrat</a:t>
            </a:r>
          </a:p>
          <a:p>
            <a:pPr marL="457200" indent="-457200">
              <a:lnSpc>
                <a:spcPts val="2799"/>
              </a:lnSpc>
              <a:buFont typeface="+mj-lt"/>
              <a:buAutoNum type="arabicPeriod"/>
            </a:pPr>
            <a:r>
              <a:rPr lang="en-US" sz="2000" kern="0" spc="-35" dirty="0">
                <a:solidFill>
                  <a:srgbClr val="272525"/>
                </a:solidFill>
                <a:latin typeface="Inter" pitchFamily="34" charset="0"/>
                <a:ea typeface="Inter" pitchFamily="34" charset="-122"/>
              </a:rPr>
              <a:t>Anish Date </a:t>
            </a:r>
          </a:p>
          <a:p>
            <a:pPr marL="457200" indent="-457200">
              <a:lnSpc>
                <a:spcPts val="2799"/>
              </a:lnSpc>
              <a:buFont typeface="+mj-lt"/>
              <a:buAutoNum type="arabicPeriod"/>
            </a:pPr>
            <a:r>
              <a:rPr lang="en-US" sz="2000" kern="0" spc="-35" dirty="0" err="1">
                <a:solidFill>
                  <a:srgbClr val="272525"/>
                </a:solidFill>
                <a:latin typeface="Inter" pitchFamily="34" charset="0"/>
                <a:ea typeface="Inter" pitchFamily="34" charset="-122"/>
              </a:rPr>
              <a:t>Vipashyana</a:t>
            </a:r>
            <a:r>
              <a:rPr lang="en-US" sz="2000" kern="0" spc="-35" dirty="0">
                <a:solidFill>
                  <a:srgbClr val="272525"/>
                </a:solidFill>
                <a:latin typeface="Inter" pitchFamily="34" charset="0"/>
                <a:ea typeface="Inter" pitchFamily="34" charset="-122"/>
              </a:rPr>
              <a:t> </a:t>
            </a:r>
            <a:r>
              <a:rPr lang="en-US" sz="2000" kern="0" spc="-35" dirty="0" err="1">
                <a:solidFill>
                  <a:srgbClr val="272525"/>
                </a:solidFill>
                <a:latin typeface="Inter" pitchFamily="34" charset="0"/>
                <a:ea typeface="Inter" pitchFamily="34" charset="-122"/>
              </a:rPr>
              <a:t>Jawale</a:t>
            </a:r>
            <a:r>
              <a:rPr lang="en-US" sz="2000" kern="0" spc="-35" dirty="0">
                <a:solidFill>
                  <a:srgbClr val="272525"/>
                </a:solidFill>
                <a:latin typeface="Inter" pitchFamily="34" charset="0"/>
                <a:ea typeface="Inter" pitchFamily="34" charset="-122"/>
              </a:rPr>
              <a:t> </a:t>
            </a:r>
          </a:p>
          <a:p>
            <a:pPr marL="457200" indent="-457200">
              <a:lnSpc>
                <a:spcPts val="2799"/>
              </a:lnSpc>
              <a:buFont typeface="+mj-lt"/>
              <a:buAutoNum type="arabicPeriod"/>
            </a:pPr>
            <a:r>
              <a:rPr lang="en-US" sz="2000" kern="0" spc="-35" dirty="0">
                <a:solidFill>
                  <a:srgbClr val="272525"/>
                </a:solidFill>
                <a:latin typeface="Inter" pitchFamily="34" charset="0"/>
                <a:ea typeface="Inter" pitchFamily="34" charset="-122"/>
              </a:rPr>
              <a:t>Shubham </a:t>
            </a:r>
            <a:r>
              <a:rPr lang="en-US" sz="2000" kern="0" spc="-35" dirty="0" err="1">
                <a:solidFill>
                  <a:srgbClr val="272525"/>
                </a:solidFill>
                <a:latin typeface="Inter" pitchFamily="34" charset="0"/>
                <a:ea typeface="Inter" pitchFamily="34" charset="-122"/>
              </a:rPr>
              <a:t>Keskar</a:t>
            </a:r>
            <a:endParaRPr lang="en-US" sz="2000" kern="0" spc="-35" dirty="0">
              <a:solidFill>
                <a:srgbClr val="272525"/>
              </a:solidFill>
              <a:latin typeface="Inter" pitchFamily="34" charset="0"/>
              <a:ea typeface="Inter" pitchFamily="34" charset="-122"/>
            </a:endParaRPr>
          </a:p>
        </p:txBody>
      </p:sp>
      <p:sp>
        <p:nvSpPr>
          <p:cNvPr id="13" name="Text 5">
            <a:extLst>
              <a:ext uri="{FF2B5EF4-FFF2-40B4-BE49-F238E27FC236}">
                <a16:creationId xmlns:a16="http://schemas.microsoft.com/office/drawing/2014/main" id="{58242DFF-02F4-B3DC-0DD9-2AEC90B403D0}"/>
              </a:ext>
            </a:extLst>
          </p:cNvPr>
          <p:cNvSpPr/>
          <p:nvPr/>
        </p:nvSpPr>
        <p:spPr>
          <a:xfrm>
            <a:off x="5405537" y="5318432"/>
            <a:ext cx="2979338" cy="1242983"/>
          </a:xfrm>
          <a:prstGeom prst="rect">
            <a:avLst/>
          </a:prstGeom>
          <a:noFill/>
          <a:ln/>
        </p:spPr>
        <p:txBody>
          <a:bodyPr wrap="square" rtlCol="0" anchor="t"/>
          <a:lstStyle/>
          <a:p>
            <a:pPr marL="0" indent="0">
              <a:lnSpc>
                <a:spcPts val="2799"/>
              </a:lnSpc>
              <a:buNone/>
            </a:pPr>
            <a:r>
              <a:rPr lang="en-US" sz="2000" b="1" u="sng" kern="0" spc="-35" dirty="0">
                <a:solidFill>
                  <a:srgbClr val="272525"/>
                </a:solidFill>
                <a:latin typeface="Inter" pitchFamily="34" charset="0"/>
                <a:ea typeface="Inter" pitchFamily="34" charset="-122"/>
              </a:rPr>
              <a:t>Project Mentor</a:t>
            </a:r>
          </a:p>
          <a:p>
            <a:pPr marL="0" indent="0">
              <a:lnSpc>
                <a:spcPts val="2799"/>
              </a:lnSpc>
              <a:buNone/>
            </a:pPr>
            <a:r>
              <a:rPr lang="en-US" sz="2000" u="sng" kern="0" spc="-35" dirty="0" err="1">
                <a:solidFill>
                  <a:srgbClr val="272525"/>
                </a:solidFill>
                <a:latin typeface="Inter" pitchFamily="34" charset="0"/>
                <a:ea typeface="Inter" pitchFamily="34" charset="-122"/>
              </a:rPr>
              <a:t>Mr.P</a:t>
            </a:r>
            <a:r>
              <a:rPr lang="en-US" sz="2000" u="sng" kern="0" spc="-35" dirty="0">
                <a:solidFill>
                  <a:srgbClr val="272525"/>
                </a:solidFill>
                <a:latin typeface="Inter" pitchFamily="34" charset="0"/>
                <a:ea typeface="Inter" pitchFamily="34" charset="-122"/>
              </a:rPr>
              <a:t>. M. </a:t>
            </a:r>
            <a:r>
              <a:rPr lang="en-US" sz="2000" u="sng" kern="0" spc="-35" dirty="0" err="1">
                <a:solidFill>
                  <a:srgbClr val="272525"/>
                </a:solidFill>
                <a:latin typeface="Inter" pitchFamily="34" charset="0"/>
                <a:ea typeface="Inter" pitchFamily="34" charset="-122"/>
              </a:rPr>
              <a:t>Paithane</a:t>
            </a:r>
            <a:endParaRPr lang="en-US" sz="2000"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552091" y="1953879"/>
            <a:ext cx="13543471" cy="1388745"/>
          </a:xfrm>
          <a:prstGeom prst="rect">
            <a:avLst/>
          </a:prstGeom>
          <a:noFill/>
          <a:ln/>
        </p:spPr>
        <p:txBody>
          <a:bodyPr wrap="square" rtlCol="0" anchor="t"/>
          <a:lstStyle/>
          <a:p>
            <a:pPr marL="0" indent="0" algn="ctr">
              <a:lnSpc>
                <a:spcPts val="5468"/>
              </a:lnSpc>
              <a:buNone/>
            </a:pPr>
            <a:r>
              <a:rPr lang="en-US" sz="4374" b="1" u="sng" kern="0" spc="-131" dirty="0">
                <a:solidFill>
                  <a:srgbClr val="000000"/>
                </a:solidFill>
                <a:latin typeface="Inter" pitchFamily="34" charset="0"/>
                <a:ea typeface="Inter" pitchFamily="34" charset="-122"/>
                <a:cs typeface="Inter" pitchFamily="34" charset="-120"/>
              </a:rPr>
              <a:t>What is RFM and how it is used for customer segmentation?</a:t>
            </a:r>
            <a:endParaRPr lang="en-US" sz="4374" u="sng" dirty="0"/>
          </a:p>
        </p:txBody>
      </p:sp>
      <p:sp>
        <p:nvSpPr>
          <p:cNvPr id="5" name="Shape 3"/>
          <p:cNvSpPr/>
          <p:nvPr/>
        </p:nvSpPr>
        <p:spPr>
          <a:xfrm>
            <a:off x="1278868" y="3074107"/>
            <a:ext cx="499943" cy="499943"/>
          </a:xfrm>
          <a:prstGeom prst="roundRect">
            <a:avLst>
              <a:gd name="adj" fmla="val 10974"/>
            </a:avLst>
          </a:prstGeom>
          <a:solidFill>
            <a:srgbClr val="DADBF1"/>
          </a:solidFill>
          <a:ln w="7620">
            <a:solidFill>
              <a:srgbClr val="B5B7E3"/>
            </a:solidFill>
            <a:prstDash val="solid"/>
          </a:ln>
        </p:spPr>
      </p:sp>
      <p:sp>
        <p:nvSpPr>
          <p:cNvPr id="6" name="Text 4"/>
          <p:cNvSpPr/>
          <p:nvPr/>
        </p:nvSpPr>
        <p:spPr>
          <a:xfrm>
            <a:off x="1447221" y="309963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162547" y="3168927"/>
            <a:ext cx="222194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Recency</a:t>
            </a:r>
            <a:endParaRPr lang="en-US" sz="2800" dirty="0"/>
          </a:p>
        </p:txBody>
      </p:sp>
      <p:sp>
        <p:nvSpPr>
          <p:cNvPr id="8" name="Text 6"/>
          <p:cNvSpPr/>
          <p:nvPr/>
        </p:nvSpPr>
        <p:spPr>
          <a:xfrm>
            <a:off x="2162547" y="3805476"/>
            <a:ext cx="4444008"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Measures the number of days that have passed since the customer's last transaction.</a:t>
            </a:r>
            <a:endParaRPr lang="en-US" sz="2400" dirty="0"/>
          </a:p>
        </p:txBody>
      </p:sp>
      <p:sp>
        <p:nvSpPr>
          <p:cNvPr id="9" name="Shape 7"/>
          <p:cNvSpPr/>
          <p:nvPr/>
        </p:nvSpPr>
        <p:spPr>
          <a:xfrm>
            <a:off x="7526953" y="3091430"/>
            <a:ext cx="499943" cy="499943"/>
          </a:xfrm>
          <a:prstGeom prst="roundRect">
            <a:avLst>
              <a:gd name="adj" fmla="val 10974"/>
            </a:avLst>
          </a:prstGeom>
          <a:solidFill>
            <a:srgbClr val="DADBF1"/>
          </a:solidFill>
          <a:ln w="7620">
            <a:solidFill>
              <a:srgbClr val="B5B7E3"/>
            </a:solidFill>
            <a:prstDash val="solid"/>
          </a:ln>
        </p:spPr>
      </p:sp>
      <p:sp>
        <p:nvSpPr>
          <p:cNvPr id="10" name="Text 8"/>
          <p:cNvSpPr/>
          <p:nvPr/>
        </p:nvSpPr>
        <p:spPr>
          <a:xfrm>
            <a:off x="7687687" y="31158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578987" y="3185132"/>
            <a:ext cx="222194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Frequency</a:t>
            </a:r>
            <a:endParaRPr lang="en-US" sz="2800" dirty="0"/>
          </a:p>
        </p:txBody>
      </p:sp>
      <p:sp>
        <p:nvSpPr>
          <p:cNvPr id="12" name="Text 10"/>
          <p:cNvSpPr/>
          <p:nvPr/>
        </p:nvSpPr>
        <p:spPr>
          <a:xfrm>
            <a:off x="8608094" y="3754489"/>
            <a:ext cx="4444008" cy="710803"/>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Measures the number of times the customer has engaged with the business.</a:t>
            </a:r>
            <a:endParaRPr lang="en-US" sz="2400" dirty="0"/>
          </a:p>
        </p:txBody>
      </p:sp>
      <p:sp>
        <p:nvSpPr>
          <p:cNvPr id="13" name="Shape 11"/>
          <p:cNvSpPr/>
          <p:nvPr/>
        </p:nvSpPr>
        <p:spPr>
          <a:xfrm>
            <a:off x="1278868" y="5665000"/>
            <a:ext cx="499943" cy="499943"/>
          </a:xfrm>
          <a:prstGeom prst="roundRect">
            <a:avLst>
              <a:gd name="adj" fmla="val 10974"/>
            </a:avLst>
          </a:prstGeom>
          <a:solidFill>
            <a:srgbClr val="DADBF1"/>
          </a:solidFill>
          <a:ln w="7620">
            <a:solidFill>
              <a:srgbClr val="B5B7E3"/>
            </a:solidFill>
            <a:prstDash val="solid"/>
          </a:ln>
        </p:spPr>
      </p:sp>
      <p:sp>
        <p:nvSpPr>
          <p:cNvPr id="14" name="Text 12"/>
          <p:cNvSpPr/>
          <p:nvPr/>
        </p:nvSpPr>
        <p:spPr>
          <a:xfrm>
            <a:off x="1401501" y="566320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2162547" y="5697854"/>
            <a:ext cx="222194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Monetary</a:t>
            </a:r>
            <a:endParaRPr lang="en-US" sz="2800" dirty="0"/>
          </a:p>
        </p:txBody>
      </p:sp>
      <p:sp>
        <p:nvSpPr>
          <p:cNvPr id="16" name="Text 14"/>
          <p:cNvSpPr/>
          <p:nvPr/>
        </p:nvSpPr>
        <p:spPr>
          <a:xfrm>
            <a:off x="2162547" y="6311339"/>
            <a:ext cx="4444008" cy="710803"/>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Measures the monetary value of the customer's transactions.</a:t>
            </a:r>
            <a:endParaRPr lang="en-US" sz="2400" dirty="0"/>
          </a:p>
        </p:txBody>
      </p:sp>
      <p:sp>
        <p:nvSpPr>
          <p:cNvPr id="17" name="Shape 15"/>
          <p:cNvSpPr/>
          <p:nvPr/>
        </p:nvSpPr>
        <p:spPr>
          <a:xfrm>
            <a:off x="7553298" y="5665000"/>
            <a:ext cx="499943" cy="499943"/>
          </a:xfrm>
          <a:prstGeom prst="roundRect">
            <a:avLst>
              <a:gd name="adj" fmla="val 10974"/>
            </a:avLst>
          </a:prstGeom>
          <a:solidFill>
            <a:srgbClr val="DADBF1"/>
          </a:solidFill>
          <a:ln w="7620">
            <a:solidFill>
              <a:srgbClr val="B5B7E3"/>
            </a:solidFill>
            <a:prstDash val="solid"/>
          </a:ln>
        </p:spPr>
      </p:sp>
      <p:sp>
        <p:nvSpPr>
          <p:cNvPr id="18" name="Text 16"/>
          <p:cNvSpPr/>
          <p:nvPr/>
        </p:nvSpPr>
        <p:spPr>
          <a:xfrm>
            <a:off x="7687687" y="5646453"/>
            <a:ext cx="22419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19" name="Text 17"/>
          <p:cNvSpPr/>
          <p:nvPr/>
        </p:nvSpPr>
        <p:spPr>
          <a:xfrm>
            <a:off x="8578987" y="5693495"/>
            <a:ext cx="222194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RFM Analysis</a:t>
            </a:r>
            <a:endParaRPr lang="en-US" sz="2800" dirty="0"/>
          </a:p>
        </p:txBody>
      </p:sp>
      <p:sp>
        <p:nvSpPr>
          <p:cNvPr id="20" name="Text 18"/>
          <p:cNvSpPr/>
          <p:nvPr/>
        </p:nvSpPr>
        <p:spPr>
          <a:xfrm>
            <a:off x="8608094" y="6275721"/>
            <a:ext cx="4444008"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RFM analysis assigns scores to each customer based on these three factors and puts them into segments.</a:t>
            </a:r>
            <a:endParaRPr lang="en-US" sz="2400" dirty="0"/>
          </a:p>
        </p:txBody>
      </p:sp>
      <p:pic>
        <p:nvPicPr>
          <p:cNvPr id="21" name="Image 0" descr="preencoded.png"/>
          <p:cNvPicPr>
            <a:picLocks noChangeAspect="1"/>
          </p:cNvPicPr>
          <p:nvPr/>
        </p:nvPicPr>
        <p:blipFill>
          <a:blip r:embed="rId3"/>
          <a:stretch>
            <a:fillRect/>
          </a:stretch>
        </p:blipFill>
        <p:spPr>
          <a:xfrm>
            <a:off x="0" y="0"/>
            <a:ext cx="14630400" cy="12220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1" y="-69011"/>
            <a:ext cx="14630400" cy="8229600"/>
          </a:xfrm>
          <a:prstGeom prst="rect">
            <a:avLst/>
          </a:prstGeom>
          <a:solidFill>
            <a:srgbClr val="FFFFFF"/>
          </a:solidFill>
          <a:ln w="7620">
            <a:solidFill>
              <a:srgbClr val="E5E0DF"/>
            </a:solidFill>
            <a:prstDash val="solid"/>
          </a:ln>
        </p:spPr>
      </p:sp>
      <p:sp>
        <p:nvSpPr>
          <p:cNvPr id="4" name="Text 2"/>
          <p:cNvSpPr/>
          <p:nvPr/>
        </p:nvSpPr>
        <p:spPr>
          <a:xfrm>
            <a:off x="698740" y="1346834"/>
            <a:ext cx="13232919" cy="694373"/>
          </a:xfrm>
          <a:prstGeom prst="rect">
            <a:avLst/>
          </a:prstGeom>
          <a:noFill/>
          <a:ln/>
        </p:spPr>
        <p:txBody>
          <a:bodyPr wrap="none" rtlCol="0" anchor="t"/>
          <a:lstStyle/>
          <a:p>
            <a:pPr marL="0" indent="0" algn="ctr">
              <a:lnSpc>
                <a:spcPts val="5468"/>
              </a:lnSpc>
              <a:buNone/>
            </a:pPr>
            <a:r>
              <a:rPr lang="en-US" sz="4374" b="1" u="sng" kern="0" spc="-131" dirty="0">
                <a:solidFill>
                  <a:srgbClr val="000000"/>
                </a:solidFill>
                <a:latin typeface="Inter" pitchFamily="34" charset="0"/>
                <a:ea typeface="Inter" pitchFamily="34" charset="-122"/>
                <a:cs typeface="Inter" pitchFamily="34" charset="-120"/>
              </a:rPr>
              <a:t>Overview of K-means clustering algorithm</a:t>
            </a:r>
            <a:endParaRPr lang="en-US" sz="4374" u="sng" dirty="0"/>
          </a:p>
        </p:txBody>
      </p:sp>
      <p:sp>
        <p:nvSpPr>
          <p:cNvPr id="5" name="Text 3"/>
          <p:cNvSpPr/>
          <p:nvPr/>
        </p:nvSpPr>
        <p:spPr>
          <a:xfrm>
            <a:off x="1242204" y="2263377"/>
            <a:ext cx="11628407" cy="710803"/>
          </a:xfrm>
          <a:prstGeom prst="rect">
            <a:avLst/>
          </a:prstGeom>
          <a:noFill/>
          <a:ln/>
        </p:spPr>
        <p:txBody>
          <a:bodyPr wrap="square" rtlCol="0" anchor="t"/>
          <a:lstStyle/>
          <a:p>
            <a:pPr marL="0" indent="0">
              <a:lnSpc>
                <a:spcPts val="2799"/>
              </a:lnSpc>
              <a:buNone/>
            </a:pPr>
            <a:r>
              <a:rPr lang="en-US" sz="2800" kern="0" spc="-35" dirty="0">
                <a:solidFill>
                  <a:srgbClr val="272525"/>
                </a:solidFill>
                <a:latin typeface="Inter" pitchFamily="34" charset="0"/>
                <a:ea typeface="Inter" pitchFamily="34" charset="-122"/>
                <a:cs typeface="Inter" pitchFamily="34" charset="-120"/>
              </a:rPr>
              <a:t>K-means is a powerful clustering algorithm that groups customers based on their behavioral patterns. It helps businesses identify and target the right customers with personalized offers.</a:t>
            </a:r>
            <a:endParaRPr lang="en-US" sz="2800" dirty="0"/>
          </a:p>
        </p:txBody>
      </p:sp>
      <p:sp>
        <p:nvSpPr>
          <p:cNvPr id="6" name="Text 4"/>
          <p:cNvSpPr/>
          <p:nvPr/>
        </p:nvSpPr>
        <p:spPr>
          <a:xfrm>
            <a:off x="1293793" y="4066602"/>
            <a:ext cx="2232065"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Step 1</a:t>
            </a:r>
            <a:endParaRPr lang="en-US" sz="2624" dirty="0"/>
          </a:p>
        </p:txBody>
      </p:sp>
      <p:sp>
        <p:nvSpPr>
          <p:cNvPr id="7" name="Text 5"/>
          <p:cNvSpPr/>
          <p:nvPr/>
        </p:nvSpPr>
        <p:spPr>
          <a:xfrm>
            <a:off x="1293792" y="4609749"/>
            <a:ext cx="2232065"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Select k number of clusters to form.</a:t>
            </a:r>
            <a:endParaRPr lang="en-US" sz="2000" dirty="0"/>
          </a:p>
        </p:txBody>
      </p:sp>
      <p:sp>
        <p:nvSpPr>
          <p:cNvPr id="8" name="Text 6"/>
          <p:cNvSpPr/>
          <p:nvPr/>
        </p:nvSpPr>
        <p:spPr>
          <a:xfrm>
            <a:off x="4469904" y="4068622"/>
            <a:ext cx="2232065"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Step 2</a:t>
            </a:r>
            <a:endParaRPr lang="en-US" sz="2624" dirty="0"/>
          </a:p>
        </p:txBody>
      </p:sp>
      <p:sp>
        <p:nvSpPr>
          <p:cNvPr id="9" name="Text 7"/>
          <p:cNvSpPr/>
          <p:nvPr/>
        </p:nvSpPr>
        <p:spPr>
          <a:xfrm>
            <a:off x="4469904" y="4606409"/>
            <a:ext cx="2232065"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Randomly assign each data point to a cluster.</a:t>
            </a:r>
            <a:endParaRPr lang="en-US" sz="2000" dirty="0"/>
          </a:p>
        </p:txBody>
      </p:sp>
      <p:sp>
        <p:nvSpPr>
          <p:cNvPr id="10" name="Text 8"/>
          <p:cNvSpPr/>
          <p:nvPr/>
        </p:nvSpPr>
        <p:spPr>
          <a:xfrm>
            <a:off x="7453071" y="3967758"/>
            <a:ext cx="2232065"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Step 3</a:t>
            </a:r>
            <a:endParaRPr lang="en-US" sz="2624" dirty="0"/>
          </a:p>
        </p:txBody>
      </p:sp>
      <p:sp>
        <p:nvSpPr>
          <p:cNvPr id="11" name="Text 9"/>
          <p:cNvSpPr/>
          <p:nvPr/>
        </p:nvSpPr>
        <p:spPr>
          <a:xfrm>
            <a:off x="7453071" y="4489313"/>
            <a:ext cx="2232065" cy="1777008"/>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Calculate the mean of all points in each cluster and assign the points to the closest centroids.</a:t>
            </a:r>
            <a:endParaRPr lang="en-US" sz="2000" dirty="0"/>
          </a:p>
        </p:txBody>
      </p:sp>
      <p:sp>
        <p:nvSpPr>
          <p:cNvPr id="12" name="Text 10"/>
          <p:cNvSpPr/>
          <p:nvPr/>
        </p:nvSpPr>
        <p:spPr>
          <a:xfrm>
            <a:off x="10382888" y="3947182"/>
            <a:ext cx="2232065"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Step 4</a:t>
            </a:r>
            <a:endParaRPr lang="en-US" sz="2624" dirty="0"/>
          </a:p>
        </p:txBody>
      </p:sp>
      <p:sp>
        <p:nvSpPr>
          <p:cNvPr id="13" name="Text 11"/>
          <p:cNvSpPr/>
          <p:nvPr/>
        </p:nvSpPr>
        <p:spPr>
          <a:xfrm>
            <a:off x="10382964" y="4571773"/>
            <a:ext cx="2232065" cy="1777008"/>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Repeat step 3 until the clusters no longer change or a certain convergence criteria is met.</a:t>
            </a:r>
            <a:endParaRPr lang="en-US" sz="2000" dirty="0"/>
          </a:p>
        </p:txBody>
      </p:sp>
      <p:pic>
        <p:nvPicPr>
          <p:cNvPr id="15" name="Image 0" descr="preencoded.png">
            <a:extLst>
              <a:ext uri="{FF2B5EF4-FFF2-40B4-BE49-F238E27FC236}">
                <a16:creationId xmlns:a16="http://schemas.microsoft.com/office/drawing/2014/main" id="{84DD2176-68F4-8E6D-B7CD-2E93AFC64A41}"/>
              </a:ext>
            </a:extLst>
          </p:cNvPr>
          <p:cNvPicPr>
            <a:picLocks noChangeAspect="1"/>
          </p:cNvPicPr>
          <p:nvPr/>
        </p:nvPicPr>
        <p:blipFill>
          <a:blip r:embed="rId3"/>
          <a:stretch>
            <a:fillRect/>
          </a:stretch>
        </p:blipFill>
        <p:spPr>
          <a:xfrm>
            <a:off x="0" y="-69011"/>
            <a:ext cx="14630400" cy="1222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219"/>
          </a:xfrm>
          <a:prstGeom prst="rect">
            <a:avLst/>
          </a:prstGeom>
          <a:solidFill>
            <a:srgbClr val="FFFFFF"/>
          </a:solidFill>
          <a:ln w="7620">
            <a:solidFill>
              <a:srgbClr val="E5E0DF"/>
            </a:solidFill>
            <a:prstDash val="solid"/>
          </a:ln>
        </p:spPr>
      </p:sp>
      <p:sp>
        <p:nvSpPr>
          <p:cNvPr id="4" name="Text 2"/>
          <p:cNvSpPr/>
          <p:nvPr/>
        </p:nvSpPr>
        <p:spPr>
          <a:xfrm>
            <a:off x="276045" y="556855"/>
            <a:ext cx="14009298" cy="1265634"/>
          </a:xfrm>
          <a:prstGeom prst="rect">
            <a:avLst/>
          </a:prstGeom>
          <a:noFill/>
          <a:ln/>
        </p:spPr>
        <p:txBody>
          <a:bodyPr wrap="square" rtlCol="0" anchor="t"/>
          <a:lstStyle/>
          <a:p>
            <a:pPr marL="0" indent="0" algn="ctr">
              <a:lnSpc>
                <a:spcPts val="4983"/>
              </a:lnSpc>
              <a:buNone/>
            </a:pPr>
            <a:r>
              <a:rPr lang="en-US" sz="3986" b="1" u="sng" kern="0" spc="-120" dirty="0">
                <a:solidFill>
                  <a:srgbClr val="000000"/>
                </a:solidFill>
                <a:latin typeface="Inter" pitchFamily="34" charset="0"/>
                <a:ea typeface="Inter" pitchFamily="34" charset="-122"/>
                <a:cs typeface="Inter" pitchFamily="34" charset="-120"/>
              </a:rPr>
              <a:t>Combining RFM and kmeans for customer segmentation</a:t>
            </a:r>
            <a:endParaRPr lang="en-US" sz="3986" u="sng" dirty="0"/>
          </a:p>
        </p:txBody>
      </p:sp>
      <p:sp>
        <p:nvSpPr>
          <p:cNvPr id="5" name="Text 3"/>
          <p:cNvSpPr/>
          <p:nvPr/>
        </p:nvSpPr>
        <p:spPr>
          <a:xfrm>
            <a:off x="914400" y="1439383"/>
            <a:ext cx="13008634" cy="1376839"/>
          </a:xfrm>
          <a:prstGeom prst="rect">
            <a:avLst/>
          </a:prstGeom>
          <a:noFill/>
          <a:ln/>
        </p:spPr>
        <p:txBody>
          <a:bodyPr wrap="square" rtlCol="0" anchor="t"/>
          <a:lstStyle/>
          <a:p>
            <a:pPr marL="0" indent="0">
              <a:lnSpc>
                <a:spcPts val="2551"/>
              </a:lnSpc>
              <a:buNone/>
            </a:pPr>
            <a:r>
              <a:rPr lang="en-US" sz="2400" kern="0" spc="-32" dirty="0">
                <a:solidFill>
                  <a:srgbClr val="272525"/>
                </a:solidFill>
                <a:latin typeface="Inter" pitchFamily="34" charset="0"/>
                <a:ea typeface="Inter" pitchFamily="34" charset="-122"/>
                <a:cs typeface="Inter" pitchFamily="34" charset="-120"/>
              </a:rPr>
              <a:t>Both RFM and kmeans are powerful tools on their own, but combining them leads to even more powerful insights into customer behavior. By combining these two techniques, businesses can gain a more comprehensive understanding of customers which leads to greater returns on investment.</a:t>
            </a:r>
            <a:endParaRPr lang="en-US" sz="2400" dirty="0"/>
          </a:p>
        </p:txBody>
      </p:sp>
      <p:pic>
        <p:nvPicPr>
          <p:cNvPr id="6" name="Image 0" descr="preencoded.png"/>
          <p:cNvPicPr>
            <a:picLocks noChangeAspect="1"/>
          </p:cNvPicPr>
          <p:nvPr/>
        </p:nvPicPr>
        <p:blipFill>
          <a:blip r:embed="rId3"/>
          <a:stretch>
            <a:fillRect/>
          </a:stretch>
        </p:blipFill>
        <p:spPr>
          <a:xfrm>
            <a:off x="1404640" y="2816222"/>
            <a:ext cx="3003828" cy="1856423"/>
          </a:xfrm>
          <a:prstGeom prst="rect">
            <a:avLst/>
          </a:prstGeom>
        </p:spPr>
      </p:pic>
      <p:sp>
        <p:nvSpPr>
          <p:cNvPr id="7" name="Text 4"/>
          <p:cNvSpPr/>
          <p:nvPr/>
        </p:nvSpPr>
        <p:spPr>
          <a:xfrm>
            <a:off x="1805226" y="4806293"/>
            <a:ext cx="2202656" cy="316349"/>
          </a:xfrm>
          <a:prstGeom prst="rect">
            <a:avLst/>
          </a:prstGeom>
          <a:noFill/>
          <a:ln/>
        </p:spPr>
        <p:txBody>
          <a:bodyPr wrap="none" rtlCol="0" anchor="t"/>
          <a:lstStyle/>
          <a:p>
            <a:pPr marL="0" indent="0" algn="l">
              <a:lnSpc>
                <a:spcPts val="2492"/>
              </a:lnSpc>
              <a:buNone/>
            </a:pPr>
            <a:r>
              <a:rPr lang="en-US" sz="1993" b="1" u="sng" kern="0" spc="-60" dirty="0">
                <a:solidFill>
                  <a:srgbClr val="000000"/>
                </a:solidFill>
                <a:latin typeface="Inter" pitchFamily="34" charset="0"/>
                <a:ea typeface="Inter" pitchFamily="34" charset="-122"/>
                <a:cs typeface="Inter" pitchFamily="34" charset="-120"/>
              </a:rPr>
              <a:t>RFM Segmentation</a:t>
            </a:r>
            <a:endParaRPr lang="en-US" sz="1993" u="sng" dirty="0"/>
          </a:p>
        </p:txBody>
      </p:sp>
      <p:sp>
        <p:nvSpPr>
          <p:cNvPr id="8" name="Text 5"/>
          <p:cNvSpPr/>
          <p:nvPr/>
        </p:nvSpPr>
        <p:spPr>
          <a:xfrm>
            <a:off x="1556564" y="5413379"/>
            <a:ext cx="3003828" cy="1619845"/>
          </a:xfrm>
          <a:prstGeom prst="rect">
            <a:avLst/>
          </a:prstGeom>
          <a:noFill/>
          <a:ln/>
        </p:spPr>
        <p:txBody>
          <a:bodyPr wrap="square" rtlCol="0" anchor="t"/>
          <a:lstStyle/>
          <a:p>
            <a:pPr marL="0" indent="0" algn="l">
              <a:lnSpc>
                <a:spcPts val="2551"/>
              </a:lnSpc>
              <a:buNone/>
            </a:pPr>
            <a:r>
              <a:rPr lang="en-US" sz="2000" kern="0" spc="-32" dirty="0">
                <a:solidFill>
                  <a:srgbClr val="272525"/>
                </a:solidFill>
                <a:latin typeface="Inter" pitchFamily="34" charset="0"/>
                <a:ea typeface="Inter" pitchFamily="34" charset="-122"/>
                <a:cs typeface="Inter" pitchFamily="34" charset="-120"/>
              </a:rPr>
              <a:t>Assigning scores based on recency, frequency and monetary value can help businesses identify customer groups.</a:t>
            </a:r>
            <a:endParaRPr lang="en-US" sz="2000" dirty="0"/>
          </a:p>
        </p:txBody>
      </p:sp>
      <p:pic>
        <p:nvPicPr>
          <p:cNvPr id="9" name="Image 1" descr="preencoded.png"/>
          <p:cNvPicPr>
            <a:picLocks noChangeAspect="1"/>
          </p:cNvPicPr>
          <p:nvPr/>
        </p:nvPicPr>
        <p:blipFill>
          <a:blip r:embed="rId4"/>
          <a:stretch>
            <a:fillRect/>
          </a:stretch>
        </p:blipFill>
        <p:spPr>
          <a:xfrm>
            <a:off x="5778720" y="2844390"/>
            <a:ext cx="3003947" cy="1856542"/>
          </a:xfrm>
          <a:prstGeom prst="rect">
            <a:avLst/>
          </a:prstGeom>
        </p:spPr>
      </p:pic>
      <p:sp>
        <p:nvSpPr>
          <p:cNvPr id="10" name="Text 6"/>
          <p:cNvSpPr/>
          <p:nvPr/>
        </p:nvSpPr>
        <p:spPr>
          <a:xfrm>
            <a:off x="6302149" y="4806293"/>
            <a:ext cx="2233136" cy="316349"/>
          </a:xfrm>
          <a:prstGeom prst="rect">
            <a:avLst/>
          </a:prstGeom>
          <a:noFill/>
          <a:ln/>
        </p:spPr>
        <p:txBody>
          <a:bodyPr wrap="none" rtlCol="0" anchor="t"/>
          <a:lstStyle/>
          <a:p>
            <a:pPr marL="0" indent="0" algn="l">
              <a:lnSpc>
                <a:spcPts val="2492"/>
              </a:lnSpc>
              <a:buNone/>
            </a:pPr>
            <a:r>
              <a:rPr lang="en-US" sz="1993" b="1" u="sng" kern="0" spc="-60" dirty="0">
                <a:solidFill>
                  <a:srgbClr val="000000"/>
                </a:solidFill>
                <a:latin typeface="Inter" pitchFamily="34" charset="0"/>
                <a:ea typeface="Inter" pitchFamily="34" charset="-122"/>
                <a:cs typeface="Inter" pitchFamily="34" charset="-120"/>
              </a:rPr>
              <a:t>KMeans Clustering</a:t>
            </a:r>
            <a:endParaRPr lang="en-US" sz="1993" u="sng" dirty="0"/>
          </a:p>
        </p:txBody>
      </p:sp>
      <p:sp>
        <p:nvSpPr>
          <p:cNvPr id="11" name="Text 7"/>
          <p:cNvSpPr/>
          <p:nvPr/>
        </p:nvSpPr>
        <p:spPr>
          <a:xfrm>
            <a:off x="5889516" y="5407581"/>
            <a:ext cx="3003947" cy="1295876"/>
          </a:xfrm>
          <a:prstGeom prst="rect">
            <a:avLst/>
          </a:prstGeom>
          <a:noFill/>
          <a:ln/>
        </p:spPr>
        <p:txBody>
          <a:bodyPr wrap="square" rtlCol="0" anchor="t"/>
          <a:lstStyle/>
          <a:p>
            <a:pPr marL="0" indent="0" algn="l">
              <a:lnSpc>
                <a:spcPts val="2551"/>
              </a:lnSpc>
              <a:buNone/>
            </a:pPr>
            <a:r>
              <a:rPr lang="en-US" sz="2000" kern="0" spc="-32" dirty="0">
                <a:solidFill>
                  <a:srgbClr val="272525"/>
                </a:solidFill>
                <a:latin typeface="Inter" pitchFamily="34" charset="0"/>
                <a:ea typeface="Inter" pitchFamily="34" charset="-122"/>
                <a:cs typeface="Inter" pitchFamily="34" charset="-120"/>
              </a:rPr>
              <a:t>Clustering customers based on behavioral patterns with kmeans, can lead to more targeted marketing strategies.</a:t>
            </a:r>
            <a:endParaRPr lang="en-US" sz="2000" dirty="0"/>
          </a:p>
        </p:txBody>
      </p:sp>
      <p:pic>
        <p:nvPicPr>
          <p:cNvPr id="12" name="Image 2" descr="preencoded.png"/>
          <p:cNvPicPr>
            <a:picLocks noChangeAspect="1"/>
          </p:cNvPicPr>
          <p:nvPr/>
        </p:nvPicPr>
        <p:blipFill>
          <a:blip r:embed="rId5"/>
          <a:stretch>
            <a:fillRect/>
          </a:stretch>
        </p:blipFill>
        <p:spPr>
          <a:xfrm>
            <a:off x="9621115" y="2879015"/>
            <a:ext cx="3003947" cy="1856542"/>
          </a:xfrm>
          <a:prstGeom prst="rect">
            <a:avLst/>
          </a:prstGeom>
        </p:spPr>
      </p:pic>
      <p:sp>
        <p:nvSpPr>
          <p:cNvPr id="13" name="Text 8"/>
          <p:cNvSpPr/>
          <p:nvPr/>
        </p:nvSpPr>
        <p:spPr>
          <a:xfrm>
            <a:off x="9974699" y="4835852"/>
            <a:ext cx="2850475" cy="316349"/>
          </a:xfrm>
          <a:prstGeom prst="rect">
            <a:avLst/>
          </a:prstGeom>
          <a:noFill/>
          <a:ln/>
        </p:spPr>
        <p:txBody>
          <a:bodyPr wrap="none" rtlCol="0" anchor="t"/>
          <a:lstStyle/>
          <a:p>
            <a:pPr marL="0" indent="0" algn="l">
              <a:lnSpc>
                <a:spcPts val="2492"/>
              </a:lnSpc>
              <a:buNone/>
            </a:pPr>
            <a:r>
              <a:rPr lang="en-US" sz="1993" b="1" u="sng" kern="0" spc="-60" dirty="0">
                <a:solidFill>
                  <a:srgbClr val="000000"/>
                </a:solidFill>
                <a:latin typeface="Inter" pitchFamily="34" charset="0"/>
                <a:ea typeface="Inter" pitchFamily="34" charset="-122"/>
                <a:cs typeface="Inter" pitchFamily="34" charset="-120"/>
              </a:rPr>
              <a:t>Customer Segmentation</a:t>
            </a:r>
            <a:endParaRPr lang="en-US" sz="1993" u="sng" dirty="0"/>
          </a:p>
        </p:txBody>
      </p:sp>
      <p:sp>
        <p:nvSpPr>
          <p:cNvPr id="14" name="Text 9"/>
          <p:cNvSpPr/>
          <p:nvPr/>
        </p:nvSpPr>
        <p:spPr>
          <a:xfrm>
            <a:off x="9821227" y="5407581"/>
            <a:ext cx="3003947" cy="1619845"/>
          </a:xfrm>
          <a:prstGeom prst="rect">
            <a:avLst/>
          </a:prstGeom>
          <a:noFill/>
          <a:ln/>
        </p:spPr>
        <p:txBody>
          <a:bodyPr wrap="square" rtlCol="0" anchor="t"/>
          <a:lstStyle/>
          <a:p>
            <a:pPr marL="0" indent="0" algn="l">
              <a:lnSpc>
                <a:spcPts val="2551"/>
              </a:lnSpc>
              <a:buNone/>
            </a:pPr>
            <a:r>
              <a:rPr lang="en-US" sz="2000" kern="0" spc="-32" dirty="0">
                <a:solidFill>
                  <a:srgbClr val="272525"/>
                </a:solidFill>
                <a:latin typeface="Inter" pitchFamily="34" charset="0"/>
                <a:ea typeface="Inter" pitchFamily="34" charset="-122"/>
                <a:cs typeface="Inter" pitchFamily="34" charset="-120"/>
              </a:rPr>
              <a:t>Combining RFM and KMeans clustering offers a more powerful insight into customer behavior leading to better business outcomes.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38"/>
            <a:ext cx="14630400" cy="8229838"/>
          </a:xfrm>
          <a:prstGeom prst="rect">
            <a:avLst/>
          </a:prstGeom>
          <a:solidFill>
            <a:srgbClr val="FFFFFF"/>
          </a:solidFill>
          <a:ln w="7620">
            <a:solidFill>
              <a:srgbClr val="E5E0DF"/>
            </a:solidFill>
            <a:prstDash val="solid"/>
          </a:ln>
        </p:spPr>
        <p:txBody>
          <a:bodyPr/>
          <a:lstStyle/>
          <a:p>
            <a:endParaRPr lang="en-IN" dirty="0"/>
          </a:p>
        </p:txBody>
      </p:sp>
      <p:sp>
        <p:nvSpPr>
          <p:cNvPr id="4" name="Text 2"/>
          <p:cNvSpPr/>
          <p:nvPr/>
        </p:nvSpPr>
        <p:spPr>
          <a:xfrm>
            <a:off x="1547565" y="360811"/>
            <a:ext cx="12042475" cy="664013"/>
          </a:xfrm>
          <a:prstGeom prst="rect">
            <a:avLst/>
          </a:prstGeom>
          <a:noFill/>
          <a:ln/>
        </p:spPr>
        <p:txBody>
          <a:bodyPr wrap="square" rtlCol="0" anchor="t"/>
          <a:lstStyle/>
          <a:p>
            <a:pPr marL="0" indent="0">
              <a:lnSpc>
                <a:spcPts val="4161"/>
              </a:lnSpc>
              <a:buNone/>
            </a:pPr>
            <a:r>
              <a:rPr lang="en-US" sz="3200" b="1" u="sng" kern="0" spc="-100" dirty="0">
                <a:solidFill>
                  <a:srgbClr val="000000"/>
                </a:solidFill>
                <a:latin typeface="Inter" pitchFamily="34" charset="0"/>
                <a:ea typeface="Inter" pitchFamily="34" charset="-122"/>
                <a:cs typeface="Inter" pitchFamily="34" charset="-120"/>
              </a:rPr>
              <a:t>Real-world examples of customer segmentation using RFM and kmeans</a:t>
            </a:r>
            <a:endParaRPr lang="en-US" sz="3200" u="sng" dirty="0"/>
          </a:p>
        </p:txBody>
      </p:sp>
      <p:sp>
        <p:nvSpPr>
          <p:cNvPr id="5" name="Shape 3"/>
          <p:cNvSpPr/>
          <p:nvPr/>
        </p:nvSpPr>
        <p:spPr>
          <a:xfrm>
            <a:off x="3008991" y="4897568"/>
            <a:ext cx="8032909" cy="33814"/>
          </a:xfrm>
          <a:prstGeom prst="rect">
            <a:avLst/>
          </a:prstGeom>
          <a:solidFill>
            <a:srgbClr val="B5B7E3"/>
          </a:solidFill>
          <a:ln/>
        </p:spPr>
        <p:txBody>
          <a:bodyPr/>
          <a:lstStyle/>
          <a:p>
            <a:endParaRPr lang="en-IN" dirty="0"/>
          </a:p>
        </p:txBody>
      </p:sp>
      <p:sp>
        <p:nvSpPr>
          <p:cNvPr id="6" name="Shape 4"/>
          <p:cNvSpPr/>
          <p:nvPr/>
        </p:nvSpPr>
        <p:spPr>
          <a:xfrm>
            <a:off x="4695338" y="4362165"/>
            <a:ext cx="33814" cy="591860"/>
          </a:xfrm>
          <a:prstGeom prst="rect">
            <a:avLst/>
          </a:prstGeom>
          <a:solidFill>
            <a:srgbClr val="B5B7E3"/>
          </a:solidFill>
          <a:ln/>
        </p:spPr>
      </p:sp>
      <p:sp>
        <p:nvSpPr>
          <p:cNvPr id="7" name="Shape 5"/>
          <p:cNvSpPr/>
          <p:nvPr/>
        </p:nvSpPr>
        <p:spPr>
          <a:xfrm>
            <a:off x="4505913" y="3960597"/>
            <a:ext cx="380405" cy="380405"/>
          </a:xfrm>
          <a:prstGeom prst="roundRect">
            <a:avLst>
              <a:gd name="adj" fmla="val 14423"/>
            </a:avLst>
          </a:prstGeom>
          <a:solidFill>
            <a:srgbClr val="DADBF1"/>
          </a:solidFill>
          <a:ln w="7620">
            <a:solidFill>
              <a:srgbClr val="B5B7E3"/>
            </a:solidFill>
            <a:prstDash val="solid"/>
          </a:ln>
        </p:spPr>
      </p:sp>
      <p:sp>
        <p:nvSpPr>
          <p:cNvPr id="8" name="Text 6"/>
          <p:cNvSpPr/>
          <p:nvPr/>
        </p:nvSpPr>
        <p:spPr>
          <a:xfrm>
            <a:off x="4636823" y="3939406"/>
            <a:ext cx="118586" cy="317063"/>
          </a:xfrm>
          <a:prstGeom prst="rect">
            <a:avLst/>
          </a:prstGeom>
          <a:noFill/>
          <a:ln/>
        </p:spPr>
        <p:txBody>
          <a:bodyPr wrap="none" rtlCol="0" anchor="t"/>
          <a:lstStyle/>
          <a:p>
            <a:pPr marL="0" indent="0" algn="ctr">
              <a:lnSpc>
                <a:spcPts val="2497"/>
              </a:lnSpc>
              <a:buNone/>
            </a:pPr>
            <a:r>
              <a:rPr lang="en-US" sz="1997" b="1" kern="0" spc="-27" dirty="0">
                <a:solidFill>
                  <a:srgbClr val="272525"/>
                </a:solidFill>
                <a:latin typeface="Inter" pitchFamily="34" charset="0"/>
                <a:ea typeface="Inter" pitchFamily="34" charset="-122"/>
                <a:cs typeface="Inter" pitchFamily="34" charset="-120"/>
              </a:rPr>
              <a:t>1</a:t>
            </a:r>
            <a:endParaRPr lang="en-US" sz="1997" dirty="0"/>
          </a:p>
        </p:txBody>
      </p:sp>
      <p:sp>
        <p:nvSpPr>
          <p:cNvPr id="9" name="Text 7"/>
          <p:cNvSpPr/>
          <p:nvPr/>
        </p:nvSpPr>
        <p:spPr>
          <a:xfrm>
            <a:off x="3800524" y="5038073"/>
            <a:ext cx="1789628" cy="264081"/>
          </a:xfrm>
          <a:prstGeom prst="rect">
            <a:avLst/>
          </a:prstGeom>
          <a:noFill/>
          <a:ln/>
        </p:spPr>
        <p:txBody>
          <a:bodyPr wrap="none" rtlCol="0" anchor="t"/>
          <a:lstStyle/>
          <a:p>
            <a:pPr marL="0" indent="0" algn="ctr">
              <a:lnSpc>
                <a:spcPts val="2081"/>
              </a:lnSpc>
              <a:buNone/>
            </a:pPr>
            <a:r>
              <a:rPr lang="en-US" sz="2800" b="1" kern="0" spc="-50" dirty="0">
                <a:solidFill>
                  <a:srgbClr val="272525"/>
                </a:solidFill>
                <a:latin typeface="Inter" pitchFamily="34" charset="0"/>
                <a:ea typeface="Inter" pitchFamily="34" charset="-122"/>
                <a:cs typeface="Inter" pitchFamily="34" charset="-120"/>
              </a:rPr>
              <a:t>Beverage Industry</a:t>
            </a:r>
            <a:endParaRPr lang="en-US" sz="2800" dirty="0"/>
          </a:p>
        </p:txBody>
      </p:sp>
      <p:sp>
        <p:nvSpPr>
          <p:cNvPr id="10" name="Text 8"/>
          <p:cNvSpPr/>
          <p:nvPr/>
        </p:nvSpPr>
        <p:spPr>
          <a:xfrm>
            <a:off x="3008991" y="5631441"/>
            <a:ext cx="3593783" cy="1898099"/>
          </a:xfrm>
          <a:prstGeom prst="rect">
            <a:avLst/>
          </a:prstGeom>
          <a:noFill/>
          <a:ln/>
        </p:spPr>
        <p:txBody>
          <a:bodyPr wrap="square" rtlCol="0" anchor="t"/>
          <a:lstStyle/>
          <a:p>
            <a:pPr marL="0" indent="0">
              <a:lnSpc>
                <a:spcPts val="2131"/>
              </a:lnSpc>
              <a:buNone/>
            </a:pPr>
            <a:r>
              <a:rPr lang="en-US" sz="2000" kern="0" spc="-27" dirty="0">
                <a:solidFill>
                  <a:srgbClr val="272525"/>
                </a:solidFill>
                <a:latin typeface="Inter" pitchFamily="34" charset="0"/>
                <a:ea typeface="Inter" pitchFamily="34" charset="-122"/>
                <a:cs typeface="Inter" pitchFamily="34" charset="-120"/>
              </a:rPr>
              <a:t>Using RFM and kmeans to analyze customer behavior, a beverage company identified five distinct groups based on buying habits, allowing it to target its marketing appropriately and increase its sales by 32%.</a:t>
            </a:r>
            <a:endParaRPr lang="en-US" sz="2000" dirty="0"/>
          </a:p>
        </p:txBody>
      </p:sp>
      <p:sp>
        <p:nvSpPr>
          <p:cNvPr id="11" name="Shape 9"/>
          <p:cNvSpPr/>
          <p:nvPr/>
        </p:nvSpPr>
        <p:spPr>
          <a:xfrm>
            <a:off x="7158872" y="4256469"/>
            <a:ext cx="33814" cy="591860"/>
          </a:xfrm>
          <a:prstGeom prst="rect">
            <a:avLst/>
          </a:prstGeom>
          <a:solidFill>
            <a:srgbClr val="B5B7E3"/>
          </a:solidFill>
          <a:ln/>
        </p:spPr>
      </p:sp>
      <p:sp>
        <p:nvSpPr>
          <p:cNvPr id="12" name="Shape 10"/>
          <p:cNvSpPr/>
          <p:nvPr/>
        </p:nvSpPr>
        <p:spPr>
          <a:xfrm>
            <a:off x="6951762" y="3869735"/>
            <a:ext cx="380405" cy="380405"/>
          </a:xfrm>
          <a:prstGeom prst="roundRect">
            <a:avLst>
              <a:gd name="adj" fmla="val 14423"/>
            </a:avLst>
          </a:prstGeom>
          <a:solidFill>
            <a:srgbClr val="DADBF1"/>
          </a:solidFill>
          <a:ln w="7620">
            <a:solidFill>
              <a:srgbClr val="B5B7E3"/>
            </a:solidFill>
            <a:prstDash val="solid"/>
          </a:ln>
        </p:spPr>
        <p:txBody>
          <a:bodyPr/>
          <a:lstStyle/>
          <a:p>
            <a:endParaRPr lang="en-IN" dirty="0"/>
          </a:p>
        </p:txBody>
      </p:sp>
      <p:sp>
        <p:nvSpPr>
          <p:cNvPr id="13" name="Text 11"/>
          <p:cNvSpPr/>
          <p:nvPr/>
        </p:nvSpPr>
        <p:spPr>
          <a:xfrm>
            <a:off x="7080517" y="3818694"/>
            <a:ext cx="156686" cy="317063"/>
          </a:xfrm>
          <a:prstGeom prst="rect">
            <a:avLst/>
          </a:prstGeom>
          <a:noFill/>
          <a:ln/>
        </p:spPr>
        <p:txBody>
          <a:bodyPr wrap="none" rtlCol="0" anchor="t"/>
          <a:lstStyle/>
          <a:p>
            <a:pPr marL="0" indent="0" algn="ctr">
              <a:lnSpc>
                <a:spcPts val="2497"/>
              </a:lnSpc>
              <a:buNone/>
            </a:pPr>
            <a:r>
              <a:rPr lang="en-US" sz="1997" b="1" kern="0" spc="-27" dirty="0">
                <a:solidFill>
                  <a:srgbClr val="272525"/>
                </a:solidFill>
                <a:latin typeface="Inter" pitchFamily="34" charset="0"/>
                <a:ea typeface="Inter" pitchFamily="34" charset="-122"/>
                <a:cs typeface="Inter" pitchFamily="34" charset="-120"/>
              </a:rPr>
              <a:t>2</a:t>
            </a:r>
            <a:endParaRPr lang="en-US" sz="1997" dirty="0"/>
          </a:p>
        </p:txBody>
      </p:sp>
      <p:sp>
        <p:nvSpPr>
          <p:cNvPr id="14" name="Text 12"/>
          <p:cNvSpPr/>
          <p:nvPr/>
        </p:nvSpPr>
        <p:spPr>
          <a:xfrm>
            <a:off x="5814417" y="1352667"/>
            <a:ext cx="2225402" cy="634248"/>
          </a:xfrm>
          <a:prstGeom prst="rect">
            <a:avLst/>
          </a:prstGeom>
          <a:noFill/>
          <a:ln/>
        </p:spPr>
        <p:txBody>
          <a:bodyPr wrap="none" rtlCol="0" anchor="t"/>
          <a:lstStyle/>
          <a:p>
            <a:pPr marL="0" indent="0" algn="ctr">
              <a:lnSpc>
                <a:spcPts val="2081"/>
              </a:lnSpc>
              <a:buNone/>
            </a:pPr>
            <a:r>
              <a:rPr lang="en-US" sz="2800" b="1" kern="0" spc="-50" dirty="0">
                <a:solidFill>
                  <a:srgbClr val="272525"/>
                </a:solidFill>
                <a:latin typeface="Inter" pitchFamily="34" charset="0"/>
                <a:ea typeface="Inter" pitchFamily="34" charset="-122"/>
                <a:cs typeface="Inter" pitchFamily="34" charset="-120"/>
              </a:rPr>
              <a:t>Retail Industry</a:t>
            </a:r>
            <a:endParaRPr lang="en-US" sz="2800" dirty="0"/>
          </a:p>
        </p:txBody>
      </p:sp>
      <p:sp>
        <p:nvSpPr>
          <p:cNvPr id="15" name="Text 13"/>
          <p:cNvSpPr/>
          <p:nvPr/>
        </p:nvSpPr>
        <p:spPr>
          <a:xfrm>
            <a:off x="3854879" y="1790499"/>
            <a:ext cx="6193766" cy="2295228"/>
          </a:xfrm>
          <a:prstGeom prst="rect">
            <a:avLst/>
          </a:prstGeom>
          <a:noFill/>
          <a:ln/>
        </p:spPr>
        <p:txBody>
          <a:bodyPr wrap="square" rtlCol="0" anchor="t"/>
          <a:lstStyle/>
          <a:p>
            <a:pPr lvl="2">
              <a:lnSpc>
                <a:spcPts val="2131"/>
              </a:lnSpc>
            </a:pPr>
            <a:r>
              <a:rPr lang="en-US" sz="2400" kern="0" spc="-27" dirty="0">
                <a:solidFill>
                  <a:srgbClr val="272525"/>
                </a:solidFill>
                <a:latin typeface="Inter" pitchFamily="34" charset="0"/>
                <a:ea typeface="Inter" pitchFamily="34" charset="-122"/>
                <a:cs typeface="Inter" pitchFamily="34" charset="-120"/>
              </a:rPr>
              <a:t>A retail chain used RFM and kmeans to segment its customers and found that a small but valuable segment showed low customer engagement. By targeting this group with tailored promotions, the company was able to increase customer engagement and boost sales by 18%.</a:t>
            </a:r>
            <a:endParaRPr lang="en-US" sz="2400" dirty="0"/>
          </a:p>
        </p:txBody>
      </p:sp>
      <p:sp>
        <p:nvSpPr>
          <p:cNvPr id="16" name="Shape 14"/>
          <p:cNvSpPr/>
          <p:nvPr/>
        </p:nvSpPr>
        <p:spPr>
          <a:xfrm>
            <a:off x="9279129" y="4361470"/>
            <a:ext cx="33814" cy="591860"/>
          </a:xfrm>
          <a:prstGeom prst="rect">
            <a:avLst/>
          </a:prstGeom>
          <a:solidFill>
            <a:srgbClr val="B5B7E3"/>
          </a:solidFill>
          <a:ln/>
        </p:spPr>
      </p:sp>
      <p:sp>
        <p:nvSpPr>
          <p:cNvPr id="17" name="Shape 15"/>
          <p:cNvSpPr/>
          <p:nvPr/>
        </p:nvSpPr>
        <p:spPr>
          <a:xfrm>
            <a:off x="9105834" y="3965681"/>
            <a:ext cx="380405" cy="380405"/>
          </a:xfrm>
          <a:prstGeom prst="roundRect">
            <a:avLst>
              <a:gd name="adj" fmla="val 14423"/>
            </a:avLst>
          </a:prstGeom>
          <a:solidFill>
            <a:srgbClr val="DADBF1"/>
          </a:solidFill>
          <a:ln w="7620">
            <a:solidFill>
              <a:srgbClr val="B5B7E3"/>
            </a:solidFill>
            <a:prstDash val="solid"/>
          </a:ln>
        </p:spPr>
      </p:sp>
      <p:sp>
        <p:nvSpPr>
          <p:cNvPr id="18" name="Text 16"/>
          <p:cNvSpPr/>
          <p:nvPr/>
        </p:nvSpPr>
        <p:spPr>
          <a:xfrm>
            <a:off x="9172614" y="3960597"/>
            <a:ext cx="164306" cy="317063"/>
          </a:xfrm>
          <a:prstGeom prst="rect">
            <a:avLst/>
          </a:prstGeom>
          <a:noFill/>
          <a:ln/>
        </p:spPr>
        <p:txBody>
          <a:bodyPr wrap="none" rtlCol="0" anchor="t"/>
          <a:lstStyle/>
          <a:p>
            <a:pPr marL="0" indent="0" algn="ctr">
              <a:lnSpc>
                <a:spcPts val="2497"/>
              </a:lnSpc>
              <a:buNone/>
            </a:pPr>
            <a:r>
              <a:rPr lang="en-US" sz="1997" b="1" kern="0" spc="-27" dirty="0">
                <a:solidFill>
                  <a:srgbClr val="272525"/>
                </a:solidFill>
                <a:latin typeface="Inter" pitchFamily="34" charset="0"/>
                <a:ea typeface="Inter" pitchFamily="34" charset="-122"/>
                <a:cs typeface="Inter" pitchFamily="34" charset="-120"/>
              </a:rPr>
              <a:t>3</a:t>
            </a:r>
            <a:endParaRPr lang="en-US" sz="1997" dirty="0"/>
          </a:p>
        </p:txBody>
      </p:sp>
      <p:sp>
        <p:nvSpPr>
          <p:cNvPr id="19" name="Text 17"/>
          <p:cNvSpPr/>
          <p:nvPr/>
        </p:nvSpPr>
        <p:spPr>
          <a:xfrm>
            <a:off x="8467420" y="5039841"/>
            <a:ext cx="1691045" cy="264081"/>
          </a:xfrm>
          <a:prstGeom prst="rect">
            <a:avLst/>
          </a:prstGeom>
          <a:noFill/>
          <a:ln/>
        </p:spPr>
        <p:txBody>
          <a:bodyPr wrap="none" rtlCol="0" anchor="t"/>
          <a:lstStyle/>
          <a:p>
            <a:pPr marL="0" indent="0" algn="ctr">
              <a:lnSpc>
                <a:spcPts val="2081"/>
              </a:lnSpc>
              <a:buNone/>
            </a:pPr>
            <a:r>
              <a:rPr lang="en-US" sz="2800" b="1" kern="0" spc="-50" dirty="0">
                <a:solidFill>
                  <a:srgbClr val="272525"/>
                </a:solidFill>
                <a:latin typeface="Inter" pitchFamily="34" charset="0"/>
                <a:ea typeface="Inter" pitchFamily="34" charset="-122"/>
                <a:cs typeface="Inter" pitchFamily="34" charset="-120"/>
              </a:rPr>
              <a:t>Finance Industry</a:t>
            </a:r>
            <a:endParaRPr lang="en-US" sz="2800" dirty="0"/>
          </a:p>
        </p:txBody>
      </p:sp>
      <p:sp>
        <p:nvSpPr>
          <p:cNvPr id="20" name="Text 18"/>
          <p:cNvSpPr/>
          <p:nvPr/>
        </p:nvSpPr>
        <p:spPr>
          <a:xfrm>
            <a:off x="7568803" y="5510384"/>
            <a:ext cx="3593783" cy="2087880"/>
          </a:xfrm>
          <a:prstGeom prst="rect">
            <a:avLst/>
          </a:prstGeom>
          <a:noFill/>
          <a:ln/>
        </p:spPr>
        <p:txBody>
          <a:bodyPr wrap="square" rtlCol="0" anchor="t"/>
          <a:lstStyle/>
          <a:p>
            <a:pPr marL="0" indent="0">
              <a:lnSpc>
                <a:spcPts val="2131"/>
              </a:lnSpc>
              <a:buNone/>
            </a:pPr>
            <a:r>
              <a:rPr lang="en-US" sz="2000" kern="0" spc="-27" dirty="0">
                <a:solidFill>
                  <a:srgbClr val="272525"/>
                </a:solidFill>
                <a:latin typeface="Inter" pitchFamily="34" charset="0"/>
                <a:ea typeface="Inter" pitchFamily="34" charset="-122"/>
                <a:cs typeface="Inter" pitchFamily="34" charset="-120"/>
              </a:rPr>
              <a:t>A bank used RFM and kmeans to segment customers, and discovered that a specific high-value group exhibited a particular spending pattern. The bank tailored its programs to this group, and was able to increase its cross-selling by a 25% margin</a:t>
            </a:r>
            <a:r>
              <a:rPr lang="en-US" sz="1332" kern="0" spc="-27" dirty="0">
                <a:solidFill>
                  <a:srgbClr val="272525"/>
                </a:solidFill>
                <a:latin typeface="Inter" pitchFamily="34" charset="0"/>
                <a:ea typeface="Inter" pitchFamily="34" charset="-122"/>
                <a:cs typeface="Inter" pitchFamily="34" charset="-120"/>
              </a:rPr>
              <a:t>.</a:t>
            </a:r>
            <a:endParaRPr lang="en-US" sz="13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5315"/>
          </a:xfrm>
          <a:prstGeom prst="rect">
            <a:avLst/>
          </a:prstGeom>
          <a:solidFill>
            <a:srgbClr val="FFFFFF"/>
          </a:solidFill>
          <a:ln w="7620">
            <a:solidFill>
              <a:srgbClr val="E5E0DF"/>
            </a:solidFill>
            <a:prstDash val="solid"/>
          </a:ln>
        </p:spPr>
      </p:sp>
      <p:sp>
        <p:nvSpPr>
          <p:cNvPr id="4" name="Text 2"/>
          <p:cNvSpPr/>
          <p:nvPr/>
        </p:nvSpPr>
        <p:spPr>
          <a:xfrm>
            <a:off x="1259457" y="566857"/>
            <a:ext cx="11904452" cy="1288494"/>
          </a:xfrm>
          <a:prstGeom prst="rect">
            <a:avLst/>
          </a:prstGeom>
          <a:noFill/>
          <a:ln/>
        </p:spPr>
        <p:txBody>
          <a:bodyPr wrap="square" rtlCol="0" anchor="t"/>
          <a:lstStyle/>
          <a:p>
            <a:pPr marL="0" indent="0">
              <a:lnSpc>
                <a:spcPts val="5073"/>
              </a:lnSpc>
              <a:buNone/>
            </a:pPr>
            <a:r>
              <a:rPr lang="en-US" sz="4058" b="1" u="sng" kern="0" spc="-122" dirty="0">
                <a:solidFill>
                  <a:srgbClr val="000000"/>
                </a:solidFill>
                <a:latin typeface="Inter" pitchFamily="34" charset="0"/>
                <a:ea typeface="Inter" pitchFamily="34" charset="-122"/>
                <a:cs typeface="Inter" pitchFamily="34" charset="-120"/>
              </a:rPr>
              <a:t>Benefits of using customer segmentation for businesses</a:t>
            </a:r>
            <a:endParaRPr lang="en-US" sz="4058" u="sng" dirty="0"/>
          </a:p>
        </p:txBody>
      </p:sp>
      <p:sp>
        <p:nvSpPr>
          <p:cNvPr id="5" name="Shape 3"/>
          <p:cNvSpPr/>
          <p:nvPr/>
        </p:nvSpPr>
        <p:spPr>
          <a:xfrm>
            <a:off x="2418755" y="2267664"/>
            <a:ext cx="4793337" cy="2597348"/>
          </a:xfrm>
          <a:prstGeom prst="roundRect">
            <a:avLst>
              <a:gd name="adj" fmla="val 2112"/>
            </a:avLst>
          </a:prstGeom>
          <a:solidFill>
            <a:srgbClr val="DADBF1"/>
          </a:solidFill>
          <a:ln w="7620">
            <a:solidFill>
              <a:srgbClr val="B5B7E3"/>
            </a:solidFill>
            <a:prstDash val="solid"/>
          </a:ln>
        </p:spPr>
      </p:sp>
      <p:sp>
        <p:nvSpPr>
          <p:cNvPr id="6" name="Text 4"/>
          <p:cNvSpPr/>
          <p:nvPr/>
        </p:nvSpPr>
        <p:spPr>
          <a:xfrm>
            <a:off x="2632472" y="2481382"/>
            <a:ext cx="3547705" cy="322064"/>
          </a:xfrm>
          <a:prstGeom prst="rect">
            <a:avLst/>
          </a:prstGeom>
          <a:noFill/>
          <a:ln/>
        </p:spPr>
        <p:txBody>
          <a:bodyPr wrap="none" rtlCol="0" anchor="t"/>
          <a:lstStyle/>
          <a:p>
            <a:pPr marL="0" indent="0">
              <a:lnSpc>
                <a:spcPts val="2536"/>
              </a:lnSpc>
              <a:buNone/>
            </a:pPr>
            <a:r>
              <a:rPr lang="en-US" sz="2029" b="1" kern="0" spc="-61" dirty="0">
                <a:solidFill>
                  <a:srgbClr val="272525"/>
                </a:solidFill>
                <a:latin typeface="Inter" pitchFamily="34" charset="0"/>
                <a:ea typeface="Inter" pitchFamily="34" charset="-122"/>
                <a:cs typeface="Inter" pitchFamily="34" charset="-120"/>
              </a:rPr>
              <a:t>Identify high-value customers</a:t>
            </a:r>
            <a:endParaRPr lang="en-US" sz="2029" dirty="0"/>
          </a:p>
        </p:txBody>
      </p:sp>
      <p:sp>
        <p:nvSpPr>
          <p:cNvPr id="7" name="Text 5"/>
          <p:cNvSpPr/>
          <p:nvPr/>
        </p:nvSpPr>
        <p:spPr>
          <a:xfrm>
            <a:off x="2632472" y="3009543"/>
            <a:ext cx="4365903" cy="989767"/>
          </a:xfrm>
          <a:prstGeom prst="rect">
            <a:avLst/>
          </a:prstGeom>
          <a:noFill/>
          <a:ln/>
        </p:spPr>
        <p:txBody>
          <a:bodyPr wrap="square" rtlCol="0" anchor="t"/>
          <a:lstStyle/>
          <a:p>
            <a:pPr marL="0" indent="0">
              <a:lnSpc>
                <a:spcPts val="2597"/>
              </a:lnSpc>
              <a:buNone/>
            </a:pPr>
            <a:r>
              <a:rPr lang="en-US" sz="1623" kern="0" spc="-32" dirty="0">
                <a:solidFill>
                  <a:srgbClr val="272525"/>
                </a:solidFill>
                <a:latin typeface="Inter" pitchFamily="34" charset="0"/>
                <a:ea typeface="Inter" pitchFamily="34" charset="-122"/>
                <a:cs typeface="Inter" pitchFamily="34" charset="-120"/>
              </a:rPr>
              <a:t>Segmentation helps businesses recognize their most important customers and target them with personalized marketing strategies.</a:t>
            </a:r>
            <a:endParaRPr lang="en-US" sz="1623" dirty="0"/>
          </a:p>
        </p:txBody>
      </p:sp>
      <p:sp>
        <p:nvSpPr>
          <p:cNvPr id="8" name="Shape 6"/>
          <p:cNvSpPr/>
          <p:nvPr/>
        </p:nvSpPr>
        <p:spPr>
          <a:xfrm>
            <a:off x="7418189" y="2267664"/>
            <a:ext cx="4793337" cy="2597348"/>
          </a:xfrm>
          <a:prstGeom prst="roundRect">
            <a:avLst>
              <a:gd name="adj" fmla="val 2112"/>
            </a:avLst>
          </a:prstGeom>
          <a:solidFill>
            <a:srgbClr val="DADBF1"/>
          </a:solidFill>
          <a:ln w="7620">
            <a:solidFill>
              <a:srgbClr val="B5B7E3"/>
            </a:solidFill>
            <a:prstDash val="solid"/>
          </a:ln>
        </p:spPr>
      </p:sp>
      <p:sp>
        <p:nvSpPr>
          <p:cNvPr id="9" name="Text 7"/>
          <p:cNvSpPr/>
          <p:nvPr/>
        </p:nvSpPr>
        <p:spPr>
          <a:xfrm>
            <a:off x="7631906" y="2481382"/>
            <a:ext cx="4365903" cy="644128"/>
          </a:xfrm>
          <a:prstGeom prst="rect">
            <a:avLst/>
          </a:prstGeom>
          <a:noFill/>
          <a:ln/>
        </p:spPr>
        <p:txBody>
          <a:bodyPr wrap="square" rtlCol="0" anchor="t"/>
          <a:lstStyle/>
          <a:p>
            <a:pPr marL="0" indent="0">
              <a:lnSpc>
                <a:spcPts val="2536"/>
              </a:lnSpc>
              <a:buNone/>
            </a:pPr>
            <a:r>
              <a:rPr lang="en-US" sz="2029" b="1" kern="0" spc="-61" dirty="0">
                <a:solidFill>
                  <a:srgbClr val="272525"/>
                </a:solidFill>
                <a:latin typeface="Inter" pitchFamily="34" charset="0"/>
                <a:ea typeface="Inter" pitchFamily="34" charset="-122"/>
                <a:cs typeface="Inter" pitchFamily="34" charset="-120"/>
              </a:rPr>
              <a:t>Segmentation leads to increased profitability</a:t>
            </a:r>
            <a:endParaRPr lang="en-US" sz="2029" dirty="0"/>
          </a:p>
        </p:txBody>
      </p:sp>
      <p:sp>
        <p:nvSpPr>
          <p:cNvPr id="10" name="Text 8"/>
          <p:cNvSpPr/>
          <p:nvPr/>
        </p:nvSpPr>
        <p:spPr>
          <a:xfrm>
            <a:off x="7631906" y="3331607"/>
            <a:ext cx="4365903" cy="1319689"/>
          </a:xfrm>
          <a:prstGeom prst="rect">
            <a:avLst/>
          </a:prstGeom>
          <a:noFill/>
          <a:ln/>
        </p:spPr>
        <p:txBody>
          <a:bodyPr wrap="square" rtlCol="0" anchor="t"/>
          <a:lstStyle/>
          <a:p>
            <a:pPr marL="0" indent="0">
              <a:lnSpc>
                <a:spcPts val="2597"/>
              </a:lnSpc>
              <a:buNone/>
            </a:pPr>
            <a:r>
              <a:rPr lang="en-US" sz="1623" kern="0" spc="-32" dirty="0">
                <a:solidFill>
                  <a:srgbClr val="272525"/>
                </a:solidFill>
                <a:latin typeface="Inter" pitchFamily="34" charset="0"/>
                <a:ea typeface="Inter" pitchFamily="34" charset="-122"/>
                <a:cs typeface="Inter" pitchFamily="34" charset="-120"/>
              </a:rPr>
              <a:t>Effective customer segmentation results in higher customer satisfaction, increased customer engagement, and thus, in turn, higher profits.</a:t>
            </a:r>
            <a:endParaRPr lang="en-US" sz="1623" dirty="0"/>
          </a:p>
        </p:txBody>
      </p:sp>
      <p:sp>
        <p:nvSpPr>
          <p:cNvPr id="11" name="Shape 9"/>
          <p:cNvSpPr/>
          <p:nvPr/>
        </p:nvSpPr>
        <p:spPr>
          <a:xfrm>
            <a:off x="2418755" y="5071110"/>
            <a:ext cx="4793337" cy="2597348"/>
          </a:xfrm>
          <a:prstGeom prst="roundRect">
            <a:avLst>
              <a:gd name="adj" fmla="val 2112"/>
            </a:avLst>
          </a:prstGeom>
          <a:solidFill>
            <a:srgbClr val="DADBF1"/>
          </a:solidFill>
          <a:ln w="7620">
            <a:solidFill>
              <a:srgbClr val="B5B7E3"/>
            </a:solidFill>
            <a:prstDash val="solid"/>
          </a:ln>
        </p:spPr>
      </p:sp>
      <p:sp>
        <p:nvSpPr>
          <p:cNvPr id="12" name="Text 10"/>
          <p:cNvSpPr/>
          <p:nvPr/>
        </p:nvSpPr>
        <p:spPr>
          <a:xfrm>
            <a:off x="2632472" y="5284827"/>
            <a:ext cx="4365903" cy="644128"/>
          </a:xfrm>
          <a:prstGeom prst="rect">
            <a:avLst/>
          </a:prstGeom>
          <a:noFill/>
          <a:ln/>
        </p:spPr>
        <p:txBody>
          <a:bodyPr wrap="square" rtlCol="0" anchor="t"/>
          <a:lstStyle/>
          <a:p>
            <a:pPr marL="0" indent="0">
              <a:lnSpc>
                <a:spcPts val="2536"/>
              </a:lnSpc>
              <a:buNone/>
            </a:pPr>
            <a:r>
              <a:rPr lang="en-US" sz="2029" b="1" kern="0" spc="-61" dirty="0">
                <a:solidFill>
                  <a:srgbClr val="272525"/>
                </a:solidFill>
                <a:latin typeface="Inter" pitchFamily="34" charset="0"/>
                <a:ea typeface="Inter" pitchFamily="34" charset="-122"/>
                <a:cs typeface="Inter" pitchFamily="34" charset="-120"/>
              </a:rPr>
              <a:t>Improved communication with customers</a:t>
            </a:r>
            <a:endParaRPr lang="en-US" sz="2029" dirty="0"/>
          </a:p>
        </p:txBody>
      </p:sp>
      <p:sp>
        <p:nvSpPr>
          <p:cNvPr id="13" name="Text 11"/>
          <p:cNvSpPr/>
          <p:nvPr/>
        </p:nvSpPr>
        <p:spPr>
          <a:xfrm>
            <a:off x="2632472" y="6135053"/>
            <a:ext cx="4365903" cy="1319689"/>
          </a:xfrm>
          <a:prstGeom prst="rect">
            <a:avLst/>
          </a:prstGeom>
          <a:noFill/>
          <a:ln/>
        </p:spPr>
        <p:txBody>
          <a:bodyPr wrap="square" rtlCol="0" anchor="t"/>
          <a:lstStyle/>
          <a:p>
            <a:pPr marL="0" indent="0">
              <a:lnSpc>
                <a:spcPts val="2597"/>
              </a:lnSpc>
              <a:buNone/>
            </a:pPr>
            <a:r>
              <a:rPr lang="en-US" sz="1623" kern="0" spc="-32" dirty="0">
                <a:solidFill>
                  <a:srgbClr val="272525"/>
                </a:solidFill>
                <a:latin typeface="Inter" pitchFamily="34" charset="0"/>
                <a:ea typeface="Inter" pitchFamily="34" charset="-122"/>
                <a:cs typeface="Inter" pitchFamily="34" charset="-120"/>
              </a:rPr>
              <a:t>Sending the right message to the right customers at the right time can improve customer communication and engagement, leading to higher retention rates.</a:t>
            </a:r>
            <a:endParaRPr lang="en-US" sz="1623" dirty="0"/>
          </a:p>
        </p:txBody>
      </p:sp>
      <p:sp>
        <p:nvSpPr>
          <p:cNvPr id="14" name="Shape 12"/>
          <p:cNvSpPr/>
          <p:nvPr/>
        </p:nvSpPr>
        <p:spPr>
          <a:xfrm>
            <a:off x="7418189" y="5071110"/>
            <a:ext cx="4793337" cy="2597348"/>
          </a:xfrm>
          <a:prstGeom prst="roundRect">
            <a:avLst>
              <a:gd name="adj" fmla="val 2112"/>
            </a:avLst>
          </a:prstGeom>
          <a:solidFill>
            <a:srgbClr val="DADBF1"/>
          </a:solidFill>
          <a:ln w="7620">
            <a:solidFill>
              <a:srgbClr val="B5B7E3"/>
            </a:solidFill>
            <a:prstDash val="solid"/>
          </a:ln>
        </p:spPr>
      </p:sp>
      <p:sp>
        <p:nvSpPr>
          <p:cNvPr id="15" name="Text 13"/>
          <p:cNvSpPr/>
          <p:nvPr/>
        </p:nvSpPr>
        <p:spPr>
          <a:xfrm>
            <a:off x="7631906" y="5284827"/>
            <a:ext cx="3730347" cy="322064"/>
          </a:xfrm>
          <a:prstGeom prst="rect">
            <a:avLst/>
          </a:prstGeom>
          <a:noFill/>
          <a:ln/>
        </p:spPr>
        <p:txBody>
          <a:bodyPr wrap="none" rtlCol="0" anchor="t"/>
          <a:lstStyle/>
          <a:p>
            <a:pPr marL="0" indent="0">
              <a:lnSpc>
                <a:spcPts val="2536"/>
              </a:lnSpc>
              <a:buNone/>
            </a:pPr>
            <a:r>
              <a:rPr lang="en-US" sz="2029" b="1" kern="0" spc="-61" dirty="0">
                <a:solidFill>
                  <a:srgbClr val="272525"/>
                </a:solidFill>
                <a:latin typeface="Inter" pitchFamily="34" charset="0"/>
                <a:ea typeface="Inter" pitchFamily="34" charset="-122"/>
                <a:cs typeface="Inter" pitchFamily="34" charset="-120"/>
              </a:rPr>
              <a:t>Better decision-making abilities</a:t>
            </a:r>
            <a:endParaRPr lang="en-US" sz="2029" dirty="0"/>
          </a:p>
        </p:txBody>
      </p:sp>
      <p:sp>
        <p:nvSpPr>
          <p:cNvPr id="16" name="Text 14"/>
          <p:cNvSpPr/>
          <p:nvPr/>
        </p:nvSpPr>
        <p:spPr>
          <a:xfrm>
            <a:off x="7631906" y="5812988"/>
            <a:ext cx="4365903" cy="1319689"/>
          </a:xfrm>
          <a:prstGeom prst="rect">
            <a:avLst/>
          </a:prstGeom>
          <a:noFill/>
          <a:ln/>
        </p:spPr>
        <p:txBody>
          <a:bodyPr wrap="square" rtlCol="0" anchor="t"/>
          <a:lstStyle/>
          <a:p>
            <a:pPr marL="0" indent="0">
              <a:lnSpc>
                <a:spcPts val="2597"/>
              </a:lnSpc>
              <a:buNone/>
            </a:pPr>
            <a:r>
              <a:rPr lang="en-US" sz="1623" kern="0" spc="-32" dirty="0">
                <a:solidFill>
                  <a:srgbClr val="272525"/>
                </a:solidFill>
                <a:latin typeface="Inter" pitchFamily="34" charset="0"/>
                <a:ea typeface="Inter" pitchFamily="34" charset="-122"/>
                <a:cs typeface="Inter" pitchFamily="34" charset="-120"/>
              </a:rPr>
              <a:t>With a comprehensive understanding of customer behavior, businesses can make smarter decisions when it comes to product offers, pricing and sales strategies.</a:t>
            </a:r>
            <a:endParaRPr lang="en-US" sz="162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78921D7-1FFE-9A8B-C8C9-BF3C3B9A7223}"/>
              </a:ext>
            </a:extLst>
          </p:cNvPr>
          <p:cNvPicPr>
            <a:picLocks noChangeAspect="1"/>
          </p:cNvPicPr>
          <p:nvPr/>
        </p:nvPicPr>
        <p:blipFill>
          <a:blip r:embed="rId2"/>
          <a:stretch>
            <a:fillRect/>
          </a:stretch>
        </p:blipFill>
        <p:spPr>
          <a:xfrm>
            <a:off x="0" y="-207035"/>
            <a:ext cx="14630400" cy="2018581"/>
          </a:xfrm>
          <a:prstGeom prst="rect">
            <a:avLst/>
          </a:prstGeom>
        </p:spPr>
      </p:pic>
      <p:sp>
        <p:nvSpPr>
          <p:cNvPr id="4" name="Text 2">
            <a:extLst>
              <a:ext uri="{FF2B5EF4-FFF2-40B4-BE49-F238E27FC236}">
                <a16:creationId xmlns:a16="http://schemas.microsoft.com/office/drawing/2014/main" id="{59760521-BC5D-7C3D-0778-29DF0152A17D}"/>
              </a:ext>
            </a:extLst>
          </p:cNvPr>
          <p:cNvSpPr/>
          <p:nvPr/>
        </p:nvSpPr>
        <p:spPr>
          <a:xfrm>
            <a:off x="1796453" y="2144203"/>
            <a:ext cx="794587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Research Paper </a:t>
            </a:r>
          </a:p>
          <a:p>
            <a:pPr marL="0" indent="0">
              <a:lnSpc>
                <a:spcPts val="5468"/>
              </a:lnSpc>
              <a:buNone/>
            </a:pPr>
            <a:endParaRPr lang="en-US" sz="4374" dirty="0"/>
          </a:p>
        </p:txBody>
      </p:sp>
      <p:sp>
        <p:nvSpPr>
          <p:cNvPr id="5" name="Text 3">
            <a:extLst>
              <a:ext uri="{FF2B5EF4-FFF2-40B4-BE49-F238E27FC236}">
                <a16:creationId xmlns:a16="http://schemas.microsoft.com/office/drawing/2014/main" id="{6D4CB516-26E4-5A7E-DB3A-9D0BDE427D60}"/>
              </a:ext>
            </a:extLst>
          </p:cNvPr>
          <p:cNvSpPr/>
          <p:nvPr/>
        </p:nvSpPr>
        <p:spPr>
          <a:xfrm>
            <a:off x="2037993" y="4351138"/>
            <a:ext cx="10554414" cy="2998567"/>
          </a:xfrm>
          <a:prstGeom prst="rect">
            <a:avLst/>
          </a:prstGeom>
          <a:noFill/>
          <a:ln/>
        </p:spPr>
        <p:txBody>
          <a:bodyPr wrap="square" rtlCol="0" anchor="t"/>
          <a:lstStyle/>
          <a:p>
            <a:pPr marL="0" indent="0">
              <a:lnSpc>
                <a:spcPts val="2799"/>
              </a:lnSpc>
              <a:buNone/>
            </a:pPr>
            <a:endParaRPr lang="en-US" sz="1750" dirty="0"/>
          </a:p>
        </p:txBody>
      </p:sp>
      <p:sp>
        <p:nvSpPr>
          <p:cNvPr id="6" name="Text 3">
            <a:extLst>
              <a:ext uri="{FF2B5EF4-FFF2-40B4-BE49-F238E27FC236}">
                <a16:creationId xmlns:a16="http://schemas.microsoft.com/office/drawing/2014/main" id="{236EC7AD-9143-B10B-0DAF-C2032C19849C}"/>
              </a:ext>
            </a:extLst>
          </p:cNvPr>
          <p:cNvSpPr/>
          <p:nvPr/>
        </p:nvSpPr>
        <p:spPr>
          <a:xfrm>
            <a:off x="2037993" y="4351139"/>
            <a:ext cx="10554414" cy="1777008"/>
          </a:xfrm>
          <a:prstGeom prst="rect">
            <a:avLst/>
          </a:prstGeom>
          <a:noFill/>
          <a:ln/>
        </p:spPr>
        <p:txBody>
          <a:bodyPr wrap="square" rtlCol="0" anchor="t"/>
          <a:lstStyle/>
          <a:p>
            <a:pPr marL="0" indent="0">
              <a:lnSpc>
                <a:spcPts val="2799"/>
              </a:lnSpc>
              <a:buNone/>
            </a:pPr>
            <a:endParaRPr lang="en-US" sz="2400" dirty="0"/>
          </a:p>
        </p:txBody>
      </p:sp>
      <p:sp>
        <p:nvSpPr>
          <p:cNvPr id="7" name="Text 3">
            <a:extLst>
              <a:ext uri="{FF2B5EF4-FFF2-40B4-BE49-F238E27FC236}">
                <a16:creationId xmlns:a16="http://schemas.microsoft.com/office/drawing/2014/main" id="{4BAEA8AD-DE24-B0D3-FB57-A30AE5444268}"/>
              </a:ext>
            </a:extLst>
          </p:cNvPr>
          <p:cNvSpPr/>
          <p:nvPr/>
        </p:nvSpPr>
        <p:spPr>
          <a:xfrm>
            <a:off x="2190393" y="4503539"/>
            <a:ext cx="10554414" cy="1777008"/>
          </a:xfrm>
          <a:prstGeom prst="rect">
            <a:avLst/>
          </a:prstGeom>
          <a:noFill/>
          <a:ln/>
        </p:spPr>
        <p:txBody>
          <a:bodyPr wrap="square" rtlCol="0" anchor="t"/>
          <a:lstStyle/>
          <a:p>
            <a:pPr marL="0" indent="0">
              <a:lnSpc>
                <a:spcPts val="2799"/>
              </a:lnSpc>
              <a:buNone/>
            </a:pPr>
            <a:endParaRPr lang="en-US" sz="1750" dirty="0"/>
          </a:p>
        </p:txBody>
      </p:sp>
      <p:sp>
        <p:nvSpPr>
          <p:cNvPr id="8" name="Text 3">
            <a:extLst>
              <a:ext uri="{FF2B5EF4-FFF2-40B4-BE49-F238E27FC236}">
                <a16:creationId xmlns:a16="http://schemas.microsoft.com/office/drawing/2014/main" id="{F6C0E80D-92DC-6BD8-89D2-77EB43923CED}"/>
              </a:ext>
            </a:extLst>
          </p:cNvPr>
          <p:cNvSpPr/>
          <p:nvPr/>
        </p:nvSpPr>
        <p:spPr>
          <a:xfrm>
            <a:off x="1796453" y="3215157"/>
            <a:ext cx="10554414" cy="3176846"/>
          </a:xfrm>
          <a:prstGeom prst="rect">
            <a:avLst/>
          </a:prstGeom>
          <a:noFill/>
          <a:ln/>
        </p:spPr>
        <p:txBody>
          <a:bodyPr wrap="square" rtlCol="0" anchor="t"/>
          <a:lstStyle/>
          <a:p>
            <a:pPr marL="0" indent="0">
              <a:lnSpc>
                <a:spcPts val="2799"/>
              </a:lnSpc>
              <a:buNone/>
            </a:pPr>
            <a:r>
              <a:rPr lang="en-US" sz="3200" kern="0" spc="-35" dirty="0">
                <a:solidFill>
                  <a:srgbClr val="272525"/>
                </a:solidFill>
                <a:latin typeface="Inter" pitchFamily="34" charset="0"/>
                <a:ea typeface="Inter" pitchFamily="34" charset="-122"/>
              </a:rPr>
              <a:t>1.Combination of Adaptive Resonance Theory 2 and RFM Model For Customer Segmentation in Retail Company.</a:t>
            </a:r>
          </a:p>
          <a:p>
            <a:pPr marL="0" indent="0">
              <a:lnSpc>
                <a:spcPts val="2799"/>
              </a:lnSpc>
              <a:buNone/>
            </a:pPr>
            <a:endParaRPr lang="en-US" sz="3200" kern="0" spc="-35" dirty="0">
              <a:solidFill>
                <a:srgbClr val="272525"/>
              </a:solidFill>
              <a:latin typeface="Inter" pitchFamily="34" charset="0"/>
              <a:ea typeface="Inter" pitchFamily="34" charset="-122"/>
            </a:endParaRPr>
          </a:p>
          <a:p>
            <a:pPr marL="0" indent="0">
              <a:lnSpc>
                <a:spcPts val="2799"/>
              </a:lnSpc>
              <a:buNone/>
            </a:pPr>
            <a:r>
              <a:rPr lang="en-US" sz="3200" kern="0" spc="-35" dirty="0">
                <a:solidFill>
                  <a:srgbClr val="272525"/>
                </a:solidFill>
                <a:latin typeface="Inter" pitchFamily="34" charset="0"/>
                <a:ea typeface="Inter" pitchFamily="34" charset="-122"/>
              </a:rPr>
              <a:t>2. An Empirical Study </a:t>
            </a:r>
            <a:r>
              <a:rPr lang="en-US" sz="3200" kern="0" spc="-35" dirty="0" err="1">
                <a:solidFill>
                  <a:srgbClr val="272525"/>
                </a:solidFill>
                <a:latin typeface="Inter" pitchFamily="34" charset="0"/>
                <a:ea typeface="Inter" pitchFamily="34" charset="-122"/>
              </a:rPr>
              <a:t>Study</a:t>
            </a:r>
            <a:r>
              <a:rPr lang="en-US" sz="3200" kern="0" spc="-35" dirty="0">
                <a:solidFill>
                  <a:srgbClr val="272525"/>
                </a:solidFill>
                <a:latin typeface="Inter" pitchFamily="34" charset="0"/>
                <a:ea typeface="Inter" pitchFamily="34" charset="-122"/>
              </a:rPr>
              <a:t> on Customer Segmentation By Purchase </a:t>
            </a:r>
            <a:r>
              <a:rPr lang="en-US" sz="3200" kern="0" spc="-35" dirty="0" err="1">
                <a:solidFill>
                  <a:srgbClr val="272525"/>
                </a:solidFill>
                <a:latin typeface="Inter" pitchFamily="34" charset="0"/>
                <a:ea typeface="Inter" pitchFamily="34" charset="-122"/>
              </a:rPr>
              <a:t>Behaivour</a:t>
            </a:r>
            <a:r>
              <a:rPr lang="en-US" sz="3200" kern="0" spc="-35" dirty="0">
                <a:solidFill>
                  <a:srgbClr val="272525"/>
                </a:solidFill>
                <a:latin typeface="Inter" pitchFamily="34" charset="0"/>
                <a:ea typeface="Inter" pitchFamily="34" charset="-122"/>
              </a:rPr>
              <a:t> Using a RFM Model and K-Means Algorithm.</a:t>
            </a:r>
          </a:p>
          <a:p>
            <a:pPr marL="0" indent="0">
              <a:lnSpc>
                <a:spcPts val="2799"/>
              </a:lnSpc>
              <a:buNone/>
            </a:pPr>
            <a:endParaRPr lang="en-US" sz="3200" kern="0" spc="-35" dirty="0">
              <a:solidFill>
                <a:srgbClr val="272525"/>
              </a:solidFill>
              <a:latin typeface="Inter" pitchFamily="34" charset="0"/>
              <a:ea typeface="Inter" pitchFamily="34" charset="-122"/>
            </a:endParaRPr>
          </a:p>
          <a:p>
            <a:pPr marL="0" indent="0">
              <a:lnSpc>
                <a:spcPts val="2799"/>
              </a:lnSpc>
              <a:buNone/>
            </a:pPr>
            <a:endParaRPr lang="en-US" sz="3200" kern="0" spc="-35" dirty="0">
              <a:solidFill>
                <a:srgbClr val="272525"/>
              </a:solidFill>
              <a:latin typeface="Inter" pitchFamily="34" charset="0"/>
              <a:ea typeface="Inter" pitchFamily="34" charset="-122"/>
            </a:endParaRPr>
          </a:p>
          <a:p>
            <a:pPr marL="0" indent="0">
              <a:lnSpc>
                <a:spcPts val="2799"/>
              </a:lnSpc>
              <a:buNone/>
            </a:pPr>
            <a:endParaRPr lang="en-US" sz="3200" dirty="0"/>
          </a:p>
        </p:txBody>
      </p:sp>
    </p:spTree>
    <p:extLst>
      <p:ext uri="{BB962C8B-B14F-4D97-AF65-F5344CB8AC3E}">
        <p14:creationId xmlns:p14="http://schemas.microsoft.com/office/powerpoint/2010/main" val="33542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669742"/>
            <a:ext cx="794587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and key takeaways</a:t>
            </a:r>
            <a:endParaRPr lang="en-US" sz="4374" dirty="0"/>
          </a:p>
        </p:txBody>
      </p:sp>
      <p:sp>
        <p:nvSpPr>
          <p:cNvPr id="5" name="Text 3"/>
          <p:cNvSpPr/>
          <p:nvPr/>
        </p:nvSpPr>
        <p:spPr>
          <a:xfrm>
            <a:off x="2037993" y="2625856"/>
            <a:ext cx="10554414" cy="2532740"/>
          </a:xfrm>
          <a:prstGeom prst="rect">
            <a:avLst/>
          </a:prstGeom>
          <a:noFill/>
          <a:ln/>
        </p:spPr>
        <p:txBody>
          <a:bodyPr wrap="square" rtlCol="0" anchor="t"/>
          <a:lstStyle/>
          <a:p>
            <a:pPr marL="0" indent="0">
              <a:lnSpc>
                <a:spcPts val="2799"/>
              </a:lnSpc>
              <a:buNone/>
            </a:pPr>
            <a:r>
              <a:rPr lang="en-US" sz="2800" kern="0" spc="-35" dirty="0">
                <a:solidFill>
                  <a:srgbClr val="272525"/>
                </a:solidFill>
                <a:latin typeface="Inter" pitchFamily="34" charset="0"/>
                <a:ea typeface="Inter" pitchFamily="34" charset="-122"/>
                <a:cs typeface="Inter" pitchFamily="34" charset="-120"/>
              </a:rPr>
              <a:t>Customer segmentation is critical for businesses to leverage the power of data analysis for improved profitability. When segmentation techniques like RFM and kmeans are used together, the insight gained can generate significant returns on investment. The benefits of segmentation include increases in customer satisfaction, profitability and retention rates, all of which are essential for long-term business growth and success</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pic>
        <p:nvPicPr>
          <p:cNvPr id="6" name="Image 0" descr="preencoded.png"/>
          <p:cNvPicPr>
            <a:picLocks noChangeAspect="1"/>
          </p:cNvPicPr>
          <p:nvPr/>
        </p:nvPicPr>
        <p:blipFill>
          <a:blip r:embed="rId3"/>
          <a:stretch>
            <a:fillRect/>
          </a:stretch>
        </p:blipFill>
        <p:spPr>
          <a:xfrm>
            <a:off x="0" y="-69011"/>
            <a:ext cx="14630400" cy="12220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677</Words>
  <Application>Microsoft Office PowerPoint</Application>
  <PresentationFormat>Custom</PresentationFormat>
  <Paragraphs>72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yashraj devrat</cp:lastModifiedBy>
  <cp:revision>5</cp:revision>
  <dcterms:created xsi:type="dcterms:W3CDTF">2023-08-03T03:17:28Z</dcterms:created>
  <dcterms:modified xsi:type="dcterms:W3CDTF">2023-08-06T15:58:34Z</dcterms:modified>
</cp:coreProperties>
</file>