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5" r:id="rId3"/>
    <p:sldId id="262" r:id="rId4"/>
    <p:sldId id="272" r:id="rId5"/>
    <p:sldId id="266" r:id="rId6"/>
    <p:sldId id="267" r:id="rId7"/>
    <p:sldId id="268" r:id="rId8"/>
    <p:sldId id="269" r:id="rId9"/>
    <p:sldId id="276" r:id="rId10"/>
    <p:sldId id="275" r:id="rId11"/>
    <p:sldId id="270" r:id="rId12"/>
    <p:sldId id="271" r:id="rId13"/>
    <p:sldId id="258" r:id="rId14"/>
    <p:sldId id="274" r:id="rId15"/>
    <p:sldId id="277" r:id="rId16"/>
    <p:sldId id="278" r:id="rId17"/>
    <p:sldId id="273" r:id="rId18"/>
    <p:sldId id="261" r:id="rId19"/>
    <p:sldId id="280" r:id="rId20"/>
    <p:sldId id="281" r:id="rId21"/>
    <p:sldId id="282" r:id="rId22"/>
    <p:sldId id="283" r:id="rId23"/>
    <p:sldId id="284" r:id="rId24"/>
    <p:sldId id="28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694"/>
  </p:normalViewPr>
  <p:slideViewPr>
    <p:cSldViewPr>
      <p:cViewPr varScale="1">
        <p:scale>
          <a:sx n="117" d="100"/>
          <a:sy n="117" d="100"/>
        </p:scale>
        <p:origin x="2584"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7CEE3-7CDA-4780-9F85-765E50CB07F7}" type="datetimeFigureOut">
              <a:rPr lang="en-GB" smtClean="0"/>
              <a:t>09/12/2020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BAE8B-A809-4352-AE57-0685F3C03C7F}" type="slidenum">
              <a:rPr lang="en-GB" smtClean="0"/>
              <a:t>‹#›</a:t>
            </a:fld>
            <a:endParaRPr lang="en-GB"/>
          </a:p>
        </p:txBody>
      </p:sp>
    </p:spTree>
    <p:extLst>
      <p:ext uri="{BB962C8B-B14F-4D97-AF65-F5344CB8AC3E}">
        <p14:creationId xmlns:p14="http://schemas.microsoft.com/office/powerpoint/2010/main" val="4227594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09/12/2020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147507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09/12/2020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906936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09/12/2020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97689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09/12/2020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42576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A0F3E-9580-46AF-A1DB-5E4659722DCF}" type="datetimeFigureOut">
              <a:rPr lang="en-GB" smtClean="0"/>
              <a:t>09/12/2020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35064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F3A0F3E-9580-46AF-A1DB-5E4659722DCF}" type="datetimeFigureOut">
              <a:rPr lang="en-GB" smtClean="0"/>
              <a:t>09/12/2020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02936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F3A0F3E-9580-46AF-A1DB-5E4659722DCF}" type="datetimeFigureOut">
              <a:rPr lang="en-GB" smtClean="0"/>
              <a:t>09/12/2020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71691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F3A0F3E-9580-46AF-A1DB-5E4659722DCF}" type="datetimeFigureOut">
              <a:rPr lang="en-GB" smtClean="0"/>
              <a:t>09/12/2020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693924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A0F3E-9580-46AF-A1DB-5E4659722DCF}" type="datetimeFigureOut">
              <a:rPr lang="en-GB" smtClean="0"/>
              <a:t>09/12/2020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19087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09/12/2020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2526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09/12/2020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64191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3A3A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A0F3E-9580-46AF-A1DB-5E4659722DCF}" type="datetimeFigureOut">
              <a:rPr lang="en-GB" smtClean="0"/>
              <a:t>09/12/2020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5A8F7-4F95-444C-BC77-58479A1EE4F3}" type="slidenum">
              <a:rPr lang="en-GB" smtClean="0"/>
              <a:t>‹#›</a:t>
            </a:fld>
            <a:endParaRPr lang="en-GB"/>
          </a:p>
        </p:txBody>
      </p:sp>
    </p:spTree>
    <p:extLst>
      <p:ext uri="{BB962C8B-B14F-4D97-AF65-F5344CB8AC3E}">
        <p14:creationId xmlns:p14="http://schemas.microsoft.com/office/powerpoint/2010/main" val="38751970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88640"/>
            <a:ext cx="7772400" cy="1470025"/>
          </a:xfrm>
        </p:spPr>
        <p:txBody>
          <a:bodyPr>
            <a:normAutofit/>
          </a:bodyPr>
          <a:lstStyle/>
          <a:p>
            <a:r>
              <a:rPr lang="en-GB" sz="2400" dirty="0">
                <a:solidFill>
                  <a:schemeClr val="accent1">
                    <a:lumMod val="50000"/>
                  </a:schemeClr>
                </a:solidFill>
                <a:latin typeface="Arial" panose="020B0604020202020204" pitchFamily="34" charset="0"/>
                <a:cs typeface="Arial" panose="020B0604020202020204" pitchFamily="34" charset="0"/>
              </a:rPr>
              <a:t>Hello and thank you for participating in this study</a:t>
            </a:r>
            <a:r>
              <a:rPr lang="de-DE" sz="2400" dirty="0">
                <a:solidFill>
                  <a:schemeClr val="accent1">
                    <a:lumMod val="50000"/>
                  </a:schemeClr>
                </a:solidFill>
                <a:latin typeface="Arial" panose="020B0604020202020204" pitchFamily="34" charset="0"/>
                <a:cs typeface="Arial" panose="020B0604020202020204" pitchFamily="34" charset="0"/>
              </a:rPr>
              <a:t>!</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4" name="TextBox 3"/>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
        <p:nvSpPr>
          <p:cNvPr id="5" name="TextBox 4"/>
          <p:cNvSpPr txBox="1"/>
          <p:nvPr/>
        </p:nvSpPr>
        <p:spPr>
          <a:xfrm>
            <a:off x="518601" y="1500388"/>
            <a:ext cx="8190305" cy="3970318"/>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each trial of this task you will see two boxes containing dots, like this: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It is your task to determine which one contains more dots. In this case the right box contains more dots.</a:t>
            </a: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4D88BCC-99CF-DB48-B9D1-947CD6EE94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581" y="2060848"/>
            <a:ext cx="5330837" cy="2368102"/>
          </a:xfrm>
          <a:prstGeom prst="rect">
            <a:avLst/>
          </a:prstGeom>
        </p:spPr>
      </p:pic>
    </p:spTree>
    <p:extLst>
      <p:ext uri="{BB962C8B-B14F-4D97-AF65-F5344CB8AC3E}">
        <p14:creationId xmlns:p14="http://schemas.microsoft.com/office/powerpoint/2010/main" val="541866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599" y="1124744"/>
            <a:ext cx="8190305" cy="4678204"/>
          </a:xfrm>
          <a:prstGeom prst="rect">
            <a:avLst/>
          </a:prstGeom>
          <a:noFill/>
        </p:spPr>
        <p:txBody>
          <a:bodyPr wrap="square" rtlCol="0">
            <a:spAutoFit/>
          </a:bodyPr>
          <a:lstStyle/>
          <a:p>
            <a:pPr algn="ctr"/>
            <a:r>
              <a:rPr lang="en-GB" b="1" dirty="0">
                <a:solidFill>
                  <a:schemeClr val="bg1">
                    <a:lumMod val="95000"/>
                    <a:lumOff val="5000"/>
                  </a:schemeClr>
                </a:solidFill>
                <a:latin typeface="Arial" panose="020B0604020202020204" pitchFamily="34" charset="0"/>
                <a:cs typeface="Arial" panose="020B0604020202020204" pitchFamily="34" charset="0"/>
              </a:rPr>
              <a:t>Should I always place the cursor in the same position?</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No!</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Try not to be overconfident OR under-confident.  Please try to use the confidence scale in a meaningful way.</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The best strategy is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to go toward the extremes of the scale only when you are truly confident or</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to go toward the middle of the scale only when you are truly unsure.</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The best way to do this task is thus to </a:t>
            </a:r>
            <a:r>
              <a:rPr lang="en-GB" i="1" dirty="0">
                <a:solidFill>
                  <a:schemeClr val="bg1">
                    <a:lumMod val="95000"/>
                    <a:lumOff val="5000"/>
                  </a:schemeClr>
                </a:solidFill>
                <a:latin typeface="Arial" panose="020B0604020202020204" pitchFamily="34" charset="0"/>
                <a:cs typeface="Arial" panose="020B0604020202020204" pitchFamily="34" charset="0"/>
              </a:rPr>
              <a:t>truthfully </a:t>
            </a:r>
            <a:r>
              <a:rPr lang="en-GB" dirty="0">
                <a:solidFill>
                  <a:schemeClr val="bg1">
                    <a:lumMod val="95000"/>
                    <a:lumOff val="5000"/>
                  </a:schemeClr>
                </a:solidFill>
                <a:latin typeface="Arial" panose="020B0604020202020204" pitchFamily="34" charset="0"/>
                <a:cs typeface="Arial" panose="020B0604020202020204" pitchFamily="34" charset="0"/>
              </a:rPr>
              <a:t>report how sure you are you chose correctly using the confidence scale.</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You will receive points based on accurately reporting your confidence when you are either correct or incorrect. The only way to maximise your score is to be honest in your confidence!</a:t>
            </a:r>
          </a:p>
        </p:txBody>
      </p:sp>
      <p:sp>
        <p:nvSpPr>
          <p:cNvPr id="6" name="TextBox 5">
            <a:extLst>
              <a:ext uri="{FF2B5EF4-FFF2-40B4-BE49-F238E27FC236}">
                <a16:creationId xmlns:a16="http://schemas.microsoft.com/office/drawing/2014/main" id="{50E26313-B4EB-1F40-9EDB-111124E2656C}"/>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4114411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599" y="620688"/>
            <a:ext cx="8190305" cy="5355312"/>
          </a:xfrm>
          <a:prstGeom prst="rect">
            <a:avLst/>
          </a:prstGeom>
          <a:noFill/>
        </p:spPr>
        <p:txBody>
          <a:bodyPr wrap="square" rtlCol="0">
            <a:spAutoFit/>
          </a:bodyPr>
          <a:lstStyle/>
          <a:p>
            <a:pPr algn="ctr"/>
            <a:r>
              <a:rPr lang="en-GB" b="1" dirty="0">
                <a:solidFill>
                  <a:schemeClr val="bg1">
                    <a:lumMod val="95000"/>
                    <a:lumOff val="5000"/>
                  </a:schemeClr>
                </a:solidFill>
                <a:latin typeface="Arial" panose="020B0604020202020204" pitchFamily="34" charset="0"/>
                <a:cs typeface="Arial" panose="020B0604020202020204" pitchFamily="34" charset="0"/>
              </a:rPr>
              <a:t>Please remember:</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Click on the side of the scale corresponding to the box with the most dots.</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b="1" dirty="0">
                <a:solidFill>
                  <a:schemeClr val="bg1">
                    <a:lumMod val="95000"/>
                    <a:lumOff val="5000"/>
                  </a:schemeClr>
                </a:solidFill>
                <a:latin typeface="Arial" panose="020B0604020202020204" pitchFamily="34" charset="0"/>
                <a:cs typeface="Arial" panose="020B0604020202020204" pitchFamily="34" charset="0"/>
              </a:rPr>
              <a:t>If you are INCORRECT you will see a message on screen telling you were incorrect. If no message appears, you were correct.</a:t>
            </a:r>
          </a:p>
          <a:p>
            <a:pPr marL="285750" indent="-285750" algn="ctr">
              <a:buFont typeface="Arial" panose="020B0604020202020204" pitchFamily="34" charset="0"/>
              <a:buChar char="•"/>
            </a:pPr>
            <a:endParaRPr lang="en-GB"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Use the confidence scale appropriately and report your </a:t>
            </a:r>
            <a:r>
              <a:rPr lang="en-GB" u="sng" dirty="0">
                <a:solidFill>
                  <a:schemeClr val="bg1">
                    <a:lumMod val="95000"/>
                    <a:lumOff val="5000"/>
                  </a:schemeClr>
                </a:solidFill>
                <a:latin typeface="Arial" panose="020B0604020202020204" pitchFamily="34" charset="0"/>
                <a:cs typeface="Arial" panose="020B0604020202020204" pitchFamily="34" charset="0"/>
              </a:rPr>
              <a:t>true </a:t>
            </a:r>
            <a:r>
              <a:rPr lang="en-GB" dirty="0">
                <a:solidFill>
                  <a:schemeClr val="bg1">
                    <a:lumMod val="95000"/>
                    <a:lumOff val="5000"/>
                  </a:schemeClr>
                </a:solidFill>
                <a:latin typeface="Arial" panose="020B0604020202020204" pitchFamily="34" charset="0"/>
                <a:cs typeface="Arial" panose="020B0604020202020204" pitchFamily="34" charset="0"/>
              </a:rPr>
              <a:t>confidence.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Click </a:t>
            </a:r>
            <a:r>
              <a:rPr lang="en-GB" b="1" dirty="0">
                <a:solidFill>
                  <a:schemeClr val="bg1">
                    <a:lumMod val="95000"/>
                    <a:lumOff val="5000"/>
                  </a:schemeClr>
                </a:solidFill>
                <a:latin typeface="Arial" panose="020B0604020202020204" pitchFamily="34" charset="0"/>
                <a:cs typeface="Arial" panose="020B0604020202020204" pitchFamily="34" charset="0"/>
              </a:rPr>
              <a:t>continue</a:t>
            </a:r>
            <a:r>
              <a:rPr lang="en-GB" dirty="0">
                <a:solidFill>
                  <a:schemeClr val="bg1">
                    <a:lumMod val="95000"/>
                    <a:lumOff val="5000"/>
                  </a:schemeClr>
                </a:solidFill>
                <a:latin typeface="Arial" panose="020B0604020202020204" pitchFamily="34" charset="0"/>
                <a:cs typeface="Arial" panose="020B0604020202020204" pitchFamily="34" charset="0"/>
              </a:rPr>
              <a:t> to confirm.</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Do not randomly guess your choice.</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Do not be overconfident or under-confident. Just report your </a:t>
            </a:r>
            <a:r>
              <a:rPr lang="en-GB" i="1" dirty="0">
                <a:solidFill>
                  <a:schemeClr val="bg1">
                    <a:lumMod val="95000"/>
                    <a:lumOff val="5000"/>
                  </a:schemeClr>
                </a:solidFill>
                <a:latin typeface="Arial" panose="020B0604020202020204" pitchFamily="34" charset="0"/>
                <a:cs typeface="Arial" panose="020B0604020202020204" pitchFamily="34" charset="0"/>
              </a:rPr>
              <a:t>true</a:t>
            </a:r>
            <a:r>
              <a:rPr lang="en-GB" dirty="0">
                <a:solidFill>
                  <a:schemeClr val="bg1">
                    <a:lumMod val="95000"/>
                    <a:lumOff val="5000"/>
                  </a:schemeClr>
                </a:solidFill>
                <a:latin typeface="Arial" panose="020B0604020202020204" pitchFamily="34" charset="0"/>
                <a:cs typeface="Arial" panose="020B0604020202020204" pitchFamily="34" charset="0"/>
              </a:rPr>
              <a:t> confidence.</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Only your final position, i.e. the one you confirm with the spacebar, will count.</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You will now start a practice trial.</a:t>
            </a:r>
          </a:p>
        </p:txBody>
      </p:sp>
      <p:sp>
        <p:nvSpPr>
          <p:cNvPr id="6" name="TextBox 5">
            <a:extLst>
              <a:ext uri="{FF2B5EF4-FFF2-40B4-BE49-F238E27FC236}">
                <a16:creationId xmlns:a16="http://schemas.microsoft.com/office/drawing/2014/main" id="{27C91CE5-024D-8D41-9E8C-E8C85E451557}"/>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407485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CC8CA7-A3B9-974A-840C-E24950E3F041}"/>
              </a:ext>
            </a:extLst>
          </p:cNvPr>
          <p:cNvSpPr txBox="1"/>
          <p:nvPr/>
        </p:nvSpPr>
        <p:spPr>
          <a:xfrm>
            <a:off x="1993409" y="3167390"/>
            <a:ext cx="515718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start the practice]</a:t>
            </a:r>
          </a:p>
        </p:txBody>
      </p:sp>
    </p:spTree>
    <p:extLst>
      <p:ext uri="{BB962C8B-B14F-4D97-AF65-F5344CB8AC3E}">
        <p14:creationId xmlns:p14="http://schemas.microsoft.com/office/powerpoint/2010/main" val="1433081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9522" y="1124744"/>
            <a:ext cx="8190305" cy="2123658"/>
          </a:xfrm>
          <a:prstGeom prst="rect">
            <a:avLst/>
          </a:prstGeom>
          <a:noFill/>
        </p:spPr>
        <p:txBody>
          <a:bodyPr wrap="square" rtlCol="0">
            <a:spAutoFit/>
          </a:bodyPr>
          <a:lstStyle/>
          <a:p>
            <a:pPr algn="ctr"/>
            <a:r>
              <a:rPr lang="en-GB" sz="1900" dirty="0">
                <a:solidFill>
                  <a:schemeClr val="bg1"/>
                </a:solidFill>
                <a:latin typeface="Arial" panose="020B0604020202020204" pitchFamily="34" charset="0"/>
                <a:cs typeface="Arial" panose="020B0604020202020204" pitchFamily="34" charset="0"/>
              </a:rPr>
              <a:t>We'll now move on to the main experiment.  This will involve the same dot task and again you will get advice from the same Human and Computer advisors.  However, on some trials you will get a choice of advisor:  On these trials, an advisor will be randomly selected but you can change to the other advisor if you prefer by pressing the spacebar.  You'll see a screen like this: </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479757" y="476672"/>
            <a:ext cx="2113656" cy="584775"/>
          </a:xfrm>
          <a:prstGeom prst="rect">
            <a:avLst/>
          </a:prstGeom>
          <a:noFill/>
        </p:spPr>
        <p:txBody>
          <a:bodyPr wrap="none" rtlCol="0">
            <a:spAutoFit/>
          </a:bodyPr>
          <a:lstStyle/>
          <a:p>
            <a:r>
              <a:rPr lang="en-US" sz="3200" dirty="0">
                <a:solidFill>
                  <a:schemeClr val="accent1">
                    <a:lumMod val="50000"/>
                  </a:schemeClr>
                </a:solidFill>
                <a:latin typeface="Arial" panose="020B0604020202020204" pitchFamily="34" charset="0"/>
                <a:cs typeface="Arial" panose="020B0604020202020204" pitchFamily="34" charset="0"/>
              </a:rPr>
              <a:t>Well done!</a:t>
            </a:r>
            <a:endParaRPr lang="en-GB" sz="3200" dirty="0">
              <a:solidFill>
                <a:schemeClr val="accent1">
                  <a:lumMod val="50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83CE915-1EFB-F14C-93B7-5321A1F29225}"/>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25DE1A42-71C1-4548-A0EB-5C955EBED4AE}"/>
              </a:ext>
            </a:extLst>
          </p:cNvPr>
          <p:cNvPicPr>
            <a:picLocks noChangeAspect="1"/>
          </p:cNvPicPr>
          <p:nvPr/>
        </p:nvPicPr>
        <p:blipFill rotWithShape="1">
          <a:blip r:embed="rId2">
            <a:extLst>
              <a:ext uri="{28A0092B-C50C-407E-A947-70E740481C1C}">
                <a14:useLocalDpi xmlns:a14="http://schemas.microsoft.com/office/drawing/2010/main" val="0"/>
              </a:ext>
            </a:extLst>
          </a:blip>
          <a:srcRect l="5591" t="9874" r="5452" b="8981"/>
          <a:stretch/>
        </p:blipFill>
        <p:spPr>
          <a:xfrm>
            <a:off x="2964494" y="2989279"/>
            <a:ext cx="3240360" cy="1800200"/>
          </a:xfrm>
          <a:prstGeom prst="rect">
            <a:avLst/>
          </a:prstGeom>
        </p:spPr>
      </p:pic>
      <p:sp>
        <p:nvSpPr>
          <p:cNvPr id="3" name="TextBox 2">
            <a:extLst>
              <a:ext uri="{FF2B5EF4-FFF2-40B4-BE49-F238E27FC236}">
                <a16:creationId xmlns:a16="http://schemas.microsoft.com/office/drawing/2014/main" id="{A7E9CA45-9AA2-F640-9ED1-471A79B8D99C}"/>
              </a:ext>
            </a:extLst>
          </p:cNvPr>
          <p:cNvSpPr txBox="1"/>
          <p:nvPr/>
        </p:nvSpPr>
        <p:spPr>
          <a:xfrm>
            <a:off x="156182" y="4877794"/>
            <a:ext cx="8856984" cy="923330"/>
          </a:xfrm>
          <a:prstGeom prst="rect">
            <a:avLst/>
          </a:prstGeom>
          <a:noFill/>
        </p:spPr>
        <p:txBody>
          <a:bodyPr wrap="square" rtlCol="0">
            <a:spAutoFit/>
          </a:bodyPr>
          <a:lstStyle/>
          <a:p>
            <a:pPr algn="ctr"/>
            <a:r>
              <a:rPr lang="en-GB" b="1" dirty="0">
                <a:solidFill>
                  <a:schemeClr val="bg1"/>
                </a:solidFill>
                <a:latin typeface="Arial" panose="020B0604020202020204" pitchFamily="34" charset="0"/>
                <a:cs typeface="Arial" panose="020B0604020202020204" pitchFamily="34" charset="0"/>
              </a:rPr>
              <a:t>You have 1.5 seconds to change advisors.  If you are happy with the allocated advisor (the advisor shown in the larger box, as with the human advisor above), you do not have to do anything.</a:t>
            </a:r>
            <a:endParaRPr 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9158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613132"/>
            <a:ext cx="8424936" cy="4770537"/>
          </a:xfrm>
          <a:prstGeom prst="rect">
            <a:avLst/>
          </a:prstGeom>
          <a:noFill/>
        </p:spPr>
        <p:txBody>
          <a:bodyPr wrap="square" rtlCol="0">
            <a:spAutoFit/>
          </a:bodyPr>
          <a:lstStyle/>
          <a:p>
            <a:pPr algn="ctr"/>
            <a:r>
              <a:rPr lang="en-US" b="1" dirty="0">
                <a:solidFill>
                  <a:schemeClr val="bg1">
                    <a:lumMod val="95000"/>
                    <a:lumOff val="5000"/>
                  </a:schemeClr>
                </a:solidFill>
                <a:latin typeface="Arial" panose="020B0604020202020204" pitchFamily="34" charset="0"/>
                <a:cs typeface="Arial" panose="020B0604020202020204" pitchFamily="34" charset="0"/>
              </a:rPr>
              <a:t>Before you begin:</a:t>
            </a:r>
          </a:p>
          <a:p>
            <a:pPr algn="ctr"/>
            <a:endParaRPr lang="en-GB" sz="1600"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If you choose the HUMAN advisor:</a:t>
            </a: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You will be told the answer (LEFT/RIGHT) chosen by a real person who did the task earlier and saw the exact same stimulus that you just saw.</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If you choose the COMPUTER advisor:</a:t>
            </a: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You will be told the answer (LEFT/RIGHT) chosen by a computer algorithm that is applied to the exact same stimulus that you just saw.</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Their advice may sometimes be incorrect.  The advice will always come from the same person and same computer algorithm across the whole experiment, so you can learn how reliable each source of advice is.  </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It is up to you to decide which advisor to choose to get advice from.  It is also up to you how much you take the advice into account when making your final decision.</a:t>
            </a:r>
            <a:endParaRPr lang="en-GB" sz="20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8E5CC62-73A8-9A4D-92BC-0EEBF32A12D2}"/>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1131677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908720"/>
            <a:ext cx="8424936" cy="4801314"/>
          </a:xfrm>
          <a:prstGeom prst="rect">
            <a:avLst/>
          </a:prstGeom>
          <a:noFill/>
        </p:spPr>
        <p:txBody>
          <a:bodyPr wrap="square" rtlCol="0">
            <a:spAutoFit/>
          </a:bodyPr>
          <a:lstStyle/>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Each trial will start with two boxes of dots, just as you practiced at the start of the experiment.  Then you’ll be asked for an initial judgment of which box contained more dots, and how confident you are in your judgment.</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Then you’ll be provided with an advisor. </a:t>
            </a:r>
            <a:r>
              <a:rPr lang="en-GB" b="1" dirty="0">
                <a:solidFill>
                  <a:schemeClr val="bg1">
                    <a:lumMod val="95000"/>
                    <a:lumOff val="5000"/>
                  </a:schemeClr>
                </a:solidFill>
                <a:latin typeface="Arial" panose="020B0604020202020204" pitchFamily="34" charset="0"/>
                <a:cs typeface="Arial" panose="020B0604020202020204" pitchFamily="34" charset="0"/>
              </a:rPr>
              <a:t>If you see both advisors on the screen, you have the option to switch advisors by pressing the spacebar. </a:t>
            </a:r>
            <a:r>
              <a:rPr lang="en-GB" dirty="0">
                <a:solidFill>
                  <a:schemeClr val="bg1">
                    <a:lumMod val="95000"/>
                    <a:lumOff val="5000"/>
                  </a:schemeClr>
                </a:solidFill>
                <a:latin typeface="Arial" panose="020B0604020202020204" pitchFamily="34" charset="0"/>
                <a:cs typeface="Arial" panose="020B0604020202020204" pitchFamily="34" charset="0"/>
              </a:rPr>
              <a:t>Remember: the advice always comes from the same person and the same algorithm.  Use the mouse to click on the advisor you want to receive advice from.</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After seeing your chosen advice, you will then be asked for a final decision (LEFT or RIGHT) and again how confident you are in this decision.  Your previous answer and confidence will be displayed, and you can adjust this answer and/or confidence prior to your final answer.</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Confirm your final answer by clicking Continue.  Only this final answer will count towards your percent correct.</a:t>
            </a:r>
          </a:p>
        </p:txBody>
      </p:sp>
      <p:sp>
        <p:nvSpPr>
          <p:cNvPr id="6" name="TextBox 5">
            <a:extLst>
              <a:ext uri="{FF2B5EF4-FFF2-40B4-BE49-F238E27FC236}">
                <a16:creationId xmlns:a16="http://schemas.microsoft.com/office/drawing/2014/main" id="{9A7352D0-E7F8-C043-860E-FC02B3DCD747}"/>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569752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1988840"/>
            <a:ext cx="8424936" cy="1200329"/>
          </a:xfrm>
          <a:prstGeom prst="rect">
            <a:avLst/>
          </a:prstGeom>
          <a:noFill/>
        </p:spPr>
        <p:txBody>
          <a:bodyPr wrap="square" rtlCol="0">
            <a:spAutoFit/>
          </a:bodyPr>
          <a:lstStyle/>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On a small number of trials you will not be given a choice of advice.  Instead you will only see one advisor on the screen (either from the person or the computer algorithm – the same person and algorithm you are choosing between on the other trials).</a:t>
            </a:r>
          </a:p>
        </p:txBody>
      </p:sp>
      <p:sp>
        <p:nvSpPr>
          <p:cNvPr id="6" name="TextBox 5">
            <a:extLst>
              <a:ext uri="{FF2B5EF4-FFF2-40B4-BE49-F238E27FC236}">
                <a16:creationId xmlns:a16="http://schemas.microsoft.com/office/drawing/2014/main" id="{7D01FAD7-5C39-204D-BA93-BED2036FCE32}"/>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174896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64704"/>
            <a:ext cx="8190305" cy="954107"/>
          </a:xfrm>
          <a:prstGeom prst="rect">
            <a:avLst/>
          </a:prstGeom>
          <a:noFill/>
        </p:spPr>
        <p:txBody>
          <a:bodyPr wrap="squar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You will now start the Experimental Phase, which is made up of 4 blocks of trials in total.</a:t>
            </a:r>
          </a:p>
        </p:txBody>
      </p:sp>
      <p:sp>
        <p:nvSpPr>
          <p:cNvPr id="3" name="TextBox 2">
            <a:extLst>
              <a:ext uri="{FF2B5EF4-FFF2-40B4-BE49-F238E27FC236}">
                <a16:creationId xmlns:a16="http://schemas.microsoft.com/office/drawing/2014/main" id="{5DAB1131-D22D-A542-9DF5-46BAE980392A}"/>
              </a:ext>
            </a:extLst>
          </p:cNvPr>
          <p:cNvSpPr txBox="1"/>
          <p:nvPr/>
        </p:nvSpPr>
        <p:spPr>
          <a:xfrm>
            <a:off x="1013974" y="3167390"/>
            <a:ext cx="711605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start the Experimental Phase]</a:t>
            </a:r>
          </a:p>
        </p:txBody>
      </p:sp>
    </p:spTree>
    <p:extLst>
      <p:ext uri="{BB962C8B-B14F-4D97-AF65-F5344CB8AC3E}">
        <p14:creationId xmlns:p14="http://schemas.microsoft.com/office/powerpoint/2010/main" val="759296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2492896"/>
            <a:ext cx="8190305" cy="1323439"/>
          </a:xfrm>
          <a:prstGeom prst="rect">
            <a:avLst/>
          </a:prstGeom>
          <a:noFill/>
        </p:spPr>
        <p:txBody>
          <a:bodyPr wrap="square" rtlCol="0">
            <a:spAutoFit/>
          </a:bodyPr>
          <a:lstStyle/>
          <a:p>
            <a:pPr algn="ctr"/>
            <a:r>
              <a:rPr lang="en-US" sz="4000" dirty="0">
                <a:solidFill>
                  <a:schemeClr val="bg1">
                    <a:lumMod val="95000"/>
                    <a:lumOff val="5000"/>
                  </a:schemeClr>
                </a:solidFill>
                <a:latin typeface="Arial" panose="020B0604020202020204" pitchFamily="34" charset="0"/>
                <a:cs typeface="Arial" panose="020B0604020202020204" pitchFamily="34" charset="0"/>
              </a:rPr>
              <a:t>Thank you so much for participating!</a:t>
            </a:r>
            <a:endParaRPr lang="en-GB" sz="40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324216" y="496144"/>
            <a:ext cx="2476960" cy="769441"/>
          </a:xfrm>
          <a:prstGeom prst="rect">
            <a:avLst/>
          </a:prstGeom>
          <a:noFill/>
        </p:spPr>
        <p:txBody>
          <a:bodyPr wrap="none" rtlCol="0">
            <a:spAutoFit/>
          </a:bodyPr>
          <a:lstStyle/>
          <a:p>
            <a:r>
              <a:rPr lang="en-US" sz="4400" dirty="0">
                <a:solidFill>
                  <a:schemeClr val="accent1">
                    <a:lumMod val="50000"/>
                  </a:schemeClr>
                </a:solidFill>
                <a:latin typeface="Arial" panose="020B0604020202020204" pitchFamily="34" charset="0"/>
                <a:cs typeface="Arial" panose="020B0604020202020204" pitchFamily="34" charset="0"/>
              </a:rPr>
              <a:t>The End!</a:t>
            </a:r>
            <a:endParaRPr lang="en-GB" sz="4400" dirty="0">
              <a:solidFill>
                <a:schemeClr val="accent1">
                  <a:lumMod val="5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DA9202B-57C5-5749-BD60-9EECA92D4530}"/>
              </a:ext>
            </a:extLst>
          </p:cNvPr>
          <p:cNvSpPr txBox="1"/>
          <p:nvPr/>
        </p:nvSpPr>
        <p:spPr>
          <a:xfrm>
            <a:off x="476847" y="5373216"/>
            <a:ext cx="8190305" cy="646331"/>
          </a:xfrm>
          <a:prstGeom prst="rect">
            <a:avLst/>
          </a:prstGeom>
          <a:noFill/>
        </p:spPr>
        <p:txBody>
          <a:bodyPr wrap="square" rtlCol="0">
            <a:spAutoFit/>
          </a:bodyPr>
          <a:lstStyle/>
          <a:p>
            <a:pPr algn="ctr"/>
            <a:r>
              <a:rPr lang="en-US" sz="3600" dirty="0">
                <a:solidFill>
                  <a:schemeClr val="bg1">
                    <a:lumMod val="95000"/>
                    <a:lumOff val="5000"/>
                  </a:schemeClr>
                </a:solidFill>
                <a:latin typeface="Arial" panose="020B0604020202020204" pitchFamily="34" charset="0"/>
                <a:cs typeface="Arial" panose="020B0604020202020204" pitchFamily="34" charset="0"/>
              </a:rPr>
              <a:t>You will now be redirected.</a:t>
            </a:r>
            <a:endParaRPr lang="en-GB" sz="3600" dirty="0">
              <a:solidFill>
                <a:schemeClr val="bg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3957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41824" y="6093296"/>
            <a:ext cx="3860352" cy="954107"/>
          </a:xfrm>
          <a:prstGeom prst="rect">
            <a:avLst/>
          </a:prstGeom>
          <a:noFill/>
        </p:spPr>
        <p:txBody>
          <a:bodyPr wrap="none" rtlCol="0">
            <a:spAutoFit/>
          </a:bodyPr>
          <a:lstStyle/>
          <a:p>
            <a:pPr>
              <a:defRPr/>
            </a:pPr>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
        <p:nvSpPr>
          <p:cNvPr id="5" name="TextBox 4"/>
          <p:cNvSpPr txBox="1"/>
          <p:nvPr/>
        </p:nvSpPr>
        <p:spPr>
          <a:xfrm>
            <a:off x="489522" y="1124744"/>
            <a:ext cx="8190305" cy="203132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Now you will have the opportunity to practice the task with an advisor.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On each trial you will get advice about the correct answer before you commit to a final choice.</a:t>
            </a:r>
          </a:p>
          <a:p>
            <a:pPr lvl="0" algn="ctr">
              <a:defRPr/>
            </a:pPr>
            <a:endParaRPr lang="en-US" dirty="0">
              <a:solidFill>
                <a:prstClr val="black">
                  <a:lumMod val="95000"/>
                  <a:lumOff val="5000"/>
                </a:prstClr>
              </a:solidFill>
              <a:latin typeface="Arial" panose="020B0604020202020204" pitchFamily="34" charset="0"/>
              <a:cs typeface="Arial" panose="020B0604020202020204" pitchFamily="34" charset="0"/>
            </a:endParaRPr>
          </a:p>
          <a:p>
            <a:pPr lvl="0" algn="ctr">
              <a:defRPr/>
            </a:pPr>
            <a:r>
              <a:rPr lang="en-GB" dirty="0">
                <a:solidFill>
                  <a:prstClr val="black">
                    <a:lumMod val="95000"/>
                    <a:lumOff val="5000"/>
                  </a:prstClr>
                </a:solidFill>
                <a:latin typeface="Arial" panose="020B0604020202020204" pitchFamily="34" charset="0"/>
                <a:cs typeface="Arial" panose="020B0604020202020204" pitchFamily="34" charset="0"/>
              </a:rPr>
              <a:t>The advice will come either from a person or from a computer algorithm.  Each advisor will simply tell you which box they think has more dots.</a:t>
            </a:r>
            <a:endParaRPr lang="en-US" dirty="0">
              <a:solidFill>
                <a:prstClr val="black">
                  <a:lumMod val="95000"/>
                  <a:lumOff val="5000"/>
                </a:prstClr>
              </a:solidFill>
              <a:latin typeface="Arial" panose="020B0604020202020204" pitchFamily="34" charset="0"/>
              <a:cs typeface="Arial" panose="020B0604020202020204" pitchFamily="34" charset="0"/>
            </a:endParaRPr>
          </a:p>
        </p:txBody>
      </p:sp>
      <p:sp>
        <p:nvSpPr>
          <p:cNvPr id="2" name="TextBox 1"/>
          <p:cNvSpPr txBox="1"/>
          <p:nvPr/>
        </p:nvSpPr>
        <p:spPr>
          <a:xfrm>
            <a:off x="3479757" y="476672"/>
            <a:ext cx="2113656"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4F81BD">
                    <a:lumMod val="50000"/>
                  </a:srgbClr>
                </a:solidFill>
                <a:effectLst/>
                <a:uLnTx/>
                <a:uFillTx/>
                <a:latin typeface="Arial" panose="020B0604020202020204" pitchFamily="34" charset="0"/>
                <a:ea typeface="+mn-ea"/>
                <a:cs typeface="Arial" panose="020B0604020202020204" pitchFamily="34" charset="0"/>
              </a:rPr>
              <a:t>Well done!</a:t>
            </a:r>
            <a:endParaRPr kumimoji="0" lang="en-GB" sz="3200" b="0" i="0" u="none" strike="noStrike" kern="1200" cap="none" spc="0" normalizeH="0" baseline="0" noProof="0" dirty="0">
              <a:ln>
                <a:noFill/>
              </a:ln>
              <a:solidFill>
                <a:srgbClr val="4F81BD">
                  <a:lumMod val="50000"/>
                </a:srgbClr>
              </a:solidFill>
              <a:effectLst/>
              <a:uLnTx/>
              <a:uFillTx/>
              <a:latin typeface="Arial" panose="020B0604020202020204" pitchFamily="34" charset="0"/>
              <a:ea typeface="+mn-ea"/>
              <a:cs typeface="Arial" panose="020B0604020202020204" pitchFamily="34" charset="0"/>
            </a:endParaRPr>
          </a:p>
        </p:txBody>
      </p:sp>
      <p:pic>
        <p:nvPicPr>
          <p:cNvPr id="7" name="Picture 6">
            <a:extLst>
              <a:ext uri="{FF2B5EF4-FFF2-40B4-BE49-F238E27FC236}">
                <a16:creationId xmlns:a16="http://schemas.microsoft.com/office/drawing/2014/main" id="{7CA7A4D2-0DD3-D943-9321-8BC045767294}"/>
              </a:ext>
            </a:extLst>
          </p:cNvPr>
          <p:cNvPicPr>
            <a:picLocks noChangeAspect="1"/>
          </p:cNvPicPr>
          <p:nvPr/>
        </p:nvPicPr>
        <p:blipFill rotWithShape="1">
          <a:blip r:embed="rId2">
            <a:extLst>
              <a:ext uri="{28A0092B-C50C-407E-A947-70E740481C1C}">
                <a14:useLocalDpi xmlns:a14="http://schemas.microsoft.com/office/drawing/2010/main" val="0"/>
              </a:ext>
            </a:extLst>
          </a:blip>
          <a:srcRect l="1263" t="3037" r="1733" b="4008"/>
          <a:stretch/>
        </p:blipFill>
        <p:spPr>
          <a:xfrm>
            <a:off x="236089" y="3671706"/>
            <a:ext cx="4032449" cy="1125446"/>
          </a:xfrm>
          <a:prstGeom prst="rect">
            <a:avLst/>
          </a:prstGeom>
        </p:spPr>
      </p:pic>
      <p:pic>
        <p:nvPicPr>
          <p:cNvPr id="8" name="Picture 7">
            <a:extLst>
              <a:ext uri="{FF2B5EF4-FFF2-40B4-BE49-F238E27FC236}">
                <a16:creationId xmlns:a16="http://schemas.microsoft.com/office/drawing/2014/main" id="{D5546EB8-80EC-2146-85F8-66F29D2B2051}"/>
              </a:ext>
            </a:extLst>
          </p:cNvPr>
          <p:cNvPicPr>
            <a:picLocks noChangeAspect="1"/>
          </p:cNvPicPr>
          <p:nvPr/>
        </p:nvPicPr>
        <p:blipFill rotWithShape="1">
          <a:blip r:embed="rId3">
            <a:extLst>
              <a:ext uri="{28A0092B-C50C-407E-A947-70E740481C1C}">
                <a14:useLocalDpi xmlns:a14="http://schemas.microsoft.com/office/drawing/2010/main" val="0"/>
              </a:ext>
            </a:extLst>
          </a:blip>
          <a:srcRect l="1674" t="5091" r="1241" b="7045"/>
          <a:stretch/>
        </p:blipFill>
        <p:spPr>
          <a:xfrm>
            <a:off x="4499992" y="3671706"/>
            <a:ext cx="4407919" cy="1122769"/>
          </a:xfrm>
          <a:prstGeom prst="rect">
            <a:avLst/>
          </a:prstGeom>
        </p:spPr>
      </p:pic>
    </p:spTree>
    <p:extLst>
      <p:ext uri="{BB962C8B-B14F-4D97-AF65-F5344CB8AC3E}">
        <p14:creationId xmlns:p14="http://schemas.microsoft.com/office/powerpoint/2010/main" val="608172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F6E0967-4D91-0044-86A2-C2CC55025E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581" y="2060848"/>
            <a:ext cx="5330837" cy="2368102"/>
          </a:xfrm>
          <a:prstGeom prst="rect">
            <a:avLst/>
          </a:prstGeom>
        </p:spPr>
      </p:pic>
      <p:sp>
        <p:nvSpPr>
          <p:cNvPr id="13" name="TextBox 12">
            <a:extLst>
              <a:ext uri="{FF2B5EF4-FFF2-40B4-BE49-F238E27FC236}">
                <a16:creationId xmlns:a16="http://schemas.microsoft.com/office/drawing/2014/main" id="{AE6AC5A3-9442-2648-A810-138488E2BCDB}"/>
              </a:ext>
            </a:extLst>
          </p:cNvPr>
          <p:cNvSpPr txBox="1"/>
          <p:nvPr/>
        </p:nvSpPr>
        <p:spPr>
          <a:xfrm>
            <a:off x="518601" y="1500388"/>
            <a:ext cx="8190305" cy="3970318"/>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As you can see, it can sometimes be difficult to decide which one contains more dots.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To make it easier, there will be a black cross (circled in blue above) in the middle of the screen which you must fix your gaze on as you do the task.</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9A8BC916-F1E9-E348-BC6B-1A3BC111D855}"/>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
        <p:nvSpPr>
          <p:cNvPr id="2" name="Oval 1">
            <a:extLst>
              <a:ext uri="{FF2B5EF4-FFF2-40B4-BE49-F238E27FC236}">
                <a16:creationId xmlns:a16="http://schemas.microsoft.com/office/drawing/2014/main" id="{482EA2DB-0714-4F41-BF5C-E2E6CE5314EE}"/>
              </a:ext>
            </a:extLst>
          </p:cNvPr>
          <p:cNvSpPr/>
          <p:nvPr/>
        </p:nvSpPr>
        <p:spPr>
          <a:xfrm>
            <a:off x="4211960" y="2920863"/>
            <a:ext cx="648073" cy="6480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9350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613132"/>
            <a:ext cx="8424936" cy="5078313"/>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Before you begin:</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rPr>
              <a:t>On every trial, you will </a:t>
            </a:r>
            <a:r>
              <a:rPr lang="en-GB" dirty="0">
                <a:solidFill>
                  <a:prstClr val="black">
                    <a:lumMod val="95000"/>
                    <a:lumOff val="5000"/>
                  </a:prstClr>
                </a:solidFill>
                <a:latin typeface="Arial" panose="020B0604020202020204" pitchFamily="34" charset="0"/>
                <a:cs typeface="Arial" panose="020B0604020202020204" pitchFamily="34" charset="0"/>
              </a:rPr>
              <a:t>receive </a:t>
            </a:r>
            <a:r>
              <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rPr>
              <a:t>help from one advisor: either the computer or human.</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b="1"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When the HUMAN is your advisor:</a:t>
            </a:r>
          </a:p>
          <a:p>
            <a:pPr marL="742950" lvl="1"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You will be told the answer (LEFT/RIGHT) chosen by a real person who did the task earlier and saw the exact same stimulus that you just saw.</a:t>
            </a:r>
          </a:p>
          <a:p>
            <a:pPr marL="742950" lvl="1"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The HUMAN advisor is a past participant who completed the study without the assistance of advisors.  </a:t>
            </a:r>
          </a:p>
          <a:p>
            <a:pPr marL="285750" indent="-285750">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When the COMPUTER is your advisor:</a:t>
            </a:r>
          </a:p>
          <a:p>
            <a:pPr marL="742950" lvl="1"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You will be told the answer (LEFT/RIGHT) chosen by a computer algorithm that is applied to the exact same stimulus that you just saw.</a:t>
            </a:r>
          </a:p>
          <a:p>
            <a:pPr marL="742950" lvl="1"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The COMPUTER advisor consists of an algorithm that analyses the given stimulus and produces an answer based on pre-determined criteria.</a:t>
            </a:r>
          </a:p>
          <a:p>
            <a:pPr marR="0" lvl="0" defTabSz="914400" rtl="0" eaLnBrk="1" fontAlgn="auto" latinLnBrk="0" hangingPunct="1">
              <a:lnSpc>
                <a:spcPct val="100000"/>
              </a:lnSpc>
              <a:spcBef>
                <a:spcPts val="0"/>
              </a:spcBef>
              <a:spcAft>
                <a:spcPts val="0"/>
              </a:spcAft>
              <a:buClrTx/>
              <a:buSzTx/>
              <a:tabLst/>
              <a:defRPr/>
            </a:pPr>
            <a:endPar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D0C8D80-8C11-ED45-8BFD-61C6F0D66AAA}"/>
              </a:ext>
            </a:extLst>
          </p:cNvPr>
          <p:cNvSpPr txBox="1"/>
          <p:nvPr/>
        </p:nvSpPr>
        <p:spPr>
          <a:xfrm>
            <a:off x="2641824" y="6093296"/>
            <a:ext cx="3860352" cy="954107"/>
          </a:xfrm>
          <a:prstGeom prst="rect">
            <a:avLst/>
          </a:prstGeom>
          <a:noFill/>
        </p:spPr>
        <p:txBody>
          <a:bodyPr wrap="none" rtlCol="0">
            <a:spAutoFit/>
          </a:bodyPr>
          <a:lstStyle/>
          <a:p>
            <a:pPr>
              <a:defRPr/>
            </a:pPr>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760295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548680"/>
            <a:ext cx="8424936" cy="6186309"/>
          </a:xfrm>
          <a:prstGeom prst="rect">
            <a:avLst/>
          </a:prstGeom>
          <a:noFill/>
        </p:spPr>
        <p:txBody>
          <a:bodyPr wrap="square" rtlCol="0">
            <a:spAutoFit/>
          </a:bodyPr>
          <a:lstStyle/>
          <a:p>
            <a:pPr marL="285750" indent="-285750">
              <a:buFont typeface="Arial" panose="020B0604020202020204" pitchFamily="34" charset="0"/>
              <a:buChar char="•"/>
            </a:pPr>
            <a:r>
              <a:rPr lang="en-GB" dirty="0">
                <a:solidFill>
                  <a:prstClr val="black">
                    <a:lumMod val="95000"/>
                    <a:lumOff val="5000"/>
                  </a:prstClr>
                </a:solidFill>
                <a:latin typeface="Arial" panose="020B0604020202020204" pitchFamily="34" charset="0"/>
                <a:cs typeface="Arial" panose="020B0604020202020204" pitchFamily="34" charset="0"/>
              </a:rPr>
              <a:t>Your advisors may sometimes be incorrect.  The advice will ALWAYS come from the same person and same computer algorithm across the whole experiment, so you can learn how reliable each source of advice is.</a:t>
            </a:r>
          </a:p>
          <a:p>
            <a:r>
              <a:rPr lang="en-GB" dirty="0">
                <a:solidFill>
                  <a:prstClr val="black">
                    <a:lumMod val="95000"/>
                    <a:lumOff val="5000"/>
                  </a:prstClr>
                </a:solidFill>
                <a:latin typeface="Arial" panose="020B0604020202020204" pitchFamily="34" charset="0"/>
                <a:cs typeface="Arial" panose="020B0604020202020204" pitchFamily="34" charset="0"/>
              </a:rPr>
              <a:t>  </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Each trial will start with two boxes of dots, just as you practiced at the start of the experiment.  Then you’ll be asked for an initial judgment of which box contained more dots, and how confident you are in your judgment.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Then you’ll be given either computer or human advice.  Remember: the advice always comes from the same person and the same algorithm.  Use the mouse to click on the advisor when</a:t>
            </a:r>
            <a:r>
              <a:rPr kumimoji="0" lang="en-GB" sz="1800" b="0" i="0" u="none" strike="noStrike" kern="1200" cap="none" spc="0" normalizeH="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 you are ready to see their advice</a:t>
            </a:r>
            <a:r>
              <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solidFill>
                <a:prstClr val="black">
                  <a:lumMod val="95000"/>
                  <a:lumOff val="5000"/>
                </a:prstClr>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defRPr/>
            </a:pPr>
            <a:r>
              <a:rPr lang="en-GB" dirty="0">
                <a:solidFill>
                  <a:prstClr val="black">
                    <a:lumMod val="95000"/>
                    <a:lumOff val="5000"/>
                  </a:prstClr>
                </a:solidFill>
                <a:latin typeface="Arial" panose="020B0604020202020204" pitchFamily="34" charset="0"/>
                <a:cs typeface="Arial" panose="020B0604020202020204" pitchFamily="34" charset="0"/>
              </a:rPr>
              <a:t>After seeing the advice, you will then be asked for a final decision (LEFT or RIGHT) and again how confident you are in this decision.  Your previous answer and confidence will be displayed, and you can adjust this answer and/or confidence prior to your final answer.</a:t>
            </a:r>
          </a:p>
          <a:p>
            <a:pPr marL="285750" lvl="0" indent="-285750">
              <a:buFont typeface="Arial" panose="020B0604020202020204" pitchFamily="34" charset="0"/>
              <a:buChar char="•"/>
              <a:defRPr/>
            </a:pPr>
            <a:endParaRPr lang="en-GB" dirty="0">
              <a:solidFill>
                <a:prstClr val="black">
                  <a:lumMod val="95000"/>
                  <a:lumOff val="5000"/>
                </a:prstClr>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defRPr/>
            </a:pPr>
            <a:r>
              <a:rPr lang="en-GB" dirty="0">
                <a:solidFill>
                  <a:prstClr val="black">
                    <a:lumMod val="95000"/>
                    <a:lumOff val="5000"/>
                  </a:prstClr>
                </a:solidFill>
                <a:latin typeface="Arial" panose="020B0604020202020204" pitchFamily="34" charset="0"/>
                <a:cs typeface="Arial" panose="020B0604020202020204" pitchFamily="34" charset="0"/>
              </a:rPr>
              <a:t>Confirm your final answer by clicking Continue.  </a:t>
            </a:r>
            <a:r>
              <a:rPr lang="en-GB" b="1" dirty="0">
                <a:solidFill>
                  <a:prstClr val="black">
                    <a:lumMod val="95000"/>
                    <a:lumOff val="5000"/>
                  </a:prstClr>
                </a:solidFill>
                <a:latin typeface="Arial" panose="020B0604020202020204" pitchFamily="34" charset="0"/>
                <a:cs typeface="Arial" panose="020B0604020202020204" pitchFamily="34" charset="0"/>
              </a:rPr>
              <a:t>Only this final answer will count towards your final accuracy (and feedback) and overall percent correct.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
        <p:nvSpPr>
          <p:cNvPr id="6" name="TextBox 5">
            <a:extLst>
              <a:ext uri="{FF2B5EF4-FFF2-40B4-BE49-F238E27FC236}">
                <a16:creationId xmlns:a16="http://schemas.microsoft.com/office/drawing/2014/main" id="{59D58373-4C61-FF4F-A745-049751E8D08E}"/>
              </a:ext>
            </a:extLst>
          </p:cNvPr>
          <p:cNvSpPr txBox="1"/>
          <p:nvPr/>
        </p:nvSpPr>
        <p:spPr>
          <a:xfrm>
            <a:off x="2641824" y="6093296"/>
            <a:ext cx="3860352" cy="954107"/>
          </a:xfrm>
          <a:prstGeom prst="rect">
            <a:avLst/>
          </a:prstGeom>
          <a:noFill/>
        </p:spPr>
        <p:txBody>
          <a:bodyPr wrap="none" rtlCol="0">
            <a:spAutoFit/>
          </a:bodyPr>
          <a:lstStyle/>
          <a:p>
            <a:pPr>
              <a:defRPr/>
            </a:pPr>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49852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64704"/>
            <a:ext cx="8190305" cy="267765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You will now start the 2</a:t>
            </a:r>
            <a:r>
              <a:rPr kumimoji="0" lang="en-GB" sz="2800" b="0" i="0" u="none" strike="noStrike" kern="1200" cap="none" spc="0" normalizeH="0" baseline="3000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nd</a:t>
            </a: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 Practice Phase, which is made up of 1 block of trials, which should take around 5-10 minutes to complete.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Click Next to start the 2</a:t>
            </a:r>
            <a:r>
              <a:rPr kumimoji="0" lang="en-GB" sz="2800" b="0" i="0" u="none" strike="noStrike" kern="1200" cap="none" spc="0" normalizeH="0" baseline="3000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nd</a:t>
            </a: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 Practice Phase</a:t>
            </a:r>
          </a:p>
        </p:txBody>
      </p:sp>
    </p:spTree>
    <p:extLst>
      <p:ext uri="{BB962C8B-B14F-4D97-AF65-F5344CB8AC3E}">
        <p14:creationId xmlns:p14="http://schemas.microsoft.com/office/powerpoint/2010/main" val="107858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9522" y="1124744"/>
            <a:ext cx="8190305" cy="5078313"/>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The next phase of the experiment will continue using the same task as well as the same advisors you used in the last block of trials.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However, on some trials, you will be assigned an advisor for the trial and can choose if you want to switch to the other advisor (as per the image below). The bottom advisor (larger in size) is the initial one assigned. To change advisor, press the spacebar before the timer runs out. If you would like to keep the assigned advisor, simply let the timer run out.</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In other trials only one advisor option will be given.  </a:t>
            </a:r>
          </a:p>
          <a:p>
            <a:pPr algn="ctr"/>
            <a:r>
              <a:rPr lang="en-GB" dirty="0">
                <a:solidFill>
                  <a:schemeClr val="bg1">
                    <a:lumMod val="95000"/>
                    <a:lumOff val="5000"/>
                  </a:schemeClr>
                </a:solidFill>
                <a:latin typeface="Arial" panose="020B0604020202020204" pitchFamily="34" charset="0"/>
                <a:cs typeface="Arial" panose="020B0604020202020204" pitchFamily="34" charset="0"/>
              </a:rPr>
              <a:t>It is up to you to decide which advisor to choose to get advice from.  It is also up to you how much you take the advice into account when making your final decision.</a:t>
            </a:r>
          </a:p>
        </p:txBody>
      </p:sp>
      <p:sp>
        <p:nvSpPr>
          <p:cNvPr id="2" name="TextBox 1"/>
          <p:cNvSpPr txBox="1"/>
          <p:nvPr/>
        </p:nvSpPr>
        <p:spPr>
          <a:xfrm>
            <a:off x="3479757" y="476672"/>
            <a:ext cx="2113656" cy="584775"/>
          </a:xfrm>
          <a:prstGeom prst="rect">
            <a:avLst/>
          </a:prstGeom>
          <a:noFill/>
        </p:spPr>
        <p:txBody>
          <a:bodyPr wrap="none" rtlCol="0">
            <a:spAutoFit/>
          </a:bodyPr>
          <a:lstStyle/>
          <a:p>
            <a:r>
              <a:rPr lang="en-US" sz="3200" dirty="0">
                <a:solidFill>
                  <a:schemeClr val="accent1">
                    <a:lumMod val="50000"/>
                  </a:schemeClr>
                </a:solidFill>
                <a:latin typeface="Arial" panose="020B0604020202020204" pitchFamily="34" charset="0"/>
                <a:cs typeface="Arial" panose="020B0604020202020204" pitchFamily="34" charset="0"/>
              </a:rPr>
              <a:t>Well done!</a:t>
            </a:r>
            <a:endParaRPr lang="en-GB" sz="3200" dirty="0">
              <a:solidFill>
                <a:schemeClr val="accent1">
                  <a:lumMod val="50000"/>
                </a:scheme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691D8AE-BDD1-CF46-B0A5-61758D431058}"/>
              </a:ext>
            </a:extLst>
          </p:cNvPr>
          <p:cNvSpPr txBox="1"/>
          <p:nvPr/>
        </p:nvSpPr>
        <p:spPr>
          <a:xfrm>
            <a:off x="2641824" y="6093296"/>
            <a:ext cx="3860352" cy="954107"/>
          </a:xfrm>
          <a:prstGeom prst="rect">
            <a:avLst/>
          </a:prstGeom>
          <a:noFill/>
        </p:spPr>
        <p:txBody>
          <a:bodyPr wrap="none" rtlCol="0">
            <a:spAutoFit/>
          </a:bodyPr>
          <a:lstStyle/>
          <a:p>
            <a:pPr>
              <a:defRPr/>
            </a:pPr>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pic>
        <p:nvPicPr>
          <p:cNvPr id="8" name="Picture 7" descr="A screenshot of a cell phone&#10;&#10;Description automatically generated">
            <a:extLst>
              <a:ext uri="{FF2B5EF4-FFF2-40B4-BE49-F238E27FC236}">
                <a16:creationId xmlns:a16="http://schemas.microsoft.com/office/drawing/2014/main" id="{43CDE388-44C5-2A42-A160-1482CA474095}"/>
              </a:ext>
            </a:extLst>
          </p:cNvPr>
          <p:cNvPicPr>
            <a:picLocks noChangeAspect="1"/>
          </p:cNvPicPr>
          <p:nvPr/>
        </p:nvPicPr>
        <p:blipFill rotWithShape="1">
          <a:blip r:embed="rId2">
            <a:extLst>
              <a:ext uri="{28A0092B-C50C-407E-A947-70E740481C1C}">
                <a14:useLocalDpi xmlns:a14="http://schemas.microsoft.com/office/drawing/2010/main" val="0"/>
              </a:ext>
            </a:extLst>
          </a:blip>
          <a:srcRect l="8208" t="19960" r="13979" b="27312"/>
          <a:stretch/>
        </p:blipFill>
        <p:spPr>
          <a:xfrm>
            <a:off x="3384457" y="3429000"/>
            <a:ext cx="2375086" cy="1600239"/>
          </a:xfrm>
          <a:prstGeom prst="rect">
            <a:avLst/>
          </a:prstGeom>
        </p:spPr>
      </p:pic>
    </p:spTree>
    <p:extLst>
      <p:ext uri="{BB962C8B-B14F-4D97-AF65-F5344CB8AC3E}">
        <p14:creationId xmlns:p14="http://schemas.microsoft.com/office/powerpoint/2010/main" val="2587808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64704"/>
            <a:ext cx="8190305" cy="2677656"/>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You will now start the Experimental Phase, which is made up of 4 blocks of trials in total, each taking around 5-10 minutes to complete.</a:t>
            </a: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Click Next to start the Experimental Phase</a:t>
            </a:r>
          </a:p>
        </p:txBody>
      </p:sp>
    </p:spTree>
    <p:extLst>
      <p:ext uri="{BB962C8B-B14F-4D97-AF65-F5344CB8AC3E}">
        <p14:creationId xmlns:p14="http://schemas.microsoft.com/office/powerpoint/2010/main" val="261328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9471" y="3684203"/>
            <a:ext cx="7250832" cy="1477328"/>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each trial, after the stimulus presentation, you are simply asked to give your response about the task.</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To choose which box contained the most dots and express how confident you are, you will use a scale like the one above.</a:t>
            </a:r>
          </a:p>
        </p:txBody>
      </p:sp>
      <p:sp>
        <p:nvSpPr>
          <p:cNvPr id="12" name="TextBox 11">
            <a:extLst>
              <a:ext uri="{FF2B5EF4-FFF2-40B4-BE49-F238E27FC236}">
                <a16:creationId xmlns:a16="http://schemas.microsoft.com/office/drawing/2014/main" id="{77BDA688-D175-0346-8423-193AC1F086F4}"/>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4" name="Picture 3">
            <a:extLst>
              <a:ext uri="{FF2B5EF4-FFF2-40B4-BE49-F238E27FC236}">
                <a16:creationId xmlns:a16="http://schemas.microsoft.com/office/drawing/2014/main" id="{CEF16A11-315E-5643-B2F2-B0B308B3C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spTree>
    <p:extLst>
      <p:ext uri="{BB962C8B-B14F-4D97-AF65-F5344CB8AC3E}">
        <p14:creationId xmlns:p14="http://schemas.microsoft.com/office/powerpoint/2010/main" val="872932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9471" y="4041987"/>
            <a:ext cx="7250832" cy="923330"/>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If you think the </a:t>
            </a:r>
            <a:r>
              <a:rPr lang="en-GB" b="1" dirty="0">
                <a:solidFill>
                  <a:schemeClr val="bg1">
                    <a:lumMod val="95000"/>
                    <a:lumOff val="5000"/>
                  </a:schemeClr>
                </a:solidFill>
                <a:latin typeface="Arial" panose="020B0604020202020204" pitchFamily="34" charset="0"/>
                <a:cs typeface="Arial" panose="020B0604020202020204" pitchFamily="34" charset="0"/>
              </a:rPr>
              <a:t>LEFT box</a:t>
            </a:r>
            <a:r>
              <a:rPr lang="en-GB" dirty="0">
                <a:solidFill>
                  <a:schemeClr val="bg1">
                    <a:lumMod val="95000"/>
                    <a:lumOff val="5000"/>
                  </a:schemeClr>
                </a:solidFill>
                <a:latin typeface="Arial" panose="020B0604020202020204" pitchFamily="34" charset="0"/>
                <a:cs typeface="Arial" panose="020B0604020202020204" pitchFamily="34" charset="0"/>
              </a:rPr>
              <a:t> contained more dots, place the cursor on the </a:t>
            </a:r>
            <a:r>
              <a:rPr lang="en-GB" b="1" dirty="0">
                <a:solidFill>
                  <a:schemeClr val="bg1">
                    <a:lumMod val="95000"/>
                    <a:lumOff val="5000"/>
                  </a:schemeClr>
                </a:solidFill>
                <a:latin typeface="Arial" panose="020B0604020202020204" pitchFamily="34" charset="0"/>
                <a:cs typeface="Arial" panose="020B0604020202020204" pitchFamily="34" charset="0"/>
              </a:rPr>
              <a:t>LEFT part </a:t>
            </a:r>
            <a:r>
              <a:rPr lang="en-GB" dirty="0">
                <a:solidFill>
                  <a:schemeClr val="bg1">
                    <a:lumMod val="95000"/>
                    <a:lumOff val="5000"/>
                  </a:schemeClr>
                </a:solidFill>
                <a:latin typeface="Arial" panose="020B0604020202020204" pitchFamily="34" charset="0"/>
                <a:cs typeface="Arial" panose="020B0604020202020204" pitchFamily="34" charset="0"/>
              </a:rPr>
              <a:t>of the scale using the </a:t>
            </a:r>
            <a:r>
              <a:rPr lang="en-GB" b="1" dirty="0">
                <a:solidFill>
                  <a:schemeClr val="bg1">
                    <a:lumMod val="95000"/>
                    <a:lumOff val="5000"/>
                  </a:schemeClr>
                </a:solidFill>
                <a:latin typeface="Arial" panose="020B0604020202020204" pitchFamily="34" charset="0"/>
                <a:cs typeface="Arial" panose="020B0604020202020204" pitchFamily="34" charset="0"/>
              </a:rPr>
              <a:t>mouse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and then click </a:t>
            </a:r>
            <a:r>
              <a:rPr lang="en-GB" b="1" dirty="0">
                <a:solidFill>
                  <a:schemeClr val="bg1">
                    <a:lumMod val="95000"/>
                    <a:lumOff val="5000"/>
                  </a:schemeClr>
                </a:solidFill>
                <a:latin typeface="Arial" panose="020B0604020202020204" pitchFamily="34" charset="0"/>
                <a:cs typeface="Arial" panose="020B0604020202020204" pitchFamily="34" charset="0"/>
              </a:rPr>
              <a:t>Continue</a:t>
            </a:r>
            <a:r>
              <a:rPr lang="en-GB" dirty="0">
                <a:solidFill>
                  <a:schemeClr val="bg1">
                    <a:lumMod val="95000"/>
                    <a:lumOff val="5000"/>
                  </a:schemeClr>
                </a:solidFill>
                <a:latin typeface="Arial" panose="020B0604020202020204" pitchFamily="34" charset="0"/>
                <a:cs typeface="Arial" panose="020B0604020202020204" pitchFamily="34" charset="0"/>
              </a:rPr>
              <a:t> to confirm your choice.</a:t>
            </a:r>
          </a:p>
        </p:txBody>
      </p:sp>
      <p:sp>
        <p:nvSpPr>
          <p:cNvPr id="19" name="TextBox 18">
            <a:extLst>
              <a:ext uri="{FF2B5EF4-FFF2-40B4-BE49-F238E27FC236}">
                <a16:creationId xmlns:a16="http://schemas.microsoft.com/office/drawing/2014/main" id="{06CAF6D2-BB6E-7449-9481-3B5444CC4746}"/>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0" name="Picture 19">
            <a:extLst>
              <a:ext uri="{FF2B5EF4-FFF2-40B4-BE49-F238E27FC236}">
                <a16:creationId xmlns:a16="http://schemas.microsoft.com/office/drawing/2014/main" id="{5A039746-7B2B-8E41-9F98-D97CFABA87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sp>
        <p:nvSpPr>
          <p:cNvPr id="14" name="Rectangle 13"/>
          <p:cNvSpPr/>
          <p:nvPr/>
        </p:nvSpPr>
        <p:spPr>
          <a:xfrm>
            <a:off x="9920" y="1203255"/>
            <a:ext cx="2812940" cy="18548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A6D9884C-A580-2043-91DF-A39B1F503F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31640" y="2103531"/>
            <a:ext cx="118814" cy="445551"/>
          </a:xfrm>
          <a:prstGeom prst="rect">
            <a:avLst/>
          </a:prstGeom>
        </p:spPr>
      </p:pic>
    </p:spTree>
    <p:extLst>
      <p:ext uri="{BB962C8B-B14F-4D97-AF65-F5344CB8AC3E}">
        <p14:creationId xmlns:p14="http://schemas.microsoft.com/office/powerpoint/2010/main" val="1237171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584" y="4017838"/>
            <a:ext cx="7250832" cy="923330"/>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If you think the </a:t>
            </a:r>
            <a:r>
              <a:rPr lang="en-GB" b="1" dirty="0">
                <a:solidFill>
                  <a:schemeClr val="bg1">
                    <a:lumMod val="95000"/>
                    <a:lumOff val="5000"/>
                  </a:schemeClr>
                </a:solidFill>
                <a:latin typeface="Arial" panose="020B0604020202020204" pitchFamily="34" charset="0"/>
                <a:cs typeface="Arial" panose="020B0604020202020204" pitchFamily="34" charset="0"/>
              </a:rPr>
              <a:t>RIGHT box</a:t>
            </a:r>
            <a:r>
              <a:rPr lang="en-GB" dirty="0">
                <a:solidFill>
                  <a:schemeClr val="bg1">
                    <a:lumMod val="95000"/>
                    <a:lumOff val="5000"/>
                  </a:schemeClr>
                </a:solidFill>
                <a:latin typeface="Arial" panose="020B0604020202020204" pitchFamily="34" charset="0"/>
                <a:cs typeface="Arial" panose="020B0604020202020204" pitchFamily="34" charset="0"/>
              </a:rPr>
              <a:t> contained more dots, place the cursor on the </a:t>
            </a:r>
            <a:r>
              <a:rPr lang="en-GB" b="1" dirty="0">
                <a:solidFill>
                  <a:schemeClr val="bg1">
                    <a:lumMod val="95000"/>
                    <a:lumOff val="5000"/>
                  </a:schemeClr>
                </a:solidFill>
                <a:latin typeface="Arial" panose="020B0604020202020204" pitchFamily="34" charset="0"/>
                <a:cs typeface="Arial" panose="020B0604020202020204" pitchFamily="34" charset="0"/>
              </a:rPr>
              <a:t>RIGHT part </a:t>
            </a:r>
            <a:r>
              <a:rPr lang="en-GB" dirty="0">
                <a:solidFill>
                  <a:schemeClr val="bg1">
                    <a:lumMod val="95000"/>
                    <a:lumOff val="5000"/>
                  </a:schemeClr>
                </a:solidFill>
                <a:latin typeface="Arial" panose="020B0604020202020204" pitchFamily="34" charset="0"/>
                <a:cs typeface="Arial" panose="020B0604020202020204" pitchFamily="34" charset="0"/>
              </a:rPr>
              <a:t>of the scale using the </a:t>
            </a:r>
            <a:r>
              <a:rPr lang="en-GB" b="1" dirty="0">
                <a:solidFill>
                  <a:schemeClr val="bg1">
                    <a:lumMod val="95000"/>
                    <a:lumOff val="5000"/>
                  </a:schemeClr>
                </a:solidFill>
                <a:latin typeface="Arial" panose="020B0604020202020204" pitchFamily="34" charset="0"/>
                <a:cs typeface="Arial" panose="020B0604020202020204" pitchFamily="34" charset="0"/>
              </a:rPr>
              <a:t>mouse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and then click </a:t>
            </a:r>
            <a:r>
              <a:rPr lang="en-GB" b="1" dirty="0">
                <a:solidFill>
                  <a:schemeClr val="bg1">
                    <a:lumMod val="95000"/>
                    <a:lumOff val="5000"/>
                  </a:schemeClr>
                </a:solidFill>
                <a:latin typeface="Arial" panose="020B0604020202020204" pitchFamily="34" charset="0"/>
                <a:cs typeface="Arial" panose="020B0604020202020204" pitchFamily="34" charset="0"/>
              </a:rPr>
              <a:t>Continue</a:t>
            </a:r>
            <a:r>
              <a:rPr lang="en-GB" dirty="0">
                <a:solidFill>
                  <a:schemeClr val="bg1">
                    <a:lumMod val="95000"/>
                    <a:lumOff val="5000"/>
                  </a:schemeClr>
                </a:solidFill>
                <a:latin typeface="Arial" panose="020B0604020202020204" pitchFamily="34" charset="0"/>
                <a:cs typeface="Arial" panose="020B0604020202020204" pitchFamily="34" charset="0"/>
              </a:rPr>
              <a:t> to confirm your choice.</a:t>
            </a:r>
          </a:p>
        </p:txBody>
      </p:sp>
      <p:sp>
        <p:nvSpPr>
          <p:cNvPr id="19" name="TextBox 18">
            <a:extLst>
              <a:ext uri="{FF2B5EF4-FFF2-40B4-BE49-F238E27FC236}">
                <a16:creationId xmlns:a16="http://schemas.microsoft.com/office/drawing/2014/main" id="{4C792B34-E6D6-D149-8AB3-E8296FE931BF}"/>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0" name="Picture 19">
            <a:extLst>
              <a:ext uri="{FF2B5EF4-FFF2-40B4-BE49-F238E27FC236}">
                <a16:creationId xmlns:a16="http://schemas.microsoft.com/office/drawing/2014/main" id="{BE07E880-1951-424F-8BEC-ED7B613E8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sp>
        <p:nvSpPr>
          <p:cNvPr id="21" name="Rectangle 20">
            <a:extLst>
              <a:ext uri="{FF2B5EF4-FFF2-40B4-BE49-F238E27FC236}">
                <a16:creationId xmlns:a16="http://schemas.microsoft.com/office/drawing/2014/main" id="{59D2555D-444B-1347-9D7D-3A51E5F9E5C9}"/>
              </a:ext>
            </a:extLst>
          </p:cNvPr>
          <p:cNvSpPr/>
          <p:nvPr/>
        </p:nvSpPr>
        <p:spPr>
          <a:xfrm>
            <a:off x="6330858" y="1203255"/>
            <a:ext cx="2812940" cy="18548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1">
            <a:extLst>
              <a:ext uri="{FF2B5EF4-FFF2-40B4-BE49-F238E27FC236}">
                <a16:creationId xmlns:a16="http://schemas.microsoft.com/office/drawing/2014/main" id="{62C37F50-0E46-A74C-B548-FFB0A40BC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743914" y="2090468"/>
            <a:ext cx="118814" cy="445551"/>
          </a:xfrm>
          <a:prstGeom prst="rect">
            <a:avLst/>
          </a:prstGeom>
        </p:spPr>
      </p:pic>
    </p:spTree>
    <p:extLst>
      <p:ext uri="{BB962C8B-B14F-4D97-AF65-F5344CB8AC3E}">
        <p14:creationId xmlns:p14="http://schemas.microsoft.com/office/powerpoint/2010/main" val="307907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9471" y="4829428"/>
            <a:ext cx="7250832" cy="646331"/>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By placing the cursor </a:t>
            </a:r>
            <a:r>
              <a:rPr lang="en-GB" b="1" dirty="0">
                <a:solidFill>
                  <a:schemeClr val="bg1">
                    <a:lumMod val="95000"/>
                    <a:lumOff val="5000"/>
                  </a:schemeClr>
                </a:solidFill>
                <a:latin typeface="Arial" panose="020B0604020202020204" pitchFamily="34" charset="0"/>
                <a:cs typeface="Arial" panose="020B0604020202020204" pitchFamily="34" charset="0"/>
              </a:rPr>
              <a:t>farther away from the centre </a:t>
            </a:r>
            <a:r>
              <a:rPr lang="en-GB"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b="1" dirty="0">
                <a:solidFill>
                  <a:schemeClr val="bg1">
                    <a:lumMod val="95000"/>
                    <a:lumOff val="5000"/>
                  </a:schemeClr>
                </a:solidFill>
                <a:latin typeface="Arial" panose="020B0604020202020204" pitchFamily="34" charset="0"/>
                <a:cs typeface="Arial" panose="020B0604020202020204" pitchFamily="34" charset="0"/>
              </a:rPr>
              <a:t>higher confidence.</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5B3B3153-4FBA-7542-BACD-33278AC649E5}"/>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3" name="Picture 22">
            <a:extLst>
              <a:ext uri="{FF2B5EF4-FFF2-40B4-BE49-F238E27FC236}">
                <a16:creationId xmlns:a16="http://schemas.microsoft.com/office/drawing/2014/main" id="{3463C751-5E51-5C41-9658-34AACFC3A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pic>
        <p:nvPicPr>
          <p:cNvPr id="25" name="Picture 24">
            <a:extLst>
              <a:ext uri="{FF2B5EF4-FFF2-40B4-BE49-F238E27FC236}">
                <a16:creationId xmlns:a16="http://schemas.microsoft.com/office/drawing/2014/main" id="{79F39F14-23B0-4C42-B737-99325E86C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316416" y="2095432"/>
            <a:ext cx="118814" cy="445551"/>
          </a:xfrm>
          <a:prstGeom prst="rect">
            <a:avLst/>
          </a:prstGeom>
        </p:spPr>
      </p:pic>
      <p:pic>
        <p:nvPicPr>
          <p:cNvPr id="26" name="Picture 25">
            <a:extLst>
              <a:ext uri="{FF2B5EF4-FFF2-40B4-BE49-F238E27FC236}">
                <a16:creationId xmlns:a16="http://schemas.microsoft.com/office/drawing/2014/main" id="{D0F656A5-7144-3842-BC7D-7C912054B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08770" y="2075388"/>
            <a:ext cx="118814" cy="445551"/>
          </a:xfrm>
          <a:prstGeom prst="rect">
            <a:avLst/>
          </a:prstGeom>
        </p:spPr>
      </p:pic>
      <p:sp>
        <p:nvSpPr>
          <p:cNvPr id="27" name="Up Arrow 26">
            <a:extLst>
              <a:ext uri="{FF2B5EF4-FFF2-40B4-BE49-F238E27FC236}">
                <a16:creationId xmlns:a16="http://schemas.microsoft.com/office/drawing/2014/main" id="{DC1136B4-B885-D549-A930-13EE4714C81B}"/>
              </a:ext>
            </a:extLst>
          </p:cNvPr>
          <p:cNvSpPr/>
          <p:nvPr/>
        </p:nvSpPr>
        <p:spPr>
          <a:xfrm>
            <a:off x="611530" y="2740231"/>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Up Arrow 27">
            <a:extLst>
              <a:ext uri="{FF2B5EF4-FFF2-40B4-BE49-F238E27FC236}">
                <a16:creationId xmlns:a16="http://schemas.microsoft.com/office/drawing/2014/main" id="{308F0B82-949F-DE47-9B68-1935AD6D2717}"/>
              </a:ext>
            </a:extLst>
          </p:cNvPr>
          <p:cNvSpPr/>
          <p:nvPr/>
        </p:nvSpPr>
        <p:spPr>
          <a:xfrm>
            <a:off x="8219176" y="2741034"/>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9715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6376" y="4798893"/>
            <a:ext cx="7250832" cy="646331"/>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By placing the cursor </a:t>
            </a:r>
            <a:r>
              <a:rPr lang="en-GB" b="1" dirty="0">
                <a:solidFill>
                  <a:schemeClr val="bg1">
                    <a:lumMod val="95000"/>
                    <a:lumOff val="5000"/>
                  </a:schemeClr>
                </a:solidFill>
                <a:latin typeface="Arial" panose="020B0604020202020204" pitchFamily="34" charset="0"/>
                <a:cs typeface="Arial" panose="020B0604020202020204" pitchFamily="34" charset="0"/>
              </a:rPr>
              <a:t>closer to the centre </a:t>
            </a:r>
            <a:r>
              <a:rPr lang="en-GB"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b="1" dirty="0">
                <a:solidFill>
                  <a:schemeClr val="bg1">
                    <a:lumMod val="95000"/>
                    <a:lumOff val="5000"/>
                  </a:schemeClr>
                </a:solidFill>
                <a:latin typeface="Arial" panose="020B0604020202020204" pitchFamily="34" charset="0"/>
                <a:cs typeface="Arial" panose="020B0604020202020204" pitchFamily="34" charset="0"/>
              </a:rPr>
              <a:t>lower confidence.</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4532C255-5938-D844-9AD4-C00F2FCAB9FA}"/>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0" name="Picture 19">
            <a:extLst>
              <a:ext uri="{FF2B5EF4-FFF2-40B4-BE49-F238E27FC236}">
                <a16:creationId xmlns:a16="http://schemas.microsoft.com/office/drawing/2014/main" id="{A878471D-203C-E646-876F-215CD7DAE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pic>
        <p:nvPicPr>
          <p:cNvPr id="21" name="Picture 20">
            <a:extLst>
              <a:ext uri="{FF2B5EF4-FFF2-40B4-BE49-F238E27FC236}">
                <a16:creationId xmlns:a16="http://schemas.microsoft.com/office/drawing/2014/main" id="{01869139-DADE-B746-9DC8-59BCB3B5E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617917" y="2095431"/>
            <a:ext cx="118814" cy="445551"/>
          </a:xfrm>
          <a:prstGeom prst="rect">
            <a:avLst/>
          </a:prstGeom>
        </p:spPr>
      </p:pic>
      <p:pic>
        <p:nvPicPr>
          <p:cNvPr id="22" name="Picture 21">
            <a:extLst>
              <a:ext uri="{FF2B5EF4-FFF2-40B4-BE49-F238E27FC236}">
                <a16:creationId xmlns:a16="http://schemas.microsoft.com/office/drawing/2014/main" id="{C3BB72D2-3261-5344-B3E0-653B80628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347864" y="2095431"/>
            <a:ext cx="118814" cy="445551"/>
          </a:xfrm>
          <a:prstGeom prst="rect">
            <a:avLst/>
          </a:prstGeom>
        </p:spPr>
      </p:pic>
      <p:sp>
        <p:nvSpPr>
          <p:cNvPr id="23" name="Up Arrow 22">
            <a:extLst>
              <a:ext uri="{FF2B5EF4-FFF2-40B4-BE49-F238E27FC236}">
                <a16:creationId xmlns:a16="http://schemas.microsoft.com/office/drawing/2014/main" id="{66FB0638-FAC9-F544-A154-830A5EFD2852}"/>
              </a:ext>
            </a:extLst>
          </p:cNvPr>
          <p:cNvSpPr/>
          <p:nvPr/>
        </p:nvSpPr>
        <p:spPr>
          <a:xfrm>
            <a:off x="3250624" y="2657568"/>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Up Arrow 23">
            <a:extLst>
              <a:ext uri="{FF2B5EF4-FFF2-40B4-BE49-F238E27FC236}">
                <a16:creationId xmlns:a16="http://schemas.microsoft.com/office/drawing/2014/main" id="{BEB570C7-BB01-2B49-A90F-3ED60016D8C8}"/>
              </a:ext>
            </a:extLst>
          </p:cNvPr>
          <p:cNvSpPr/>
          <p:nvPr/>
        </p:nvSpPr>
        <p:spPr>
          <a:xfrm>
            <a:off x="5520677" y="2657568"/>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209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584" y="764704"/>
            <a:ext cx="7250832" cy="4801314"/>
          </a:xfrm>
          <a:prstGeom prst="rect">
            <a:avLst/>
          </a:prstGeom>
          <a:noFill/>
        </p:spPr>
        <p:txBody>
          <a:bodyPr wrap="square" rtlCol="0">
            <a:spAutoFit/>
          </a:bodyPr>
          <a:lstStyle/>
          <a:p>
            <a:pPr algn="ctr"/>
            <a:r>
              <a:rPr lang="en-US" b="1" dirty="0">
                <a:solidFill>
                  <a:schemeClr val="bg1">
                    <a:lumMod val="95000"/>
                    <a:lumOff val="5000"/>
                  </a:schemeClr>
                </a:solidFill>
                <a:latin typeface="Arial" panose="020B0604020202020204" pitchFamily="34" charset="0"/>
                <a:cs typeface="Arial" panose="020B0604020202020204" pitchFamily="34" charset="0"/>
              </a:rPr>
              <a:t>Please try to report your confidence as reliably as possible!!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This means: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If you indicate to be 100% confident, you are 100% sure this is the answer!</a:t>
            </a:r>
          </a:p>
        </p:txBody>
      </p:sp>
      <p:sp>
        <p:nvSpPr>
          <p:cNvPr id="22" name="TextBox 21">
            <a:extLst>
              <a:ext uri="{FF2B5EF4-FFF2-40B4-BE49-F238E27FC236}">
                <a16:creationId xmlns:a16="http://schemas.microsoft.com/office/drawing/2014/main" id="{588D9786-63C7-2F4C-9E8F-F593C4C22B40}"/>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3" name="Picture 22">
            <a:extLst>
              <a:ext uri="{FF2B5EF4-FFF2-40B4-BE49-F238E27FC236}">
                <a16:creationId xmlns:a16="http://schemas.microsoft.com/office/drawing/2014/main" id="{9082F676-CE75-EB41-90D8-211AD11CF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pic>
        <p:nvPicPr>
          <p:cNvPr id="24" name="Picture 23">
            <a:extLst>
              <a:ext uri="{FF2B5EF4-FFF2-40B4-BE49-F238E27FC236}">
                <a16:creationId xmlns:a16="http://schemas.microsoft.com/office/drawing/2014/main" id="{06B43CB4-BC17-4F48-8AFB-96EAE48731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977089" y="2095430"/>
            <a:ext cx="118814" cy="445551"/>
          </a:xfrm>
          <a:prstGeom prst="rect">
            <a:avLst/>
          </a:prstGeom>
        </p:spPr>
      </p:pic>
      <p:pic>
        <p:nvPicPr>
          <p:cNvPr id="25" name="Picture 24">
            <a:extLst>
              <a:ext uri="{FF2B5EF4-FFF2-40B4-BE49-F238E27FC236}">
                <a16:creationId xmlns:a16="http://schemas.microsoft.com/office/drawing/2014/main" id="{7A99AA34-481D-AF40-925B-DA1E09308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7504" y="2095431"/>
            <a:ext cx="118814" cy="445551"/>
          </a:xfrm>
          <a:prstGeom prst="rect">
            <a:avLst/>
          </a:prstGeom>
        </p:spPr>
      </p:pic>
      <p:sp>
        <p:nvSpPr>
          <p:cNvPr id="26" name="Up Arrow 25">
            <a:extLst>
              <a:ext uri="{FF2B5EF4-FFF2-40B4-BE49-F238E27FC236}">
                <a16:creationId xmlns:a16="http://schemas.microsoft.com/office/drawing/2014/main" id="{905B3EBC-63BD-E74A-8D60-226F3CE8EF3A}"/>
              </a:ext>
            </a:extLst>
          </p:cNvPr>
          <p:cNvSpPr/>
          <p:nvPr/>
        </p:nvSpPr>
        <p:spPr>
          <a:xfrm rot="19491382">
            <a:off x="257225" y="2568910"/>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Up Arrow 26">
            <a:extLst>
              <a:ext uri="{FF2B5EF4-FFF2-40B4-BE49-F238E27FC236}">
                <a16:creationId xmlns:a16="http://schemas.microsoft.com/office/drawing/2014/main" id="{15167423-A074-3347-89DE-78342891409F}"/>
              </a:ext>
            </a:extLst>
          </p:cNvPr>
          <p:cNvSpPr/>
          <p:nvPr/>
        </p:nvSpPr>
        <p:spPr>
          <a:xfrm rot="2003003">
            <a:off x="8570238" y="2566982"/>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1455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584" y="764704"/>
            <a:ext cx="7250832" cy="4801314"/>
          </a:xfrm>
          <a:prstGeom prst="rect">
            <a:avLst/>
          </a:prstGeom>
          <a:noFill/>
        </p:spPr>
        <p:txBody>
          <a:bodyPr wrap="square" rtlCol="0">
            <a:spAutoFit/>
          </a:bodyPr>
          <a:lstStyle/>
          <a:p>
            <a:pPr algn="ctr"/>
            <a:r>
              <a:rPr lang="en-US" b="1" dirty="0">
                <a:solidFill>
                  <a:schemeClr val="bg1">
                    <a:lumMod val="95000"/>
                    <a:lumOff val="5000"/>
                  </a:schemeClr>
                </a:solidFill>
                <a:latin typeface="Arial" panose="020B0604020202020204" pitchFamily="34" charset="0"/>
                <a:cs typeface="Arial" panose="020B0604020202020204" pitchFamily="34" charset="0"/>
              </a:rPr>
              <a:t>Please try to report your confidence as reliably as possible!!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This means: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If you indicate you are 50% confident, you don’t know the answer at all and are purely guessing it was left or right.</a:t>
            </a:r>
          </a:p>
        </p:txBody>
      </p:sp>
      <p:sp>
        <p:nvSpPr>
          <p:cNvPr id="22" name="TextBox 21">
            <a:extLst>
              <a:ext uri="{FF2B5EF4-FFF2-40B4-BE49-F238E27FC236}">
                <a16:creationId xmlns:a16="http://schemas.microsoft.com/office/drawing/2014/main" id="{87EF5A27-18B5-DE4E-8B8C-DE46207B4C71}"/>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3" name="Picture 22">
            <a:extLst>
              <a:ext uri="{FF2B5EF4-FFF2-40B4-BE49-F238E27FC236}">
                <a16:creationId xmlns:a16="http://schemas.microsoft.com/office/drawing/2014/main" id="{CD07AB3D-BA63-FB4C-80BC-09FBC5D9B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pic>
        <p:nvPicPr>
          <p:cNvPr id="24" name="Picture 23">
            <a:extLst>
              <a:ext uri="{FF2B5EF4-FFF2-40B4-BE49-F238E27FC236}">
                <a16:creationId xmlns:a16="http://schemas.microsoft.com/office/drawing/2014/main" id="{1CD77A4A-9153-5B44-8130-A2A88ED0A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642465" y="2115144"/>
            <a:ext cx="118814" cy="445551"/>
          </a:xfrm>
          <a:prstGeom prst="rect">
            <a:avLst/>
          </a:prstGeom>
        </p:spPr>
      </p:pic>
      <p:pic>
        <p:nvPicPr>
          <p:cNvPr id="25" name="Picture 24">
            <a:extLst>
              <a:ext uri="{FF2B5EF4-FFF2-40B4-BE49-F238E27FC236}">
                <a16:creationId xmlns:a16="http://schemas.microsoft.com/office/drawing/2014/main" id="{5CFB97A0-975D-C341-89C5-068848A1B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442129" y="2115145"/>
            <a:ext cx="118814" cy="445551"/>
          </a:xfrm>
          <a:prstGeom prst="rect">
            <a:avLst/>
          </a:prstGeom>
        </p:spPr>
      </p:pic>
      <p:sp>
        <p:nvSpPr>
          <p:cNvPr id="28" name="Up Arrow 27">
            <a:extLst>
              <a:ext uri="{FF2B5EF4-FFF2-40B4-BE49-F238E27FC236}">
                <a16:creationId xmlns:a16="http://schemas.microsoft.com/office/drawing/2014/main" id="{711E8392-DFC7-404A-9C5D-DAD9DCA92F05}"/>
              </a:ext>
            </a:extLst>
          </p:cNvPr>
          <p:cNvSpPr/>
          <p:nvPr/>
        </p:nvSpPr>
        <p:spPr>
          <a:xfrm rot="19491382">
            <a:off x="4799740" y="2588624"/>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Up Arrow 28">
            <a:extLst>
              <a:ext uri="{FF2B5EF4-FFF2-40B4-BE49-F238E27FC236}">
                <a16:creationId xmlns:a16="http://schemas.microsoft.com/office/drawing/2014/main" id="{BCEAF246-0A50-194C-B3CF-EE59D36D1F8F}"/>
              </a:ext>
            </a:extLst>
          </p:cNvPr>
          <p:cNvSpPr/>
          <p:nvPr/>
        </p:nvSpPr>
        <p:spPr>
          <a:xfrm rot="2003003">
            <a:off x="4148242" y="2590551"/>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65977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8542</TotalTime>
  <Words>1850</Words>
  <Application>Microsoft Macintosh PowerPoint</Application>
  <PresentationFormat>On-screen Show (4:3)</PresentationFormat>
  <Paragraphs>186</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Hello and thank you for participating in this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and thank you for participating in this study!</dc:title>
  <dc:creator>Anna</dc:creator>
  <cp:lastModifiedBy>Sriraj Aiyer</cp:lastModifiedBy>
  <cp:revision>118</cp:revision>
  <cp:lastPrinted>2019-08-13T16:17:39Z</cp:lastPrinted>
  <dcterms:created xsi:type="dcterms:W3CDTF">2014-08-05T08:48:59Z</dcterms:created>
  <dcterms:modified xsi:type="dcterms:W3CDTF">2020-12-09T22:10:34Z</dcterms:modified>
</cp:coreProperties>
</file>