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6" r:id="rId3"/>
    <p:sldId id="262" r:id="rId4"/>
    <p:sldId id="272" r:id="rId5"/>
    <p:sldId id="266" r:id="rId6"/>
    <p:sldId id="267" r:id="rId7"/>
    <p:sldId id="268" r:id="rId8"/>
    <p:sldId id="269" r:id="rId9"/>
    <p:sldId id="276" r:id="rId10"/>
    <p:sldId id="275" r:id="rId11"/>
    <p:sldId id="270" r:id="rId12"/>
    <p:sldId id="271" r:id="rId13"/>
    <p:sldId id="280" r:id="rId14"/>
    <p:sldId id="281" r:id="rId15"/>
    <p:sldId id="282" r:id="rId16"/>
    <p:sldId id="283" r:id="rId17"/>
    <p:sldId id="258" r:id="rId18"/>
    <p:sldId id="273" r:id="rId19"/>
    <p:sldId id="284" r:id="rId20"/>
    <p:sldId id="285"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12/06/2019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ALWAYS come from the same computer algorithm across the whole experiment, so you can learn how reliable each source of advice is.</a:t>
            </a:r>
          </a:p>
          <a:p>
            <a:endParaRPr lang="en-GB" dirty="0"/>
          </a:p>
        </p:txBody>
      </p:sp>
      <p:sp>
        <p:nvSpPr>
          <p:cNvPr id="4" name="Slide Number Placeholder 3"/>
          <p:cNvSpPr>
            <a:spLocks noGrp="1"/>
          </p:cNvSpPr>
          <p:nvPr>
            <p:ph type="sldNum" sz="quarter" idx="10"/>
          </p:nvPr>
        </p:nvSpPr>
        <p:spPr/>
        <p:txBody>
          <a:bodyPr/>
          <a:lstStyle/>
          <a:p>
            <a:fld id="{254BAE8B-A809-4352-AE57-0685F3C03C7F}" type="slidenum">
              <a:rPr lang="en-GB" smtClean="0"/>
              <a:t>15</a:t>
            </a:fld>
            <a:endParaRPr lang="en-GB"/>
          </a:p>
        </p:txBody>
      </p:sp>
    </p:spTree>
    <p:extLst>
      <p:ext uri="{BB962C8B-B14F-4D97-AF65-F5344CB8AC3E}">
        <p14:creationId xmlns:p14="http://schemas.microsoft.com/office/powerpoint/2010/main" val="270533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12/06/2019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12/06/2019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12/06/2019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41" y="2492896"/>
            <a:ext cx="3816424" cy="17439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541866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
        <p:nvSpPr>
          <p:cNvPr id="4" name="TextBox 3"/>
          <p:cNvSpPr txBox="1"/>
          <p:nvPr/>
        </p:nvSpPr>
        <p:spPr>
          <a:xfrm>
            <a:off x="1304481"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Please call the researcher if you have any questions.</a:t>
            </a:r>
          </a:p>
        </p:txBody>
      </p:sp>
      <p:sp>
        <p:nvSpPr>
          <p:cNvPr id="4" name="TextBox 3"/>
          <p:cNvSpPr txBox="1"/>
          <p:nvPr/>
        </p:nvSpPr>
        <p:spPr>
          <a:xfrm>
            <a:off x="1304481"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2780928"/>
            <a:ext cx="8190305" cy="523220"/>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Right Arrow Key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489522" y="1124744"/>
            <a:ext cx="8190305"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one of two different computer algorithm advisors. Both computer advisors consist of algorithms that analyse the given stimulus and produce answers based on pre-determined criteria.</a:t>
            </a: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sp>
        <p:nvSpPr>
          <p:cNvPr id="3" name="Rectangle 2"/>
          <p:cNvSpPr/>
          <p:nvPr/>
        </p:nvSpPr>
        <p:spPr>
          <a:xfrm>
            <a:off x="1614335" y="3552987"/>
            <a:ext cx="1865422" cy="23962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a:solidFill>
                  <a:schemeClr val="bg1"/>
                </a:solidFill>
              </a:rPr>
              <a:t>Computer</a:t>
            </a:r>
          </a:p>
          <a:p>
            <a:pPr algn="ctr"/>
            <a:r>
              <a:rPr lang="en-GB" sz="4800" b="1" dirty="0">
                <a:solidFill>
                  <a:schemeClr val="bg1"/>
                </a:solidFill>
              </a:rPr>
              <a:t>1</a:t>
            </a:r>
          </a:p>
        </p:txBody>
      </p:sp>
      <p:sp>
        <p:nvSpPr>
          <p:cNvPr id="9" name="Rectangle 8"/>
          <p:cNvSpPr/>
          <p:nvPr/>
        </p:nvSpPr>
        <p:spPr>
          <a:xfrm>
            <a:off x="5593413" y="3552986"/>
            <a:ext cx="1865422" cy="23962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a:solidFill>
                  <a:schemeClr val="bg1"/>
                </a:solidFill>
              </a:rPr>
              <a:t>Computer</a:t>
            </a:r>
          </a:p>
          <a:p>
            <a:pPr algn="ctr"/>
            <a:r>
              <a:rPr lang="en-GB" sz="4800" b="1" dirty="0">
                <a:solidFill>
                  <a:schemeClr val="bg1"/>
                </a:solidFill>
              </a:rPr>
              <a:t>2</a:t>
            </a:r>
          </a:p>
        </p:txBody>
      </p:sp>
    </p:spTree>
    <p:extLst>
      <p:ext uri="{BB962C8B-B14F-4D97-AF65-F5344CB8AC3E}">
        <p14:creationId xmlns:p14="http://schemas.microsoft.com/office/powerpoint/2010/main" val="42340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323528" y="613132"/>
            <a:ext cx="8424936" cy="5355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Computer</a:t>
            </a:r>
            <a:r>
              <a:rPr kumimoji="0" lang="en-GB" b="0" i="0" u="none" strike="noStrike" kern="1200" cap="none" spc="0" normalizeH="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 1</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 or Computer 2.</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solidFill>
                  <a:prstClr val="black">
                    <a:lumMod val="95000"/>
                    <a:lumOff val="5000"/>
                  </a:prstClr>
                </a:solidFill>
                <a:latin typeface="Arial" panose="020B0604020202020204" pitchFamily="34" charset="0"/>
                <a:cs typeface="Arial" panose="020B0604020202020204" pitchFamily="34" charset="0"/>
              </a:rPr>
              <a:t>Both Computer 1 and Computer 2 advisors are real computer algorithms that are applied to the exact same stimulus that you just saw in that trial.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Computer 1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It will give its answer by indicating which side is correct (LEFT or RIGHT) as well as highlighting a specific confidence level (in red) on the appropriate side of the bars at the bottom of the screen.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Computer 2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It will give its answer, indicating which side is correct (LEFT or RIGHT), by highlighting the entire side of the bars (in red) at the bottom of the screen.  </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86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395536" y="476672"/>
            <a:ext cx="8424936" cy="5632312"/>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Computer 1 and Computer 2 are two different algorithmic advisors.  They DO NOT change during the course of the study.  In this way, you can learn how reliable each source of advice is and use it accordingly to maximize your score.</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1 or Computer 2 advice.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(in blue),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pressing spacebar.  Only this final answer will count towards your percent correct.</a:t>
            </a: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681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dirty="0">
              <a:solidFill>
                <a:prstClr val="black">
                  <a:lumMod val="95000"/>
                  <a:lumOff val="5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Please call the researcher if you have any questions.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Otherwise, press the Right Arrow Key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34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489522" y="1124744"/>
            <a:ext cx="8190305" cy="3693319"/>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1st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next portion of our study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portion of the study, you will have some trials where only one advisor option is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you will have the choice of both advisors.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based on how useful you find the advice from each computer advisor.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15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1</a:t>
            </a:r>
            <a:r>
              <a:rPr lang="en-GB" sz="2800" baseline="30000" dirty="0">
                <a:solidFill>
                  <a:schemeClr val="bg1">
                    <a:lumMod val="95000"/>
                    <a:lumOff val="5000"/>
                  </a:schemeClr>
                </a:solidFill>
                <a:latin typeface="Arial" panose="020B0604020202020204" pitchFamily="34" charset="0"/>
                <a:cs typeface="Arial" panose="020B0604020202020204" pitchFamily="34" charset="0"/>
              </a:rPr>
              <a:t>st</a:t>
            </a:r>
            <a:r>
              <a:rPr lang="en-GB" sz="2800" dirty="0">
                <a:solidFill>
                  <a:schemeClr val="bg1">
                    <a:lumMod val="95000"/>
                    <a:lumOff val="5000"/>
                  </a:schemeClr>
                </a:solidFill>
                <a:latin typeface="Arial" panose="020B0604020202020204" pitchFamily="34" charset="0"/>
                <a:cs typeface="Arial" panose="020B0604020202020204" pitchFamily="34" charset="0"/>
              </a:rPr>
              <a:t> Experimental Phase, which is made up of 2 blocks of trials in total.</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Please call the researcher if you have any questions.</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Otherwise, press the Right Arrow Key to start the 1</a:t>
            </a:r>
            <a:r>
              <a:rPr lang="en-GB" sz="2800" baseline="30000" dirty="0">
                <a:solidFill>
                  <a:schemeClr val="bg1">
                    <a:lumMod val="95000"/>
                    <a:lumOff val="5000"/>
                  </a:schemeClr>
                </a:solidFill>
                <a:latin typeface="Arial" panose="020B0604020202020204" pitchFamily="34" charset="0"/>
                <a:cs typeface="Arial" panose="020B0604020202020204" pitchFamily="34" charset="0"/>
              </a:rPr>
              <a:t>st</a:t>
            </a:r>
            <a:r>
              <a:rPr lang="en-GB" sz="2800" dirty="0">
                <a:solidFill>
                  <a:schemeClr val="bg1">
                    <a:lumMod val="95000"/>
                    <a:lumOff val="5000"/>
                  </a:schemeClr>
                </a:solidFill>
                <a:latin typeface="Arial" panose="020B0604020202020204" pitchFamily="34" charset="0"/>
                <a:cs typeface="Arial" panose="020B0604020202020204" pitchFamily="34" charset="0"/>
              </a:rPr>
              <a:t> Experimental Phase</a:t>
            </a:r>
          </a:p>
        </p:txBody>
      </p:sp>
    </p:spTree>
    <p:extLst>
      <p:ext uri="{BB962C8B-B14F-4D97-AF65-F5344CB8AC3E}">
        <p14:creationId xmlns:p14="http://schemas.microsoft.com/office/powerpoint/2010/main" val="75929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489522" y="1124744"/>
            <a:ext cx="8190305" cy="3416320"/>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2</a:t>
            </a:r>
            <a:r>
              <a:rPr lang="en-US" baseline="30000" dirty="0">
                <a:solidFill>
                  <a:schemeClr val="bg1">
                    <a:lumMod val="95000"/>
                    <a:lumOff val="5000"/>
                  </a:schemeClr>
                </a:solidFill>
                <a:latin typeface="Arial" panose="020B0604020202020204" pitchFamily="34" charset="0"/>
                <a:cs typeface="Arial" panose="020B0604020202020204" pitchFamily="34" charset="0"/>
              </a:rPr>
              <a:t>nd</a:t>
            </a:r>
            <a:r>
              <a:rPr lang="en-US" dirty="0">
                <a:solidFill>
                  <a:schemeClr val="bg1">
                    <a:lumMod val="95000"/>
                    <a:lumOff val="5000"/>
                  </a:schemeClr>
                </a:solidFill>
                <a:latin typeface="Arial" panose="020B0604020202020204" pitchFamily="34" charset="0"/>
                <a:cs typeface="Arial" panose="020B0604020202020204" pitchFamily="34" charset="0"/>
              </a:rPr>
              <a:t>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final portion of the study will continue using the same task, the same advisors, and instructions you used in the last phase of the study.</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final portion, </a:t>
            </a:r>
            <a:r>
              <a:rPr lang="en-US" dirty="0" smtClean="0">
                <a:solidFill>
                  <a:schemeClr val="bg1">
                    <a:lumMod val="95000"/>
                    <a:lumOff val="5000"/>
                  </a:schemeClr>
                </a:solidFill>
                <a:latin typeface="Arial" panose="020B0604020202020204" pitchFamily="34" charset="0"/>
                <a:cs typeface="Arial" panose="020B0604020202020204" pitchFamily="34" charset="0"/>
              </a:rPr>
              <a:t>in some blocks you will be making decisions within specific time limits and in other blocks you will receive bonuses based on making accurate decisions.</a:t>
            </a: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We will brief you on which condition you will be completing just prior to your beginning the block.</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21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518601" y="1196752"/>
            <a:ext cx="8190305" cy="42473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As you can see, it can sometimes be difficult to decide which one contains more dots.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To make it easier, there will be a black cross in the middle of the screen which you must fix your gaze on as you do the task.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92896"/>
            <a:ext cx="3816424" cy="174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p Arrow 5"/>
          <p:cNvSpPr/>
          <p:nvPr/>
        </p:nvSpPr>
        <p:spPr>
          <a:xfrm>
            <a:off x="4427984" y="3789040"/>
            <a:ext cx="288032"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78876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2</a:t>
            </a:r>
            <a:r>
              <a:rPr lang="en-GB" sz="2800" baseline="30000" dirty="0">
                <a:solidFill>
                  <a:schemeClr val="bg1">
                    <a:lumMod val="95000"/>
                    <a:lumOff val="5000"/>
                  </a:schemeClr>
                </a:solidFill>
                <a:latin typeface="Arial" panose="020B0604020202020204" pitchFamily="34" charset="0"/>
                <a:cs typeface="Arial" panose="020B0604020202020204" pitchFamily="34" charset="0"/>
              </a:rPr>
              <a:t>nd</a:t>
            </a:r>
            <a:r>
              <a:rPr lang="en-GB" sz="2800" dirty="0">
                <a:solidFill>
                  <a:schemeClr val="bg1">
                    <a:lumMod val="95000"/>
                    <a:lumOff val="5000"/>
                  </a:schemeClr>
                </a:solidFill>
                <a:latin typeface="Arial" panose="020B0604020202020204" pitchFamily="34" charset="0"/>
                <a:cs typeface="Arial" panose="020B0604020202020204" pitchFamily="34" charset="0"/>
              </a:rPr>
              <a:t> Experimental Phase, which is made up of 4 blocks of trials in total.</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Please call the researcher if you have any questions.</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Otherwise, press the Right Arrow Key to start the 2</a:t>
            </a:r>
            <a:r>
              <a:rPr lang="en-GB" sz="2800" baseline="30000" dirty="0">
                <a:solidFill>
                  <a:schemeClr val="bg1">
                    <a:lumMod val="95000"/>
                    <a:lumOff val="5000"/>
                  </a:schemeClr>
                </a:solidFill>
                <a:latin typeface="Arial" panose="020B0604020202020204" pitchFamily="34" charset="0"/>
                <a:cs typeface="Arial" panose="020B0604020202020204" pitchFamily="34" charset="0"/>
              </a:rPr>
              <a:t>nd</a:t>
            </a:r>
            <a:r>
              <a:rPr lang="en-GB" sz="2800" dirty="0">
                <a:solidFill>
                  <a:schemeClr val="bg1">
                    <a:lumMod val="95000"/>
                    <a:lumOff val="5000"/>
                  </a:schemeClr>
                </a:solidFill>
                <a:latin typeface="Arial" panose="020B0604020202020204" pitchFamily="34" charset="0"/>
                <a:cs typeface="Arial" panose="020B0604020202020204" pitchFamily="34" charset="0"/>
              </a:rPr>
              <a:t> Experimental Phase</a:t>
            </a:r>
          </a:p>
        </p:txBody>
      </p:sp>
    </p:spTree>
    <p:extLst>
      <p:ext uri="{BB962C8B-B14F-4D97-AF65-F5344CB8AC3E}">
        <p14:creationId xmlns:p14="http://schemas.microsoft.com/office/powerpoint/2010/main" val="93401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pic>
        <p:nvPicPr>
          <p:cNvPr id="2" name="Picture 1"/>
          <p:cNvPicPr>
            <a:picLocks noChangeAspect="1"/>
          </p:cNvPicPr>
          <p:nvPr/>
        </p:nvPicPr>
        <p:blipFill>
          <a:blip r:embed="rId2"/>
          <a:stretch>
            <a:fillRect/>
          </a:stretch>
        </p:blipFill>
        <p:spPr>
          <a:xfrm>
            <a:off x="2470668" y="2132856"/>
            <a:ext cx="1944793" cy="213378"/>
          </a:xfrm>
          <a:prstGeom prst="rect">
            <a:avLst/>
          </a:prstGeom>
        </p:spPr>
      </p:pic>
      <p:pic>
        <p:nvPicPr>
          <p:cNvPr id="6" name="Picture 5"/>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TextBox 13"/>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5" name="TextBox 14"/>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6" name="TextBox 15"/>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17" name="TextBox 16"/>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4041987"/>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this example, if you thought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you would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 </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Then you would press the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pic>
        <p:nvPicPr>
          <p:cNvPr id="2" name="Picture 1"/>
          <p:cNvPicPr>
            <a:picLocks noChangeAspect="1"/>
          </p:cNvPicPr>
          <p:nvPr/>
        </p:nvPicPr>
        <p:blipFill>
          <a:blip r:embed="rId2"/>
          <a:stretch>
            <a:fillRect/>
          </a:stretch>
        </p:blipFill>
        <p:spPr>
          <a:xfrm>
            <a:off x="2470668" y="2132856"/>
            <a:ext cx="1944793" cy="213378"/>
          </a:xfrm>
          <a:prstGeom prst="rect">
            <a:avLst/>
          </a:prstGeom>
        </p:spPr>
      </p:pic>
      <p:pic>
        <p:nvPicPr>
          <p:cNvPr id="6" name="Picture 5"/>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411760" y="1364917"/>
            <a:ext cx="2088232" cy="16561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771800"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6" name="TextBox 15"/>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7" name="TextBox 16"/>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18" name="TextBox 17"/>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thought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you would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pic>
        <p:nvPicPr>
          <p:cNvPr id="15" name="Picture 14"/>
          <p:cNvPicPr>
            <a:picLocks noChangeAspect="1"/>
          </p:cNvPicPr>
          <p:nvPr/>
        </p:nvPicPr>
        <p:blipFill>
          <a:blip r:embed="rId2"/>
          <a:stretch>
            <a:fillRect/>
          </a:stretch>
        </p:blipFill>
        <p:spPr>
          <a:xfrm>
            <a:off x="2470668" y="2132856"/>
            <a:ext cx="1944793" cy="213378"/>
          </a:xfrm>
          <a:prstGeom prst="rect">
            <a:avLst/>
          </a:prstGeom>
        </p:spPr>
      </p:pic>
      <p:pic>
        <p:nvPicPr>
          <p:cNvPr id="16" name="Picture 15"/>
          <p:cNvPicPr>
            <a:picLocks noChangeAspect="1"/>
          </p:cNvPicPr>
          <p:nvPr/>
        </p:nvPicPr>
        <p:blipFill>
          <a:blip r:embed="rId2"/>
          <a:stretch>
            <a:fillRect/>
          </a:stretch>
        </p:blipFill>
        <p:spPr>
          <a:xfrm>
            <a:off x="4644008" y="2132856"/>
            <a:ext cx="1944793" cy="213378"/>
          </a:xfrm>
          <a:prstGeom prst="rect">
            <a:avLst/>
          </a:prstGeom>
        </p:spPr>
      </p:pic>
      <p:sp>
        <p:nvSpPr>
          <p:cNvPr id="17" name="TextBox 16"/>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18" name="TextBox 17"/>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23" name="Rectangle 22"/>
          <p:cNvSpPr/>
          <p:nvPr/>
        </p:nvSpPr>
        <p:spPr>
          <a:xfrm>
            <a:off x="4572000" y="1411453"/>
            <a:ext cx="2088232" cy="16561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3"/>
          <a:stretch>
            <a:fillRect/>
          </a:stretch>
        </p:blipFill>
        <p:spPr>
          <a:xfrm>
            <a:off x="6220966" y="2132856"/>
            <a:ext cx="73158" cy="213378"/>
          </a:xfrm>
          <a:prstGeom prst="rect">
            <a:avLst/>
          </a:prstGeom>
        </p:spPr>
      </p:pic>
      <p:sp>
        <p:nvSpPr>
          <p:cNvPr id="14" name="TextBox 13"/>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25" name="TextBox 24"/>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6" name="TextBox 25"/>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7" name="TextBox 26"/>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569562"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6425091" y="2132856"/>
            <a:ext cx="73158" cy="213378"/>
          </a:xfrm>
          <a:prstGeom prst="rect">
            <a:avLst/>
          </a:prstGeom>
        </p:spPr>
      </p:pic>
      <p:sp>
        <p:nvSpPr>
          <p:cNvPr id="16" name="Up Arrow 15"/>
          <p:cNvSpPr/>
          <p:nvPr/>
        </p:nvSpPr>
        <p:spPr>
          <a:xfrm>
            <a:off x="2497554"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6353658"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470668" y="2132856"/>
            <a:ext cx="1944793" cy="213378"/>
          </a:xfrm>
          <a:prstGeom prst="rect">
            <a:avLst/>
          </a:prstGeom>
        </p:spPr>
      </p:pic>
      <p:pic>
        <p:nvPicPr>
          <p:cNvPr id="8" name="Picture 7"/>
          <p:cNvPicPr>
            <a:picLocks noChangeAspect="1"/>
          </p:cNvPicPr>
          <p:nvPr/>
        </p:nvPicPr>
        <p:blipFill>
          <a:blip r:embed="rId2"/>
          <a:stretch>
            <a:fillRect/>
          </a:stretch>
        </p:blipFill>
        <p:spPr>
          <a:xfrm>
            <a:off x="4644008" y="2132856"/>
            <a:ext cx="1944793" cy="213378"/>
          </a:xfrm>
          <a:prstGeom prst="rect">
            <a:avLst/>
          </a:prstGeom>
        </p:spPr>
      </p:pic>
      <p:sp>
        <p:nvSpPr>
          <p:cNvPr id="9" name="TextBox 8"/>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10" name="TextBox 9"/>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1" name="TextBox 10"/>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2" name="TextBox 11"/>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3" name="TextBox 12"/>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14" name="TextBox 13"/>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
        <p:nvSpPr>
          <p:cNvPr id="15" name="Rectangle 14"/>
          <p:cNvSpPr/>
          <p:nvPr/>
        </p:nvSpPr>
        <p:spPr>
          <a:xfrm>
            <a:off x="4148314" y="2130209"/>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stretch>
            <a:fillRect/>
          </a:stretch>
        </p:blipFill>
        <p:spPr>
          <a:xfrm>
            <a:off x="4840857" y="2130209"/>
            <a:ext cx="73158" cy="213378"/>
          </a:xfrm>
          <a:prstGeom prst="rect">
            <a:avLst/>
          </a:prstGeom>
        </p:spPr>
      </p:pic>
      <p:sp>
        <p:nvSpPr>
          <p:cNvPr id="17" name="Up Arrow 16"/>
          <p:cNvSpPr/>
          <p:nvPr/>
        </p:nvSpPr>
        <p:spPr>
          <a:xfrm>
            <a:off x="4076306"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Up Arrow 17"/>
          <p:cNvSpPr/>
          <p:nvPr/>
        </p:nvSpPr>
        <p:spPr>
          <a:xfrm>
            <a:off x="4769424"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465363" y="2132856"/>
            <a:ext cx="72008" cy="215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6525047" y="2132856"/>
            <a:ext cx="73158" cy="215504"/>
          </a:xfrm>
          <a:prstGeom prst="rect">
            <a:avLst/>
          </a:prstGeom>
        </p:spPr>
      </p:pic>
      <p:sp>
        <p:nvSpPr>
          <p:cNvPr id="16" name="Up Arrow 15"/>
          <p:cNvSpPr/>
          <p:nvPr/>
        </p:nvSpPr>
        <p:spPr>
          <a:xfrm>
            <a:off x="2393355" y="3045603"/>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6457610" y="3045603"/>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4353304"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4641049" y="2134989"/>
            <a:ext cx="73158" cy="213378"/>
          </a:xfrm>
          <a:prstGeom prst="rect">
            <a:avLst/>
          </a:prstGeom>
        </p:spPr>
      </p:pic>
      <p:sp>
        <p:nvSpPr>
          <p:cNvPr id="16" name="Up Arrow 15"/>
          <p:cNvSpPr/>
          <p:nvPr/>
        </p:nvSpPr>
        <p:spPr>
          <a:xfrm>
            <a:off x="4281296"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4588016"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1520</Words>
  <Application>Microsoft Office PowerPoint</Application>
  <PresentationFormat>On-screen Show (4:3)</PresentationFormat>
  <Paragraphs>235</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110</cp:revision>
  <dcterms:created xsi:type="dcterms:W3CDTF">2014-08-05T08:48:59Z</dcterms:created>
  <dcterms:modified xsi:type="dcterms:W3CDTF">2019-06-12T12:13:40Z</dcterms:modified>
</cp:coreProperties>
</file>