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80" r:id="rId14"/>
    <p:sldId id="281" r:id="rId15"/>
    <p:sldId id="282" r:id="rId16"/>
    <p:sldId id="283" r:id="rId17"/>
    <p:sldId id="258" r:id="rId18"/>
    <p:sldId id="273" r:id="rId19"/>
    <p:sldId id="284" r:id="rId20"/>
    <p:sldId id="285"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1" d="100"/>
          <a:sy n="121" d="100"/>
        </p:scale>
        <p:origin x="12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25/02/2019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ALWAYS come from the same computer algorithm across the whole experiment, so you can learn how reliable each source of advice is.</a:t>
            </a:r>
          </a:p>
          <a:p>
            <a:endParaRPr lang="en-GB" dirty="0"/>
          </a:p>
        </p:txBody>
      </p:sp>
      <p:sp>
        <p:nvSpPr>
          <p:cNvPr id="4" name="Slide Number Placeholder 3"/>
          <p:cNvSpPr>
            <a:spLocks noGrp="1"/>
          </p:cNvSpPr>
          <p:nvPr>
            <p:ph type="sldNum" sz="quarter" idx="10"/>
          </p:nvPr>
        </p:nvSpPr>
        <p:spPr/>
        <p:txBody>
          <a:bodyPr/>
          <a:lstStyle/>
          <a:p>
            <a:fld id="{254BAE8B-A809-4352-AE57-0685F3C03C7F}" type="slidenum">
              <a:rPr lang="en-GB" smtClean="0"/>
              <a:t>15</a:t>
            </a:fld>
            <a:endParaRPr lang="en-GB"/>
          </a:p>
        </p:txBody>
      </p:sp>
    </p:spTree>
    <p:extLst>
      <p:ext uri="{BB962C8B-B14F-4D97-AF65-F5344CB8AC3E}">
        <p14:creationId xmlns:p14="http://schemas.microsoft.com/office/powerpoint/2010/main" val="270533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25/02/2019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25/02/2019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25/02/2019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25/02/2019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25/02/2019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25/02/2019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41" y="2492896"/>
            <a:ext cx="3816424" cy="17439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124206"/>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p:txBody>
      </p:sp>
      <p:sp>
        <p:nvSpPr>
          <p:cNvPr id="4" name="TextBox 3"/>
          <p:cNvSpPr txBox="1"/>
          <p:nvPr/>
        </p:nvSpPr>
        <p:spPr>
          <a:xfrm>
            <a:off x="1304481"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355312"/>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hear a high BEEP.</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Press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Please call the researcher if you have any questions.</a:t>
            </a:r>
          </a:p>
        </p:txBody>
      </p:sp>
      <p:sp>
        <p:nvSpPr>
          <p:cNvPr id="4" name="TextBox 3"/>
          <p:cNvSpPr txBox="1"/>
          <p:nvPr/>
        </p:nvSpPr>
        <p:spPr>
          <a:xfrm>
            <a:off x="1304481"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2780928"/>
            <a:ext cx="8190305" cy="523220"/>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Right Arrow Key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[Press the Arrow keys to change screen]</a:t>
            </a:r>
          </a:p>
        </p:txBody>
      </p:sp>
      <p:sp>
        <p:nvSpPr>
          <p:cNvPr id="5" name="TextBox 4"/>
          <p:cNvSpPr txBox="1"/>
          <p:nvPr/>
        </p:nvSpPr>
        <p:spPr>
          <a:xfrm>
            <a:off x="489522" y="1124744"/>
            <a:ext cx="8190305"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Now you will have the opportunity to practice the task with an advisor.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On each trial you will get advice about the correct answer before you commit to a final choice.</a:t>
            </a:r>
          </a:p>
          <a:p>
            <a:pPr lvl="0" algn="ctr">
              <a:defRPr/>
            </a:pPr>
            <a:endParaRPr lang="en-US" dirty="0">
              <a:solidFill>
                <a:prstClr val="black">
                  <a:lumMod val="95000"/>
                  <a:lumOff val="5000"/>
                </a:prstClr>
              </a:solidFill>
              <a:latin typeface="Arial" panose="020B0604020202020204" pitchFamily="34" charset="0"/>
              <a:cs typeface="Arial" panose="020B0604020202020204" pitchFamily="34" charset="0"/>
            </a:endParaRPr>
          </a:p>
          <a:p>
            <a:pPr algn="ctr">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come one of two different computer algorithm advisors. Both computer advisors consist of algorithms that analyse the given stimulus and produce answers based on pre-determined criteria.</a:t>
            </a:r>
          </a:p>
        </p:txBody>
      </p:sp>
      <p:sp>
        <p:nvSpPr>
          <p:cNvPr id="2" name="TextBox 1"/>
          <p:cNvSpPr txBox="1"/>
          <p:nvPr/>
        </p:nvSpPr>
        <p:spPr>
          <a:xfrm>
            <a:off x="3479757" y="476672"/>
            <a:ext cx="211365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rPr>
              <a:t>Well done!</a:t>
            </a:r>
            <a:endParaRPr kumimoji="0" lang="en-GB"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endParaRPr>
          </a:p>
        </p:txBody>
      </p:sp>
      <p:sp>
        <p:nvSpPr>
          <p:cNvPr id="3" name="Rectangle 2"/>
          <p:cNvSpPr/>
          <p:nvPr/>
        </p:nvSpPr>
        <p:spPr>
          <a:xfrm>
            <a:off x="1614335" y="3552987"/>
            <a:ext cx="1865422" cy="23962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a:solidFill>
                  <a:schemeClr val="bg1"/>
                </a:solidFill>
              </a:rPr>
              <a:t>Computer</a:t>
            </a:r>
          </a:p>
          <a:p>
            <a:pPr algn="ctr"/>
            <a:r>
              <a:rPr lang="en-GB" sz="4800" b="1" dirty="0">
                <a:solidFill>
                  <a:schemeClr val="bg1"/>
                </a:solidFill>
              </a:rPr>
              <a:t>1</a:t>
            </a:r>
          </a:p>
        </p:txBody>
      </p:sp>
      <p:sp>
        <p:nvSpPr>
          <p:cNvPr id="9" name="Rectangle 8"/>
          <p:cNvSpPr/>
          <p:nvPr/>
        </p:nvSpPr>
        <p:spPr>
          <a:xfrm>
            <a:off x="5593413" y="3552986"/>
            <a:ext cx="1865422" cy="23962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dirty="0">
                <a:solidFill>
                  <a:schemeClr val="bg1"/>
                </a:solidFill>
              </a:rPr>
              <a:t>Computer</a:t>
            </a:r>
          </a:p>
          <a:p>
            <a:pPr algn="ctr"/>
            <a:r>
              <a:rPr lang="en-GB" sz="4800" b="1" dirty="0">
                <a:solidFill>
                  <a:schemeClr val="bg1"/>
                </a:solidFill>
              </a:rPr>
              <a:t>2</a:t>
            </a:r>
          </a:p>
        </p:txBody>
      </p:sp>
    </p:spTree>
    <p:extLst>
      <p:ext uri="{BB962C8B-B14F-4D97-AF65-F5344CB8AC3E}">
        <p14:creationId xmlns:p14="http://schemas.microsoft.com/office/powerpoint/2010/main" val="423401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[Press the Arrow keys to change screen]</a:t>
            </a:r>
          </a:p>
        </p:txBody>
      </p:sp>
      <p:sp>
        <p:nvSpPr>
          <p:cNvPr id="5" name="TextBox 4"/>
          <p:cNvSpPr txBox="1"/>
          <p:nvPr/>
        </p:nvSpPr>
        <p:spPr>
          <a:xfrm>
            <a:off x="323528" y="613132"/>
            <a:ext cx="8424936" cy="535531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Before you begin: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 every trial, you will </a:t>
            </a:r>
            <a:r>
              <a:rPr lang="en-GB" dirty="0">
                <a:solidFill>
                  <a:prstClr val="black">
                    <a:lumMod val="95000"/>
                    <a:lumOff val="5000"/>
                  </a:prstClr>
                </a:solidFill>
                <a:latin typeface="Arial" panose="020B0604020202020204" pitchFamily="34" charset="0"/>
                <a:cs typeface="Arial" panose="020B0604020202020204" pitchFamily="34" charset="0"/>
              </a:rPr>
              <a:t>receive </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only one choice of advisor: either Computer</a:t>
            </a:r>
            <a:r>
              <a:rPr kumimoji="0" lang="en-GB" b="0" i="0" u="none" strike="noStrike" kern="1200" cap="none" spc="0" normalizeH="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 1</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 or Computer 2.</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solidFill>
                  <a:prstClr val="black">
                    <a:lumMod val="95000"/>
                    <a:lumOff val="5000"/>
                  </a:prstClr>
                </a:solidFill>
                <a:latin typeface="Arial" panose="020B0604020202020204" pitchFamily="34" charset="0"/>
                <a:cs typeface="Arial" panose="020B0604020202020204" pitchFamily="34" charset="0"/>
              </a:rPr>
              <a:t>Both Computer 1 and Computer 2 advisors are real computer algorithms that are applied to the exact same stimulus that you just saw in that trial.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Computer 1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It will give its answer by indicating which side is correct (LEFT or RIGHT) as well as highlighting a specific confidence level (in red) on the appropriate side of the bars at the bottom of the screen.  </a:t>
            </a:r>
          </a:p>
          <a:p>
            <a:pPr marL="285750" indent="-285750">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Computer 2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It will give its answer, indicating which side is correct (LEFT or RIGHT), by highlighting the entire side of the bars (in red) at the bottom of the screen.  </a:t>
            </a:r>
          </a:p>
          <a:p>
            <a:pPr marR="0" lvl="0"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986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[Press the Arrow keys to change screen]</a:t>
            </a:r>
          </a:p>
        </p:txBody>
      </p:sp>
      <p:sp>
        <p:nvSpPr>
          <p:cNvPr id="5" name="TextBox 4"/>
          <p:cNvSpPr txBox="1"/>
          <p:nvPr/>
        </p:nvSpPr>
        <p:spPr>
          <a:xfrm>
            <a:off x="395536" y="476672"/>
            <a:ext cx="8424936" cy="5632312"/>
          </a:xfrm>
          <a:prstGeom prst="rect">
            <a:avLst/>
          </a:prstGeom>
          <a:noFill/>
        </p:spPr>
        <p:txBody>
          <a:bodyPr wrap="square" rtlCol="0">
            <a:spAutoFit/>
          </a:bodyPr>
          <a:lstStyle/>
          <a:p>
            <a:pPr marL="285750" indent="-285750">
              <a:buFont typeface="Arial" panose="020B0604020202020204" pitchFamily="34" charset="0"/>
              <a:buChar char="•"/>
            </a:pPr>
            <a:r>
              <a:rPr lang="en-GB" dirty="0">
                <a:solidFill>
                  <a:prstClr val="black">
                    <a:lumMod val="95000"/>
                    <a:lumOff val="5000"/>
                  </a:prstClr>
                </a:solidFill>
                <a:latin typeface="Arial" panose="020B0604020202020204" pitchFamily="34" charset="0"/>
                <a:cs typeface="Arial" panose="020B0604020202020204" pitchFamily="34" charset="0"/>
              </a:rPr>
              <a:t>Your advisors may sometimes be incorrect.  Computer 1 and Computer 2 are two different algorithmic advisors.  They DO NOT change during the course of the study.  In this way, you can learn how reliable each source of advice and use it accordingly to maximize your score.</a:t>
            </a:r>
          </a:p>
          <a:p>
            <a:r>
              <a:rPr lang="en-GB" dirty="0">
                <a:solidFill>
                  <a:prstClr val="black">
                    <a:lumMod val="95000"/>
                    <a:lumOff val="5000"/>
                  </a:prstClr>
                </a:solidFill>
                <a:latin typeface="Arial" panose="020B0604020202020204" pitchFamily="34" charset="0"/>
                <a:cs typeface="Arial" panose="020B0604020202020204" pitchFamily="34" charset="0"/>
              </a:rPr>
              <a:t>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Then you’ll be given either Computer 1 or Computer 2 advice. Use the mouse to click on the advisor when</a:t>
            </a:r>
            <a:r>
              <a:rPr kumimoji="0" lang="en-GB" sz="1800" b="0" i="0" u="none" strike="noStrike" kern="1200" cap="none" spc="0" normalizeH="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you are ready to see their advice</a:t>
            </a: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After seeing the advice, you will then be asked for a final decision (LEFT or RIGHT) and again how confident you are in this decision.  Your previous answer and confidence will be displayed (in blue), and you can adjust this answer and/or confidence prior to your final answer.</a:t>
            </a:r>
          </a:p>
          <a:p>
            <a:pPr marL="285750" lvl="0" indent="-285750">
              <a:buFont typeface="Arial" panose="020B0604020202020204" pitchFamily="34" charset="0"/>
              <a:buChar char="•"/>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Confirm your final answer by pressing spacebar.  Only this final answer will count towards your percent correct.</a:t>
            </a: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8681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526297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You will now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 which is made up of 1 block of trials.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800" dirty="0">
              <a:solidFill>
                <a:prstClr val="black">
                  <a:lumMod val="95000"/>
                  <a:lumOff val="5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Please call the researcher if you have any questions.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Otherwise, press the Right Arrow Key to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a:t>
            </a:r>
          </a:p>
        </p:txBody>
      </p:sp>
    </p:spTree>
    <p:extLst>
      <p:ext uri="{BB962C8B-B14F-4D97-AF65-F5344CB8AC3E}">
        <p14:creationId xmlns:p14="http://schemas.microsoft.com/office/powerpoint/2010/main" val="10343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489522" y="1124744"/>
            <a:ext cx="8190305" cy="3693319"/>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a:t>
            </a:r>
            <a:r>
              <a:rPr lang="en-US" dirty="0" smtClean="0">
                <a:solidFill>
                  <a:schemeClr val="bg1">
                    <a:lumMod val="95000"/>
                    <a:lumOff val="5000"/>
                  </a:schemeClr>
                </a:solidFill>
                <a:latin typeface="Arial" panose="020B0604020202020204" pitchFamily="34" charset="0"/>
                <a:cs typeface="Arial" panose="020B0604020202020204" pitchFamily="34" charset="0"/>
              </a:rPr>
              <a:t>the1st </a:t>
            </a:r>
            <a:r>
              <a:rPr lang="en-US" dirty="0">
                <a:solidFill>
                  <a:schemeClr val="bg1">
                    <a:lumMod val="95000"/>
                    <a:lumOff val="5000"/>
                  </a:schemeClr>
                </a:solidFill>
                <a:latin typeface="Arial" panose="020B0604020202020204" pitchFamily="34" charset="0"/>
                <a:cs typeface="Arial" panose="020B0604020202020204" pitchFamily="34" charset="0"/>
              </a:rPr>
              <a:t>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The next portion of our study will continue using the same task as well as the same advisors you used in the last block of trials.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in this portion of the study, you will have some trials where only one advisor option is given.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In other trials you will have the choice of both advisors.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based on how useful you find the advice from each computer advisor.  It is also up to you how much you take the advice into account when making your final decision.</a:t>
            </a: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15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5262979"/>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a:t>
            </a:r>
            <a:r>
              <a:rPr lang="en-GB" sz="2800" dirty="0" smtClean="0">
                <a:solidFill>
                  <a:schemeClr val="bg1">
                    <a:lumMod val="95000"/>
                    <a:lumOff val="5000"/>
                  </a:schemeClr>
                </a:solidFill>
                <a:latin typeface="Arial" panose="020B0604020202020204" pitchFamily="34" charset="0"/>
                <a:cs typeface="Arial" panose="020B0604020202020204" pitchFamily="34" charset="0"/>
              </a:rPr>
              <a:t>1</a:t>
            </a:r>
            <a:r>
              <a:rPr lang="en-GB" sz="2800" baseline="30000" dirty="0" smtClean="0">
                <a:solidFill>
                  <a:schemeClr val="bg1">
                    <a:lumMod val="95000"/>
                    <a:lumOff val="5000"/>
                  </a:schemeClr>
                </a:solidFill>
                <a:latin typeface="Arial" panose="020B0604020202020204" pitchFamily="34" charset="0"/>
                <a:cs typeface="Arial" panose="020B0604020202020204" pitchFamily="34" charset="0"/>
              </a:rPr>
              <a:t>st</a:t>
            </a:r>
            <a:r>
              <a:rPr lang="en-GB" sz="2800" dirty="0" smtClean="0">
                <a:solidFill>
                  <a:schemeClr val="bg1">
                    <a:lumMod val="95000"/>
                    <a:lumOff val="5000"/>
                  </a:schemeClr>
                </a:solidFill>
                <a:latin typeface="Arial" panose="020B0604020202020204" pitchFamily="34" charset="0"/>
                <a:cs typeface="Arial" panose="020B0604020202020204" pitchFamily="34" charset="0"/>
              </a:rPr>
              <a:t> Experimental </a:t>
            </a:r>
            <a:r>
              <a:rPr lang="en-GB" sz="2800" dirty="0">
                <a:solidFill>
                  <a:schemeClr val="bg1">
                    <a:lumMod val="95000"/>
                    <a:lumOff val="5000"/>
                  </a:schemeClr>
                </a:solidFill>
                <a:latin typeface="Arial" panose="020B0604020202020204" pitchFamily="34" charset="0"/>
                <a:cs typeface="Arial" panose="020B0604020202020204" pitchFamily="34" charset="0"/>
              </a:rPr>
              <a:t>Phase, which is made up of 2 blocks of trials in total.</a:t>
            </a: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a:solidFill>
                  <a:schemeClr val="bg1">
                    <a:lumMod val="95000"/>
                    <a:lumOff val="5000"/>
                  </a:schemeClr>
                </a:solidFill>
                <a:latin typeface="Arial" panose="020B0604020202020204" pitchFamily="34" charset="0"/>
                <a:cs typeface="Arial" panose="020B0604020202020204" pitchFamily="34" charset="0"/>
              </a:rPr>
              <a:t>Please call the researcher if you have any questions.</a:t>
            </a: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a:solidFill>
                  <a:schemeClr val="bg1">
                    <a:lumMod val="95000"/>
                    <a:lumOff val="5000"/>
                  </a:schemeClr>
                </a:solidFill>
                <a:latin typeface="Arial" panose="020B0604020202020204" pitchFamily="34" charset="0"/>
                <a:cs typeface="Arial" panose="020B0604020202020204" pitchFamily="34" charset="0"/>
              </a:rPr>
              <a:t>Otherwise, press the Right Arrow Key to start the </a:t>
            </a:r>
            <a:r>
              <a:rPr lang="en-GB" sz="2800" dirty="0" smtClean="0">
                <a:solidFill>
                  <a:schemeClr val="bg1">
                    <a:lumMod val="95000"/>
                    <a:lumOff val="5000"/>
                  </a:schemeClr>
                </a:solidFill>
                <a:latin typeface="Arial" panose="020B0604020202020204" pitchFamily="34" charset="0"/>
                <a:cs typeface="Arial" panose="020B0604020202020204" pitchFamily="34" charset="0"/>
              </a:rPr>
              <a:t>1</a:t>
            </a:r>
            <a:r>
              <a:rPr lang="en-GB" sz="2800" baseline="30000" dirty="0" smtClean="0">
                <a:solidFill>
                  <a:schemeClr val="bg1">
                    <a:lumMod val="95000"/>
                    <a:lumOff val="5000"/>
                  </a:schemeClr>
                </a:solidFill>
                <a:latin typeface="Arial" panose="020B0604020202020204" pitchFamily="34" charset="0"/>
                <a:cs typeface="Arial" panose="020B0604020202020204" pitchFamily="34" charset="0"/>
              </a:rPr>
              <a:t>st</a:t>
            </a:r>
            <a:r>
              <a:rPr lang="en-GB" sz="2800" dirty="0" smtClean="0">
                <a:solidFill>
                  <a:schemeClr val="bg1">
                    <a:lumMod val="95000"/>
                    <a:lumOff val="5000"/>
                  </a:schemeClr>
                </a:solidFill>
                <a:latin typeface="Arial" panose="020B0604020202020204" pitchFamily="34" charset="0"/>
                <a:cs typeface="Arial" panose="020B0604020202020204" pitchFamily="34" charset="0"/>
              </a:rPr>
              <a:t> Experimental </a:t>
            </a:r>
            <a:r>
              <a:rPr lang="en-GB" sz="2800" dirty="0">
                <a:solidFill>
                  <a:schemeClr val="bg1">
                    <a:lumMod val="95000"/>
                    <a:lumOff val="5000"/>
                  </a:schemeClr>
                </a:solidFill>
                <a:latin typeface="Arial" panose="020B0604020202020204" pitchFamily="34" charset="0"/>
                <a:cs typeface="Arial" panose="020B0604020202020204" pitchFamily="34" charset="0"/>
              </a:rPr>
              <a:t>Phase</a:t>
            </a:r>
          </a:p>
        </p:txBody>
      </p:sp>
    </p:spTree>
    <p:extLst>
      <p:ext uri="{BB962C8B-B14F-4D97-AF65-F5344CB8AC3E}">
        <p14:creationId xmlns:p14="http://schemas.microsoft.com/office/powerpoint/2010/main" val="75929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489522" y="1124744"/>
            <a:ext cx="8190305" cy="4247317"/>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a:t>
            </a:r>
            <a:r>
              <a:rPr lang="en-US" dirty="0" smtClean="0">
                <a:solidFill>
                  <a:schemeClr val="bg1">
                    <a:lumMod val="95000"/>
                    <a:lumOff val="5000"/>
                  </a:schemeClr>
                </a:solidFill>
                <a:latin typeface="Arial" panose="020B0604020202020204" pitchFamily="34" charset="0"/>
                <a:cs typeface="Arial" panose="020B0604020202020204" pitchFamily="34" charset="0"/>
              </a:rPr>
              <a:t>2</a:t>
            </a:r>
            <a:r>
              <a:rPr lang="en-US" baseline="30000" dirty="0" smtClean="0">
                <a:solidFill>
                  <a:schemeClr val="bg1">
                    <a:lumMod val="95000"/>
                    <a:lumOff val="5000"/>
                  </a:schemeClr>
                </a:solidFill>
                <a:latin typeface="Arial" panose="020B0604020202020204" pitchFamily="34" charset="0"/>
                <a:cs typeface="Arial" panose="020B0604020202020204" pitchFamily="34" charset="0"/>
              </a:rPr>
              <a:t>nd</a:t>
            </a:r>
            <a:r>
              <a:rPr lang="en-US" dirty="0" smtClean="0">
                <a:solidFill>
                  <a:schemeClr val="bg1">
                    <a:lumMod val="95000"/>
                    <a:lumOff val="5000"/>
                  </a:schemeClr>
                </a:solidFill>
                <a:latin typeface="Arial" panose="020B0604020202020204" pitchFamily="34" charset="0"/>
                <a:cs typeface="Arial" panose="020B0604020202020204" pitchFamily="34" charset="0"/>
              </a:rPr>
              <a:t> Experimental </a:t>
            </a:r>
            <a:r>
              <a:rPr lang="en-US" dirty="0">
                <a:solidFill>
                  <a:schemeClr val="bg1">
                    <a:lumMod val="95000"/>
                    <a:lumOff val="5000"/>
                  </a:schemeClr>
                </a:solidFill>
                <a:latin typeface="Arial" panose="020B0604020202020204" pitchFamily="34" charset="0"/>
                <a:cs typeface="Arial" panose="020B0604020202020204" pitchFamily="34" charset="0"/>
              </a:rPr>
              <a:t>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The final portion of the study will continue using the same task, the same advisors, and instructions you used in the last phase of the study.</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in this final portion, you will be required to memorize a provided set of letters while completing the task. </a:t>
            </a:r>
            <a:r>
              <a:rPr lang="en-US" dirty="0" smtClean="0">
                <a:solidFill>
                  <a:schemeClr val="bg1">
                    <a:lumMod val="95000"/>
                    <a:lumOff val="5000"/>
                  </a:schemeClr>
                </a:solidFill>
                <a:latin typeface="Arial" panose="020B0604020202020204" pitchFamily="34" charset="0"/>
                <a:cs typeface="Arial" panose="020B0604020202020204" pitchFamily="34" charset="0"/>
              </a:rPr>
              <a:t>The set of letters will either be 1-letter or 5-letters in length.</a:t>
            </a: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After a number of trials, you will then be presented with another set of letters which may or may not match what you saw previously. You will indicate if the new set of letters exactly matches the previous set of letters.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If your answer is incorrect, you will </a:t>
            </a:r>
            <a:r>
              <a:rPr lang="en-US" dirty="0" smtClean="0">
                <a:solidFill>
                  <a:schemeClr val="bg1">
                    <a:lumMod val="95000"/>
                    <a:lumOff val="5000"/>
                  </a:schemeClr>
                </a:solidFill>
                <a:latin typeface="Arial" panose="020B0604020202020204" pitchFamily="34" charset="0"/>
                <a:cs typeface="Arial" panose="020B0604020202020204" pitchFamily="34" charset="0"/>
              </a:rPr>
              <a:t>hear a beep and then wait </a:t>
            </a:r>
            <a:r>
              <a:rPr lang="en-US" dirty="0">
                <a:solidFill>
                  <a:schemeClr val="bg1">
                    <a:lumMod val="95000"/>
                    <a:lumOff val="5000"/>
                  </a:schemeClr>
                </a:solidFill>
                <a:latin typeface="Arial" panose="020B0604020202020204" pitchFamily="34" charset="0"/>
                <a:cs typeface="Arial" panose="020B0604020202020204" pitchFamily="34" charset="0"/>
              </a:rPr>
              <a:t>for the next set of letters to </a:t>
            </a:r>
            <a:r>
              <a:rPr lang="en-US" dirty="0" smtClean="0">
                <a:solidFill>
                  <a:schemeClr val="bg1">
                    <a:lumMod val="95000"/>
                    <a:lumOff val="5000"/>
                  </a:schemeClr>
                </a:solidFill>
                <a:latin typeface="Arial" panose="020B0604020202020204" pitchFamily="34" charset="0"/>
                <a:cs typeface="Arial" panose="020B0604020202020204" pitchFamily="34" charset="0"/>
              </a:rPr>
              <a:t>appear.</a:t>
            </a: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21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518601" y="1196752"/>
            <a:ext cx="8190305" cy="4247317"/>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41" y="2492896"/>
            <a:ext cx="3816424" cy="17439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Up Arrow 5"/>
          <p:cNvSpPr/>
          <p:nvPr/>
        </p:nvSpPr>
        <p:spPr>
          <a:xfrm>
            <a:off x="4499992" y="3789040"/>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935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5262979"/>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a:t>
            </a:r>
            <a:r>
              <a:rPr lang="en-GB" sz="2800" dirty="0" smtClean="0">
                <a:solidFill>
                  <a:schemeClr val="bg1">
                    <a:lumMod val="95000"/>
                    <a:lumOff val="5000"/>
                  </a:schemeClr>
                </a:solidFill>
                <a:latin typeface="Arial" panose="020B0604020202020204" pitchFamily="34" charset="0"/>
                <a:cs typeface="Arial" panose="020B0604020202020204" pitchFamily="34" charset="0"/>
              </a:rPr>
              <a:t>2</a:t>
            </a:r>
            <a:r>
              <a:rPr lang="en-GB" sz="2800" baseline="30000" dirty="0" smtClean="0">
                <a:solidFill>
                  <a:schemeClr val="bg1">
                    <a:lumMod val="95000"/>
                    <a:lumOff val="5000"/>
                  </a:schemeClr>
                </a:solidFill>
                <a:latin typeface="Arial" panose="020B0604020202020204" pitchFamily="34" charset="0"/>
                <a:cs typeface="Arial" panose="020B0604020202020204" pitchFamily="34" charset="0"/>
              </a:rPr>
              <a:t>nd</a:t>
            </a:r>
            <a:r>
              <a:rPr lang="en-GB" sz="2800" dirty="0" smtClean="0">
                <a:solidFill>
                  <a:schemeClr val="bg1">
                    <a:lumMod val="95000"/>
                    <a:lumOff val="5000"/>
                  </a:schemeClr>
                </a:solidFill>
                <a:latin typeface="Arial" panose="020B0604020202020204" pitchFamily="34" charset="0"/>
                <a:cs typeface="Arial" panose="020B0604020202020204" pitchFamily="34" charset="0"/>
              </a:rPr>
              <a:t> Experimental </a:t>
            </a:r>
            <a:r>
              <a:rPr lang="en-GB" sz="2800" dirty="0">
                <a:solidFill>
                  <a:schemeClr val="bg1">
                    <a:lumMod val="95000"/>
                    <a:lumOff val="5000"/>
                  </a:schemeClr>
                </a:solidFill>
                <a:latin typeface="Arial" panose="020B0604020202020204" pitchFamily="34" charset="0"/>
                <a:cs typeface="Arial" panose="020B0604020202020204" pitchFamily="34" charset="0"/>
              </a:rPr>
              <a:t>Phase, which is made up of 4 blocks of trials in total.</a:t>
            </a: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a:solidFill>
                  <a:schemeClr val="bg1">
                    <a:lumMod val="95000"/>
                    <a:lumOff val="5000"/>
                  </a:schemeClr>
                </a:solidFill>
                <a:latin typeface="Arial" panose="020B0604020202020204" pitchFamily="34" charset="0"/>
                <a:cs typeface="Arial" panose="020B0604020202020204" pitchFamily="34" charset="0"/>
              </a:rPr>
              <a:t>Please call the researcher if you have any questions.</a:t>
            </a: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endParaRPr lang="en-GB" sz="2800" dirty="0">
              <a:solidFill>
                <a:schemeClr val="bg1">
                  <a:lumMod val="95000"/>
                  <a:lumOff val="5000"/>
                </a:schemeClr>
              </a:solidFill>
              <a:latin typeface="Arial" panose="020B0604020202020204" pitchFamily="34" charset="0"/>
              <a:cs typeface="Arial" panose="020B0604020202020204" pitchFamily="34" charset="0"/>
            </a:endParaRPr>
          </a:p>
          <a:p>
            <a:r>
              <a:rPr lang="en-GB" sz="2800" dirty="0">
                <a:solidFill>
                  <a:schemeClr val="bg1">
                    <a:lumMod val="95000"/>
                    <a:lumOff val="5000"/>
                  </a:schemeClr>
                </a:solidFill>
                <a:latin typeface="Arial" panose="020B0604020202020204" pitchFamily="34" charset="0"/>
                <a:cs typeface="Arial" panose="020B0604020202020204" pitchFamily="34" charset="0"/>
              </a:rPr>
              <a:t>Otherwise, press the Right Arrow Key to start the </a:t>
            </a:r>
            <a:r>
              <a:rPr lang="en-GB" sz="2800" dirty="0" smtClean="0">
                <a:solidFill>
                  <a:schemeClr val="bg1">
                    <a:lumMod val="95000"/>
                    <a:lumOff val="5000"/>
                  </a:schemeClr>
                </a:solidFill>
                <a:latin typeface="Arial" panose="020B0604020202020204" pitchFamily="34" charset="0"/>
                <a:cs typeface="Arial" panose="020B0604020202020204" pitchFamily="34" charset="0"/>
              </a:rPr>
              <a:t>2</a:t>
            </a:r>
            <a:r>
              <a:rPr lang="en-GB" sz="2800" baseline="30000" dirty="0" smtClean="0">
                <a:solidFill>
                  <a:schemeClr val="bg1">
                    <a:lumMod val="95000"/>
                    <a:lumOff val="5000"/>
                  </a:schemeClr>
                </a:solidFill>
                <a:latin typeface="Arial" panose="020B0604020202020204" pitchFamily="34" charset="0"/>
                <a:cs typeface="Arial" panose="020B0604020202020204" pitchFamily="34" charset="0"/>
              </a:rPr>
              <a:t>nd</a:t>
            </a:r>
            <a:r>
              <a:rPr lang="en-GB" sz="2800" dirty="0" smtClean="0">
                <a:solidFill>
                  <a:schemeClr val="bg1">
                    <a:lumMod val="95000"/>
                    <a:lumOff val="5000"/>
                  </a:schemeClr>
                </a:solidFill>
                <a:latin typeface="Arial" panose="020B0604020202020204" pitchFamily="34" charset="0"/>
                <a:cs typeface="Arial" panose="020B0604020202020204" pitchFamily="34" charset="0"/>
              </a:rPr>
              <a:t> Experimental </a:t>
            </a:r>
            <a:r>
              <a:rPr lang="en-GB" sz="2800" dirty="0">
                <a:solidFill>
                  <a:schemeClr val="bg1">
                    <a:lumMod val="95000"/>
                    <a:lumOff val="5000"/>
                  </a:schemeClr>
                </a:solidFill>
                <a:latin typeface="Arial" panose="020B0604020202020204" pitchFamily="34" charset="0"/>
                <a:cs typeface="Arial" panose="020B0604020202020204" pitchFamily="34" charset="0"/>
              </a:rPr>
              <a:t>Phase</a:t>
            </a:r>
          </a:p>
        </p:txBody>
      </p:sp>
    </p:spTree>
    <p:extLst>
      <p:ext uri="{BB962C8B-B14F-4D97-AF65-F5344CB8AC3E}">
        <p14:creationId xmlns:p14="http://schemas.microsoft.com/office/powerpoint/2010/main" val="93401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pic>
        <p:nvPicPr>
          <p:cNvPr id="2" name="Picture 1"/>
          <p:cNvPicPr>
            <a:picLocks noChangeAspect="1"/>
          </p:cNvPicPr>
          <p:nvPr/>
        </p:nvPicPr>
        <p:blipFill>
          <a:blip r:embed="rId2"/>
          <a:stretch>
            <a:fillRect/>
          </a:stretch>
        </p:blipFill>
        <p:spPr>
          <a:xfrm>
            <a:off x="2470668" y="2132856"/>
            <a:ext cx="1944793" cy="213378"/>
          </a:xfrm>
          <a:prstGeom prst="rect">
            <a:avLst/>
          </a:prstGeom>
        </p:spPr>
      </p:pic>
      <p:pic>
        <p:nvPicPr>
          <p:cNvPr id="6" name="Picture 5"/>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TextBox 13"/>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5" name="TextBox 14"/>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16" name="TextBox 15"/>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17" name="TextBox 16"/>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799471" y="4041987"/>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this example, if you thought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you would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 </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Then you would press the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pic>
        <p:nvPicPr>
          <p:cNvPr id="2" name="Picture 1"/>
          <p:cNvPicPr>
            <a:picLocks noChangeAspect="1"/>
          </p:cNvPicPr>
          <p:nvPr/>
        </p:nvPicPr>
        <p:blipFill>
          <a:blip r:embed="rId2"/>
          <a:stretch>
            <a:fillRect/>
          </a:stretch>
        </p:blipFill>
        <p:spPr>
          <a:xfrm>
            <a:off x="2470668" y="2132856"/>
            <a:ext cx="1944793" cy="213378"/>
          </a:xfrm>
          <a:prstGeom prst="rect">
            <a:avLst/>
          </a:prstGeom>
        </p:spPr>
      </p:pic>
      <p:pic>
        <p:nvPicPr>
          <p:cNvPr id="6" name="Picture 5"/>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2411760" y="1364917"/>
            <a:ext cx="2088232" cy="16561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2771800"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6" name="TextBox 15"/>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17" name="TextBox 16"/>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18" name="TextBox 17"/>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thought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you would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press </a:t>
            </a:r>
            <a:r>
              <a:rPr lang="en-GB" b="1" dirty="0">
                <a:solidFill>
                  <a:schemeClr val="bg1">
                    <a:lumMod val="95000"/>
                    <a:lumOff val="5000"/>
                  </a:schemeClr>
                </a:solidFill>
                <a:latin typeface="Arial" panose="020B0604020202020204" pitchFamily="34" charset="0"/>
                <a:cs typeface="Arial" panose="020B0604020202020204" pitchFamily="34" charset="0"/>
              </a:rPr>
              <a:t>spacebar</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pic>
        <p:nvPicPr>
          <p:cNvPr id="15" name="Picture 14"/>
          <p:cNvPicPr>
            <a:picLocks noChangeAspect="1"/>
          </p:cNvPicPr>
          <p:nvPr/>
        </p:nvPicPr>
        <p:blipFill>
          <a:blip r:embed="rId2"/>
          <a:stretch>
            <a:fillRect/>
          </a:stretch>
        </p:blipFill>
        <p:spPr>
          <a:xfrm>
            <a:off x="2470668" y="2132856"/>
            <a:ext cx="1944793" cy="213378"/>
          </a:xfrm>
          <a:prstGeom prst="rect">
            <a:avLst/>
          </a:prstGeom>
        </p:spPr>
      </p:pic>
      <p:pic>
        <p:nvPicPr>
          <p:cNvPr id="16" name="Picture 15"/>
          <p:cNvPicPr>
            <a:picLocks noChangeAspect="1"/>
          </p:cNvPicPr>
          <p:nvPr/>
        </p:nvPicPr>
        <p:blipFill>
          <a:blip r:embed="rId2"/>
          <a:stretch>
            <a:fillRect/>
          </a:stretch>
        </p:blipFill>
        <p:spPr>
          <a:xfrm>
            <a:off x="4644008" y="2132856"/>
            <a:ext cx="1944793" cy="213378"/>
          </a:xfrm>
          <a:prstGeom prst="rect">
            <a:avLst/>
          </a:prstGeom>
        </p:spPr>
      </p:pic>
      <p:sp>
        <p:nvSpPr>
          <p:cNvPr id="17" name="TextBox 16"/>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18" name="TextBox 17"/>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23" name="Rectangle 22"/>
          <p:cNvSpPr/>
          <p:nvPr/>
        </p:nvSpPr>
        <p:spPr>
          <a:xfrm>
            <a:off x="4572000" y="1411453"/>
            <a:ext cx="2088232" cy="16561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Picture 23"/>
          <p:cNvPicPr>
            <a:picLocks noChangeAspect="1"/>
          </p:cNvPicPr>
          <p:nvPr/>
        </p:nvPicPr>
        <p:blipFill>
          <a:blip r:embed="rId3"/>
          <a:stretch>
            <a:fillRect/>
          </a:stretch>
        </p:blipFill>
        <p:spPr>
          <a:xfrm>
            <a:off x="6220966" y="2132856"/>
            <a:ext cx="73158" cy="213378"/>
          </a:xfrm>
          <a:prstGeom prst="rect">
            <a:avLst/>
          </a:prstGeom>
        </p:spPr>
      </p:pic>
      <p:sp>
        <p:nvSpPr>
          <p:cNvPr id="14" name="TextBox 13"/>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25" name="TextBox 24"/>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6" name="TextBox 25"/>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27" name="TextBox 26"/>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470668" y="2132856"/>
            <a:ext cx="1944793" cy="213378"/>
          </a:xfrm>
          <a:prstGeom prst="rect">
            <a:avLst/>
          </a:prstGeom>
        </p:spPr>
      </p:pic>
      <p:pic>
        <p:nvPicPr>
          <p:cNvPr id="7" name="Picture 6"/>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2569562"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6425091" y="2132856"/>
            <a:ext cx="73158" cy="213378"/>
          </a:xfrm>
          <a:prstGeom prst="rect">
            <a:avLst/>
          </a:prstGeom>
        </p:spPr>
      </p:pic>
      <p:sp>
        <p:nvSpPr>
          <p:cNvPr id="16" name="Up Arrow 15"/>
          <p:cNvSpPr/>
          <p:nvPr/>
        </p:nvSpPr>
        <p:spPr>
          <a:xfrm>
            <a:off x="2497554"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Up Arrow 16"/>
          <p:cNvSpPr/>
          <p:nvPr/>
        </p:nvSpPr>
        <p:spPr>
          <a:xfrm>
            <a:off x="6353658"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9" name="TextBox 18"/>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0" name="TextBox 19"/>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21" name="TextBox 20"/>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2470668" y="2132856"/>
            <a:ext cx="1944793" cy="213378"/>
          </a:xfrm>
          <a:prstGeom prst="rect">
            <a:avLst/>
          </a:prstGeom>
        </p:spPr>
      </p:pic>
      <p:pic>
        <p:nvPicPr>
          <p:cNvPr id="8" name="Picture 7"/>
          <p:cNvPicPr>
            <a:picLocks noChangeAspect="1"/>
          </p:cNvPicPr>
          <p:nvPr/>
        </p:nvPicPr>
        <p:blipFill>
          <a:blip r:embed="rId2"/>
          <a:stretch>
            <a:fillRect/>
          </a:stretch>
        </p:blipFill>
        <p:spPr>
          <a:xfrm>
            <a:off x="4644008" y="2132856"/>
            <a:ext cx="1944793" cy="213378"/>
          </a:xfrm>
          <a:prstGeom prst="rect">
            <a:avLst/>
          </a:prstGeom>
        </p:spPr>
      </p:pic>
      <p:sp>
        <p:nvSpPr>
          <p:cNvPr id="9" name="TextBox 8"/>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10" name="TextBox 9"/>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1" name="TextBox 10"/>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2" name="TextBox 11"/>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13" name="TextBox 12"/>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14" name="TextBox 13"/>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
        <p:nvSpPr>
          <p:cNvPr id="15" name="Rectangle 14"/>
          <p:cNvSpPr/>
          <p:nvPr/>
        </p:nvSpPr>
        <p:spPr>
          <a:xfrm>
            <a:off x="4148314" y="2130209"/>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stretch>
            <a:fillRect/>
          </a:stretch>
        </p:blipFill>
        <p:spPr>
          <a:xfrm>
            <a:off x="4840857" y="2130209"/>
            <a:ext cx="73158" cy="213378"/>
          </a:xfrm>
          <a:prstGeom prst="rect">
            <a:avLst/>
          </a:prstGeom>
        </p:spPr>
      </p:pic>
      <p:sp>
        <p:nvSpPr>
          <p:cNvPr id="17" name="Up Arrow 16"/>
          <p:cNvSpPr/>
          <p:nvPr/>
        </p:nvSpPr>
        <p:spPr>
          <a:xfrm>
            <a:off x="4076306"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Up Arrow 17"/>
          <p:cNvSpPr/>
          <p:nvPr/>
        </p:nvSpPr>
        <p:spPr>
          <a:xfrm>
            <a:off x="4769424" y="3094634"/>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pic>
        <p:nvPicPr>
          <p:cNvPr id="6" name="Picture 5"/>
          <p:cNvPicPr>
            <a:picLocks noChangeAspect="1"/>
          </p:cNvPicPr>
          <p:nvPr/>
        </p:nvPicPr>
        <p:blipFill>
          <a:blip r:embed="rId2"/>
          <a:stretch>
            <a:fillRect/>
          </a:stretch>
        </p:blipFill>
        <p:spPr>
          <a:xfrm>
            <a:off x="2470668" y="2132856"/>
            <a:ext cx="1944793" cy="213378"/>
          </a:xfrm>
          <a:prstGeom prst="rect">
            <a:avLst/>
          </a:prstGeom>
        </p:spPr>
      </p:pic>
      <p:pic>
        <p:nvPicPr>
          <p:cNvPr id="7" name="Picture 6"/>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2465363" y="2132856"/>
            <a:ext cx="72008" cy="215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6525047" y="2132856"/>
            <a:ext cx="73158" cy="215504"/>
          </a:xfrm>
          <a:prstGeom prst="rect">
            <a:avLst/>
          </a:prstGeom>
        </p:spPr>
      </p:pic>
      <p:sp>
        <p:nvSpPr>
          <p:cNvPr id="16" name="Up Arrow 15"/>
          <p:cNvSpPr/>
          <p:nvPr/>
        </p:nvSpPr>
        <p:spPr>
          <a:xfrm>
            <a:off x="2393355" y="3045603"/>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Up Arrow 16"/>
          <p:cNvSpPr/>
          <p:nvPr/>
        </p:nvSpPr>
        <p:spPr>
          <a:xfrm>
            <a:off x="6457610" y="3045603"/>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9" name="TextBox 18"/>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0" name="TextBox 19"/>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21" name="TextBox 20"/>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6093296"/>
            <a:ext cx="6618543"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[Press the Arrow keys to change screen]</a:t>
            </a:r>
          </a:p>
        </p:txBody>
      </p:sp>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pic>
        <p:nvPicPr>
          <p:cNvPr id="6" name="Picture 5"/>
          <p:cNvPicPr>
            <a:picLocks noChangeAspect="1"/>
          </p:cNvPicPr>
          <p:nvPr/>
        </p:nvPicPr>
        <p:blipFill>
          <a:blip r:embed="rId2"/>
          <a:stretch>
            <a:fillRect/>
          </a:stretch>
        </p:blipFill>
        <p:spPr>
          <a:xfrm>
            <a:off x="2470668" y="2132856"/>
            <a:ext cx="1944793" cy="213378"/>
          </a:xfrm>
          <a:prstGeom prst="rect">
            <a:avLst/>
          </a:prstGeom>
        </p:spPr>
      </p:pic>
      <p:pic>
        <p:nvPicPr>
          <p:cNvPr id="7" name="Picture 6"/>
          <p:cNvPicPr>
            <a:picLocks noChangeAspect="1"/>
          </p:cNvPicPr>
          <p:nvPr/>
        </p:nvPicPr>
        <p:blipFill>
          <a:blip r:embed="rId2"/>
          <a:stretch>
            <a:fillRect/>
          </a:stretch>
        </p:blipFill>
        <p:spPr>
          <a:xfrm>
            <a:off x="4644008" y="2132856"/>
            <a:ext cx="1944793" cy="213378"/>
          </a:xfrm>
          <a:prstGeom prst="rect">
            <a:avLst/>
          </a:prstGeom>
        </p:spPr>
      </p:pic>
      <p:sp>
        <p:nvSpPr>
          <p:cNvPr id="8" name="TextBox 7"/>
          <p:cNvSpPr txBox="1"/>
          <p:nvPr/>
        </p:nvSpPr>
        <p:spPr>
          <a:xfrm>
            <a:off x="3086255" y="2348881"/>
            <a:ext cx="765665" cy="461665"/>
          </a:xfrm>
          <a:prstGeom prst="rect">
            <a:avLst/>
          </a:prstGeom>
          <a:noFill/>
        </p:spPr>
        <p:txBody>
          <a:bodyPr wrap="square" rtlCol="0">
            <a:spAutoFit/>
          </a:bodyPr>
          <a:lstStyle/>
          <a:p>
            <a:r>
              <a:rPr lang="en-GB" sz="2400" dirty="0">
                <a:solidFill>
                  <a:schemeClr val="bg1"/>
                </a:solidFill>
              </a:rPr>
              <a:t>LEFT</a:t>
            </a:r>
          </a:p>
        </p:txBody>
      </p:sp>
      <p:sp>
        <p:nvSpPr>
          <p:cNvPr id="9" name="TextBox 8"/>
          <p:cNvSpPr txBox="1"/>
          <p:nvPr/>
        </p:nvSpPr>
        <p:spPr>
          <a:xfrm>
            <a:off x="5110863" y="2348881"/>
            <a:ext cx="973305" cy="461665"/>
          </a:xfrm>
          <a:prstGeom prst="rect">
            <a:avLst/>
          </a:prstGeom>
          <a:noFill/>
        </p:spPr>
        <p:txBody>
          <a:bodyPr wrap="square" rtlCol="0">
            <a:spAutoFit/>
          </a:bodyPr>
          <a:lstStyle/>
          <a:p>
            <a:r>
              <a:rPr lang="en-GB" sz="2400" dirty="0">
                <a:solidFill>
                  <a:schemeClr val="bg1"/>
                </a:solidFill>
              </a:rPr>
              <a:t>RIGHT</a:t>
            </a:r>
          </a:p>
        </p:txBody>
      </p:sp>
      <p:sp>
        <p:nvSpPr>
          <p:cNvPr id="14" name="Rectangle 13"/>
          <p:cNvSpPr/>
          <p:nvPr/>
        </p:nvSpPr>
        <p:spPr>
          <a:xfrm>
            <a:off x="4353304" y="2132856"/>
            <a:ext cx="72008" cy="213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4641049" y="2134989"/>
            <a:ext cx="73158" cy="213378"/>
          </a:xfrm>
          <a:prstGeom prst="rect">
            <a:avLst/>
          </a:prstGeom>
        </p:spPr>
      </p:pic>
      <p:sp>
        <p:nvSpPr>
          <p:cNvPr id="16" name="Up Arrow 15"/>
          <p:cNvSpPr/>
          <p:nvPr/>
        </p:nvSpPr>
        <p:spPr>
          <a:xfrm>
            <a:off x="4281296"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Up Arrow 16"/>
          <p:cNvSpPr/>
          <p:nvPr/>
        </p:nvSpPr>
        <p:spPr>
          <a:xfrm>
            <a:off x="4588016" y="3043557"/>
            <a:ext cx="216024" cy="648783"/>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358194" y="1885892"/>
            <a:ext cx="864096" cy="307777"/>
          </a:xfrm>
          <a:prstGeom prst="rect">
            <a:avLst/>
          </a:prstGeom>
          <a:noFill/>
        </p:spPr>
        <p:txBody>
          <a:bodyPr wrap="square" rtlCol="0">
            <a:spAutoFit/>
          </a:bodyPr>
          <a:lstStyle/>
          <a:p>
            <a:r>
              <a:rPr lang="en-GB" sz="1400" dirty="0">
                <a:solidFill>
                  <a:schemeClr val="bg1"/>
                </a:solidFill>
              </a:rPr>
              <a:t>100%</a:t>
            </a:r>
          </a:p>
        </p:txBody>
      </p:sp>
      <p:sp>
        <p:nvSpPr>
          <p:cNvPr id="19" name="TextBox 18"/>
          <p:cNvSpPr txBox="1"/>
          <p:nvPr/>
        </p:nvSpPr>
        <p:spPr>
          <a:xfrm>
            <a:off x="6110396" y="1897087"/>
            <a:ext cx="864096" cy="307777"/>
          </a:xfrm>
          <a:prstGeom prst="rect">
            <a:avLst/>
          </a:prstGeom>
          <a:noFill/>
        </p:spPr>
        <p:txBody>
          <a:bodyPr wrap="square" rtlCol="0">
            <a:spAutoFit/>
          </a:bodyPr>
          <a:lstStyle/>
          <a:p>
            <a:r>
              <a:rPr lang="en-GB" sz="1400" dirty="0">
                <a:solidFill>
                  <a:schemeClr val="bg1"/>
                </a:solidFill>
              </a:rPr>
              <a:t>100%</a:t>
            </a:r>
          </a:p>
        </p:txBody>
      </p:sp>
      <p:sp>
        <p:nvSpPr>
          <p:cNvPr id="20" name="TextBox 19"/>
          <p:cNvSpPr txBox="1"/>
          <p:nvPr/>
        </p:nvSpPr>
        <p:spPr>
          <a:xfrm>
            <a:off x="3995936" y="1897087"/>
            <a:ext cx="864096" cy="307777"/>
          </a:xfrm>
          <a:prstGeom prst="rect">
            <a:avLst/>
          </a:prstGeom>
          <a:noFill/>
        </p:spPr>
        <p:txBody>
          <a:bodyPr wrap="square" rtlCol="0">
            <a:spAutoFit/>
          </a:bodyPr>
          <a:lstStyle/>
          <a:p>
            <a:r>
              <a:rPr lang="en-GB" sz="1400" dirty="0">
                <a:solidFill>
                  <a:schemeClr val="bg1"/>
                </a:solidFill>
              </a:rPr>
              <a:t>50%</a:t>
            </a:r>
          </a:p>
        </p:txBody>
      </p:sp>
      <p:sp>
        <p:nvSpPr>
          <p:cNvPr id="21" name="TextBox 20"/>
          <p:cNvSpPr txBox="1"/>
          <p:nvPr/>
        </p:nvSpPr>
        <p:spPr>
          <a:xfrm>
            <a:off x="4553400" y="1897087"/>
            <a:ext cx="864096" cy="307777"/>
          </a:xfrm>
          <a:prstGeom prst="rect">
            <a:avLst/>
          </a:prstGeom>
          <a:noFill/>
        </p:spPr>
        <p:txBody>
          <a:bodyPr wrap="square" rtlCol="0">
            <a:spAutoFit/>
          </a:bodyPr>
          <a:lstStyle/>
          <a:p>
            <a:r>
              <a:rPr lang="en-GB" sz="1400" dirty="0">
                <a:solidFill>
                  <a:schemeClr val="bg1"/>
                </a:solidFill>
              </a:rPr>
              <a:t>50%</a:t>
            </a:r>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1568</Words>
  <Application>Microsoft Office PowerPoint</Application>
  <PresentationFormat>On-screen Show (4:3)</PresentationFormat>
  <Paragraphs>237</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ac220</cp:lastModifiedBy>
  <cp:revision>106</cp:revision>
  <dcterms:created xsi:type="dcterms:W3CDTF">2014-08-05T08:48:59Z</dcterms:created>
  <dcterms:modified xsi:type="dcterms:W3CDTF">2019-02-25T14:58:30Z</dcterms:modified>
</cp:coreProperties>
</file>