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65" r:id="rId3"/>
    <p:sldId id="262" r:id="rId4"/>
    <p:sldId id="272" r:id="rId5"/>
    <p:sldId id="266" r:id="rId6"/>
    <p:sldId id="267" r:id="rId7"/>
    <p:sldId id="268" r:id="rId8"/>
    <p:sldId id="269" r:id="rId9"/>
    <p:sldId id="276" r:id="rId10"/>
    <p:sldId id="275" r:id="rId11"/>
    <p:sldId id="270" r:id="rId12"/>
    <p:sldId id="271" r:id="rId13"/>
    <p:sldId id="258" r:id="rId14"/>
    <p:sldId id="274" r:id="rId15"/>
    <p:sldId id="277" r:id="rId16"/>
    <p:sldId id="278" r:id="rId17"/>
    <p:sldId id="273" r:id="rId18"/>
    <p:sldId id="261" r:id="rId19"/>
    <p:sldId id="280" r:id="rId20"/>
    <p:sldId id="281" r:id="rId21"/>
    <p:sldId id="282" r:id="rId22"/>
    <p:sldId id="283" r:id="rId23"/>
    <p:sldId id="284" r:id="rId24"/>
    <p:sldId id="286" r:id="rId25"/>
    <p:sldId id="28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94"/>
  </p:normalViewPr>
  <p:slideViewPr>
    <p:cSldViewPr>
      <p:cViewPr varScale="1">
        <p:scale>
          <a:sx n="117" d="100"/>
          <a:sy n="117" d="100"/>
        </p:scale>
        <p:origin x="2584"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27/07/2020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27/07/2020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27/07/2020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27/07/2020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27/07/2020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27/07/2020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3A3A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27/07/2020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5" name="TextBox 4"/>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see two boxes containing dots,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one contains more dots. In this case the right box contains more dots.</a:t>
            </a: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4D88BCC-99CF-DB48-B9D1-947CD6EE9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Tree>
    <p:extLst>
      <p:ext uri="{BB962C8B-B14F-4D97-AF65-F5344CB8AC3E}">
        <p14:creationId xmlns:p14="http://schemas.microsoft.com/office/powerpoint/2010/main" val="541866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1124744"/>
            <a:ext cx="8190305" cy="4678204"/>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Should I always place the cursor in the same position?</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No!</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Try not to be overconfident OR under-confident.  Please try to use the confidence scale in a meaningful way.</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strategy is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extremes of the scale only when you are truly confident or</a:t>
            </a:r>
          </a:p>
          <a:p>
            <a:pPr algn="ctr"/>
            <a:r>
              <a:rPr lang="en-GB" dirty="0">
                <a:solidFill>
                  <a:schemeClr val="bg1">
                    <a:lumMod val="95000"/>
                    <a:lumOff val="5000"/>
                  </a:schemeClr>
                </a:solidFill>
                <a:latin typeface="Arial" panose="020B0604020202020204" pitchFamily="34" charset="0"/>
                <a:cs typeface="Arial" panose="020B0604020202020204" pitchFamily="34" charset="0"/>
              </a:rPr>
              <a:t>to go toward the middle of the scale only when you are truly unsure.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best way to do this task is thus to </a:t>
            </a:r>
            <a:r>
              <a:rPr lang="en-GB" i="1" dirty="0">
                <a:solidFill>
                  <a:schemeClr val="bg1">
                    <a:lumMod val="95000"/>
                    <a:lumOff val="5000"/>
                  </a:schemeClr>
                </a:solidFill>
                <a:latin typeface="Arial" panose="020B0604020202020204" pitchFamily="34" charset="0"/>
                <a:cs typeface="Arial" panose="020B0604020202020204" pitchFamily="34" charset="0"/>
              </a:rPr>
              <a:t>truthfully </a:t>
            </a:r>
            <a:r>
              <a:rPr lang="en-GB" dirty="0">
                <a:solidFill>
                  <a:schemeClr val="bg1">
                    <a:lumMod val="95000"/>
                    <a:lumOff val="5000"/>
                  </a:schemeClr>
                </a:solidFill>
                <a:latin typeface="Arial" panose="020B0604020202020204" pitchFamily="34" charset="0"/>
                <a:cs typeface="Arial" panose="020B0604020202020204" pitchFamily="34" charset="0"/>
              </a:rPr>
              <a:t>report how sure you are you chose correctly using the confidence scale.</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receive points based on accurately reporting your confidence when you are either correct or incorrect. The only way to maximise your score is to be honest in your confidence!</a:t>
            </a:r>
          </a:p>
        </p:txBody>
      </p:sp>
      <p:sp>
        <p:nvSpPr>
          <p:cNvPr id="6" name="TextBox 5">
            <a:extLst>
              <a:ext uri="{FF2B5EF4-FFF2-40B4-BE49-F238E27FC236}">
                <a16:creationId xmlns:a16="http://schemas.microsoft.com/office/drawing/2014/main" id="{50E26313-B4EB-1F40-9EDB-111124E2656C}"/>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11441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599" y="620688"/>
            <a:ext cx="8190305" cy="5355312"/>
          </a:xfrm>
          <a:prstGeom prst="rect">
            <a:avLst/>
          </a:prstGeom>
          <a:noFill/>
        </p:spPr>
        <p:txBody>
          <a:bodyPr wrap="square" rtlCol="0">
            <a:spAutoFit/>
          </a:bodyPr>
          <a:lstStyle/>
          <a:p>
            <a:pPr algn="ctr"/>
            <a:r>
              <a:rPr lang="en-GB" b="1" dirty="0">
                <a:solidFill>
                  <a:schemeClr val="bg1">
                    <a:lumMod val="95000"/>
                    <a:lumOff val="5000"/>
                  </a:schemeClr>
                </a:solidFill>
                <a:latin typeface="Arial" panose="020B0604020202020204" pitchFamily="34" charset="0"/>
                <a:cs typeface="Arial" panose="020B0604020202020204" pitchFamily="34" charset="0"/>
              </a:rPr>
              <a:t>Please remember:</a:t>
            </a:r>
          </a:p>
          <a:p>
            <a:pPr algn="ct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Click on the side of the scale corresponding to the box with the most dots.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b="1" dirty="0">
                <a:solidFill>
                  <a:schemeClr val="bg1">
                    <a:lumMod val="95000"/>
                    <a:lumOff val="5000"/>
                  </a:schemeClr>
                </a:solidFill>
                <a:latin typeface="Arial" panose="020B0604020202020204" pitchFamily="34" charset="0"/>
                <a:cs typeface="Arial" panose="020B0604020202020204" pitchFamily="34" charset="0"/>
              </a:rPr>
              <a:t>If you are INCORRECT you will see a message on screen telling you were incorrect. If no message appears, you were correct.</a:t>
            </a:r>
          </a:p>
          <a:p>
            <a:pPr marL="285750" indent="-285750" algn="ctr">
              <a:buFont typeface="Arial" panose="020B0604020202020204" pitchFamily="34" charset="0"/>
              <a:buChar char="•"/>
            </a:pPr>
            <a:endParaRPr lang="en-GB"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Use the confidence scale appropriately and report your </a:t>
            </a:r>
            <a:r>
              <a:rPr lang="en-GB" u="sng" dirty="0">
                <a:solidFill>
                  <a:schemeClr val="bg1">
                    <a:lumMod val="95000"/>
                    <a:lumOff val="5000"/>
                  </a:schemeClr>
                </a:solidFill>
                <a:latin typeface="Arial" panose="020B0604020202020204" pitchFamily="34" charset="0"/>
                <a:cs typeface="Arial" panose="020B0604020202020204" pitchFamily="34" charset="0"/>
              </a:rPr>
              <a:t>true </a:t>
            </a:r>
            <a:r>
              <a:rPr lang="en-GB" dirty="0">
                <a:solidFill>
                  <a:schemeClr val="bg1">
                    <a:lumMod val="95000"/>
                    <a:lumOff val="5000"/>
                  </a:schemeClr>
                </a:solidFill>
                <a:latin typeface="Arial" panose="020B0604020202020204" pitchFamily="34" charset="0"/>
                <a:cs typeface="Arial" panose="020B0604020202020204" pitchFamily="34" charset="0"/>
              </a:rPr>
              <a:t>confidence.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randomly guess your choice.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Do not be overconfident or under-confident. Just report your </a:t>
            </a:r>
            <a:r>
              <a:rPr lang="en-GB" i="1" dirty="0">
                <a:solidFill>
                  <a:schemeClr val="bg1">
                    <a:lumMod val="95000"/>
                    <a:lumOff val="5000"/>
                  </a:schemeClr>
                </a:solidFill>
                <a:latin typeface="Arial" panose="020B0604020202020204" pitchFamily="34" charset="0"/>
                <a:cs typeface="Arial" panose="020B0604020202020204" pitchFamily="34" charset="0"/>
              </a:rPr>
              <a:t>true</a:t>
            </a:r>
            <a:r>
              <a:rPr lang="en-GB" dirty="0">
                <a:solidFill>
                  <a:schemeClr val="bg1">
                    <a:lumMod val="95000"/>
                    <a:lumOff val="5000"/>
                  </a:schemeClr>
                </a:solidFill>
                <a:latin typeface="Arial" panose="020B0604020202020204" pitchFamily="34" charset="0"/>
                <a:cs typeface="Arial" panose="020B0604020202020204" pitchFamily="34" charset="0"/>
              </a:rPr>
              <a:t> confidence.</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Only your final position, i.e. the one you confirm with the spacebar, will count.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dirty="0">
                <a:solidFill>
                  <a:schemeClr val="bg1">
                    <a:lumMod val="95000"/>
                    <a:lumOff val="5000"/>
                  </a:schemeClr>
                </a:solidFill>
                <a:latin typeface="Arial" panose="020B0604020202020204" pitchFamily="34" charset="0"/>
                <a:cs typeface="Arial" panose="020B0604020202020204" pitchFamily="34" charset="0"/>
              </a:rPr>
              <a:t>You will now start a practice trial.</a:t>
            </a:r>
          </a:p>
        </p:txBody>
      </p:sp>
      <p:sp>
        <p:nvSpPr>
          <p:cNvPr id="6" name="TextBox 5">
            <a:extLst>
              <a:ext uri="{FF2B5EF4-FFF2-40B4-BE49-F238E27FC236}">
                <a16:creationId xmlns:a16="http://schemas.microsoft.com/office/drawing/2014/main" id="{27C91CE5-024D-8D41-9E8C-E8C85E45155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40748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8CA7-A3B9-974A-840C-E24950E3F041}"/>
              </a:ext>
            </a:extLst>
          </p:cNvPr>
          <p:cNvSpPr txBox="1"/>
          <p:nvPr/>
        </p:nvSpPr>
        <p:spPr>
          <a:xfrm>
            <a:off x="1993409" y="3167390"/>
            <a:ext cx="515718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practice]</a:t>
            </a:r>
          </a:p>
        </p:txBody>
      </p:sp>
    </p:spTree>
    <p:extLst>
      <p:ext uri="{BB962C8B-B14F-4D97-AF65-F5344CB8AC3E}">
        <p14:creationId xmlns:p14="http://schemas.microsoft.com/office/powerpoint/2010/main" val="143308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2031325"/>
          </a:xfrm>
          <a:prstGeom prst="rect">
            <a:avLst/>
          </a:prstGeom>
          <a:noFill/>
        </p:spPr>
        <p:txBody>
          <a:bodyPr wrap="square" rtlCol="0">
            <a:spAutoFit/>
          </a:bodyPr>
          <a:lstStyle/>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To help you in performing the task, on each trial you will now get some advice about the correct answer before you commit to a final choice.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One advisor will be a computer and the other advisor will be a human. The selected advisor will simply tell you which box they think has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83CE915-1EFB-F14C-93B7-5321A1F2922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A85843C4-7E20-F946-A230-BB7658524B26}"/>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10" name="Picture 9">
            <a:extLst>
              <a:ext uri="{FF2B5EF4-FFF2-40B4-BE49-F238E27FC236}">
                <a16:creationId xmlns:a16="http://schemas.microsoft.com/office/drawing/2014/main" id="{7C700381-817E-544E-AF68-F829F5E9500B}"/>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184915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4832092"/>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Before you begin:</a:t>
            </a:r>
          </a:p>
          <a:p>
            <a:pPr algn="ctr"/>
            <a:endParaRPr lang="en-US"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On most trials you will be given a choice of whether to get advice from the computer or a person.</a:t>
            </a:r>
          </a:p>
          <a:p>
            <a:pPr marL="285750" indent="-285750" algn="ctr">
              <a:buFont typeface="Arial" panose="020B0604020202020204" pitchFamily="34" charset="0"/>
              <a:buChar char="•"/>
            </a:pPr>
            <a:endParaRPr lang="en-GB" sz="1600" b="1"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HUMAN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If you choose the COMPUTER advisor:</a:t>
            </a: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285750" indent="-285750" algn="ctr">
              <a:buFont typeface="Arial" panose="020B0604020202020204" pitchFamily="34" charset="0"/>
              <a:buChar char="•"/>
            </a:pP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Their advice may sometimes be incorrect.  The advice will always come from the same person and same computer algorithm across the whole experiment, so you can learn how reliable each source of advice is.  </a:t>
            </a:r>
          </a:p>
          <a:p>
            <a:pPr algn="ctr"/>
            <a:endParaRPr lang="en-GB" sz="1600"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sz="1600"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E5CC62-73A8-9A4D-92BC-0EEBF32A12D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13167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908720"/>
            <a:ext cx="8424936" cy="4247317"/>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Then you’ll be given the choice of computer or human advice.  Remember: the advice always comes from the same person and the same algorithm.  Use the mouse to click on the advisor you want to receive advice from.</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After seeing your chosen advice, you will then be asked for a final decision (LEFT or RIGHT) and again how confident you are in this decision.  Your previous answer and confidence will be displayed, and you can adjust this answer and/or confidence prior to your final answer.</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Confirm your final answer by clicking Continue.  Only this final answer will count towards your percent correct.</a:t>
            </a:r>
          </a:p>
        </p:txBody>
      </p:sp>
      <p:sp>
        <p:nvSpPr>
          <p:cNvPr id="6" name="TextBox 5">
            <a:extLst>
              <a:ext uri="{FF2B5EF4-FFF2-40B4-BE49-F238E27FC236}">
                <a16:creationId xmlns:a16="http://schemas.microsoft.com/office/drawing/2014/main" id="{9A7352D0-E7F8-C043-860E-FC02B3DCD747}"/>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56975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1988840"/>
            <a:ext cx="8424936" cy="2308324"/>
          </a:xfrm>
          <a:prstGeom prst="rect">
            <a:avLst/>
          </a:prstGeom>
          <a:noFill/>
        </p:spPr>
        <p:txBody>
          <a:bodyPr wrap="square" rtlCol="0">
            <a:spAutoFit/>
          </a:bodyPr>
          <a:lstStyle/>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On a small number of trials you will not be given a choice of advice.  Instead you will have only one choice of advisor (either from the person or the computer algorithm – the same person and algorithm you are choosing between on the other trials).</a:t>
            </a:r>
          </a:p>
          <a:p>
            <a:pPr marL="285750" indent="-285750" algn="ctr">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lgn="ctr">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Please use the mouse to select this advisor, after which you will receive their advice.  You will then have the opportunity to update your initial answer and confidence before confirming your final answer by clicking Continue.</a:t>
            </a:r>
          </a:p>
        </p:txBody>
      </p:sp>
      <p:sp>
        <p:nvSpPr>
          <p:cNvPr id="6" name="TextBox 5">
            <a:extLst>
              <a:ext uri="{FF2B5EF4-FFF2-40B4-BE49-F238E27FC236}">
                <a16:creationId xmlns:a16="http://schemas.microsoft.com/office/drawing/2014/main" id="{7D01FAD7-5C39-204D-BA93-BED2036FCE32}"/>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Tree>
    <p:extLst>
      <p:ext uri="{BB962C8B-B14F-4D97-AF65-F5344CB8AC3E}">
        <p14:creationId xmlns:p14="http://schemas.microsoft.com/office/powerpoint/2010/main" val="17489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954107"/>
          </a:xfrm>
          <a:prstGeom prst="rect">
            <a:avLst/>
          </a:prstGeom>
          <a:noFill/>
        </p:spPr>
        <p:txBody>
          <a:bodyPr wrap="squar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2 blocks of trials in total.</a:t>
            </a:r>
          </a:p>
        </p:txBody>
      </p:sp>
      <p:sp>
        <p:nvSpPr>
          <p:cNvPr id="3" name="TextBox 2">
            <a:extLst>
              <a:ext uri="{FF2B5EF4-FFF2-40B4-BE49-F238E27FC236}">
                <a16:creationId xmlns:a16="http://schemas.microsoft.com/office/drawing/2014/main" id="{5DAB1131-D22D-A542-9DF5-46BAE980392A}"/>
              </a:ext>
            </a:extLst>
          </p:cNvPr>
          <p:cNvSpPr txBox="1"/>
          <p:nvPr/>
        </p:nvSpPr>
        <p:spPr>
          <a:xfrm>
            <a:off x="1013974" y="3167390"/>
            <a:ext cx="711605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75929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DA9202B-57C5-5749-BD60-9EECA92D4530}"/>
              </a:ext>
            </a:extLst>
          </p:cNvPr>
          <p:cNvSpPr txBox="1"/>
          <p:nvPr/>
        </p:nvSpPr>
        <p:spPr>
          <a:xfrm>
            <a:off x="476847" y="5373216"/>
            <a:ext cx="8190305" cy="646331"/>
          </a:xfrm>
          <a:prstGeom prst="rect">
            <a:avLst/>
          </a:prstGeom>
          <a:noFill/>
        </p:spPr>
        <p:txBody>
          <a:bodyPr wrap="square" rtlCol="0">
            <a:spAutoFit/>
          </a:bodyPr>
          <a:lstStyle/>
          <a:p>
            <a:pPr algn="ctr"/>
            <a:r>
              <a:rPr lang="en-US" sz="3600" dirty="0">
                <a:solidFill>
                  <a:schemeClr val="bg1">
                    <a:lumMod val="95000"/>
                    <a:lumOff val="5000"/>
                  </a:schemeClr>
                </a:solidFill>
                <a:latin typeface="Arial" panose="020B0604020202020204" pitchFamily="34" charset="0"/>
                <a:cs typeface="Arial" panose="020B0604020202020204" pitchFamily="34" charset="0"/>
              </a:rPr>
              <a:t>You will now be redirected.</a:t>
            </a:r>
            <a:endParaRPr lang="en-GB" sz="3600"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5" name="TextBox 4"/>
          <p:cNvSpPr txBox="1"/>
          <p:nvPr/>
        </p:nvSpPr>
        <p:spPr>
          <a:xfrm>
            <a:off x="489522" y="1124744"/>
            <a:ext cx="8190305"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Now you will have the opportunity to practice the task with an advisor.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On each trial you will get advice about the correct answer before you commit to a final choice.</a:t>
            </a:r>
          </a:p>
          <a:p>
            <a:pPr lvl="0" algn="ctr">
              <a:defRPr/>
            </a:pPr>
            <a:endParaRPr lang="en-US" dirty="0">
              <a:solidFill>
                <a:prstClr val="black">
                  <a:lumMod val="95000"/>
                  <a:lumOff val="5000"/>
                </a:prstClr>
              </a:solidFill>
              <a:latin typeface="Arial" panose="020B0604020202020204" pitchFamily="34" charset="0"/>
              <a:cs typeface="Arial" panose="020B0604020202020204" pitchFamily="34" charset="0"/>
            </a:endParaRPr>
          </a:p>
          <a:p>
            <a:pPr lvl="0" algn="ctr">
              <a:defRPr/>
            </a:pPr>
            <a:r>
              <a:rPr lang="en-GB" dirty="0">
                <a:solidFill>
                  <a:prstClr val="black">
                    <a:lumMod val="95000"/>
                    <a:lumOff val="5000"/>
                  </a:prstClr>
                </a:solidFill>
                <a:latin typeface="Arial" panose="020B0604020202020204" pitchFamily="34" charset="0"/>
                <a:cs typeface="Arial" panose="020B0604020202020204" pitchFamily="34" charset="0"/>
              </a:rPr>
              <a:t>The advice will come either from a person or from a computer algorithm.  Each advisor will simply tell you which box they think has more dots.</a:t>
            </a:r>
            <a:endParaRPr lang="en-US" dirty="0">
              <a:solidFill>
                <a:prstClr val="black">
                  <a:lumMod val="95000"/>
                  <a:lumOff val="5000"/>
                </a:prst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rPr>
              <a:t>Well done!</a:t>
            </a:r>
            <a:endParaRPr kumimoji="0" lang="en-GB" sz="3200" b="0" i="0" u="none" strike="noStrike" kern="1200" cap="none" spc="0" normalizeH="0" baseline="0" noProof="0" dirty="0">
              <a:ln>
                <a:noFill/>
              </a:ln>
              <a:solidFill>
                <a:srgbClr val="4F81BD">
                  <a:lumMod val="50000"/>
                </a:srgbClr>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7CA7A4D2-0DD3-D943-9321-8BC045767294}"/>
              </a:ext>
            </a:extLst>
          </p:cNvPr>
          <p:cNvPicPr>
            <a:picLocks noChangeAspect="1"/>
          </p:cNvPicPr>
          <p:nvPr/>
        </p:nvPicPr>
        <p:blipFill rotWithShape="1">
          <a:blip r:embed="rId2">
            <a:extLst>
              <a:ext uri="{28A0092B-C50C-407E-A947-70E740481C1C}">
                <a14:useLocalDpi xmlns:a14="http://schemas.microsoft.com/office/drawing/2010/main" val="0"/>
              </a:ext>
            </a:extLst>
          </a:blip>
          <a:srcRect l="1263" t="3037" r="1733" b="4008"/>
          <a:stretch/>
        </p:blipFill>
        <p:spPr>
          <a:xfrm>
            <a:off x="236089" y="3671706"/>
            <a:ext cx="4032449" cy="1125446"/>
          </a:xfrm>
          <a:prstGeom prst="rect">
            <a:avLst/>
          </a:prstGeom>
        </p:spPr>
      </p:pic>
      <p:pic>
        <p:nvPicPr>
          <p:cNvPr id="8" name="Picture 7">
            <a:extLst>
              <a:ext uri="{FF2B5EF4-FFF2-40B4-BE49-F238E27FC236}">
                <a16:creationId xmlns:a16="http://schemas.microsoft.com/office/drawing/2014/main" id="{D5546EB8-80EC-2146-85F8-66F29D2B2051}"/>
              </a:ext>
            </a:extLst>
          </p:cNvPr>
          <p:cNvPicPr>
            <a:picLocks noChangeAspect="1"/>
          </p:cNvPicPr>
          <p:nvPr/>
        </p:nvPicPr>
        <p:blipFill rotWithShape="1">
          <a:blip r:embed="rId3">
            <a:extLst>
              <a:ext uri="{28A0092B-C50C-407E-A947-70E740481C1C}">
                <a14:useLocalDpi xmlns:a14="http://schemas.microsoft.com/office/drawing/2010/main" val="0"/>
              </a:ext>
            </a:extLst>
          </a:blip>
          <a:srcRect l="1674" t="5091" r="1241" b="7045"/>
          <a:stretch/>
        </p:blipFill>
        <p:spPr>
          <a:xfrm>
            <a:off x="4499992" y="3671706"/>
            <a:ext cx="4407919" cy="1122769"/>
          </a:xfrm>
          <a:prstGeom prst="rect">
            <a:avLst/>
          </a:prstGeom>
        </p:spPr>
      </p:pic>
    </p:spTree>
    <p:extLst>
      <p:ext uri="{BB962C8B-B14F-4D97-AF65-F5344CB8AC3E}">
        <p14:creationId xmlns:p14="http://schemas.microsoft.com/office/powerpoint/2010/main" val="6081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F6E0967-4D91-0044-86A2-C2CC55025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581" y="2060848"/>
            <a:ext cx="5330837" cy="2368102"/>
          </a:xfrm>
          <a:prstGeom prst="rect">
            <a:avLst/>
          </a:prstGeom>
        </p:spPr>
      </p:pic>
      <p:sp>
        <p:nvSpPr>
          <p:cNvPr id="13" name="TextBox 12">
            <a:extLst>
              <a:ext uri="{FF2B5EF4-FFF2-40B4-BE49-F238E27FC236}">
                <a16:creationId xmlns:a16="http://schemas.microsoft.com/office/drawing/2014/main" id="{AE6AC5A3-9442-2648-A810-138488E2BCDB}"/>
              </a:ext>
            </a:extLst>
          </p:cNvPr>
          <p:cNvSpPr txBox="1"/>
          <p:nvPr/>
        </p:nvSpPr>
        <p:spPr>
          <a:xfrm>
            <a:off x="518601" y="1500388"/>
            <a:ext cx="8190305" cy="397031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As you can see, it can sometimes be difficult to decide which one contains more dots.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make it easier, there will be a black cross (circled in blue above) in the middle of the screen which you must fix your gaze on as you do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A8BC916-F1E9-E348-BC6B-1A3BC111D85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sp>
        <p:nvSpPr>
          <p:cNvPr id="2" name="Oval 1">
            <a:extLst>
              <a:ext uri="{FF2B5EF4-FFF2-40B4-BE49-F238E27FC236}">
                <a16:creationId xmlns:a16="http://schemas.microsoft.com/office/drawing/2014/main" id="{482EA2DB-0714-4F41-BF5C-E2E6CE5314EE}"/>
              </a:ext>
            </a:extLst>
          </p:cNvPr>
          <p:cNvSpPr/>
          <p:nvPr/>
        </p:nvSpPr>
        <p:spPr>
          <a:xfrm>
            <a:off x="4211960" y="2920863"/>
            <a:ext cx="648073" cy="648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35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078313"/>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Before you begin:</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 every trial, you will </a:t>
            </a:r>
            <a:r>
              <a:rPr lang="en-GB" dirty="0">
                <a:solidFill>
                  <a:prstClr val="black">
                    <a:lumMod val="95000"/>
                    <a:lumOff val="5000"/>
                  </a:prstClr>
                </a:solidFill>
                <a:latin typeface="Arial" panose="020B0604020202020204" pitchFamily="34" charset="0"/>
                <a:cs typeface="Arial" panose="020B0604020202020204" pitchFamily="34" charset="0"/>
              </a:rPr>
              <a:t>receive </a:t>
            </a:r>
            <a:r>
              <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rPr>
              <a:t>only one choice of advisor: either the computer or human.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b="1"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HUMAN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real person who did the task earlier and saw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HUMAN advisor is a past participant who completed the study without the assistance of advisors.  </a:t>
            </a:r>
          </a:p>
          <a:p>
            <a:pPr marL="285750" indent="-285750">
              <a:buFont typeface="Arial" panose="020B0604020202020204" pitchFamily="34" charset="0"/>
              <a:buChar cha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When the COMPUTER is your advisor:</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You will be told the answer (LEFT/RIGHT) chosen by a computer algorithm that is applied to the exact same stimulus that you just saw.</a:t>
            </a:r>
          </a:p>
          <a:p>
            <a:pPr marL="742950" lvl="1" indent="-285750">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The COMPUTER advisor consists of an </a:t>
            </a:r>
            <a:r>
              <a:rPr lang="en-GB">
                <a:solidFill>
                  <a:schemeClr val="bg1">
                    <a:lumMod val="95000"/>
                    <a:lumOff val="5000"/>
                  </a:schemeClr>
                </a:solidFill>
                <a:latin typeface="Arial" panose="020B0604020202020204" pitchFamily="34" charset="0"/>
                <a:cs typeface="Arial" panose="020B0604020202020204" pitchFamily="34" charset="0"/>
              </a:rPr>
              <a:t>algorithm that analyses </a:t>
            </a:r>
            <a:r>
              <a:rPr lang="en-GB" dirty="0">
                <a:solidFill>
                  <a:schemeClr val="bg1">
                    <a:lumMod val="95000"/>
                    <a:lumOff val="5000"/>
                  </a:schemeClr>
                </a:solidFill>
                <a:latin typeface="Arial" panose="020B0604020202020204" pitchFamily="34" charset="0"/>
                <a:cs typeface="Arial" panose="020B0604020202020204" pitchFamily="34" charset="0"/>
              </a:rPr>
              <a:t>the given stimulus and produces an answer based on pre-determined criteria.</a:t>
            </a: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6029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548680"/>
            <a:ext cx="8424936" cy="590931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prstClr val="black">
                    <a:lumMod val="95000"/>
                    <a:lumOff val="5000"/>
                  </a:prstClr>
                </a:solidFill>
                <a:latin typeface="Arial" panose="020B0604020202020204" pitchFamily="34" charset="0"/>
                <a:cs typeface="Arial" panose="020B0604020202020204" pitchFamily="34" charset="0"/>
              </a:rPr>
              <a:t>Your advisors may sometimes be incorrect.  The advice will ALWAYS come from the same person and same computer algorithm across the whole experiment, so you can learn how reliable each source of advice is.</a:t>
            </a:r>
          </a:p>
          <a:p>
            <a:r>
              <a:rPr lang="en-GB" dirty="0">
                <a:solidFill>
                  <a:prstClr val="black">
                    <a:lumMod val="95000"/>
                    <a:lumOff val="5000"/>
                  </a:prstClr>
                </a:solidFill>
                <a:latin typeface="Arial" panose="020B0604020202020204" pitchFamily="34" charset="0"/>
                <a:cs typeface="Arial" panose="020B0604020202020204" pitchFamily="34" charset="0"/>
              </a:rPr>
              <a:t>  </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Each trial will start with two boxes of dots, just as you practiced at the start of the experiment.  Then you’ll be asked for an initial judgment of which box contained more dots, and how confident you are in your judgment.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Then you’ll be given either computer or human advice.  Remember: the advice always comes from the same person and the same algorithm.  Use the mouse to click on the advisor when</a:t>
            </a:r>
            <a:r>
              <a:rPr kumimoji="0" lang="en-GB" sz="1800" b="0" i="0" u="none" strike="noStrike" kern="1200" cap="none" spc="0" normalizeH="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you are ready to see their advice</a:t>
            </a:r>
            <a:r>
              <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After seeing the advice, you will then be asked for a final decision (LEFT or RIGHT) and again how confident you are in this decision.  Your previous answer and confidence will be displayed, and you can adjust this answer and/or confidence prior to your final answer.</a:t>
            </a:r>
          </a:p>
          <a:p>
            <a:pPr marL="285750" lvl="0" indent="-285750">
              <a:buFont typeface="Arial" panose="020B0604020202020204" pitchFamily="34" charset="0"/>
              <a:buChar char="•"/>
              <a:defRPr/>
            </a:pPr>
            <a:endParaRPr lang="en-GB" dirty="0">
              <a:solidFill>
                <a:prstClr val="black">
                  <a:lumMod val="95000"/>
                  <a:lumOff val="5000"/>
                </a:prst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defRPr/>
            </a:pPr>
            <a:r>
              <a:rPr lang="en-GB" dirty="0">
                <a:solidFill>
                  <a:prstClr val="black">
                    <a:lumMod val="95000"/>
                    <a:lumOff val="5000"/>
                  </a:prstClr>
                </a:solidFill>
                <a:latin typeface="Arial" panose="020B0604020202020204" pitchFamily="34" charset="0"/>
                <a:cs typeface="Arial" panose="020B0604020202020204" pitchFamily="34" charset="0"/>
              </a:rPr>
              <a:t>Confirm your final answer by clicking Continue.  Only this final answer will count towards your percent correct.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59D58373-4C61-FF4F-A745-049751E8D08E}"/>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49852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You will now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 which is made up of 1 block of trials, which should take around 5-10 minutes to complete.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Click Next to start the 2</a:t>
            </a:r>
            <a:r>
              <a:rPr kumimoji="0" lang="en-GB" sz="2800" b="0" i="0" u="none" strike="noStrike" kern="1200" cap="none" spc="0" normalizeH="0" baseline="3000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nd</a:t>
            </a:r>
            <a:r>
              <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rPr>
              <a:t> Practice Phase</a:t>
            </a:r>
          </a:p>
        </p:txBody>
      </p:sp>
    </p:spTree>
    <p:extLst>
      <p:ext uri="{BB962C8B-B14F-4D97-AF65-F5344CB8AC3E}">
        <p14:creationId xmlns:p14="http://schemas.microsoft.com/office/powerpoint/2010/main" val="10785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9522" y="1124744"/>
            <a:ext cx="8190305" cy="3693319"/>
          </a:xfrm>
          <a:prstGeom prst="rect">
            <a:avLst/>
          </a:prstGeom>
          <a:noFill/>
        </p:spPr>
        <p:txBody>
          <a:bodyPr wrap="square" rtlCol="0">
            <a:spAutoFit/>
          </a:bodyPr>
          <a:lstStyle/>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The next phase of the experiment will continue using the same task as well as the same advisors you used in the last block of trials.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However, now you will have a choice of advisors in some trials -- you will choose to get advice from the Human or Computer advisor before registering your final decision.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In other trials only one advisor option will be given.  </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It is up to you to decide which advisor to choose to get advice from.  It is also up to you how much you take the advice into account when making your final decision.</a:t>
            </a: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691D8AE-BDD1-CF46-B0A5-61758D431058}"/>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878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613132"/>
            <a:ext cx="8424936" cy="5355312"/>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b="1" dirty="0">
                <a:solidFill>
                  <a:prstClr val="black">
                    <a:lumMod val="95000"/>
                    <a:lumOff val="5000"/>
                  </a:prstClr>
                </a:solidFill>
                <a:latin typeface="Arial" panose="020B0604020202020204" pitchFamily="34" charset="0"/>
                <a:cs typeface="Arial" panose="020B0604020202020204" pitchFamily="34" charset="0"/>
              </a:rPr>
              <a:t>In these blocks of trials, there are potential bonuses for your performance. </a:t>
            </a:r>
          </a:p>
          <a:p>
            <a:pPr marL="0" marR="0" lvl="0" indent="0" defTabSz="914400" rtl="0" eaLnBrk="1" fontAlgn="auto" latinLnBrk="0" hangingPunct="1">
              <a:lnSpc>
                <a:spcPct val="100000"/>
              </a:lnSpc>
              <a:spcBef>
                <a:spcPts val="0"/>
              </a:spcBef>
              <a:spcAft>
                <a:spcPts val="0"/>
              </a:spcAft>
              <a:buClrTx/>
              <a:buSzTx/>
              <a:buFontTx/>
              <a:buNone/>
              <a:tabLst/>
              <a:defRPr/>
            </a:pPr>
            <a:endParaRPr lang="en-GB" b="1" dirty="0">
              <a:solidFill>
                <a:prstClr val="black">
                  <a:lumMod val="95000"/>
                  <a:lumOff val="5000"/>
                </a:prst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For each block, you will receive additional bonus money if you exceed your previous performance. A threshold has been set for you based on your prior accuracy. The bonus will be calculated based on your FINAL responses (</a:t>
            </a:r>
            <a:r>
              <a:rPr lang="en-GB" dirty="0" err="1">
                <a:solidFill>
                  <a:schemeClr val="bg1">
                    <a:lumMod val="95000"/>
                    <a:lumOff val="5000"/>
                  </a:schemeClr>
                </a:solidFill>
                <a:latin typeface="Arial" panose="020B0604020202020204" pitchFamily="34" charset="0"/>
                <a:cs typeface="Arial" panose="020B0604020202020204" pitchFamily="34" charset="0"/>
              </a:rPr>
              <a:t>ie</a:t>
            </a:r>
            <a:r>
              <a:rPr lang="en-GB" dirty="0">
                <a:solidFill>
                  <a:schemeClr val="bg1">
                    <a:lumMod val="95000"/>
                    <a:lumOff val="5000"/>
                  </a:schemeClr>
                </a:solidFill>
                <a:latin typeface="Arial" panose="020B0604020202020204" pitchFamily="34" charset="0"/>
                <a:cs typeface="Arial" panose="020B0604020202020204" pitchFamily="34" charset="0"/>
              </a:rPr>
              <a:t> after receiving advice), with your initial decision not used for determining the bonus. Hence, it is encouraged to make use of the advice provided in order to maximise your reward. </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b="1" i="1" dirty="0">
                <a:solidFill>
                  <a:schemeClr val="bg1">
                    <a:lumMod val="95000"/>
                    <a:lumOff val="5000"/>
                  </a:schemeClr>
                </a:solidFill>
                <a:latin typeface="Arial" panose="020B0604020202020204" pitchFamily="34" charset="0"/>
                <a:cs typeface="Arial" panose="020B0604020202020204" pitchFamily="34" charset="0"/>
              </a:rPr>
              <a:t>Your bonus money will be determined as follows for each block: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£2.50 – 5% or greater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£2.00 – 4%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£1.50 – 3%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£1.00 – 2% above your accuracy threshold</a:t>
            </a:r>
          </a:p>
          <a:p>
            <a:pPr algn="ctr"/>
            <a:r>
              <a:rPr lang="en-GB" dirty="0">
                <a:solidFill>
                  <a:schemeClr val="bg1">
                    <a:lumMod val="95000"/>
                    <a:lumOff val="5000"/>
                  </a:schemeClr>
                </a:solidFill>
                <a:latin typeface="Arial" panose="020B0604020202020204" pitchFamily="34" charset="0"/>
                <a:cs typeface="Arial" panose="020B0604020202020204" pitchFamily="34" charset="0"/>
              </a:rPr>
              <a:t>£0.50 – 1% above your accuracy threshold</a:t>
            </a:r>
          </a:p>
          <a:p>
            <a:pPr marL="0" marR="0" lvl="0" indent="0" defTabSz="914400" rtl="0" eaLnBrk="1" fontAlgn="auto" latinLnBrk="0" hangingPunct="1">
              <a:lnSpc>
                <a:spcPct val="100000"/>
              </a:lnSpc>
              <a:spcBef>
                <a:spcPts val="0"/>
              </a:spcBef>
              <a:spcAft>
                <a:spcPts val="0"/>
              </a:spcAft>
              <a:buClrTx/>
              <a:buSzTx/>
              <a:buFontTx/>
              <a:buNone/>
              <a:tabLst/>
              <a:defRPr/>
            </a:pPr>
            <a:endParaRPr lang="en-GB" dirty="0">
              <a:solidFill>
                <a:schemeClr val="bg1">
                  <a:lumMod val="95000"/>
                  <a:lumOff val="5000"/>
                </a:schemeClr>
              </a:solidFill>
              <a:latin typeface="Arial" panose="020B0604020202020204" pitchFamily="34" charset="0"/>
              <a:cs typeface="Arial" panose="020B0604020202020204"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GB"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D0C8D80-8C11-ED45-8BFD-61C6F0D66AAA}"/>
              </a:ext>
            </a:extLst>
          </p:cNvPr>
          <p:cNvSpPr txBox="1"/>
          <p:nvPr/>
        </p:nvSpPr>
        <p:spPr>
          <a:xfrm>
            <a:off x="2641824" y="6093296"/>
            <a:ext cx="3860352" cy="954107"/>
          </a:xfrm>
          <a:prstGeom prst="rect">
            <a:avLst/>
          </a:prstGeom>
          <a:noFill/>
        </p:spPr>
        <p:txBody>
          <a:bodyPr wrap="none" rtlCol="0">
            <a:spAutoFit/>
          </a:bodyPr>
          <a:lstStyle/>
          <a:p>
            <a:pPr>
              <a:defRPr/>
            </a:pPr>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lumMod val="95000"/>
                  <a:lumOff val="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41641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764704"/>
            <a:ext cx="8190305" cy="2677656"/>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start the Experimental Phase, which is made up of 4 blocks of trials in total, each taking around 5 minutes to complete.</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Click Next to start the Experimental Phase</a:t>
            </a:r>
          </a:p>
        </p:txBody>
      </p:sp>
    </p:spTree>
    <p:extLst>
      <p:ext uri="{BB962C8B-B14F-4D97-AF65-F5344CB8AC3E}">
        <p14:creationId xmlns:p14="http://schemas.microsoft.com/office/powerpoint/2010/main" val="261328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3684203"/>
            <a:ext cx="7250832" cy="1477328"/>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after the stimulus presentation, you are simply asked to give your response about the task.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To choose which box contained the most dots and express how confident you are, you will use a scale like the one above.</a:t>
            </a:r>
          </a:p>
        </p:txBody>
      </p:sp>
      <p:sp>
        <p:nvSpPr>
          <p:cNvPr id="12" name="TextBox 11">
            <a:extLst>
              <a:ext uri="{FF2B5EF4-FFF2-40B4-BE49-F238E27FC236}">
                <a16:creationId xmlns:a16="http://schemas.microsoft.com/office/drawing/2014/main" id="{77BDA688-D175-0346-8423-193AC1F086F4}"/>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4" name="Picture 3">
            <a:extLst>
              <a:ext uri="{FF2B5EF4-FFF2-40B4-BE49-F238E27FC236}">
                <a16:creationId xmlns:a16="http://schemas.microsoft.com/office/drawing/2014/main" id="{CEF16A11-315E-5643-B2F2-B0B308B3C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Tree>
    <p:extLst>
      <p:ext uri="{BB962C8B-B14F-4D97-AF65-F5344CB8AC3E}">
        <p14:creationId xmlns:p14="http://schemas.microsoft.com/office/powerpoint/2010/main" val="87293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041987"/>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LEFT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LEFT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06CAF6D2-BB6E-7449-9481-3B5444CC4746}"/>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5A039746-7B2B-8E41-9F98-D97CFABA8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14" name="Rectangle 13"/>
          <p:cNvSpPr/>
          <p:nvPr/>
        </p:nvSpPr>
        <p:spPr>
          <a:xfrm>
            <a:off x="9920"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6D9884C-A580-2043-91DF-A39B1F503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331640" y="2103531"/>
            <a:ext cx="118814" cy="445551"/>
          </a:xfrm>
          <a:prstGeom prst="rect">
            <a:avLst/>
          </a:prstGeom>
        </p:spPr>
      </p:pic>
    </p:spTree>
    <p:extLst>
      <p:ext uri="{BB962C8B-B14F-4D97-AF65-F5344CB8AC3E}">
        <p14:creationId xmlns:p14="http://schemas.microsoft.com/office/powerpoint/2010/main" val="123717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4017838"/>
            <a:ext cx="7250832" cy="923330"/>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If you think the </a:t>
            </a:r>
            <a:r>
              <a:rPr lang="en-GB" b="1" dirty="0">
                <a:solidFill>
                  <a:schemeClr val="bg1">
                    <a:lumMod val="95000"/>
                    <a:lumOff val="5000"/>
                  </a:schemeClr>
                </a:solidFill>
                <a:latin typeface="Arial" panose="020B0604020202020204" pitchFamily="34" charset="0"/>
                <a:cs typeface="Arial" panose="020B0604020202020204" pitchFamily="34" charset="0"/>
              </a:rPr>
              <a:t>RIGHT box</a:t>
            </a:r>
            <a:r>
              <a:rPr lang="en-GB" dirty="0">
                <a:solidFill>
                  <a:schemeClr val="bg1">
                    <a:lumMod val="95000"/>
                    <a:lumOff val="5000"/>
                  </a:schemeClr>
                </a:solidFill>
                <a:latin typeface="Arial" panose="020B0604020202020204" pitchFamily="34" charset="0"/>
                <a:cs typeface="Arial" panose="020B0604020202020204" pitchFamily="34" charset="0"/>
              </a:rPr>
              <a:t> contained more dots, place the cursor on the </a:t>
            </a:r>
            <a:r>
              <a:rPr lang="en-GB" b="1" dirty="0">
                <a:solidFill>
                  <a:schemeClr val="bg1">
                    <a:lumMod val="95000"/>
                    <a:lumOff val="5000"/>
                  </a:schemeClr>
                </a:solidFill>
                <a:latin typeface="Arial" panose="020B0604020202020204" pitchFamily="34" charset="0"/>
                <a:cs typeface="Arial" panose="020B0604020202020204" pitchFamily="34" charset="0"/>
              </a:rPr>
              <a:t>RIGHT part </a:t>
            </a:r>
            <a:r>
              <a:rPr lang="en-GB" dirty="0">
                <a:solidFill>
                  <a:schemeClr val="bg1">
                    <a:lumMod val="95000"/>
                    <a:lumOff val="5000"/>
                  </a:schemeClr>
                </a:solidFill>
                <a:latin typeface="Arial" panose="020B0604020202020204" pitchFamily="34" charset="0"/>
                <a:cs typeface="Arial" panose="020B0604020202020204" pitchFamily="34" charset="0"/>
              </a:rPr>
              <a:t>of the scale using the </a:t>
            </a:r>
            <a:r>
              <a:rPr lang="en-GB" b="1" dirty="0">
                <a:solidFill>
                  <a:schemeClr val="bg1">
                    <a:lumMod val="95000"/>
                    <a:lumOff val="5000"/>
                  </a:schemeClr>
                </a:solidFill>
                <a:latin typeface="Arial" panose="020B0604020202020204" pitchFamily="34" charset="0"/>
                <a:cs typeface="Arial" panose="020B0604020202020204" pitchFamily="34" charset="0"/>
              </a:rPr>
              <a:t>mouse</a:t>
            </a:r>
          </a:p>
          <a:p>
            <a:pPr algn="ctr"/>
            <a:r>
              <a:rPr lang="en-GB" dirty="0">
                <a:solidFill>
                  <a:schemeClr val="bg1">
                    <a:lumMod val="95000"/>
                    <a:lumOff val="5000"/>
                  </a:schemeClr>
                </a:solidFill>
                <a:latin typeface="Arial" panose="020B0604020202020204" pitchFamily="34" charset="0"/>
                <a:cs typeface="Arial" panose="020B0604020202020204" pitchFamily="34" charset="0"/>
              </a:rPr>
              <a:t>and then click </a:t>
            </a:r>
            <a:r>
              <a:rPr lang="en-GB" b="1" dirty="0">
                <a:solidFill>
                  <a:schemeClr val="bg1">
                    <a:lumMod val="95000"/>
                    <a:lumOff val="5000"/>
                  </a:schemeClr>
                </a:solidFill>
                <a:latin typeface="Arial" panose="020B0604020202020204" pitchFamily="34" charset="0"/>
                <a:cs typeface="Arial" panose="020B0604020202020204" pitchFamily="34" charset="0"/>
              </a:rPr>
              <a:t>Continue</a:t>
            </a:r>
            <a:r>
              <a:rPr lang="en-GB" dirty="0">
                <a:solidFill>
                  <a:schemeClr val="bg1">
                    <a:lumMod val="95000"/>
                    <a:lumOff val="5000"/>
                  </a:schemeClr>
                </a:solidFill>
                <a:latin typeface="Arial" panose="020B0604020202020204" pitchFamily="34" charset="0"/>
                <a:cs typeface="Arial" panose="020B0604020202020204" pitchFamily="34" charset="0"/>
              </a:rPr>
              <a:t> to confirm your choice.</a:t>
            </a:r>
          </a:p>
        </p:txBody>
      </p:sp>
      <p:sp>
        <p:nvSpPr>
          <p:cNvPr id="19" name="TextBox 18">
            <a:extLst>
              <a:ext uri="{FF2B5EF4-FFF2-40B4-BE49-F238E27FC236}">
                <a16:creationId xmlns:a16="http://schemas.microsoft.com/office/drawing/2014/main" id="{4C792B34-E6D6-D149-8AB3-E8296FE931BF}"/>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BE07E880-1951-424F-8BEC-ED7B613E8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sp>
        <p:nvSpPr>
          <p:cNvPr id="21" name="Rectangle 20">
            <a:extLst>
              <a:ext uri="{FF2B5EF4-FFF2-40B4-BE49-F238E27FC236}">
                <a16:creationId xmlns:a16="http://schemas.microsoft.com/office/drawing/2014/main" id="{59D2555D-444B-1347-9D7D-3A51E5F9E5C9}"/>
              </a:ext>
            </a:extLst>
          </p:cNvPr>
          <p:cNvSpPr/>
          <p:nvPr/>
        </p:nvSpPr>
        <p:spPr>
          <a:xfrm>
            <a:off x="6330858" y="1203255"/>
            <a:ext cx="2812940" cy="18548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62C37F50-0E46-A74C-B548-FFB0A40BC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43914" y="2090468"/>
            <a:ext cx="118814" cy="445551"/>
          </a:xfrm>
          <a:prstGeom prst="rect">
            <a:avLst/>
          </a:prstGeom>
        </p:spPr>
      </p:pic>
    </p:spTree>
    <p:extLst>
      <p:ext uri="{BB962C8B-B14F-4D97-AF65-F5344CB8AC3E}">
        <p14:creationId xmlns:p14="http://schemas.microsoft.com/office/powerpoint/2010/main" val="307907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9471" y="4829428"/>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farther away from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higher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B3B3153-4FBA-7542-BACD-33278AC649E5}"/>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3463C751-5E51-5C41-9658-34AACFC3A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5" name="Picture 24">
            <a:extLst>
              <a:ext uri="{FF2B5EF4-FFF2-40B4-BE49-F238E27FC236}">
                <a16:creationId xmlns:a16="http://schemas.microsoft.com/office/drawing/2014/main" id="{79F39F14-23B0-4C42-B737-99325E86C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316416" y="2095432"/>
            <a:ext cx="118814" cy="445551"/>
          </a:xfrm>
          <a:prstGeom prst="rect">
            <a:avLst/>
          </a:prstGeom>
        </p:spPr>
      </p:pic>
      <p:pic>
        <p:nvPicPr>
          <p:cNvPr id="26" name="Picture 25">
            <a:extLst>
              <a:ext uri="{FF2B5EF4-FFF2-40B4-BE49-F238E27FC236}">
                <a16:creationId xmlns:a16="http://schemas.microsoft.com/office/drawing/2014/main" id="{D0F656A5-7144-3842-BC7D-7C912054B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08770" y="2075388"/>
            <a:ext cx="118814" cy="445551"/>
          </a:xfrm>
          <a:prstGeom prst="rect">
            <a:avLst/>
          </a:prstGeom>
        </p:spPr>
      </p:pic>
      <p:sp>
        <p:nvSpPr>
          <p:cNvPr id="27" name="Up Arrow 26">
            <a:extLst>
              <a:ext uri="{FF2B5EF4-FFF2-40B4-BE49-F238E27FC236}">
                <a16:creationId xmlns:a16="http://schemas.microsoft.com/office/drawing/2014/main" id="{DC1136B4-B885-D549-A930-13EE4714C81B}"/>
              </a:ext>
            </a:extLst>
          </p:cNvPr>
          <p:cNvSpPr/>
          <p:nvPr/>
        </p:nvSpPr>
        <p:spPr>
          <a:xfrm>
            <a:off x="611530" y="274023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308F0B82-949F-DE47-9B68-1935AD6D2717}"/>
              </a:ext>
            </a:extLst>
          </p:cNvPr>
          <p:cNvSpPr/>
          <p:nvPr/>
        </p:nvSpPr>
        <p:spPr>
          <a:xfrm>
            <a:off x="8219176" y="274103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715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6376" y="4798893"/>
            <a:ext cx="7250832" cy="646331"/>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By placing the cursor </a:t>
            </a:r>
            <a:r>
              <a:rPr lang="en-GB" b="1" dirty="0">
                <a:solidFill>
                  <a:schemeClr val="bg1">
                    <a:lumMod val="95000"/>
                    <a:lumOff val="5000"/>
                  </a:schemeClr>
                </a:solidFill>
                <a:latin typeface="Arial" panose="020B0604020202020204" pitchFamily="34" charset="0"/>
                <a:cs typeface="Arial" panose="020B0604020202020204" pitchFamily="34" charset="0"/>
              </a:rPr>
              <a:t>closer to the centre </a:t>
            </a:r>
            <a:r>
              <a:rPr lang="en-GB" dirty="0">
                <a:solidFill>
                  <a:schemeClr val="bg1">
                    <a:lumMod val="95000"/>
                    <a:lumOff val="5000"/>
                  </a:schemeClr>
                </a:solidFill>
                <a:latin typeface="Arial" panose="020B0604020202020204" pitchFamily="34" charset="0"/>
                <a:cs typeface="Arial" panose="020B0604020202020204" pitchFamily="34" charset="0"/>
              </a:rPr>
              <a:t>of the scale you indicate a </a:t>
            </a:r>
            <a:r>
              <a:rPr lang="en-GB" b="1" dirty="0">
                <a:solidFill>
                  <a:schemeClr val="bg1">
                    <a:lumMod val="95000"/>
                    <a:lumOff val="5000"/>
                  </a:schemeClr>
                </a:solidFill>
                <a:latin typeface="Arial" panose="020B0604020202020204" pitchFamily="34" charset="0"/>
                <a:cs typeface="Arial" panose="020B0604020202020204" pitchFamily="34" charset="0"/>
              </a:rPr>
              <a:t>lower confidence.</a:t>
            </a: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4532C255-5938-D844-9AD4-C00F2FCAB9FA}"/>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0" name="Picture 19">
            <a:extLst>
              <a:ext uri="{FF2B5EF4-FFF2-40B4-BE49-F238E27FC236}">
                <a16:creationId xmlns:a16="http://schemas.microsoft.com/office/drawing/2014/main" id="{A878471D-203C-E646-876F-215CD7DAE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1" name="Picture 20">
            <a:extLst>
              <a:ext uri="{FF2B5EF4-FFF2-40B4-BE49-F238E27FC236}">
                <a16:creationId xmlns:a16="http://schemas.microsoft.com/office/drawing/2014/main" id="{01869139-DADE-B746-9DC8-59BCB3B5E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617917" y="2095431"/>
            <a:ext cx="118814" cy="445551"/>
          </a:xfrm>
          <a:prstGeom prst="rect">
            <a:avLst/>
          </a:prstGeom>
        </p:spPr>
      </p:pic>
      <p:pic>
        <p:nvPicPr>
          <p:cNvPr id="22" name="Picture 21">
            <a:extLst>
              <a:ext uri="{FF2B5EF4-FFF2-40B4-BE49-F238E27FC236}">
                <a16:creationId xmlns:a16="http://schemas.microsoft.com/office/drawing/2014/main" id="{C3BB72D2-3261-5344-B3E0-653B8062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347864" y="2095431"/>
            <a:ext cx="118814" cy="445551"/>
          </a:xfrm>
          <a:prstGeom prst="rect">
            <a:avLst/>
          </a:prstGeom>
        </p:spPr>
      </p:pic>
      <p:sp>
        <p:nvSpPr>
          <p:cNvPr id="23" name="Up Arrow 22">
            <a:extLst>
              <a:ext uri="{FF2B5EF4-FFF2-40B4-BE49-F238E27FC236}">
                <a16:creationId xmlns:a16="http://schemas.microsoft.com/office/drawing/2014/main" id="{66FB0638-FAC9-F544-A154-830A5EFD2852}"/>
              </a:ext>
            </a:extLst>
          </p:cNvPr>
          <p:cNvSpPr/>
          <p:nvPr/>
        </p:nvSpPr>
        <p:spPr>
          <a:xfrm>
            <a:off x="3250624"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Up Arrow 23">
            <a:extLst>
              <a:ext uri="{FF2B5EF4-FFF2-40B4-BE49-F238E27FC236}">
                <a16:creationId xmlns:a16="http://schemas.microsoft.com/office/drawing/2014/main" id="{BEB570C7-BB01-2B49-A90F-3ED60016D8C8}"/>
              </a:ext>
            </a:extLst>
          </p:cNvPr>
          <p:cNvSpPr/>
          <p:nvPr/>
        </p:nvSpPr>
        <p:spPr>
          <a:xfrm>
            <a:off x="5520677" y="2657568"/>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209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to be 100% confident, you are 100% sure this is the answer!</a:t>
            </a:r>
          </a:p>
        </p:txBody>
      </p:sp>
      <p:sp>
        <p:nvSpPr>
          <p:cNvPr id="22" name="TextBox 21">
            <a:extLst>
              <a:ext uri="{FF2B5EF4-FFF2-40B4-BE49-F238E27FC236}">
                <a16:creationId xmlns:a16="http://schemas.microsoft.com/office/drawing/2014/main" id="{588D9786-63C7-2F4C-9E8F-F593C4C22B40}"/>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9082F676-CE75-EB41-90D8-211AD11CF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06B43CB4-BC17-4F48-8AFB-96EAE4873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977089" y="2095430"/>
            <a:ext cx="118814" cy="445551"/>
          </a:xfrm>
          <a:prstGeom prst="rect">
            <a:avLst/>
          </a:prstGeom>
        </p:spPr>
      </p:pic>
      <p:pic>
        <p:nvPicPr>
          <p:cNvPr id="25" name="Picture 24">
            <a:extLst>
              <a:ext uri="{FF2B5EF4-FFF2-40B4-BE49-F238E27FC236}">
                <a16:creationId xmlns:a16="http://schemas.microsoft.com/office/drawing/2014/main" id="{7A99AA34-481D-AF40-925B-DA1E09308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7504" y="2095431"/>
            <a:ext cx="118814" cy="445551"/>
          </a:xfrm>
          <a:prstGeom prst="rect">
            <a:avLst/>
          </a:prstGeom>
        </p:spPr>
      </p:pic>
      <p:sp>
        <p:nvSpPr>
          <p:cNvPr id="26" name="Up Arrow 25">
            <a:extLst>
              <a:ext uri="{FF2B5EF4-FFF2-40B4-BE49-F238E27FC236}">
                <a16:creationId xmlns:a16="http://schemas.microsoft.com/office/drawing/2014/main" id="{905B3EBC-63BD-E74A-8D60-226F3CE8EF3A}"/>
              </a:ext>
            </a:extLst>
          </p:cNvPr>
          <p:cNvSpPr/>
          <p:nvPr/>
        </p:nvSpPr>
        <p:spPr>
          <a:xfrm rot="19491382">
            <a:off x="257225" y="2568910"/>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Up Arrow 26">
            <a:extLst>
              <a:ext uri="{FF2B5EF4-FFF2-40B4-BE49-F238E27FC236}">
                <a16:creationId xmlns:a16="http://schemas.microsoft.com/office/drawing/2014/main" id="{15167423-A074-3347-89DE-78342891409F}"/>
              </a:ext>
            </a:extLst>
          </p:cNvPr>
          <p:cNvSpPr/>
          <p:nvPr/>
        </p:nvSpPr>
        <p:spPr>
          <a:xfrm rot="2003003">
            <a:off x="8570238" y="2566982"/>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14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764704"/>
            <a:ext cx="7250832" cy="4801314"/>
          </a:xfrm>
          <a:prstGeom prst="rect">
            <a:avLst/>
          </a:prstGeom>
          <a:noFill/>
        </p:spPr>
        <p:txBody>
          <a:bodyPr wrap="square" rtlCol="0">
            <a:spAutoFit/>
          </a:bodyPr>
          <a:lstStyle/>
          <a:p>
            <a:pPr algn="ctr"/>
            <a:r>
              <a:rPr lang="en-US" b="1" dirty="0">
                <a:solidFill>
                  <a:schemeClr val="bg1">
                    <a:lumMod val="95000"/>
                    <a:lumOff val="5000"/>
                  </a:schemeClr>
                </a:solidFill>
                <a:latin typeface="Arial" panose="020B0604020202020204" pitchFamily="34" charset="0"/>
                <a:cs typeface="Arial" panose="020B0604020202020204" pitchFamily="34" charset="0"/>
              </a:rPr>
              <a:t>Please try to report your confidence as reliably as possible!!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This means:</a:t>
            </a:r>
          </a:p>
          <a:p>
            <a:pPr algn="ctr"/>
            <a:r>
              <a:rPr lang="en-GB" dirty="0">
                <a:solidFill>
                  <a:schemeClr val="bg1">
                    <a:lumMod val="95000"/>
                    <a:lumOff val="5000"/>
                  </a:schemeClr>
                </a:solidFill>
                <a:latin typeface="Arial" panose="020B0604020202020204" pitchFamily="34" charset="0"/>
                <a:cs typeface="Arial" panose="020B0604020202020204" pitchFamily="34" charset="0"/>
              </a:rPr>
              <a:t>If you indicate you are 50% confident, you don’t know the answer at all and are purely guessing it was left or right.</a:t>
            </a:r>
          </a:p>
        </p:txBody>
      </p:sp>
      <p:sp>
        <p:nvSpPr>
          <p:cNvPr id="22" name="TextBox 21">
            <a:extLst>
              <a:ext uri="{FF2B5EF4-FFF2-40B4-BE49-F238E27FC236}">
                <a16:creationId xmlns:a16="http://schemas.microsoft.com/office/drawing/2014/main" id="{87EF5A27-18B5-DE4E-8B8C-DE46207B4C71}"/>
              </a:ext>
            </a:extLst>
          </p:cNvPr>
          <p:cNvSpPr txBox="1"/>
          <p:nvPr/>
        </p:nvSpPr>
        <p:spPr>
          <a:xfrm>
            <a:off x="2641824" y="6043327"/>
            <a:ext cx="3860352"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Next to continue]</a:t>
            </a:r>
          </a:p>
        </p:txBody>
      </p:sp>
      <p:pic>
        <p:nvPicPr>
          <p:cNvPr id="23" name="Picture 22">
            <a:extLst>
              <a:ext uri="{FF2B5EF4-FFF2-40B4-BE49-F238E27FC236}">
                <a16:creationId xmlns:a16="http://schemas.microsoft.com/office/drawing/2014/main" id="{CD07AB3D-BA63-FB4C-80BC-09FBC5D9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1696469"/>
            <a:ext cx="9036496" cy="868435"/>
          </a:xfrm>
          <a:prstGeom prst="rect">
            <a:avLst/>
          </a:prstGeom>
        </p:spPr>
      </p:pic>
      <p:pic>
        <p:nvPicPr>
          <p:cNvPr id="24" name="Picture 23">
            <a:extLst>
              <a:ext uri="{FF2B5EF4-FFF2-40B4-BE49-F238E27FC236}">
                <a16:creationId xmlns:a16="http://schemas.microsoft.com/office/drawing/2014/main" id="{1CD77A4A-9153-5B44-8130-A2A88ED0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642465" y="2115144"/>
            <a:ext cx="118814" cy="445551"/>
          </a:xfrm>
          <a:prstGeom prst="rect">
            <a:avLst/>
          </a:prstGeom>
        </p:spPr>
      </p:pic>
      <p:pic>
        <p:nvPicPr>
          <p:cNvPr id="25" name="Picture 24">
            <a:extLst>
              <a:ext uri="{FF2B5EF4-FFF2-40B4-BE49-F238E27FC236}">
                <a16:creationId xmlns:a16="http://schemas.microsoft.com/office/drawing/2014/main" id="{5CFB97A0-975D-C341-89C5-068848A1B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442129" y="2115145"/>
            <a:ext cx="118814" cy="445551"/>
          </a:xfrm>
          <a:prstGeom prst="rect">
            <a:avLst/>
          </a:prstGeom>
        </p:spPr>
      </p:pic>
      <p:sp>
        <p:nvSpPr>
          <p:cNvPr id="28" name="Up Arrow 27">
            <a:extLst>
              <a:ext uri="{FF2B5EF4-FFF2-40B4-BE49-F238E27FC236}">
                <a16:creationId xmlns:a16="http://schemas.microsoft.com/office/drawing/2014/main" id="{711E8392-DFC7-404A-9C5D-DAD9DCA92F05}"/>
              </a:ext>
            </a:extLst>
          </p:cNvPr>
          <p:cNvSpPr/>
          <p:nvPr/>
        </p:nvSpPr>
        <p:spPr>
          <a:xfrm rot="19491382">
            <a:off x="4799740" y="2588624"/>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Up Arrow 28">
            <a:extLst>
              <a:ext uri="{FF2B5EF4-FFF2-40B4-BE49-F238E27FC236}">
                <a16:creationId xmlns:a16="http://schemas.microsoft.com/office/drawing/2014/main" id="{BCEAF246-0A50-194C-B3CF-EE59D36D1F8F}"/>
              </a:ext>
            </a:extLst>
          </p:cNvPr>
          <p:cNvSpPr/>
          <p:nvPr/>
        </p:nvSpPr>
        <p:spPr>
          <a:xfrm rot="2003003">
            <a:off x="4148242" y="2590551"/>
            <a:ext cx="313294" cy="682887"/>
          </a:xfrm>
          <a:prstGeom prst="upArrow">
            <a:avLst>
              <a:gd name="adj1" fmla="val 50000"/>
              <a:gd name="adj2" fmla="val 106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6597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10172</TotalTime>
  <Words>1937</Words>
  <Application>Microsoft Macintosh PowerPoint</Application>
  <PresentationFormat>On-screen Show (4:3)</PresentationFormat>
  <Paragraphs>202</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113</cp:revision>
  <cp:lastPrinted>2019-08-13T16:17:39Z</cp:lastPrinted>
  <dcterms:created xsi:type="dcterms:W3CDTF">2014-08-05T08:48:59Z</dcterms:created>
  <dcterms:modified xsi:type="dcterms:W3CDTF">2020-07-30T00:10:04Z</dcterms:modified>
</cp:coreProperties>
</file>