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65" r:id="rId3"/>
    <p:sldId id="262" r:id="rId4"/>
    <p:sldId id="280" r:id="rId5"/>
    <p:sldId id="272" r:id="rId6"/>
    <p:sldId id="267" r:id="rId7"/>
    <p:sldId id="271" r:id="rId8"/>
    <p:sldId id="275" r:id="rId9"/>
    <p:sldId id="276" r:id="rId10"/>
    <p:sldId id="277" r:id="rId11"/>
    <p:sldId id="27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34"/>
    <p:restoredTop sz="94694"/>
  </p:normalViewPr>
  <p:slideViewPr>
    <p:cSldViewPr>
      <p:cViewPr varScale="1">
        <p:scale>
          <a:sx n="117" d="100"/>
          <a:sy n="117" d="100"/>
        </p:scale>
        <p:origin x="2488"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27CEE3-7CDA-4780-9F85-765E50CB07F7}" type="datetimeFigureOut">
              <a:rPr lang="en-GB" smtClean="0"/>
              <a:t>27/07/2020</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4BAE8B-A809-4352-AE57-0685F3C03C7F}" type="slidenum">
              <a:rPr lang="en-GB" smtClean="0"/>
              <a:t>‹#›</a:t>
            </a:fld>
            <a:endParaRPr lang="en-GB"/>
          </a:p>
        </p:txBody>
      </p:sp>
    </p:spTree>
    <p:extLst>
      <p:ext uri="{BB962C8B-B14F-4D97-AF65-F5344CB8AC3E}">
        <p14:creationId xmlns:p14="http://schemas.microsoft.com/office/powerpoint/2010/main" val="4227594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27/07/2020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1475079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27/07/2020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906936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27/07/2020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976898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27/07/2020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425766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A0F3E-9580-46AF-A1DB-5E4659722DCF}" type="datetimeFigureOut">
              <a:rPr lang="en-GB" smtClean="0"/>
              <a:t>27/07/2020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350641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F3A0F3E-9580-46AF-A1DB-5E4659722DCF}" type="datetimeFigureOut">
              <a:rPr lang="en-GB" smtClean="0"/>
              <a:t>27/07/2020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029365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F3A0F3E-9580-46AF-A1DB-5E4659722DCF}" type="datetimeFigureOut">
              <a:rPr lang="en-GB" smtClean="0"/>
              <a:t>27/07/2020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71691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F3A0F3E-9580-46AF-A1DB-5E4659722DCF}" type="datetimeFigureOut">
              <a:rPr lang="en-GB" smtClean="0"/>
              <a:t>27/07/2020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693924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A0F3E-9580-46AF-A1DB-5E4659722DCF}" type="datetimeFigureOut">
              <a:rPr lang="en-GB" smtClean="0"/>
              <a:t>27/07/2020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190876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A0F3E-9580-46AF-A1DB-5E4659722DCF}" type="datetimeFigureOut">
              <a:rPr lang="en-GB" smtClean="0"/>
              <a:t>27/07/2020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25268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A0F3E-9580-46AF-A1DB-5E4659722DCF}" type="datetimeFigureOut">
              <a:rPr lang="en-GB" smtClean="0"/>
              <a:t>27/07/2020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641911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3A3A3"/>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A0F3E-9580-46AF-A1DB-5E4659722DCF}" type="datetimeFigureOut">
              <a:rPr lang="en-GB" smtClean="0"/>
              <a:t>27/07/2020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5A8F7-4F95-444C-BC77-58479A1EE4F3}" type="slidenum">
              <a:rPr lang="en-GB" smtClean="0"/>
              <a:t>‹#›</a:t>
            </a:fld>
            <a:endParaRPr lang="en-GB"/>
          </a:p>
        </p:txBody>
      </p:sp>
    </p:spTree>
    <p:extLst>
      <p:ext uri="{BB962C8B-B14F-4D97-AF65-F5344CB8AC3E}">
        <p14:creationId xmlns:p14="http://schemas.microsoft.com/office/powerpoint/2010/main" val="38751970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88640"/>
            <a:ext cx="7772400" cy="1470025"/>
          </a:xfrm>
        </p:spPr>
        <p:txBody>
          <a:bodyPr>
            <a:normAutofit/>
          </a:bodyPr>
          <a:lstStyle/>
          <a:p>
            <a:r>
              <a:rPr lang="en-GB" sz="2400" dirty="0">
                <a:solidFill>
                  <a:schemeClr val="accent1">
                    <a:lumMod val="50000"/>
                  </a:schemeClr>
                </a:solidFill>
                <a:latin typeface="Arial" panose="020B0604020202020204" pitchFamily="34" charset="0"/>
                <a:cs typeface="Arial" panose="020B0604020202020204" pitchFamily="34" charset="0"/>
              </a:rPr>
              <a:t>Hello and thank you for participating in this study</a:t>
            </a:r>
            <a:r>
              <a:rPr lang="de-DE" sz="2400" dirty="0">
                <a:solidFill>
                  <a:schemeClr val="accent1">
                    <a:lumMod val="50000"/>
                  </a:schemeClr>
                </a:solidFill>
                <a:latin typeface="Arial" panose="020B0604020202020204" pitchFamily="34" charset="0"/>
                <a:cs typeface="Arial" panose="020B0604020202020204" pitchFamily="34" charset="0"/>
              </a:rPr>
              <a:t>!</a:t>
            </a:r>
            <a:endParaRPr lang="en-GB" sz="2400" dirty="0">
              <a:solidFill>
                <a:schemeClr val="accent1">
                  <a:lumMod val="50000"/>
                </a:schemeClr>
              </a:solidFill>
              <a:latin typeface="Arial" panose="020B0604020202020204" pitchFamily="34" charset="0"/>
              <a:cs typeface="Arial" panose="020B0604020202020204" pitchFamily="34" charset="0"/>
            </a:endParaRPr>
          </a:p>
        </p:txBody>
      </p:sp>
      <p:sp>
        <p:nvSpPr>
          <p:cNvPr id="4" name="TextBox 3"/>
          <p:cNvSpPr txBox="1"/>
          <p:nvPr/>
        </p:nvSpPr>
        <p:spPr>
          <a:xfrm>
            <a:off x="2641823" y="6334780"/>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
        <p:nvSpPr>
          <p:cNvPr id="5" name="TextBox 4"/>
          <p:cNvSpPr txBox="1"/>
          <p:nvPr/>
        </p:nvSpPr>
        <p:spPr>
          <a:xfrm>
            <a:off x="546623" y="1280064"/>
            <a:ext cx="8190305" cy="5078313"/>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In this task, you will estimate the performance of 30 high school seniors on a nationwide standardized math test, based on a list of criteria that looks like this:</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Scores range from 1-100. A score of 63 indicates that the student was in the 63rd percentile (63%) of all students for the standardized math test. This means that the student performed better than 63% of the other students who took the test. The students who did the best are in the 100th percentile. The students who did the worst are in the 1st percentile. Your task will be to predict each student’s maths score based on the provided information.</a:t>
            </a:r>
          </a:p>
        </p:txBody>
      </p:sp>
      <p:graphicFrame>
        <p:nvGraphicFramePr>
          <p:cNvPr id="8" name="Content Placeholder 3">
            <a:extLst>
              <a:ext uri="{FF2B5EF4-FFF2-40B4-BE49-F238E27FC236}">
                <a16:creationId xmlns:a16="http://schemas.microsoft.com/office/drawing/2014/main" id="{ADB32547-C004-BA41-BD1D-0504A66396C9}"/>
              </a:ext>
            </a:extLst>
          </p:cNvPr>
          <p:cNvGraphicFramePr>
            <a:graphicFrameLocks/>
          </p:cNvGraphicFramePr>
          <p:nvPr>
            <p:extLst>
              <p:ext uri="{D42A27DB-BD31-4B8C-83A1-F6EECF244321}">
                <p14:modId xmlns:p14="http://schemas.microsoft.com/office/powerpoint/2010/main" val="2108439521"/>
              </p:ext>
            </p:extLst>
          </p:nvPr>
        </p:nvGraphicFramePr>
        <p:xfrm>
          <a:off x="2441047" y="2132856"/>
          <a:ext cx="4261905" cy="2311007"/>
        </p:xfrm>
        <a:graphic>
          <a:graphicData uri="http://schemas.openxmlformats.org/drawingml/2006/table">
            <a:tbl>
              <a:tblPr>
                <a:tableStyleId>{5C22544A-7EE6-4342-B048-85BDC9FD1C3A}</a:tableStyleId>
              </a:tblPr>
              <a:tblGrid>
                <a:gridCol w="1631228">
                  <a:extLst>
                    <a:ext uri="{9D8B030D-6E8A-4147-A177-3AD203B41FA5}">
                      <a16:colId xmlns:a16="http://schemas.microsoft.com/office/drawing/2014/main" val="677272066"/>
                    </a:ext>
                  </a:extLst>
                </a:gridCol>
                <a:gridCol w="2630677">
                  <a:extLst>
                    <a:ext uri="{9D8B030D-6E8A-4147-A177-3AD203B41FA5}">
                      <a16:colId xmlns:a16="http://schemas.microsoft.com/office/drawing/2014/main" val="1996236558"/>
                    </a:ext>
                  </a:extLst>
                </a:gridCol>
              </a:tblGrid>
              <a:tr h="179443">
                <a:tc>
                  <a:txBody>
                    <a:bodyPr/>
                    <a:lstStyle/>
                    <a:p>
                      <a:pPr algn="l" fontAlgn="b"/>
                      <a:r>
                        <a:rPr lang="en-US" sz="1100" u="none" strike="noStrike">
                          <a:effectLst/>
                        </a:rPr>
                        <a:t>Race</a:t>
                      </a:r>
                      <a:endParaRPr lang="en-US" sz="1100" b="0" i="0" u="none" strike="noStrike">
                        <a:effectLst/>
                        <a:latin typeface="Arial" panose="020B0604020202020204" pitchFamily="34" charset="0"/>
                      </a:endParaRPr>
                    </a:p>
                  </a:txBody>
                  <a:tcPr marL="9525" marR="9525" marT="9525" marB="0" anchor="b"/>
                </a:tc>
                <a:tc>
                  <a:txBody>
                    <a:bodyPr/>
                    <a:lstStyle/>
                    <a:p>
                      <a:pPr algn="l" fontAlgn="b"/>
                      <a:r>
                        <a:rPr lang="en-US" sz="1100" u="none" strike="noStrike" dirty="0">
                          <a:effectLst/>
                        </a:rPr>
                        <a:t>White, non-Hispanic</a:t>
                      </a:r>
                      <a:endParaRPr lang="en-US" sz="1100" b="0"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2194785689"/>
                  </a:ext>
                </a:extLst>
              </a:tr>
              <a:tr h="353448">
                <a:tc>
                  <a:txBody>
                    <a:bodyPr/>
                    <a:lstStyle/>
                    <a:p>
                      <a:pPr algn="l" fontAlgn="b"/>
                      <a:r>
                        <a:rPr lang="en-US" sz="1100" u="none" strike="noStrike">
                          <a:effectLst/>
                        </a:rPr>
                        <a:t>Socioeconomic status (first = lowest, fifth = highest)</a:t>
                      </a:r>
                      <a:endParaRPr lang="en-US" sz="1100" b="0" i="0" u="none" strike="noStrike">
                        <a:effectLst/>
                        <a:latin typeface="Arial" panose="020B0604020202020204" pitchFamily="34" charset="0"/>
                      </a:endParaRPr>
                    </a:p>
                  </a:txBody>
                  <a:tcPr marL="9525" marR="9525" marT="9525" marB="0" anchor="b"/>
                </a:tc>
                <a:tc>
                  <a:txBody>
                    <a:bodyPr/>
                    <a:lstStyle/>
                    <a:p>
                      <a:pPr algn="l" fontAlgn="b"/>
                      <a:r>
                        <a:rPr lang="en-US" sz="1100" u="none" strike="noStrike">
                          <a:effectLst/>
                        </a:rPr>
                        <a:t>Fifth quintile (highest)</a:t>
                      </a:r>
                      <a:endParaRPr lang="en-US" sz="11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513413427"/>
                  </a:ext>
                </a:extLst>
              </a:tr>
              <a:tr h="353448">
                <a:tc>
                  <a:txBody>
                    <a:bodyPr/>
                    <a:lstStyle/>
                    <a:p>
                      <a:pPr algn="l" fontAlgn="b"/>
                      <a:r>
                        <a:rPr lang="en-US" sz="1100" u="none" strike="noStrike" dirty="0">
                          <a:effectLst/>
                        </a:rPr>
                        <a:t>Desired occupation at 30</a:t>
                      </a:r>
                      <a:endParaRPr lang="en-US" sz="1100" b="0" i="0" u="none" strike="noStrike" dirty="0">
                        <a:effectLst/>
                        <a:latin typeface="Arial" panose="020B0604020202020204" pitchFamily="34" charset="0"/>
                      </a:endParaRPr>
                    </a:p>
                  </a:txBody>
                  <a:tcPr marL="9525" marR="9525" marT="9525" marB="0" anchor="b"/>
                </a:tc>
                <a:tc>
                  <a:txBody>
                    <a:bodyPr/>
                    <a:lstStyle/>
                    <a:p>
                      <a:pPr algn="l" fontAlgn="b"/>
                      <a:r>
                        <a:rPr lang="en-US" sz="1100" u="none" strike="noStrike">
                          <a:effectLst/>
                        </a:rPr>
                        <a:t>Healthcare Practitioners and Technical Occupations</a:t>
                      </a:r>
                      <a:endParaRPr lang="en-US" sz="11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710664306"/>
                  </a:ext>
                </a:extLst>
              </a:tr>
              <a:tr h="353448">
                <a:tc>
                  <a:txBody>
                    <a:bodyPr/>
                    <a:lstStyle/>
                    <a:p>
                      <a:pPr algn="l" fontAlgn="b"/>
                      <a:r>
                        <a:rPr lang="en-US" sz="1100" u="none" strike="noStrike">
                          <a:effectLst/>
                        </a:rPr>
                        <a:t>Predicted Highest Degree</a:t>
                      </a:r>
                      <a:endParaRPr lang="en-US" sz="1100" b="0" i="0" u="none" strike="noStrike">
                        <a:effectLst/>
                        <a:latin typeface="Arial" panose="020B0604020202020204" pitchFamily="34" charset="0"/>
                      </a:endParaRPr>
                    </a:p>
                  </a:txBody>
                  <a:tcPr marL="9525" marR="9525" marT="9525" marB="0" anchor="b"/>
                </a:tc>
                <a:tc>
                  <a:txBody>
                    <a:bodyPr/>
                    <a:lstStyle/>
                    <a:p>
                      <a:pPr algn="l" fontAlgn="b"/>
                      <a:r>
                        <a:rPr lang="en-US" sz="1100" u="none" strike="noStrike" dirty="0">
                          <a:effectLst/>
                        </a:rPr>
                        <a:t>Complete Ph.D./M.D./law degree/other high level professional degree</a:t>
                      </a:r>
                      <a:endParaRPr lang="en-US" sz="1100" b="0"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1032832088"/>
                  </a:ext>
                </a:extLst>
              </a:tr>
              <a:tr h="179443">
                <a:tc>
                  <a:txBody>
                    <a:bodyPr/>
                    <a:lstStyle/>
                    <a:p>
                      <a:pPr algn="l" fontAlgn="b"/>
                      <a:r>
                        <a:rPr lang="en-US" sz="1100" u="none" strike="noStrike">
                          <a:effectLst/>
                        </a:rPr>
                        <a:t>Region of country</a:t>
                      </a:r>
                      <a:endParaRPr lang="en-US" sz="1100" b="0" i="0" u="none" strike="noStrike">
                        <a:effectLst/>
                        <a:latin typeface="Arial" panose="020B0604020202020204" pitchFamily="34" charset="0"/>
                      </a:endParaRPr>
                    </a:p>
                  </a:txBody>
                  <a:tcPr marL="9525" marR="9525" marT="9525" marB="0" anchor="b"/>
                </a:tc>
                <a:tc>
                  <a:txBody>
                    <a:bodyPr/>
                    <a:lstStyle/>
                    <a:p>
                      <a:pPr algn="l" fontAlgn="b"/>
                      <a:r>
                        <a:rPr lang="en-US" sz="1100" u="none" strike="noStrike" dirty="0">
                          <a:effectLst/>
                        </a:rPr>
                        <a:t>Northeast</a:t>
                      </a:r>
                      <a:endParaRPr lang="en-US" sz="1100" b="0"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2064663850"/>
                  </a:ext>
                </a:extLst>
              </a:tr>
              <a:tr h="179443">
                <a:tc>
                  <a:txBody>
                    <a:bodyPr/>
                    <a:lstStyle/>
                    <a:p>
                      <a:pPr algn="l" fontAlgn="b"/>
                      <a:r>
                        <a:rPr lang="en-US" sz="1100" u="none" strike="noStrike">
                          <a:effectLst/>
                        </a:rPr>
                        <a:t>Times taken PSAT</a:t>
                      </a:r>
                      <a:endParaRPr lang="en-US" sz="1100" b="0" i="0" u="none" strike="noStrike">
                        <a:effectLst/>
                        <a:latin typeface="Arial" panose="020B0604020202020204" pitchFamily="34" charset="0"/>
                      </a:endParaRPr>
                    </a:p>
                  </a:txBody>
                  <a:tcPr marL="9525" marR="9525" marT="9525" marB="0" anchor="b"/>
                </a:tc>
                <a:tc>
                  <a:txBody>
                    <a:bodyPr/>
                    <a:lstStyle/>
                    <a:p>
                      <a:pPr algn="l" fontAlgn="b"/>
                      <a:r>
                        <a:rPr lang="en-US" sz="1100" u="none" strike="noStrike" dirty="0">
                          <a:effectLst/>
                        </a:rPr>
                        <a:t>Once</a:t>
                      </a:r>
                      <a:endParaRPr lang="en-US" sz="1100" b="0"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3588402009"/>
                  </a:ext>
                </a:extLst>
              </a:tr>
              <a:tr h="353448">
                <a:tc>
                  <a:txBody>
                    <a:bodyPr/>
                    <a:lstStyle/>
                    <a:p>
                      <a:pPr algn="l" fontAlgn="b"/>
                      <a:r>
                        <a:rPr lang="en-US" sz="1100" u="none" strike="noStrike">
                          <a:effectLst/>
                        </a:rPr>
                        <a:t>How many friends not going to college</a:t>
                      </a:r>
                      <a:endParaRPr lang="en-US" sz="1100" b="0" i="0" u="none" strike="noStrike">
                        <a:effectLst/>
                        <a:latin typeface="Arial" panose="020B0604020202020204" pitchFamily="34" charset="0"/>
                      </a:endParaRPr>
                    </a:p>
                  </a:txBody>
                  <a:tcPr marL="9525" marR="9525" marT="9525" marB="0" anchor="b"/>
                </a:tc>
                <a:tc>
                  <a:txBody>
                    <a:bodyPr/>
                    <a:lstStyle/>
                    <a:p>
                      <a:pPr algn="l" fontAlgn="b"/>
                      <a:r>
                        <a:rPr lang="en-US" sz="1100" u="none" strike="noStrike" dirty="0">
                          <a:effectLst/>
                        </a:rPr>
                        <a:t>Less than half</a:t>
                      </a:r>
                      <a:endParaRPr lang="en-US" sz="1100" b="0"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2252019745"/>
                  </a:ext>
                </a:extLst>
              </a:tr>
              <a:tr h="179443">
                <a:tc>
                  <a:txBody>
                    <a:bodyPr/>
                    <a:lstStyle/>
                    <a:p>
                      <a:pPr algn="l" fontAlgn="b"/>
                      <a:r>
                        <a:rPr lang="en-US" sz="1100" u="none" strike="noStrike">
                          <a:effectLst/>
                        </a:rPr>
                        <a:t>Favorite subject</a:t>
                      </a:r>
                      <a:endParaRPr lang="en-US" sz="1100" b="0" i="0" u="none" strike="noStrike">
                        <a:effectLst/>
                        <a:latin typeface="Arial" panose="020B0604020202020204" pitchFamily="34" charset="0"/>
                      </a:endParaRPr>
                    </a:p>
                  </a:txBody>
                  <a:tcPr marL="9525" marR="9525" marT="9525" marB="0" anchor="b"/>
                </a:tc>
                <a:tc>
                  <a:txBody>
                    <a:bodyPr/>
                    <a:lstStyle/>
                    <a:p>
                      <a:pPr algn="l" fontAlgn="b"/>
                      <a:r>
                        <a:rPr lang="en-US" sz="1100" u="none" strike="noStrike" dirty="0">
                          <a:effectLst/>
                        </a:rPr>
                        <a:t>Science</a:t>
                      </a:r>
                      <a:endParaRPr lang="en-US" sz="1100" b="0"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1642191387"/>
                  </a:ext>
                </a:extLst>
              </a:tr>
              <a:tr h="179443">
                <a:tc>
                  <a:txBody>
                    <a:bodyPr/>
                    <a:lstStyle/>
                    <a:p>
                      <a:pPr algn="l" fontAlgn="b"/>
                      <a:r>
                        <a:rPr lang="en-US" sz="1100" u="none" strike="noStrike">
                          <a:effectLst/>
                        </a:rPr>
                        <a:t>Taken any AP test</a:t>
                      </a:r>
                      <a:endParaRPr lang="en-US" sz="1100" b="0" i="0" u="none" strike="noStrike">
                        <a:effectLst/>
                        <a:latin typeface="Arial" panose="020B0604020202020204" pitchFamily="34" charset="0"/>
                      </a:endParaRPr>
                    </a:p>
                  </a:txBody>
                  <a:tcPr marL="9525" marR="9525" marT="9525" marB="0" anchor="b"/>
                </a:tc>
                <a:tc>
                  <a:txBody>
                    <a:bodyPr/>
                    <a:lstStyle/>
                    <a:p>
                      <a:pPr algn="l" fontAlgn="b"/>
                      <a:r>
                        <a:rPr lang="en-US" sz="1100" u="none" strike="noStrike" dirty="0">
                          <a:effectLst/>
                        </a:rPr>
                        <a:t>No</a:t>
                      </a:r>
                      <a:endParaRPr lang="en-US" sz="1100" b="0"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4170097695"/>
                  </a:ext>
                </a:extLst>
              </a:tr>
            </a:tbl>
          </a:graphicData>
        </a:graphic>
      </p:graphicFrame>
    </p:spTree>
    <p:extLst>
      <p:ext uri="{BB962C8B-B14F-4D97-AF65-F5344CB8AC3E}">
        <p14:creationId xmlns:p14="http://schemas.microsoft.com/office/powerpoint/2010/main" val="541866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87084" y="612844"/>
            <a:ext cx="7369832" cy="5355312"/>
          </a:xfrm>
          <a:prstGeom prst="rect">
            <a:avLst/>
          </a:prstGeom>
          <a:noFill/>
        </p:spPr>
        <p:txBody>
          <a:bodyPr wrap="square" rtlCol="0">
            <a:spAutoFit/>
          </a:bodyPr>
          <a:lstStyle/>
          <a:p>
            <a:pPr algn="ctr"/>
            <a:r>
              <a:rPr lang="en-GB" b="1" i="1" dirty="0">
                <a:solidFill>
                  <a:schemeClr val="bg1">
                    <a:lumMod val="95000"/>
                    <a:lumOff val="5000"/>
                  </a:schemeClr>
                </a:solidFill>
                <a:latin typeface="Arial" panose="020B0604020202020204" pitchFamily="34" charset="0"/>
                <a:cs typeface="Arial" panose="020B0604020202020204" pitchFamily="34" charset="0"/>
              </a:rPr>
              <a:t>Finally, for the next 10 estimates, you will give your own estimates without seeing the model’s estimates. There is a potential bonus for your performance. For this bonus, you can choose either to use your answers or answers from the model. After you have made your 10 estimates, you will choose how many of your estimates you want the model to randomly replace based on your confidence in your answers.</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For this section, you will receive additional bonus money based on the average accuracy of your and the model’s estimates. </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b="1" i="1" dirty="0">
                <a:solidFill>
                  <a:schemeClr val="bg1">
                    <a:lumMod val="95000"/>
                    <a:lumOff val="5000"/>
                  </a:schemeClr>
                </a:solidFill>
                <a:latin typeface="Arial" panose="020B0604020202020204" pitchFamily="34" charset="0"/>
                <a:cs typeface="Arial" panose="020B0604020202020204" pitchFamily="34" charset="0"/>
              </a:rPr>
              <a:t>Your bonus money will be determined as follows:</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£2.50 - within 5 percentiles of student’s actual percentiles on average</a:t>
            </a:r>
          </a:p>
          <a:p>
            <a:pPr algn="ctr"/>
            <a:r>
              <a:rPr lang="en-GB" dirty="0">
                <a:solidFill>
                  <a:schemeClr val="bg1">
                    <a:lumMod val="95000"/>
                    <a:lumOff val="5000"/>
                  </a:schemeClr>
                </a:solidFill>
                <a:latin typeface="Arial" panose="020B0604020202020204" pitchFamily="34" charset="0"/>
                <a:cs typeface="Arial" panose="020B0604020202020204" pitchFamily="34" charset="0"/>
              </a:rPr>
              <a:t>£2.00 - within 10 percentiles of student’s actual percentiles on average</a:t>
            </a:r>
          </a:p>
          <a:p>
            <a:pPr algn="ctr"/>
            <a:r>
              <a:rPr lang="en-GB" dirty="0">
                <a:solidFill>
                  <a:schemeClr val="bg1">
                    <a:lumMod val="95000"/>
                    <a:lumOff val="5000"/>
                  </a:schemeClr>
                </a:solidFill>
                <a:latin typeface="Arial" panose="020B0604020202020204" pitchFamily="34" charset="0"/>
                <a:cs typeface="Arial" panose="020B0604020202020204" pitchFamily="34" charset="0"/>
              </a:rPr>
              <a:t>£1.50 - within 15 percentiles of student’s actual percentiles on average</a:t>
            </a:r>
          </a:p>
          <a:p>
            <a:pPr algn="ctr"/>
            <a:r>
              <a:rPr lang="en-GB" dirty="0">
                <a:solidFill>
                  <a:schemeClr val="bg1">
                    <a:lumMod val="95000"/>
                    <a:lumOff val="5000"/>
                  </a:schemeClr>
                </a:solidFill>
                <a:latin typeface="Arial" panose="020B0604020202020204" pitchFamily="34" charset="0"/>
                <a:cs typeface="Arial" panose="020B0604020202020204" pitchFamily="34" charset="0"/>
              </a:rPr>
              <a:t>£1.00 - within 20 percentiles of student’s actual percentiles on average</a:t>
            </a:r>
          </a:p>
          <a:p>
            <a:pPr algn="ctr"/>
            <a:r>
              <a:rPr lang="en-GB" dirty="0">
                <a:solidFill>
                  <a:schemeClr val="bg1">
                    <a:lumMod val="95000"/>
                    <a:lumOff val="5000"/>
                  </a:schemeClr>
                </a:solidFill>
                <a:latin typeface="Arial" panose="020B0604020202020204" pitchFamily="34" charset="0"/>
                <a:cs typeface="Arial" panose="020B0604020202020204" pitchFamily="34" charset="0"/>
              </a:rPr>
              <a:t>£0.50 - within 25 percentiles of student’s actual percentiles on average</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5B3B3153-4FBA-7542-BACD-33278AC649E5}"/>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1667466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CC8CA7-A3B9-974A-840C-E24950E3F041}"/>
              </a:ext>
            </a:extLst>
          </p:cNvPr>
          <p:cNvSpPr txBox="1"/>
          <p:nvPr/>
        </p:nvSpPr>
        <p:spPr>
          <a:xfrm>
            <a:off x="1663992" y="3167390"/>
            <a:ext cx="5816016"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start the next section]</a:t>
            </a:r>
          </a:p>
        </p:txBody>
      </p:sp>
    </p:spTree>
    <p:extLst>
      <p:ext uri="{BB962C8B-B14F-4D97-AF65-F5344CB8AC3E}">
        <p14:creationId xmlns:p14="http://schemas.microsoft.com/office/powerpoint/2010/main" val="1398823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AE6AC5A3-9442-2648-A810-138488E2BCDB}"/>
              </a:ext>
            </a:extLst>
          </p:cNvPr>
          <p:cNvSpPr txBox="1"/>
          <p:nvPr/>
        </p:nvSpPr>
        <p:spPr>
          <a:xfrm>
            <a:off x="476847" y="764704"/>
            <a:ext cx="8190305" cy="5078313"/>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All of the data shown in this study represent real data from real high school students. You will base your evaluations on the following list of information describing each student:</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b="1" dirty="0">
                <a:solidFill>
                  <a:schemeClr val="bg1">
                    <a:lumMod val="95000"/>
                    <a:lumOff val="5000"/>
                  </a:schemeClr>
                </a:solidFill>
                <a:latin typeface="Arial" panose="020B0604020202020204" pitchFamily="34" charset="0"/>
                <a:cs typeface="Arial" panose="020B0604020202020204" pitchFamily="34" charset="0"/>
              </a:rPr>
              <a:t>Race- the student’s race</a:t>
            </a:r>
          </a:p>
          <a:p>
            <a:pPr algn="ctr"/>
            <a:r>
              <a:rPr lang="en-GB" dirty="0">
                <a:solidFill>
                  <a:schemeClr val="bg1">
                    <a:lumMod val="95000"/>
                    <a:lumOff val="5000"/>
                  </a:schemeClr>
                </a:solidFill>
                <a:latin typeface="Arial" panose="020B0604020202020204" pitchFamily="34" charset="0"/>
                <a:cs typeface="Arial" panose="020B0604020202020204" pitchFamily="34" charset="0"/>
              </a:rPr>
              <a:t>(e.g. White, Black/African-American, Hispanic, Asian)</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b="1" dirty="0">
                <a:solidFill>
                  <a:schemeClr val="bg1">
                    <a:lumMod val="95000"/>
                    <a:lumOff val="5000"/>
                  </a:schemeClr>
                </a:solidFill>
                <a:latin typeface="Arial" panose="020B0604020202020204" pitchFamily="34" charset="0"/>
                <a:cs typeface="Arial" panose="020B0604020202020204" pitchFamily="34" charset="0"/>
              </a:rPr>
              <a:t>Socioeconomic Status- family’s economic and social position in relation to others, based on income, education and occupation</a:t>
            </a:r>
          </a:p>
          <a:p>
            <a:pPr algn="ctr"/>
            <a:r>
              <a:rPr lang="en-GB" dirty="0">
                <a:solidFill>
                  <a:schemeClr val="bg1">
                    <a:lumMod val="95000"/>
                    <a:lumOff val="5000"/>
                  </a:schemeClr>
                </a:solidFill>
                <a:latin typeface="Arial" panose="020B0604020202020204" pitchFamily="34" charset="0"/>
                <a:cs typeface="Arial" panose="020B0604020202020204" pitchFamily="34" charset="0"/>
              </a:rPr>
              <a:t>(Range = First-Fifth: First = lowest, Fifth = highest)</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b="1" dirty="0">
                <a:solidFill>
                  <a:schemeClr val="bg1">
                    <a:lumMod val="95000"/>
                    <a:lumOff val="5000"/>
                  </a:schemeClr>
                </a:solidFill>
                <a:latin typeface="Arial" panose="020B0604020202020204" pitchFamily="34" charset="0"/>
                <a:cs typeface="Arial" panose="020B0604020202020204" pitchFamily="34" charset="0"/>
              </a:rPr>
              <a:t>Desired occupation at age 30- the student’s desired future occupation</a:t>
            </a:r>
          </a:p>
          <a:p>
            <a:pPr algn="ctr"/>
            <a:r>
              <a:rPr lang="en-GB" dirty="0">
                <a:solidFill>
                  <a:schemeClr val="bg1">
                    <a:lumMod val="95000"/>
                    <a:lumOff val="5000"/>
                  </a:schemeClr>
                </a:solidFill>
                <a:latin typeface="Arial" panose="020B0604020202020204" pitchFamily="34" charset="0"/>
                <a:cs typeface="Arial" panose="020B0604020202020204" pitchFamily="34" charset="0"/>
              </a:rPr>
              <a:t>(e.g. Management Occupations, Legal Occupations)</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b="1" dirty="0">
                <a:solidFill>
                  <a:schemeClr val="bg1">
                    <a:lumMod val="95000"/>
                    <a:lumOff val="5000"/>
                  </a:schemeClr>
                </a:solidFill>
                <a:latin typeface="Arial" panose="020B0604020202020204" pitchFamily="34" charset="0"/>
                <a:cs typeface="Arial" panose="020B0604020202020204" pitchFamily="34" charset="0"/>
              </a:rPr>
              <a:t>Predicted highest degree- student’s prediction of the highest academic degree they will receive</a:t>
            </a:r>
          </a:p>
          <a:p>
            <a:pPr algn="ctr"/>
            <a:r>
              <a:rPr lang="en-GB" dirty="0">
                <a:solidFill>
                  <a:schemeClr val="bg1">
                    <a:lumMod val="95000"/>
                    <a:lumOff val="5000"/>
                  </a:schemeClr>
                </a:solidFill>
                <a:latin typeface="Arial" panose="020B0604020202020204" pitchFamily="34" charset="0"/>
                <a:cs typeface="Arial" panose="020B0604020202020204" pitchFamily="34" charset="0"/>
              </a:rPr>
              <a:t>(e.g. Complete Master’s degree, Complete HS diploma/GED/alternative HS credential)</a:t>
            </a:r>
          </a:p>
        </p:txBody>
      </p:sp>
      <p:sp>
        <p:nvSpPr>
          <p:cNvPr id="8" name="TextBox 7">
            <a:extLst>
              <a:ext uri="{FF2B5EF4-FFF2-40B4-BE49-F238E27FC236}">
                <a16:creationId xmlns:a16="http://schemas.microsoft.com/office/drawing/2014/main" id="{9A8BC916-F1E9-E348-BC6B-1A3BC111D855}"/>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3089350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7BDA688-D175-0346-8423-193AC1F086F4}"/>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
        <p:nvSpPr>
          <p:cNvPr id="7" name="TextBox 6">
            <a:extLst>
              <a:ext uri="{FF2B5EF4-FFF2-40B4-BE49-F238E27FC236}">
                <a16:creationId xmlns:a16="http://schemas.microsoft.com/office/drawing/2014/main" id="{9BFF725C-8E60-3944-A3EA-4F50EFEA33FF}"/>
              </a:ext>
            </a:extLst>
          </p:cNvPr>
          <p:cNvSpPr txBox="1"/>
          <p:nvPr/>
        </p:nvSpPr>
        <p:spPr>
          <a:xfrm>
            <a:off x="476847" y="1166842"/>
            <a:ext cx="8190305" cy="4524315"/>
          </a:xfrm>
          <a:prstGeom prst="rect">
            <a:avLst/>
          </a:prstGeom>
          <a:noFill/>
        </p:spPr>
        <p:txBody>
          <a:bodyPr wrap="square" rtlCol="0">
            <a:spAutoFit/>
          </a:bodyPr>
          <a:lstStyle/>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b="1" dirty="0">
                <a:solidFill>
                  <a:schemeClr val="bg1">
                    <a:lumMod val="95000"/>
                    <a:lumOff val="5000"/>
                  </a:schemeClr>
                </a:solidFill>
                <a:latin typeface="Arial" panose="020B0604020202020204" pitchFamily="34" charset="0"/>
                <a:cs typeface="Arial" panose="020B0604020202020204" pitchFamily="34" charset="0"/>
              </a:rPr>
              <a:t>Region of country- the region of the country in which the student lives</a:t>
            </a:r>
          </a:p>
          <a:p>
            <a:pPr algn="ctr"/>
            <a:r>
              <a:rPr lang="en-GB" dirty="0">
                <a:solidFill>
                  <a:schemeClr val="bg1">
                    <a:lumMod val="95000"/>
                    <a:lumOff val="5000"/>
                  </a:schemeClr>
                </a:solidFill>
                <a:latin typeface="Arial" panose="020B0604020202020204" pitchFamily="34" charset="0"/>
                <a:cs typeface="Arial" panose="020B0604020202020204" pitchFamily="34" charset="0"/>
              </a:rPr>
              <a:t>(Northeast, Midwest, South, West)</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b="1" dirty="0">
                <a:solidFill>
                  <a:schemeClr val="bg1">
                    <a:lumMod val="95000"/>
                    <a:lumOff val="5000"/>
                  </a:schemeClr>
                </a:solidFill>
                <a:latin typeface="Arial" panose="020B0604020202020204" pitchFamily="34" charset="0"/>
                <a:cs typeface="Arial" panose="020B0604020202020204" pitchFamily="34" charset="0"/>
              </a:rPr>
              <a:t>Times taken PSAT- number of times the student took the PSAT)</a:t>
            </a:r>
          </a:p>
          <a:p>
            <a:pPr algn="ctr"/>
            <a:r>
              <a:rPr lang="en-GB" dirty="0">
                <a:solidFill>
                  <a:schemeClr val="bg1">
                    <a:lumMod val="95000"/>
                    <a:lumOff val="5000"/>
                  </a:schemeClr>
                </a:solidFill>
                <a:latin typeface="Arial" panose="020B0604020202020204" pitchFamily="34" charset="0"/>
                <a:cs typeface="Arial" panose="020B0604020202020204" pitchFamily="34" charset="0"/>
              </a:rPr>
              <a:t>(Never, Once, Twice, 3 or More Times, Don’t know what this is)</a:t>
            </a:r>
          </a:p>
          <a:p>
            <a:pPr algn="ctr"/>
            <a:endParaRPr lang="en-GB" b="1" dirty="0">
              <a:solidFill>
                <a:schemeClr val="bg1">
                  <a:lumMod val="95000"/>
                  <a:lumOff val="5000"/>
                </a:schemeClr>
              </a:solidFill>
              <a:latin typeface="Arial" panose="020B0604020202020204" pitchFamily="34" charset="0"/>
              <a:cs typeface="Arial" panose="020B0604020202020204" pitchFamily="34" charset="0"/>
            </a:endParaRPr>
          </a:p>
          <a:p>
            <a:pPr algn="ctr"/>
            <a:r>
              <a:rPr lang="en-GB" b="1" dirty="0">
                <a:solidFill>
                  <a:schemeClr val="bg1">
                    <a:lumMod val="95000"/>
                    <a:lumOff val="5000"/>
                  </a:schemeClr>
                </a:solidFill>
                <a:latin typeface="Arial" panose="020B0604020202020204" pitchFamily="34" charset="0"/>
                <a:cs typeface="Arial" panose="020B0604020202020204" pitchFamily="34" charset="0"/>
              </a:rPr>
              <a:t>How many friends are not going to college – number of student’s friends who are not going to college</a:t>
            </a:r>
          </a:p>
          <a:p>
            <a:pPr algn="ctr"/>
            <a:r>
              <a:rPr lang="en-GB" dirty="0">
                <a:solidFill>
                  <a:schemeClr val="bg1">
                    <a:lumMod val="95000"/>
                    <a:lumOff val="5000"/>
                  </a:schemeClr>
                </a:solidFill>
                <a:latin typeface="Arial" panose="020B0604020202020204" pitchFamily="34" charset="0"/>
                <a:cs typeface="Arial" panose="020B0604020202020204" pitchFamily="34" charset="0"/>
              </a:rPr>
              <a:t>(None of them- All of them)</a:t>
            </a:r>
          </a:p>
          <a:p>
            <a:pPr algn="ctr"/>
            <a:endParaRPr lang="en-GB" b="1" dirty="0">
              <a:solidFill>
                <a:schemeClr val="bg1">
                  <a:lumMod val="95000"/>
                  <a:lumOff val="5000"/>
                </a:schemeClr>
              </a:solidFill>
              <a:latin typeface="Arial" panose="020B0604020202020204" pitchFamily="34" charset="0"/>
              <a:cs typeface="Arial" panose="020B0604020202020204" pitchFamily="34" charset="0"/>
            </a:endParaRPr>
          </a:p>
          <a:p>
            <a:pPr algn="ctr"/>
            <a:r>
              <a:rPr lang="en-GB" b="1" dirty="0" err="1">
                <a:solidFill>
                  <a:schemeClr val="bg1">
                    <a:lumMod val="95000"/>
                    <a:lumOff val="5000"/>
                  </a:schemeClr>
                </a:solidFill>
                <a:latin typeface="Arial" panose="020B0604020202020204" pitchFamily="34" charset="0"/>
                <a:cs typeface="Arial" panose="020B0604020202020204" pitchFamily="34" charset="0"/>
              </a:rPr>
              <a:t>Favorite</a:t>
            </a:r>
            <a:r>
              <a:rPr lang="en-GB" b="1" dirty="0">
                <a:solidFill>
                  <a:schemeClr val="bg1">
                    <a:lumMod val="95000"/>
                    <a:lumOff val="5000"/>
                  </a:schemeClr>
                </a:solidFill>
                <a:latin typeface="Arial" panose="020B0604020202020204" pitchFamily="34" charset="0"/>
                <a:cs typeface="Arial" panose="020B0604020202020204" pitchFamily="34" charset="0"/>
              </a:rPr>
              <a:t> Subject- the student’s </a:t>
            </a:r>
            <a:r>
              <a:rPr lang="en-GB" b="1" dirty="0" err="1">
                <a:solidFill>
                  <a:schemeClr val="bg1">
                    <a:lumMod val="95000"/>
                    <a:lumOff val="5000"/>
                  </a:schemeClr>
                </a:solidFill>
                <a:latin typeface="Arial" panose="020B0604020202020204" pitchFamily="34" charset="0"/>
                <a:cs typeface="Arial" panose="020B0604020202020204" pitchFamily="34" charset="0"/>
              </a:rPr>
              <a:t>favorite</a:t>
            </a:r>
            <a:r>
              <a:rPr lang="en-GB" b="1" dirty="0">
                <a:solidFill>
                  <a:schemeClr val="bg1">
                    <a:lumMod val="95000"/>
                    <a:lumOff val="5000"/>
                  </a:schemeClr>
                </a:solidFill>
                <a:latin typeface="Arial" panose="020B0604020202020204" pitchFamily="34" charset="0"/>
                <a:cs typeface="Arial" panose="020B0604020202020204" pitchFamily="34" charset="0"/>
              </a:rPr>
              <a:t> school subject</a:t>
            </a:r>
          </a:p>
          <a:p>
            <a:pPr algn="ctr"/>
            <a:r>
              <a:rPr lang="en-GB" dirty="0">
                <a:solidFill>
                  <a:schemeClr val="bg1">
                    <a:lumMod val="95000"/>
                    <a:lumOff val="5000"/>
                  </a:schemeClr>
                </a:solidFill>
                <a:latin typeface="Arial" panose="020B0604020202020204" pitchFamily="34" charset="0"/>
                <a:cs typeface="Arial" panose="020B0604020202020204" pitchFamily="34" charset="0"/>
              </a:rPr>
              <a:t>(e.g. English, Art, Foreign language)</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b="1" dirty="0">
                <a:solidFill>
                  <a:schemeClr val="bg1">
                    <a:lumMod val="95000"/>
                    <a:lumOff val="5000"/>
                  </a:schemeClr>
                </a:solidFill>
                <a:latin typeface="Arial" panose="020B0604020202020204" pitchFamily="34" charset="0"/>
                <a:cs typeface="Arial" panose="020B0604020202020204" pitchFamily="34" charset="0"/>
              </a:rPr>
              <a:t>Taken any AP test- whether or not the student has taken any AP test</a:t>
            </a:r>
          </a:p>
          <a:p>
            <a:pPr algn="ctr"/>
            <a:r>
              <a:rPr lang="en-GB" dirty="0">
                <a:solidFill>
                  <a:schemeClr val="bg1">
                    <a:lumMod val="95000"/>
                    <a:lumOff val="5000"/>
                  </a:schemeClr>
                </a:solidFill>
                <a:latin typeface="Arial" panose="020B0604020202020204" pitchFamily="34" charset="0"/>
                <a:cs typeface="Arial" panose="020B0604020202020204" pitchFamily="34" charset="0"/>
              </a:rPr>
              <a:t>(yes, no)</a:t>
            </a:r>
          </a:p>
        </p:txBody>
      </p:sp>
    </p:spTree>
    <p:extLst>
      <p:ext uri="{BB962C8B-B14F-4D97-AF65-F5344CB8AC3E}">
        <p14:creationId xmlns:p14="http://schemas.microsoft.com/office/powerpoint/2010/main" val="872932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7BDA688-D175-0346-8423-193AC1F086F4}"/>
              </a:ext>
            </a:extLst>
          </p:cNvPr>
          <p:cNvSpPr txBox="1"/>
          <p:nvPr/>
        </p:nvSpPr>
        <p:spPr>
          <a:xfrm>
            <a:off x="2641823" y="6186309"/>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
        <p:nvSpPr>
          <p:cNvPr id="7" name="TextBox 6">
            <a:extLst>
              <a:ext uri="{FF2B5EF4-FFF2-40B4-BE49-F238E27FC236}">
                <a16:creationId xmlns:a16="http://schemas.microsoft.com/office/drawing/2014/main" id="{9BFF725C-8E60-3944-A3EA-4F50EFEA33FF}"/>
              </a:ext>
            </a:extLst>
          </p:cNvPr>
          <p:cNvSpPr txBox="1"/>
          <p:nvPr/>
        </p:nvSpPr>
        <p:spPr>
          <a:xfrm>
            <a:off x="476846" y="404664"/>
            <a:ext cx="8190305" cy="5632311"/>
          </a:xfrm>
          <a:prstGeom prst="rect">
            <a:avLst/>
          </a:prstGeom>
          <a:noFill/>
        </p:spPr>
        <p:txBody>
          <a:bodyPr wrap="square" rtlCol="0">
            <a:spAutoFit/>
          </a:bodyPr>
          <a:lstStyle/>
          <a:p>
            <a:pPr algn="ctr"/>
            <a:r>
              <a:rPr lang="en-GB" b="1" dirty="0">
                <a:solidFill>
                  <a:schemeClr val="bg1">
                    <a:lumMod val="95000"/>
                    <a:lumOff val="5000"/>
                  </a:schemeClr>
                </a:solidFill>
                <a:latin typeface="Arial" panose="020B0604020202020204" pitchFamily="34" charset="0"/>
                <a:cs typeface="Arial" panose="020B0604020202020204" pitchFamily="34" charset="0"/>
              </a:rPr>
              <a:t>Below are definitions of terms from the previous page to help you with the task, particularly useful for those outside of the US:</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b="1" dirty="0">
                <a:solidFill>
                  <a:schemeClr val="bg1">
                    <a:lumMod val="95000"/>
                    <a:lumOff val="5000"/>
                  </a:schemeClr>
                </a:solidFill>
                <a:latin typeface="Arial" panose="020B0604020202020204" pitchFamily="34" charset="0"/>
                <a:cs typeface="Arial" panose="020B0604020202020204" pitchFamily="34" charset="0"/>
              </a:rPr>
              <a:t>AP Test </a:t>
            </a:r>
            <a:r>
              <a:rPr lang="en-GB" dirty="0">
                <a:solidFill>
                  <a:schemeClr val="bg1">
                    <a:lumMod val="95000"/>
                    <a:lumOff val="5000"/>
                  </a:schemeClr>
                </a:solidFill>
                <a:latin typeface="Arial" panose="020B0604020202020204" pitchFamily="34" charset="0"/>
                <a:cs typeface="Arial" panose="020B0604020202020204" pitchFamily="34" charset="0"/>
              </a:rPr>
              <a:t>- Advanced Placement (AP) courses are university-level introductory classes taken by advanced high schoolers. AP tests are US standardized tests administered at the end of a high school student's AP course to assess if they have acquired sufficient knowledge of the course to receive college credit. For example, high school students who enrol in AP Psychology, and pass the AQ test with adequate score, may receive college credit and be exempt from taking a typical Introduction to Psychology class at their future University.</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b="1" dirty="0">
                <a:solidFill>
                  <a:schemeClr val="bg1">
                    <a:lumMod val="95000"/>
                    <a:lumOff val="5000"/>
                  </a:schemeClr>
                </a:solidFill>
                <a:latin typeface="Arial" panose="020B0604020202020204" pitchFamily="34" charset="0"/>
                <a:cs typeface="Arial" panose="020B0604020202020204" pitchFamily="34" charset="0"/>
              </a:rPr>
              <a:t>PSAT</a:t>
            </a:r>
            <a:r>
              <a:rPr lang="en-GB" dirty="0">
                <a:solidFill>
                  <a:schemeClr val="bg1">
                    <a:lumMod val="95000"/>
                    <a:lumOff val="5000"/>
                  </a:schemeClr>
                </a:solidFill>
                <a:latin typeface="Arial" panose="020B0604020202020204" pitchFamily="34" charset="0"/>
                <a:cs typeface="Arial" panose="020B0604020202020204" pitchFamily="34" charset="0"/>
              </a:rPr>
              <a:t> – The Preliminary SAT (PSAT) is a US standardized test typically taken by high school Sophomores and Juniors. It is generally used as a pre-indicator of one's upcoming SAT (Scholastic Assessment Test) score that admissions offices use to assess university/college-readiness. The PSAT is also used as a qualifier for many merit scholarships and awards. Students can take the test up to three times in high school. The test is comprised of Reading/Writing and Math sections. </a:t>
            </a:r>
            <a:r>
              <a:rPr lang="en-US" dirty="0">
                <a:solidFill>
                  <a:schemeClr val="bg1"/>
                </a:solidFill>
                <a:latin typeface="Arial" panose="020B0604020202020204" pitchFamily="34" charset="0"/>
                <a:cs typeface="Arial" panose="020B0604020202020204" pitchFamily="34" charset="0"/>
              </a:rPr>
              <a:t>It is used as a pre-indicator of one’s upcoming SAT  score that admissions offices use to assess university/college-readiness.  The Junior year PSAT score is also used as a qualifier for many merit scholarships and awards.</a:t>
            </a:r>
            <a:r>
              <a:rPr lang="en-GB" dirty="0">
                <a:solidFill>
                  <a:schemeClr val="bg1"/>
                </a:solidFill>
                <a:latin typeface="Arial" panose="020B0604020202020204" pitchFamily="34" charset="0"/>
                <a:cs typeface="Arial" panose="020B0604020202020204" pitchFamily="34" charset="0"/>
              </a:rPr>
              <a:t> </a:t>
            </a: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8911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6584" y="1364139"/>
            <a:ext cx="7250832" cy="4247317"/>
          </a:xfrm>
          <a:prstGeom prst="rect">
            <a:avLst/>
          </a:prstGeom>
          <a:noFill/>
        </p:spPr>
        <p:txBody>
          <a:bodyPr wrap="square" rtlCol="0">
            <a:spAutoFit/>
          </a:bodyPr>
          <a:lstStyle/>
          <a:p>
            <a:pPr algn="ctr"/>
            <a:r>
              <a:rPr lang="en-US" dirty="0">
                <a:solidFill>
                  <a:schemeClr val="bg1"/>
                </a:solidFill>
              </a:rPr>
              <a:t>In addition to the forecasts that you produce, there are also forecasts of each student’s percentile that were produced by a statistical model. This model is designed to forecast each student’s percentile. The model is based on data from thousands of high school seniors, and it uses the same information that you will receive. The model does not have any additional information that you will not receive. This is a sophisticated model, put together by thoughtful analysts. The same model is used throughout the entire task.</a:t>
            </a:r>
          </a:p>
          <a:p>
            <a:pPr algn="ctr"/>
            <a:endParaRPr lang="en-US" dirty="0">
              <a:solidFill>
                <a:schemeClr val="bg1"/>
              </a:solidFill>
            </a:endParaRPr>
          </a:p>
          <a:p>
            <a:pPr algn="ctr"/>
            <a:endParaRPr lang="en-US" dirty="0">
              <a:solidFill>
                <a:schemeClr val="bg1"/>
              </a:solidFill>
            </a:endParaRPr>
          </a:p>
          <a:p>
            <a:pPr algn="ctr"/>
            <a:r>
              <a:rPr lang="en-US" dirty="0">
                <a:solidFill>
                  <a:schemeClr val="bg1"/>
                </a:solidFill>
              </a:rPr>
              <a:t>Across all students, the model’s estimate is off by 17.5 percentiles on average. Although this is the model’s average performance, it may perform better or worse than this for the small set of students that you will be asked about in this experiment.</a:t>
            </a:r>
          </a:p>
          <a:p>
            <a:pPr algn="ctr"/>
            <a:endParaRPr lang="en-US" dirty="0">
              <a:solidFill>
                <a:schemeClr val="bg1"/>
              </a:solidFill>
            </a:endParaRPr>
          </a:p>
        </p:txBody>
      </p:sp>
      <p:sp>
        <p:nvSpPr>
          <p:cNvPr id="19" name="TextBox 18">
            <a:extLst>
              <a:ext uri="{FF2B5EF4-FFF2-40B4-BE49-F238E27FC236}">
                <a16:creationId xmlns:a16="http://schemas.microsoft.com/office/drawing/2014/main" id="{06CAF6D2-BB6E-7449-9481-3B5444CC4746}"/>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1237171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6584" y="2274838"/>
            <a:ext cx="7250832" cy="2308324"/>
          </a:xfrm>
          <a:prstGeom prst="rect">
            <a:avLst/>
          </a:prstGeom>
          <a:noFill/>
        </p:spPr>
        <p:txBody>
          <a:bodyPr wrap="square" rtlCol="0">
            <a:spAutoFit/>
          </a:bodyPr>
          <a:lstStyle/>
          <a:p>
            <a:pPr algn="ctr"/>
            <a:r>
              <a:rPr lang="en-GB" b="1" i="1" dirty="0">
                <a:solidFill>
                  <a:schemeClr val="bg1">
                    <a:lumMod val="95000"/>
                    <a:lumOff val="5000"/>
                  </a:schemeClr>
                </a:solidFill>
                <a:latin typeface="Arial" panose="020B0604020202020204" pitchFamily="34" charset="0"/>
                <a:cs typeface="Arial" panose="020B0604020202020204" pitchFamily="34" charset="0"/>
              </a:rPr>
              <a:t>You will now complete 10 training estimates. After seeing the student’s information, you will first make your best guess of each student’s percentile. Then you will shown the estimate from the statistical model. Finally, the student’s actual percentile will be revealed. </a:t>
            </a:r>
          </a:p>
          <a:p>
            <a:pPr algn="ctr"/>
            <a:endParaRPr lang="en-GB" b="1" i="1"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This section will provide an opportunity to familiarise yourself with the task, the statistical model’s performance, and your own performance. </a:t>
            </a:r>
          </a:p>
        </p:txBody>
      </p:sp>
      <p:sp>
        <p:nvSpPr>
          <p:cNvPr id="22" name="TextBox 21">
            <a:extLst>
              <a:ext uri="{FF2B5EF4-FFF2-40B4-BE49-F238E27FC236}">
                <a16:creationId xmlns:a16="http://schemas.microsoft.com/office/drawing/2014/main" id="{5B3B3153-4FBA-7542-BACD-33278AC649E5}"/>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4097159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CC8CA7-A3B9-974A-840C-E24950E3F041}"/>
              </a:ext>
            </a:extLst>
          </p:cNvPr>
          <p:cNvSpPr txBox="1"/>
          <p:nvPr/>
        </p:nvSpPr>
        <p:spPr>
          <a:xfrm>
            <a:off x="1993409" y="3167390"/>
            <a:ext cx="515718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start the practice]</a:t>
            </a:r>
          </a:p>
        </p:txBody>
      </p:sp>
    </p:spTree>
    <p:extLst>
      <p:ext uri="{BB962C8B-B14F-4D97-AF65-F5344CB8AC3E}">
        <p14:creationId xmlns:p14="http://schemas.microsoft.com/office/powerpoint/2010/main" val="1433081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3298" y="1028343"/>
            <a:ext cx="8077404" cy="5078313"/>
          </a:xfrm>
          <a:prstGeom prst="rect">
            <a:avLst/>
          </a:prstGeom>
          <a:noFill/>
        </p:spPr>
        <p:txBody>
          <a:bodyPr wrap="square" rtlCol="0">
            <a:spAutoFit/>
          </a:bodyPr>
          <a:lstStyle/>
          <a:p>
            <a:pPr algn="ctr"/>
            <a:r>
              <a:rPr lang="en-GB" b="1" i="1" dirty="0">
                <a:solidFill>
                  <a:schemeClr val="bg1">
                    <a:lumMod val="95000"/>
                    <a:lumOff val="5000"/>
                  </a:schemeClr>
                </a:solidFill>
                <a:latin typeface="Arial" panose="020B0604020202020204" pitchFamily="34" charset="0"/>
                <a:cs typeface="Arial" panose="020B0604020202020204" pitchFamily="34" charset="0"/>
              </a:rPr>
              <a:t>For the next 10 estimates, you can choose to use the model’s estimates percentiles as much as you would like to.</a:t>
            </a:r>
          </a:p>
          <a:p>
            <a:pPr algn="ctr"/>
            <a:endParaRPr lang="en-GB" b="1" i="1" dirty="0">
              <a:solidFill>
                <a:schemeClr val="bg1">
                  <a:lumMod val="95000"/>
                  <a:lumOff val="5000"/>
                </a:schemeClr>
              </a:solidFill>
              <a:latin typeface="Arial" panose="020B0604020202020204" pitchFamily="34" charset="0"/>
              <a:cs typeface="Arial" panose="020B0604020202020204" pitchFamily="34" charset="0"/>
            </a:endParaRPr>
          </a:p>
          <a:p>
            <a:pPr algn="ctr"/>
            <a:r>
              <a:rPr lang="en-GB" b="1" i="1" dirty="0">
                <a:solidFill>
                  <a:schemeClr val="bg1">
                    <a:lumMod val="95000"/>
                    <a:lumOff val="5000"/>
                  </a:schemeClr>
                </a:solidFill>
                <a:latin typeface="Arial" panose="020B0604020202020204" pitchFamily="34" charset="0"/>
                <a:cs typeface="Arial" panose="020B0604020202020204" pitchFamily="34" charset="0"/>
              </a:rPr>
              <a:t> </a:t>
            </a:r>
            <a:r>
              <a:rPr lang="en-GB" dirty="0">
                <a:solidFill>
                  <a:schemeClr val="bg1">
                    <a:lumMod val="95000"/>
                    <a:lumOff val="5000"/>
                  </a:schemeClr>
                </a:solidFill>
                <a:latin typeface="Arial" panose="020B0604020202020204" pitchFamily="34" charset="0"/>
                <a:cs typeface="Arial" panose="020B0604020202020204" pitchFamily="34" charset="0"/>
              </a:rPr>
              <a:t>For each student, you will see the model’s estimate which you can then use to inform your final answer.</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For this section, you will receive additional bonus money based on the accuracy of your official estimates. From this point on, you will not see the true answer for any of the estimates.</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b="1" i="1" dirty="0">
                <a:solidFill>
                  <a:schemeClr val="bg1">
                    <a:lumMod val="95000"/>
                    <a:lumOff val="5000"/>
                  </a:schemeClr>
                </a:solidFill>
                <a:latin typeface="Arial" panose="020B0604020202020204" pitchFamily="34" charset="0"/>
                <a:cs typeface="Arial" panose="020B0604020202020204" pitchFamily="34" charset="0"/>
              </a:rPr>
              <a:t>Your bonus money will be determined as follows:</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£2.50 - within 5 percentiles of the student’s actual percentiles, on average</a:t>
            </a:r>
          </a:p>
          <a:p>
            <a:pPr algn="ctr"/>
            <a:r>
              <a:rPr lang="en-GB" dirty="0">
                <a:solidFill>
                  <a:schemeClr val="bg1">
                    <a:lumMod val="95000"/>
                    <a:lumOff val="5000"/>
                  </a:schemeClr>
                </a:solidFill>
                <a:latin typeface="Arial" panose="020B0604020202020204" pitchFamily="34" charset="0"/>
                <a:cs typeface="Arial" panose="020B0604020202020204" pitchFamily="34" charset="0"/>
              </a:rPr>
              <a:t>£2.00 - within 10 percentiles of the student’s actual percentiles, on average</a:t>
            </a:r>
          </a:p>
          <a:p>
            <a:pPr algn="ctr"/>
            <a:r>
              <a:rPr lang="en-GB" dirty="0">
                <a:solidFill>
                  <a:schemeClr val="bg1">
                    <a:lumMod val="95000"/>
                    <a:lumOff val="5000"/>
                  </a:schemeClr>
                </a:solidFill>
                <a:latin typeface="Arial" panose="020B0604020202020204" pitchFamily="34" charset="0"/>
                <a:cs typeface="Arial" panose="020B0604020202020204" pitchFamily="34" charset="0"/>
              </a:rPr>
              <a:t>£1.50 - within 15 percentiles of the student’s actual percentiles, on average</a:t>
            </a:r>
          </a:p>
          <a:p>
            <a:pPr algn="ctr"/>
            <a:r>
              <a:rPr lang="en-GB" dirty="0">
                <a:solidFill>
                  <a:schemeClr val="bg1">
                    <a:lumMod val="95000"/>
                    <a:lumOff val="5000"/>
                  </a:schemeClr>
                </a:solidFill>
                <a:latin typeface="Arial" panose="020B0604020202020204" pitchFamily="34" charset="0"/>
                <a:cs typeface="Arial" panose="020B0604020202020204" pitchFamily="34" charset="0"/>
              </a:rPr>
              <a:t>£1.00 - within 20 percentiles of the student’s actual percentiles, on average</a:t>
            </a:r>
          </a:p>
          <a:p>
            <a:pPr algn="ctr"/>
            <a:r>
              <a:rPr lang="en-GB" dirty="0">
                <a:solidFill>
                  <a:schemeClr val="bg1">
                    <a:lumMod val="95000"/>
                    <a:lumOff val="5000"/>
                  </a:schemeClr>
                </a:solidFill>
                <a:latin typeface="Arial" panose="020B0604020202020204" pitchFamily="34" charset="0"/>
                <a:cs typeface="Arial" panose="020B0604020202020204" pitchFamily="34" charset="0"/>
              </a:rPr>
              <a:t>£0.50 - within 25 percentiles of the student’s actual percentiles, on average</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5B3B3153-4FBA-7542-BACD-33278AC649E5}"/>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2744540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CC8CA7-A3B9-974A-840C-E24950E3F041}"/>
              </a:ext>
            </a:extLst>
          </p:cNvPr>
          <p:cNvSpPr txBox="1"/>
          <p:nvPr/>
        </p:nvSpPr>
        <p:spPr>
          <a:xfrm>
            <a:off x="1663992" y="3167390"/>
            <a:ext cx="5816016"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start the next section]</a:t>
            </a:r>
          </a:p>
        </p:txBody>
      </p:sp>
    </p:spTree>
    <p:extLst>
      <p:ext uri="{BB962C8B-B14F-4D97-AF65-F5344CB8AC3E}">
        <p14:creationId xmlns:p14="http://schemas.microsoft.com/office/powerpoint/2010/main" val="2004072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27736</TotalTime>
  <Words>1321</Words>
  <Application>Microsoft Macintosh PowerPoint</Application>
  <PresentationFormat>On-screen Show (4:3)</PresentationFormat>
  <Paragraphs>106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Hello and thank you for participating in this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and thank you for participating in this study!</dc:title>
  <dc:creator>Anna</dc:creator>
  <cp:lastModifiedBy>Sriraj Aiyer</cp:lastModifiedBy>
  <cp:revision>126</cp:revision>
  <cp:lastPrinted>2019-08-13T16:17:39Z</cp:lastPrinted>
  <dcterms:created xsi:type="dcterms:W3CDTF">2014-08-05T08:48:59Z</dcterms:created>
  <dcterms:modified xsi:type="dcterms:W3CDTF">2020-07-30T00:05:05Z</dcterms:modified>
</cp:coreProperties>
</file>