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146848694" r:id="rId3"/>
    <p:sldId id="2146848695" r:id="rId4"/>
    <p:sldId id="2146848696" r:id="rId5"/>
    <p:sldId id="2146848697" r:id="rId6"/>
    <p:sldId id="21468486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C592-6973-88CC-CB25-ED9486A79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8581D-F91E-89CE-B188-906559474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F6BE-D244-8256-AE71-F94B1259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BBA6-062A-D887-5394-FDB73322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ADDF-A9E7-3EFC-63D9-07C387CD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6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E3DA-F638-BF04-D3C2-0387A87E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4DEC5-EA96-A439-AC14-CB837BB06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B0E2-CF52-4B95-2848-EB2BC2F3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E1AD-DE14-2239-12C4-966A795F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08B86-1100-564C-3841-7A9FCB3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4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8DEAF-2907-6FDA-486A-476851B6C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69137-3A59-E9DB-31B6-F1BB770B1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BF6C-A80B-7666-EF19-E57C0F38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FA20-6162-FFC1-8723-5186AAED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B076-99C0-54B1-6ED4-6CAA3F17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0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F211-C0D2-20CA-5DB3-BCCEFB8C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D664-B374-776E-27D9-A5FD0C82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CAC6-4B9B-5BFC-B3C9-4C3212D0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C18F4-CFB4-0768-0D05-425162D2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A1F9-88D5-E2D6-46BD-A2B585ED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9409-D8F1-A79B-643B-705EFCE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5416F-B305-1D11-EF2D-9A4CCE07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CE21-CF50-88C3-BBC5-40159734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C01C-584F-017D-3AA9-2A5811E5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70D1-BA2E-B947-3704-BCA38AE5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2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E99E-73D6-225C-58C9-D6B3EF65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6ADF-3A7D-36E7-8FA8-7AD1C8A26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1EB33-77A5-82B7-C85B-E2F30EBC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49E9A-1ABE-F7F6-F7A4-73C879D6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A96F8-F5B1-4B5A-6AEE-60B4E15F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F49B9-E465-F281-E500-08CA644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1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1CF-04D3-3865-AC44-73832767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FFBA2-D629-F22A-BCE4-CCAC4B5DD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CB1D4-F305-C2E4-4040-594754AE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A5914-E128-0FD0-A05A-07283CA4D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7DFEE-6075-A7EC-CC5F-37285C397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0706A-87CD-C798-DBCB-1F1EA022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13946-61F9-1677-1802-DB9EB0CB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EB668-F63A-EE31-F9E8-8561EE78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0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66B4-567C-6FCC-2770-9DFDB4E4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84D66-0D20-135A-12ED-B8A1E3A9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F737E-519F-AF77-3FAC-3CE927E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F33BF-3E64-9A10-FDDD-C9A2F214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8474F-21B2-CD9B-2EF3-5B58F658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2AD0E-28C3-EB19-ED38-27ECD5DA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43B5-E9A3-FB4A-6E15-EB56D890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7175-5D4C-F9D4-2DCA-FC92490D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3B20-6DF9-2BE1-B3A5-32DA5BEE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62BB-1464-1278-7DE4-2819A7944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B81B3-1858-A0CC-1B8B-C1C5B805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0058D-8F13-3D22-F17D-8A8E8ECE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6D52-AFF7-25E2-F5EB-A18CFF0C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9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7E35-2A32-3978-5018-05FE157E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3D8C9-3507-75F2-3311-52FEF8519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C2FE4-A9FB-DF17-19C0-36A402C2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019A0-4247-C82B-51AC-CAD9D94E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145B-E3A7-E589-DFCF-54ADC1A6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FC6B-9028-41D6-86A8-4307959F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1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CC1B6-CA99-7E0A-2C5A-BF9734CC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0578C-4F05-3B7C-E484-F2E2AFC0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8E0F6-CD97-7196-95DC-38AEFCE23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EF26-CF3A-4F0B-8DA7-4BFE8AE1C39F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9E66-D1B8-439C-1992-67638CEE2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DE9F-2FD0-32D5-8079-191D935DB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26D5-B122-47B2-9AB0-CF9200B72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34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Person writing on a notepad">
            <a:extLst>
              <a:ext uri="{FF2B5EF4-FFF2-40B4-BE49-F238E27FC236}">
                <a16:creationId xmlns:a16="http://schemas.microsoft.com/office/drawing/2014/main" id="{2409747C-39D5-9D6F-731B-C3C812126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77" b="1584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CB63D-1A2A-D215-0EBF-6C49412F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>
                <a:solidFill>
                  <a:srgbClr val="FFFFFF"/>
                </a:solidFill>
              </a:rPr>
              <a:t>Case Study</a:t>
            </a:r>
            <a:br>
              <a:rPr lang="en-IN" sz="5200">
                <a:solidFill>
                  <a:srgbClr val="FFFFFF"/>
                </a:solidFill>
              </a:rPr>
            </a:br>
            <a:r>
              <a:rPr lang="en-IN" sz="5200">
                <a:solidFill>
                  <a:srgbClr val="FFFFFF"/>
                </a:solidFill>
              </a:rPr>
              <a:t>ATM Cash Flow Forecasting</a:t>
            </a:r>
          </a:p>
        </p:txBody>
      </p:sp>
    </p:spTree>
    <p:extLst>
      <p:ext uri="{BB962C8B-B14F-4D97-AF65-F5344CB8AC3E}">
        <p14:creationId xmlns:p14="http://schemas.microsoft.com/office/powerpoint/2010/main" val="175809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6EDCE8-3342-48CA-81FC-08A53DED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spc="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CAPTURED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F835-4DD5-4184-A5F2-EE665967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91207" y="6054336"/>
            <a:ext cx="1886137" cy="251048"/>
          </a:xfrm>
        </p:spPr>
        <p:txBody>
          <a:bodyPr/>
          <a:lstStyle/>
          <a:p>
            <a:pPr defTabSz="621792">
              <a:spcAft>
                <a:spcPts val="600"/>
              </a:spcAft>
              <a:defRPr/>
            </a:pPr>
            <a:fld id="{B58DE5F1-E0F9-4CCA-92B7-7A6FC4DFEE14}" type="slidenum">
              <a:rPr lang="en-US" sz="680" b="1" kern="1200">
                <a:solidFill>
                  <a:srgbClr val="595454"/>
                </a:solidFill>
                <a:latin typeface="Trebuchet MS"/>
                <a:ea typeface="+mn-ea"/>
                <a:cs typeface="+mn-cs"/>
              </a:rPr>
              <a:pPr defTabSz="621792">
                <a:spcAft>
                  <a:spcPts val="600"/>
                </a:spcAft>
                <a:defRPr/>
              </a:pPr>
              <a:t>2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BD37C-03C3-4503-90A6-7D0D4BF3949C}"/>
              </a:ext>
            </a:extLst>
          </p:cNvPr>
          <p:cNvSpPr txBox="1"/>
          <p:nvPr/>
        </p:nvSpPr>
        <p:spPr>
          <a:xfrm>
            <a:off x="872455" y="2112579"/>
            <a:ext cx="10251347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21792">
              <a:spcAft>
                <a:spcPts val="600"/>
              </a:spcAft>
            </a:pPr>
            <a:r>
              <a:rPr lang="en-US" sz="1600" b="1" u="sng" kern="1200" dirty="0">
                <a:solidFill>
                  <a:srgbClr val="BE2BBB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 Description </a:t>
            </a:r>
            <a:endPara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ATM belongs to which bank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ATMID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ID of the ATM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Dispense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Amount dispensed from an ATM on a particular day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Time in minutes when ATM was down on a particular day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MaxCapacity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Maximum amount which can be loaded in the ATM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CountTotalTxn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Count of total number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399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6EDCE8-3342-48CA-81FC-08A53DED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cap="all" spc="300" dirty="0">
                <a:solidFill>
                  <a:srgbClr val="FFFFFF"/>
                </a:solidFill>
              </a:rPr>
              <a:t>Our analysis is based on the following data available to 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F835-4DD5-4184-A5F2-EE665967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91207" y="6054336"/>
            <a:ext cx="1886137" cy="251048"/>
          </a:xfrm>
        </p:spPr>
        <p:txBody>
          <a:bodyPr/>
          <a:lstStyle/>
          <a:p>
            <a:pPr defTabSz="621792">
              <a:spcAft>
                <a:spcPts val="600"/>
              </a:spcAft>
              <a:defRPr/>
            </a:pPr>
            <a:fld id="{B58DE5F1-E0F9-4CCA-92B7-7A6FC4DFEE14}" type="slidenum">
              <a:rPr lang="en-US" sz="680" b="1" kern="1200">
                <a:solidFill>
                  <a:srgbClr val="595454"/>
                </a:solidFill>
                <a:latin typeface="Trebuchet MS"/>
                <a:ea typeface="+mn-ea"/>
                <a:cs typeface="+mn-cs"/>
              </a:rPr>
              <a:pPr defTabSz="621792">
                <a:spcAft>
                  <a:spcPts val="600"/>
                </a:spcAft>
                <a:defRPr/>
              </a:pPr>
              <a:t>3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DA746-DF15-0AB5-281F-7C65410A034C}"/>
              </a:ext>
            </a:extLst>
          </p:cNvPr>
          <p:cNvSpPr/>
          <p:nvPr/>
        </p:nvSpPr>
        <p:spPr>
          <a:xfrm>
            <a:off x="2668380" y="5028827"/>
            <a:ext cx="6284422" cy="1377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RECORDS: 14K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7 FEATURES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ALL FEATURES have GOOD FILL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73577-6647-0251-DD7F-F62822A65EB7}"/>
              </a:ext>
            </a:extLst>
          </p:cNvPr>
          <p:cNvSpPr txBox="1"/>
          <p:nvPr/>
        </p:nvSpPr>
        <p:spPr>
          <a:xfrm>
            <a:off x="3985395" y="3037885"/>
            <a:ext cx="3244771" cy="383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endParaRPr lang="en-IN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E3ADD-3122-0D88-DDBF-4FFCF404DCBF}"/>
              </a:ext>
            </a:extLst>
          </p:cNvPr>
          <p:cNvSpPr txBox="1"/>
          <p:nvPr/>
        </p:nvSpPr>
        <p:spPr>
          <a:xfrm>
            <a:off x="4018647" y="4454261"/>
            <a:ext cx="3645685" cy="3891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ATM dataset for respective banks</a:t>
            </a:r>
            <a:endParaRPr lang="en-IN" b="1" dirty="0"/>
          </a:p>
        </p:txBody>
      </p:sp>
      <p:pic>
        <p:nvPicPr>
          <p:cNvPr id="5" name="Picture 6" descr="Problem Solving Icons - Download Free Vector Icons | Noun Project">
            <a:extLst>
              <a:ext uri="{FF2B5EF4-FFF2-40B4-BE49-F238E27FC236}">
                <a16:creationId xmlns:a16="http://schemas.microsoft.com/office/drawing/2014/main" id="{49C857D6-D7FF-3A9E-0CF1-48DBD6A1A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91" y="2841937"/>
            <a:ext cx="1374213" cy="13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BC79EC-8E7A-3794-B932-6EAA0BFCAE9B}"/>
              </a:ext>
            </a:extLst>
          </p:cNvPr>
          <p:cNvSpPr txBox="1"/>
          <p:nvPr/>
        </p:nvSpPr>
        <p:spPr>
          <a:xfrm>
            <a:off x="960809" y="1721946"/>
            <a:ext cx="10270382" cy="11637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US" sz="1600" b="1" u="sng" dirty="0">
                <a:solidFill>
                  <a:srgbClr val="BE2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algn="just"/>
            <a:endParaRPr lang="en-US" sz="1600" b="1" u="sng" dirty="0">
              <a:solidFill>
                <a:srgbClr val="BE2B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predict/forecast dispense amount for each ATM for next 7 days. These predictions can be shared with the team and accordingly cash loading can happen.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5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6EDCE8-3342-48CA-81FC-08A53DED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cap="all" spc="300" dirty="0">
                <a:solidFill>
                  <a:srgbClr val="FFFFFF"/>
                </a:solidFill>
              </a:rPr>
              <a:t>FEATURE ENGINEERING &amp; EDA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F87580-8944-9703-D745-0136D0343A76}"/>
              </a:ext>
            </a:extLst>
          </p:cNvPr>
          <p:cNvSpPr txBox="1">
            <a:spLocks/>
          </p:cNvSpPr>
          <p:nvPr/>
        </p:nvSpPr>
        <p:spPr>
          <a:xfrm>
            <a:off x="830510" y="1786854"/>
            <a:ext cx="11190914" cy="4865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100" b="1" u="sng" dirty="0">
                <a:solidFill>
                  <a:srgbClr val="BE2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features-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: Days of a week.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IsWeekend : If the given day is Saturday or Sunday.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 Cash: MaxCapacity – Dispense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DispensePerTransaction : Dispense / CountTotalTxn</a:t>
            </a:r>
          </a:p>
          <a:p>
            <a:pPr algn="just"/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100" b="1" u="sng" dirty="0">
                <a:solidFill>
                  <a:srgbClr val="BE2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insights-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Average dispense per transaction was around 3800 Rs.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Maximum transaction which took place was of 20,000 Rs.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On average, 105 transactions happened in a single day.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on average an ATM was down for approximately 2.5 hours in a single day.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PQR has dispensed highest Cash as compared to ABC and XYZ.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Top ATM for cash dispense is of ABC bank -- TPCN10269.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Weekday cash dispense is cumulatively higher than weekend.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During 2021 May the average amount which was dispensed during a certain transaction is beyond 10k &amp; reaching up to 17k.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During the end of 2021, we can see the maximum dispense which took place &amp; the amount is of 20k.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Since last quarter of 2022 till current day, we can see the maximum dispensed amount in a certain transaction to be less than 12.5k.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An atm can be down for more than 3 hours on a particular day.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An atm generally can have 100 total transactions on any given day.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05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endParaRPr lang="en-US" sz="105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endParaRPr lang="en-US" sz="1200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12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6EDCE8-3342-48CA-81FC-08A53DED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cap="all" spc="300" dirty="0">
                <a:solidFill>
                  <a:srgbClr val="FFFFFF"/>
                </a:solidFill>
              </a:rPr>
              <a:t>Model building results: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EB944-9834-45D0-AE57-8EAC5353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924820"/>
            <a:ext cx="6625644" cy="1788171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520460AD-EC84-778C-E14F-CF76335B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82" y="4307951"/>
            <a:ext cx="970653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array([0.99178494, 0.99050815, 0.99373932, 0.9744123 , 0.99037658, 0.98483613, 0.99267717, 0.98681065, 0.98180704, 0.98646497])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1DD2EE-E736-37F4-866D-35340A0BF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5" y="5056799"/>
            <a:ext cx="6625644" cy="16066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CE3483-2935-13E2-D639-B6B3029DB8FF}"/>
              </a:ext>
            </a:extLst>
          </p:cNvPr>
          <p:cNvSpPr txBox="1"/>
          <p:nvPr/>
        </p:nvSpPr>
        <p:spPr>
          <a:xfrm>
            <a:off x="566148" y="3625375"/>
            <a:ext cx="5918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u="sng" dirty="0">
                <a:solidFill>
                  <a:srgbClr val="BE2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10-fold cross validation</a:t>
            </a:r>
            <a:endParaRPr lang="en-IN" sz="1800" b="1" u="sng" dirty="0">
              <a:solidFill>
                <a:srgbClr val="BE2BB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C00533-992B-6356-4064-769EEE653620}"/>
              </a:ext>
            </a:extLst>
          </p:cNvPr>
          <p:cNvSpPr txBox="1"/>
          <p:nvPr/>
        </p:nvSpPr>
        <p:spPr>
          <a:xfrm>
            <a:off x="566148" y="4638789"/>
            <a:ext cx="5918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u="sng" dirty="0">
                <a:solidFill>
                  <a:srgbClr val="BE2B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search CV results </a:t>
            </a:r>
          </a:p>
        </p:txBody>
      </p:sp>
    </p:spTree>
    <p:extLst>
      <p:ext uri="{BB962C8B-B14F-4D97-AF65-F5344CB8AC3E}">
        <p14:creationId xmlns:p14="http://schemas.microsoft.com/office/powerpoint/2010/main" val="388904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6EDCE8-3342-48CA-81FC-08A53DED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cap="all" spc="300" dirty="0">
                <a:solidFill>
                  <a:srgbClr val="FFFFFF"/>
                </a:solidFill>
              </a:rPr>
              <a:t>PREDICTION RESULTS</a:t>
            </a:r>
            <a:endParaRPr lang="en-US" sz="4000" b="1" kern="1200" cap="all" spc="3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F835-4DD5-4184-A5F2-EE665967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91207" y="6054336"/>
            <a:ext cx="1886137" cy="251048"/>
          </a:xfrm>
        </p:spPr>
        <p:txBody>
          <a:bodyPr/>
          <a:lstStyle/>
          <a:p>
            <a:pPr defTabSz="621792">
              <a:spcAft>
                <a:spcPts val="600"/>
              </a:spcAft>
              <a:defRPr/>
            </a:pPr>
            <a:fld id="{B58DE5F1-E0F9-4CCA-92B7-7A6FC4DFEE14}" type="slidenum">
              <a:rPr lang="en-US" sz="680" b="1" kern="1200">
                <a:solidFill>
                  <a:srgbClr val="595454"/>
                </a:solidFill>
                <a:latin typeface="Trebuchet MS"/>
                <a:ea typeface="+mn-ea"/>
                <a:cs typeface="+mn-cs"/>
              </a:rPr>
              <a:pPr defTabSz="621792">
                <a:spcAft>
                  <a:spcPts val="600"/>
                </a:spcAft>
                <a:defRPr/>
              </a:pPr>
              <a:t>6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595454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E1800-1EC3-6680-DA5F-F8FC7E7D9F05}"/>
              </a:ext>
            </a:extLst>
          </p:cNvPr>
          <p:cNvSpPr txBox="1"/>
          <p:nvPr/>
        </p:nvSpPr>
        <p:spPr>
          <a:xfrm>
            <a:off x="520116" y="1757142"/>
            <a:ext cx="108955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regressor = RandomForestRegressor(n_estimators = 100, random_state = 0, max_depth= 10, </a:t>
            </a:r>
            <a:r>
              <a:rPr lang="en-IN" dirty="0" err="1"/>
              <a:t>max_features</a:t>
            </a:r>
            <a:r>
              <a:rPr lang="en-IN" dirty="0"/>
              <a:t>= 'auto')</a:t>
            </a:r>
          </a:p>
          <a:p>
            <a:r>
              <a:rPr lang="en-IN" dirty="0" err="1"/>
              <a:t>regressor.fit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</a:t>
            </a:r>
          </a:p>
          <a:p>
            <a:r>
              <a:rPr lang="en-IN" dirty="0"/>
              <a:t>pred = regressor.predict(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A8851-CA6F-8214-8000-595C2D27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68" y="2861168"/>
            <a:ext cx="5240969" cy="35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9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Office Theme</vt:lpstr>
      <vt:lpstr>Case Study ATM Cash Flow Forecasting</vt:lpstr>
      <vt:lpstr>DATASET CAPTURED</vt:lpstr>
      <vt:lpstr>Our analysis is based on the following data available to us</vt:lpstr>
      <vt:lpstr>FEATURE ENGINEERING &amp; EDA </vt:lpstr>
      <vt:lpstr>Model building results:</vt:lpstr>
      <vt:lpstr>PREDICTION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ATM Cash Flow Forecasting</dc:title>
  <dc:creator>Raj Rohan (BRILLIO LLC)</dc:creator>
  <cp:lastModifiedBy>Raj Rohan (BRILLIO LLC)</cp:lastModifiedBy>
  <cp:revision>1</cp:revision>
  <dcterms:created xsi:type="dcterms:W3CDTF">2023-03-21T09:33:19Z</dcterms:created>
  <dcterms:modified xsi:type="dcterms:W3CDTF">2023-03-21T10:17:06Z</dcterms:modified>
</cp:coreProperties>
</file>