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5" r:id="rId2"/>
    <p:sldId id="266" r:id="rId3"/>
    <p:sldId id="267" r:id="rId4"/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94660"/>
  </p:normalViewPr>
  <p:slideViewPr>
    <p:cSldViewPr>
      <p:cViewPr varScale="1">
        <p:scale>
          <a:sx n="52" d="100"/>
          <a:sy n="52" d="100"/>
        </p:scale>
        <p:origin x="208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19C25-77DE-4B9B-BB7B-A0F3C1BD7BB2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F069D-F256-4BF2-B2AD-9E77431C3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233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F069D-F256-4BF2-B2AD-9E77431C369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7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4372" y="889469"/>
            <a:ext cx="2890963" cy="3114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alphaModFix amt="3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894"/>
                    </a14:imgEffect>
                    <a14:imgEffect>
                      <a14:saturation sat="104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6848" y="4404323"/>
            <a:ext cx="5409152" cy="762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cse210001056@iiti.ac.i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81710" marR="5080" indent="-969644">
              <a:lnSpc>
                <a:spcPct val="100899"/>
              </a:lnSpc>
              <a:spcBef>
                <a:spcPts val="85"/>
              </a:spcBef>
            </a:pPr>
            <a:r>
              <a:rPr lang="en-US"/>
              <a:t>Energy</a:t>
            </a:r>
            <a:r>
              <a:rPr lang="en-US" spc="250"/>
              <a:t> </a:t>
            </a:r>
            <a:r>
              <a:rPr lang="en-US"/>
              <a:t>Optimization</a:t>
            </a:r>
            <a:r>
              <a:rPr lang="en-US" spc="250"/>
              <a:t> </a:t>
            </a:r>
            <a:r>
              <a:rPr lang="en-US"/>
              <a:t>in</a:t>
            </a:r>
            <a:r>
              <a:rPr lang="en-US" spc="254"/>
              <a:t> </a:t>
            </a:r>
            <a:r>
              <a:rPr lang="en-US"/>
              <a:t>Robotic</a:t>
            </a:r>
            <a:r>
              <a:rPr lang="en-US" spc="250"/>
              <a:t> </a:t>
            </a:r>
            <a:r>
              <a:rPr lang="en-US"/>
              <a:t>Cells</a:t>
            </a:r>
            <a:r>
              <a:rPr lang="en-US" spc="254"/>
              <a:t> </a:t>
            </a:r>
            <a:r>
              <a:rPr lang="en-US" spc="-10"/>
              <a:t>using </a:t>
            </a:r>
            <a:r>
              <a:rPr lang="en-US"/>
              <a:t>Branch</a:t>
            </a:r>
            <a:r>
              <a:rPr lang="en-US" spc="204"/>
              <a:t> </a:t>
            </a:r>
            <a:r>
              <a:rPr lang="en-US" spc="80"/>
              <a:t>&amp;</a:t>
            </a:r>
            <a:r>
              <a:rPr lang="en-US" spc="204"/>
              <a:t> </a:t>
            </a:r>
            <a:r>
              <a:rPr lang="en-US"/>
              <a:t>Bound</a:t>
            </a:r>
            <a:r>
              <a:rPr lang="en-US" spc="210"/>
              <a:t> </a:t>
            </a:r>
            <a:r>
              <a:rPr lang="en-US" spc="-10"/>
              <a:t>Algorithm</a:t>
            </a:r>
            <a:endParaRPr lang="en-US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251392" y="5824460"/>
            <a:ext cx="3058160" cy="1124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400" b="1" spc="125" dirty="0">
                <a:latin typeface="Calibri"/>
                <a:cs typeface="Calibri"/>
              </a:rPr>
              <a:t>Author:</a:t>
            </a:r>
            <a:r>
              <a:rPr sz="1400" b="1" spc="295" dirty="0">
                <a:latin typeface="Calibri"/>
                <a:cs typeface="Calibri"/>
              </a:rPr>
              <a:t> </a:t>
            </a:r>
            <a:r>
              <a:rPr sz="1400" spc="55" dirty="0">
                <a:latin typeface="Calibri"/>
                <a:cs typeface="Calibri"/>
              </a:rPr>
              <a:t>Rahul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Rathod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400" b="1" spc="110" dirty="0">
                <a:latin typeface="Calibri"/>
                <a:cs typeface="Calibri"/>
              </a:rPr>
              <a:t>Course:</a:t>
            </a:r>
            <a:r>
              <a:rPr sz="1400" b="1" spc="29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CS307/357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400" b="1" spc="105" dirty="0">
                <a:latin typeface="Calibri"/>
                <a:cs typeface="Calibri"/>
              </a:rPr>
              <a:t>Instructor:</a:t>
            </a:r>
            <a:r>
              <a:rPr sz="1400" b="1" spc="3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Prof:-</a:t>
            </a:r>
            <a:r>
              <a:rPr sz="1400" spc="195" dirty="0">
                <a:latin typeface="Calibri"/>
                <a:cs typeface="Calibri"/>
              </a:rPr>
              <a:t> </a:t>
            </a:r>
            <a:r>
              <a:rPr sz="1400" spc="200" dirty="0">
                <a:latin typeface="Calibri"/>
                <a:cs typeface="Calibri"/>
              </a:rPr>
              <a:t>DR.KAPIL</a:t>
            </a:r>
            <a:r>
              <a:rPr sz="1400" spc="204" dirty="0">
                <a:latin typeface="Calibri"/>
                <a:cs typeface="Calibri"/>
              </a:rPr>
              <a:t> </a:t>
            </a:r>
            <a:r>
              <a:rPr sz="1400" spc="170" dirty="0">
                <a:latin typeface="Calibri"/>
                <a:cs typeface="Calibri"/>
              </a:rPr>
              <a:t>AHUJA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1400" b="1" spc="145" dirty="0">
                <a:latin typeface="Calibri"/>
                <a:cs typeface="Calibri"/>
              </a:rPr>
              <a:t>Roll</a:t>
            </a:r>
            <a:r>
              <a:rPr sz="1400" b="1" spc="204" dirty="0">
                <a:latin typeface="Calibri"/>
                <a:cs typeface="Calibri"/>
              </a:rPr>
              <a:t> </a:t>
            </a:r>
            <a:r>
              <a:rPr sz="1400" b="1" spc="120" dirty="0">
                <a:latin typeface="Calibri"/>
                <a:cs typeface="Calibri"/>
              </a:rPr>
              <a:t>No:</a:t>
            </a:r>
            <a:r>
              <a:rPr sz="1400" b="1" spc="2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cse210001056</a:t>
            </a:r>
            <a:endParaRPr sz="14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65"/>
              </a:spcBef>
            </a:pPr>
            <a:r>
              <a:rPr sz="1400" b="1" spc="130" dirty="0">
                <a:latin typeface="Calibri"/>
                <a:cs typeface="Calibri"/>
              </a:rPr>
              <a:t>Email:</a:t>
            </a:r>
            <a:r>
              <a:rPr sz="1400" b="1" spc="29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  <a:hlinkClick r:id="rId2"/>
              </a:rPr>
              <a:t>cse210001056@iiti.ac.in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52520" y="8704850"/>
            <a:ext cx="125603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400" dirty="0">
                <a:latin typeface="Calibri"/>
                <a:cs typeface="Calibri"/>
              </a:rPr>
              <a:t>Sep 11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26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2023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A375BA-11D5-330B-88CE-9AA9A88FC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354" y="1840008"/>
            <a:ext cx="2095792" cy="22577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63166"/>
            <a:ext cx="5649595" cy="8435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6400">
              <a:lnSpc>
                <a:spcPct val="11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Certainly,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let's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compare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Branch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Bound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(B&amp;B)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algorithm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optimal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solution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(as </a:t>
            </a:r>
            <a:r>
              <a:rPr sz="1100" dirty="0">
                <a:latin typeface="Calibri"/>
                <a:cs typeface="Calibri"/>
              </a:rPr>
              <a:t>obtained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mathematical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optimization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solver)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several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aspects: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class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solution, convergence,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stability,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completeness.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2E5496"/>
                </a:solidFill>
                <a:latin typeface="Calibri"/>
                <a:cs typeface="Calibri"/>
              </a:rPr>
              <a:t>**Branch</a:t>
            </a:r>
            <a:r>
              <a:rPr sz="1400" b="1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E5496"/>
                </a:solidFill>
                <a:latin typeface="Calibri"/>
                <a:cs typeface="Calibri"/>
              </a:rPr>
              <a:t>and</a:t>
            </a:r>
            <a:r>
              <a:rPr sz="1400" b="1" spc="-1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E5496"/>
                </a:solidFill>
                <a:latin typeface="Calibri"/>
                <a:cs typeface="Calibri"/>
              </a:rPr>
              <a:t>Bound</a:t>
            </a:r>
            <a:r>
              <a:rPr sz="1400" b="1" spc="-2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2E5496"/>
                </a:solidFill>
                <a:latin typeface="Calibri"/>
                <a:cs typeface="Calibri"/>
              </a:rPr>
              <a:t>Algorithm:**</a:t>
            </a:r>
            <a:endParaRPr sz="1400">
              <a:latin typeface="Calibri"/>
              <a:cs typeface="Calibri"/>
            </a:endParaRPr>
          </a:p>
          <a:p>
            <a:pPr marL="86995" indent="-74295">
              <a:lnSpc>
                <a:spcPct val="100000"/>
              </a:lnSpc>
              <a:spcBef>
                <a:spcPts val="969"/>
              </a:spcBef>
              <a:buChar char="-"/>
              <a:tabLst>
                <a:tab pos="86995" algn="l"/>
              </a:tabLst>
            </a:pPr>
            <a:r>
              <a:rPr sz="1100" b="1" i="1" dirty="0">
                <a:latin typeface="Calibri"/>
                <a:cs typeface="Calibri"/>
              </a:rPr>
              <a:t>**Class</a:t>
            </a:r>
            <a:r>
              <a:rPr sz="1100" b="1" i="1" spc="-55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with</a:t>
            </a:r>
            <a:r>
              <a:rPr sz="1100" b="1" i="1" spc="-40" dirty="0">
                <a:latin typeface="Calibri"/>
                <a:cs typeface="Calibri"/>
              </a:rPr>
              <a:t> </a:t>
            </a:r>
            <a:r>
              <a:rPr sz="1100" b="1" i="1" spc="-10" dirty="0">
                <a:latin typeface="Calibri"/>
                <a:cs typeface="Calibri"/>
              </a:rPr>
              <a:t>Solution:**</a:t>
            </a:r>
            <a:endParaRPr sz="1100">
              <a:latin typeface="Calibri"/>
              <a:cs typeface="Calibri"/>
            </a:endParaRPr>
          </a:p>
          <a:p>
            <a:pPr marL="12700" marR="111125" lvl="1" indent="200025">
              <a:lnSpc>
                <a:spcPct val="109100"/>
              </a:lnSpc>
              <a:spcBef>
                <a:spcPts val="820"/>
              </a:spcBef>
              <a:buChar char="-"/>
              <a:tabLst>
                <a:tab pos="212725" algn="l"/>
              </a:tabLst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B&amp;B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algorithm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provides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approximate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solution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based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10" dirty="0">
                <a:latin typeface="Calibri"/>
                <a:cs typeface="Calibri"/>
              </a:rPr>
              <a:t>systematic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exploration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solution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space.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-10" dirty="0">
                <a:latin typeface="Calibri"/>
                <a:cs typeface="Calibri"/>
              </a:rPr>
              <a:t> guarantee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absolute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optimal</a:t>
            </a:r>
            <a:r>
              <a:rPr sz="1100" spc="-10" dirty="0">
                <a:latin typeface="Calibri"/>
                <a:cs typeface="Calibri"/>
              </a:rPr>
              <a:t> solution.</a:t>
            </a:r>
            <a:endParaRPr sz="1100">
              <a:latin typeface="Calibri"/>
              <a:cs typeface="Calibri"/>
            </a:endParaRPr>
          </a:p>
          <a:p>
            <a:pPr marL="214629" lvl="1" indent="-74295">
              <a:lnSpc>
                <a:spcPct val="100000"/>
              </a:lnSpc>
              <a:spcBef>
                <a:spcPts val="935"/>
              </a:spcBef>
              <a:buChar char="-"/>
              <a:tabLst>
                <a:tab pos="214629" algn="l"/>
              </a:tabLst>
            </a:pPr>
            <a:r>
              <a:rPr sz="1100" dirty="0">
                <a:latin typeface="Calibri"/>
                <a:cs typeface="Calibri"/>
              </a:rPr>
              <a:t>It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find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good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solutions,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especially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when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solution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space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large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search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exhaustively.</a:t>
            </a:r>
            <a:endParaRPr sz="11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Char char="-"/>
            </a:pPr>
            <a:endParaRPr sz="11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95"/>
              </a:spcBef>
              <a:buFont typeface="Calibri"/>
              <a:buChar char="-"/>
            </a:pPr>
            <a:endParaRPr sz="1100">
              <a:latin typeface="Calibri"/>
              <a:cs typeface="Calibri"/>
            </a:endParaRPr>
          </a:p>
          <a:p>
            <a:pPr marL="86995" indent="-74295">
              <a:lnSpc>
                <a:spcPct val="100000"/>
              </a:lnSpc>
              <a:buChar char="-"/>
              <a:tabLst>
                <a:tab pos="86995" algn="l"/>
              </a:tabLst>
            </a:pPr>
            <a:r>
              <a:rPr sz="1100" b="1" i="1" spc="-10" dirty="0">
                <a:latin typeface="Calibri"/>
                <a:cs typeface="Calibri"/>
              </a:rPr>
              <a:t>**Convergence:**</a:t>
            </a:r>
            <a:endParaRPr sz="1100">
              <a:latin typeface="Calibri"/>
              <a:cs typeface="Calibri"/>
            </a:endParaRPr>
          </a:p>
          <a:p>
            <a:pPr marL="12700" marR="325755" lvl="1" indent="200025">
              <a:lnSpc>
                <a:spcPct val="110000"/>
              </a:lnSpc>
              <a:spcBef>
                <a:spcPts val="795"/>
              </a:spcBef>
              <a:buChar char="-"/>
              <a:tabLst>
                <a:tab pos="212725" algn="l"/>
              </a:tabLst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B&amp;B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algorithm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necessarily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converge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optimal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solution.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performance </a:t>
            </a:r>
            <a:r>
              <a:rPr sz="1100" dirty="0">
                <a:latin typeface="Calibri"/>
                <a:cs typeface="Calibri"/>
              </a:rPr>
              <a:t>depends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problem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instance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branching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bounding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rules</a:t>
            </a:r>
            <a:r>
              <a:rPr sz="1100" spc="-10" dirty="0">
                <a:latin typeface="Calibri"/>
                <a:cs typeface="Calibri"/>
              </a:rPr>
              <a:t> applied.</a:t>
            </a:r>
            <a:endParaRPr sz="1100">
              <a:latin typeface="Calibri"/>
              <a:cs typeface="Calibri"/>
            </a:endParaRPr>
          </a:p>
          <a:p>
            <a:pPr marL="12700" marR="97155" lvl="1" indent="200025">
              <a:lnSpc>
                <a:spcPct val="110000"/>
              </a:lnSpc>
              <a:spcBef>
                <a:spcPts val="790"/>
              </a:spcBef>
              <a:buChar char="-"/>
              <a:tabLst>
                <a:tab pos="212725" algn="l"/>
              </a:tabLst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algorithm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may</a:t>
            </a:r>
            <a:r>
              <a:rPr sz="1100" spc="-10" dirty="0">
                <a:latin typeface="Calibri"/>
                <a:cs typeface="Calibri"/>
              </a:rPr>
              <a:t> require careful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selection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rules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bounds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converge </a:t>
            </a:r>
            <a:r>
              <a:rPr sz="1100" dirty="0">
                <a:latin typeface="Calibri"/>
                <a:cs typeface="Calibri"/>
              </a:rPr>
              <a:t>quickly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near- </a:t>
            </a:r>
            <a:r>
              <a:rPr sz="1100" dirty="0">
                <a:latin typeface="Calibri"/>
                <a:cs typeface="Calibri"/>
              </a:rPr>
              <a:t>optimal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solution.</a:t>
            </a:r>
            <a:endParaRPr sz="11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Char char="-"/>
            </a:pPr>
            <a:endParaRPr sz="11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95"/>
              </a:spcBef>
              <a:buFont typeface="Calibri"/>
              <a:buChar char="-"/>
            </a:pPr>
            <a:endParaRPr sz="1100">
              <a:latin typeface="Calibri"/>
              <a:cs typeface="Calibri"/>
            </a:endParaRPr>
          </a:p>
          <a:p>
            <a:pPr marL="86995" indent="-74295">
              <a:lnSpc>
                <a:spcPct val="100000"/>
              </a:lnSpc>
              <a:buChar char="-"/>
              <a:tabLst>
                <a:tab pos="86995" algn="l"/>
              </a:tabLst>
            </a:pPr>
            <a:r>
              <a:rPr sz="1100" b="1" i="1" spc="-10" dirty="0">
                <a:latin typeface="Calibri"/>
                <a:cs typeface="Calibri"/>
              </a:rPr>
              <a:t>**Stability:**</a:t>
            </a:r>
            <a:endParaRPr sz="1100">
              <a:latin typeface="Calibri"/>
              <a:cs typeface="Calibri"/>
            </a:endParaRPr>
          </a:p>
          <a:p>
            <a:pPr marL="12700" marR="316865" lvl="1" indent="200025">
              <a:lnSpc>
                <a:spcPct val="110000"/>
              </a:lnSpc>
              <a:spcBef>
                <a:spcPts val="795"/>
              </a:spcBef>
              <a:buChar char="-"/>
              <a:tabLst>
                <a:tab pos="212725" algn="l"/>
              </a:tabLst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stability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B&amp;B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algorithm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vary.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always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same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solution</a:t>
            </a:r>
            <a:r>
              <a:rPr sz="1100" spc="-20" dirty="0">
                <a:latin typeface="Calibri"/>
                <a:cs typeface="Calibri"/>
              </a:rPr>
              <a:t> when </a:t>
            </a:r>
            <a:r>
              <a:rPr sz="1100" dirty="0">
                <a:latin typeface="Calibri"/>
                <a:cs typeface="Calibri"/>
              </a:rPr>
              <a:t>applied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same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problem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due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heuristic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decisions.</a:t>
            </a:r>
            <a:endParaRPr sz="1100">
              <a:latin typeface="Calibri"/>
              <a:cs typeface="Calibri"/>
            </a:endParaRPr>
          </a:p>
          <a:p>
            <a:pPr marL="214629" lvl="1" indent="-74295">
              <a:lnSpc>
                <a:spcPct val="100000"/>
              </a:lnSpc>
              <a:spcBef>
                <a:spcPts val="925"/>
              </a:spcBef>
              <a:buChar char="-"/>
              <a:tabLst>
                <a:tab pos="214629" algn="l"/>
              </a:tabLst>
            </a:pPr>
            <a:r>
              <a:rPr sz="1100" dirty="0">
                <a:latin typeface="Calibri"/>
                <a:cs typeface="Calibri"/>
              </a:rPr>
              <a:t>Small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changes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problem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parameters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sometimes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lead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different solutions.</a:t>
            </a:r>
            <a:endParaRPr sz="11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Char char="-"/>
            </a:pPr>
            <a:endParaRPr sz="11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90"/>
              </a:spcBef>
              <a:buFont typeface="Calibri"/>
              <a:buChar char="-"/>
            </a:pPr>
            <a:endParaRPr sz="1100">
              <a:latin typeface="Calibri"/>
              <a:cs typeface="Calibri"/>
            </a:endParaRPr>
          </a:p>
          <a:p>
            <a:pPr marL="86995" indent="-74295">
              <a:lnSpc>
                <a:spcPct val="100000"/>
              </a:lnSpc>
              <a:buChar char="-"/>
              <a:tabLst>
                <a:tab pos="86995" algn="l"/>
              </a:tabLst>
            </a:pPr>
            <a:r>
              <a:rPr sz="1100" b="1" i="1" spc="-10" dirty="0">
                <a:latin typeface="Calibri"/>
                <a:cs typeface="Calibri"/>
              </a:rPr>
              <a:t>**Completeness:**</a:t>
            </a:r>
            <a:endParaRPr sz="1100">
              <a:latin typeface="Calibri"/>
              <a:cs typeface="Calibri"/>
            </a:endParaRPr>
          </a:p>
          <a:p>
            <a:pPr marL="12700" marR="180975" lvl="1" indent="200025">
              <a:lnSpc>
                <a:spcPct val="109100"/>
              </a:lnSpc>
              <a:spcBef>
                <a:spcPts val="820"/>
              </a:spcBef>
              <a:buChar char="-"/>
              <a:tabLst>
                <a:tab pos="212725" algn="l"/>
              </a:tabLst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B&amp;B algorithm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complete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sense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systematically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explores 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entire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solution space.</a:t>
            </a:r>
            <a:endParaRPr sz="1100">
              <a:latin typeface="Calibri"/>
              <a:cs typeface="Calibri"/>
            </a:endParaRPr>
          </a:p>
          <a:p>
            <a:pPr marL="214629" lvl="1" indent="-74295">
              <a:lnSpc>
                <a:spcPct val="100000"/>
              </a:lnSpc>
              <a:spcBef>
                <a:spcPts val="935"/>
              </a:spcBef>
              <a:buChar char="-"/>
              <a:tabLst>
                <a:tab pos="214629" algn="l"/>
              </a:tabLst>
            </a:pPr>
            <a:r>
              <a:rPr sz="1100" dirty="0">
                <a:latin typeface="Calibri"/>
                <a:cs typeface="Calibri"/>
              </a:rPr>
              <a:t>It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-10" dirty="0">
                <a:latin typeface="Calibri"/>
                <a:cs typeface="Calibri"/>
              </a:rPr>
              <a:t> guarantee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find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optimal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solution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if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 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allowed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 </a:t>
            </a:r>
            <a:r>
              <a:rPr sz="1100" spc="-10" dirty="0">
                <a:latin typeface="Calibri"/>
                <a:cs typeface="Calibri"/>
              </a:rPr>
              <a:t>explore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entire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space.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20" dirty="0">
                <a:latin typeface="Calibri"/>
                <a:cs typeface="Calibri"/>
              </a:rPr>
              <a:t>However,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computationally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infeasible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complex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problems.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E5496"/>
                </a:solidFill>
                <a:latin typeface="Calibri"/>
                <a:cs typeface="Calibri"/>
              </a:rPr>
              <a:t>**Optimal</a:t>
            </a:r>
            <a:r>
              <a:rPr sz="1400" b="1" spc="-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E5496"/>
                </a:solidFill>
                <a:latin typeface="Calibri"/>
                <a:cs typeface="Calibri"/>
              </a:rPr>
              <a:t>Solution</a:t>
            </a:r>
            <a:r>
              <a:rPr sz="1400" b="1" spc="-2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E5496"/>
                </a:solidFill>
                <a:latin typeface="Calibri"/>
                <a:cs typeface="Calibri"/>
              </a:rPr>
              <a:t>from</a:t>
            </a:r>
            <a:r>
              <a:rPr sz="1400" b="1" spc="-3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E5496"/>
                </a:solidFill>
                <a:latin typeface="Calibri"/>
                <a:cs typeface="Calibri"/>
              </a:rPr>
              <a:t>a</a:t>
            </a:r>
            <a:r>
              <a:rPr sz="1400" b="1" spc="-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2E5496"/>
                </a:solidFill>
                <a:latin typeface="Calibri"/>
                <a:cs typeface="Calibri"/>
              </a:rPr>
              <a:t>Mathematical</a:t>
            </a:r>
            <a:r>
              <a:rPr sz="1400" b="1" spc="-2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2E5496"/>
                </a:solidFill>
                <a:latin typeface="Calibri"/>
                <a:cs typeface="Calibri"/>
              </a:rPr>
              <a:t>Solver:**</a:t>
            </a:r>
            <a:endParaRPr sz="1400">
              <a:latin typeface="Calibri"/>
              <a:cs typeface="Calibri"/>
            </a:endParaRPr>
          </a:p>
          <a:p>
            <a:pPr marL="86995" indent="-74295">
              <a:lnSpc>
                <a:spcPct val="100000"/>
              </a:lnSpc>
              <a:spcBef>
                <a:spcPts val="985"/>
              </a:spcBef>
              <a:buChar char="-"/>
              <a:tabLst>
                <a:tab pos="86995" algn="l"/>
              </a:tabLst>
            </a:pPr>
            <a:r>
              <a:rPr sz="1100" b="1" i="1" dirty="0">
                <a:latin typeface="Calibri"/>
                <a:cs typeface="Calibri"/>
              </a:rPr>
              <a:t>**Class</a:t>
            </a:r>
            <a:r>
              <a:rPr sz="1100" b="1" i="1" spc="-55" dirty="0">
                <a:latin typeface="Calibri"/>
                <a:cs typeface="Calibri"/>
              </a:rPr>
              <a:t> </a:t>
            </a:r>
            <a:r>
              <a:rPr sz="1100" b="1" i="1" dirty="0">
                <a:latin typeface="Calibri"/>
                <a:cs typeface="Calibri"/>
              </a:rPr>
              <a:t>with</a:t>
            </a:r>
            <a:r>
              <a:rPr sz="1100" b="1" i="1" spc="-40" dirty="0">
                <a:latin typeface="Calibri"/>
                <a:cs typeface="Calibri"/>
              </a:rPr>
              <a:t> </a:t>
            </a:r>
            <a:r>
              <a:rPr sz="1100" b="1" i="1" spc="-10" dirty="0">
                <a:latin typeface="Calibri"/>
                <a:cs typeface="Calibri"/>
              </a:rPr>
              <a:t>Solution:**</a:t>
            </a:r>
            <a:endParaRPr sz="1100">
              <a:latin typeface="Calibri"/>
              <a:cs typeface="Calibri"/>
            </a:endParaRPr>
          </a:p>
          <a:p>
            <a:pPr marL="12700" marR="34925" lvl="1" indent="200025">
              <a:lnSpc>
                <a:spcPct val="110000"/>
              </a:lnSpc>
              <a:spcBef>
                <a:spcPts val="790"/>
              </a:spcBef>
              <a:buChar char="-"/>
              <a:tabLst>
                <a:tab pos="212725" algn="l"/>
              </a:tabLst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optimal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solution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mathematical </a:t>
            </a:r>
            <a:r>
              <a:rPr sz="1100" dirty="0">
                <a:latin typeface="Calibri"/>
                <a:cs typeface="Calibri"/>
              </a:rPr>
              <a:t>solver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true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optimal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solution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 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problem,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as </a:t>
            </a:r>
            <a:r>
              <a:rPr sz="1100" dirty="0">
                <a:latin typeface="Calibri"/>
                <a:cs typeface="Calibri"/>
              </a:rPr>
              <a:t>determined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solving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mathematical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model.</a:t>
            </a:r>
            <a:endParaRPr sz="1100">
              <a:latin typeface="Calibri"/>
              <a:cs typeface="Calibri"/>
            </a:endParaRPr>
          </a:p>
          <a:p>
            <a:pPr marL="12700" marR="77470" lvl="1" indent="201930">
              <a:lnSpc>
                <a:spcPct val="110000"/>
              </a:lnSpc>
              <a:spcBef>
                <a:spcPts val="795"/>
              </a:spcBef>
              <a:buChar char="-"/>
              <a:tabLst>
                <a:tab pos="214629" algn="l"/>
              </a:tabLst>
            </a:pPr>
            <a:r>
              <a:rPr sz="1100" dirty="0">
                <a:latin typeface="Calibri"/>
                <a:cs typeface="Calibri"/>
              </a:rPr>
              <a:t>It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most</a:t>
            </a:r>
            <a:r>
              <a:rPr sz="1100" spc="-10" dirty="0">
                <a:latin typeface="Calibri"/>
                <a:cs typeface="Calibri"/>
              </a:rPr>
              <a:t> accurate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representation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problem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often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reference </a:t>
            </a:r>
            <a:r>
              <a:rPr sz="1100" dirty="0">
                <a:latin typeface="Calibri"/>
                <a:cs typeface="Calibri"/>
              </a:rPr>
              <a:t>point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for </a:t>
            </a:r>
            <a:r>
              <a:rPr sz="1100" spc="-10" dirty="0">
                <a:latin typeface="Calibri"/>
                <a:cs typeface="Calibri"/>
              </a:rPr>
              <a:t>evaluating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other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algorithms.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79321"/>
            <a:ext cx="5650865" cy="24031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indent="-74295">
              <a:lnSpc>
                <a:spcPct val="100000"/>
              </a:lnSpc>
              <a:spcBef>
                <a:spcPts val="100"/>
              </a:spcBef>
              <a:buChar char="-"/>
              <a:tabLst>
                <a:tab pos="86995" algn="l"/>
              </a:tabLst>
            </a:pPr>
            <a:r>
              <a:rPr sz="1100" b="1" i="1" spc="-10" dirty="0">
                <a:latin typeface="Calibri"/>
                <a:cs typeface="Calibri"/>
              </a:rPr>
              <a:t>**Convergence:**</a:t>
            </a:r>
            <a:endParaRPr sz="1100" dirty="0">
              <a:latin typeface="Calibri"/>
              <a:cs typeface="Calibri"/>
            </a:endParaRPr>
          </a:p>
          <a:p>
            <a:pPr marL="12700" marR="249554" lvl="1" indent="200025">
              <a:lnSpc>
                <a:spcPct val="110000"/>
              </a:lnSpc>
              <a:spcBef>
                <a:spcPts val="805"/>
              </a:spcBef>
              <a:buChar char="-"/>
              <a:tabLst>
                <a:tab pos="212725" algn="l"/>
              </a:tabLst>
            </a:pPr>
            <a:r>
              <a:rPr sz="1100" dirty="0">
                <a:latin typeface="Calibri"/>
                <a:cs typeface="Calibri"/>
              </a:rPr>
              <a:t>Mathematical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solvers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designed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guarantee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convergence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global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optimal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solution </a:t>
            </a:r>
            <a:r>
              <a:rPr sz="1100" dirty="0">
                <a:latin typeface="Calibri"/>
                <a:cs typeface="Calibri"/>
              </a:rPr>
              <a:t>under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problem's</a:t>
            </a:r>
            <a:r>
              <a:rPr sz="1100" spc="-10" dirty="0">
                <a:latin typeface="Calibri"/>
                <a:cs typeface="Calibri"/>
              </a:rPr>
              <a:t> constraints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objective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function.</a:t>
            </a:r>
            <a:endParaRPr sz="11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90"/>
              </a:spcBef>
              <a:buFont typeface="Calibri"/>
              <a:buChar char="-"/>
            </a:pPr>
            <a:endParaRPr sz="1100" dirty="0">
              <a:latin typeface="Calibri"/>
              <a:cs typeface="Calibri"/>
            </a:endParaRPr>
          </a:p>
          <a:p>
            <a:pPr marL="86995" indent="-74295">
              <a:lnSpc>
                <a:spcPct val="100000"/>
              </a:lnSpc>
              <a:spcBef>
                <a:spcPts val="5"/>
              </a:spcBef>
              <a:buChar char="-"/>
              <a:tabLst>
                <a:tab pos="86995" algn="l"/>
              </a:tabLst>
            </a:pPr>
            <a:r>
              <a:rPr sz="1100" b="1" i="1" spc="-10" dirty="0">
                <a:latin typeface="Calibri"/>
                <a:cs typeface="Calibri"/>
              </a:rPr>
              <a:t>**Stability:**</a:t>
            </a:r>
            <a:endParaRPr sz="1100" dirty="0">
              <a:latin typeface="Calibri"/>
              <a:cs typeface="Calibri"/>
            </a:endParaRPr>
          </a:p>
          <a:p>
            <a:pPr marL="12700" marR="383540" lvl="1" indent="200025">
              <a:lnSpc>
                <a:spcPct val="110000"/>
              </a:lnSpc>
              <a:spcBef>
                <a:spcPts val="790"/>
              </a:spcBef>
              <a:buChar char="-"/>
              <a:tabLst>
                <a:tab pos="212725" algn="l"/>
              </a:tabLst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optimal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solution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mathematical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solver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stable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consistent.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Given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same </a:t>
            </a:r>
            <a:r>
              <a:rPr sz="1100" dirty="0">
                <a:latin typeface="Calibri"/>
                <a:cs typeface="Calibri"/>
              </a:rPr>
              <a:t>problem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formulation,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produce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same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solution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every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time.</a:t>
            </a:r>
            <a:endParaRPr sz="11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95"/>
              </a:spcBef>
              <a:buFont typeface="Calibri"/>
              <a:buChar char="-"/>
            </a:pPr>
            <a:endParaRPr sz="1100" dirty="0">
              <a:latin typeface="Calibri"/>
              <a:cs typeface="Calibri"/>
            </a:endParaRPr>
          </a:p>
          <a:p>
            <a:pPr marL="86995" indent="-74295">
              <a:lnSpc>
                <a:spcPct val="100000"/>
              </a:lnSpc>
              <a:buChar char="-"/>
              <a:tabLst>
                <a:tab pos="86995" algn="l"/>
              </a:tabLst>
            </a:pPr>
            <a:r>
              <a:rPr sz="1100" b="1" i="1" spc="-10" dirty="0">
                <a:latin typeface="Calibri"/>
                <a:cs typeface="Calibri"/>
              </a:rPr>
              <a:t>**Completeness:**</a:t>
            </a:r>
            <a:endParaRPr sz="1100" dirty="0">
              <a:latin typeface="Calibri"/>
              <a:cs typeface="Calibri"/>
            </a:endParaRPr>
          </a:p>
          <a:p>
            <a:pPr marL="12700" marR="5080" lvl="1" indent="200025">
              <a:lnSpc>
                <a:spcPct val="110000"/>
              </a:lnSpc>
              <a:spcBef>
                <a:spcPts val="790"/>
              </a:spcBef>
              <a:buChar char="-"/>
              <a:tabLst>
                <a:tab pos="212725" algn="l"/>
              </a:tabLst>
            </a:pPr>
            <a:r>
              <a:rPr sz="1100" dirty="0">
                <a:latin typeface="Calibri"/>
                <a:cs typeface="Calibri"/>
              </a:rPr>
              <a:t>Mathematical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solvers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mathematically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complete.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guarantee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finding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globally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optimal </a:t>
            </a:r>
            <a:r>
              <a:rPr sz="1100" dirty="0">
                <a:latin typeface="Calibri"/>
                <a:cs typeface="Calibri"/>
              </a:rPr>
              <a:t>solution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given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problem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instance,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provided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feasible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within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constraints.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4776" y="4469280"/>
            <a:ext cx="5411139" cy="166712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65"/>
              </a:lnSpc>
            </a:pPr>
            <a:r>
              <a:rPr sz="11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In</a:t>
            </a:r>
            <a:r>
              <a:rPr sz="1100" spc="-3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summary,</a:t>
            </a:r>
            <a:r>
              <a:rPr sz="1100" spc="-15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the</a:t>
            </a:r>
            <a:r>
              <a:rPr sz="1100" spc="-3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key</a:t>
            </a:r>
            <a:r>
              <a:rPr sz="1100" spc="-15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differences</a:t>
            </a:r>
            <a:r>
              <a:rPr sz="1100" spc="-2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between</a:t>
            </a:r>
            <a:r>
              <a:rPr sz="1100" spc="-2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the</a:t>
            </a:r>
            <a:r>
              <a:rPr sz="1100" spc="-2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two</a:t>
            </a:r>
            <a:r>
              <a:rPr sz="1100" spc="-1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 approaches</a:t>
            </a:r>
            <a:r>
              <a:rPr sz="1100" spc="-3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are:</a:t>
            </a:r>
            <a:endParaRPr sz="1100" dirty="0">
              <a:solidFill>
                <a:schemeClr val="accent2">
                  <a:lumMod val="20000"/>
                  <a:lumOff val="8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04" y="5547943"/>
            <a:ext cx="5589905" cy="1562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sz="1000" i="1" dirty="0">
                <a:latin typeface="Calibri"/>
                <a:cs typeface="Calibri"/>
              </a:rPr>
              <a:t>-</a:t>
            </a:r>
            <a:r>
              <a:rPr sz="1000" i="1" spc="-2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**Accuracy:**</a:t>
            </a:r>
            <a:r>
              <a:rPr sz="1000" i="1" spc="-2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The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mathematical</a:t>
            </a:r>
            <a:r>
              <a:rPr sz="1000" i="1" spc="-2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solver</a:t>
            </a:r>
            <a:r>
              <a:rPr sz="1000" i="1" spc="-2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provides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the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most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accurate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and</a:t>
            </a:r>
            <a:r>
              <a:rPr sz="1000" i="1" spc="-3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globally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optimal</a:t>
            </a:r>
            <a:r>
              <a:rPr sz="1000" i="1" spc="-25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solution,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while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spc="-25" dirty="0">
                <a:latin typeface="Calibri"/>
                <a:cs typeface="Calibri"/>
              </a:rPr>
              <a:t>the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704" y="5715888"/>
            <a:ext cx="2534920" cy="15430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i="1" dirty="0">
                <a:latin typeface="Calibri"/>
                <a:cs typeface="Calibri"/>
              </a:rPr>
              <a:t>B&amp;B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algorithm</a:t>
            </a:r>
            <a:r>
              <a:rPr sz="1000" i="1" spc="-1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provides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an</a:t>
            </a:r>
            <a:r>
              <a:rPr sz="1000" i="1" spc="-10" dirty="0">
                <a:latin typeface="Calibri"/>
                <a:cs typeface="Calibri"/>
              </a:rPr>
              <a:t> approximate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solution.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704" y="5984112"/>
            <a:ext cx="5323205" cy="1555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sz="1000" i="1" dirty="0">
                <a:latin typeface="Calibri"/>
                <a:cs typeface="Calibri"/>
              </a:rPr>
              <a:t>-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**Convergence:**</a:t>
            </a:r>
            <a:r>
              <a:rPr sz="1000" i="1" spc="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The</a:t>
            </a:r>
            <a:r>
              <a:rPr sz="1000" i="1" spc="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mathematical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solver </a:t>
            </a:r>
            <a:r>
              <a:rPr sz="1000" i="1" spc="-10" dirty="0">
                <a:latin typeface="Calibri"/>
                <a:cs typeface="Calibri"/>
              </a:rPr>
              <a:t>guarantees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convergence</a:t>
            </a:r>
            <a:r>
              <a:rPr sz="1000" i="1" dirty="0">
                <a:latin typeface="Calibri"/>
                <a:cs typeface="Calibri"/>
              </a:rPr>
              <a:t> to</a:t>
            </a:r>
            <a:r>
              <a:rPr sz="1000" i="1" spc="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the optimal </a:t>
            </a:r>
            <a:r>
              <a:rPr sz="1000" i="1" spc="-10" dirty="0">
                <a:latin typeface="Calibri"/>
                <a:cs typeface="Calibri"/>
              </a:rPr>
              <a:t>solution,</a:t>
            </a:r>
            <a:r>
              <a:rPr sz="1000" i="1" dirty="0">
                <a:latin typeface="Calibri"/>
                <a:cs typeface="Calibri"/>
              </a:rPr>
              <a:t> while</a:t>
            </a:r>
            <a:r>
              <a:rPr sz="1000" i="1" spc="5" dirty="0">
                <a:latin typeface="Calibri"/>
                <a:cs typeface="Calibri"/>
              </a:rPr>
              <a:t> </a:t>
            </a:r>
            <a:r>
              <a:rPr sz="1000" i="1" spc="-25" dirty="0">
                <a:latin typeface="Calibri"/>
                <a:cs typeface="Calibri"/>
              </a:rPr>
              <a:t>the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704" y="6151752"/>
            <a:ext cx="4411345" cy="1555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i="1" spc="-10" dirty="0">
                <a:latin typeface="Calibri"/>
                <a:cs typeface="Calibri"/>
              </a:rPr>
              <a:t>convergence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of</a:t>
            </a:r>
            <a:r>
              <a:rPr sz="1000" i="1" spc="-2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the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B&amp;B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algorithm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depends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on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problem-specific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factors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and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heuristics.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704" y="6421500"/>
            <a:ext cx="5531485" cy="1555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sz="1000" i="1" dirty="0">
                <a:latin typeface="Calibri"/>
                <a:cs typeface="Calibri"/>
              </a:rPr>
              <a:t>-</a:t>
            </a:r>
            <a:r>
              <a:rPr sz="1000" i="1" spc="-10" dirty="0">
                <a:latin typeface="Calibri"/>
                <a:cs typeface="Calibri"/>
              </a:rPr>
              <a:t> **Stability:**</a:t>
            </a:r>
            <a:r>
              <a:rPr sz="1000" i="1" dirty="0">
                <a:latin typeface="Calibri"/>
                <a:cs typeface="Calibri"/>
              </a:rPr>
              <a:t> The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mathematical </a:t>
            </a:r>
            <a:r>
              <a:rPr sz="1000" i="1" dirty="0">
                <a:latin typeface="Calibri"/>
                <a:cs typeface="Calibri"/>
              </a:rPr>
              <a:t>solver's</a:t>
            </a:r>
            <a:r>
              <a:rPr sz="1000" i="1" spc="-1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solution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is</a:t>
            </a:r>
            <a:r>
              <a:rPr sz="1000" i="1" spc="-1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stable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and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consistent,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whereas</a:t>
            </a:r>
            <a:r>
              <a:rPr sz="1000" i="1" spc="-1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the B&amp;B</a:t>
            </a:r>
            <a:r>
              <a:rPr sz="1000" i="1" spc="-1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algorithm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i="1" spc="-25" dirty="0">
                <a:latin typeface="Calibri"/>
                <a:cs typeface="Calibri"/>
              </a:rPr>
              <a:t>may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704" y="6587616"/>
            <a:ext cx="4216400" cy="1555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i="1" dirty="0">
                <a:latin typeface="Calibri"/>
                <a:cs typeface="Calibri"/>
              </a:rPr>
              <a:t>produce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different</a:t>
            </a:r>
            <a:r>
              <a:rPr sz="1000" i="1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solutions </a:t>
            </a:r>
            <a:r>
              <a:rPr sz="1000" i="1" dirty="0">
                <a:latin typeface="Calibri"/>
                <a:cs typeface="Calibri"/>
              </a:rPr>
              <a:t>for the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same problem</a:t>
            </a:r>
            <a:r>
              <a:rPr sz="1000" i="1" spc="5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instance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due to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heuristic</a:t>
            </a:r>
            <a:r>
              <a:rPr sz="1000" i="1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choices.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704" y="6857365"/>
            <a:ext cx="5363845" cy="1555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sz="1000" i="1" dirty="0">
                <a:latin typeface="Calibri"/>
                <a:cs typeface="Calibri"/>
              </a:rPr>
              <a:t>-</a:t>
            </a:r>
            <a:r>
              <a:rPr sz="1000" i="1" spc="-10" dirty="0">
                <a:latin typeface="Calibri"/>
                <a:cs typeface="Calibri"/>
              </a:rPr>
              <a:t> **Completeness:**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The mathematical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solver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is</a:t>
            </a:r>
            <a:r>
              <a:rPr sz="1000" i="1" spc="-10" dirty="0">
                <a:latin typeface="Calibri"/>
                <a:cs typeface="Calibri"/>
              </a:rPr>
              <a:t> mathematically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complete, ensuring the globally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optimal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704" y="7025004"/>
            <a:ext cx="5435600" cy="1555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sz="1000" i="1" dirty="0">
                <a:latin typeface="Calibri"/>
                <a:cs typeface="Calibri"/>
              </a:rPr>
              <a:t>solution,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whereas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the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B&amp;B</a:t>
            </a:r>
            <a:r>
              <a:rPr sz="1000" i="1" spc="-2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algorithm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is</a:t>
            </a:r>
            <a:r>
              <a:rPr sz="1000" i="1" spc="-2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complete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in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its</a:t>
            </a:r>
            <a:r>
              <a:rPr sz="1000" i="1" spc="-25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exploration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but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not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necessarily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in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finding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the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global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704" y="7191120"/>
            <a:ext cx="498475" cy="1555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i="1" spc="-10" dirty="0">
                <a:latin typeface="Calibri"/>
                <a:cs typeface="Calibri"/>
              </a:rPr>
              <a:t>optimum.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004" y="7709763"/>
            <a:ext cx="5664835" cy="76327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29"/>
              </a:spcBef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choice</a:t>
            </a:r>
            <a:r>
              <a:rPr sz="1100" spc="-10" dirty="0">
                <a:latin typeface="Calibri"/>
                <a:cs typeface="Calibri"/>
              </a:rPr>
              <a:t> between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these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methods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depends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problem's</a:t>
            </a:r>
            <a:r>
              <a:rPr sz="1100" spc="-10" dirty="0">
                <a:latin typeface="Calibri"/>
                <a:cs typeface="Calibri"/>
              </a:rPr>
              <a:t> complexity,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required solution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ct val="110000"/>
              </a:lnSpc>
            </a:pPr>
            <a:r>
              <a:rPr sz="1100" spc="-10" dirty="0">
                <a:latin typeface="Calibri"/>
                <a:cs typeface="Calibri"/>
              </a:rPr>
              <a:t>accuracy,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available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computational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resources.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Mathematical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solvers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preferred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finding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true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optimal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solution,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while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heuristics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like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B&amp;B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useful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when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finding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approximate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solution </a:t>
            </a:r>
            <a:r>
              <a:rPr sz="1100" dirty="0">
                <a:latin typeface="Calibri"/>
                <a:cs typeface="Calibri"/>
              </a:rPr>
              <a:t>quickly is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acceptable.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678" y="854625"/>
            <a:ext cx="5884545" cy="8446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049655" algn="l"/>
              </a:tabLst>
            </a:pPr>
            <a:r>
              <a:rPr sz="1400" b="1" spc="95" dirty="0">
                <a:solidFill>
                  <a:srgbClr val="FF0000"/>
                </a:solidFill>
                <a:latin typeface="Calibri"/>
                <a:cs typeface="Calibri"/>
              </a:rPr>
              <a:t>Section</a:t>
            </a:r>
            <a:r>
              <a:rPr sz="1400" b="1" spc="2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2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400" b="1" spc="100" dirty="0">
                <a:latin typeface="Calibri"/>
                <a:cs typeface="Calibri"/>
              </a:rPr>
              <a:t>Introduction</a:t>
            </a:r>
            <a:endParaRPr sz="1400">
              <a:latin typeface="Calibri"/>
              <a:cs typeface="Calibri"/>
            </a:endParaRPr>
          </a:p>
          <a:p>
            <a:pPr marL="50800" marR="43180" algn="just">
              <a:lnSpc>
                <a:spcPct val="102000"/>
              </a:lnSpc>
              <a:spcBef>
                <a:spcPts val="1000"/>
              </a:spcBef>
            </a:pPr>
            <a:r>
              <a:rPr sz="950" spc="75" dirty="0">
                <a:latin typeface="Calibri"/>
                <a:cs typeface="Calibri"/>
              </a:rPr>
              <a:t>The</a:t>
            </a:r>
            <a:r>
              <a:rPr sz="950" spc="10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introduction</a:t>
            </a:r>
            <a:r>
              <a:rPr sz="950" spc="10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of</a:t>
            </a:r>
            <a:r>
              <a:rPr sz="950" spc="10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the</a:t>
            </a:r>
            <a:r>
              <a:rPr sz="950" spc="10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proposal</a:t>
            </a:r>
            <a:r>
              <a:rPr sz="950" spc="10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discusses</a:t>
            </a:r>
            <a:r>
              <a:rPr sz="950" spc="10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the</a:t>
            </a:r>
            <a:r>
              <a:rPr sz="950" spc="10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growing</a:t>
            </a:r>
            <a:r>
              <a:rPr sz="950" spc="10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importance</a:t>
            </a:r>
            <a:r>
              <a:rPr sz="950" spc="10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of</a:t>
            </a:r>
            <a:r>
              <a:rPr sz="950" spc="10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energy</a:t>
            </a:r>
            <a:r>
              <a:rPr sz="950" spc="10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efficiency</a:t>
            </a:r>
            <a:r>
              <a:rPr sz="950" spc="10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in</a:t>
            </a:r>
            <a:r>
              <a:rPr sz="950" spc="10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industrial</a:t>
            </a:r>
            <a:r>
              <a:rPr sz="950" spc="10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automa- </a:t>
            </a:r>
            <a:r>
              <a:rPr sz="950" spc="30" dirty="0">
                <a:latin typeface="Calibri"/>
                <a:cs typeface="Calibri"/>
              </a:rPr>
              <a:t>tion,</a:t>
            </a:r>
            <a:r>
              <a:rPr sz="950" spc="6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particularly</a:t>
            </a:r>
            <a:r>
              <a:rPr sz="950" spc="5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in</a:t>
            </a:r>
            <a:r>
              <a:rPr sz="950" spc="5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robotic</a:t>
            </a:r>
            <a:r>
              <a:rPr sz="950" spc="55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cells.</a:t>
            </a:r>
            <a:r>
              <a:rPr sz="950" spc="190" dirty="0">
                <a:latin typeface="Calibri"/>
                <a:cs typeface="Calibri"/>
              </a:rPr>
              <a:t> </a:t>
            </a:r>
            <a:r>
              <a:rPr sz="950" spc="50" dirty="0">
                <a:latin typeface="Calibri"/>
                <a:cs typeface="Calibri"/>
              </a:rPr>
              <a:t>Robotic </a:t>
            </a:r>
            <a:r>
              <a:rPr sz="950" spc="30" dirty="0">
                <a:latin typeface="Calibri"/>
                <a:cs typeface="Calibri"/>
              </a:rPr>
              <a:t>cells</a:t>
            </a:r>
            <a:r>
              <a:rPr sz="950" spc="5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are</a:t>
            </a:r>
            <a:r>
              <a:rPr sz="950" spc="5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systems</a:t>
            </a:r>
            <a:r>
              <a:rPr sz="950" spc="55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with</a:t>
            </a:r>
            <a:r>
              <a:rPr sz="950" spc="5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multiple</a:t>
            </a:r>
            <a:r>
              <a:rPr sz="950" spc="5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robots</a:t>
            </a:r>
            <a:r>
              <a:rPr sz="950" spc="55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working</a:t>
            </a:r>
            <a:r>
              <a:rPr sz="950" spc="5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together</a:t>
            </a:r>
            <a:r>
              <a:rPr sz="950" spc="5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on</a:t>
            </a:r>
            <a:r>
              <a:rPr sz="950" spc="55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various </a:t>
            </a:r>
            <a:r>
              <a:rPr sz="950" spc="10" dirty="0">
                <a:latin typeface="Calibri"/>
                <a:cs typeface="Calibri"/>
              </a:rPr>
              <a:t>tasks.</a:t>
            </a:r>
            <a:r>
              <a:rPr sz="950" spc="175" dirty="0">
                <a:latin typeface="Calibri"/>
                <a:cs typeface="Calibri"/>
              </a:rPr>
              <a:t>  </a:t>
            </a:r>
            <a:r>
              <a:rPr sz="950" spc="85" dirty="0">
                <a:latin typeface="Calibri"/>
                <a:cs typeface="Calibri"/>
              </a:rPr>
              <a:t>As</a:t>
            </a:r>
            <a:r>
              <a:rPr sz="950" spc="26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these</a:t>
            </a:r>
            <a:r>
              <a:rPr sz="950" spc="24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systems</a:t>
            </a:r>
            <a:r>
              <a:rPr sz="950" spc="2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become</a:t>
            </a:r>
            <a:r>
              <a:rPr sz="950" spc="2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more</a:t>
            </a:r>
            <a:r>
              <a:rPr sz="950" spc="25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prevalent,</a:t>
            </a:r>
            <a:r>
              <a:rPr sz="950" spc="28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optimizing</a:t>
            </a:r>
            <a:r>
              <a:rPr sz="950" spc="24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their</a:t>
            </a:r>
            <a:r>
              <a:rPr sz="950" spc="254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energy</a:t>
            </a:r>
            <a:r>
              <a:rPr sz="950" spc="25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consumption</a:t>
            </a:r>
            <a:r>
              <a:rPr sz="950" spc="25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becomes</a:t>
            </a:r>
            <a:r>
              <a:rPr sz="950" spc="2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</a:t>
            </a:r>
            <a:r>
              <a:rPr sz="950" spc="245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critical </a:t>
            </a:r>
            <a:r>
              <a:rPr sz="950" dirty="0">
                <a:latin typeface="Calibri"/>
                <a:cs typeface="Calibri"/>
              </a:rPr>
              <a:t>concern.</a:t>
            </a:r>
            <a:r>
              <a:rPr sz="950" spc="41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Energy-efficient</a:t>
            </a:r>
            <a:r>
              <a:rPr sz="950" spc="25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operations</a:t>
            </a:r>
            <a:r>
              <a:rPr sz="950" spc="25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not</a:t>
            </a:r>
            <a:r>
              <a:rPr sz="950" spc="25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only</a:t>
            </a:r>
            <a:r>
              <a:rPr sz="950" spc="25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reduce</a:t>
            </a:r>
            <a:r>
              <a:rPr sz="950" spc="25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costs</a:t>
            </a:r>
            <a:r>
              <a:rPr sz="950" spc="25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but</a:t>
            </a:r>
            <a:r>
              <a:rPr sz="950" spc="26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also</a:t>
            </a:r>
            <a:r>
              <a:rPr sz="950" spc="25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contribute</a:t>
            </a:r>
            <a:r>
              <a:rPr sz="950" spc="25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to</a:t>
            </a:r>
            <a:r>
              <a:rPr sz="950" spc="25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sustainability.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9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tabLst>
                <a:tab pos="1049655" algn="l"/>
              </a:tabLst>
            </a:pPr>
            <a:r>
              <a:rPr sz="1400" b="1" spc="95" dirty="0">
                <a:solidFill>
                  <a:srgbClr val="FF0000"/>
                </a:solidFill>
                <a:latin typeface="Calibri"/>
                <a:cs typeface="Calibri"/>
              </a:rPr>
              <a:t>Section</a:t>
            </a:r>
            <a:r>
              <a:rPr sz="1400" b="1" spc="2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2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400" b="1" spc="125" dirty="0">
                <a:latin typeface="Calibri"/>
                <a:cs typeface="Calibri"/>
              </a:rPr>
              <a:t>Problem</a:t>
            </a:r>
            <a:r>
              <a:rPr sz="1400" b="1" spc="210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Statement</a:t>
            </a:r>
            <a:endParaRPr sz="1400">
              <a:latin typeface="Calibri"/>
              <a:cs typeface="Calibri"/>
            </a:endParaRPr>
          </a:p>
          <a:p>
            <a:pPr marL="50800" marR="43180" algn="just">
              <a:lnSpc>
                <a:spcPct val="102000"/>
              </a:lnSpc>
              <a:spcBef>
                <a:spcPts val="1000"/>
              </a:spcBef>
            </a:pPr>
            <a:r>
              <a:rPr sz="950" spc="75" dirty="0">
                <a:latin typeface="Calibri"/>
                <a:cs typeface="Calibri"/>
              </a:rPr>
              <a:t>The</a:t>
            </a:r>
            <a:r>
              <a:rPr sz="950" spc="6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proposal</a:t>
            </a:r>
            <a:r>
              <a:rPr sz="950" spc="6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focuses</a:t>
            </a:r>
            <a:r>
              <a:rPr sz="950" spc="6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on</a:t>
            </a:r>
            <a:r>
              <a:rPr sz="950" spc="6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the</a:t>
            </a:r>
            <a:r>
              <a:rPr sz="950" spc="6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energy</a:t>
            </a:r>
            <a:r>
              <a:rPr sz="950" spc="6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optimization</a:t>
            </a:r>
            <a:r>
              <a:rPr sz="950" spc="6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problem</a:t>
            </a:r>
            <a:r>
              <a:rPr sz="950" spc="6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within</a:t>
            </a:r>
            <a:r>
              <a:rPr sz="950" spc="6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a</a:t>
            </a:r>
            <a:r>
              <a:rPr sz="950" spc="6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robotic</a:t>
            </a:r>
            <a:r>
              <a:rPr sz="950" spc="6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cell</a:t>
            </a:r>
            <a:r>
              <a:rPr sz="950" spc="6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context.</a:t>
            </a:r>
            <a:r>
              <a:rPr sz="950" spc="240" dirty="0">
                <a:latin typeface="Calibri"/>
                <a:cs typeface="Calibri"/>
              </a:rPr>
              <a:t> </a:t>
            </a:r>
            <a:r>
              <a:rPr sz="950" spc="70" dirty="0">
                <a:latin typeface="Calibri"/>
                <a:cs typeface="Calibri"/>
              </a:rPr>
              <a:t>In</a:t>
            </a:r>
            <a:r>
              <a:rPr sz="950" spc="6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this</a:t>
            </a:r>
            <a:r>
              <a:rPr sz="950" spc="6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scenario,</a:t>
            </a:r>
            <a:r>
              <a:rPr sz="950" spc="85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there </a:t>
            </a:r>
            <a:r>
              <a:rPr sz="950" spc="10" dirty="0">
                <a:latin typeface="Calibri"/>
                <a:cs typeface="Calibri"/>
              </a:rPr>
              <a:t>are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multiple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robots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performing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tasks,</a:t>
            </a:r>
            <a:r>
              <a:rPr sz="950" spc="14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and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each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robot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follows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specific</a:t>
            </a:r>
            <a:r>
              <a:rPr sz="950" spc="12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sequence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of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activities.</a:t>
            </a:r>
            <a:r>
              <a:rPr sz="950" spc="30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These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activities </a:t>
            </a:r>
            <a:r>
              <a:rPr sz="950" spc="10" dirty="0">
                <a:latin typeface="Calibri"/>
                <a:cs typeface="Calibri"/>
              </a:rPr>
              <a:t>can</a:t>
            </a:r>
            <a:r>
              <a:rPr sz="950" spc="23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be</a:t>
            </a:r>
            <a:r>
              <a:rPr sz="950" spc="23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stationary</a:t>
            </a:r>
            <a:r>
              <a:rPr sz="950" spc="23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actions</a:t>
            </a:r>
            <a:r>
              <a:rPr sz="950" spc="23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(like</a:t>
            </a:r>
            <a:r>
              <a:rPr sz="950" spc="23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waiting</a:t>
            </a:r>
            <a:r>
              <a:rPr sz="950" spc="22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or</a:t>
            </a:r>
            <a:r>
              <a:rPr sz="950" spc="23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welding)</a:t>
            </a:r>
            <a:r>
              <a:rPr sz="950" spc="23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or</a:t>
            </a:r>
            <a:r>
              <a:rPr sz="950" spc="24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dynamic</a:t>
            </a:r>
            <a:r>
              <a:rPr sz="950" spc="23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actions</a:t>
            </a:r>
            <a:r>
              <a:rPr sz="950" spc="23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(movement</a:t>
            </a:r>
            <a:r>
              <a:rPr sz="950" spc="23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between</a:t>
            </a:r>
            <a:r>
              <a:rPr sz="950" spc="23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activities).</a:t>
            </a:r>
            <a:r>
              <a:rPr sz="950" spc="409" dirty="0">
                <a:latin typeface="Calibri"/>
                <a:cs typeface="Calibri"/>
              </a:rPr>
              <a:t> </a:t>
            </a:r>
            <a:r>
              <a:rPr sz="950" spc="50" dirty="0">
                <a:latin typeface="Calibri"/>
                <a:cs typeface="Calibri"/>
              </a:rPr>
              <a:t>The </a:t>
            </a:r>
            <a:r>
              <a:rPr sz="950" dirty="0">
                <a:latin typeface="Calibri"/>
                <a:cs typeface="Calibri"/>
              </a:rPr>
              <a:t>problem</a:t>
            </a:r>
            <a:r>
              <a:rPr sz="950" spc="22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is</a:t>
            </a:r>
            <a:r>
              <a:rPr sz="950" spc="22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to</a:t>
            </a:r>
            <a:r>
              <a:rPr sz="950" spc="22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find</a:t>
            </a:r>
            <a:r>
              <a:rPr sz="950" spc="22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22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most</a:t>
            </a:r>
            <a:r>
              <a:rPr sz="950" spc="22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energy-efficient</a:t>
            </a:r>
            <a:r>
              <a:rPr sz="950" spc="22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way</a:t>
            </a:r>
            <a:r>
              <a:rPr sz="950" spc="22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for</a:t>
            </a:r>
            <a:r>
              <a:rPr sz="950" spc="22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robots</a:t>
            </a:r>
            <a:r>
              <a:rPr sz="950" spc="22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to</a:t>
            </a:r>
            <a:r>
              <a:rPr sz="950" spc="22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perform</a:t>
            </a:r>
            <a:r>
              <a:rPr sz="950" spc="22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their</a:t>
            </a:r>
            <a:r>
              <a:rPr sz="950" spc="22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tasks</a:t>
            </a:r>
            <a:r>
              <a:rPr sz="950" spc="22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while</a:t>
            </a:r>
            <a:r>
              <a:rPr sz="950" spc="22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adhering</a:t>
            </a:r>
            <a:r>
              <a:rPr sz="950" spc="22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to</a:t>
            </a:r>
            <a:r>
              <a:rPr sz="950" spc="22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various </a:t>
            </a:r>
            <a:r>
              <a:rPr sz="950" dirty="0">
                <a:latin typeface="Calibri"/>
                <a:cs typeface="Calibri"/>
              </a:rPr>
              <a:t>constraints.</a:t>
            </a:r>
            <a:r>
              <a:rPr sz="950" spc="409" dirty="0">
                <a:latin typeface="Calibri"/>
                <a:cs typeface="Calibri"/>
              </a:rPr>
              <a:t>  </a:t>
            </a:r>
            <a:r>
              <a:rPr sz="950" dirty="0">
                <a:latin typeface="Calibri"/>
                <a:cs typeface="Calibri"/>
              </a:rPr>
              <a:t>These</a:t>
            </a:r>
            <a:r>
              <a:rPr sz="950" spc="4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constraints</a:t>
            </a:r>
            <a:r>
              <a:rPr sz="950" spc="4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include</a:t>
            </a:r>
            <a:r>
              <a:rPr sz="950" spc="45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timing</a:t>
            </a:r>
            <a:r>
              <a:rPr sz="950" spc="4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requirements,</a:t>
            </a:r>
            <a:r>
              <a:rPr sz="950" spc="150" dirty="0">
                <a:latin typeface="Calibri"/>
                <a:cs typeface="Calibri"/>
              </a:rPr>
              <a:t>  </a:t>
            </a:r>
            <a:r>
              <a:rPr sz="950" dirty="0">
                <a:latin typeface="Calibri"/>
                <a:cs typeface="Calibri"/>
              </a:rPr>
              <a:t>coordination</a:t>
            </a:r>
            <a:r>
              <a:rPr sz="950" spc="45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between</a:t>
            </a:r>
            <a:r>
              <a:rPr sz="950" spc="4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robots,</a:t>
            </a:r>
            <a:r>
              <a:rPr sz="950" spc="145" dirty="0">
                <a:latin typeface="Calibri"/>
                <a:cs typeface="Calibri"/>
              </a:rPr>
              <a:t>  </a:t>
            </a:r>
            <a:r>
              <a:rPr sz="950" dirty="0">
                <a:latin typeface="Calibri"/>
                <a:cs typeface="Calibri"/>
              </a:rPr>
              <a:t>and</a:t>
            </a:r>
            <a:r>
              <a:rPr sz="950" spc="459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avoiding collisions.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9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tabLst>
                <a:tab pos="1049655" algn="l"/>
              </a:tabLst>
            </a:pPr>
            <a:r>
              <a:rPr sz="1400" b="1" spc="95" dirty="0">
                <a:solidFill>
                  <a:srgbClr val="FF0000"/>
                </a:solidFill>
                <a:latin typeface="Calibri"/>
                <a:cs typeface="Calibri"/>
              </a:rPr>
              <a:t>Section</a:t>
            </a:r>
            <a:r>
              <a:rPr sz="1400" b="1" spc="2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20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400" b="1" spc="125" dirty="0">
                <a:latin typeface="Calibri"/>
                <a:cs typeface="Calibri"/>
              </a:rPr>
              <a:t>Approach</a:t>
            </a:r>
            <a:r>
              <a:rPr sz="1400" b="1" spc="215" dirty="0">
                <a:latin typeface="Calibri"/>
                <a:cs typeface="Calibri"/>
              </a:rPr>
              <a:t> </a:t>
            </a:r>
            <a:r>
              <a:rPr sz="1400" b="1" spc="100" dirty="0">
                <a:latin typeface="Calibri"/>
                <a:cs typeface="Calibri"/>
              </a:rPr>
              <a:t>and</a:t>
            </a:r>
            <a:r>
              <a:rPr sz="1400" b="1" spc="215" dirty="0">
                <a:latin typeface="Calibri"/>
                <a:cs typeface="Calibri"/>
              </a:rPr>
              <a:t> </a:t>
            </a:r>
            <a:r>
              <a:rPr sz="1400" b="1" spc="105" dirty="0">
                <a:latin typeface="Calibri"/>
                <a:cs typeface="Calibri"/>
              </a:rPr>
              <a:t>Mathematical</a:t>
            </a:r>
            <a:r>
              <a:rPr sz="1400" b="1" spc="215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Formulation</a:t>
            </a:r>
            <a:endParaRPr sz="1400">
              <a:latin typeface="Calibri"/>
              <a:cs typeface="Calibri"/>
            </a:endParaRPr>
          </a:p>
          <a:p>
            <a:pPr marL="50800" marR="43815" algn="just">
              <a:lnSpc>
                <a:spcPct val="102000"/>
              </a:lnSpc>
              <a:spcBef>
                <a:spcPts val="1000"/>
              </a:spcBef>
            </a:pPr>
            <a:r>
              <a:rPr sz="950" spc="65" dirty="0">
                <a:latin typeface="Calibri"/>
                <a:cs typeface="Calibri"/>
              </a:rPr>
              <a:t>To</a:t>
            </a:r>
            <a:r>
              <a:rPr sz="950" spc="40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address</a:t>
            </a:r>
            <a:r>
              <a:rPr sz="950" spc="409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this</a:t>
            </a:r>
            <a:r>
              <a:rPr sz="950" spc="40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problem,</a:t>
            </a:r>
            <a:r>
              <a:rPr sz="950" spc="4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409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article</a:t>
            </a:r>
            <a:r>
              <a:rPr sz="950" spc="40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proposes</a:t>
            </a:r>
            <a:r>
              <a:rPr sz="950" spc="409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using</a:t>
            </a:r>
            <a:r>
              <a:rPr sz="950" spc="409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</a:t>
            </a:r>
            <a:r>
              <a:rPr sz="950" spc="40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mathematical</a:t>
            </a:r>
            <a:r>
              <a:rPr sz="950" spc="409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optimization</a:t>
            </a:r>
            <a:r>
              <a:rPr sz="950" spc="40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approach</a:t>
            </a:r>
            <a:r>
              <a:rPr sz="950" spc="409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known</a:t>
            </a:r>
            <a:r>
              <a:rPr sz="950" spc="409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as</a:t>
            </a:r>
            <a:r>
              <a:rPr sz="950" spc="405" dirty="0">
                <a:latin typeface="Calibri"/>
                <a:cs typeface="Calibri"/>
              </a:rPr>
              <a:t> </a:t>
            </a:r>
            <a:r>
              <a:rPr sz="950" spc="-50" dirty="0">
                <a:latin typeface="Calibri"/>
                <a:cs typeface="Calibri"/>
              </a:rPr>
              <a:t>a</a:t>
            </a:r>
            <a:r>
              <a:rPr sz="950" spc="55" dirty="0">
                <a:latin typeface="Calibri"/>
                <a:cs typeface="Calibri"/>
              </a:rPr>
              <a:t> ”Branch</a:t>
            </a:r>
            <a:r>
              <a:rPr sz="950" spc="340" dirty="0">
                <a:latin typeface="Calibri"/>
                <a:cs typeface="Calibri"/>
              </a:rPr>
              <a:t> </a:t>
            </a:r>
            <a:r>
              <a:rPr sz="950" spc="95" dirty="0">
                <a:latin typeface="Calibri"/>
                <a:cs typeface="Calibri"/>
              </a:rPr>
              <a:t>&amp;</a:t>
            </a:r>
            <a:r>
              <a:rPr sz="950" spc="345" dirty="0">
                <a:latin typeface="Calibri"/>
                <a:cs typeface="Calibri"/>
              </a:rPr>
              <a:t> </a:t>
            </a:r>
            <a:r>
              <a:rPr sz="950" spc="55" dirty="0">
                <a:latin typeface="Calibri"/>
                <a:cs typeface="Calibri"/>
              </a:rPr>
              <a:t>Bound”</a:t>
            </a:r>
            <a:r>
              <a:rPr sz="950" spc="3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algorithm.</a:t>
            </a:r>
            <a:r>
              <a:rPr sz="950" spc="300" dirty="0">
                <a:latin typeface="Calibri"/>
                <a:cs typeface="Calibri"/>
              </a:rPr>
              <a:t>  </a:t>
            </a:r>
            <a:r>
              <a:rPr sz="950" spc="80" dirty="0">
                <a:latin typeface="Calibri"/>
                <a:cs typeface="Calibri"/>
              </a:rPr>
              <a:t>This</a:t>
            </a:r>
            <a:r>
              <a:rPr sz="950" spc="3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algorithm</a:t>
            </a:r>
            <a:r>
              <a:rPr sz="950" spc="3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systematically</a:t>
            </a:r>
            <a:r>
              <a:rPr sz="950" spc="3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explores</a:t>
            </a:r>
            <a:r>
              <a:rPr sz="950" spc="3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different</a:t>
            </a:r>
            <a:r>
              <a:rPr sz="950" spc="3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possible</a:t>
            </a:r>
            <a:r>
              <a:rPr sz="950" spc="34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solutions</a:t>
            </a:r>
            <a:r>
              <a:rPr sz="950" spc="345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while </a:t>
            </a:r>
            <a:r>
              <a:rPr sz="950" spc="10" dirty="0">
                <a:latin typeface="Calibri"/>
                <a:cs typeface="Calibri"/>
              </a:rPr>
              <a:t>pruning</a:t>
            </a:r>
            <a:r>
              <a:rPr sz="950" spc="17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branches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that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are</a:t>
            </a:r>
            <a:r>
              <a:rPr sz="950" spc="17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unlikely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to</a:t>
            </a:r>
            <a:r>
              <a:rPr sz="950" spc="17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lead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to</a:t>
            </a:r>
            <a:r>
              <a:rPr sz="950" spc="17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better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outcomes.</a:t>
            </a:r>
            <a:r>
              <a:rPr sz="950" spc="325" dirty="0">
                <a:latin typeface="Calibri"/>
                <a:cs typeface="Calibri"/>
              </a:rPr>
              <a:t> </a:t>
            </a:r>
            <a:r>
              <a:rPr sz="950" spc="70" dirty="0">
                <a:latin typeface="Calibri"/>
                <a:cs typeface="Calibri"/>
              </a:rPr>
              <a:t>In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this</a:t>
            </a:r>
            <a:r>
              <a:rPr sz="950" spc="17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context,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the</a:t>
            </a:r>
            <a:r>
              <a:rPr sz="950" spc="17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algorithm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will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search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spc="-25" dirty="0">
                <a:latin typeface="Calibri"/>
                <a:cs typeface="Calibri"/>
              </a:rPr>
              <a:t>for</a:t>
            </a:r>
            <a:r>
              <a:rPr sz="950" spc="10" dirty="0">
                <a:latin typeface="Calibri"/>
                <a:cs typeface="Calibri"/>
              </a:rPr>
              <a:t> combinations</a:t>
            </a:r>
            <a:r>
              <a:rPr sz="950" spc="13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of</a:t>
            </a:r>
            <a:r>
              <a:rPr sz="950" spc="13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robot</a:t>
            </a:r>
            <a:r>
              <a:rPr sz="950" spc="14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paths,</a:t>
            </a:r>
            <a:r>
              <a:rPr sz="950" spc="155" dirty="0">
                <a:latin typeface="Calibri"/>
                <a:cs typeface="Calibri"/>
              </a:rPr>
              <a:t> </a:t>
            </a:r>
            <a:r>
              <a:rPr sz="950" spc="50" dirty="0">
                <a:latin typeface="Calibri"/>
                <a:cs typeface="Calibri"/>
              </a:rPr>
              <a:t>activity</a:t>
            </a:r>
            <a:r>
              <a:rPr sz="950" spc="13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timings,</a:t>
            </a:r>
            <a:r>
              <a:rPr sz="950" spc="1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power-</a:t>
            </a:r>
            <a:r>
              <a:rPr sz="950" spc="10" dirty="0">
                <a:latin typeface="Calibri"/>
                <a:cs typeface="Calibri"/>
              </a:rPr>
              <a:t>saving</a:t>
            </a:r>
            <a:r>
              <a:rPr sz="950" spc="13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modes,</a:t>
            </a:r>
            <a:r>
              <a:rPr sz="950" spc="15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and</a:t>
            </a:r>
            <a:r>
              <a:rPr sz="950" spc="13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movement</a:t>
            </a:r>
            <a:r>
              <a:rPr sz="950" spc="13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trajectories</a:t>
            </a:r>
            <a:r>
              <a:rPr sz="950" spc="13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that</a:t>
            </a:r>
            <a:r>
              <a:rPr sz="950" spc="14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minimize </a:t>
            </a:r>
            <a:r>
              <a:rPr sz="950" dirty="0">
                <a:latin typeface="Calibri"/>
                <a:cs typeface="Calibri"/>
              </a:rPr>
              <a:t>energy</a:t>
            </a:r>
            <a:r>
              <a:rPr sz="950" spc="204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consumption.</a:t>
            </a:r>
            <a:endParaRPr sz="950">
              <a:latin typeface="Calibri"/>
              <a:cs typeface="Calibri"/>
            </a:endParaRPr>
          </a:p>
          <a:p>
            <a:pPr marL="50800" marR="43815" indent="184150" algn="just">
              <a:lnSpc>
                <a:spcPct val="102000"/>
              </a:lnSpc>
            </a:pPr>
            <a:r>
              <a:rPr sz="950" spc="75" dirty="0">
                <a:latin typeface="Calibri"/>
                <a:cs typeface="Calibri"/>
              </a:rPr>
              <a:t>The</a:t>
            </a:r>
            <a:r>
              <a:rPr sz="950" spc="9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optimization</a:t>
            </a:r>
            <a:r>
              <a:rPr sz="950" spc="95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problem</a:t>
            </a:r>
            <a:r>
              <a:rPr sz="950" spc="95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is</a:t>
            </a:r>
            <a:r>
              <a:rPr sz="950" spc="9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formulated</a:t>
            </a:r>
            <a:r>
              <a:rPr sz="950" spc="95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as</a:t>
            </a:r>
            <a:r>
              <a:rPr sz="950" spc="9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a</a:t>
            </a:r>
            <a:r>
              <a:rPr sz="950" spc="9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Mixed-Integer</a:t>
            </a:r>
            <a:r>
              <a:rPr sz="950" spc="100" dirty="0">
                <a:latin typeface="Calibri"/>
                <a:cs typeface="Calibri"/>
              </a:rPr>
              <a:t> </a:t>
            </a:r>
            <a:r>
              <a:rPr sz="950" spc="50" dirty="0">
                <a:latin typeface="Calibri"/>
                <a:cs typeface="Calibri"/>
              </a:rPr>
              <a:t>Linear</a:t>
            </a:r>
            <a:r>
              <a:rPr sz="950" spc="9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Programming</a:t>
            </a:r>
            <a:r>
              <a:rPr sz="950" spc="95" dirty="0">
                <a:latin typeface="Calibri"/>
                <a:cs typeface="Calibri"/>
              </a:rPr>
              <a:t> </a:t>
            </a:r>
            <a:r>
              <a:rPr sz="950" spc="120" dirty="0">
                <a:latin typeface="Calibri"/>
                <a:cs typeface="Calibri"/>
              </a:rPr>
              <a:t>(MILP)</a:t>
            </a:r>
            <a:r>
              <a:rPr sz="950" spc="9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problem.</a:t>
            </a:r>
            <a:r>
              <a:rPr sz="950" spc="215" dirty="0">
                <a:latin typeface="Calibri"/>
                <a:cs typeface="Calibri"/>
              </a:rPr>
              <a:t> </a:t>
            </a:r>
            <a:r>
              <a:rPr sz="950" spc="60" dirty="0">
                <a:latin typeface="Calibri"/>
                <a:cs typeface="Calibri"/>
              </a:rPr>
              <a:t>This </a:t>
            </a:r>
            <a:r>
              <a:rPr sz="950" spc="10" dirty="0">
                <a:latin typeface="Calibri"/>
                <a:cs typeface="Calibri"/>
              </a:rPr>
              <a:t>formulation</a:t>
            </a:r>
            <a:r>
              <a:rPr sz="950" spc="27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allows</a:t>
            </a:r>
            <a:r>
              <a:rPr sz="950" spc="26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representing</a:t>
            </a:r>
            <a:r>
              <a:rPr sz="950" spc="2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the</a:t>
            </a:r>
            <a:r>
              <a:rPr sz="950" spc="27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various</a:t>
            </a:r>
            <a:r>
              <a:rPr sz="950" spc="2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constraints</a:t>
            </a:r>
            <a:r>
              <a:rPr sz="950" spc="2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and</a:t>
            </a:r>
            <a:r>
              <a:rPr sz="950" spc="27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objectives</a:t>
            </a:r>
            <a:r>
              <a:rPr sz="950" spc="2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in</a:t>
            </a:r>
            <a:r>
              <a:rPr sz="950" spc="27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</a:t>
            </a:r>
            <a:r>
              <a:rPr sz="950" spc="2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mathematical</a:t>
            </a:r>
            <a:r>
              <a:rPr sz="950" spc="27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framework.</a:t>
            </a:r>
            <a:r>
              <a:rPr sz="950" spc="175" dirty="0">
                <a:latin typeface="Calibri"/>
                <a:cs typeface="Calibri"/>
              </a:rPr>
              <a:t>  </a:t>
            </a:r>
            <a:r>
              <a:rPr sz="950" spc="50" dirty="0">
                <a:latin typeface="Calibri"/>
                <a:cs typeface="Calibri"/>
              </a:rPr>
              <a:t>The </a:t>
            </a:r>
            <a:r>
              <a:rPr sz="950" dirty="0">
                <a:latin typeface="Calibri"/>
                <a:cs typeface="Calibri"/>
              </a:rPr>
              <a:t>variables</a:t>
            </a:r>
            <a:r>
              <a:rPr sz="950" spc="28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include</a:t>
            </a:r>
            <a:r>
              <a:rPr sz="950" spc="285" dirty="0">
                <a:latin typeface="Calibri"/>
                <a:cs typeface="Calibri"/>
              </a:rPr>
              <a:t> </a:t>
            </a:r>
            <a:r>
              <a:rPr sz="950" spc="50" dirty="0">
                <a:latin typeface="Calibri"/>
                <a:cs typeface="Calibri"/>
              </a:rPr>
              <a:t>activity</a:t>
            </a:r>
            <a:r>
              <a:rPr sz="950" spc="28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timings,</a:t>
            </a:r>
            <a:r>
              <a:rPr sz="950" spc="28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power-saving</a:t>
            </a:r>
            <a:r>
              <a:rPr sz="950" spc="28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mode</a:t>
            </a:r>
            <a:r>
              <a:rPr sz="950" spc="28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selections,</a:t>
            </a:r>
            <a:r>
              <a:rPr sz="950" spc="28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trajectory</a:t>
            </a:r>
            <a:r>
              <a:rPr sz="950" spc="28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choices,</a:t>
            </a:r>
            <a:r>
              <a:rPr sz="950" spc="28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and</a:t>
            </a:r>
            <a:r>
              <a:rPr sz="950" spc="28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more.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9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tabLst>
                <a:tab pos="1049655" algn="l"/>
              </a:tabLst>
            </a:pPr>
            <a:r>
              <a:rPr sz="1400" b="1" spc="95" dirty="0">
                <a:solidFill>
                  <a:srgbClr val="FF0000"/>
                </a:solidFill>
                <a:latin typeface="Calibri"/>
                <a:cs typeface="Calibri"/>
              </a:rPr>
              <a:t>Section</a:t>
            </a:r>
            <a:r>
              <a:rPr sz="1400" b="1" spc="2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2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400" b="1" spc="105" dirty="0">
                <a:latin typeface="Calibri"/>
                <a:cs typeface="Calibri"/>
              </a:rPr>
              <a:t>Minimization</a:t>
            </a:r>
            <a:r>
              <a:rPr sz="1400" b="1" spc="254" dirty="0">
                <a:latin typeface="Calibri"/>
                <a:cs typeface="Calibri"/>
              </a:rPr>
              <a:t> </a:t>
            </a:r>
            <a:r>
              <a:rPr sz="1400" b="1" spc="100" dirty="0">
                <a:latin typeface="Calibri"/>
                <a:cs typeface="Calibri"/>
              </a:rPr>
              <a:t>Objective</a:t>
            </a:r>
            <a:endParaRPr sz="1400">
              <a:latin typeface="Calibri"/>
              <a:cs typeface="Calibri"/>
            </a:endParaRPr>
          </a:p>
          <a:p>
            <a:pPr marL="50800" marR="43180" algn="just">
              <a:lnSpc>
                <a:spcPct val="102000"/>
              </a:lnSpc>
              <a:spcBef>
                <a:spcPts val="1000"/>
              </a:spcBef>
            </a:pPr>
            <a:r>
              <a:rPr sz="950" spc="10" dirty="0">
                <a:latin typeface="Calibri"/>
                <a:cs typeface="Calibri"/>
              </a:rPr>
              <a:t>Minimize</a:t>
            </a:r>
            <a:r>
              <a:rPr sz="950" spc="2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the</a:t>
            </a:r>
            <a:r>
              <a:rPr sz="950" spc="27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energy</a:t>
            </a:r>
            <a:r>
              <a:rPr sz="950" spc="2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consumption</a:t>
            </a:r>
            <a:r>
              <a:rPr sz="950" spc="2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while</a:t>
            </a:r>
            <a:r>
              <a:rPr sz="950" spc="2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optimizing</a:t>
            </a:r>
            <a:r>
              <a:rPr sz="950" spc="2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the</a:t>
            </a:r>
            <a:r>
              <a:rPr sz="950" spc="2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operation</a:t>
            </a:r>
            <a:r>
              <a:rPr sz="950" spc="2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of</a:t>
            </a:r>
            <a:r>
              <a:rPr sz="950" spc="2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robotic</a:t>
            </a:r>
            <a:r>
              <a:rPr sz="950" spc="2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cells</a:t>
            </a:r>
            <a:r>
              <a:rPr sz="950" spc="27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to</a:t>
            </a:r>
            <a:r>
              <a:rPr sz="950" spc="2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achieve</a:t>
            </a:r>
            <a:r>
              <a:rPr sz="950" spc="28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cost</a:t>
            </a:r>
            <a:r>
              <a:rPr sz="950" spc="27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savings, </a:t>
            </a:r>
            <a:r>
              <a:rPr sz="950" spc="30" dirty="0">
                <a:latin typeface="Calibri"/>
                <a:cs typeface="Calibri"/>
              </a:rPr>
              <a:t>improve</a:t>
            </a:r>
            <a:r>
              <a:rPr sz="950" spc="1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environmental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sustainability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(green</a:t>
            </a:r>
            <a:r>
              <a:rPr sz="950" spc="1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credentials),</a:t>
            </a:r>
            <a:r>
              <a:rPr sz="950" spc="25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and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enhance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competitiveness.</a:t>
            </a:r>
            <a:r>
              <a:rPr sz="950" spc="150" dirty="0">
                <a:latin typeface="Calibri"/>
                <a:cs typeface="Calibri"/>
              </a:rPr>
              <a:t> </a:t>
            </a:r>
            <a:r>
              <a:rPr sz="950" spc="80" dirty="0">
                <a:latin typeface="Calibri"/>
                <a:cs typeface="Calibri"/>
              </a:rPr>
              <a:t>This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is</a:t>
            </a:r>
            <a:r>
              <a:rPr sz="950" spc="1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accomplished </a:t>
            </a:r>
            <a:r>
              <a:rPr sz="950" spc="10" dirty="0">
                <a:latin typeface="Calibri"/>
                <a:cs typeface="Calibri"/>
              </a:rPr>
              <a:t>through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the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development</a:t>
            </a:r>
            <a:r>
              <a:rPr sz="950" spc="12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of</a:t>
            </a:r>
            <a:r>
              <a:rPr sz="950" spc="12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</a:t>
            </a:r>
            <a:r>
              <a:rPr sz="950" spc="12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parallel</a:t>
            </a:r>
            <a:r>
              <a:rPr sz="950" spc="125" dirty="0">
                <a:latin typeface="Calibri"/>
                <a:cs typeface="Calibri"/>
              </a:rPr>
              <a:t> </a:t>
            </a:r>
            <a:r>
              <a:rPr sz="950" spc="55" dirty="0">
                <a:latin typeface="Calibri"/>
                <a:cs typeface="Calibri"/>
              </a:rPr>
              <a:t>Branch</a:t>
            </a:r>
            <a:r>
              <a:rPr sz="950" spc="125" dirty="0">
                <a:latin typeface="Calibri"/>
                <a:cs typeface="Calibri"/>
              </a:rPr>
              <a:t> </a:t>
            </a:r>
            <a:r>
              <a:rPr sz="950" spc="95" dirty="0">
                <a:latin typeface="Calibri"/>
                <a:cs typeface="Calibri"/>
              </a:rPr>
              <a:t>&amp;</a:t>
            </a:r>
            <a:r>
              <a:rPr sz="950" spc="125" dirty="0">
                <a:latin typeface="Calibri"/>
                <a:cs typeface="Calibri"/>
              </a:rPr>
              <a:t> </a:t>
            </a:r>
            <a:r>
              <a:rPr sz="950" spc="50" dirty="0">
                <a:latin typeface="Calibri"/>
                <a:cs typeface="Calibri"/>
              </a:rPr>
              <a:t>Bound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algorithm</a:t>
            </a:r>
            <a:r>
              <a:rPr sz="950" spc="12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that</a:t>
            </a:r>
            <a:r>
              <a:rPr sz="950" spc="12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efficiently</a:t>
            </a:r>
            <a:r>
              <a:rPr sz="950" spc="12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solves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the</a:t>
            </a:r>
            <a:r>
              <a:rPr sz="950" spc="12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energy</a:t>
            </a:r>
            <a:r>
              <a:rPr sz="950" spc="125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optimiza- </a:t>
            </a:r>
            <a:r>
              <a:rPr sz="950" spc="20" dirty="0">
                <a:latin typeface="Calibri"/>
                <a:cs typeface="Calibri"/>
              </a:rPr>
              <a:t>tion</a:t>
            </a:r>
            <a:r>
              <a:rPr sz="950" spc="5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problem</a:t>
            </a:r>
            <a:r>
              <a:rPr sz="950" spc="5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in</a:t>
            </a:r>
            <a:r>
              <a:rPr sz="950" spc="5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robotic</a:t>
            </a:r>
            <a:r>
              <a:rPr sz="950" spc="5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cells.</a:t>
            </a:r>
            <a:r>
              <a:rPr sz="950" spc="250" dirty="0">
                <a:latin typeface="Calibri"/>
                <a:cs typeface="Calibri"/>
              </a:rPr>
              <a:t> </a:t>
            </a:r>
            <a:r>
              <a:rPr sz="950" spc="75" dirty="0">
                <a:latin typeface="Calibri"/>
                <a:cs typeface="Calibri"/>
              </a:rPr>
              <a:t>The</a:t>
            </a:r>
            <a:r>
              <a:rPr sz="950" spc="5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algorithm</a:t>
            </a:r>
            <a:r>
              <a:rPr sz="950" spc="5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integrates</a:t>
            </a:r>
            <a:r>
              <a:rPr sz="950" spc="6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tight</a:t>
            </a:r>
            <a:r>
              <a:rPr sz="950" spc="5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lower</a:t>
            </a:r>
            <a:r>
              <a:rPr sz="950" spc="6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bound</a:t>
            </a:r>
            <a:r>
              <a:rPr sz="950" spc="6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estimations,</a:t>
            </a:r>
            <a:r>
              <a:rPr sz="950" spc="7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employs</a:t>
            </a:r>
            <a:r>
              <a:rPr sz="950" spc="5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the</a:t>
            </a:r>
            <a:r>
              <a:rPr sz="950" spc="65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specialized </a:t>
            </a:r>
            <a:r>
              <a:rPr sz="950" spc="10" dirty="0">
                <a:latin typeface="Calibri"/>
                <a:cs typeface="Calibri"/>
              </a:rPr>
              <a:t>simplex</a:t>
            </a:r>
            <a:r>
              <a:rPr sz="950" spc="16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method</a:t>
            </a:r>
            <a:r>
              <a:rPr sz="950" spc="16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in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the</a:t>
            </a:r>
            <a:r>
              <a:rPr sz="950" spc="165" dirty="0">
                <a:latin typeface="Calibri"/>
                <a:cs typeface="Calibri"/>
              </a:rPr>
              <a:t> </a:t>
            </a:r>
            <a:r>
              <a:rPr sz="950" spc="50" dirty="0">
                <a:latin typeface="Calibri"/>
                <a:cs typeface="Calibri"/>
              </a:rPr>
              <a:t>Gurobi</a:t>
            </a:r>
            <a:r>
              <a:rPr sz="950" spc="16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solver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for</a:t>
            </a:r>
            <a:r>
              <a:rPr sz="950" spc="16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convex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envelope</a:t>
            </a:r>
            <a:r>
              <a:rPr sz="950" spc="16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calculations,</a:t>
            </a:r>
            <a:r>
              <a:rPr sz="950" spc="16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introduces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Deep</a:t>
            </a:r>
            <a:r>
              <a:rPr sz="950" spc="165" dirty="0">
                <a:latin typeface="Calibri"/>
                <a:cs typeface="Calibri"/>
              </a:rPr>
              <a:t> </a:t>
            </a:r>
            <a:r>
              <a:rPr sz="950" spc="55" dirty="0">
                <a:latin typeface="Calibri"/>
                <a:cs typeface="Calibri"/>
              </a:rPr>
              <a:t>Jumping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to</a:t>
            </a:r>
            <a:r>
              <a:rPr sz="950" spc="165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address </a:t>
            </a:r>
            <a:r>
              <a:rPr sz="950" spc="20" dirty="0">
                <a:latin typeface="Calibri"/>
                <a:cs typeface="Calibri"/>
              </a:rPr>
              <a:t>complex</a:t>
            </a:r>
            <a:r>
              <a:rPr sz="950" spc="16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inter-robot</a:t>
            </a:r>
            <a:r>
              <a:rPr sz="950" spc="16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synchronization</a:t>
            </a:r>
            <a:r>
              <a:rPr sz="950" spc="16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challenges,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and</a:t>
            </a:r>
            <a:r>
              <a:rPr sz="950" spc="16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maximizes</a:t>
            </a:r>
            <a:r>
              <a:rPr sz="950" spc="165" dirty="0">
                <a:latin typeface="Calibri"/>
                <a:cs typeface="Calibri"/>
              </a:rPr>
              <a:t> </a:t>
            </a:r>
            <a:r>
              <a:rPr sz="950" spc="155" dirty="0">
                <a:latin typeface="Calibri"/>
                <a:cs typeface="Calibri"/>
              </a:rPr>
              <a:t>CPU</a:t>
            </a:r>
            <a:r>
              <a:rPr sz="950" spc="16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core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utilization</a:t>
            </a:r>
            <a:r>
              <a:rPr sz="950" spc="16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for</a:t>
            </a:r>
            <a:r>
              <a:rPr sz="950" spc="16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faster</a:t>
            </a:r>
            <a:r>
              <a:rPr sz="950" spc="16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solution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spc="-20" dirty="0">
                <a:latin typeface="Calibri"/>
                <a:cs typeface="Calibri"/>
              </a:rPr>
              <a:t>dis-</a:t>
            </a:r>
            <a:r>
              <a:rPr sz="950" spc="20" dirty="0">
                <a:latin typeface="Calibri"/>
                <a:cs typeface="Calibri"/>
              </a:rPr>
              <a:t> covery.</a:t>
            </a:r>
            <a:r>
              <a:rPr sz="950" spc="165" dirty="0">
                <a:latin typeface="Calibri"/>
                <a:cs typeface="Calibri"/>
              </a:rPr>
              <a:t>  </a:t>
            </a:r>
            <a:r>
              <a:rPr sz="950" spc="20" dirty="0">
                <a:latin typeface="Calibri"/>
                <a:cs typeface="Calibri"/>
              </a:rPr>
              <a:t>Experimental</a:t>
            </a:r>
            <a:r>
              <a:rPr sz="950" spc="24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validation</a:t>
            </a:r>
            <a:r>
              <a:rPr sz="950" spc="24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showcases</a:t>
            </a:r>
            <a:r>
              <a:rPr sz="950" spc="24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the</a:t>
            </a:r>
            <a:r>
              <a:rPr sz="950" spc="25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algorithm’s</a:t>
            </a:r>
            <a:r>
              <a:rPr sz="950" spc="24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scalability</a:t>
            </a:r>
            <a:r>
              <a:rPr sz="950" spc="24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and</a:t>
            </a:r>
            <a:r>
              <a:rPr sz="950" spc="24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solution</a:t>
            </a:r>
            <a:r>
              <a:rPr sz="950" spc="24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quality,</a:t>
            </a:r>
            <a:r>
              <a:rPr sz="950" spc="27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outperforming </a:t>
            </a:r>
            <a:r>
              <a:rPr sz="950" spc="10" dirty="0">
                <a:latin typeface="Calibri"/>
                <a:cs typeface="Calibri"/>
              </a:rPr>
              <a:t>previous</a:t>
            </a:r>
            <a:r>
              <a:rPr sz="950" spc="30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methods.</a:t>
            </a:r>
            <a:r>
              <a:rPr sz="950" spc="204" dirty="0">
                <a:latin typeface="Calibri"/>
                <a:cs typeface="Calibri"/>
              </a:rPr>
              <a:t>  </a:t>
            </a:r>
            <a:r>
              <a:rPr sz="950" spc="75" dirty="0">
                <a:latin typeface="Calibri"/>
                <a:cs typeface="Calibri"/>
              </a:rPr>
              <a:t>The</a:t>
            </a:r>
            <a:r>
              <a:rPr sz="950" spc="30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proposed</a:t>
            </a:r>
            <a:r>
              <a:rPr sz="950" spc="30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algorithm</a:t>
            </a:r>
            <a:r>
              <a:rPr sz="950" spc="30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contributes</a:t>
            </a:r>
            <a:r>
              <a:rPr sz="950" spc="30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to</a:t>
            </a:r>
            <a:r>
              <a:rPr sz="950" spc="30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practical</a:t>
            </a:r>
            <a:r>
              <a:rPr sz="950" spc="30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energy</a:t>
            </a:r>
            <a:r>
              <a:rPr sz="950" spc="30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optimization</a:t>
            </a:r>
            <a:r>
              <a:rPr sz="950" spc="30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in</a:t>
            </a:r>
            <a:r>
              <a:rPr sz="950" spc="30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industrial</a:t>
            </a:r>
            <a:r>
              <a:rPr sz="950" spc="305" dirty="0">
                <a:latin typeface="Calibri"/>
                <a:cs typeface="Calibri"/>
              </a:rPr>
              <a:t> </a:t>
            </a:r>
            <a:r>
              <a:rPr sz="950" spc="-20" dirty="0">
                <a:latin typeface="Calibri"/>
                <a:cs typeface="Calibri"/>
              </a:rPr>
              <a:t>set-</a:t>
            </a:r>
            <a:r>
              <a:rPr sz="950" spc="10" dirty="0">
                <a:latin typeface="Calibri"/>
                <a:cs typeface="Calibri"/>
              </a:rPr>
              <a:t> tings</a:t>
            </a:r>
            <a:r>
              <a:rPr sz="950" spc="254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by</a:t>
            </a:r>
            <a:r>
              <a:rPr sz="950" spc="26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providing</a:t>
            </a:r>
            <a:r>
              <a:rPr sz="950" spc="25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nearly</a:t>
            </a:r>
            <a:r>
              <a:rPr sz="950" spc="254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optimal</a:t>
            </a:r>
            <a:r>
              <a:rPr sz="950" spc="26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solutions</a:t>
            </a:r>
            <a:r>
              <a:rPr sz="950" spc="26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and</a:t>
            </a:r>
            <a:r>
              <a:rPr sz="950" spc="254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streamlining</a:t>
            </a:r>
            <a:r>
              <a:rPr sz="950" spc="26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optimization</a:t>
            </a:r>
            <a:r>
              <a:rPr sz="950" spc="254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processes</a:t>
            </a:r>
            <a:r>
              <a:rPr sz="950" spc="26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for</a:t>
            </a:r>
            <a:r>
              <a:rPr sz="950" spc="254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various</a:t>
            </a:r>
            <a:r>
              <a:rPr sz="950" spc="26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robotic</a:t>
            </a:r>
            <a:r>
              <a:rPr sz="950" spc="260" dirty="0">
                <a:latin typeface="Calibri"/>
                <a:cs typeface="Calibri"/>
              </a:rPr>
              <a:t> </a:t>
            </a:r>
            <a:r>
              <a:rPr sz="950" spc="-20" dirty="0">
                <a:latin typeface="Calibri"/>
                <a:cs typeface="Calibri"/>
              </a:rPr>
              <a:t>cell</a:t>
            </a:r>
            <a:r>
              <a:rPr sz="950" spc="-10" dirty="0">
                <a:latin typeface="Calibri"/>
                <a:cs typeface="Calibri"/>
              </a:rPr>
              <a:t> applications.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9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tabLst>
                <a:tab pos="1049655" algn="l"/>
              </a:tabLst>
            </a:pPr>
            <a:r>
              <a:rPr sz="1400" b="1" spc="95" dirty="0">
                <a:solidFill>
                  <a:srgbClr val="FF0000"/>
                </a:solidFill>
                <a:latin typeface="Calibri"/>
                <a:cs typeface="Calibri"/>
              </a:rPr>
              <a:t>Section</a:t>
            </a:r>
            <a:r>
              <a:rPr sz="1400" b="1" spc="2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2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400" b="1" spc="105" dirty="0">
                <a:latin typeface="Calibri"/>
                <a:cs typeface="Calibri"/>
              </a:rPr>
              <a:t>Mathematical</a:t>
            </a:r>
            <a:r>
              <a:rPr sz="1400" b="1" spc="240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Formulation</a:t>
            </a:r>
            <a:endParaRPr sz="1400">
              <a:latin typeface="Calibri"/>
              <a:cs typeface="Calibri"/>
            </a:endParaRPr>
          </a:p>
          <a:p>
            <a:pPr marL="356870" indent="-156210">
              <a:lnSpc>
                <a:spcPct val="100000"/>
              </a:lnSpc>
              <a:spcBef>
                <a:spcPts val="1025"/>
              </a:spcBef>
              <a:buFont typeface="Calibri"/>
              <a:buAutoNum type="arabicPeriod"/>
              <a:tabLst>
                <a:tab pos="356870" algn="l"/>
              </a:tabLst>
            </a:pPr>
            <a:r>
              <a:rPr sz="950" b="1" spc="90" dirty="0">
                <a:latin typeface="Calibri"/>
                <a:cs typeface="Calibri"/>
              </a:rPr>
              <a:t>Decision</a:t>
            </a:r>
            <a:r>
              <a:rPr sz="950" b="1" spc="165" dirty="0">
                <a:latin typeface="Calibri"/>
                <a:cs typeface="Calibri"/>
              </a:rPr>
              <a:t> </a:t>
            </a:r>
            <a:r>
              <a:rPr sz="950" b="1" spc="70" dirty="0">
                <a:latin typeface="Calibri"/>
                <a:cs typeface="Calibri"/>
              </a:rPr>
              <a:t>Variables:</a:t>
            </a:r>
            <a:endParaRPr sz="950">
              <a:latin typeface="Calibri"/>
              <a:cs typeface="Calibri"/>
            </a:endParaRPr>
          </a:p>
          <a:p>
            <a:pPr marL="628015" lvl="1" indent="-12192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628015" algn="l"/>
              </a:tabLst>
            </a:pPr>
            <a:r>
              <a:rPr sz="950" spc="70" dirty="0">
                <a:latin typeface="Calibri"/>
                <a:cs typeface="Calibri"/>
              </a:rPr>
              <a:t>Activity</a:t>
            </a:r>
            <a:r>
              <a:rPr sz="950" spc="17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timings:</a:t>
            </a:r>
            <a:r>
              <a:rPr sz="950" spc="320" dirty="0">
                <a:latin typeface="Calibri"/>
                <a:cs typeface="Calibri"/>
              </a:rPr>
              <a:t> </a:t>
            </a:r>
            <a:r>
              <a:rPr sz="950" spc="70" dirty="0">
                <a:latin typeface="Calibri"/>
                <a:cs typeface="Calibri"/>
              </a:rPr>
              <a:t>Let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i="1" dirty="0">
                <a:latin typeface="Calibri"/>
                <a:cs typeface="Calibri"/>
              </a:rPr>
              <a:t>t</a:t>
            </a:r>
            <a:r>
              <a:rPr sz="975" i="1" baseline="-12820" dirty="0">
                <a:latin typeface="Verdana"/>
                <a:cs typeface="Verdana"/>
              </a:rPr>
              <a:t>a</a:t>
            </a:r>
            <a:r>
              <a:rPr sz="975" i="1" spc="345" baseline="-12820" dirty="0">
                <a:latin typeface="Verdana"/>
                <a:cs typeface="Verdana"/>
              </a:rPr>
              <a:t> </a:t>
            </a:r>
            <a:r>
              <a:rPr sz="950" dirty="0">
                <a:latin typeface="Calibri"/>
                <a:cs typeface="Calibri"/>
              </a:rPr>
              <a:t>represent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start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time</a:t>
            </a:r>
            <a:r>
              <a:rPr sz="950" spc="17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of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spc="50" dirty="0">
                <a:latin typeface="Calibri"/>
                <a:cs typeface="Calibri"/>
              </a:rPr>
              <a:t>activity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i="1" spc="-25" dirty="0">
                <a:latin typeface="Calibri"/>
                <a:cs typeface="Calibri"/>
              </a:rPr>
              <a:t>a</a:t>
            </a:r>
            <a:r>
              <a:rPr sz="950" spc="-25" dirty="0">
                <a:latin typeface="Calibri"/>
                <a:cs typeface="Calibri"/>
              </a:rPr>
              <a:t>.</a:t>
            </a:r>
            <a:endParaRPr sz="950">
              <a:latin typeface="Calibri"/>
              <a:cs typeface="Calibri"/>
            </a:endParaRPr>
          </a:p>
          <a:p>
            <a:pPr marL="628015" lvl="1" indent="-12192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628015" algn="l"/>
              </a:tabLst>
            </a:pPr>
            <a:r>
              <a:rPr sz="950" dirty="0">
                <a:latin typeface="Calibri"/>
                <a:cs typeface="Calibri"/>
              </a:rPr>
              <a:t>Power-saving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mode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selection:</a:t>
            </a:r>
            <a:r>
              <a:rPr sz="950" spc="330" dirty="0">
                <a:latin typeface="Calibri"/>
                <a:cs typeface="Calibri"/>
              </a:rPr>
              <a:t> </a:t>
            </a:r>
            <a:r>
              <a:rPr sz="950" spc="70" dirty="0">
                <a:latin typeface="Calibri"/>
                <a:cs typeface="Calibri"/>
              </a:rPr>
              <a:t>Let</a:t>
            </a:r>
            <a:r>
              <a:rPr sz="950" spc="195" dirty="0">
                <a:latin typeface="Calibri"/>
                <a:cs typeface="Calibri"/>
              </a:rPr>
              <a:t> </a:t>
            </a:r>
            <a:r>
              <a:rPr sz="950" i="1" spc="60" dirty="0">
                <a:latin typeface="Calibri"/>
                <a:cs typeface="Calibri"/>
              </a:rPr>
              <a:t>m</a:t>
            </a:r>
            <a:r>
              <a:rPr sz="975" i="1" spc="89" baseline="-12820" dirty="0">
                <a:latin typeface="Verdana"/>
                <a:cs typeface="Verdana"/>
              </a:rPr>
              <a:t>a</a:t>
            </a:r>
            <a:r>
              <a:rPr sz="975" i="1" spc="359" baseline="-12820" dirty="0">
                <a:latin typeface="Verdana"/>
                <a:cs typeface="Verdana"/>
              </a:rPr>
              <a:t> </a:t>
            </a:r>
            <a:r>
              <a:rPr sz="950" dirty="0">
                <a:latin typeface="Calibri"/>
                <a:cs typeface="Calibri"/>
              </a:rPr>
              <a:t>represent</a:t>
            </a:r>
            <a:r>
              <a:rPr sz="950" spc="19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power-saving</a:t>
            </a:r>
            <a:r>
              <a:rPr sz="950" spc="1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mode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for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spc="50" dirty="0">
                <a:latin typeface="Calibri"/>
                <a:cs typeface="Calibri"/>
              </a:rPr>
              <a:t>activity</a:t>
            </a:r>
            <a:r>
              <a:rPr sz="950" spc="195" dirty="0">
                <a:latin typeface="Calibri"/>
                <a:cs typeface="Calibri"/>
              </a:rPr>
              <a:t> </a:t>
            </a:r>
            <a:r>
              <a:rPr sz="950" i="1" spc="-25" dirty="0">
                <a:latin typeface="Calibri"/>
                <a:cs typeface="Calibri"/>
              </a:rPr>
              <a:t>a</a:t>
            </a:r>
            <a:r>
              <a:rPr sz="950" spc="-25" dirty="0">
                <a:latin typeface="Calibri"/>
                <a:cs typeface="Calibri"/>
              </a:rPr>
              <a:t>.</a:t>
            </a:r>
            <a:endParaRPr sz="950">
              <a:latin typeface="Calibri"/>
              <a:cs typeface="Calibri"/>
            </a:endParaRPr>
          </a:p>
          <a:p>
            <a:pPr marL="628015" lvl="1" indent="-12192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628015" algn="l"/>
              </a:tabLst>
            </a:pPr>
            <a:r>
              <a:rPr sz="950" spc="50" dirty="0">
                <a:latin typeface="Calibri"/>
                <a:cs typeface="Calibri"/>
              </a:rPr>
              <a:t>Trajectory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choices:</a:t>
            </a:r>
            <a:r>
              <a:rPr sz="950" spc="240" dirty="0">
                <a:latin typeface="Calibri"/>
                <a:cs typeface="Calibri"/>
              </a:rPr>
              <a:t> </a:t>
            </a:r>
            <a:r>
              <a:rPr sz="950" spc="70" dirty="0">
                <a:latin typeface="Calibri"/>
                <a:cs typeface="Calibri"/>
              </a:rPr>
              <a:t>Let</a:t>
            </a:r>
            <a:r>
              <a:rPr sz="950" spc="125" dirty="0">
                <a:latin typeface="Calibri"/>
                <a:cs typeface="Calibri"/>
              </a:rPr>
              <a:t> </a:t>
            </a:r>
            <a:r>
              <a:rPr sz="950" i="1" spc="20" dirty="0">
                <a:latin typeface="Calibri"/>
                <a:cs typeface="Calibri"/>
              </a:rPr>
              <a:t>t</a:t>
            </a:r>
            <a:r>
              <a:rPr sz="975" i="1" spc="30" baseline="-12820" dirty="0">
                <a:latin typeface="Verdana"/>
                <a:cs typeface="Verdana"/>
              </a:rPr>
              <a:t>e</a:t>
            </a:r>
            <a:r>
              <a:rPr sz="975" i="1" spc="240" baseline="-12820" dirty="0">
                <a:latin typeface="Verdana"/>
                <a:cs typeface="Verdana"/>
              </a:rPr>
              <a:t> </a:t>
            </a:r>
            <a:r>
              <a:rPr sz="950" spc="10" dirty="0">
                <a:latin typeface="Calibri"/>
                <a:cs typeface="Calibri"/>
              </a:rPr>
              <a:t>represent</a:t>
            </a:r>
            <a:r>
              <a:rPr sz="950" spc="13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the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selected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trajectory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for</a:t>
            </a:r>
            <a:r>
              <a:rPr sz="950" spc="12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dynamic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50" dirty="0">
                <a:latin typeface="Calibri"/>
                <a:cs typeface="Calibri"/>
              </a:rPr>
              <a:t>activity</a:t>
            </a:r>
            <a:r>
              <a:rPr sz="950" spc="125" dirty="0">
                <a:latin typeface="Calibri"/>
                <a:cs typeface="Calibri"/>
              </a:rPr>
              <a:t> </a:t>
            </a:r>
            <a:r>
              <a:rPr sz="950" i="1" spc="-25" dirty="0">
                <a:latin typeface="Calibri"/>
                <a:cs typeface="Calibri"/>
              </a:rPr>
              <a:t>e</a:t>
            </a:r>
            <a:r>
              <a:rPr sz="950" spc="-25" dirty="0">
                <a:latin typeface="Calibri"/>
                <a:cs typeface="Calibri"/>
              </a:rPr>
              <a:t>.</a:t>
            </a:r>
            <a:endParaRPr sz="950">
              <a:latin typeface="Calibri"/>
              <a:cs typeface="Calibri"/>
            </a:endParaRPr>
          </a:p>
          <a:p>
            <a:pPr marL="356870" indent="-156210">
              <a:lnSpc>
                <a:spcPct val="100000"/>
              </a:lnSpc>
              <a:spcBef>
                <a:spcPts val="800"/>
              </a:spcBef>
              <a:buFont typeface="Calibri"/>
              <a:buAutoNum type="arabicPeriod"/>
              <a:tabLst>
                <a:tab pos="356870" algn="l"/>
              </a:tabLst>
            </a:pPr>
            <a:r>
              <a:rPr sz="950" b="1" spc="95" dirty="0">
                <a:latin typeface="Calibri"/>
                <a:cs typeface="Calibri"/>
              </a:rPr>
              <a:t>Objective</a:t>
            </a:r>
            <a:r>
              <a:rPr sz="950" b="1" spc="240" dirty="0">
                <a:latin typeface="Calibri"/>
                <a:cs typeface="Calibri"/>
              </a:rPr>
              <a:t> </a:t>
            </a:r>
            <a:r>
              <a:rPr sz="950" b="1" spc="90" dirty="0">
                <a:latin typeface="Calibri"/>
                <a:cs typeface="Calibri"/>
              </a:rPr>
              <a:t>Function:</a:t>
            </a:r>
            <a:r>
              <a:rPr sz="950" b="1" spc="315" dirty="0">
                <a:latin typeface="Calibri"/>
                <a:cs typeface="Calibri"/>
              </a:rPr>
              <a:t> </a:t>
            </a:r>
            <a:r>
              <a:rPr sz="950" spc="75" dirty="0">
                <a:latin typeface="Calibri"/>
                <a:cs typeface="Calibri"/>
              </a:rPr>
              <a:t>The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goal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is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to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minimize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overall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energy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consumption:</a:t>
            </a:r>
            <a:endParaRPr sz="950">
              <a:latin typeface="Calibri"/>
              <a:cs typeface="Calibri"/>
            </a:endParaRPr>
          </a:p>
          <a:p>
            <a:pPr marL="306070" algn="ctr">
              <a:lnSpc>
                <a:spcPct val="100000"/>
              </a:lnSpc>
              <a:spcBef>
                <a:spcPts val="1135"/>
              </a:spcBef>
            </a:pPr>
            <a:r>
              <a:rPr sz="950" spc="20" dirty="0">
                <a:latin typeface="Calibri"/>
                <a:cs typeface="Calibri"/>
              </a:rPr>
              <a:t>Minimize:</a:t>
            </a:r>
            <a:r>
              <a:rPr sz="950" spc="270" dirty="0">
                <a:latin typeface="Calibri"/>
                <a:cs typeface="Calibri"/>
              </a:rPr>
              <a:t> </a:t>
            </a:r>
            <a:r>
              <a:rPr sz="950" i="1" spc="245" dirty="0">
                <a:latin typeface="Calibri"/>
                <a:cs typeface="Calibri"/>
              </a:rPr>
              <a:t>E</a:t>
            </a:r>
            <a:r>
              <a:rPr sz="950" i="1" spc="150" dirty="0">
                <a:latin typeface="Calibri"/>
                <a:cs typeface="Calibri"/>
              </a:rPr>
              <a:t> </a:t>
            </a:r>
            <a:r>
              <a:rPr sz="950" spc="275" dirty="0">
                <a:latin typeface="Calibri"/>
                <a:cs typeface="Calibri"/>
              </a:rPr>
              <a:t>=</a:t>
            </a:r>
            <a:r>
              <a:rPr sz="950" spc="90" dirty="0">
                <a:latin typeface="Calibri"/>
                <a:cs typeface="Calibri"/>
              </a:rPr>
              <a:t> </a:t>
            </a:r>
            <a:r>
              <a:rPr sz="1425" spc="367" baseline="52631" dirty="0">
                <a:latin typeface="Lucida Sans Unicode"/>
                <a:cs typeface="Lucida Sans Unicode"/>
              </a:rPr>
              <a:t>Σ</a:t>
            </a:r>
            <a:r>
              <a:rPr sz="950" spc="245" dirty="0">
                <a:latin typeface="Calibri"/>
                <a:cs typeface="Calibri"/>
              </a:rPr>
              <a:t>(</a:t>
            </a:r>
            <a:r>
              <a:rPr sz="950" i="1" spc="245" dirty="0">
                <a:latin typeface="Calibri"/>
                <a:cs typeface="Calibri"/>
              </a:rPr>
              <a:t>f</a:t>
            </a:r>
            <a:r>
              <a:rPr sz="975" i="1" spc="367" baseline="-12820" dirty="0">
                <a:latin typeface="Verdana"/>
                <a:cs typeface="Verdana"/>
              </a:rPr>
              <a:t>m</a:t>
            </a:r>
            <a:r>
              <a:rPr sz="675" i="1" spc="367" baseline="-30864" dirty="0">
                <a:latin typeface="Calibri"/>
                <a:cs typeface="Calibri"/>
              </a:rPr>
              <a:t>vl</a:t>
            </a:r>
            <a:r>
              <a:rPr sz="675" i="1" spc="15" baseline="-30864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(</a:t>
            </a:r>
            <a:r>
              <a:rPr sz="950" i="1" spc="20" dirty="0">
                <a:latin typeface="Calibri"/>
                <a:cs typeface="Calibri"/>
              </a:rPr>
              <a:t>d</a:t>
            </a:r>
            <a:r>
              <a:rPr sz="975" i="1" spc="30" baseline="-12820" dirty="0">
                <a:latin typeface="Verdana"/>
                <a:cs typeface="Verdana"/>
              </a:rPr>
              <a:t>v</a:t>
            </a:r>
            <a:r>
              <a:rPr sz="975" i="1" spc="-225" baseline="-12820" dirty="0">
                <a:latin typeface="Verdana"/>
                <a:cs typeface="Verdana"/>
              </a:rPr>
              <a:t> </a:t>
            </a:r>
            <a:r>
              <a:rPr sz="950" spc="85" dirty="0">
                <a:latin typeface="Calibri"/>
                <a:cs typeface="Calibri"/>
              </a:rPr>
              <a:t>)</a:t>
            </a:r>
            <a:r>
              <a:rPr sz="950" spc="30" dirty="0">
                <a:latin typeface="Calibri"/>
                <a:cs typeface="Calibri"/>
              </a:rPr>
              <a:t> </a:t>
            </a:r>
            <a:r>
              <a:rPr sz="950" spc="275" dirty="0">
                <a:latin typeface="Calibri"/>
                <a:cs typeface="Calibri"/>
              </a:rPr>
              <a:t>+</a:t>
            </a:r>
            <a:r>
              <a:rPr sz="950" spc="30" dirty="0">
                <a:latin typeface="Calibri"/>
                <a:cs typeface="Calibri"/>
              </a:rPr>
              <a:t> </a:t>
            </a:r>
            <a:r>
              <a:rPr sz="950" i="1" spc="110" dirty="0">
                <a:latin typeface="Calibri"/>
                <a:cs typeface="Calibri"/>
              </a:rPr>
              <a:t>f</a:t>
            </a:r>
            <a:r>
              <a:rPr sz="975" i="1" spc="165" baseline="-12820" dirty="0">
                <a:latin typeface="Verdana"/>
                <a:cs typeface="Verdana"/>
              </a:rPr>
              <a:t>t</a:t>
            </a:r>
            <a:r>
              <a:rPr sz="675" i="1" spc="165" baseline="-30864" dirty="0">
                <a:latin typeface="Calibri"/>
                <a:cs typeface="Calibri"/>
              </a:rPr>
              <a:t>e</a:t>
            </a:r>
            <a:r>
              <a:rPr sz="675" i="1" spc="15" baseline="-30864" dirty="0">
                <a:latin typeface="Calibri"/>
                <a:cs typeface="Calibri"/>
              </a:rPr>
              <a:t> </a:t>
            </a:r>
            <a:r>
              <a:rPr sz="950" spc="45" dirty="0">
                <a:latin typeface="Calibri"/>
                <a:cs typeface="Calibri"/>
              </a:rPr>
              <a:t>(</a:t>
            </a:r>
            <a:r>
              <a:rPr sz="950" i="1" spc="45" dirty="0">
                <a:latin typeface="Calibri"/>
                <a:cs typeface="Calibri"/>
              </a:rPr>
              <a:t>d</a:t>
            </a:r>
            <a:r>
              <a:rPr sz="975" i="1" spc="67" baseline="-12820" dirty="0">
                <a:latin typeface="Verdana"/>
                <a:cs typeface="Verdana"/>
              </a:rPr>
              <a:t>e</a:t>
            </a:r>
            <a:r>
              <a:rPr sz="950" spc="45" dirty="0">
                <a:latin typeface="Calibri"/>
                <a:cs typeface="Calibri"/>
              </a:rPr>
              <a:t>))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950" spc="-50" dirty="0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778" y="876783"/>
            <a:ext cx="6073775" cy="7646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7040" marR="144780">
              <a:lnSpc>
                <a:spcPct val="102000"/>
              </a:lnSpc>
              <a:spcBef>
                <a:spcPts val="95"/>
              </a:spcBef>
            </a:pPr>
            <a:r>
              <a:rPr sz="950" dirty="0">
                <a:latin typeface="Calibri"/>
                <a:cs typeface="Calibri"/>
              </a:rPr>
              <a:t>where</a:t>
            </a:r>
            <a:r>
              <a:rPr sz="950" spc="290" dirty="0">
                <a:latin typeface="Calibri"/>
                <a:cs typeface="Calibri"/>
              </a:rPr>
              <a:t> </a:t>
            </a:r>
            <a:r>
              <a:rPr sz="950" i="1" spc="140" dirty="0">
                <a:latin typeface="Calibri"/>
                <a:cs typeface="Calibri"/>
              </a:rPr>
              <a:t>f</a:t>
            </a:r>
            <a:r>
              <a:rPr sz="975" i="1" spc="209" baseline="-12820" dirty="0">
                <a:latin typeface="Verdana"/>
                <a:cs typeface="Verdana"/>
              </a:rPr>
              <a:t>m</a:t>
            </a:r>
            <a:r>
              <a:rPr sz="675" i="1" spc="209" baseline="-30864" dirty="0">
                <a:latin typeface="Calibri"/>
                <a:cs typeface="Calibri"/>
              </a:rPr>
              <a:t>vl</a:t>
            </a:r>
            <a:r>
              <a:rPr sz="675" i="1" spc="315" baseline="-30864" dirty="0">
                <a:latin typeface="Calibri"/>
                <a:cs typeface="Calibri"/>
              </a:rPr>
              <a:t>  </a:t>
            </a:r>
            <a:r>
              <a:rPr sz="950" dirty="0">
                <a:latin typeface="Calibri"/>
                <a:cs typeface="Calibri"/>
              </a:rPr>
              <a:t>is</a:t>
            </a:r>
            <a:r>
              <a:rPr sz="950" spc="2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2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energy</a:t>
            </a:r>
            <a:r>
              <a:rPr sz="950" spc="29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consumption</a:t>
            </a:r>
            <a:r>
              <a:rPr sz="950" spc="2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function</a:t>
            </a:r>
            <a:r>
              <a:rPr sz="950" spc="2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for</a:t>
            </a:r>
            <a:r>
              <a:rPr sz="950" spc="2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</a:t>
            </a:r>
            <a:r>
              <a:rPr sz="950" spc="2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static</a:t>
            </a:r>
            <a:r>
              <a:rPr sz="950" spc="295" dirty="0">
                <a:latin typeface="Calibri"/>
                <a:cs typeface="Calibri"/>
              </a:rPr>
              <a:t> </a:t>
            </a:r>
            <a:r>
              <a:rPr sz="950" spc="50" dirty="0">
                <a:latin typeface="Calibri"/>
                <a:cs typeface="Calibri"/>
              </a:rPr>
              <a:t>activity</a:t>
            </a:r>
            <a:r>
              <a:rPr sz="950" spc="2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at</a:t>
            </a:r>
            <a:r>
              <a:rPr sz="950" spc="2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location</a:t>
            </a:r>
            <a:r>
              <a:rPr sz="950" spc="285" dirty="0">
                <a:latin typeface="Calibri"/>
                <a:cs typeface="Calibri"/>
              </a:rPr>
              <a:t> </a:t>
            </a:r>
            <a:r>
              <a:rPr sz="950" i="1" spc="70" dirty="0">
                <a:latin typeface="Calibri"/>
                <a:cs typeface="Calibri"/>
              </a:rPr>
              <a:t>l</a:t>
            </a:r>
            <a:r>
              <a:rPr sz="950" i="1" spc="31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with</a:t>
            </a:r>
            <a:r>
              <a:rPr sz="950" spc="2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power-</a:t>
            </a:r>
            <a:r>
              <a:rPr sz="950" spc="-10" dirty="0">
                <a:latin typeface="Calibri"/>
                <a:cs typeface="Calibri"/>
              </a:rPr>
              <a:t>saving </a:t>
            </a:r>
            <a:r>
              <a:rPr sz="950" spc="10" dirty="0">
                <a:latin typeface="Calibri"/>
                <a:cs typeface="Calibri"/>
              </a:rPr>
              <a:t>mode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i="1" spc="60" dirty="0">
                <a:latin typeface="Calibri"/>
                <a:cs typeface="Calibri"/>
              </a:rPr>
              <a:t>m</a:t>
            </a:r>
            <a:r>
              <a:rPr sz="950" spc="60" dirty="0">
                <a:latin typeface="Calibri"/>
                <a:cs typeface="Calibri"/>
              </a:rPr>
              <a:t>,</a:t>
            </a:r>
            <a:r>
              <a:rPr sz="950" spc="17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and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i="1" spc="110" dirty="0">
                <a:latin typeface="Calibri"/>
                <a:cs typeface="Calibri"/>
              </a:rPr>
              <a:t>f</a:t>
            </a:r>
            <a:r>
              <a:rPr sz="975" i="1" spc="165" baseline="-12820" dirty="0">
                <a:latin typeface="Verdana"/>
                <a:cs typeface="Verdana"/>
              </a:rPr>
              <a:t>t</a:t>
            </a:r>
            <a:r>
              <a:rPr sz="675" i="1" spc="165" baseline="-30864" dirty="0">
                <a:latin typeface="Calibri"/>
                <a:cs typeface="Calibri"/>
              </a:rPr>
              <a:t>e</a:t>
            </a:r>
            <a:r>
              <a:rPr sz="675" i="1" spc="607" baseline="-30864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is</a:t>
            </a:r>
            <a:r>
              <a:rPr sz="950" spc="17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the</a:t>
            </a:r>
            <a:r>
              <a:rPr sz="950" spc="17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energy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consumption</a:t>
            </a:r>
            <a:r>
              <a:rPr sz="950" spc="17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function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for</a:t>
            </a:r>
            <a:r>
              <a:rPr sz="950" spc="17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dynamic</a:t>
            </a:r>
            <a:r>
              <a:rPr sz="950" spc="175" dirty="0">
                <a:latin typeface="Calibri"/>
                <a:cs typeface="Calibri"/>
              </a:rPr>
              <a:t> </a:t>
            </a:r>
            <a:r>
              <a:rPr sz="950" spc="50" dirty="0">
                <a:latin typeface="Calibri"/>
                <a:cs typeface="Calibri"/>
              </a:rPr>
              <a:t>activity</a:t>
            </a:r>
            <a:r>
              <a:rPr sz="950" spc="175" dirty="0">
                <a:latin typeface="Calibri"/>
                <a:cs typeface="Calibri"/>
              </a:rPr>
              <a:t> </a:t>
            </a:r>
            <a:r>
              <a:rPr sz="950" i="1" spc="10" dirty="0">
                <a:latin typeface="Calibri"/>
                <a:cs typeface="Calibri"/>
              </a:rPr>
              <a:t>e</a:t>
            </a:r>
            <a:r>
              <a:rPr sz="950" i="1" spc="1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with</a:t>
            </a:r>
            <a:r>
              <a:rPr sz="950" spc="17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duration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i="1" spc="-25" dirty="0">
                <a:latin typeface="Calibri"/>
                <a:cs typeface="Calibri"/>
              </a:rPr>
              <a:t>d</a:t>
            </a:r>
            <a:r>
              <a:rPr sz="975" i="1" spc="-37" baseline="-12820" dirty="0">
                <a:latin typeface="Verdana"/>
                <a:cs typeface="Verdana"/>
              </a:rPr>
              <a:t>e</a:t>
            </a:r>
            <a:r>
              <a:rPr sz="950" spc="-25" dirty="0">
                <a:latin typeface="Calibri"/>
                <a:cs typeface="Calibri"/>
              </a:rPr>
              <a:t>.</a:t>
            </a:r>
            <a:endParaRPr sz="950">
              <a:latin typeface="Calibri"/>
              <a:cs typeface="Calibri"/>
            </a:endParaRPr>
          </a:p>
          <a:p>
            <a:pPr marL="445770" indent="-156210">
              <a:lnSpc>
                <a:spcPct val="100000"/>
              </a:lnSpc>
              <a:spcBef>
                <a:spcPts val="800"/>
              </a:spcBef>
              <a:buFont typeface="Calibri"/>
              <a:buAutoNum type="arabicPeriod" startAt="3"/>
              <a:tabLst>
                <a:tab pos="445770" algn="l"/>
              </a:tabLst>
            </a:pPr>
            <a:r>
              <a:rPr sz="950" b="1" spc="85" dirty="0">
                <a:latin typeface="Calibri"/>
                <a:cs typeface="Calibri"/>
              </a:rPr>
              <a:t>Constraints:</a:t>
            </a:r>
            <a:endParaRPr sz="950">
              <a:latin typeface="Calibri"/>
              <a:cs typeface="Calibri"/>
            </a:endParaRPr>
          </a:p>
          <a:p>
            <a:pPr marL="716915" lvl="1" indent="-12192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716915" algn="l"/>
              </a:tabLst>
            </a:pPr>
            <a:r>
              <a:rPr sz="950" spc="70" dirty="0">
                <a:latin typeface="Calibri"/>
                <a:cs typeface="Calibri"/>
              </a:rPr>
              <a:t>Timing</a:t>
            </a:r>
            <a:r>
              <a:rPr sz="950" spc="21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constraints:</a:t>
            </a:r>
            <a:r>
              <a:rPr sz="950" spc="37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Ensure</a:t>
            </a:r>
            <a:r>
              <a:rPr sz="950" spc="22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that</a:t>
            </a:r>
            <a:r>
              <a:rPr sz="950" spc="22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activities</a:t>
            </a:r>
            <a:r>
              <a:rPr sz="950" spc="22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are</a:t>
            </a:r>
            <a:r>
              <a:rPr sz="950" spc="21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executed</a:t>
            </a:r>
            <a:r>
              <a:rPr sz="950" spc="22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within</a:t>
            </a:r>
            <a:r>
              <a:rPr sz="950" spc="22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their</a:t>
            </a:r>
            <a:r>
              <a:rPr sz="950" spc="22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specified</a:t>
            </a:r>
            <a:r>
              <a:rPr sz="950" spc="21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time</a:t>
            </a:r>
            <a:r>
              <a:rPr sz="950" spc="22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windows.</a:t>
            </a:r>
            <a:endParaRPr sz="950">
              <a:latin typeface="Calibri"/>
              <a:cs typeface="Calibri"/>
            </a:endParaRPr>
          </a:p>
          <a:p>
            <a:pPr marL="716915" lvl="1" indent="-12192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716915" algn="l"/>
              </a:tabLst>
            </a:pPr>
            <a:r>
              <a:rPr sz="950" spc="55" dirty="0">
                <a:latin typeface="Calibri"/>
                <a:cs typeface="Calibri"/>
              </a:rPr>
              <a:t>Robot</a:t>
            </a:r>
            <a:r>
              <a:rPr sz="950" spc="204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synchronization:</a:t>
            </a:r>
            <a:r>
              <a:rPr sz="950" spc="355" dirty="0">
                <a:latin typeface="Calibri"/>
                <a:cs typeface="Calibri"/>
              </a:rPr>
              <a:t> </a:t>
            </a:r>
            <a:r>
              <a:rPr sz="950" spc="75" dirty="0">
                <a:latin typeface="Calibri"/>
                <a:cs typeface="Calibri"/>
              </a:rPr>
              <a:t>Apply</a:t>
            </a:r>
            <a:r>
              <a:rPr sz="950" spc="204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inter-robot</a:t>
            </a:r>
            <a:r>
              <a:rPr sz="950" spc="204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time</a:t>
            </a:r>
            <a:r>
              <a:rPr sz="950" spc="21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lags</a:t>
            </a:r>
            <a:r>
              <a:rPr sz="950" spc="204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to</a:t>
            </a:r>
            <a:r>
              <a:rPr sz="950" spc="204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coordinate</a:t>
            </a:r>
            <a:r>
              <a:rPr sz="950" spc="204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activities</a:t>
            </a:r>
            <a:r>
              <a:rPr sz="950" spc="204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between</a:t>
            </a:r>
            <a:r>
              <a:rPr sz="950" spc="21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robots.</a:t>
            </a:r>
            <a:endParaRPr sz="950">
              <a:latin typeface="Calibri"/>
              <a:cs typeface="Calibri"/>
            </a:endParaRPr>
          </a:p>
          <a:p>
            <a:pPr marL="716915" lvl="1" indent="-12192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716915" algn="l"/>
              </a:tabLst>
            </a:pPr>
            <a:r>
              <a:rPr sz="950" spc="50" dirty="0">
                <a:latin typeface="Calibri"/>
                <a:cs typeface="Calibri"/>
              </a:rPr>
              <a:t>Spatial</a:t>
            </a:r>
            <a:r>
              <a:rPr sz="950" spc="16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compatibility:</a:t>
            </a:r>
            <a:r>
              <a:rPr sz="950" spc="29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Ensure</a:t>
            </a:r>
            <a:r>
              <a:rPr sz="950" spc="16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that</a:t>
            </a:r>
            <a:r>
              <a:rPr sz="950" spc="16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handovers</a:t>
            </a:r>
            <a:r>
              <a:rPr sz="950" spc="16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are</a:t>
            </a:r>
            <a:r>
              <a:rPr sz="950" spc="16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performed</a:t>
            </a:r>
            <a:r>
              <a:rPr sz="950" spc="16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at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compatible</a:t>
            </a:r>
            <a:r>
              <a:rPr sz="950" spc="16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locations.</a:t>
            </a:r>
            <a:endParaRPr sz="950">
              <a:latin typeface="Calibri"/>
              <a:cs typeface="Calibri"/>
            </a:endParaRPr>
          </a:p>
          <a:p>
            <a:pPr marL="716915" lvl="1" indent="-121920">
              <a:lnSpc>
                <a:spcPct val="100000"/>
              </a:lnSpc>
              <a:spcBef>
                <a:spcPts val="414"/>
              </a:spcBef>
              <a:buFont typeface="Arial MT"/>
              <a:buChar char="•"/>
              <a:tabLst>
                <a:tab pos="716915" algn="l"/>
              </a:tabLst>
            </a:pPr>
            <a:r>
              <a:rPr sz="950" spc="20" dirty="0">
                <a:latin typeface="Calibri"/>
                <a:cs typeface="Calibri"/>
              </a:rPr>
              <a:t>Collision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avoidance:</a:t>
            </a:r>
            <a:r>
              <a:rPr sz="950" spc="240" dirty="0">
                <a:latin typeface="Calibri"/>
                <a:cs typeface="Calibri"/>
              </a:rPr>
              <a:t> </a:t>
            </a:r>
            <a:r>
              <a:rPr sz="950" spc="55" dirty="0">
                <a:latin typeface="Calibri"/>
                <a:cs typeface="Calibri"/>
              </a:rPr>
              <a:t>Avoid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concurrent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use</a:t>
            </a:r>
            <a:r>
              <a:rPr sz="950" spc="12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of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shared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resources.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950">
              <a:latin typeface="Calibri"/>
              <a:cs typeface="Calibri"/>
            </a:endParaRPr>
          </a:p>
          <a:p>
            <a:pPr marL="139700">
              <a:lnSpc>
                <a:spcPct val="100000"/>
              </a:lnSpc>
              <a:spcBef>
                <a:spcPts val="5"/>
              </a:spcBef>
              <a:tabLst>
                <a:tab pos="1138555" algn="l"/>
              </a:tabLst>
            </a:pPr>
            <a:r>
              <a:rPr sz="1400" b="1" spc="95" dirty="0">
                <a:solidFill>
                  <a:srgbClr val="FF0000"/>
                </a:solidFill>
                <a:latin typeface="Calibri"/>
                <a:cs typeface="Calibri"/>
              </a:rPr>
              <a:t>Section</a:t>
            </a:r>
            <a:r>
              <a:rPr sz="1400" b="1" spc="2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20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400" b="1" spc="135" dirty="0">
                <a:latin typeface="Calibri"/>
                <a:cs typeface="Calibri"/>
              </a:rPr>
              <a:t>Branch</a:t>
            </a:r>
            <a:r>
              <a:rPr sz="1400" b="1" spc="215" dirty="0">
                <a:latin typeface="Calibri"/>
                <a:cs typeface="Calibri"/>
              </a:rPr>
              <a:t> </a:t>
            </a:r>
            <a:r>
              <a:rPr sz="1400" b="1" spc="100" dirty="0">
                <a:latin typeface="Calibri"/>
                <a:cs typeface="Calibri"/>
              </a:rPr>
              <a:t>and</a:t>
            </a:r>
            <a:r>
              <a:rPr sz="1400" b="1" spc="220" dirty="0">
                <a:latin typeface="Calibri"/>
                <a:cs typeface="Calibri"/>
              </a:rPr>
              <a:t> </a:t>
            </a:r>
            <a:r>
              <a:rPr sz="1400" b="1" spc="140" dirty="0">
                <a:latin typeface="Calibri"/>
                <a:cs typeface="Calibri"/>
              </a:rPr>
              <a:t>Bound</a:t>
            </a:r>
            <a:r>
              <a:rPr sz="1400" b="1" spc="215" dirty="0">
                <a:latin typeface="Calibri"/>
                <a:cs typeface="Calibri"/>
              </a:rPr>
              <a:t> </a:t>
            </a:r>
            <a:r>
              <a:rPr sz="1400" b="1" spc="114" dirty="0">
                <a:latin typeface="Calibri"/>
                <a:cs typeface="Calibri"/>
              </a:rPr>
              <a:t>Algorithm</a:t>
            </a:r>
            <a:endParaRPr sz="1400">
              <a:latin typeface="Calibri"/>
              <a:cs typeface="Calibri"/>
            </a:endParaRPr>
          </a:p>
          <a:p>
            <a:pPr marL="445770" marR="144145" indent="-156210" algn="just">
              <a:lnSpc>
                <a:spcPct val="102000"/>
              </a:lnSpc>
              <a:spcBef>
                <a:spcPts val="1050"/>
              </a:spcBef>
              <a:buFont typeface="Calibri"/>
              <a:buAutoNum type="arabicPeriod"/>
              <a:tabLst>
                <a:tab pos="447040" algn="l"/>
              </a:tabLst>
            </a:pPr>
            <a:r>
              <a:rPr sz="950" b="1" spc="85" dirty="0">
                <a:latin typeface="Calibri"/>
                <a:cs typeface="Calibri"/>
              </a:rPr>
              <a:t>Initialization:</a:t>
            </a:r>
            <a:r>
              <a:rPr sz="950" b="1" spc="185" dirty="0">
                <a:latin typeface="Calibri"/>
                <a:cs typeface="Calibri"/>
              </a:rPr>
              <a:t>  </a:t>
            </a:r>
            <a:r>
              <a:rPr sz="950" spc="10" dirty="0">
                <a:latin typeface="Calibri"/>
                <a:cs typeface="Calibri"/>
              </a:rPr>
              <a:t>Initialize</a:t>
            </a:r>
            <a:r>
              <a:rPr sz="950" spc="32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the</a:t>
            </a:r>
            <a:r>
              <a:rPr sz="950" spc="32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algorithm</a:t>
            </a:r>
            <a:r>
              <a:rPr sz="950" spc="32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with</a:t>
            </a:r>
            <a:r>
              <a:rPr sz="950" spc="32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an</a:t>
            </a:r>
            <a:r>
              <a:rPr sz="950" spc="320" dirty="0">
                <a:latin typeface="Calibri"/>
                <a:cs typeface="Calibri"/>
              </a:rPr>
              <a:t> </a:t>
            </a:r>
            <a:r>
              <a:rPr sz="950" spc="50" dirty="0">
                <a:latin typeface="Calibri"/>
                <a:cs typeface="Calibri"/>
              </a:rPr>
              <a:t>initial</a:t>
            </a:r>
            <a:r>
              <a:rPr sz="950" spc="32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feasible</a:t>
            </a:r>
            <a:r>
              <a:rPr sz="950" spc="32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solution</a:t>
            </a:r>
            <a:r>
              <a:rPr sz="950" spc="32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(possibly</a:t>
            </a:r>
            <a:r>
              <a:rPr sz="950" spc="32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obtained</a:t>
            </a:r>
            <a:r>
              <a:rPr sz="950" spc="32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through 	heuristics).</a:t>
            </a:r>
            <a:endParaRPr sz="950">
              <a:latin typeface="Calibri"/>
              <a:cs typeface="Calibri"/>
            </a:endParaRPr>
          </a:p>
          <a:p>
            <a:pPr marL="445770" marR="143510" indent="-156210" algn="just">
              <a:lnSpc>
                <a:spcPct val="102000"/>
              </a:lnSpc>
              <a:spcBef>
                <a:spcPts val="775"/>
              </a:spcBef>
              <a:buFont typeface="Calibri"/>
              <a:buAutoNum type="arabicPeriod"/>
              <a:tabLst>
                <a:tab pos="447040" algn="l"/>
              </a:tabLst>
            </a:pPr>
            <a:r>
              <a:rPr sz="950" b="1" spc="100" dirty="0">
                <a:latin typeface="Calibri"/>
                <a:cs typeface="Calibri"/>
              </a:rPr>
              <a:t>Branching:</a:t>
            </a:r>
            <a:r>
              <a:rPr sz="950" b="1" spc="34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Choose</a:t>
            </a:r>
            <a:r>
              <a:rPr sz="950" spc="19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</a:t>
            </a:r>
            <a:r>
              <a:rPr sz="950" spc="1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decision</a:t>
            </a:r>
            <a:r>
              <a:rPr sz="950" spc="20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variable</a:t>
            </a:r>
            <a:r>
              <a:rPr sz="950" spc="19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to</a:t>
            </a:r>
            <a:r>
              <a:rPr sz="950" spc="1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branch</a:t>
            </a:r>
            <a:r>
              <a:rPr sz="950" spc="20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on.</a:t>
            </a:r>
            <a:r>
              <a:rPr sz="950" spc="360" dirty="0">
                <a:latin typeface="Calibri"/>
                <a:cs typeface="Calibri"/>
              </a:rPr>
              <a:t> </a:t>
            </a:r>
            <a:r>
              <a:rPr sz="950" spc="80" dirty="0">
                <a:latin typeface="Calibri"/>
                <a:cs typeface="Calibri"/>
              </a:rPr>
              <a:t>This</a:t>
            </a:r>
            <a:r>
              <a:rPr sz="950" spc="1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involves</a:t>
            </a:r>
            <a:r>
              <a:rPr sz="950" spc="19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creating</a:t>
            </a:r>
            <a:r>
              <a:rPr sz="950" spc="1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two</a:t>
            </a:r>
            <a:r>
              <a:rPr sz="950" spc="19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new</a:t>
            </a:r>
            <a:r>
              <a:rPr sz="950" spc="1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subproblems</a:t>
            </a:r>
            <a:r>
              <a:rPr sz="950" spc="195" dirty="0">
                <a:latin typeface="Calibri"/>
                <a:cs typeface="Calibri"/>
              </a:rPr>
              <a:t> </a:t>
            </a:r>
            <a:r>
              <a:rPr sz="950" spc="-25" dirty="0">
                <a:latin typeface="Calibri"/>
                <a:cs typeface="Calibri"/>
              </a:rPr>
              <a:t>by</a:t>
            </a:r>
            <a:r>
              <a:rPr sz="950" dirty="0">
                <a:latin typeface="Calibri"/>
                <a:cs typeface="Calibri"/>
              </a:rPr>
              <a:t> 	setting</a:t>
            </a:r>
            <a:r>
              <a:rPr sz="950" spc="22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22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variable</a:t>
            </a:r>
            <a:r>
              <a:rPr sz="950" spc="229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to</a:t>
            </a:r>
            <a:r>
              <a:rPr sz="950" spc="22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different</a:t>
            </a:r>
            <a:r>
              <a:rPr sz="950" spc="229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values.</a:t>
            </a:r>
            <a:r>
              <a:rPr sz="950" spc="38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For</a:t>
            </a:r>
            <a:r>
              <a:rPr sz="950" spc="22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instance,</a:t>
            </a:r>
            <a:r>
              <a:rPr sz="950" spc="229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you</a:t>
            </a:r>
            <a:r>
              <a:rPr sz="950" spc="22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can</a:t>
            </a:r>
            <a:r>
              <a:rPr sz="950" spc="229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branch</a:t>
            </a:r>
            <a:r>
              <a:rPr sz="950" spc="22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on</a:t>
            </a:r>
            <a:r>
              <a:rPr sz="950" spc="229" dirty="0">
                <a:latin typeface="Calibri"/>
                <a:cs typeface="Calibri"/>
              </a:rPr>
              <a:t> </a:t>
            </a:r>
            <a:r>
              <a:rPr sz="950" spc="50" dirty="0">
                <a:latin typeface="Calibri"/>
                <a:cs typeface="Calibri"/>
              </a:rPr>
              <a:t>activity</a:t>
            </a:r>
            <a:r>
              <a:rPr sz="950" spc="22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timings</a:t>
            </a:r>
            <a:r>
              <a:rPr sz="950" spc="229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or</a:t>
            </a:r>
            <a:r>
              <a:rPr sz="950" spc="225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trajectory 	choices.</a:t>
            </a:r>
            <a:endParaRPr sz="950">
              <a:latin typeface="Calibri"/>
              <a:cs typeface="Calibri"/>
            </a:endParaRPr>
          </a:p>
          <a:p>
            <a:pPr marL="445770" marR="144145" indent="-156210" algn="just">
              <a:lnSpc>
                <a:spcPct val="102000"/>
              </a:lnSpc>
              <a:spcBef>
                <a:spcPts val="780"/>
              </a:spcBef>
              <a:buFont typeface="Calibri"/>
              <a:buAutoNum type="arabicPeriod"/>
              <a:tabLst>
                <a:tab pos="447040" algn="l"/>
              </a:tabLst>
            </a:pPr>
            <a:r>
              <a:rPr sz="950" b="1" spc="95" dirty="0">
                <a:latin typeface="Calibri"/>
                <a:cs typeface="Calibri"/>
              </a:rPr>
              <a:t>Solving</a:t>
            </a:r>
            <a:r>
              <a:rPr sz="950" b="1" spc="325" dirty="0">
                <a:latin typeface="Calibri"/>
                <a:cs typeface="Calibri"/>
              </a:rPr>
              <a:t> </a:t>
            </a:r>
            <a:r>
              <a:rPr sz="950" b="1" spc="90" dirty="0">
                <a:latin typeface="Calibri"/>
                <a:cs typeface="Calibri"/>
              </a:rPr>
              <a:t>Subproblems:</a:t>
            </a:r>
            <a:r>
              <a:rPr sz="950" b="1" spc="484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Solve</a:t>
            </a:r>
            <a:r>
              <a:rPr sz="950" spc="26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the</a:t>
            </a:r>
            <a:r>
              <a:rPr sz="950" spc="26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two</a:t>
            </a:r>
            <a:r>
              <a:rPr sz="950" spc="254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subproblems</a:t>
            </a:r>
            <a:r>
              <a:rPr sz="950" spc="26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using</a:t>
            </a:r>
            <a:r>
              <a:rPr sz="950" spc="26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an</a:t>
            </a:r>
            <a:r>
              <a:rPr sz="950" spc="26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appropriate</a:t>
            </a:r>
            <a:r>
              <a:rPr sz="950" spc="26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optimization</a:t>
            </a:r>
            <a:r>
              <a:rPr sz="950" spc="26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solver</a:t>
            </a:r>
            <a:r>
              <a:rPr sz="950" spc="26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(e.g., 	</a:t>
            </a:r>
            <a:r>
              <a:rPr sz="950" spc="140" dirty="0">
                <a:latin typeface="Calibri"/>
                <a:cs typeface="Calibri"/>
              </a:rPr>
              <a:t>MILP</a:t>
            </a:r>
            <a:r>
              <a:rPr sz="950" spc="17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solver)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to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obtain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lower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bounds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(potential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optimal</a:t>
            </a:r>
            <a:r>
              <a:rPr sz="950" spc="17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values)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for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each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subproblem.</a:t>
            </a:r>
            <a:endParaRPr sz="950">
              <a:latin typeface="Calibri"/>
              <a:cs typeface="Calibri"/>
            </a:endParaRPr>
          </a:p>
          <a:p>
            <a:pPr marL="445770" marR="144145" indent="-156210" algn="just">
              <a:lnSpc>
                <a:spcPct val="102000"/>
              </a:lnSpc>
              <a:spcBef>
                <a:spcPts val="775"/>
              </a:spcBef>
              <a:buFont typeface="Calibri"/>
              <a:buAutoNum type="arabicPeriod"/>
              <a:tabLst>
                <a:tab pos="447040" algn="l"/>
              </a:tabLst>
            </a:pPr>
            <a:r>
              <a:rPr sz="950" b="1" spc="100" dirty="0">
                <a:latin typeface="Calibri"/>
                <a:cs typeface="Calibri"/>
              </a:rPr>
              <a:t>Bounding:</a:t>
            </a:r>
            <a:r>
              <a:rPr sz="950" b="1" spc="34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Compare</a:t>
            </a:r>
            <a:r>
              <a:rPr sz="950" spc="19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1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lower</a:t>
            </a:r>
            <a:r>
              <a:rPr sz="950" spc="19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bounds</a:t>
            </a:r>
            <a:r>
              <a:rPr sz="950" spc="1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of</a:t>
            </a:r>
            <a:r>
              <a:rPr sz="950" spc="19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1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subproblems.</a:t>
            </a:r>
            <a:r>
              <a:rPr sz="950" spc="370" dirty="0">
                <a:latin typeface="Calibri"/>
                <a:cs typeface="Calibri"/>
              </a:rPr>
              <a:t> </a:t>
            </a:r>
            <a:r>
              <a:rPr sz="950" spc="55" dirty="0">
                <a:latin typeface="Calibri"/>
                <a:cs typeface="Calibri"/>
              </a:rPr>
              <a:t>If</a:t>
            </a:r>
            <a:r>
              <a:rPr sz="950" spc="1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19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lower</a:t>
            </a:r>
            <a:r>
              <a:rPr sz="950" spc="1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bound</a:t>
            </a:r>
            <a:r>
              <a:rPr sz="950" spc="19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of</a:t>
            </a:r>
            <a:r>
              <a:rPr sz="950" spc="19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one</a:t>
            </a:r>
            <a:r>
              <a:rPr sz="950" spc="19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subproblem</a:t>
            </a:r>
            <a:r>
              <a:rPr sz="950" spc="190" dirty="0">
                <a:latin typeface="Calibri"/>
                <a:cs typeface="Calibri"/>
              </a:rPr>
              <a:t> </a:t>
            </a:r>
            <a:r>
              <a:rPr sz="950" spc="-25" dirty="0">
                <a:latin typeface="Calibri"/>
                <a:cs typeface="Calibri"/>
              </a:rPr>
              <a:t>is</a:t>
            </a:r>
            <a:r>
              <a:rPr sz="950" spc="10" dirty="0">
                <a:latin typeface="Calibri"/>
                <a:cs typeface="Calibri"/>
              </a:rPr>
              <a:t> 	worse</a:t>
            </a:r>
            <a:r>
              <a:rPr sz="950" spc="19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than</a:t>
            </a:r>
            <a:r>
              <a:rPr sz="950" spc="19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the</a:t>
            </a:r>
            <a:r>
              <a:rPr sz="950" spc="20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current</a:t>
            </a:r>
            <a:r>
              <a:rPr sz="950" spc="20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best</a:t>
            </a:r>
            <a:r>
              <a:rPr sz="950" spc="20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solution,</a:t>
            </a:r>
            <a:r>
              <a:rPr sz="950" spc="19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prune</a:t>
            </a:r>
            <a:r>
              <a:rPr sz="950" spc="19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that</a:t>
            </a:r>
            <a:r>
              <a:rPr sz="950" spc="204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subproblem</a:t>
            </a:r>
            <a:r>
              <a:rPr sz="950" spc="19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(discard</a:t>
            </a:r>
            <a:r>
              <a:rPr sz="950" spc="200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it).</a:t>
            </a:r>
            <a:endParaRPr sz="950">
              <a:latin typeface="Calibri"/>
              <a:cs typeface="Calibri"/>
            </a:endParaRPr>
          </a:p>
          <a:p>
            <a:pPr marL="445770" marR="144145" indent="-156210" algn="just">
              <a:lnSpc>
                <a:spcPct val="102000"/>
              </a:lnSpc>
              <a:spcBef>
                <a:spcPts val="775"/>
              </a:spcBef>
              <a:buFont typeface="Calibri"/>
              <a:buAutoNum type="arabicPeriod"/>
              <a:tabLst>
                <a:tab pos="447040" algn="l"/>
              </a:tabLst>
            </a:pPr>
            <a:r>
              <a:rPr sz="950" b="1" spc="110" dirty="0">
                <a:latin typeface="Calibri"/>
                <a:cs typeface="Calibri"/>
              </a:rPr>
              <a:t>Updating</a:t>
            </a:r>
            <a:r>
              <a:rPr sz="950" b="1" spc="204" dirty="0">
                <a:latin typeface="Calibri"/>
                <a:cs typeface="Calibri"/>
              </a:rPr>
              <a:t> </a:t>
            </a:r>
            <a:r>
              <a:rPr sz="950" b="1" spc="114" dirty="0">
                <a:latin typeface="Calibri"/>
                <a:cs typeface="Calibri"/>
              </a:rPr>
              <a:t>Best</a:t>
            </a:r>
            <a:r>
              <a:rPr sz="950" b="1" spc="204" dirty="0">
                <a:latin typeface="Calibri"/>
                <a:cs typeface="Calibri"/>
              </a:rPr>
              <a:t> </a:t>
            </a:r>
            <a:r>
              <a:rPr sz="950" b="1" spc="80" dirty="0">
                <a:latin typeface="Calibri"/>
                <a:cs typeface="Calibri"/>
              </a:rPr>
              <a:t>Solution:</a:t>
            </a:r>
            <a:r>
              <a:rPr sz="950" b="1" spc="320" dirty="0">
                <a:latin typeface="Calibri"/>
                <a:cs typeface="Calibri"/>
              </a:rPr>
              <a:t> </a:t>
            </a:r>
            <a:r>
              <a:rPr sz="950" spc="55" dirty="0">
                <a:latin typeface="Calibri"/>
                <a:cs typeface="Calibri"/>
              </a:rPr>
              <a:t>If</a:t>
            </a:r>
            <a:r>
              <a:rPr sz="950" spc="1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</a:t>
            </a:r>
            <a:r>
              <a:rPr sz="950" spc="1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subproblem</a:t>
            </a:r>
            <a:r>
              <a:rPr sz="950" spc="1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finds</a:t>
            </a:r>
            <a:r>
              <a:rPr sz="950" spc="1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</a:t>
            </a:r>
            <a:r>
              <a:rPr sz="950" spc="1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feasible</a:t>
            </a:r>
            <a:r>
              <a:rPr sz="950" spc="16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solution</a:t>
            </a:r>
            <a:r>
              <a:rPr sz="950" spc="1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with</a:t>
            </a:r>
            <a:r>
              <a:rPr sz="950" spc="1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</a:t>
            </a:r>
            <a:r>
              <a:rPr sz="950" spc="1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lower</a:t>
            </a:r>
            <a:r>
              <a:rPr sz="950" spc="1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objective</a:t>
            </a:r>
            <a:r>
              <a:rPr sz="950" spc="1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value</a:t>
            </a:r>
            <a:r>
              <a:rPr sz="950" spc="155" dirty="0">
                <a:latin typeface="Calibri"/>
                <a:cs typeface="Calibri"/>
              </a:rPr>
              <a:t> </a:t>
            </a:r>
            <a:r>
              <a:rPr sz="950" spc="-20" dirty="0">
                <a:latin typeface="Calibri"/>
                <a:cs typeface="Calibri"/>
              </a:rPr>
              <a:t>than</a:t>
            </a:r>
            <a:r>
              <a:rPr sz="950" dirty="0">
                <a:latin typeface="Calibri"/>
                <a:cs typeface="Calibri"/>
              </a:rPr>
              <a:t> 	the</a:t>
            </a:r>
            <a:r>
              <a:rPr sz="950" spc="22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current</a:t>
            </a:r>
            <a:r>
              <a:rPr sz="950" spc="229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best</a:t>
            </a:r>
            <a:r>
              <a:rPr sz="950" spc="22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solution,</a:t>
            </a:r>
            <a:r>
              <a:rPr sz="950" spc="22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update</a:t>
            </a:r>
            <a:r>
              <a:rPr sz="950" spc="22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22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best</a:t>
            </a:r>
            <a:r>
              <a:rPr sz="950" spc="229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solution.</a:t>
            </a:r>
            <a:endParaRPr sz="950">
              <a:latin typeface="Calibri"/>
              <a:cs typeface="Calibri"/>
            </a:endParaRPr>
          </a:p>
          <a:p>
            <a:pPr marL="445770" marR="143510" indent="-156210" algn="just">
              <a:lnSpc>
                <a:spcPct val="102000"/>
              </a:lnSpc>
              <a:spcBef>
                <a:spcPts val="775"/>
              </a:spcBef>
              <a:buFont typeface="Calibri"/>
              <a:buAutoNum type="arabicPeriod"/>
              <a:tabLst>
                <a:tab pos="447040" algn="l"/>
              </a:tabLst>
            </a:pPr>
            <a:r>
              <a:rPr sz="950" b="1" spc="85" dirty="0">
                <a:latin typeface="Calibri"/>
                <a:cs typeface="Calibri"/>
              </a:rPr>
              <a:t>Iterative</a:t>
            </a:r>
            <a:r>
              <a:rPr sz="950" b="1" spc="145" dirty="0">
                <a:latin typeface="Calibri"/>
                <a:cs typeface="Calibri"/>
              </a:rPr>
              <a:t>  </a:t>
            </a:r>
            <a:r>
              <a:rPr sz="950" b="1" spc="90" dirty="0">
                <a:latin typeface="Calibri"/>
                <a:cs typeface="Calibri"/>
              </a:rPr>
              <a:t>Process:</a:t>
            </a:r>
            <a:r>
              <a:rPr sz="950" b="1" spc="270" dirty="0">
                <a:latin typeface="Calibri"/>
                <a:cs typeface="Calibri"/>
              </a:rPr>
              <a:t>  </a:t>
            </a:r>
            <a:r>
              <a:rPr sz="950" dirty="0">
                <a:latin typeface="Calibri"/>
                <a:cs typeface="Calibri"/>
              </a:rPr>
              <a:t>Repeat</a:t>
            </a:r>
            <a:r>
              <a:rPr sz="950" spc="42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41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branching,</a:t>
            </a:r>
            <a:r>
              <a:rPr sz="950" spc="459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solving,</a:t>
            </a:r>
            <a:r>
              <a:rPr sz="950" spc="459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bounding,</a:t>
            </a:r>
            <a:r>
              <a:rPr sz="950" spc="459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and</a:t>
            </a:r>
            <a:r>
              <a:rPr sz="950" spc="409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updating</a:t>
            </a:r>
            <a:r>
              <a:rPr sz="950" spc="40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steps</a:t>
            </a:r>
            <a:r>
              <a:rPr sz="950" spc="41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until</a:t>
            </a:r>
            <a:r>
              <a:rPr sz="950" spc="41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no</a:t>
            </a:r>
            <a:r>
              <a:rPr sz="950" spc="405" dirty="0">
                <a:latin typeface="Calibri"/>
                <a:cs typeface="Calibri"/>
              </a:rPr>
              <a:t> </a:t>
            </a:r>
            <a:r>
              <a:rPr sz="950" spc="-20" dirty="0">
                <a:latin typeface="Calibri"/>
                <a:cs typeface="Calibri"/>
              </a:rPr>
              <a:t>more</a:t>
            </a:r>
            <a:r>
              <a:rPr sz="950" spc="10" dirty="0">
                <a:latin typeface="Calibri"/>
                <a:cs typeface="Calibri"/>
              </a:rPr>
              <a:t> 	promising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subproblems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can</a:t>
            </a:r>
            <a:r>
              <a:rPr sz="950" spc="19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be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found</a:t>
            </a:r>
            <a:r>
              <a:rPr sz="950" spc="19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or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termination</a:t>
            </a:r>
            <a:r>
              <a:rPr sz="950" spc="19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condition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is</a:t>
            </a:r>
            <a:r>
              <a:rPr sz="950" spc="19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met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(e.g.,</a:t>
            </a:r>
            <a:r>
              <a:rPr sz="950" spc="19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certain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time</a:t>
            </a:r>
            <a:r>
              <a:rPr sz="950" spc="190" dirty="0">
                <a:latin typeface="Calibri"/>
                <a:cs typeface="Calibri"/>
              </a:rPr>
              <a:t> </a:t>
            </a:r>
            <a:r>
              <a:rPr sz="950" spc="40" dirty="0">
                <a:latin typeface="Calibri"/>
                <a:cs typeface="Calibri"/>
              </a:rPr>
              <a:t>limit).</a:t>
            </a:r>
            <a:endParaRPr sz="950">
              <a:latin typeface="Calibri"/>
              <a:cs typeface="Calibri"/>
            </a:endParaRPr>
          </a:p>
          <a:p>
            <a:pPr marL="445770" marR="143510" indent="-156210" algn="just">
              <a:lnSpc>
                <a:spcPct val="102000"/>
              </a:lnSpc>
              <a:spcBef>
                <a:spcPts val="775"/>
              </a:spcBef>
              <a:buFont typeface="Calibri"/>
              <a:buAutoNum type="arabicPeriod"/>
              <a:tabLst>
                <a:tab pos="447040" algn="l"/>
              </a:tabLst>
            </a:pPr>
            <a:r>
              <a:rPr sz="950" b="1" spc="90" dirty="0">
                <a:latin typeface="Calibri"/>
                <a:cs typeface="Calibri"/>
              </a:rPr>
              <a:t>Termination:</a:t>
            </a:r>
            <a:r>
              <a:rPr sz="950" b="1" spc="310" dirty="0">
                <a:latin typeface="Calibri"/>
                <a:cs typeface="Calibri"/>
              </a:rPr>
              <a:t> </a:t>
            </a:r>
            <a:r>
              <a:rPr sz="950" spc="75" dirty="0">
                <a:latin typeface="Calibri"/>
                <a:cs typeface="Calibri"/>
              </a:rPr>
              <a:t>The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algorithm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terminates</a:t>
            </a:r>
            <a:r>
              <a:rPr sz="950" spc="17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when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all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branches</a:t>
            </a:r>
            <a:r>
              <a:rPr sz="950" spc="16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have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been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explored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or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when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the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optimal 	</a:t>
            </a:r>
            <a:r>
              <a:rPr sz="950" dirty="0">
                <a:latin typeface="Calibri"/>
                <a:cs typeface="Calibri"/>
              </a:rPr>
              <a:t>solution</a:t>
            </a:r>
            <a:r>
              <a:rPr sz="950" spc="23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is</a:t>
            </a:r>
            <a:r>
              <a:rPr sz="950" spc="24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found.</a:t>
            </a:r>
            <a:endParaRPr sz="950">
              <a:latin typeface="Calibri"/>
              <a:cs typeface="Calibri"/>
            </a:endParaRPr>
          </a:p>
          <a:p>
            <a:pPr marL="139700" marR="143510" indent="184150" algn="just">
              <a:lnSpc>
                <a:spcPct val="102000"/>
              </a:lnSpc>
              <a:spcBef>
                <a:spcPts val="969"/>
              </a:spcBef>
            </a:pPr>
            <a:r>
              <a:rPr sz="950" spc="50" dirty="0">
                <a:latin typeface="Calibri"/>
                <a:cs typeface="Calibri"/>
              </a:rPr>
              <a:t>Keep</a:t>
            </a:r>
            <a:r>
              <a:rPr sz="950" spc="114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in</a:t>
            </a:r>
            <a:r>
              <a:rPr sz="950" spc="114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mind</a:t>
            </a:r>
            <a:r>
              <a:rPr sz="950" spc="114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that</a:t>
            </a:r>
            <a:r>
              <a:rPr sz="950" spc="114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the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specifics</a:t>
            </a:r>
            <a:r>
              <a:rPr sz="950" spc="114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of</a:t>
            </a:r>
            <a:r>
              <a:rPr sz="950" spc="114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the</a:t>
            </a:r>
            <a:r>
              <a:rPr sz="950" spc="114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energy</a:t>
            </a:r>
            <a:r>
              <a:rPr sz="950" spc="114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consumption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functions,</a:t>
            </a:r>
            <a:r>
              <a:rPr sz="950" spc="14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constraints,</a:t>
            </a:r>
            <a:r>
              <a:rPr sz="950" spc="1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and</a:t>
            </a:r>
            <a:r>
              <a:rPr sz="950" spc="114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branching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strategies </a:t>
            </a:r>
            <a:r>
              <a:rPr sz="950" dirty="0">
                <a:latin typeface="Calibri"/>
                <a:cs typeface="Calibri"/>
              </a:rPr>
              <a:t>will</a:t>
            </a:r>
            <a:r>
              <a:rPr sz="950" spc="33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depend</a:t>
            </a:r>
            <a:r>
              <a:rPr sz="950" spc="33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on</a:t>
            </a:r>
            <a:r>
              <a:rPr sz="950" spc="34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33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actual</a:t>
            </a:r>
            <a:r>
              <a:rPr sz="950" spc="34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details</a:t>
            </a:r>
            <a:r>
              <a:rPr sz="950" spc="33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of</a:t>
            </a:r>
            <a:r>
              <a:rPr sz="950" spc="33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34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problem</a:t>
            </a:r>
            <a:r>
              <a:rPr sz="950" spc="33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as</a:t>
            </a:r>
            <a:r>
              <a:rPr sz="950" spc="34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presented</a:t>
            </a:r>
            <a:r>
              <a:rPr sz="950" spc="33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in</a:t>
            </a:r>
            <a:r>
              <a:rPr sz="950" spc="33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33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proposal.</a:t>
            </a:r>
            <a:r>
              <a:rPr sz="950" spc="280" dirty="0">
                <a:latin typeface="Calibri"/>
                <a:cs typeface="Calibri"/>
              </a:rPr>
              <a:t>  </a:t>
            </a:r>
            <a:r>
              <a:rPr sz="950" dirty="0">
                <a:latin typeface="Calibri"/>
                <a:cs typeface="Calibri"/>
              </a:rPr>
              <a:t>Implementing</a:t>
            </a:r>
            <a:r>
              <a:rPr sz="950" spc="33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</a:t>
            </a:r>
            <a:r>
              <a:rPr sz="950" spc="340" dirty="0">
                <a:latin typeface="Calibri"/>
                <a:cs typeface="Calibri"/>
              </a:rPr>
              <a:t> </a:t>
            </a:r>
            <a:r>
              <a:rPr sz="950" spc="45" dirty="0">
                <a:latin typeface="Calibri"/>
                <a:cs typeface="Calibri"/>
              </a:rPr>
              <a:t>Branch </a:t>
            </a:r>
            <a:r>
              <a:rPr sz="950" spc="10" dirty="0">
                <a:latin typeface="Calibri"/>
                <a:cs typeface="Calibri"/>
              </a:rPr>
              <a:t>and</a:t>
            </a:r>
            <a:r>
              <a:rPr sz="950" spc="229" dirty="0">
                <a:latin typeface="Calibri"/>
                <a:cs typeface="Calibri"/>
              </a:rPr>
              <a:t> </a:t>
            </a:r>
            <a:r>
              <a:rPr sz="950" spc="50" dirty="0">
                <a:latin typeface="Calibri"/>
                <a:cs typeface="Calibri"/>
              </a:rPr>
              <a:t>Bound</a:t>
            </a:r>
            <a:r>
              <a:rPr sz="950" spc="229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algorithm</a:t>
            </a:r>
            <a:r>
              <a:rPr sz="950" spc="229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can</a:t>
            </a:r>
            <a:r>
              <a:rPr sz="950" spc="229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be</a:t>
            </a:r>
            <a:r>
              <a:rPr sz="950" spc="23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complex</a:t>
            </a:r>
            <a:r>
              <a:rPr sz="950" spc="229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and</a:t>
            </a:r>
            <a:r>
              <a:rPr sz="950" spc="229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requires</a:t>
            </a:r>
            <a:r>
              <a:rPr sz="950" spc="229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</a:t>
            </a:r>
            <a:r>
              <a:rPr sz="950" spc="229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strong</a:t>
            </a:r>
            <a:r>
              <a:rPr sz="950" spc="23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understanding</a:t>
            </a:r>
            <a:r>
              <a:rPr sz="950" spc="229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of</a:t>
            </a:r>
            <a:r>
              <a:rPr sz="950" spc="229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optimization</a:t>
            </a:r>
            <a:r>
              <a:rPr sz="950" spc="229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techniques</a:t>
            </a:r>
            <a:r>
              <a:rPr sz="950" spc="229" dirty="0">
                <a:latin typeface="Calibri"/>
                <a:cs typeface="Calibri"/>
              </a:rPr>
              <a:t> </a:t>
            </a:r>
            <a:r>
              <a:rPr sz="950" spc="-25" dirty="0">
                <a:latin typeface="Calibri"/>
                <a:cs typeface="Calibri"/>
              </a:rPr>
              <a:t>and</a:t>
            </a:r>
            <a:r>
              <a:rPr sz="950" spc="-10" dirty="0">
                <a:latin typeface="Calibri"/>
                <a:cs typeface="Calibri"/>
              </a:rPr>
              <a:t> algorithms.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950">
              <a:latin typeface="Calibri"/>
              <a:cs typeface="Calibri"/>
            </a:endParaRPr>
          </a:p>
          <a:p>
            <a:pPr marL="139700">
              <a:lnSpc>
                <a:spcPct val="100000"/>
              </a:lnSpc>
              <a:tabLst>
                <a:tab pos="1138555" algn="l"/>
              </a:tabLst>
            </a:pPr>
            <a:r>
              <a:rPr sz="1400" b="1" spc="95" dirty="0">
                <a:solidFill>
                  <a:srgbClr val="FF0000"/>
                </a:solidFill>
                <a:latin typeface="Calibri"/>
                <a:cs typeface="Calibri"/>
              </a:rPr>
              <a:t>Section</a:t>
            </a:r>
            <a:r>
              <a:rPr sz="1400" b="1" spc="2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20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400" b="1" spc="105" dirty="0">
                <a:latin typeface="Calibri"/>
                <a:cs typeface="Calibri"/>
              </a:rPr>
              <a:t>Proposed</a:t>
            </a:r>
            <a:r>
              <a:rPr sz="1400" b="1" spc="225" dirty="0">
                <a:latin typeface="Calibri"/>
                <a:cs typeface="Calibri"/>
              </a:rPr>
              <a:t> </a:t>
            </a:r>
            <a:r>
              <a:rPr sz="1400" b="1" spc="85" dirty="0">
                <a:latin typeface="Calibri"/>
                <a:cs typeface="Calibri"/>
              </a:rPr>
              <a:t>Solution</a:t>
            </a:r>
            <a:endParaRPr sz="1400">
              <a:latin typeface="Calibri"/>
              <a:cs typeface="Calibri"/>
            </a:endParaRPr>
          </a:p>
          <a:p>
            <a:pPr marL="139700" marR="142875" algn="just">
              <a:lnSpc>
                <a:spcPct val="102000"/>
              </a:lnSpc>
              <a:spcBef>
                <a:spcPts val="1000"/>
              </a:spcBef>
            </a:pPr>
            <a:r>
              <a:rPr sz="950" spc="75" dirty="0">
                <a:latin typeface="Calibri"/>
                <a:cs typeface="Calibri"/>
              </a:rPr>
              <a:t>The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proposed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solution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involves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applying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the</a:t>
            </a:r>
            <a:r>
              <a:rPr sz="950" spc="195" dirty="0">
                <a:latin typeface="Calibri"/>
                <a:cs typeface="Calibri"/>
              </a:rPr>
              <a:t> </a:t>
            </a:r>
            <a:r>
              <a:rPr sz="950" spc="55" dirty="0">
                <a:latin typeface="Calibri"/>
                <a:cs typeface="Calibri"/>
              </a:rPr>
              <a:t>Branch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spc="95" dirty="0">
                <a:latin typeface="Calibri"/>
                <a:cs typeface="Calibri"/>
              </a:rPr>
              <a:t>&amp;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spc="50" dirty="0">
                <a:latin typeface="Calibri"/>
                <a:cs typeface="Calibri"/>
              </a:rPr>
              <a:t>Bound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algorithm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to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the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formulated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spc="140" dirty="0">
                <a:latin typeface="Calibri"/>
                <a:cs typeface="Calibri"/>
              </a:rPr>
              <a:t>MILP</a:t>
            </a:r>
            <a:r>
              <a:rPr sz="950" spc="195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problem. </a:t>
            </a:r>
            <a:r>
              <a:rPr sz="950" spc="75" dirty="0">
                <a:latin typeface="Calibri"/>
                <a:cs typeface="Calibri"/>
              </a:rPr>
              <a:t>The</a:t>
            </a:r>
            <a:r>
              <a:rPr sz="950" spc="17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algorithm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systematically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explores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different</a:t>
            </a:r>
            <a:r>
              <a:rPr sz="950" spc="17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combinations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of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variables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to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find</a:t>
            </a:r>
            <a:r>
              <a:rPr sz="950" spc="17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the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optimal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solution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spc="-20" dirty="0">
                <a:latin typeface="Calibri"/>
                <a:cs typeface="Calibri"/>
              </a:rPr>
              <a:t>that</a:t>
            </a:r>
            <a:r>
              <a:rPr sz="950" spc="10" dirty="0">
                <a:latin typeface="Calibri"/>
                <a:cs typeface="Calibri"/>
              </a:rPr>
              <a:t> minimizes</a:t>
            </a:r>
            <a:r>
              <a:rPr sz="950" spc="24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energy</a:t>
            </a:r>
            <a:r>
              <a:rPr sz="950" spc="24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consumption</a:t>
            </a:r>
            <a:r>
              <a:rPr sz="950" spc="2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while</a:t>
            </a:r>
            <a:r>
              <a:rPr sz="950" spc="24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satisfying</a:t>
            </a:r>
            <a:r>
              <a:rPr sz="950" spc="2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all</a:t>
            </a:r>
            <a:r>
              <a:rPr sz="950" spc="24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the</a:t>
            </a:r>
            <a:r>
              <a:rPr sz="950" spc="2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constraints.</a:t>
            </a:r>
            <a:r>
              <a:rPr sz="950" spc="475" dirty="0">
                <a:latin typeface="Calibri"/>
                <a:cs typeface="Calibri"/>
              </a:rPr>
              <a:t> </a:t>
            </a:r>
            <a:r>
              <a:rPr sz="950" spc="85" dirty="0">
                <a:latin typeface="Calibri"/>
                <a:cs typeface="Calibri"/>
              </a:rPr>
              <a:t>It</a:t>
            </a:r>
            <a:r>
              <a:rPr sz="950" spc="2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does</a:t>
            </a:r>
            <a:r>
              <a:rPr sz="950" spc="24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this</a:t>
            </a:r>
            <a:r>
              <a:rPr sz="950" spc="2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by</a:t>
            </a:r>
            <a:r>
              <a:rPr sz="950" spc="24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branching</a:t>
            </a:r>
            <a:r>
              <a:rPr sz="950" spc="2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into</a:t>
            </a:r>
            <a:r>
              <a:rPr sz="950" spc="24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different </a:t>
            </a:r>
            <a:r>
              <a:rPr sz="950" spc="10" dirty="0">
                <a:latin typeface="Calibri"/>
                <a:cs typeface="Calibri"/>
              </a:rPr>
              <a:t>scenarios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and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bounding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the</a:t>
            </a:r>
            <a:r>
              <a:rPr sz="950" spc="17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search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space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based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on</a:t>
            </a:r>
            <a:r>
              <a:rPr sz="950" spc="17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previously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explored</a:t>
            </a:r>
            <a:r>
              <a:rPr sz="950" spc="17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solutions.</a:t>
            </a:r>
            <a:endParaRPr sz="950">
              <a:latin typeface="Calibri"/>
              <a:cs typeface="Calibri"/>
            </a:endParaRPr>
          </a:p>
          <a:p>
            <a:pPr marL="139700" marR="143510" indent="184150" algn="just">
              <a:lnSpc>
                <a:spcPct val="102000"/>
              </a:lnSpc>
            </a:pPr>
            <a:r>
              <a:rPr sz="950" spc="125" dirty="0">
                <a:latin typeface="Calibri"/>
                <a:cs typeface="Calibri"/>
              </a:rPr>
              <a:t>By</a:t>
            </a:r>
            <a:r>
              <a:rPr sz="950" spc="13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using</a:t>
            </a:r>
            <a:r>
              <a:rPr sz="950" spc="1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this</a:t>
            </a:r>
            <a:r>
              <a:rPr sz="950" spc="1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approach,</a:t>
            </a:r>
            <a:r>
              <a:rPr sz="950" spc="15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the</a:t>
            </a:r>
            <a:r>
              <a:rPr sz="950" spc="15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article</a:t>
            </a:r>
            <a:r>
              <a:rPr sz="950" spc="1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aims</a:t>
            </a:r>
            <a:r>
              <a:rPr sz="950" spc="1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to</a:t>
            </a:r>
            <a:r>
              <a:rPr sz="950" spc="1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provide</a:t>
            </a:r>
            <a:r>
              <a:rPr sz="950" spc="1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</a:t>
            </a:r>
            <a:r>
              <a:rPr sz="950" spc="1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systematic</a:t>
            </a:r>
            <a:r>
              <a:rPr sz="950" spc="15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way</a:t>
            </a:r>
            <a:r>
              <a:rPr sz="950" spc="1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to</a:t>
            </a:r>
            <a:r>
              <a:rPr sz="950" spc="1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optimize</a:t>
            </a:r>
            <a:r>
              <a:rPr sz="950" spc="1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the</a:t>
            </a:r>
            <a:r>
              <a:rPr sz="950" spc="1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energy</a:t>
            </a:r>
            <a:r>
              <a:rPr sz="950" spc="15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consumption </a:t>
            </a:r>
            <a:r>
              <a:rPr sz="950" dirty="0">
                <a:latin typeface="Calibri"/>
                <a:cs typeface="Calibri"/>
              </a:rPr>
              <a:t>of</a:t>
            </a:r>
            <a:r>
              <a:rPr sz="950" spc="35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robotic</a:t>
            </a:r>
            <a:r>
              <a:rPr sz="950" spc="3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cells</a:t>
            </a:r>
            <a:r>
              <a:rPr sz="950" spc="3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while</a:t>
            </a:r>
            <a:r>
              <a:rPr sz="950" spc="3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considering</a:t>
            </a:r>
            <a:r>
              <a:rPr sz="950" spc="3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factors</a:t>
            </a:r>
            <a:r>
              <a:rPr sz="950" spc="3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like</a:t>
            </a:r>
            <a:r>
              <a:rPr sz="950" spc="350" dirty="0">
                <a:latin typeface="Calibri"/>
                <a:cs typeface="Calibri"/>
              </a:rPr>
              <a:t> </a:t>
            </a:r>
            <a:r>
              <a:rPr sz="950" spc="50" dirty="0">
                <a:latin typeface="Calibri"/>
                <a:cs typeface="Calibri"/>
              </a:rPr>
              <a:t>activity</a:t>
            </a:r>
            <a:r>
              <a:rPr sz="950" spc="3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timing,</a:t>
            </a:r>
            <a:r>
              <a:rPr sz="950" spc="38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robot</a:t>
            </a:r>
            <a:r>
              <a:rPr sz="950" spc="3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coordination,</a:t>
            </a:r>
            <a:r>
              <a:rPr sz="950" spc="38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collision</a:t>
            </a:r>
            <a:r>
              <a:rPr sz="950" spc="3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avoidance,</a:t>
            </a:r>
            <a:r>
              <a:rPr sz="950" spc="385" dirty="0">
                <a:latin typeface="Calibri"/>
                <a:cs typeface="Calibri"/>
              </a:rPr>
              <a:t> </a:t>
            </a:r>
            <a:r>
              <a:rPr sz="950" spc="-25" dirty="0">
                <a:latin typeface="Calibri"/>
                <a:cs typeface="Calibri"/>
              </a:rPr>
              <a:t>and</a:t>
            </a:r>
            <a:r>
              <a:rPr sz="950" dirty="0">
                <a:latin typeface="Calibri"/>
                <a:cs typeface="Calibri"/>
              </a:rPr>
              <a:t> power-saving</a:t>
            </a:r>
            <a:r>
              <a:rPr sz="950" spc="34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modes.</a:t>
            </a:r>
            <a:endParaRPr sz="950">
              <a:latin typeface="Calibri"/>
              <a:cs typeface="Calibri"/>
            </a:endParaRPr>
          </a:p>
          <a:p>
            <a:pPr marL="139700" marR="142875" indent="184150" algn="just">
              <a:lnSpc>
                <a:spcPct val="102000"/>
              </a:lnSpc>
            </a:pPr>
            <a:r>
              <a:rPr sz="950" spc="70" dirty="0">
                <a:latin typeface="Calibri"/>
                <a:cs typeface="Calibri"/>
              </a:rPr>
              <a:t>In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essence,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the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article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proposes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using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a</a:t>
            </a:r>
            <a:r>
              <a:rPr sz="950" spc="114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mathematical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optimization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approach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called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the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55" dirty="0">
                <a:latin typeface="Calibri"/>
                <a:cs typeface="Calibri"/>
              </a:rPr>
              <a:t>Branch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95" dirty="0">
                <a:latin typeface="Calibri"/>
                <a:cs typeface="Calibri"/>
              </a:rPr>
              <a:t>&amp;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40" dirty="0">
                <a:latin typeface="Calibri"/>
                <a:cs typeface="Calibri"/>
              </a:rPr>
              <a:t>Bound </a:t>
            </a:r>
            <a:r>
              <a:rPr sz="950" spc="10" dirty="0">
                <a:latin typeface="Calibri"/>
                <a:cs typeface="Calibri"/>
              </a:rPr>
              <a:t>algorithm</a:t>
            </a:r>
            <a:r>
              <a:rPr sz="950" spc="24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to</a:t>
            </a:r>
            <a:r>
              <a:rPr sz="950" spc="2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find</a:t>
            </a:r>
            <a:r>
              <a:rPr sz="950" spc="2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the</a:t>
            </a:r>
            <a:r>
              <a:rPr sz="950" spc="24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best</a:t>
            </a:r>
            <a:r>
              <a:rPr sz="950" spc="25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way</a:t>
            </a:r>
            <a:r>
              <a:rPr sz="950" spc="25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for</a:t>
            </a:r>
            <a:r>
              <a:rPr sz="950" spc="2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robots</a:t>
            </a:r>
            <a:r>
              <a:rPr sz="950" spc="2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in</a:t>
            </a:r>
            <a:r>
              <a:rPr sz="950" spc="2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</a:t>
            </a:r>
            <a:r>
              <a:rPr sz="950" spc="24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robotic</a:t>
            </a:r>
            <a:r>
              <a:rPr sz="950" spc="2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cell</a:t>
            </a:r>
            <a:r>
              <a:rPr sz="950" spc="25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to</a:t>
            </a:r>
            <a:r>
              <a:rPr sz="950" spc="2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perform</a:t>
            </a:r>
            <a:r>
              <a:rPr sz="950" spc="24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tasks</a:t>
            </a:r>
            <a:r>
              <a:rPr sz="950" spc="2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while</a:t>
            </a:r>
            <a:r>
              <a:rPr sz="950" spc="2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minimizing</a:t>
            </a:r>
            <a:r>
              <a:rPr sz="950" spc="2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energy</a:t>
            </a:r>
            <a:r>
              <a:rPr sz="950" spc="250" dirty="0">
                <a:latin typeface="Calibri"/>
                <a:cs typeface="Calibri"/>
              </a:rPr>
              <a:t> </a:t>
            </a:r>
            <a:r>
              <a:rPr sz="950" spc="-20" dirty="0">
                <a:latin typeface="Calibri"/>
                <a:cs typeface="Calibri"/>
              </a:rPr>
              <a:t>con-</a:t>
            </a:r>
            <a:r>
              <a:rPr sz="950" spc="10" dirty="0">
                <a:latin typeface="Calibri"/>
                <a:cs typeface="Calibri"/>
              </a:rPr>
              <a:t> sumption</a:t>
            </a:r>
            <a:r>
              <a:rPr sz="950" spc="1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and</a:t>
            </a:r>
            <a:r>
              <a:rPr sz="950" spc="15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adhering</a:t>
            </a:r>
            <a:r>
              <a:rPr sz="950" spc="15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to</a:t>
            </a:r>
            <a:r>
              <a:rPr sz="950" spc="1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various</a:t>
            </a:r>
            <a:r>
              <a:rPr sz="950" spc="15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constraints.</a:t>
            </a:r>
            <a:r>
              <a:rPr sz="950" spc="345" dirty="0">
                <a:latin typeface="Calibri"/>
                <a:cs typeface="Calibri"/>
              </a:rPr>
              <a:t> </a:t>
            </a:r>
            <a:r>
              <a:rPr sz="950" spc="80" dirty="0">
                <a:latin typeface="Calibri"/>
                <a:cs typeface="Calibri"/>
              </a:rPr>
              <a:t>This</a:t>
            </a:r>
            <a:r>
              <a:rPr sz="950" spc="15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approach</a:t>
            </a:r>
            <a:r>
              <a:rPr sz="950" spc="1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can</a:t>
            </a:r>
            <a:r>
              <a:rPr sz="950" spc="1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help</a:t>
            </a:r>
            <a:r>
              <a:rPr sz="950" spc="1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industries</a:t>
            </a:r>
            <a:r>
              <a:rPr sz="950" spc="15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make</a:t>
            </a:r>
            <a:r>
              <a:rPr sz="950" spc="1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their</a:t>
            </a:r>
            <a:r>
              <a:rPr sz="950" spc="15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operations</a:t>
            </a:r>
            <a:r>
              <a:rPr sz="950" spc="155" dirty="0">
                <a:latin typeface="Calibri"/>
                <a:cs typeface="Calibri"/>
              </a:rPr>
              <a:t> </a:t>
            </a:r>
            <a:r>
              <a:rPr sz="950" spc="-20" dirty="0">
                <a:latin typeface="Calibri"/>
                <a:cs typeface="Calibri"/>
              </a:rPr>
              <a:t>more</a:t>
            </a:r>
            <a:r>
              <a:rPr sz="950" spc="10" dirty="0">
                <a:latin typeface="Calibri"/>
                <a:cs typeface="Calibri"/>
              </a:rPr>
              <a:t> energy-efficient</a:t>
            </a:r>
            <a:r>
              <a:rPr sz="950" spc="24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and</a:t>
            </a:r>
            <a:r>
              <a:rPr sz="950" spc="23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environmentally</a:t>
            </a:r>
            <a:r>
              <a:rPr sz="950" spc="24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friendly.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6808" y="9128236"/>
            <a:ext cx="86995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50" dirty="0">
                <a:latin typeface="Calibri"/>
                <a:cs typeface="Calibri"/>
              </a:rPr>
              <a:t>2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36" y="1439925"/>
            <a:ext cx="5473065" cy="62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9120" marR="5080" indent="-567055">
              <a:lnSpc>
                <a:spcPct val="108900"/>
              </a:lnSpc>
              <a:spcBef>
                <a:spcPts val="100"/>
              </a:spcBef>
            </a:pP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EXCUTION</a:t>
            </a:r>
            <a:r>
              <a:rPr sz="1800" b="1" i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800" b="1" i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CODE</a:t>
            </a:r>
            <a:r>
              <a:rPr sz="1800" b="1" i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1800" b="1" i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OPTIMIZATION</a:t>
            </a:r>
            <a:r>
              <a:rPr sz="1800" b="1" i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800" b="1" i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ROBOTIC</a:t>
            </a:r>
            <a:r>
              <a:rPr sz="1800" b="1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20" dirty="0">
                <a:solidFill>
                  <a:srgbClr val="FF0000"/>
                </a:solidFill>
                <a:latin typeface="Calibri"/>
                <a:cs typeface="Calibri"/>
              </a:rPr>
              <a:t>CELL </a:t>
            </a: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ENERGY</a:t>
            </a:r>
            <a:r>
              <a:rPr sz="1800" b="1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1800" b="1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OUTPUTS</a:t>
            </a:r>
            <a:r>
              <a:rPr sz="1800" b="1" i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800" b="1" i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COMPARISIONS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438754"/>
            <a:ext cx="5720080" cy="157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There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10" dirty="0">
                <a:latin typeface="Calibri"/>
                <a:cs typeface="Calibri"/>
              </a:rPr>
              <a:t> various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optimization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algorithms we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optimize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energy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consumption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robotic </a:t>
            </a:r>
            <a:r>
              <a:rPr sz="1100" dirty="0">
                <a:latin typeface="Calibri"/>
                <a:cs typeface="Calibri"/>
              </a:rPr>
              <a:t>cells.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alternative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Branch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Bound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algorithm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Mixed-</a:t>
            </a:r>
            <a:r>
              <a:rPr sz="1100" dirty="0">
                <a:latin typeface="Calibri"/>
                <a:cs typeface="Calibri"/>
              </a:rPr>
              <a:t>Integer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Linear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Programming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dirty="0">
                <a:latin typeface="Calibri"/>
                <a:cs typeface="Calibri"/>
              </a:rPr>
              <a:t>(MILP)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approach,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I'll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provide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MILP </a:t>
            </a:r>
            <a:r>
              <a:rPr sz="1100" spc="-10" dirty="0">
                <a:latin typeface="Calibri"/>
                <a:cs typeface="Calibri"/>
              </a:rPr>
              <a:t>formulation </a:t>
            </a:r>
            <a:r>
              <a:rPr sz="1100" dirty="0">
                <a:latin typeface="Calibri"/>
                <a:cs typeface="Calibri"/>
              </a:rPr>
              <a:t>using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different approach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comparison.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dirty="0">
                <a:latin typeface="Calibri"/>
                <a:cs typeface="Calibri"/>
              </a:rPr>
              <a:t>We'll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PuLP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library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create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MILP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Here's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example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MILP</a:t>
            </a:r>
            <a:r>
              <a:rPr sz="1100" spc="-10" dirty="0">
                <a:latin typeface="Calibri"/>
                <a:cs typeface="Calibri"/>
              </a:rPr>
              <a:t> code:</a:t>
            </a:r>
            <a:endParaRPr sz="1100" dirty="0">
              <a:latin typeface="Calibri"/>
              <a:cs typeface="Calibri"/>
            </a:endParaRPr>
          </a:p>
          <a:p>
            <a:pPr marL="36195" algn="ctr">
              <a:lnSpc>
                <a:spcPct val="100000"/>
              </a:lnSpc>
              <a:spcBef>
                <a:spcPts val="940"/>
              </a:spcBef>
            </a:pPr>
            <a:r>
              <a:rPr sz="800" b="1" i="1" dirty="0">
                <a:latin typeface="Calibri"/>
                <a:cs typeface="Calibri"/>
              </a:rPr>
              <a:t>import</a:t>
            </a:r>
            <a:r>
              <a:rPr sz="800" b="1" i="1" spc="-2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pulp</a:t>
            </a:r>
            <a:r>
              <a:rPr sz="800" b="1" i="1" spc="-2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as</a:t>
            </a:r>
            <a:r>
              <a:rPr sz="800" b="1" i="1" spc="-10" dirty="0">
                <a:latin typeface="Calibri"/>
                <a:cs typeface="Calibri"/>
              </a:rPr>
              <a:t> </a:t>
            </a:r>
            <a:r>
              <a:rPr sz="800" b="1" i="1" spc="-25" dirty="0">
                <a:latin typeface="Calibri"/>
                <a:cs typeface="Calibri"/>
              </a:rPr>
              <a:t>lp</a:t>
            </a:r>
            <a:endParaRPr sz="800" dirty="0">
              <a:latin typeface="Calibri"/>
              <a:cs typeface="Calibri"/>
            </a:endParaRPr>
          </a:p>
          <a:p>
            <a:pPr marL="34925" algn="ctr">
              <a:lnSpc>
                <a:spcPct val="100000"/>
              </a:lnSpc>
              <a:spcBef>
                <a:spcPts val="900"/>
              </a:spcBef>
            </a:pPr>
            <a:r>
              <a:rPr sz="800" b="1" i="1" dirty="0">
                <a:latin typeface="Calibri"/>
                <a:cs typeface="Calibri"/>
              </a:rPr>
              <a:t>#</a:t>
            </a:r>
            <a:r>
              <a:rPr sz="800" b="1" i="1" spc="-1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Create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a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new</a:t>
            </a:r>
            <a:r>
              <a:rPr sz="800" b="1" i="1" spc="-2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MILP </a:t>
            </a:r>
            <a:r>
              <a:rPr sz="800" b="1" i="1" spc="-10" dirty="0">
                <a:latin typeface="Calibri"/>
                <a:cs typeface="Calibri"/>
              </a:rPr>
              <a:t>problem</a:t>
            </a:r>
            <a:endParaRPr sz="800" dirty="0">
              <a:latin typeface="Calibri"/>
              <a:cs typeface="Calibri"/>
            </a:endParaRPr>
          </a:p>
          <a:p>
            <a:pPr marL="36195" algn="ctr">
              <a:lnSpc>
                <a:spcPct val="100000"/>
              </a:lnSpc>
              <a:spcBef>
                <a:spcPts val="885"/>
              </a:spcBef>
            </a:pPr>
            <a:r>
              <a:rPr sz="800" b="1" i="1" dirty="0">
                <a:latin typeface="Calibri"/>
                <a:cs typeface="Calibri"/>
              </a:rPr>
              <a:t>problem</a:t>
            </a:r>
            <a:r>
              <a:rPr sz="800" b="1" i="1" spc="6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</a:t>
            </a:r>
            <a:r>
              <a:rPr sz="800" b="1" i="1" spc="5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lp.LpProblem("Robotic_Cell_Energy_Optimization",</a:t>
            </a:r>
            <a:r>
              <a:rPr sz="800" b="1" i="1" spc="5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lp.LpMinimize)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9630" y="4337430"/>
            <a:ext cx="1783080" cy="1090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800" b="1" i="1" dirty="0">
                <a:latin typeface="Calibri"/>
                <a:cs typeface="Calibri"/>
              </a:rPr>
              <a:t># Define</a:t>
            </a:r>
            <a:r>
              <a:rPr sz="800" b="1" i="1" spc="1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decision</a:t>
            </a:r>
            <a:r>
              <a:rPr sz="800" b="1" i="1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variables</a:t>
            </a:r>
            <a:endParaRPr sz="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z="800" b="1" i="1" dirty="0">
                <a:latin typeface="Calibri"/>
                <a:cs typeface="Calibri"/>
              </a:rPr>
              <a:t>x1</a:t>
            </a:r>
            <a:r>
              <a:rPr sz="800" b="1" i="1" spc="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</a:t>
            </a:r>
            <a:r>
              <a:rPr sz="800" b="1" i="1" spc="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lp.LpVariable("x1",</a:t>
            </a:r>
            <a:r>
              <a:rPr sz="800" b="1" i="1" dirty="0">
                <a:latin typeface="Calibri"/>
                <a:cs typeface="Calibri"/>
              </a:rPr>
              <a:t> 0,</a:t>
            </a:r>
            <a:r>
              <a:rPr sz="800" b="1" i="1" spc="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1,</a:t>
            </a:r>
            <a:r>
              <a:rPr sz="800" b="1" i="1" spc="1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lp.LpInteger)</a:t>
            </a:r>
            <a:endParaRPr sz="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800" b="1" i="1" dirty="0">
                <a:latin typeface="Calibri"/>
                <a:cs typeface="Calibri"/>
              </a:rPr>
              <a:t>x2</a:t>
            </a:r>
            <a:r>
              <a:rPr sz="800" b="1" i="1" spc="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</a:t>
            </a:r>
            <a:r>
              <a:rPr sz="800" b="1" i="1" spc="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lp.LpVariable("x2",</a:t>
            </a:r>
            <a:r>
              <a:rPr sz="800" b="1" i="1" dirty="0">
                <a:latin typeface="Calibri"/>
                <a:cs typeface="Calibri"/>
              </a:rPr>
              <a:t> 0,</a:t>
            </a:r>
            <a:r>
              <a:rPr sz="800" b="1" i="1" spc="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1,</a:t>
            </a:r>
            <a:r>
              <a:rPr sz="800" b="1" i="1" spc="1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lp.LpInteger)</a:t>
            </a:r>
            <a:endParaRPr sz="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z="800" b="1" i="1" dirty="0">
                <a:latin typeface="Calibri"/>
                <a:cs typeface="Calibri"/>
              </a:rPr>
              <a:t>x3</a:t>
            </a:r>
            <a:r>
              <a:rPr sz="800" b="1" i="1" spc="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</a:t>
            </a:r>
            <a:r>
              <a:rPr sz="800" b="1" i="1" spc="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lp.LpVariable("x3",</a:t>
            </a:r>
            <a:r>
              <a:rPr sz="800" b="1" i="1" dirty="0">
                <a:latin typeface="Calibri"/>
                <a:cs typeface="Calibri"/>
              </a:rPr>
              <a:t> 0,</a:t>
            </a:r>
            <a:r>
              <a:rPr sz="800" b="1" i="1" spc="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1,</a:t>
            </a:r>
            <a:r>
              <a:rPr sz="800" b="1" i="1" spc="1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lp.LpInteger)</a:t>
            </a:r>
            <a:endParaRPr sz="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800" b="1" i="1" dirty="0">
                <a:latin typeface="Calibri"/>
                <a:cs typeface="Calibri"/>
              </a:rPr>
              <a:t>x4</a:t>
            </a:r>
            <a:r>
              <a:rPr sz="800" b="1" i="1" spc="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</a:t>
            </a:r>
            <a:r>
              <a:rPr sz="800" b="1" i="1" spc="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lp.LpVariable("x4",</a:t>
            </a:r>
            <a:r>
              <a:rPr sz="800" b="1" i="1" dirty="0">
                <a:latin typeface="Calibri"/>
                <a:cs typeface="Calibri"/>
              </a:rPr>
              <a:t> 0,</a:t>
            </a:r>
            <a:r>
              <a:rPr sz="800" b="1" i="1" spc="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1,</a:t>
            </a:r>
            <a:r>
              <a:rPr sz="800" b="1" i="1" spc="1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lp.LpInteger)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7858" y="5750432"/>
            <a:ext cx="2706370" cy="619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800" b="1" i="1" dirty="0">
                <a:latin typeface="Calibri"/>
                <a:cs typeface="Calibri"/>
              </a:rPr>
              <a:t>#</a:t>
            </a:r>
            <a:r>
              <a:rPr sz="800" b="1" i="1" spc="-1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Define</a:t>
            </a:r>
            <a:r>
              <a:rPr sz="800" b="1" i="1" spc="-1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the</a:t>
            </a:r>
            <a:r>
              <a:rPr sz="800" b="1" i="1" spc="-1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objective</a:t>
            </a:r>
            <a:r>
              <a:rPr sz="800" b="1" i="1" spc="-10" dirty="0">
                <a:latin typeface="Calibri"/>
                <a:cs typeface="Calibri"/>
              </a:rPr>
              <a:t> function</a:t>
            </a:r>
            <a:r>
              <a:rPr sz="800" b="1" i="1" spc="-1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to</a:t>
            </a:r>
            <a:r>
              <a:rPr sz="800" b="1" i="1" spc="-1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minimize</a:t>
            </a:r>
            <a:r>
              <a:rPr sz="800" b="1" i="1" spc="-1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energy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consumption</a:t>
            </a:r>
            <a:endParaRPr sz="800">
              <a:latin typeface="Calibri"/>
              <a:cs typeface="Calibri"/>
            </a:endParaRPr>
          </a:p>
          <a:p>
            <a:pPr marL="263525" marR="259715" indent="1905" algn="ctr">
              <a:lnSpc>
                <a:spcPct val="192500"/>
              </a:lnSpc>
              <a:spcBef>
                <a:spcPts val="10"/>
              </a:spcBef>
            </a:pPr>
            <a:r>
              <a:rPr sz="800" b="1" i="1" dirty="0">
                <a:latin typeface="Calibri"/>
                <a:cs typeface="Calibri"/>
              </a:rPr>
              <a:t>objective =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10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*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x1 + 15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*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x2 +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12 *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x3 +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18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* </a:t>
            </a:r>
            <a:r>
              <a:rPr sz="800" b="1" i="1" spc="-25" dirty="0">
                <a:latin typeface="Calibri"/>
                <a:cs typeface="Calibri"/>
              </a:rPr>
              <a:t>x4</a:t>
            </a:r>
            <a:r>
              <a:rPr sz="800" b="1" i="1" spc="50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problem</a:t>
            </a:r>
            <a:r>
              <a:rPr sz="800" b="1" i="1" spc="-3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+=</a:t>
            </a:r>
            <a:r>
              <a:rPr sz="800" b="1" i="1" spc="-3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objective,</a:t>
            </a:r>
            <a:r>
              <a:rPr sz="800" b="1" i="1" spc="-3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"Total_Energy_Consumption"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5226" y="6692265"/>
            <a:ext cx="2150110" cy="619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i="1" dirty="0">
                <a:latin typeface="Calibri"/>
                <a:cs typeface="Calibri"/>
              </a:rPr>
              <a:t>#</a:t>
            </a:r>
            <a:r>
              <a:rPr sz="800" b="1" i="1" spc="-1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Define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constraints</a:t>
            </a:r>
            <a:r>
              <a:rPr sz="800" b="1" i="1" spc="-1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(you</a:t>
            </a:r>
            <a:r>
              <a:rPr sz="800" b="1" i="1" spc="-1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can</a:t>
            </a:r>
            <a:r>
              <a:rPr sz="800" b="1" i="1" spc="-1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add</a:t>
            </a:r>
            <a:r>
              <a:rPr sz="800" b="1" i="1" spc="-1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more</a:t>
            </a:r>
            <a:r>
              <a:rPr sz="800" b="1" i="1" spc="-1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as</a:t>
            </a:r>
            <a:r>
              <a:rPr sz="800" b="1" i="1" spc="-10" dirty="0">
                <a:latin typeface="Calibri"/>
                <a:cs typeface="Calibri"/>
              </a:rPr>
              <a:t> needed)</a:t>
            </a:r>
            <a:endParaRPr sz="800">
              <a:latin typeface="Calibri"/>
              <a:cs typeface="Calibri"/>
            </a:endParaRPr>
          </a:p>
          <a:p>
            <a:pPr marL="248920" marR="17780" indent="-222885">
              <a:lnSpc>
                <a:spcPct val="192500"/>
              </a:lnSpc>
              <a:spcBef>
                <a:spcPts val="10"/>
              </a:spcBef>
            </a:pPr>
            <a:r>
              <a:rPr sz="800" b="1" i="1" spc="-10" dirty="0">
                <a:latin typeface="Calibri"/>
                <a:cs typeface="Calibri"/>
              </a:rPr>
              <a:t>constraint1</a:t>
            </a:r>
            <a:r>
              <a:rPr sz="800" b="1" i="1" dirty="0">
                <a:latin typeface="Calibri"/>
                <a:cs typeface="Calibri"/>
              </a:rPr>
              <a:t> = 2 * x1</a:t>
            </a:r>
            <a:r>
              <a:rPr sz="800" b="1" i="1" spc="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+ 3 * x2</a:t>
            </a:r>
            <a:r>
              <a:rPr sz="800" b="1" i="1" spc="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+ 4</a:t>
            </a:r>
            <a:r>
              <a:rPr sz="800" b="1" i="1" spc="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* x3</a:t>
            </a:r>
            <a:r>
              <a:rPr sz="800" b="1" i="1" spc="-1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+ 5 * x4</a:t>
            </a:r>
            <a:r>
              <a:rPr sz="800" b="1" i="1" spc="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&gt;= </a:t>
            </a:r>
            <a:r>
              <a:rPr sz="800" b="1" i="1" spc="-25" dirty="0">
                <a:latin typeface="Calibri"/>
                <a:cs typeface="Calibri"/>
              </a:rPr>
              <a:t>10</a:t>
            </a:r>
            <a:r>
              <a:rPr sz="800" b="1" i="1" spc="50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problem +=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constraint1,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"Constraint_1"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2530" y="7634096"/>
            <a:ext cx="1096645" cy="38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800" b="1" i="1" dirty="0">
                <a:latin typeface="Calibri"/>
                <a:cs typeface="Calibri"/>
              </a:rPr>
              <a:t>#</a:t>
            </a:r>
            <a:r>
              <a:rPr sz="800" b="1" i="1" spc="-2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Solve</a:t>
            </a:r>
            <a:r>
              <a:rPr sz="800" b="1" i="1" spc="-1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the</a:t>
            </a:r>
            <a:r>
              <a:rPr sz="800" b="1" i="1" spc="-1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MILP</a:t>
            </a:r>
            <a:r>
              <a:rPr sz="800" b="1" i="1" spc="-1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problem</a:t>
            </a:r>
            <a:endParaRPr sz="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800" b="1" i="1" spc="-10" dirty="0">
                <a:latin typeface="Calibri"/>
                <a:cs typeface="Calibri"/>
              </a:rPr>
              <a:t>problem.solve()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36291" y="8341614"/>
            <a:ext cx="1887855" cy="1324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3405">
              <a:lnSpc>
                <a:spcPct val="100000"/>
              </a:lnSpc>
              <a:spcBef>
                <a:spcPts val="100"/>
              </a:spcBef>
            </a:pPr>
            <a:r>
              <a:rPr sz="800" b="1" i="1" dirty="0">
                <a:latin typeface="Calibri"/>
                <a:cs typeface="Calibri"/>
              </a:rPr>
              <a:t>#</a:t>
            </a:r>
            <a:r>
              <a:rPr sz="800" b="1" i="1" spc="-2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Print</a:t>
            </a:r>
            <a:r>
              <a:rPr sz="800" b="1" i="1" spc="-1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the</a:t>
            </a:r>
            <a:r>
              <a:rPr sz="800" b="1" i="1" spc="-10" dirty="0">
                <a:latin typeface="Calibri"/>
                <a:cs typeface="Calibri"/>
              </a:rPr>
              <a:t> results</a:t>
            </a:r>
            <a:endParaRPr sz="800">
              <a:latin typeface="Calibri"/>
              <a:cs typeface="Calibri"/>
            </a:endParaRPr>
          </a:p>
          <a:p>
            <a:pPr marL="408305" indent="-396240" algn="just">
              <a:lnSpc>
                <a:spcPct val="100000"/>
              </a:lnSpc>
              <a:spcBef>
                <a:spcPts val="890"/>
              </a:spcBef>
            </a:pPr>
            <a:r>
              <a:rPr sz="800" b="1" i="1" spc="-10" dirty="0">
                <a:latin typeface="Calibri"/>
                <a:cs typeface="Calibri"/>
              </a:rPr>
              <a:t>print("Status:",</a:t>
            </a:r>
            <a:r>
              <a:rPr sz="800" b="1" i="1" spc="4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lp.LpStatus[problem.status])</a:t>
            </a:r>
            <a:endParaRPr sz="800">
              <a:latin typeface="Calibri"/>
              <a:cs typeface="Calibri"/>
            </a:endParaRPr>
          </a:p>
          <a:p>
            <a:pPr marL="408305" marR="398780" algn="just">
              <a:lnSpc>
                <a:spcPct val="192900"/>
              </a:lnSpc>
              <a:spcBef>
                <a:spcPts val="10"/>
              </a:spcBef>
            </a:pPr>
            <a:r>
              <a:rPr sz="800" b="1" i="1" dirty="0">
                <a:latin typeface="Calibri"/>
                <a:cs typeface="Calibri"/>
              </a:rPr>
              <a:t>print("x1</a:t>
            </a:r>
            <a:r>
              <a:rPr sz="800" b="1" i="1" spc="-3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=",</a:t>
            </a:r>
            <a:r>
              <a:rPr sz="800" b="1" i="1" spc="-3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x1.varValue)</a:t>
            </a:r>
            <a:r>
              <a:rPr sz="800" b="1" i="1" spc="50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print("x2</a:t>
            </a:r>
            <a:r>
              <a:rPr sz="800" b="1" i="1" spc="-3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=",</a:t>
            </a:r>
            <a:r>
              <a:rPr sz="800" b="1" i="1" spc="-3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x2.varValue)</a:t>
            </a:r>
            <a:r>
              <a:rPr sz="800" b="1" i="1" spc="50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print("x3</a:t>
            </a:r>
            <a:r>
              <a:rPr sz="800" b="1" i="1" spc="-3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=",</a:t>
            </a:r>
            <a:r>
              <a:rPr sz="800" b="1" i="1" spc="-3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x3.varValue)</a:t>
            </a:r>
            <a:r>
              <a:rPr sz="800" b="1" i="1" spc="50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print("x4</a:t>
            </a:r>
            <a:r>
              <a:rPr sz="800" b="1" i="1" spc="-3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=",</a:t>
            </a:r>
            <a:r>
              <a:rPr sz="800" b="1" i="1" spc="-3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x4.varValue)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5603"/>
            <a:ext cx="5699760" cy="288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 algn="ctr">
              <a:lnSpc>
                <a:spcPct val="100000"/>
              </a:lnSpc>
              <a:spcBef>
                <a:spcPts val="100"/>
              </a:spcBef>
            </a:pPr>
            <a:r>
              <a:rPr sz="800" b="1" i="1" spc="-20" dirty="0">
                <a:latin typeface="Calibri"/>
                <a:cs typeface="Calibri"/>
              </a:rPr>
              <a:t>print("Total</a:t>
            </a:r>
            <a:r>
              <a:rPr sz="800" b="1" i="1" spc="1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Energy</a:t>
            </a:r>
            <a:r>
              <a:rPr sz="800" b="1" i="1" spc="3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Consumption</a:t>
            </a:r>
            <a:r>
              <a:rPr sz="800" b="1" i="1" spc="1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=",</a:t>
            </a:r>
            <a:r>
              <a:rPr sz="800" b="1" i="1" spc="2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lp.value(problem.objective))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100" u="sng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“Status:</a:t>
            </a:r>
            <a:r>
              <a:rPr sz="1100" u="sng" spc="-15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Optimal</a:t>
            </a:r>
            <a:r>
              <a:rPr sz="1100" u="sng" spc="-20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x1</a:t>
            </a:r>
            <a:r>
              <a:rPr sz="1100" u="sng" spc="-25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=</a:t>
            </a:r>
            <a:r>
              <a:rPr sz="1100" u="sng" spc="-15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1.0</a:t>
            </a:r>
            <a:r>
              <a:rPr sz="1100" u="sng" spc="-20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x2</a:t>
            </a:r>
            <a:r>
              <a:rPr sz="1100" u="sng" spc="-15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=</a:t>
            </a:r>
            <a:r>
              <a:rPr sz="1100" u="sng" spc="-15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0.0</a:t>
            </a:r>
            <a:r>
              <a:rPr sz="1100" u="sng" spc="-10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x3</a:t>
            </a:r>
            <a:r>
              <a:rPr sz="1100" u="sng" spc="-15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=</a:t>
            </a:r>
            <a:r>
              <a:rPr sz="1100" u="sng" spc="-35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1.0</a:t>
            </a:r>
            <a:r>
              <a:rPr sz="1100" u="sng" spc="-10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x4</a:t>
            </a:r>
            <a:r>
              <a:rPr sz="1100" u="sng" spc="-15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=</a:t>
            </a:r>
            <a:r>
              <a:rPr sz="1100" u="sng" spc="-30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1.0</a:t>
            </a:r>
            <a:r>
              <a:rPr sz="1100" u="sng" spc="-25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spc="-20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Total </a:t>
            </a:r>
            <a:r>
              <a:rPr sz="1100" u="sng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Energy</a:t>
            </a:r>
            <a:r>
              <a:rPr sz="1100" u="sng" spc="-5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Consumption</a:t>
            </a:r>
            <a:r>
              <a:rPr sz="1100" u="sng" spc="-20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=</a:t>
            </a:r>
            <a:r>
              <a:rPr sz="1100" u="sng" spc="-15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40.0</a:t>
            </a:r>
            <a:r>
              <a:rPr sz="1100" spc="5" dirty="0">
                <a:solidFill>
                  <a:srgbClr val="343541"/>
                </a:solidFill>
                <a:latin typeface="Segoe UI"/>
                <a:cs typeface="Segoe UI"/>
              </a:rPr>
              <a:t> </a:t>
            </a:r>
            <a:r>
              <a:rPr sz="1100" u="sng" spc="-50" dirty="0">
                <a:solidFill>
                  <a:srgbClr val="343541"/>
                </a:solidFill>
                <a:uFill>
                  <a:solidFill>
                    <a:srgbClr val="343541"/>
                  </a:solidFill>
                </a:uFill>
                <a:latin typeface="Segoe UI"/>
                <a:cs typeface="Segoe UI"/>
              </a:rPr>
              <a:t>“</a:t>
            </a:r>
            <a:endParaRPr sz="1100">
              <a:latin typeface="Segoe UI"/>
              <a:cs typeface="Segoe UI"/>
            </a:endParaRPr>
          </a:p>
          <a:p>
            <a:pPr marL="12700" marR="5080" algn="just">
              <a:lnSpc>
                <a:spcPct val="109500"/>
              </a:lnSpc>
              <a:spcBef>
                <a:spcPts val="795"/>
              </a:spcBef>
            </a:pPr>
            <a:r>
              <a:rPr sz="1100" dirty="0">
                <a:latin typeface="Calibri"/>
                <a:cs typeface="Calibri"/>
              </a:rPr>
              <a:t>In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code,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have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PuLP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define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MILP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directly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decision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variables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and </a:t>
            </a:r>
            <a:r>
              <a:rPr sz="1100" spc="-10" dirty="0">
                <a:latin typeface="Calibri"/>
                <a:cs typeface="Calibri"/>
              </a:rPr>
              <a:t>constraints.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objective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constraints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based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our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problem's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energy</a:t>
            </a:r>
            <a:r>
              <a:rPr sz="1100" spc="-10" dirty="0">
                <a:latin typeface="Calibri"/>
                <a:cs typeface="Calibri"/>
              </a:rPr>
              <a:t> consumption </a:t>
            </a:r>
            <a:r>
              <a:rPr sz="1100" dirty="0">
                <a:latin typeface="Calibri"/>
                <a:cs typeface="Calibri"/>
              </a:rPr>
              <a:t>model.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Also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adjust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coefficients</a:t>
            </a:r>
            <a:r>
              <a:rPr sz="1100" dirty="0">
                <a:latin typeface="Calibri"/>
                <a:cs typeface="Calibri"/>
              </a:rPr>
              <a:t> and</a:t>
            </a:r>
            <a:r>
              <a:rPr sz="1100" spc="-10" dirty="0">
                <a:latin typeface="Calibri"/>
                <a:cs typeface="Calibri"/>
              </a:rPr>
              <a:t> constraints</a:t>
            </a:r>
            <a:r>
              <a:rPr sz="1100" dirty="0">
                <a:latin typeface="Calibri"/>
                <a:cs typeface="Calibri"/>
              </a:rPr>
              <a:t> as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needed.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100">
              <a:latin typeface="Calibri"/>
              <a:cs typeface="Calibri"/>
            </a:endParaRPr>
          </a:p>
          <a:p>
            <a:pPr marL="12700" marR="83820">
              <a:lnSpc>
                <a:spcPct val="109800"/>
              </a:lnSpc>
            </a:pPr>
            <a:r>
              <a:rPr sz="1100" spc="-3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compare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performance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different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optimization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methods,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you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run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both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Branch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and </a:t>
            </a:r>
            <a:r>
              <a:rPr sz="1100" dirty="0">
                <a:latin typeface="Calibri"/>
                <a:cs typeface="Calibri"/>
              </a:rPr>
              <a:t>Bound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MILP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implementations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same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problem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instances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compare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results, </a:t>
            </a:r>
            <a:r>
              <a:rPr sz="1100" dirty="0">
                <a:latin typeface="Calibri"/>
                <a:cs typeface="Calibri"/>
              </a:rPr>
              <a:t>including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solution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quality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computational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time.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Different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algorithms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perform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better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or </a:t>
            </a:r>
            <a:r>
              <a:rPr sz="1100" dirty="0">
                <a:latin typeface="Calibri"/>
                <a:cs typeface="Calibri"/>
              </a:rPr>
              <a:t>worse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depending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specific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problem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characteristics,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them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your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actual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problem </a:t>
            </a:r>
            <a:r>
              <a:rPr sz="1100" dirty="0">
                <a:latin typeface="Calibri"/>
                <a:cs typeface="Calibri"/>
              </a:rPr>
              <a:t>data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crucial.</a:t>
            </a:r>
            <a:endParaRPr sz="1100">
              <a:latin typeface="Calibri"/>
              <a:cs typeface="Calibri"/>
            </a:endParaRPr>
          </a:p>
          <a:p>
            <a:pPr marL="2592705" marR="2526665" algn="ctr">
              <a:lnSpc>
                <a:spcPct val="192500"/>
              </a:lnSpc>
              <a:spcBef>
                <a:spcPts val="65"/>
              </a:spcBef>
            </a:pPr>
            <a:r>
              <a:rPr sz="800" b="1" i="1" dirty="0">
                <a:latin typeface="Calibri"/>
                <a:cs typeface="Calibri"/>
              </a:rPr>
              <a:t>import</a:t>
            </a:r>
            <a:r>
              <a:rPr sz="800" b="1" i="1" spc="-4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heapq</a:t>
            </a:r>
            <a:r>
              <a:rPr sz="800" b="1" i="1" spc="50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import</a:t>
            </a:r>
            <a:r>
              <a:rPr sz="800" b="1" i="1" spc="-40" dirty="0">
                <a:latin typeface="Calibri"/>
                <a:cs typeface="Calibri"/>
              </a:rPr>
              <a:t> </a:t>
            </a:r>
            <a:r>
              <a:rPr sz="800" b="1" i="1" spc="-20" dirty="0">
                <a:latin typeface="Calibri"/>
                <a:cs typeface="Calibri"/>
              </a:rPr>
              <a:t>copy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42386" y="4101210"/>
            <a:ext cx="1877060" cy="203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800" b="1" i="1" dirty="0">
                <a:latin typeface="Calibri"/>
                <a:cs typeface="Calibri"/>
              </a:rPr>
              <a:t>#</a:t>
            </a:r>
            <a:r>
              <a:rPr sz="800" b="1" i="1" spc="-1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Define</a:t>
            </a:r>
            <a:r>
              <a:rPr sz="800" b="1" i="1" spc="-1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your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energy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consumption</a:t>
            </a:r>
            <a:r>
              <a:rPr sz="800" b="1" i="1" spc="-1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functions</a:t>
            </a:r>
            <a:endParaRPr sz="800">
              <a:latin typeface="Calibri"/>
              <a:cs typeface="Calibri"/>
            </a:endParaRPr>
          </a:p>
          <a:p>
            <a:pPr marL="347345" marR="339725" algn="ctr">
              <a:lnSpc>
                <a:spcPts val="1860"/>
              </a:lnSpc>
              <a:spcBef>
                <a:spcPts val="204"/>
              </a:spcBef>
            </a:pPr>
            <a:r>
              <a:rPr sz="800" b="1" i="1" dirty="0">
                <a:latin typeface="Calibri"/>
                <a:cs typeface="Calibri"/>
              </a:rPr>
              <a:t>def</a:t>
            </a:r>
            <a:r>
              <a:rPr sz="800" b="1" i="1" spc="-1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energy_consumption(x):</a:t>
            </a:r>
            <a:r>
              <a:rPr sz="800" b="1" i="1" spc="50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energy_values</a:t>
            </a:r>
            <a:r>
              <a:rPr sz="800" b="1" i="1" spc="3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</a:t>
            </a:r>
            <a:r>
              <a:rPr sz="800" b="1" i="1" spc="35" dirty="0">
                <a:latin typeface="Calibri"/>
                <a:cs typeface="Calibri"/>
              </a:rPr>
              <a:t> </a:t>
            </a:r>
            <a:r>
              <a:rPr sz="800" b="1" i="1" spc="-50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800" b="1" i="1" dirty="0">
                <a:latin typeface="Calibri"/>
                <a:cs typeface="Calibri"/>
              </a:rPr>
              <a:t>'x1':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spc="-25" dirty="0">
                <a:latin typeface="Calibri"/>
                <a:cs typeface="Calibri"/>
              </a:rPr>
              <a:t>10,</a:t>
            </a:r>
            <a:endParaRPr sz="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z="800" b="1" i="1" dirty="0">
                <a:latin typeface="Calibri"/>
                <a:cs typeface="Calibri"/>
              </a:rPr>
              <a:t>'x2':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spc="-25" dirty="0">
                <a:latin typeface="Calibri"/>
                <a:cs typeface="Calibri"/>
              </a:rPr>
              <a:t>15,</a:t>
            </a:r>
            <a:endParaRPr sz="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800" b="1" i="1" dirty="0">
                <a:latin typeface="Calibri"/>
                <a:cs typeface="Calibri"/>
              </a:rPr>
              <a:t>'x3':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spc="-25" dirty="0">
                <a:latin typeface="Calibri"/>
                <a:cs typeface="Calibri"/>
              </a:rPr>
              <a:t>12,</a:t>
            </a:r>
            <a:endParaRPr sz="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905"/>
              </a:spcBef>
            </a:pPr>
            <a:r>
              <a:rPr sz="800" b="1" i="1" dirty="0">
                <a:latin typeface="Calibri"/>
                <a:cs typeface="Calibri"/>
              </a:rPr>
              <a:t>'x4':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spc="-25" dirty="0">
                <a:latin typeface="Calibri"/>
                <a:cs typeface="Calibri"/>
              </a:rPr>
              <a:t>18</a:t>
            </a:r>
            <a:endParaRPr sz="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800" b="1" i="1" spc="-5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z="800" b="1" i="1" dirty="0">
                <a:latin typeface="Calibri"/>
                <a:cs typeface="Calibri"/>
              </a:rPr>
              <a:t>return</a:t>
            </a:r>
            <a:r>
              <a:rPr sz="800" b="1" i="1" spc="3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energy_values.get(x,</a:t>
            </a:r>
            <a:r>
              <a:rPr sz="800" b="1" i="1" spc="30" dirty="0">
                <a:latin typeface="Calibri"/>
                <a:cs typeface="Calibri"/>
              </a:rPr>
              <a:t> </a:t>
            </a:r>
            <a:r>
              <a:rPr sz="800" b="1" i="1" spc="-25" dirty="0">
                <a:latin typeface="Calibri"/>
                <a:cs typeface="Calibri"/>
              </a:rPr>
              <a:t>0)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2302" y="6456044"/>
            <a:ext cx="1696085" cy="382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800" b="1" i="1" dirty="0">
                <a:latin typeface="Calibri"/>
                <a:cs typeface="Calibri"/>
              </a:rPr>
              <a:t>#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Define</a:t>
            </a:r>
            <a:r>
              <a:rPr sz="800" b="1" i="1" spc="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the</a:t>
            </a:r>
            <a:r>
              <a:rPr sz="800" b="1" i="1" spc="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decision</a:t>
            </a:r>
            <a:r>
              <a:rPr sz="800" b="1" i="1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variables</a:t>
            </a:r>
            <a:endParaRPr sz="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800" b="1" i="1" spc="-10" dirty="0">
                <a:latin typeface="Calibri"/>
                <a:cs typeface="Calibri"/>
              </a:rPr>
              <a:t>decision_variables</a:t>
            </a:r>
            <a:r>
              <a:rPr sz="800" b="1" i="1" dirty="0">
                <a:latin typeface="Calibri"/>
                <a:cs typeface="Calibri"/>
              </a:rPr>
              <a:t> = ['x1', 'x2',</a:t>
            </a:r>
            <a:r>
              <a:rPr sz="800" b="1" i="1" spc="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'x3',</a:t>
            </a:r>
            <a:r>
              <a:rPr sz="800" b="1" i="1" spc="5" dirty="0">
                <a:latin typeface="Calibri"/>
                <a:cs typeface="Calibri"/>
              </a:rPr>
              <a:t> </a:t>
            </a:r>
            <a:r>
              <a:rPr sz="800" b="1" i="1" spc="-20" dirty="0">
                <a:latin typeface="Calibri"/>
                <a:cs typeface="Calibri"/>
              </a:rPr>
              <a:t>'x4']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7023" y="7161656"/>
            <a:ext cx="2366010" cy="384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800" b="1" i="1" dirty="0">
                <a:latin typeface="Calibri"/>
                <a:cs typeface="Calibri"/>
              </a:rPr>
              <a:t>class</a:t>
            </a:r>
            <a:r>
              <a:rPr sz="800" b="1" i="1" spc="-2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Node:</a:t>
            </a:r>
            <a:endParaRPr sz="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z="800" b="1" i="1" spc="-10" dirty="0">
                <a:latin typeface="Calibri"/>
                <a:cs typeface="Calibri"/>
              </a:rPr>
              <a:t>node_counter</a:t>
            </a:r>
            <a:r>
              <a:rPr sz="800" b="1" i="1" spc="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</a:t>
            </a:r>
            <a:r>
              <a:rPr sz="800" b="1" i="1" spc="-1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0</a:t>
            </a:r>
            <a:r>
              <a:rPr sz="800" b="1" i="1" spc="17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#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Add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a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counter</a:t>
            </a:r>
            <a:r>
              <a:rPr sz="800" b="1" i="1" dirty="0">
                <a:latin typeface="Calibri"/>
                <a:cs typeface="Calibri"/>
              </a:rPr>
              <a:t> for</a:t>
            </a:r>
            <a:r>
              <a:rPr sz="800" b="1" i="1" spc="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unique</a:t>
            </a:r>
            <a:r>
              <a:rPr sz="800" b="1" i="1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identifiers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1638" y="799751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193" y="0"/>
                </a:lnTo>
              </a:path>
            </a:pathLst>
          </a:custGeom>
          <a:ln w="9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90877" y="799751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193" y="0"/>
                </a:lnTo>
              </a:path>
            </a:pathLst>
          </a:custGeom>
          <a:ln w="9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54707" y="7869173"/>
            <a:ext cx="2852420" cy="1324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100"/>
              </a:spcBef>
            </a:pPr>
            <a:r>
              <a:rPr sz="800" b="1" i="1" dirty="0">
                <a:latin typeface="Calibri"/>
                <a:cs typeface="Calibri"/>
              </a:rPr>
              <a:t>def</a:t>
            </a:r>
            <a:r>
              <a:rPr sz="800" b="1" i="1" spc="290" dirty="0">
                <a:latin typeface="Calibri"/>
                <a:cs typeface="Calibri"/>
              </a:rPr>
              <a:t>  </a:t>
            </a:r>
            <a:r>
              <a:rPr sz="800" b="1" i="1" dirty="0">
                <a:latin typeface="Calibri"/>
                <a:cs typeface="Calibri"/>
              </a:rPr>
              <a:t>init</a:t>
            </a:r>
            <a:r>
              <a:rPr sz="800" b="1" i="1" spc="215" dirty="0">
                <a:latin typeface="Calibri"/>
                <a:cs typeface="Calibri"/>
              </a:rPr>
              <a:t>  </a:t>
            </a:r>
            <a:r>
              <a:rPr sz="800" b="1" i="1" spc="-10" dirty="0">
                <a:latin typeface="Calibri"/>
                <a:cs typeface="Calibri"/>
              </a:rPr>
              <a:t>(self,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solution, energy,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bound):</a:t>
            </a:r>
            <a:endParaRPr sz="800">
              <a:latin typeface="Calibri"/>
              <a:cs typeface="Calibri"/>
            </a:endParaRPr>
          </a:p>
          <a:p>
            <a:pPr marL="307975" marR="303530" indent="93980">
              <a:lnSpc>
                <a:spcPts val="1860"/>
              </a:lnSpc>
              <a:spcBef>
                <a:spcPts val="200"/>
              </a:spcBef>
              <a:tabLst>
                <a:tab pos="1294130" algn="l"/>
              </a:tabLst>
            </a:pPr>
            <a:r>
              <a:rPr sz="800" b="1" i="1" spc="-10" dirty="0">
                <a:latin typeface="Calibri"/>
                <a:cs typeface="Calibri"/>
              </a:rPr>
              <a:t>self.solution</a:t>
            </a:r>
            <a:r>
              <a:rPr sz="800" b="1" i="1" spc="-1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</a:t>
            </a:r>
            <a:r>
              <a:rPr sz="800" b="1" i="1" spc="-1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solution</a:t>
            </a:r>
            <a:r>
              <a:rPr sz="800" b="1" i="1" spc="16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#</a:t>
            </a:r>
            <a:r>
              <a:rPr sz="800" b="1" i="1" spc="-1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Current</a:t>
            </a:r>
            <a:r>
              <a:rPr sz="800" b="1" i="1" spc="-1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partial solution</a:t>
            </a:r>
            <a:r>
              <a:rPr sz="800" b="1" i="1" spc="50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self.energy</a:t>
            </a:r>
            <a:r>
              <a:rPr sz="800" b="1" i="1" spc="3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</a:t>
            </a:r>
            <a:r>
              <a:rPr sz="800" b="1" i="1" spc="1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energy</a:t>
            </a:r>
            <a:r>
              <a:rPr sz="800" b="1" i="1" dirty="0">
                <a:latin typeface="Calibri"/>
                <a:cs typeface="Calibri"/>
              </a:rPr>
              <a:t>	#</a:t>
            </a:r>
            <a:r>
              <a:rPr sz="800" b="1" i="1" spc="-2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Energy</a:t>
            </a:r>
            <a:r>
              <a:rPr sz="800" b="1" i="1" spc="-1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value</a:t>
            </a:r>
            <a:r>
              <a:rPr sz="800" b="1" i="1" spc="-1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of</a:t>
            </a:r>
            <a:r>
              <a:rPr sz="800" b="1" i="1" spc="-2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the</a:t>
            </a:r>
            <a:r>
              <a:rPr sz="800" b="1" i="1" spc="-1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solution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996950" algn="l"/>
              </a:tabLst>
            </a:pPr>
            <a:r>
              <a:rPr sz="800" b="1" i="1" spc="-10" dirty="0">
                <a:latin typeface="Calibri"/>
                <a:cs typeface="Calibri"/>
              </a:rPr>
              <a:t>self.bound</a:t>
            </a:r>
            <a:r>
              <a:rPr sz="800" b="1" i="1" dirty="0">
                <a:latin typeface="Calibri"/>
                <a:cs typeface="Calibri"/>
              </a:rPr>
              <a:t> =</a:t>
            </a:r>
            <a:r>
              <a:rPr sz="800" b="1" i="1" spc="1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bound</a:t>
            </a:r>
            <a:r>
              <a:rPr sz="800" b="1" i="1" dirty="0">
                <a:latin typeface="Calibri"/>
                <a:cs typeface="Calibri"/>
              </a:rPr>
              <a:t>	#</a:t>
            </a:r>
            <a:r>
              <a:rPr sz="800" b="1" i="1" spc="-1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Bound</a:t>
            </a:r>
            <a:r>
              <a:rPr sz="800" b="1" i="1" spc="1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on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the</a:t>
            </a:r>
            <a:r>
              <a:rPr sz="800" b="1" i="1" spc="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energy</a:t>
            </a:r>
            <a:r>
              <a:rPr sz="800" b="1" i="1" spc="-10" dirty="0">
                <a:latin typeface="Calibri"/>
                <a:cs typeface="Calibri"/>
              </a:rPr>
              <a:t> (optimistic</a:t>
            </a:r>
            <a:r>
              <a:rPr sz="800" b="1" i="1" spc="-1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estimate)</a:t>
            </a:r>
            <a:endParaRPr sz="800">
              <a:latin typeface="Calibri"/>
              <a:cs typeface="Calibri"/>
            </a:endParaRPr>
          </a:p>
          <a:p>
            <a:pPr marL="909955" marR="15240" indent="-887094">
              <a:lnSpc>
                <a:spcPct val="192500"/>
              </a:lnSpc>
              <a:spcBef>
                <a:spcPts val="10"/>
              </a:spcBef>
            </a:pPr>
            <a:r>
              <a:rPr sz="800" b="1" i="1" spc="-10" dirty="0">
                <a:latin typeface="Calibri"/>
                <a:cs typeface="Calibri"/>
              </a:rPr>
              <a:t>self.node_id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</a:t>
            </a:r>
            <a:r>
              <a:rPr sz="800" b="1" i="1" spc="-1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Node.node_counter</a:t>
            </a:r>
            <a:r>
              <a:rPr sz="800" b="1" i="1" spc="16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#</a:t>
            </a:r>
            <a:r>
              <a:rPr sz="800" b="1" i="1" spc="-10" dirty="0">
                <a:latin typeface="Calibri"/>
                <a:cs typeface="Calibri"/>
              </a:rPr>
              <a:t> Unique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identifier</a:t>
            </a:r>
            <a:r>
              <a:rPr sz="800" b="1" i="1" dirty="0">
                <a:latin typeface="Calibri"/>
                <a:cs typeface="Calibri"/>
              </a:rPr>
              <a:t> for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the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spc="-20" dirty="0">
                <a:latin typeface="Calibri"/>
                <a:cs typeface="Calibri"/>
              </a:rPr>
              <a:t>node</a:t>
            </a:r>
            <a:r>
              <a:rPr sz="800" b="1" i="1" spc="50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Node.node_counter</a:t>
            </a:r>
            <a:r>
              <a:rPr sz="800" b="1" i="1" spc="4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+=</a:t>
            </a:r>
            <a:r>
              <a:rPr sz="800" b="1" i="1" spc="30" dirty="0">
                <a:latin typeface="Calibri"/>
                <a:cs typeface="Calibri"/>
              </a:rPr>
              <a:t> </a:t>
            </a:r>
            <a:r>
              <a:rPr sz="800" b="1" i="1" spc="-5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16351" y="9516567"/>
            <a:ext cx="92710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dirty="0">
                <a:latin typeface="Calibri"/>
                <a:cs typeface="Calibri"/>
              </a:rPr>
              <a:t>def</a:t>
            </a:r>
            <a:r>
              <a:rPr sz="800" b="1" i="1" spc="-1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is_complete(self):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7419" y="895603"/>
            <a:ext cx="21259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dirty="0">
                <a:latin typeface="Calibri"/>
                <a:cs typeface="Calibri"/>
              </a:rPr>
              <a:t>return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len(self.solution)</a:t>
            </a:r>
            <a:r>
              <a:rPr sz="800" b="1" i="1" dirty="0">
                <a:latin typeface="Calibri"/>
                <a:cs typeface="Calibri"/>
              </a:rPr>
              <a:t> ==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len(decision_variables)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2405" y="1366773"/>
            <a:ext cx="3094355" cy="382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800" b="1" i="1" dirty="0">
                <a:latin typeface="Calibri"/>
                <a:cs typeface="Calibri"/>
              </a:rPr>
              <a:t>def</a:t>
            </a:r>
            <a:r>
              <a:rPr sz="800" b="1" i="1" spc="-1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branch(self):</a:t>
            </a:r>
            <a:endParaRPr sz="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800" b="1" i="1" spc="-10" dirty="0">
                <a:latin typeface="Calibri"/>
                <a:cs typeface="Calibri"/>
              </a:rPr>
              <a:t>var_to_branch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next(x for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x in </a:t>
            </a:r>
            <a:r>
              <a:rPr sz="800" b="1" i="1" spc="-10" dirty="0">
                <a:latin typeface="Calibri"/>
                <a:cs typeface="Calibri"/>
              </a:rPr>
              <a:t>decision_variables</a:t>
            </a:r>
            <a:r>
              <a:rPr sz="800" b="1" i="1" dirty="0">
                <a:latin typeface="Calibri"/>
                <a:cs typeface="Calibri"/>
              </a:rPr>
              <a:t> if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x</a:t>
            </a:r>
            <a:r>
              <a:rPr sz="800" b="1" i="1" spc="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not</a:t>
            </a:r>
            <a:r>
              <a:rPr sz="800" b="1" i="1" spc="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in </a:t>
            </a:r>
            <a:r>
              <a:rPr sz="800" b="1" i="1" spc="-10" dirty="0">
                <a:latin typeface="Calibri"/>
                <a:cs typeface="Calibri"/>
              </a:rPr>
              <a:t>self.solution)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0779" y="2072385"/>
            <a:ext cx="1697989" cy="855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800" b="1" i="1" spc="-10" dirty="0">
                <a:latin typeface="Calibri"/>
                <a:cs typeface="Calibri"/>
              </a:rPr>
              <a:t>left_solution</a:t>
            </a:r>
            <a:r>
              <a:rPr sz="800" b="1" i="1" spc="1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</a:t>
            </a:r>
            <a:r>
              <a:rPr sz="800" b="1" i="1" spc="1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copy.copy(self.solution)</a:t>
            </a:r>
            <a:endParaRPr sz="800">
              <a:latin typeface="Calibri"/>
              <a:cs typeface="Calibri"/>
            </a:endParaRPr>
          </a:p>
          <a:p>
            <a:pPr marL="12065" marR="5080" indent="2540" algn="ctr">
              <a:lnSpc>
                <a:spcPct val="193100"/>
              </a:lnSpc>
              <a:spcBef>
                <a:spcPts val="10"/>
              </a:spcBef>
            </a:pPr>
            <a:r>
              <a:rPr sz="800" b="1" i="1" spc="-10" dirty="0">
                <a:latin typeface="Calibri"/>
                <a:cs typeface="Calibri"/>
              </a:rPr>
              <a:t>left_solution[var_to_branch]</a:t>
            </a:r>
            <a:r>
              <a:rPr sz="800" b="1" i="1" spc="5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</a:t>
            </a:r>
            <a:r>
              <a:rPr sz="800" b="1" i="1" spc="35" dirty="0">
                <a:latin typeface="Calibri"/>
                <a:cs typeface="Calibri"/>
              </a:rPr>
              <a:t> </a:t>
            </a:r>
            <a:r>
              <a:rPr sz="800" b="1" i="1" spc="-50" dirty="0">
                <a:latin typeface="Calibri"/>
                <a:cs typeface="Calibri"/>
              </a:rPr>
              <a:t>0</a:t>
            </a:r>
            <a:r>
              <a:rPr sz="800" b="1" i="1" spc="50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right_solution</a:t>
            </a:r>
            <a:r>
              <a:rPr sz="800" b="1" i="1" spc="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</a:t>
            </a:r>
            <a:r>
              <a:rPr sz="800" b="1" i="1" spc="2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copy.copy(self.solution)</a:t>
            </a:r>
            <a:r>
              <a:rPr sz="800" b="1" i="1" spc="50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right_solution[var_to_branch]</a:t>
            </a:r>
            <a:r>
              <a:rPr sz="800" b="1" i="1" spc="4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</a:t>
            </a:r>
            <a:r>
              <a:rPr sz="800" b="1" i="1" spc="35" dirty="0">
                <a:latin typeface="Calibri"/>
                <a:cs typeface="Calibri"/>
              </a:rPr>
              <a:t> </a:t>
            </a:r>
            <a:r>
              <a:rPr sz="800" b="1" i="1" spc="-5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8923" y="3250819"/>
            <a:ext cx="2441575" cy="382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sz="800" b="1" i="1" spc="-10" dirty="0">
                <a:latin typeface="Calibri"/>
                <a:cs typeface="Calibri"/>
              </a:rPr>
              <a:t>left_child</a:t>
            </a:r>
            <a:r>
              <a:rPr sz="800" b="1" i="1" spc="2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</a:t>
            </a:r>
            <a:r>
              <a:rPr sz="800" b="1" i="1" spc="1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Node(left_solution,</a:t>
            </a:r>
            <a:r>
              <a:rPr sz="800" b="1" i="1" spc="2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self.energy,</a:t>
            </a:r>
            <a:r>
              <a:rPr sz="800" b="1" i="1" spc="3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self.bound)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800" b="1" i="1" spc="-10" dirty="0">
                <a:latin typeface="Calibri"/>
                <a:cs typeface="Calibri"/>
              </a:rPr>
              <a:t>right_child</a:t>
            </a:r>
            <a:r>
              <a:rPr sz="800" b="1" i="1" spc="2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</a:t>
            </a:r>
            <a:r>
              <a:rPr sz="800" b="1" i="1" spc="2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Node(right_solution,</a:t>
            </a:r>
            <a:r>
              <a:rPr sz="800" b="1" i="1" spc="2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self.energy,</a:t>
            </a:r>
            <a:r>
              <a:rPr sz="800" b="1" i="1" spc="2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self.bound)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3786" y="3956430"/>
            <a:ext cx="2334260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800" b="1" i="1" spc="-10" dirty="0">
                <a:latin typeface="Calibri"/>
                <a:cs typeface="Calibri"/>
              </a:rPr>
              <a:t>energy_change</a:t>
            </a:r>
            <a:r>
              <a:rPr sz="800" b="1" i="1" spc="3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</a:t>
            </a:r>
            <a:r>
              <a:rPr sz="800" b="1" i="1" spc="2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energy_consumption(var_to_branch)</a:t>
            </a:r>
            <a:endParaRPr sz="800">
              <a:latin typeface="Calibri"/>
              <a:cs typeface="Calibri"/>
            </a:endParaRPr>
          </a:p>
          <a:p>
            <a:pPr marL="384175" marR="377825" algn="ctr">
              <a:lnSpc>
                <a:spcPct val="192500"/>
              </a:lnSpc>
              <a:spcBef>
                <a:spcPts val="15"/>
              </a:spcBef>
            </a:pPr>
            <a:r>
              <a:rPr sz="800" b="1" i="1" spc="-10" dirty="0">
                <a:latin typeface="Calibri"/>
                <a:cs typeface="Calibri"/>
              </a:rPr>
              <a:t>left_child.energy</a:t>
            </a:r>
            <a:r>
              <a:rPr sz="800" b="1" i="1" spc="3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+=</a:t>
            </a:r>
            <a:r>
              <a:rPr sz="800" b="1" i="1" spc="3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energy_change</a:t>
            </a:r>
            <a:r>
              <a:rPr sz="800" b="1" i="1" spc="50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right_child.energy</a:t>
            </a:r>
            <a:r>
              <a:rPr sz="800" b="1" i="1" spc="4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+=</a:t>
            </a:r>
            <a:r>
              <a:rPr sz="800" b="1" i="1" spc="2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energy_change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0714" y="4898262"/>
            <a:ext cx="119888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i="1" dirty="0">
                <a:latin typeface="Calibri"/>
                <a:cs typeface="Calibri"/>
              </a:rPr>
              <a:t>return</a:t>
            </a:r>
            <a:r>
              <a:rPr sz="800" b="1" i="1" spc="-1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left_child,</a:t>
            </a:r>
            <a:r>
              <a:rPr sz="800" b="1" i="1" spc="-1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right_child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0339" y="5369178"/>
            <a:ext cx="111823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800" b="1" i="1" dirty="0">
                <a:latin typeface="Calibri"/>
                <a:cs typeface="Calibri"/>
              </a:rPr>
              <a:t>def</a:t>
            </a:r>
            <a:r>
              <a:rPr sz="800" b="1" i="1" spc="-1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calculate_bound(self):</a:t>
            </a:r>
            <a:endParaRPr sz="8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  <a:spcBef>
                <a:spcPts val="900"/>
              </a:spcBef>
            </a:pPr>
            <a:r>
              <a:rPr sz="800" b="1" i="1" spc="-10" dirty="0">
                <a:latin typeface="Calibri"/>
                <a:cs typeface="Calibri"/>
              </a:rPr>
              <a:t>bound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self.energy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3054" y="6076568"/>
            <a:ext cx="1853564" cy="854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1945">
              <a:lnSpc>
                <a:spcPct val="100000"/>
              </a:lnSpc>
              <a:spcBef>
                <a:spcPts val="105"/>
              </a:spcBef>
            </a:pPr>
            <a:r>
              <a:rPr sz="800" b="1" i="1" dirty="0">
                <a:latin typeface="Calibri"/>
                <a:cs typeface="Calibri"/>
              </a:rPr>
              <a:t>for</a:t>
            </a:r>
            <a:r>
              <a:rPr sz="800" b="1" i="1" spc="-2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var</a:t>
            </a:r>
            <a:r>
              <a:rPr sz="800" b="1" i="1" spc="-2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in</a:t>
            </a:r>
            <a:r>
              <a:rPr sz="800" b="1" i="1" spc="-2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decision_variables:</a:t>
            </a:r>
            <a:endParaRPr sz="800">
              <a:latin typeface="Calibri"/>
              <a:cs typeface="Calibri"/>
            </a:endParaRPr>
          </a:p>
          <a:p>
            <a:pPr marL="12700" marR="5080" indent="393065">
              <a:lnSpc>
                <a:spcPts val="1860"/>
              </a:lnSpc>
              <a:spcBef>
                <a:spcPts val="200"/>
              </a:spcBef>
            </a:pPr>
            <a:r>
              <a:rPr sz="800" b="1" i="1" dirty="0">
                <a:latin typeface="Calibri"/>
                <a:cs typeface="Calibri"/>
              </a:rPr>
              <a:t>if</a:t>
            </a:r>
            <a:r>
              <a:rPr sz="800" b="1" i="1" spc="-2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var</a:t>
            </a:r>
            <a:r>
              <a:rPr sz="800" b="1" i="1" spc="-2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not</a:t>
            </a:r>
            <a:r>
              <a:rPr sz="800" b="1" i="1" spc="-2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in</a:t>
            </a:r>
            <a:r>
              <a:rPr sz="800" b="1" i="1" spc="-2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self.solution:</a:t>
            </a:r>
            <a:r>
              <a:rPr sz="800" b="1" i="1" spc="50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energy_change</a:t>
            </a:r>
            <a:r>
              <a:rPr sz="800" b="1" i="1" spc="3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</a:t>
            </a:r>
            <a:r>
              <a:rPr sz="800" b="1" i="1" spc="3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energy_consumption(var)</a:t>
            </a:r>
            <a:endParaRPr sz="800">
              <a:latin typeface="Calibri"/>
              <a:cs typeface="Calibri"/>
            </a:endParaRPr>
          </a:p>
          <a:p>
            <a:pPr marL="396240">
              <a:lnSpc>
                <a:spcPct val="100000"/>
              </a:lnSpc>
              <a:spcBef>
                <a:spcPts val="675"/>
              </a:spcBef>
            </a:pPr>
            <a:r>
              <a:rPr sz="800" b="1" i="1" spc="-10" dirty="0">
                <a:latin typeface="Calibri"/>
                <a:cs typeface="Calibri"/>
              </a:rPr>
              <a:t>bound </a:t>
            </a:r>
            <a:r>
              <a:rPr sz="800" b="1" i="1" dirty="0">
                <a:latin typeface="Calibri"/>
                <a:cs typeface="Calibri"/>
              </a:rPr>
              <a:t>+=</a:t>
            </a:r>
            <a:r>
              <a:rPr sz="800" b="1" i="1" spc="-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energy_change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6642" y="7253096"/>
            <a:ext cx="82613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i="1" spc="-10" dirty="0">
                <a:latin typeface="Calibri"/>
                <a:cs typeface="Calibri"/>
              </a:rPr>
              <a:t>self.bound</a:t>
            </a:r>
            <a:r>
              <a:rPr sz="800" b="1" i="1" dirty="0">
                <a:latin typeface="Calibri"/>
                <a:cs typeface="Calibri"/>
              </a:rPr>
              <a:t> =</a:t>
            </a:r>
            <a:r>
              <a:rPr sz="800" b="1" i="1" spc="1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bound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9923" y="7724013"/>
            <a:ext cx="168084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800" b="1" i="1" dirty="0">
                <a:latin typeface="Calibri"/>
                <a:cs typeface="Calibri"/>
              </a:rPr>
              <a:t>def</a:t>
            </a:r>
            <a:r>
              <a:rPr sz="800" b="1" i="1" spc="-1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branch_and_bound_optimization():</a:t>
            </a:r>
            <a:endParaRPr sz="800">
              <a:latin typeface="Calibri"/>
              <a:cs typeface="Calibri"/>
            </a:endParaRPr>
          </a:p>
          <a:p>
            <a:pPr marL="323215" marR="313055" algn="ctr">
              <a:lnSpc>
                <a:spcPct val="192500"/>
              </a:lnSpc>
              <a:spcBef>
                <a:spcPts val="20"/>
              </a:spcBef>
            </a:pPr>
            <a:r>
              <a:rPr sz="800" b="1" i="1" dirty="0">
                <a:latin typeface="Calibri"/>
                <a:cs typeface="Calibri"/>
              </a:rPr>
              <a:t>best_energy</a:t>
            </a:r>
            <a:r>
              <a:rPr sz="800" b="1" i="1" spc="-2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</a:t>
            </a:r>
            <a:r>
              <a:rPr sz="800" b="1" i="1" spc="-3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float('inf')</a:t>
            </a:r>
            <a:r>
              <a:rPr sz="800" b="1" i="1" spc="50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best_solution</a:t>
            </a:r>
            <a:r>
              <a:rPr sz="800" b="1" i="1" spc="1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</a:t>
            </a:r>
            <a:r>
              <a:rPr sz="800" b="1" i="1" spc="15" dirty="0">
                <a:latin typeface="Calibri"/>
                <a:cs typeface="Calibri"/>
              </a:rPr>
              <a:t> </a:t>
            </a:r>
            <a:r>
              <a:rPr sz="800" b="1" i="1" spc="-20" dirty="0">
                <a:latin typeface="Calibri"/>
                <a:cs typeface="Calibri"/>
              </a:rPr>
              <a:t>None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8735" y="8666226"/>
            <a:ext cx="240347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800" b="1" i="1" spc="-10" dirty="0">
                <a:latin typeface="Calibri"/>
                <a:cs typeface="Calibri"/>
              </a:rPr>
              <a:t>initial_solution</a:t>
            </a:r>
            <a:r>
              <a:rPr sz="800" b="1" i="1" spc="1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</a:t>
            </a:r>
            <a:r>
              <a:rPr sz="800" b="1" i="1" spc="10" dirty="0">
                <a:latin typeface="Calibri"/>
                <a:cs typeface="Calibri"/>
              </a:rPr>
              <a:t> </a:t>
            </a:r>
            <a:r>
              <a:rPr sz="800" b="1" i="1" spc="-25" dirty="0">
                <a:latin typeface="Calibri"/>
                <a:cs typeface="Calibri"/>
              </a:rPr>
              <a:t>{}</a:t>
            </a:r>
            <a:endParaRPr sz="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800" b="1" i="1" spc="-10" dirty="0">
                <a:latin typeface="Calibri"/>
                <a:cs typeface="Calibri"/>
              </a:rPr>
              <a:t>initial_node</a:t>
            </a:r>
            <a:r>
              <a:rPr sz="800" b="1" i="1" spc="2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</a:t>
            </a:r>
            <a:r>
              <a:rPr sz="800" b="1" i="1" spc="2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Node(initial_solution,</a:t>
            </a:r>
            <a:r>
              <a:rPr sz="800" b="1" i="1" spc="3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energy=0,</a:t>
            </a:r>
            <a:r>
              <a:rPr sz="800" b="1" i="1" spc="2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bound=0)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5685" y="9373310"/>
            <a:ext cx="39477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10" dirty="0">
                <a:latin typeface="Calibri"/>
                <a:cs typeface="Calibri"/>
              </a:rPr>
              <a:t>priority_queue</a:t>
            </a:r>
            <a:r>
              <a:rPr sz="800" b="1" i="1" spc="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</a:t>
            </a:r>
            <a:r>
              <a:rPr sz="800" b="1" i="1" spc="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[(initial_node.energy,</a:t>
            </a:r>
            <a:r>
              <a:rPr sz="800" b="1" i="1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initial_node.node_id,</a:t>
            </a:r>
            <a:r>
              <a:rPr sz="800" b="1" i="1" spc="1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initial_node)]</a:t>
            </a:r>
            <a:r>
              <a:rPr sz="800" b="1" i="1" spc="21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# Include</a:t>
            </a:r>
            <a:r>
              <a:rPr sz="800" b="1" i="1" spc="1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node_id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2554" y="895603"/>
            <a:ext cx="2237105" cy="382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800" b="1" i="1" spc="-10" dirty="0">
                <a:latin typeface="Calibri"/>
                <a:cs typeface="Calibri"/>
              </a:rPr>
              <a:t>while</a:t>
            </a:r>
            <a:r>
              <a:rPr sz="800" b="1" i="1" spc="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priority_queue:</a:t>
            </a:r>
            <a:endParaRPr sz="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800" b="1" i="1" dirty="0">
                <a:latin typeface="Calibri"/>
                <a:cs typeface="Calibri"/>
              </a:rPr>
              <a:t>_, _,</a:t>
            </a:r>
            <a:r>
              <a:rPr sz="800" b="1" i="1" spc="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current_node</a:t>
            </a:r>
            <a:r>
              <a:rPr sz="800" b="1" i="1" spc="1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 </a:t>
            </a:r>
            <a:r>
              <a:rPr sz="800" b="1" i="1" spc="-10" dirty="0">
                <a:latin typeface="Calibri"/>
                <a:cs typeface="Calibri"/>
              </a:rPr>
              <a:t>heapq.heappop(priority_queue)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0591" y="1601469"/>
            <a:ext cx="166052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800" b="1" i="1" dirty="0">
                <a:latin typeface="Calibri"/>
                <a:cs typeface="Calibri"/>
              </a:rPr>
              <a:t>if</a:t>
            </a:r>
            <a:r>
              <a:rPr sz="800" b="1" i="1" spc="1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current_node.bound</a:t>
            </a:r>
            <a:r>
              <a:rPr sz="800" b="1" i="1" spc="1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&gt;=</a:t>
            </a:r>
            <a:r>
              <a:rPr sz="800" b="1" i="1" spc="1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best_energy:</a:t>
            </a:r>
            <a:endParaRPr sz="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800" b="1" i="1" spc="-10" dirty="0">
                <a:latin typeface="Calibri"/>
                <a:cs typeface="Calibri"/>
              </a:rPr>
              <a:t>continue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4307" y="2308606"/>
            <a:ext cx="1633220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800" b="1" i="1" dirty="0">
                <a:latin typeface="Calibri"/>
                <a:cs typeface="Calibri"/>
              </a:rPr>
              <a:t>if</a:t>
            </a:r>
            <a:r>
              <a:rPr sz="800" b="1" i="1" spc="-2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current_node.is_complete():</a:t>
            </a:r>
            <a:endParaRPr sz="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800" b="1" i="1" dirty="0">
                <a:latin typeface="Calibri"/>
                <a:cs typeface="Calibri"/>
              </a:rPr>
              <a:t>if</a:t>
            </a:r>
            <a:r>
              <a:rPr sz="800" b="1" i="1" spc="2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current_node.energy</a:t>
            </a:r>
            <a:r>
              <a:rPr sz="800" b="1" i="1" spc="3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&lt;</a:t>
            </a:r>
            <a:r>
              <a:rPr sz="800" b="1" i="1" spc="1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best_energy:</a:t>
            </a:r>
            <a:endParaRPr sz="800">
              <a:latin typeface="Calibri"/>
              <a:cs typeface="Calibri"/>
            </a:endParaRPr>
          </a:p>
          <a:p>
            <a:pPr marL="18415" marR="10795" indent="-1270" algn="ctr">
              <a:lnSpc>
                <a:spcPct val="192500"/>
              </a:lnSpc>
              <a:spcBef>
                <a:spcPts val="10"/>
              </a:spcBef>
            </a:pPr>
            <a:r>
              <a:rPr sz="800" b="1" i="1" dirty="0">
                <a:latin typeface="Calibri"/>
                <a:cs typeface="Calibri"/>
              </a:rPr>
              <a:t>best_energy</a:t>
            </a:r>
            <a:r>
              <a:rPr sz="800" b="1" i="1" spc="-20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</a:t>
            </a:r>
            <a:r>
              <a:rPr sz="800" b="1" i="1" spc="-3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current_node.energy</a:t>
            </a:r>
            <a:r>
              <a:rPr sz="800" b="1" i="1" spc="50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best_solution</a:t>
            </a:r>
            <a:r>
              <a:rPr sz="800" b="1" i="1" spc="1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</a:t>
            </a:r>
            <a:r>
              <a:rPr sz="800" b="1" i="1" spc="1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current_node.solution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01239" y="3485514"/>
            <a:ext cx="1959610" cy="855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0">
              <a:lnSpc>
                <a:spcPct val="100000"/>
              </a:lnSpc>
              <a:spcBef>
                <a:spcPts val="100"/>
              </a:spcBef>
            </a:pPr>
            <a:r>
              <a:rPr sz="800" b="1" i="1" spc="-10" dirty="0">
                <a:latin typeface="Calibri"/>
                <a:cs typeface="Calibri"/>
              </a:rPr>
              <a:t>else:</a:t>
            </a:r>
            <a:endParaRPr sz="800">
              <a:latin typeface="Calibri"/>
              <a:cs typeface="Calibri"/>
            </a:endParaRPr>
          </a:p>
          <a:p>
            <a:pPr marL="360045" marR="5080" indent="-347980">
              <a:lnSpc>
                <a:spcPct val="193100"/>
              </a:lnSpc>
              <a:spcBef>
                <a:spcPts val="10"/>
              </a:spcBef>
            </a:pPr>
            <a:r>
              <a:rPr sz="800" b="1" i="1" spc="-10" dirty="0">
                <a:latin typeface="Calibri"/>
                <a:cs typeface="Calibri"/>
              </a:rPr>
              <a:t>left_child,</a:t>
            </a:r>
            <a:r>
              <a:rPr sz="800" b="1" i="1" spc="1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right_child</a:t>
            </a:r>
            <a:r>
              <a:rPr sz="800" b="1" i="1" spc="15" dirty="0">
                <a:latin typeface="Calibri"/>
                <a:cs typeface="Calibri"/>
              </a:rPr>
              <a:t> </a:t>
            </a:r>
            <a:r>
              <a:rPr sz="800" b="1" i="1" dirty="0">
                <a:latin typeface="Calibri"/>
                <a:cs typeface="Calibri"/>
              </a:rPr>
              <a:t>=</a:t>
            </a:r>
            <a:r>
              <a:rPr sz="800" b="1" i="1" spc="1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current_node.branch()</a:t>
            </a:r>
            <a:r>
              <a:rPr sz="800" b="1" i="1" spc="50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left_child.calculate_bound()</a:t>
            </a:r>
            <a:r>
              <a:rPr sz="800" b="1" i="1" spc="50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right_child.calculate_bound()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0466" y="4663566"/>
            <a:ext cx="3658235" cy="382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800" b="1" i="1" spc="-10" dirty="0">
                <a:latin typeface="Calibri"/>
                <a:cs typeface="Calibri"/>
              </a:rPr>
              <a:t>heapq.heappush(priority_queue,</a:t>
            </a:r>
            <a:r>
              <a:rPr sz="800" b="1" i="1" spc="7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(left_child.energy,</a:t>
            </a:r>
            <a:r>
              <a:rPr sz="800" b="1" i="1" spc="7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left_child.node_id,</a:t>
            </a:r>
            <a:r>
              <a:rPr sz="800" b="1" i="1" spc="8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left_child))</a:t>
            </a:r>
            <a:endParaRPr sz="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800" b="1" i="1" spc="-10" dirty="0">
                <a:latin typeface="Calibri"/>
                <a:cs typeface="Calibri"/>
              </a:rPr>
              <a:t>heapq.heappush(priority_queue,</a:t>
            </a:r>
            <a:r>
              <a:rPr sz="800" b="1" i="1" spc="7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(right_child.energy,</a:t>
            </a:r>
            <a:r>
              <a:rPr sz="800" b="1" i="1" spc="7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right_child.node_id,</a:t>
            </a:r>
            <a:r>
              <a:rPr sz="800" b="1" i="1" spc="85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right_child))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3263" y="5369178"/>
            <a:ext cx="157289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5"/>
              </a:spcBef>
            </a:pPr>
            <a:r>
              <a:rPr sz="800" b="1" i="1" spc="-10" dirty="0">
                <a:latin typeface="Calibri"/>
                <a:cs typeface="Calibri"/>
              </a:rPr>
              <a:t>print("Best</a:t>
            </a:r>
            <a:r>
              <a:rPr sz="800" b="1" i="1" spc="4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Energy:",</a:t>
            </a:r>
            <a:r>
              <a:rPr sz="800" b="1" i="1" spc="4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best_energy)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800" b="1" i="1" spc="-10" dirty="0">
                <a:latin typeface="Calibri"/>
                <a:cs typeface="Calibri"/>
              </a:rPr>
              <a:t>print("Best</a:t>
            </a:r>
            <a:r>
              <a:rPr sz="800" b="1" i="1" spc="2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Solution:",</a:t>
            </a:r>
            <a:r>
              <a:rPr sz="800" b="1" i="1" spc="30" dirty="0">
                <a:latin typeface="Calibri"/>
                <a:cs typeface="Calibri"/>
              </a:rPr>
              <a:t> </a:t>
            </a:r>
            <a:r>
              <a:rPr sz="800" b="1" i="1" spc="-10" dirty="0">
                <a:latin typeface="Calibri"/>
                <a:cs typeface="Calibri"/>
              </a:rPr>
              <a:t>best_solution)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58934" y="6204906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193" y="0"/>
                </a:lnTo>
              </a:path>
            </a:pathLst>
          </a:custGeom>
          <a:ln w="9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8699" y="6204906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193" y="0"/>
                </a:lnTo>
              </a:path>
            </a:pathLst>
          </a:custGeom>
          <a:ln w="9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340" y="6204906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193" y="0"/>
                </a:lnTo>
              </a:path>
            </a:pathLst>
          </a:custGeom>
          <a:ln w="9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06740" y="6204906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193" y="0"/>
                </a:lnTo>
              </a:path>
            </a:pathLst>
          </a:custGeom>
          <a:ln w="9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02004" y="6076568"/>
            <a:ext cx="5737860" cy="1519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105"/>
              </a:spcBef>
            </a:pPr>
            <a:r>
              <a:rPr sz="800" b="1" i="1" dirty="0">
                <a:latin typeface="Calibri"/>
                <a:cs typeface="Calibri"/>
              </a:rPr>
              <a:t>if</a:t>
            </a:r>
            <a:r>
              <a:rPr sz="800" b="1" i="1" spc="290" dirty="0">
                <a:latin typeface="Calibri"/>
                <a:cs typeface="Calibri"/>
              </a:rPr>
              <a:t>  </a:t>
            </a:r>
            <a:r>
              <a:rPr sz="800" b="1" i="1" dirty="0">
                <a:latin typeface="Calibri"/>
                <a:cs typeface="Calibri"/>
              </a:rPr>
              <a:t>name</a:t>
            </a:r>
            <a:r>
              <a:rPr sz="800" b="1" i="1" spc="290" dirty="0">
                <a:latin typeface="Calibri"/>
                <a:cs typeface="Calibri"/>
              </a:rPr>
              <a:t>  </a:t>
            </a:r>
            <a:r>
              <a:rPr sz="800" b="1" i="1" dirty="0">
                <a:latin typeface="Calibri"/>
                <a:cs typeface="Calibri"/>
              </a:rPr>
              <a:t>== "</a:t>
            </a:r>
            <a:r>
              <a:rPr sz="800" b="1" i="1" spc="200" dirty="0">
                <a:latin typeface="Calibri"/>
                <a:cs typeface="Calibri"/>
              </a:rPr>
              <a:t>  </a:t>
            </a:r>
            <a:r>
              <a:rPr sz="800" b="1" i="1" dirty="0">
                <a:latin typeface="Calibri"/>
                <a:cs typeface="Calibri"/>
              </a:rPr>
              <a:t>main</a:t>
            </a:r>
            <a:r>
              <a:rPr sz="800" b="1" i="1" spc="204" dirty="0">
                <a:latin typeface="Calibri"/>
                <a:cs typeface="Calibri"/>
              </a:rPr>
              <a:t>  </a:t>
            </a:r>
            <a:r>
              <a:rPr sz="800" b="1" i="1" spc="-25" dirty="0">
                <a:latin typeface="Calibri"/>
                <a:cs typeface="Calibri"/>
              </a:rPr>
              <a:t>":</a:t>
            </a:r>
            <a:endParaRPr sz="800">
              <a:latin typeface="Calibri"/>
              <a:cs typeface="Calibri"/>
            </a:endParaRPr>
          </a:p>
          <a:p>
            <a:pPr marL="18415" algn="ctr">
              <a:lnSpc>
                <a:spcPct val="100000"/>
              </a:lnSpc>
              <a:spcBef>
                <a:spcPts val="885"/>
              </a:spcBef>
            </a:pPr>
            <a:r>
              <a:rPr sz="800" b="1" i="1" spc="-10" dirty="0">
                <a:latin typeface="Calibri"/>
                <a:cs typeface="Calibri"/>
              </a:rPr>
              <a:t>branch_and_bound_optimization()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“</a:t>
            </a:r>
            <a:r>
              <a:rPr sz="1100" u="sng" dirty="0">
                <a:solidFill>
                  <a:srgbClr val="343541"/>
                </a:solidFill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Best</a:t>
            </a:r>
            <a:r>
              <a:rPr sz="1100" u="sng" spc="-15" dirty="0">
                <a:solidFill>
                  <a:srgbClr val="343541"/>
                </a:solidFill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dirty="0">
                <a:solidFill>
                  <a:srgbClr val="343541"/>
                </a:solidFill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Energy:</a:t>
            </a:r>
            <a:r>
              <a:rPr sz="1100" u="sng" spc="-10" dirty="0">
                <a:solidFill>
                  <a:srgbClr val="343541"/>
                </a:solidFill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dirty="0">
                <a:solidFill>
                  <a:srgbClr val="343541"/>
                </a:solidFill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55</a:t>
            </a:r>
            <a:r>
              <a:rPr sz="1100" u="sng" spc="-5" dirty="0">
                <a:solidFill>
                  <a:srgbClr val="343541"/>
                </a:solidFill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dirty="0">
                <a:solidFill>
                  <a:srgbClr val="343541"/>
                </a:solidFill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Best</a:t>
            </a:r>
            <a:r>
              <a:rPr sz="1100" u="sng" spc="-15" dirty="0">
                <a:solidFill>
                  <a:srgbClr val="343541"/>
                </a:solidFill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dirty="0">
                <a:solidFill>
                  <a:srgbClr val="343541"/>
                </a:solidFill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Solution:</a:t>
            </a:r>
            <a:r>
              <a:rPr sz="1100" u="sng" spc="-5" dirty="0">
                <a:solidFill>
                  <a:srgbClr val="343541"/>
                </a:solidFill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dirty="0">
                <a:solidFill>
                  <a:srgbClr val="343541"/>
                </a:solidFill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{'x1':</a:t>
            </a:r>
            <a:r>
              <a:rPr sz="1100" u="sng" spc="-25" dirty="0">
                <a:solidFill>
                  <a:srgbClr val="343541"/>
                </a:solidFill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dirty="0">
                <a:solidFill>
                  <a:srgbClr val="343541"/>
                </a:solidFill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0,</a:t>
            </a:r>
            <a:r>
              <a:rPr sz="1100" u="sng" spc="-5" dirty="0">
                <a:solidFill>
                  <a:srgbClr val="343541"/>
                </a:solidFill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dirty="0">
                <a:solidFill>
                  <a:srgbClr val="343541"/>
                </a:solidFill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'x2':</a:t>
            </a:r>
            <a:r>
              <a:rPr sz="1100" u="sng" spc="-10" dirty="0">
                <a:solidFill>
                  <a:srgbClr val="343541"/>
                </a:solidFill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dirty="0">
                <a:solidFill>
                  <a:srgbClr val="343541"/>
                </a:solidFill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0,</a:t>
            </a:r>
            <a:r>
              <a:rPr sz="1100" u="sng" spc="-5" dirty="0">
                <a:solidFill>
                  <a:srgbClr val="343541"/>
                </a:solidFill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dirty="0">
                <a:solidFill>
                  <a:srgbClr val="343541"/>
                </a:solidFill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'x3':</a:t>
            </a:r>
            <a:r>
              <a:rPr sz="1100" u="sng" spc="-25" dirty="0">
                <a:solidFill>
                  <a:srgbClr val="343541"/>
                </a:solidFill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dirty="0">
                <a:solidFill>
                  <a:srgbClr val="343541"/>
                </a:solidFill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0,</a:t>
            </a:r>
            <a:r>
              <a:rPr sz="1100" u="sng" spc="-10" dirty="0">
                <a:solidFill>
                  <a:srgbClr val="343541"/>
                </a:solidFill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dirty="0">
                <a:solidFill>
                  <a:srgbClr val="343541"/>
                </a:solidFill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'x4':</a:t>
            </a:r>
            <a:r>
              <a:rPr sz="1100" u="sng" spc="-20" dirty="0">
                <a:solidFill>
                  <a:srgbClr val="343541"/>
                </a:solidFill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1100" u="sng" spc="-25" dirty="0">
                <a:solidFill>
                  <a:srgbClr val="343541"/>
                </a:solidFill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0}</a:t>
            </a:r>
            <a:r>
              <a:rPr sz="11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”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calculation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best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energy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associated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solution.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Branch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Bound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ts val="1450"/>
              </a:lnSpc>
              <a:spcBef>
                <a:spcPts val="60"/>
              </a:spcBef>
            </a:pPr>
            <a:r>
              <a:rPr sz="1100" dirty="0">
                <a:latin typeface="Calibri"/>
                <a:cs typeface="Calibri"/>
              </a:rPr>
              <a:t>optimization,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goal 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find a </a:t>
            </a:r>
            <a:r>
              <a:rPr sz="1100" spc="-10" dirty="0">
                <a:latin typeface="Calibri"/>
                <a:cs typeface="Calibri"/>
              </a:rPr>
              <a:t>combination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assignments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decision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variables</a:t>
            </a:r>
            <a:r>
              <a:rPr sz="1100" dirty="0">
                <a:latin typeface="Calibri"/>
                <a:cs typeface="Calibri"/>
              </a:rPr>
              <a:t> ('x1',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'x2', </a:t>
            </a:r>
            <a:r>
              <a:rPr sz="1100" spc="-10" dirty="0">
                <a:latin typeface="Calibri"/>
                <a:cs typeface="Calibri"/>
              </a:rPr>
              <a:t>'x3', </a:t>
            </a:r>
            <a:r>
              <a:rPr sz="1100" dirty="0">
                <a:latin typeface="Calibri"/>
                <a:cs typeface="Calibri"/>
              </a:rPr>
              <a:t>'x4')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10" dirty="0">
                <a:latin typeface="Calibri"/>
                <a:cs typeface="Calibri"/>
              </a:rPr>
              <a:t> minimizes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total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energy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consumption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while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adhering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certain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constraints. </a:t>
            </a:r>
            <a:r>
              <a:rPr sz="1100" dirty="0">
                <a:latin typeface="Calibri"/>
                <a:cs typeface="Calibri"/>
              </a:rPr>
              <a:t>Let's</a:t>
            </a:r>
            <a:r>
              <a:rPr sz="1100" spc="-10" dirty="0">
                <a:latin typeface="Calibri"/>
                <a:cs typeface="Calibri"/>
              </a:rPr>
              <a:t> break </a:t>
            </a:r>
            <a:r>
              <a:rPr sz="1100" dirty="0">
                <a:latin typeface="Calibri"/>
                <a:cs typeface="Calibri"/>
              </a:rPr>
              <a:t>down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how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-10" dirty="0">
                <a:latin typeface="Calibri"/>
                <a:cs typeface="Calibri"/>
              </a:rPr>
              <a:t>achieved: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0604" y="7974329"/>
            <a:ext cx="5416550" cy="126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sz="1200" b="1" spc="-10" dirty="0">
                <a:latin typeface="Calibri"/>
                <a:cs typeface="Calibri"/>
              </a:rPr>
              <a:t>**Initialization**: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805"/>
              </a:spcBef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algorithm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starts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empty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solution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(all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variables </a:t>
            </a:r>
            <a:r>
              <a:rPr sz="1100" dirty="0">
                <a:latin typeface="Calibri"/>
                <a:cs typeface="Calibri"/>
              </a:rPr>
              <a:t>unassigned),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initial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energy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value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of </a:t>
            </a:r>
            <a:r>
              <a:rPr sz="1100" dirty="0">
                <a:latin typeface="Calibri"/>
                <a:cs typeface="Calibri"/>
              </a:rPr>
              <a:t>0,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initial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bound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0.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sz="1200" b="1" dirty="0">
                <a:latin typeface="Calibri"/>
                <a:cs typeface="Calibri"/>
              </a:rPr>
              <a:t>**Priority</a:t>
            </a:r>
            <a:r>
              <a:rPr sz="1200" b="1" spc="-6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Queue**: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7671"/>
            <a:ext cx="5727065" cy="24673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31115">
              <a:lnSpc>
                <a:spcPct val="1101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algorithm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priority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queue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manage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nodes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(or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partial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solutions)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exploration.</a:t>
            </a:r>
            <a:r>
              <a:rPr sz="1100" spc="5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Nodes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10" dirty="0">
                <a:latin typeface="Calibri"/>
                <a:cs typeface="Calibri"/>
              </a:rPr>
              <a:t> prioritized </a:t>
            </a:r>
            <a:r>
              <a:rPr sz="1100" dirty="0">
                <a:latin typeface="Calibri"/>
                <a:cs typeface="Calibri"/>
              </a:rPr>
              <a:t>based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their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energy</a:t>
            </a:r>
            <a:r>
              <a:rPr sz="1100" spc="-10" dirty="0">
                <a:latin typeface="Calibri"/>
                <a:cs typeface="Calibri"/>
              </a:rPr>
              <a:t> values.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Initially, </a:t>
            </a:r>
            <a:r>
              <a:rPr sz="1100" dirty="0">
                <a:latin typeface="Calibri"/>
                <a:cs typeface="Calibri"/>
              </a:rPr>
              <a:t>there's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only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node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queue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-</a:t>
            </a:r>
            <a:r>
              <a:rPr sz="1100" dirty="0">
                <a:latin typeface="Calibri"/>
                <a:cs typeface="Calibri"/>
              </a:rPr>
              <a:t> 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root</a:t>
            </a:r>
            <a:r>
              <a:rPr sz="1100" spc="-10" dirty="0">
                <a:latin typeface="Calibri"/>
                <a:cs typeface="Calibri"/>
              </a:rPr>
              <a:t> node.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11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3.</a:t>
            </a:r>
            <a:r>
              <a:rPr sz="1100" b="1" spc="200" dirty="0">
                <a:latin typeface="Calibri"/>
                <a:cs typeface="Calibri"/>
              </a:rPr>
              <a:t>  </a:t>
            </a:r>
            <a:r>
              <a:rPr sz="1200" b="1" spc="-10" dirty="0">
                <a:latin typeface="Calibri"/>
                <a:cs typeface="Calibri"/>
              </a:rPr>
              <a:t>**Branch </a:t>
            </a:r>
            <a:r>
              <a:rPr sz="1200" b="1" dirty="0">
                <a:latin typeface="Calibri"/>
                <a:cs typeface="Calibri"/>
              </a:rPr>
              <a:t>and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Bound</a:t>
            </a:r>
            <a:r>
              <a:rPr sz="1200" b="1" spc="-10" dirty="0">
                <a:latin typeface="Calibri"/>
                <a:cs typeface="Calibri"/>
              </a:rPr>
              <a:t> Loop**: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r>
              <a:rPr lang="en-IN" sz="1100" dirty="0">
                <a:latin typeface="Calibri"/>
                <a:cs typeface="Calibri"/>
              </a:rPr>
              <a:t>        The algorithm goes as defined above </a:t>
            </a: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1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4.</a:t>
            </a:r>
            <a:r>
              <a:rPr sz="1200" b="1" spc="155" dirty="0">
                <a:latin typeface="Calibri"/>
                <a:cs typeface="Calibri"/>
              </a:rPr>
              <a:t>  </a:t>
            </a:r>
            <a:r>
              <a:rPr sz="1200" b="1" spc="-10" dirty="0">
                <a:latin typeface="Calibri"/>
                <a:cs typeface="Calibri"/>
              </a:rPr>
              <a:t>**Termination**:</a:t>
            </a:r>
            <a:endParaRPr sz="1200" dirty="0">
              <a:latin typeface="Calibri"/>
              <a:cs typeface="Calibri"/>
            </a:endParaRPr>
          </a:p>
          <a:p>
            <a:pPr marL="241300" marR="189865" indent="31750">
              <a:lnSpc>
                <a:spcPct val="110000"/>
              </a:lnSpc>
              <a:spcBef>
                <a:spcPts val="810"/>
              </a:spcBef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algorithm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continues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loop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until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there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nodes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priority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queue.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this </a:t>
            </a:r>
            <a:r>
              <a:rPr sz="1100" dirty="0">
                <a:latin typeface="Calibri"/>
                <a:cs typeface="Calibri"/>
              </a:rPr>
              <a:t>point,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explored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potential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solutions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found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lowest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energy</a:t>
            </a:r>
            <a:endParaRPr sz="11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30"/>
              </a:spcBef>
            </a:pPr>
            <a:r>
              <a:rPr sz="1100" spc="-10" dirty="0">
                <a:latin typeface="Calibri"/>
                <a:cs typeface="Calibri"/>
              </a:rPr>
              <a:t>consumption.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850" y="3594100"/>
            <a:ext cx="5699125" cy="69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300"/>
              </a:lnSpc>
              <a:spcBef>
                <a:spcPts val="95"/>
              </a:spcBef>
            </a:pPr>
            <a:r>
              <a:rPr sz="1000" i="1" dirty="0">
                <a:latin typeface="Calibri"/>
                <a:cs typeface="Calibri"/>
              </a:rPr>
              <a:t>In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our</a:t>
            </a:r>
            <a:r>
              <a:rPr sz="1000" i="1" spc="-2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case,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the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algorithm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explored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all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possible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assignments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of</a:t>
            </a:r>
            <a:r>
              <a:rPr sz="1000" i="1" spc="-2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'x1',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'x2',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'x3',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and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'x4'</a:t>
            </a:r>
            <a:r>
              <a:rPr sz="1000" i="1" spc="-2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and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found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spc="-25" dirty="0">
                <a:latin typeface="Calibri"/>
                <a:cs typeface="Calibri"/>
              </a:rPr>
              <a:t>the</a:t>
            </a:r>
            <a:r>
              <a:rPr sz="1000" i="1" spc="50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combination</a:t>
            </a:r>
            <a:r>
              <a:rPr sz="1000" i="1" spc="-1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that</a:t>
            </a:r>
            <a:r>
              <a:rPr sz="1000" i="1" spc="-1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minimizes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energy</a:t>
            </a:r>
            <a:r>
              <a:rPr sz="1000" i="1" spc="-10" dirty="0">
                <a:latin typeface="Calibri"/>
                <a:cs typeface="Calibri"/>
              </a:rPr>
              <a:t> consumption. </a:t>
            </a:r>
            <a:r>
              <a:rPr sz="1000" i="1" dirty="0">
                <a:latin typeface="Calibri"/>
                <a:cs typeface="Calibri"/>
              </a:rPr>
              <a:t>The</a:t>
            </a:r>
            <a:r>
              <a:rPr sz="1000" i="1" spc="-1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best</a:t>
            </a:r>
            <a:r>
              <a:rPr sz="1000" i="1" spc="-1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energy</a:t>
            </a:r>
            <a:r>
              <a:rPr sz="1000" i="1" spc="-1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is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55,</a:t>
            </a:r>
            <a:r>
              <a:rPr sz="1000" i="1" spc="-1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and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the</a:t>
            </a:r>
            <a:r>
              <a:rPr sz="1000" i="1" spc="-10" dirty="0">
                <a:latin typeface="Calibri"/>
                <a:cs typeface="Calibri"/>
              </a:rPr>
              <a:t> corresponding solution </a:t>
            </a:r>
            <a:r>
              <a:rPr sz="1000" i="1" dirty="0">
                <a:latin typeface="Calibri"/>
                <a:cs typeface="Calibri"/>
              </a:rPr>
              <a:t>is</a:t>
            </a:r>
            <a:r>
              <a:rPr sz="1000" i="1" spc="-10" dirty="0">
                <a:latin typeface="Calibri"/>
                <a:cs typeface="Calibri"/>
              </a:rPr>
              <a:t> {'x1': </a:t>
            </a:r>
            <a:r>
              <a:rPr sz="1000" i="1" dirty="0">
                <a:latin typeface="Calibri"/>
                <a:cs typeface="Calibri"/>
              </a:rPr>
              <a:t>0,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'x2':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0,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'x3': 0,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'x4':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0}.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This</a:t>
            </a:r>
            <a:r>
              <a:rPr sz="1000" i="1" spc="-1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means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the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optimal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configuration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for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these</a:t>
            </a:r>
            <a:r>
              <a:rPr sz="1000" i="1" spc="-1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variables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results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in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an</a:t>
            </a:r>
            <a:r>
              <a:rPr sz="1000" i="1" spc="-10" dirty="0">
                <a:latin typeface="Calibri"/>
                <a:cs typeface="Calibri"/>
              </a:rPr>
              <a:t> energy consumption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of</a:t>
            </a:r>
            <a:r>
              <a:rPr sz="1000" i="1" spc="-2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55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units,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which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is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the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lowest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achievable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within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the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problem's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constraints.</a:t>
            </a:r>
            <a:endParaRPr sz="10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7671"/>
            <a:ext cx="5723255" cy="862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5090" indent="201930">
              <a:lnSpc>
                <a:spcPct val="110200"/>
              </a:lnSpc>
              <a:spcBef>
                <a:spcPts val="95"/>
              </a:spcBef>
              <a:buChar char="-"/>
              <a:tabLst>
                <a:tab pos="214629" algn="l"/>
              </a:tabLst>
            </a:pPr>
            <a:r>
              <a:rPr sz="1100" dirty="0">
                <a:latin typeface="Calibri"/>
                <a:cs typeface="Calibri"/>
              </a:rPr>
              <a:t>In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context,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"Optimal"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indicates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optimization </a:t>
            </a:r>
            <a:r>
              <a:rPr sz="1100" dirty="0">
                <a:latin typeface="Calibri"/>
                <a:cs typeface="Calibri"/>
              </a:rPr>
              <a:t>solver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found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best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possible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solution </a:t>
            </a:r>
            <a:r>
              <a:rPr sz="1100" dirty="0">
                <a:latin typeface="Calibri"/>
                <a:cs typeface="Calibri"/>
              </a:rPr>
              <a:t>according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provided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objective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constraints.</a:t>
            </a:r>
            <a:endParaRPr sz="1100">
              <a:latin typeface="Calibri"/>
              <a:cs typeface="Calibri"/>
            </a:endParaRPr>
          </a:p>
          <a:p>
            <a:pPr marL="212725" indent="-72390">
              <a:lnSpc>
                <a:spcPct val="100000"/>
              </a:lnSpc>
              <a:spcBef>
                <a:spcPts val="925"/>
              </a:spcBef>
              <a:buChar char="-"/>
              <a:tabLst>
                <a:tab pos="212725" algn="l"/>
              </a:tabLst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solver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found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optimal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values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decision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variables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are:</a:t>
            </a:r>
            <a:endParaRPr sz="1100">
              <a:latin typeface="Calibri"/>
              <a:cs typeface="Calibri"/>
            </a:endParaRPr>
          </a:p>
          <a:p>
            <a:pPr marL="339090" lvl="1" indent="-72390">
              <a:lnSpc>
                <a:spcPct val="100000"/>
              </a:lnSpc>
              <a:spcBef>
                <a:spcPts val="935"/>
              </a:spcBef>
              <a:buChar char="-"/>
              <a:tabLst>
                <a:tab pos="339090" algn="l"/>
              </a:tabLst>
            </a:pPr>
            <a:r>
              <a:rPr sz="1100" dirty="0">
                <a:latin typeface="Calibri"/>
                <a:cs typeface="Calibri"/>
              </a:rPr>
              <a:t>`x1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1.0`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(Action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taken)</a:t>
            </a:r>
            <a:endParaRPr sz="1100">
              <a:latin typeface="Calibri"/>
              <a:cs typeface="Calibri"/>
            </a:endParaRPr>
          </a:p>
          <a:p>
            <a:pPr marL="339090" lvl="1" indent="-72390">
              <a:lnSpc>
                <a:spcPct val="100000"/>
              </a:lnSpc>
              <a:spcBef>
                <a:spcPts val="925"/>
              </a:spcBef>
              <a:buChar char="-"/>
              <a:tabLst>
                <a:tab pos="339090" algn="l"/>
              </a:tabLst>
            </a:pPr>
            <a:r>
              <a:rPr sz="1100" dirty="0">
                <a:latin typeface="Calibri"/>
                <a:cs typeface="Calibri"/>
              </a:rPr>
              <a:t>`x2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0.0`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(Action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-10" dirty="0">
                <a:latin typeface="Calibri"/>
                <a:cs typeface="Calibri"/>
              </a:rPr>
              <a:t> taken)</a:t>
            </a:r>
            <a:endParaRPr sz="1100">
              <a:latin typeface="Calibri"/>
              <a:cs typeface="Calibri"/>
            </a:endParaRPr>
          </a:p>
          <a:p>
            <a:pPr marL="339090" lvl="1" indent="-72390">
              <a:lnSpc>
                <a:spcPct val="100000"/>
              </a:lnSpc>
              <a:spcBef>
                <a:spcPts val="925"/>
              </a:spcBef>
              <a:buChar char="-"/>
              <a:tabLst>
                <a:tab pos="339090" algn="l"/>
              </a:tabLst>
            </a:pPr>
            <a:r>
              <a:rPr sz="1100" dirty="0">
                <a:latin typeface="Calibri"/>
                <a:cs typeface="Calibri"/>
              </a:rPr>
              <a:t>`x3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1.0`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(Action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taken)</a:t>
            </a:r>
            <a:endParaRPr sz="1100">
              <a:latin typeface="Calibri"/>
              <a:cs typeface="Calibri"/>
            </a:endParaRPr>
          </a:p>
          <a:p>
            <a:pPr marL="339090" lvl="1" indent="-72390">
              <a:lnSpc>
                <a:spcPct val="100000"/>
              </a:lnSpc>
              <a:spcBef>
                <a:spcPts val="935"/>
              </a:spcBef>
              <a:buChar char="-"/>
              <a:tabLst>
                <a:tab pos="339090" algn="l"/>
              </a:tabLst>
            </a:pPr>
            <a:r>
              <a:rPr sz="1100" dirty="0">
                <a:latin typeface="Calibri"/>
                <a:cs typeface="Calibri"/>
              </a:rPr>
              <a:t>`x4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1.0`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(Action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taken)</a:t>
            </a:r>
            <a:endParaRPr sz="1100">
              <a:latin typeface="Calibri"/>
              <a:cs typeface="Calibri"/>
            </a:endParaRPr>
          </a:p>
          <a:p>
            <a:pPr marL="12700" marR="157480" indent="200025">
              <a:lnSpc>
                <a:spcPct val="110000"/>
              </a:lnSpc>
              <a:spcBef>
                <a:spcPts val="795"/>
              </a:spcBef>
              <a:buChar char="-"/>
              <a:tabLst>
                <a:tab pos="212725" algn="l"/>
              </a:tabLst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"Total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Energy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Consumption"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solution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calculated </a:t>
            </a:r>
            <a:r>
              <a:rPr sz="1100" dirty="0">
                <a:latin typeface="Calibri"/>
                <a:cs typeface="Calibri"/>
              </a:rPr>
              <a:t>based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objective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function,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depends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these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variable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values.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100">
              <a:latin typeface="Calibri"/>
              <a:cs typeface="Calibri"/>
            </a:endParaRPr>
          </a:p>
          <a:p>
            <a:pPr marL="150495" indent="-137795">
              <a:lnSpc>
                <a:spcPct val="100000"/>
              </a:lnSpc>
              <a:buAutoNum type="arabicPeriod" startAt="2"/>
              <a:tabLst>
                <a:tab pos="150495" algn="l"/>
              </a:tabLst>
            </a:pPr>
            <a:r>
              <a:rPr sz="1100" dirty="0">
                <a:latin typeface="Calibri"/>
                <a:cs typeface="Calibri"/>
              </a:rPr>
              <a:t>**Best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Energy: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55,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Best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Solution: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{'x1':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0,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'x2':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0,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'x3':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0,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'x4':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0}**</a:t>
            </a:r>
            <a:endParaRPr sz="1100">
              <a:latin typeface="Calibri"/>
              <a:cs typeface="Calibri"/>
            </a:endParaRPr>
          </a:p>
          <a:p>
            <a:pPr marL="214629" lvl="1" indent="-74295">
              <a:lnSpc>
                <a:spcPct val="100000"/>
              </a:lnSpc>
              <a:spcBef>
                <a:spcPts val="925"/>
              </a:spcBef>
              <a:buChar char="-"/>
              <a:tabLst>
                <a:tab pos="214629" algn="l"/>
              </a:tabLst>
            </a:pPr>
            <a:r>
              <a:rPr sz="1100" dirty="0">
                <a:latin typeface="Calibri"/>
                <a:cs typeface="Calibri"/>
              </a:rPr>
              <a:t>In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context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Branch</a:t>
            </a:r>
            <a:r>
              <a:rPr sz="1100" dirty="0">
                <a:latin typeface="Calibri"/>
                <a:cs typeface="Calibri"/>
              </a:rPr>
              <a:t> and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Bound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algorithm:</a:t>
            </a:r>
            <a:endParaRPr sz="1100">
              <a:latin typeface="Calibri"/>
              <a:cs typeface="Calibri"/>
            </a:endParaRPr>
          </a:p>
          <a:p>
            <a:pPr marL="339090" lvl="2" indent="-72390">
              <a:lnSpc>
                <a:spcPct val="100000"/>
              </a:lnSpc>
              <a:spcBef>
                <a:spcPts val="935"/>
              </a:spcBef>
              <a:buChar char="-"/>
              <a:tabLst>
                <a:tab pos="339090" algn="l"/>
              </a:tabLst>
            </a:pPr>
            <a:r>
              <a:rPr sz="1100" dirty="0">
                <a:latin typeface="Calibri"/>
                <a:cs typeface="Calibri"/>
              </a:rPr>
              <a:t>"Best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Energy"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minimum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energy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consumption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value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found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during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optimization.</a:t>
            </a:r>
            <a:endParaRPr sz="1100">
              <a:latin typeface="Calibri"/>
              <a:cs typeface="Calibri"/>
            </a:endParaRPr>
          </a:p>
          <a:p>
            <a:pPr marL="339090" lvl="2" indent="-72390">
              <a:lnSpc>
                <a:spcPct val="100000"/>
              </a:lnSpc>
              <a:spcBef>
                <a:spcPts val="925"/>
              </a:spcBef>
              <a:buChar char="-"/>
              <a:tabLst>
                <a:tab pos="339090" algn="l"/>
              </a:tabLst>
            </a:pPr>
            <a:r>
              <a:rPr sz="1100" dirty="0">
                <a:latin typeface="Calibri"/>
                <a:cs typeface="Calibri"/>
              </a:rPr>
              <a:t>"Best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Solution"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combination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variable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values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resulted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"Best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Energy."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20" dirty="0">
                <a:latin typeface="Calibri"/>
                <a:cs typeface="Calibri"/>
              </a:rPr>
              <a:t>Now,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difference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results can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explained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follows: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100">
              <a:latin typeface="Calibri"/>
              <a:cs typeface="Calibri"/>
            </a:endParaRPr>
          </a:p>
          <a:p>
            <a:pPr marL="86995" indent="-74295">
              <a:lnSpc>
                <a:spcPct val="100000"/>
              </a:lnSpc>
              <a:buChar char="-"/>
              <a:tabLst>
                <a:tab pos="86995" algn="l"/>
              </a:tabLst>
            </a:pP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"Status: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Optimal"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result:</a:t>
            </a:r>
            <a:endParaRPr sz="1100">
              <a:latin typeface="Calibri"/>
              <a:cs typeface="Calibri"/>
            </a:endParaRPr>
          </a:p>
          <a:p>
            <a:pPr marL="12700" marR="175260" lvl="1" indent="200025">
              <a:lnSpc>
                <a:spcPct val="110000"/>
              </a:lnSpc>
              <a:spcBef>
                <a:spcPts val="790"/>
              </a:spcBef>
              <a:buChar char="-"/>
              <a:tabLst>
                <a:tab pos="212725" algn="l"/>
              </a:tabLst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solver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found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combination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variable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values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(`x1`,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`x2`,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`x3`,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`x4`)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minimized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objective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function.</a:t>
            </a:r>
            <a:endParaRPr sz="1100">
              <a:latin typeface="Calibri"/>
              <a:cs typeface="Calibri"/>
            </a:endParaRPr>
          </a:p>
          <a:p>
            <a:pPr marL="12700" marR="38100" lvl="1" indent="201930">
              <a:lnSpc>
                <a:spcPct val="110000"/>
              </a:lnSpc>
              <a:spcBef>
                <a:spcPts val="795"/>
              </a:spcBef>
              <a:buChar char="-"/>
              <a:tabLst>
                <a:tab pos="214629" algn="l"/>
              </a:tabLst>
            </a:pPr>
            <a:r>
              <a:rPr sz="1100" dirty="0">
                <a:latin typeface="Calibri"/>
                <a:cs typeface="Calibri"/>
              </a:rPr>
              <a:t>It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found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taking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(`x1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1.0`),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taking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(`x2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0.0`),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taking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Actions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and </a:t>
            </a:r>
            <a:r>
              <a:rPr sz="1100" dirty="0">
                <a:latin typeface="Calibri"/>
                <a:cs typeface="Calibri"/>
              </a:rPr>
              <a:t>4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resulted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minimum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total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energy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consumption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40.0.</a:t>
            </a:r>
            <a:endParaRPr sz="11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Char char="-"/>
            </a:pPr>
            <a:endParaRPr sz="11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95"/>
              </a:spcBef>
              <a:buFont typeface="Calibri"/>
              <a:buChar char="-"/>
            </a:pPr>
            <a:endParaRPr sz="1100">
              <a:latin typeface="Calibri"/>
              <a:cs typeface="Calibri"/>
            </a:endParaRPr>
          </a:p>
          <a:p>
            <a:pPr marL="86995" indent="-74295">
              <a:lnSpc>
                <a:spcPct val="100000"/>
              </a:lnSpc>
              <a:buChar char="-"/>
              <a:tabLst>
                <a:tab pos="86995" algn="l"/>
              </a:tabLst>
            </a:pPr>
            <a:r>
              <a:rPr sz="1100" dirty="0">
                <a:latin typeface="Calibri"/>
                <a:cs typeface="Calibri"/>
              </a:rPr>
              <a:t>In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"Best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Energy: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55,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Best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Solution: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{'x1':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0,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'x2':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0,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'x3':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0,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'x4':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0}"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result:</a:t>
            </a:r>
            <a:endParaRPr sz="1100">
              <a:latin typeface="Calibri"/>
              <a:cs typeface="Calibri"/>
            </a:endParaRPr>
          </a:p>
          <a:p>
            <a:pPr marL="12700" marR="5080" lvl="1" indent="200025">
              <a:lnSpc>
                <a:spcPct val="110000"/>
              </a:lnSpc>
              <a:spcBef>
                <a:spcPts val="790"/>
              </a:spcBef>
              <a:buChar char="-"/>
              <a:tabLst>
                <a:tab pos="212725" algn="l"/>
              </a:tabLst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Branch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Bound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algorithm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found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different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combination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variable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values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minimized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energy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consumption.</a:t>
            </a:r>
            <a:endParaRPr sz="1100">
              <a:latin typeface="Calibri"/>
              <a:cs typeface="Calibri"/>
            </a:endParaRPr>
          </a:p>
          <a:p>
            <a:pPr marL="12700" marR="298450" lvl="1" indent="201930">
              <a:lnSpc>
                <a:spcPct val="109100"/>
              </a:lnSpc>
              <a:spcBef>
                <a:spcPts val="819"/>
              </a:spcBef>
              <a:buChar char="-"/>
              <a:tabLst>
                <a:tab pos="214629" algn="l"/>
              </a:tabLst>
            </a:pPr>
            <a:r>
              <a:rPr sz="1100" dirty="0">
                <a:latin typeface="Calibri"/>
                <a:cs typeface="Calibri"/>
              </a:rPr>
              <a:t>It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found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taking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actions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(`x1`,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`x2`,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`x3`,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`x4`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0)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resulted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minimum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total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energy </a:t>
            </a:r>
            <a:r>
              <a:rPr sz="1100" spc="-10" dirty="0">
                <a:latin typeface="Calibri"/>
                <a:cs typeface="Calibri"/>
              </a:rPr>
              <a:t>consumption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55.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discrepancy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between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two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results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due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differences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solvers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the</a:t>
            </a:r>
            <a:endParaRPr sz="1100">
              <a:latin typeface="Calibri"/>
              <a:cs typeface="Calibri"/>
            </a:endParaRPr>
          </a:p>
          <a:p>
            <a:pPr marL="12700" marR="107314">
              <a:lnSpc>
                <a:spcPct val="10970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algorithms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employed,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underlying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assumptions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constraints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optimization problems.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Branch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Bound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algorithm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provide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different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solution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based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exploration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solution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space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how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deals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constraints 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bounds.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"Optimal"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result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based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25" dirty="0">
                <a:latin typeface="Calibri"/>
                <a:cs typeface="Calibri"/>
              </a:rPr>
              <a:t> the </a:t>
            </a:r>
            <a:r>
              <a:rPr sz="1100" dirty="0">
                <a:latin typeface="Calibri"/>
                <a:cs typeface="Calibri"/>
              </a:rPr>
              <a:t>specific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solver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 and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mathematical</a:t>
            </a:r>
            <a:r>
              <a:rPr sz="1100" dirty="0">
                <a:latin typeface="Calibri"/>
                <a:cs typeface="Calibri"/>
              </a:rPr>
              <a:t> model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follows.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3447</Words>
  <Application>Microsoft Office PowerPoint</Application>
  <PresentationFormat>Custom</PresentationFormat>
  <Paragraphs>233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MT</vt:lpstr>
      <vt:lpstr>Calibri</vt:lpstr>
      <vt:lpstr>Lucida Sans Unicode</vt:lpstr>
      <vt:lpstr>Segoe UI</vt:lpstr>
      <vt:lpstr>Verdana</vt:lpstr>
      <vt:lpstr>Office Theme</vt:lpstr>
      <vt:lpstr>Energy Optimization in Robotic Cells using Branch &amp; Bound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Optimization in Robotic Cells using Branch &amp; Bound Algorithm</dc:title>
  <cp:lastModifiedBy>Raj Kumar</cp:lastModifiedBy>
  <cp:revision>3</cp:revision>
  <dcterms:created xsi:type="dcterms:W3CDTF">2023-11-16T13:23:14Z</dcterms:created>
  <dcterms:modified xsi:type="dcterms:W3CDTF">2023-11-16T14:06:01Z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2023-11-16T00:00:00Z</vt:filetime>
  </property>
  <property fmtid="{D5CDD505-2E9C-101B-9397-08002B2CF9AE}" pid="3" name="Producer">
    <vt:lpwstr>iLovePDF</vt:lpwstr>
  </property>
</Properties>
</file>