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74" r:id="rId1"/>
  </p:sldMasterIdLst>
  <p:sldIdLst>
    <p:sldId id="294" r:id="rId2"/>
    <p:sldId id="287" r:id="rId3"/>
    <p:sldId id="286" r:id="rId4"/>
    <p:sldId id="257" r:id="rId5"/>
    <p:sldId id="258" r:id="rId6"/>
    <p:sldId id="259" r:id="rId7"/>
    <p:sldId id="261" r:id="rId8"/>
    <p:sldId id="264" r:id="rId9"/>
    <p:sldId id="266" r:id="rId10"/>
    <p:sldId id="267" r:id="rId11"/>
    <p:sldId id="268" r:id="rId12"/>
    <p:sldId id="274" r:id="rId13"/>
    <p:sldId id="275" r:id="rId14"/>
    <p:sldId id="277" r:id="rId15"/>
    <p:sldId id="278" r:id="rId16"/>
    <p:sldId id="279" r:id="rId17"/>
    <p:sldId id="280" r:id="rId18"/>
    <p:sldId id="289" r:id="rId19"/>
    <p:sldId id="288" r:id="rId20"/>
    <p:sldId id="290" r:id="rId21"/>
    <p:sldId id="285" r:id="rId22"/>
    <p:sldId id="292" r:id="rId23"/>
    <p:sldId id="293" r:id="rId24"/>
    <p:sldId id="291" r:id="rId2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22AB"/>
  </p:clrMru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600" y="-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1" y="0"/>
            <a:ext cx="12191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355848"/>
            <a:ext cx="107696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107696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lang="en-US" spc="-5" smtClean="0"/>
              <a:pPr marL="38100">
                <a:lnSpc>
                  <a:spcPts val="1425"/>
                </a:lnSpc>
              </a:pPr>
              <a:t>‹#›</a:t>
            </a:fld>
            <a:endParaRPr lang="en-US" spc="-5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lang="en-US" spc="-5" smtClean="0"/>
              <a:pPr marL="38100">
                <a:lnSpc>
                  <a:spcPts val="1425"/>
                </a:lnSpc>
              </a:pPr>
              <a:t>‹#›</a:t>
            </a:fld>
            <a:endParaRPr lang="en-US" spc="-5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8798560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8863584" y="0"/>
            <a:ext cx="33528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274641"/>
            <a:ext cx="2540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796" y="6377460"/>
            <a:ext cx="51152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lang="en-US" spc="-5" smtClean="0"/>
              <a:pPr marL="38100">
                <a:lnSpc>
                  <a:spcPts val="1425"/>
                </a:lnSpc>
              </a:pPr>
              <a:t>‹#›</a:t>
            </a:fld>
            <a:endParaRPr lang="en-US"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lang="en-US" spc="-5" smtClean="0"/>
              <a:pPr marL="38100">
                <a:lnSpc>
                  <a:spcPts val="1425"/>
                </a:lnSpc>
              </a:pPr>
              <a:t>‹#›</a:t>
            </a:fld>
            <a:endParaRPr lang="en-US"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12192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744" y="118872"/>
            <a:ext cx="10684256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7552" y="1828800"/>
            <a:ext cx="10696448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lang="en-US" spc="-5" smtClean="0"/>
              <a:pPr marL="38100">
                <a:lnSpc>
                  <a:spcPts val="1425"/>
                </a:lnSpc>
              </a:pPr>
              <a:t>‹#›</a:t>
            </a:fld>
            <a:endParaRPr lang="en-US" spc="-5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73936"/>
            <a:ext cx="53848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73936"/>
            <a:ext cx="53848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lang="en-US" spc="-5" smtClean="0"/>
              <a:pPr marL="38100">
                <a:lnSpc>
                  <a:spcPts val="1425"/>
                </a:lnSpc>
              </a:pPr>
              <a:t>‹#›</a:t>
            </a:fld>
            <a:endParaRPr lang="en-US"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98988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495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698988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495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lang="en-US" spc="-5" smtClean="0"/>
              <a:pPr marL="38100">
                <a:lnSpc>
                  <a:spcPts val="1425"/>
                </a:lnSpc>
              </a:pPr>
              <a:t>‹#›</a:t>
            </a:fld>
            <a:endParaRPr lang="en-US" spc="-5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lang="en-US" spc="-5" smtClean="0"/>
              <a:pPr marL="38100">
                <a:lnSpc>
                  <a:spcPts val="1425"/>
                </a:lnSpc>
              </a:pPr>
              <a:t>‹#›</a:t>
            </a:fld>
            <a:endParaRPr lang="en-US" spc="-5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lang="en-US" spc="-5" smtClean="0"/>
              <a:pPr marL="38100">
                <a:lnSpc>
                  <a:spcPts val="1425"/>
                </a:lnSpc>
              </a:pPr>
              <a:t>‹#›</a:t>
            </a:fld>
            <a:endParaRPr lang="en-US" spc="-5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837" y="1743134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lang="en-US" spc="-5" smtClean="0"/>
              <a:pPr marL="38100">
                <a:lnSpc>
                  <a:spcPts val="1425"/>
                </a:lnSpc>
              </a:pPr>
              <a:t>‹#›</a:t>
            </a:fld>
            <a:endParaRPr lang="en-US" spc="-5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5448"/>
            <a:ext cx="3366867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71741" y="1484808"/>
            <a:ext cx="8329863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728216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9456" y="1170432"/>
            <a:ext cx="3364992" cy="201168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47744" y="1170432"/>
            <a:ext cx="6925056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19104" y="1170432"/>
            <a:ext cx="978485" cy="201168"/>
          </a:xfrm>
        </p:spPr>
        <p:txBody>
          <a:bodyPr/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lang="en-US" spc="-5" smtClean="0"/>
              <a:pPr marL="38100">
                <a:lnSpc>
                  <a:spcPts val="1425"/>
                </a:lnSpc>
              </a:pPr>
              <a:t>‹#›</a:t>
            </a:fld>
            <a:endParaRPr lang="en-US" spc="-5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1" y="1"/>
            <a:ext cx="12191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75192"/>
            <a:ext cx="109728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20796" y="6476999"/>
            <a:ext cx="734362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9195" y="6476999"/>
            <a:ext cx="978485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lang="en-US" spc="-5" smtClean="0"/>
              <a:pPr marL="38100">
                <a:lnSpc>
                  <a:spcPts val="1425"/>
                </a:lnSpc>
              </a:pPr>
              <a:t>‹#›</a:t>
            </a:fld>
            <a:endParaRPr lang="en-US"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atlabexpo.com/content/dam/mathworks/mathworks-dot-com/images/events/matlabexpo/in/2017/accelerating-fpga-asic-design-verification.pdf" TargetMode="External"/><Relationship Id="rId3" Type="http://schemas.openxmlformats.org/officeDocument/2006/relationships/hyperlink" Target="https://www.mathworks.com/help/fixedpoint/ug/view-fixed-point-number-circles.html" TargetMode="External"/><Relationship Id="rId7" Type="http://schemas.openxmlformats.org/officeDocument/2006/relationships/hyperlink" Target="https://www.techsource-asia.com/generating-hdl-code-from-simulink" TargetMode="External"/><Relationship Id="rId2" Type="http://schemas.openxmlformats.org/officeDocument/2006/relationships/hyperlink" Target="https://www.mathworks.com/matlabcentral/fileexchang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athworks.com/help/hdlcoder/ug/system-design-with-hdl-code-generation-from-matlab-and-simulink.html" TargetMode="External"/><Relationship Id="rId5" Type="http://schemas.openxmlformats.org/officeDocument/2006/relationships/hyperlink" Target="https://www.microsemi.com/document-portal/doc_view/131619-modelsim-user" TargetMode="External"/><Relationship Id="rId4" Type="http://schemas.openxmlformats.org/officeDocument/2006/relationships/hyperlink" Target="http://msdl.cs.mcgill.ca/people/mosterman/presentations/date07/tutorial.pdf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457200"/>
            <a:ext cx="1120140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DC22AB"/>
                </a:solidFill>
              </a:rPr>
              <a:t>Synthesizing HDL code for a MATLAB </a:t>
            </a:r>
            <a:r>
              <a:rPr lang="en-US" sz="4000" b="1" dirty="0" smtClean="0">
                <a:solidFill>
                  <a:srgbClr val="DC22AB"/>
                </a:solidFill>
              </a:rPr>
              <a:t>algorithm</a:t>
            </a:r>
          </a:p>
          <a:p>
            <a:endParaRPr lang="en-IN" sz="3600" b="1" dirty="0" smtClean="0">
              <a:solidFill>
                <a:srgbClr val="DC22AB"/>
              </a:solidFill>
            </a:endParaRPr>
          </a:p>
          <a:p>
            <a:pPr algn="ctr"/>
            <a:r>
              <a:rPr lang="en-IN" sz="2400" b="1" dirty="0" smtClean="0">
                <a:solidFill>
                  <a:srgbClr val="0070C0"/>
                </a:solidFill>
              </a:rPr>
              <a:t>T Raja </a:t>
            </a:r>
            <a:r>
              <a:rPr lang="en-IN" sz="2400" b="1" dirty="0" err="1" smtClean="0">
                <a:solidFill>
                  <a:srgbClr val="0070C0"/>
                </a:solidFill>
              </a:rPr>
              <a:t>Aadhithan</a:t>
            </a:r>
            <a:endParaRPr lang="en-IN" b="1" dirty="0" smtClean="0"/>
          </a:p>
          <a:p>
            <a:pPr algn="ctr"/>
            <a:r>
              <a:rPr lang="en-IN" b="1" dirty="0" err="1" smtClean="0"/>
              <a:t>M.Sc</a:t>
            </a:r>
            <a:r>
              <a:rPr lang="en-IN" b="1" dirty="0" smtClean="0"/>
              <a:t>  Electronic </a:t>
            </a:r>
            <a:r>
              <a:rPr lang="en-IN" b="1" dirty="0" smtClean="0"/>
              <a:t>Science</a:t>
            </a:r>
          </a:p>
          <a:p>
            <a:pPr algn="ctr"/>
            <a:r>
              <a:rPr lang="en-IN" b="1" dirty="0" err="1" smtClean="0"/>
              <a:t>IVth</a:t>
            </a:r>
            <a:r>
              <a:rPr lang="en-IN" b="1" dirty="0" smtClean="0"/>
              <a:t> Semester </a:t>
            </a:r>
          </a:p>
          <a:p>
            <a:pPr algn="ctr"/>
            <a:r>
              <a:rPr lang="en-IN" b="1" dirty="0" smtClean="0"/>
              <a:t>Roll No : 3977</a:t>
            </a:r>
          </a:p>
          <a:p>
            <a:pPr algn="ctr"/>
            <a:endParaRPr lang="en-IN" b="1" dirty="0" smtClean="0"/>
          </a:p>
          <a:p>
            <a:pPr algn="ctr"/>
            <a:endParaRPr lang="en-IN" b="1" dirty="0" smtClean="0"/>
          </a:p>
          <a:p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IN" sz="2000" b="1" dirty="0" smtClean="0">
                <a:solidFill>
                  <a:schemeClr val="accent1">
                    <a:lumMod val="75000"/>
                  </a:schemeClr>
                </a:solidFill>
              </a:rPr>
              <a:t>Mr. </a:t>
            </a:r>
            <a:r>
              <a:rPr lang="en-IN" sz="2000" b="1" dirty="0" err="1" smtClean="0">
                <a:solidFill>
                  <a:schemeClr val="accent1">
                    <a:lumMod val="75000"/>
                  </a:schemeClr>
                </a:solidFill>
              </a:rPr>
              <a:t>Amit</a:t>
            </a:r>
            <a:r>
              <a:rPr lang="en-IN" sz="2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sz="2000" b="1" dirty="0" err="1" smtClean="0">
                <a:solidFill>
                  <a:schemeClr val="accent1">
                    <a:lumMod val="75000"/>
                  </a:schemeClr>
                </a:solidFill>
              </a:rPr>
              <a:t>Birwal</a:t>
            </a: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						      </a:t>
            </a:r>
            <a:r>
              <a:rPr lang="en-IN" sz="2000" b="1" dirty="0" smtClean="0">
                <a:solidFill>
                  <a:schemeClr val="accent1">
                    <a:lumMod val="75000"/>
                  </a:schemeClr>
                </a:solidFill>
              </a:rPr>
              <a:t>Prof. </a:t>
            </a:r>
            <a:r>
              <a:rPr lang="en-IN" sz="2000" b="1" dirty="0" err="1" smtClean="0">
                <a:solidFill>
                  <a:schemeClr val="accent1">
                    <a:lumMod val="75000"/>
                  </a:schemeClr>
                </a:solidFill>
              </a:rPr>
              <a:t>Mridula</a:t>
            </a:r>
            <a:r>
              <a:rPr lang="en-IN" sz="2000" b="1" dirty="0" smtClean="0">
                <a:solidFill>
                  <a:schemeClr val="accent1">
                    <a:lumMod val="75000"/>
                  </a:schemeClr>
                </a:solidFill>
              </a:rPr>
              <a:t> Gupta</a:t>
            </a:r>
            <a:endParaRPr lang="en-IN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dirty="0" smtClean="0"/>
              <a:t> </a:t>
            </a:r>
            <a:r>
              <a:rPr lang="en-IN" dirty="0" smtClean="0"/>
              <a:t>                  Assistant Professor						       Head of Department</a:t>
            </a:r>
          </a:p>
          <a:p>
            <a:r>
              <a:rPr lang="en-IN" dirty="0" smtClean="0"/>
              <a:t>                      ( Project Guide )						      ( Project Coordinator )</a:t>
            </a:r>
            <a:endParaRPr lang="en-IN" dirty="0" smtClean="0"/>
          </a:p>
          <a:p>
            <a:pPr algn="ctr"/>
            <a:endParaRPr lang="en-IN" b="1" dirty="0" smtClean="0"/>
          </a:p>
          <a:p>
            <a:pPr algn="ctr"/>
            <a:endParaRPr lang="en-IN" b="1" dirty="0" smtClean="0"/>
          </a:p>
          <a:p>
            <a:pPr algn="ctr"/>
            <a:endParaRPr lang="en-IN" b="1" dirty="0" smtClean="0"/>
          </a:p>
          <a:p>
            <a:pPr algn="ctr"/>
            <a:r>
              <a:rPr lang="en-US" sz="2400" b="1" dirty="0" smtClean="0">
                <a:solidFill>
                  <a:srgbClr val="DC22AB"/>
                </a:solidFill>
              </a:rPr>
              <a:t>Department of Electronic Science</a:t>
            </a:r>
          </a:p>
          <a:p>
            <a:pPr algn="ctr"/>
            <a:r>
              <a:rPr lang="en-IN" sz="2400" b="1" dirty="0" smtClean="0">
                <a:solidFill>
                  <a:srgbClr val="DC22AB"/>
                </a:solidFill>
              </a:rPr>
              <a:t>University of Delhi - South Campus</a:t>
            </a:r>
          </a:p>
          <a:p>
            <a:pPr algn="ctr"/>
            <a:r>
              <a:rPr lang="en-IN" sz="2400" b="1" dirty="0" smtClean="0">
                <a:solidFill>
                  <a:srgbClr val="DC22AB"/>
                </a:solidFill>
              </a:rPr>
              <a:t>New Delhi - 110021</a:t>
            </a:r>
            <a:endParaRPr lang="en-US" b="1" dirty="0" smtClean="0"/>
          </a:p>
        </p:txBody>
      </p:sp>
      <p:pic>
        <p:nvPicPr>
          <p:cNvPr id="3" name="Picture 2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3124200"/>
            <a:ext cx="1676400" cy="16512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2" y="0"/>
            <a:ext cx="7573009" cy="139717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/>
              <a:t>Step </a:t>
            </a:r>
            <a:r>
              <a:rPr spc="-5" smtClean="0"/>
              <a:t>1.</a:t>
            </a:r>
            <a:r>
              <a:rPr lang="en-IN" spc="-5" dirty="0" smtClean="0"/>
              <a:t>3</a:t>
            </a:r>
            <a:r>
              <a:rPr spc="-5" smtClean="0"/>
              <a:t>: </a:t>
            </a:r>
            <a:r>
              <a:rPr spc="-5" dirty="0"/>
              <a:t>Compare model to </a:t>
            </a:r>
            <a:r>
              <a:rPr spc="-40" dirty="0"/>
              <a:t>MATLAB</a:t>
            </a:r>
            <a:r>
              <a:rPr spc="65" dirty="0"/>
              <a:t> </a:t>
            </a:r>
            <a:r>
              <a:rPr dirty="0"/>
              <a:t>reference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10939196" y="6476999"/>
            <a:ext cx="97848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pPr marL="38100">
                <a:lnSpc>
                  <a:spcPts val="1425"/>
                </a:lnSpc>
              </a:pPr>
              <a:t>10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50242" y="1627074"/>
            <a:ext cx="6108700" cy="36984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endParaRPr sz="18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lang="en-IN" spc="-5" dirty="0" smtClean="0">
                <a:latin typeface="Arial"/>
                <a:cs typeface="Arial"/>
              </a:rPr>
              <a:t>C</a:t>
            </a:r>
            <a:r>
              <a:rPr sz="1800" spc="-5" smtClean="0">
                <a:latin typeface="Arial"/>
                <a:cs typeface="Arial"/>
              </a:rPr>
              <a:t>ompar</a:t>
            </a:r>
            <a:r>
              <a:rPr lang="en-IN" sz="1800" spc="-5" dirty="0" err="1" smtClean="0">
                <a:latin typeface="Arial"/>
                <a:cs typeface="Arial"/>
              </a:rPr>
              <a:t>ing</a:t>
            </a:r>
            <a:r>
              <a:rPr sz="1800" spc="-5" smtClean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Simulink outputs </a:t>
            </a:r>
            <a:r>
              <a:rPr sz="1800" dirty="0">
                <a:latin typeface="Arial"/>
                <a:cs typeface="Arial"/>
              </a:rPr>
              <a:t>to the </a:t>
            </a:r>
            <a:r>
              <a:rPr sz="1800" spc="-25" dirty="0">
                <a:latin typeface="Arial"/>
                <a:cs typeface="Arial"/>
              </a:rPr>
              <a:t>MATLAB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reference.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Arial"/>
              <a:cs typeface="Arial"/>
            </a:endParaRPr>
          </a:p>
          <a:p>
            <a:pPr marL="393700" marR="210820" indent="-342900">
              <a:lnSpc>
                <a:spcPct val="100000"/>
              </a:lnSpc>
              <a:buClr>
                <a:srgbClr val="125586"/>
              </a:buClr>
              <a:buSzPct val="75000"/>
              <a:buFont typeface="Wingdings"/>
              <a:buChar char=""/>
              <a:tabLst>
                <a:tab pos="393065" algn="l"/>
                <a:tab pos="393700" algn="l"/>
              </a:tabLst>
            </a:pPr>
            <a:r>
              <a:rPr sz="1800" spc="-5" dirty="0">
                <a:latin typeface="Arial"/>
                <a:cs typeface="Arial"/>
              </a:rPr>
              <a:t>Maximum error </a:t>
            </a:r>
            <a:r>
              <a:rPr sz="1800" dirty="0">
                <a:latin typeface="Arial"/>
                <a:cs typeface="Arial"/>
              </a:rPr>
              <a:t>for the </a:t>
            </a:r>
            <a:r>
              <a:rPr sz="1800" spc="-10" dirty="0">
                <a:latin typeface="Arial"/>
                <a:cs typeface="Arial"/>
              </a:rPr>
              <a:t>correlator, magnitude-squared  </a:t>
            </a:r>
            <a:r>
              <a:rPr sz="1800" spc="-5" dirty="0">
                <a:latin typeface="Arial"/>
                <a:cs typeface="Arial"/>
              </a:rPr>
              <a:t>and peak value should be in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range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10" dirty="0">
                <a:latin typeface="Arial"/>
                <a:cs typeface="Arial"/>
              </a:rPr>
              <a:t>floating-point  </a:t>
            </a:r>
            <a:r>
              <a:rPr sz="1800" spc="-5" dirty="0">
                <a:latin typeface="Arial"/>
                <a:cs typeface="Arial"/>
              </a:rPr>
              <a:t>eps (e</a:t>
            </a:r>
            <a:r>
              <a:rPr sz="1800" spc="-7" baseline="25462" dirty="0">
                <a:latin typeface="Arial"/>
                <a:cs typeface="Arial"/>
              </a:rPr>
              <a:t>-16</a:t>
            </a:r>
            <a:r>
              <a:rPr sz="1800" spc="-5" dirty="0">
                <a:latin typeface="Arial"/>
                <a:cs typeface="Arial"/>
              </a:rPr>
              <a:t>).</a:t>
            </a:r>
            <a:endParaRPr sz="1800">
              <a:latin typeface="Arial"/>
              <a:cs typeface="Arial"/>
            </a:endParaRPr>
          </a:p>
          <a:p>
            <a:pPr marL="393700" indent="-342900">
              <a:lnSpc>
                <a:spcPct val="100000"/>
              </a:lnSpc>
              <a:spcBef>
                <a:spcPts val="1205"/>
              </a:spcBef>
              <a:buClr>
                <a:srgbClr val="125586"/>
              </a:buClr>
              <a:buSzPct val="75000"/>
              <a:buFont typeface="Wingdings"/>
              <a:buChar char=""/>
              <a:tabLst>
                <a:tab pos="393065" algn="l"/>
                <a:tab pos="393700" algn="l"/>
              </a:tabLst>
            </a:pPr>
            <a:r>
              <a:rPr sz="1800" spc="-5" dirty="0">
                <a:latin typeface="Arial"/>
                <a:cs typeface="Arial"/>
              </a:rPr>
              <a:t>Peak location is randomized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each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run.</a:t>
            </a:r>
            <a:endParaRPr sz="1800">
              <a:latin typeface="Arial"/>
              <a:cs typeface="Arial"/>
            </a:endParaRPr>
          </a:p>
          <a:p>
            <a:pPr marL="393700" marR="185420" indent="-342900">
              <a:lnSpc>
                <a:spcPct val="100000"/>
              </a:lnSpc>
              <a:spcBef>
                <a:spcPts val="1200"/>
              </a:spcBef>
              <a:buClr>
                <a:srgbClr val="125586"/>
              </a:buClr>
              <a:buSzPct val="75000"/>
              <a:buFont typeface="Wingdings"/>
              <a:buChar char=""/>
              <a:tabLst>
                <a:tab pos="393065" algn="l"/>
                <a:tab pos="393700" algn="l"/>
              </a:tabLst>
            </a:pP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Simulink model implements a </a:t>
            </a:r>
            <a:r>
              <a:rPr sz="1800" i="1" spc="-5" dirty="0">
                <a:latin typeface="Arial"/>
                <a:cs typeface="Arial"/>
              </a:rPr>
              <a:t>detected </a:t>
            </a:r>
            <a:r>
              <a:rPr sz="1800" spc="-5" dirty="0">
                <a:latin typeface="Arial"/>
                <a:cs typeface="Arial"/>
              </a:rPr>
              <a:t>output  instead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an index </a:t>
            </a:r>
            <a:r>
              <a:rPr sz="1800" dirty="0">
                <a:latin typeface="Arial"/>
                <a:cs typeface="Arial"/>
              </a:rPr>
              <a:t>for the </a:t>
            </a:r>
            <a:r>
              <a:rPr sz="1800" spc="-5" dirty="0">
                <a:latin typeface="Arial"/>
                <a:cs typeface="Arial"/>
              </a:rPr>
              <a:t>peak location, as </a:t>
            </a:r>
            <a:r>
              <a:rPr sz="1800" dirty="0">
                <a:latin typeface="Arial"/>
                <a:cs typeface="Arial"/>
              </a:rPr>
              <a:t>the  </a:t>
            </a:r>
            <a:r>
              <a:rPr sz="1800" spc="-5" dirty="0">
                <a:latin typeface="Arial"/>
                <a:cs typeface="Arial"/>
              </a:rPr>
              <a:t>algorithm </a:t>
            </a:r>
            <a:r>
              <a:rPr sz="1800" dirty="0">
                <a:latin typeface="Arial"/>
                <a:cs typeface="Arial"/>
              </a:rPr>
              <a:t>is often </a:t>
            </a:r>
            <a:r>
              <a:rPr sz="1800" spc="-5" dirty="0">
                <a:latin typeface="Arial"/>
                <a:cs typeface="Arial"/>
              </a:rPr>
              <a:t>used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determine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beginning </a:t>
            </a:r>
            <a:r>
              <a:rPr sz="1800" dirty="0">
                <a:latin typeface="Arial"/>
                <a:cs typeface="Arial"/>
              </a:rPr>
              <a:t>of a  </a:t>
            </a:r>
            <a:r>
              <a:rPr sz="1800" spc="-5" dirty="0">
                <a:latin typeface="Arial"/>
                <a:cs typeface="Arial"/>
              </a:rPr>
              <a:t>data </a:t>
            </a:r>
            <a:r>
              <a:rPr sz="1800" dirty="0">
                <a:latin typeface="Arial"/>
                <a:cs typeface="Arial"/>
              </a:rPr>
              <a:t>frame, </a:t>
            </a:r>
            <a:r>
              <a:rPr sz="1800" spc="-10" dirty="0">
                <a:latin typeface="Arial"/>
                <a:cs typeface="Arial"/>
              </a:rPr>
              <a:t>where </a:t>
            </a:r>
            <a:r>
              <a:rPr sz="1800" spc="-5" dirty="0">
                <a:latin typeface="Arial"/>
                <a:cs typeface="Arial"/>
              </a:rPr>
              <a:t>a detected signal is</a:t>
            </a:r>
            <a:r>
              <a:rPr sz="1800" spc="9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sufficient.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49568" y="1537022"/>
            <a:ext cx="4442536" cy="50322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81332"/>
            <a:ext cx="9217660" cy="704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Step 2: Hardware micro</a:t>
            </a:r>
            <a:r>
              <a:rPr spc="40" dirty="0"/>
              <a:t> </a:t>
            </a:r>
            <a:r>
              <a:rPr dirty="0"/>
              <a:t>architecture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10939196" y="6476999"/>
            <a:ext cx="97848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pPr marL="38100">
                <a:lnSpc>
                  <a:spcPts val="1425"/>
                </a:lnSpc>
              </a:pPr>
              <a:t>11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88340" y="1564807"/>
            <a:ext cx="8788400" cy="1870384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2000" dirty="0">
                <a:latin typeface="Arial"/>
                <a:cs typeface="Arial"/>
              </a:rPr>
              <a:t>In </a:t>
            </a:r>
            <a:r>
              <a:rPr sz="2000" spc="-5" dirty="0">
                <a:latin typeface="Arial"/>
                <a:cs typeface="Arial"/>
              </a:rPr>
              <a:t>this </a:t>
            </a:r>
            <a:r>
              <a:rPr sz="2000" dirty="0">
                <a:latin typeface="Arial"/>
                <a:cs typeface="Arial"/>
              </a:rPr>
              <a:t>step</a:t>
            </a:r>
            <a:r>
              <a:rPr sz="2000">
                <a:latin typeface="Arial"/>
                <a:cs typeface="Arial"/>
              </a:rPr>
              <a:t>, </a:t>
            </a:r>
            <a:r>
              <a:rPr lang="en-IN" sz="2000" spc="-5" dirty="0" smtClean="0">
                <a:latin typeface="Arial"/>
                <a:cs typeface="Arial"/>
              </a:rPr>
              <a:t>we</a:t>
            </a:r>
            <a:r>
              <a:rPr sz="2000" spc="-75" smtClean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will: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125586"/>
              </a:buClr>
              <a:buSzPct val="7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Prepare the model for </a:t>
            </a:r>
            <a:r>
              <a:rPr sz="2000" spc="5" dirty="0">
                <a:latin typeface="Arial"/>
                <a:cs typeface="Arial"/>
              </a:rPr>
              <a:t>HDL </a:t>
            </a:r>
            <a:r>
              <a:rPr sz="2000" dirty="0">
                <a:latin typeface="Arial"/>
                <a:cs typeface="Arial"/>
              </a:rPr>
              <a:t>code</a:t>
            </a:r>
            <a:r>
              <a:rPr sz="2000" spc="-1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generation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125586"/>
              </a:buClr>
              <a:buSzPct val="7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Add data valid control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signal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125586"/>
              </a:buClr>
              <a:buSzPct val="7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5" dirty="0">
                <a:latin typeface="Arial"/>
                <a:cs typeface="Arial"/>
              </a:rPr>
              <a:t>Use </a:t>
            </a:r>
            <a:r>
              <a:rPr sz="2000" spc="-5" dirty="0">
                <a:latin typeface="Arial"/>
                <a:cs typeface="Arial"/>
              </a:rPr>
              <a:t>hardware-efficient </a:t>
            </a:r>
            <a:r>
              <a:rPr sz="2000" dirty="0">
                <a:latin typeface="Arial"/>
                <a:cs typeface="Arial"/>
              </a:rPr>
              <a:t>blocks and pipeline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data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path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125586"/>
              </a:buClr>
              <a:buSzPct val="7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5" dirty="0">
                <a:latin typeface="Arial"/>
                <a:cs typeface="Arial"/>
              </a:rPr>
              <a:t>Compare </a:t>
            </a:r>
            <a:r>
              <a:rPr sz="2000" dirty="0">
                <a:latin typeface="Arial"/>
                <a:cs typeface="Arial"/>
              </a:rPr>
              <a:t>the Simulink architecture model to the </a:t>
            </a:r>
            <a:r>
              <a:rPr sz="2000" spc="-25" dirty="0">
                <a:latin typeface="Arial"/>
                <a:cs typeface="Arial"/>
              </a:rPr>
              <a:t>MATLAB </a:t>
            </a:r>
            <a:r>
              <a:rPr sz="2000" dirty="0">
                <a:latin typeface="Arial"/>
                <a:cs typeface="Arial"/>
              </a:rPr>
              <a:t>golden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reference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6000" y="3581400"/>
            <a:ext cx="7086600" cy="29458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2" y="481332"/>
            <a:ext cx="8074658" cy="704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/>
              <a:t>Step </a:t>
            </a:r>
            <a:r>
              <a:rPr lang="en-IN" spc="-5" dirty="0" smtClean="0"/>
              <a:t>2</a:t>
            </a:r>
            <a:r>
              <a:rPr spc="-5" smtClean="0"/>
              <a:t>: </a:t>
            </a:r>
            <a:r>
              <a:rPr dirty="0"/>
              <a:t>Fixed-point</a:t>
            </a:r>
            <a:r>
              <a:rPr spc="-10" dirty="0"/>
              <a:t> </a:t>
            </a:r>
            <a:r>
              <a:rPr spc="-5" dirty="0"/>
              <a:t>conversion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xfrm>
            <a:off x="10939196" y="6476999"/>
            <a:ext cx="97848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pPr marL="38100">
                <a:lnSpc>
                  <a:spcPts val="1425"/>
                </a:lnSpc>
              </a:pPr>
              <a:t>12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88342" y="1564807"/>
            <a:ext cx="8622031" cy="112659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2000" dirty="0">
                <a:latin typeface="Arial"/>
                <a:cs typeface="Arial"/>
              </a:rPr>
              <a:t>In </a:t>
            </a:r>
            <a:r>
              <a:rPr sz="2000" spc="-5" dirty="0">
                <a:latin typeface="Arial"/>
                <a:cs typeface="Arial"/>
              </a:rPr>
              <a:t>this </a:t>
            </a:r>
            <a:r>
              <a:rPr sz="2000" dirty="0">
                <a:latin typeface="Arial"/>
                <a:cs typeface="Arial"/>
              </a:rPr>
              <a:t>step</a:t>
            </a:r>
            <a:r>
              <a:rPr sz="2000">
                <a:latin typeface="Arial"/>
                <a:cs typeface="Arial"/>
              </a:rPr>
              <a:t>, </a:t>
            </a:r>
            <a:r>
              <a:rPr lang="en-IN" sz="2000" spc="-5" dirty="0" smtClean="0">
                <a:latin typeface="Arial"/>
                <a:cs typeface="Arial"/>
              </a:rPr>
              <a:t>we</a:t>
            </a:r>
            <a:r>
              <a:rPr sz="2000" spc="-75" smtClean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will: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125586"/>
              </a:buClr>
              <a:buSzPct val="7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Convert the model to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fixed-point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125586"/>
              </a:buClr>
              <a:buSzPct val="7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Compare the Simulink </a:t>
            </a:r>
            <a:r>
              <a:rPr sz="2000" spc="-5" dirty="0">
                <a:latin typeface="Arial"/>
                <a:cs typeface="Arial"/>
              </a:rPr>
              <a:t>fixed-point </a:t>
            </a:r>
            <a:r>
              <a:rPr sz="2000" dirty="0">
                <a:latin typeface="Arial"/>
                <a:cs typeface="Arial"/>
              </a:rPr>
              <a:t>model to the </a:t>
            </a:r>
            <a:r>
              <a:rPr sz="2000" spc="-25" dirty="0">
                <a:latin typeface="Arial"/>
                <a:cs typeface="Arial"/>
              </a:rPr>
              <a:t>MATLAB </a:t>
            </a:r>
            <a:r>
              <a:rPr sz="2000" dirty="0">
                <a:latin typeface="Arial"/>
                <a:cs typeface="Arial"/>
              </a:rPr>
              <a:t>golden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reference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61264" y="2982090"/>
            <a:ext cx="10067291" cy="3275965"/>
            <a:chOff x="961263" y="2982086"/>
            <a:chExt cx="10067290" cy="3275965"/>
          </a:xfrm>
        </p:grpSpPr>
        <p:sp>
          <p:nvSpPr>
            <p:cNvPr id="5" name="object 5"/>
            <p:cNvSpPr/>
            <p:nvPr/>
          </p:nvSpPr>
          <p:spPr>
            <a:xfrm>
              <a:off x="970788" y="3001134"/>
              <a:ext cx="10047731" cy="296158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6025" y="2986849"/>
              <a:ext cx="10057765" cy="3266440"/>
            </a:xfrm>
            <a:custGeom>
              <a:avLst/>
              <a:gdLst/>
              <a:ahLst/>
              <a:cxnLst/>
              <a:rect l="l" t="t" r="r" b="b"/>
              <a:pathLst>
                <a:path w="10057765" h="3266440">
                  <a:moveTo>
                    <a:pt x="0" y="3266313"/>
                  </a:moveTo>
                  <a:lnTo>
                    <a:pt x="10057256" y="3266313"/>
                  </a:lnTo>
                  <a:lnTo>
                    <a:pt x="10057256" y="0"/>
                  </a:lnTo>
                  <a:lnTo>
                    <a:pt x="0" y="0"/>
                  </a:lnTo>
                  <a:lnTo>
                    <a:pt x="0" y="3266313"/>
                  </a:lnTo>
                  <a:close/>
                </a:path>
              </a:pathLst>
            </a:custGeom>
            <a:ln w="9525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2" y="0"/>
            <a:ext cx="8398511" cy="139717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/>
              <a:t>Step </a:t>
            </a:r>
            <a:r>
              <a:rPr lang="en-IN" spc="-5" dirty="0" smtClean="0"/>
              <a:t>2</a:t>
            </a:r>
            <a:r>
              <a:rPr spc="-5" smtClean="0"/>
              <a:t>.1</a:t>
            </a:r>
            <a:r>
              <a:rPr spc="-5" dirty="0"/>
              <a:t>: Define </a:t>
            </a:r>
            <a:r>
              <a:rPr dirty="0"/>
              <a:t>input </a:t>
            </a:r>
            <a:r>
              <a:rPr spc="-5" dirty="0"/>
              <a:t>and filter </a:t>
            </a:r>
            <a:r>
              <a:rPr dirty="0"/>
              <a:t>fixed-point </a:t>
            </a:r>
            <a:r>
              <a:rPr spc="-5" dirty="0"/>
              <a:t>data</a:t>
            </a:r>
            <a:r>
              <a:rPr spc="95" dirty="0"/>
              <a:t> </a:t>
            </a:r>
            <a:r>
              <a:rPr dirty="0"/>
              <a:t>types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10939196" y="6476999"/>
            <a:ext cx="97848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pPr marL="38100">
                <a:lnSpc>
                  <a:spcPts val="1425"/>
                </a:lnSpc>
              </a:pPr>
              <a:t>13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88342" y="1474151"/>
            <a:ext cx="6447791" cy="2291012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469900" marR="5080" indent="-457834">
              <a:lnSpc>
                <a:spcPct val="100000"/>
              </a:lnSpc>
              <a:spcBef>
                <a:spcPts val="1205"/>
              </a:spcBef>
              <a:buClr>
                <a:srgbClr val="125586"/>
              </a:buClr>
              <a:buSzPct val="75000"/>
              <a:buAutoNum type="arabicPeriod"/>
              <a:tabLst>
                <a:tab pos="469900" algn="l"/>
                <a:tab pos="470534" algn="l"/>
                <a:tab pos="4384040" algn="l"/>
              </a:tabLst>
            </a:pPr>
            <a:endParaRPr lang="en-IN" sz="1800" spc="-5" dirty="0" smtClean="0">
              <a:latin typeface="Arial"/>
              <a:cs typeface="Arial"/>
            </a:endParaRPr>
          </a:p>
          <a:p>
            <a:pPr marL="469900" marR="5080" indent="-457834">
              <a:lnSpc>
                <a:spcPct val="100000"/>
              </a:lnSpc>
              <a:spcBef>
                <a:spcPts val="1205"/>
              </a:spcBef>
              <a:buClr>
                <a:srgbClr val="125586"/>
              </a:buClr>
              <a:buSzPct val="75000"/>
              <a:buAutoNum type="arabicPeriod"/>
              <a:tabLst>
                <a:tab pos="469900" algn="l"/>
                <a:tab pos="470534" algn="l"/>
                <a:tab pos="4384040" algn="l"/>
              </a:tabLst>
            </a:pPr>
            <a:endParaRPr lang="en-IN" spc="-5" dirty="0" smtClean="0">
              <a:latin typeface="Arial"/>
              <a:cs typeface="Arial"/>
            </a:endParaRPr>
          </a:p>
          <a:p>
            <a:pPr marL="469900" marR="5080" indent="-457834">
              <a:lnSpc>
                <a:spcPct val="100000"/>
              </a:lnSpc>
              <a:spcBef>
                <a:spcPts val="1205"/>
              </a:spcBef>
              <a:buClr>
                <a:srgbClr val="125586"/>
              </a:buClr>
              <a:buSzPct val="75000"/>
              <a:buAutoNum type="arabicPeriod"/>
              <a:tabLst>
                <a:tab pos="469900" algn="l"/>
                <a:tab pos="470534" algn="l"/>
                <a:tab pos="4384040" algn="l"/>
              </a:tabLst>
            </a:pPr>
            <a:endParaRPr lang="en-IN" sz="1800" spc="-5" dirty="0" smtClean="0">
              <a:latin typeface="Arial"/>
              <a:cs typeface="Arial"/>
            </a:endParaRPr>
          </a:p>
          <a:p>
            <a:pPr marL="469900" marR="5080" indent="-457834">
              <a:lnSpc>
                <a:spcPct val="100000"/>
              </a:lnSpc>
              <a:spcBef>
                <a:spcPts val="1205"/>
              </a:spcBef>
              <a:buClr>
                <a:srgbClr val="125586"/>
              </a:buClr>
              <a:buSzPct val="75000"/>
              <a:buAutoNum type="arabicPeriod"/>
              <a:tabLst>
                <a:tab pos="469900" algn="l"/>
                <a:tab pos="470534" algn="l"/>
                <a:tab pos="4384040" algn="l"/>
              </a:tabLst>
            </a:pPr>
            <a:r>
              <a:rPr sz="1800" spc="-5" smtClean="0">
                <a:latin typeface="Arial"/>
                <a:cs typeface="Arial"/>
              </a:rPr>
              <a:t>Set</a:t>
            </a:r>
            <a:r>
              <a:rPr sz="1800" spc="55" smtClean="0">
                <a:latin typeface="Arial"/>
                <a:cs typeface="Arial"/>
              </a:rPr>
              <a:t> </a:t>
            </a:r>
            <a:r>
              <a:rPr sz="1800" spc="80" smtClean="0">
                <a:latin typeface="Arial"/>
                <a:cs typeface="Arial"/>
              </a:rPr>
              <a:t>Output</a:t>
            </a:r>
            <a:r>
              <a:rPr sz="1800" spc="110" smtClean="0">
                <a:latin typeface="Arial"/>
                <a:cs typeface="Arial"/>
              </a:rPr>
              <a:t>data </a:t>
            </a:r>
            <a:r>
              <a:rPr sz="1800" spc="135" dirty="0">
                <a:latin typeface="Arial"/>
                <a:cs typeface="Arial"/>
              </a:rPr>
              <a:t>type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dirty="0">
                <a:solidFill>
                  <a:srgbClr val="9D5A0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9D5A07"/>
                </a:solidFill>
                <a:latin typeface="Arial"/>
                <a:cs typeface="Arial"/>
              </a:rPr>
              <a:t>DT_input</a:t>
            </a:r>
            <a:r>
              <a:rPr sz="1800" spc="-5" dirty="0">
                <a:latin typeface="Arial"/>
                <a:cs typeface="Arial"/>
              </a:rPr>
              <a:t>, </a:t>
            </a:r>
            <a:r>
              <a:rPr sz="1800" spc="-15" dirty="0">
                <a:latin typeface="Arial"/>
                <a:cs typeface="Arial"/>
              </a:rPr>
              <a:t>which </a:t>
            </a:r>
            <a:r>
              <a:rPr sz="1800" spc="-5" dirty="0">
                <a:latin typeface="Arial"/>
                <a:cs typeface="Arial"/>
              </a:rPr>
              <a:t>is defined as </a:t>
            </a:r>
            <a:r>
              <a:rPr sz="1800" spc="229" dirty="0">
                <a:latin typeface="Arial"/>
                <a:cs typeface="Arial"/>
              </a:rPr>
              <a:t>fixdt(1,16,14) </a:t>
            </a:r>
            <a:r>
              <a:rPr sz="1800" spc="-5" dirty="0">
                <a:latin typeface="Arial"/>
                <a:cs typeface="Arial"/>
              </a:rPr>
              <a:t>in </a:t>
            </a:r>
            <a:r>
              <a:rPr sz="1800" dirty="0">
                <a:latin typeface="Arial"/>
                <a:cs typeface="Arial"/>
              </a:rPr>
              <a:t>the test  </a:t>
            </a:r>
            <a:r>
              <a:rPr sz="1800" spc="-5" dirty="0">
                <a:latin typeface="Arial"/>
                <a:cs typeface="Arial"/>
              </a:rPr>
              <a:t>bench script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fully represent -1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>
                <a:latin typeface="Arial"/>
                <a:cs typeface="Arial"/>
              </a:rPr>
              <a:t>1</a:t>
            </a:r>
            <a:r>
              <a:rPr sz="1800" smtClean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315200" y="3962400"/>
            <a:ext cx="4424680" cy="1912620"/>
            <a:chOff x="7310628" y="1600200"/>
            <a:chExt cx="4424680" cy="1912620"/>
          </a:xfrm>
        </p:grpSpPr>
        <p:sp>
          <p:nvSpPr>
            <p:cNvPr id="5" name="object 5"/>
            <p:cNvSpPr/>
            <p:nvPr/>
          </p:nvSpPr>
          <p:spPr>
            <a:xfrm>
              <a:off x="7310628" y="1751076"/>
              <a:ext cx="4228361" cy="17617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93124" y="1600200"/>
              <a:ext cx="2741676" cy="685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600200" y="4724400"/>
            <a:ext cx="3980688" cy="13910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1" y="0"/>
            <a:ext cx="6236971" cy="139717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/>
              <a:t>Step </a:t>
            </a:r>
            <a:r>
              <a:rPr lang="en-IN" spc="-5" dirty="0" smtClean="0"/>
              <a:t>2.2</a:t>
            </a:r>
            <a:r>
              <a:rPr spc="-5" smtClean="0"/>
              <a:t>: </a:t>
            </a:r>
            <a:r>
              <a:rPr spc="-5" dirty="0"/>
              <a:t>Define peak picker </a:t>
            </a:r>
            <a:r>
              <a:rPr dirty="0"/>
              <a:t>data</a:t>
            </a:r>
            <a:r>
              <a:rPr spc="45" dirty="0"/>
              <a:t> </a:t>
            </a:r>
            <a:r>
              <a:rPr dirty="0"/>
              <a:t>types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939196" y="6476999"/>
            <a:ext cx="97848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pPr marL="38100">
                <a:lnSpc>
                  <a:spcPts val="1425"/>
                </a:lnSpc>
              </a:pPr>
              <a:t>14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88340" y="1627073"/>
            <a:ext cx="6282055" cy="414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295275" indent="-457834" algn="just">
              <a:lnSpc>
                <a:spcPct val="100000"/>
              </a:lnSpc>
              <a:spcBef>
                <a:spcPts val="100"/>
              </a:spcBef>
              <a:buClr>
                <a:srgbClr val="125586"/>
              </a:buClr>
              <a:buSzPct val="75000"/>
              <a:buAutoNum type="arabicPeriod"/>
              <a:tabLst>
                <a:tab pos="469900" algn="l"/>
                <a:tab pos="470534" algn="l"/>
              </a:tabLst>
            </a:pPr>
            <a:r>
              <a:rPr sz="1800" dirty="0">
                <a:latin typeface="Arial"/>
                <a:cs typeface="Arial"/>
              </a:rPr>
              <a:t>In the </a:t>
            </a:r>
            <a:r>
              <a:rPr sz="1800" i="1" spc="-10" dirty="0">
                <a:latin typeface="Arial"/>
                <a:cs typeface="Arial"/>
              </a:rPr>
              <a:t>Local </a:t>
            </a:r>
            <a:r>
              <a:rPr sz="1800" i="1" spc="-5" dirty="0">
                <a:latin typeface="Arial"/>
                <a:cs typeface="Arial"/>
              </a:rPr>
              <a:t>Peak </a:t>
            </a:r>
            <a:r>
              <a:rPr sz="1800" spc="-5">
                <a:latin typeface="Arial"/>
                <a:cs typeface="Arial"/>
              </a:rPr>
              <a:t>subsystem</a:t>
            </a:r>
            <a:r>
              <a:rPr sz="1800" spc="-5" smtClean="0">
                <a:latin typeface="Arial"/>
                <a:cs typeface="Arial"/>
              </a:rPr>
              <a:t>,</a:t>
            </a:r>
            <a:r>
              <a:rPr sz="1800" spc="-10" smtClean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b="1" spc="-5" dirty="0">
                <a:latin typeface="Arial"/>
                <a:cs typeface="Arial"/>
              </a:rPr>
              <a:t>Data </a:t>
            </a:r>
            <a:r>
              <a:rPr sz="1800" b="1" spc="-40" dirty="0">
                <a:latin typeface="Arial"/>
                <a:cs typeface="Arial"/>
              </a:rPr>
              <a:t>Type  </a:t>
            </a:r>
            <a:r>
              <a:rPr sz="1800" b="1" spc="-5">
                <a:latin typeface="Arial"/>
                <a:cs typeface="Arial"/>
              </a:rPr>
              <a:t>Duplicate </a:t>
            </a:r>
            <a:r>
              <a:rPr sz="1800" spc="-5" smtClean="0">
                <a:latin typeface="Arial"/>
                <a:cs typeface="Arial"/>
              </a:rPr>
              <a:t>block</a:t>
            </a:r>
            <a:r>
              <a:rPr lang="en-IN" sz="1800" spc="-5" dirty="0" smtClean="0">
                <a:latin typeface="Arial"/>
                <a:cs typeface="Arial"/>
              </a:rPr>
              <a:t> is added</a:t>
            </a:r>
            <a:r>
              <a:rPr sz="1800" spc="-5" smtClean="0">
                <a:latin typeface="Arial"/>
                <a:cs typeface="Arial"/>
              </a:rPr>
              <a:t>. </a:t>
            </a:r>
            <a:r>
              <a:rPr sz="1800" spc="-5" dirty="0">
                <a:latin typeface="Arial"/>
                <a:cs typeface="Arial"/>
              </a:rPr>
              <a:t>Connect one port </a:t>
            </a:r>
            <a:r>
              <a:rPr sz="1800" dirty="0">
                <a:latin typeface="Arial"/>
                <a:cs typeface="Arial"/>
              </a:rPr>
              <a:t>to the </a:t>
            </a:r>
            <a:r>
              <a:rPr sz="1800" spc="-5" dirty="0">
                <a:latin typeface="Arial"/>
                <a:cs typeface="Arial"/>
              </a:rPr>
              <a:t>threshold  constant block output, and another </a:t>
            </a:r>
            <a:r>
              <a:rPr sz="1800" dirty="0">
                <a:latin typeface="Arial"/>
                <a:cs typeface="Arial"/>
              </a:rPr>
              <a:t>to the </a:t>
            </a:r>
            <a:r>
              <a:rPr sz="1800" spc="-5" dirty="0">
                <a:latin typeface="Arial"/>
                <a:cs typeface="Arial"/>
              </a:rPr>
              <a:t>tapped delay  block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output.</a:t>
            </a:r>
            <a:endParaRPr sz="1800">
              <a:latin typeface="Arial"/>
              <a:cs typeface="Arial"/>
            </a:endParaRPr>
          </a:p>
          <a:p>
            <a:pPr marL="469900" indent="-457834" algn="just">
              <a:lnSpc>
                <a:spcPct val="100000"/>
              </a:lnSpc>
              <a:spcBef>
                <a:spcPts val="1155"/>
              </a:spcBef>
              <a:buClr>
                <a:srgbClr val="125586"/>
              </a:buClr>
              <a:buSzPct val="75000"/>
              <a:buAutoNum type="arabicPeriod"/>
              <a:tabLst>
                <a:tab pos="469900" algn="l"/>
                <a:tab pos="470534" algn="l"/>
                <a:tab pos="1754505" algn="l"/>
                <a:tab pos="3009265" algn="l"/>
              </a:tabLst>
            </a:pPr>
            <a:r>
              <a:rPr sz="1800" spc="-5" dirty="0">
                <a:latin typeface="Arial"/>
                <a:cs typeface="Arial"/>
              </a:rPr>
              <a:t>Set </a:t>
            </a:r>
            <a:r>
              <a:rPr sz="1800" spc="155" dirty="0">
                <a:latin typeface="Arial"/>
                <a:cs typeface="Arial"/>
              </a:rPr>
              <a:t> </a:t>
            </a:r>
            <a:r>
              <a:rPr sz="1800" spc="80" dirty="0">
                <a:latin typeface="Arial"/>
                <a:cs typeface="Arial"/>
              </a:rPr>
              <a:t>Output	</a:t>
            </a:r>
            <a:r>
              <a:rPr sz="1800" spc="110" dirty="0">
                <a:latin typeface="Arial"/>
                <a:cs typeface="Arial"/>
              </a:rPr>
              <a:t>data</a:t>
            </a:r>
            <a:r>
              <a:rPr sz="1800" spc="484" dirty="0">
                <a:latin typeface="Arial"/>
                <a:cs typeface="Arial"/>
              </a:rPr>
              <a:t> </a:t>
            </a:r>
            <a:r>
              <a:rPr sz="1800" spc="135" dirty="0">
                <a:latin typeface="Arial"/>
                <a:cs typeface="Arial"/>
              </a:rPr>
              <a:t>type	</a:t>
            </a:r>
            <a:r>
              <a:rPr sz="1800" dirty="0">
                <a:latin typeface="Arial"/>
                <a:cs typeface="Arial"/>
              </a:rPr>
              <a:t>of the </a:t>
            </a:r>
            <a:r>
              <a:rPr sz="1800" spc="-5" dirty="0">
                <a:latin typeface="Arial"/>
                <a:cs typeface="Arial"/>
              </a:rPr>
              <a:t>threshold constant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endParaRPr sz="1800">
              <a:latin typeface="Arial"/>
              <a:cs typeface="Arial"/>
            </a:endParaRPr>
          </a:p>
          <a:p>
            <a:pPr marL="469900" algn="just">
              <a:lnSpc>
                <a:spcPct val="100000"/>
              </a:lnSpc>
              <a:spcBef>
                <a:spcPts val="50"/>
              </a:spcBef>
            </a:pPr>
            <a:r>
              <a:rPr sz="1800" b="1" spc="-5" dirty="0">
                <a:latin typeface="Arial"/>
                <a:cs typeface="Arial"/>
              </a:rPr>
              <a:t>Inherit </a:t>
            </a:r>
            <a:r>
              <a:rPr sz="1800" b="1" spc="-15" dirty="0">
                <a:latin typeface="Arial"/>
                <a:cs typeface="Arial"/>
              </a:rPr>
              <a:t>via </a:t>
            </a:r>
            <a:r>
              <a:rPr sz="1800" b="1" spc="-5" dirty="0">
                <a:latin typeface="Arial"/>
                <a:cs typeface="Arial"/>
              </a:rPr>
              <a:t>back</a:t>
            </a:r>
            <a:r>
              <a:rPr sz="1800" b="1" spc="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propagation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469900" marR="26034" algn="just">
              <a:lnSpc>
                <a:spcPct val="100000"/>
              </a:lnSpc>
              <a:spcBef>
                <a:spcPts val="1200"/>
              </a:spcBef>
            </a:pPr>
            <a:r>
              <a:rPr sz="1800" spc="-5" dirty="0">
                <a:latin typeface="Arial"/>
                <a:cs typeface="Arial"/>
              </a:rPr>
              <a:t>These 2 steps allow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threshold constant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take on </a:t>
            </a:r>
            <a:r>
              <a:rPr sz="1800" dirty="0">
                <a:latin typeface="Arial"/>
                <a:cs typeface="Arial"/>
              </a:rPr>
              <a:t>the  </a:t>
            </a:r>
            <a:r>
              <a:rPr sz="1800" spc="-5" dirty="0">
                <a:latin typeface="Arial"/>
                <a:cs typeface="Arial"/>
              </a:rPr>
              <a:t>same data </a:t>
            </a:r>
            <a:r>
              <a:rPr sz="1800" spc="-10" dirty="0">
                <a:latin typeface="Arial"/>
                <a:cs typeface="Arial"/>
              </a:rPr>
              <a:t>type </a:t>
            </a:r>
            <a:r>
              <a:rPr sz="1800" spc="-5" dirty="0">
                <a:latin typeface="Arial"/>
                <a:cs typeface="Arial"/>
              </a:rPr>
              <a:t>used </a:t>
            </a:r>
            <a:r>
              <a:rPr sz="1800" spc="-10" dirty="0">
                <a:latin typeface="Arial"/>
                <a:cs typeface="Arial"/>
              </a:rPr>
              <a:t>by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input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data.</a:t>
            </a:r>
            <a:endParaRPr sz="1800">
              <a:latin typeface="Arial"/>
              <a:cs typeface="Arial"/>
            </a:endParaRPr>
          </a:p>
          <a:p>
            <a:pPr algn="just"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algn="just">
              <a:lnSpc>
                <a:spcPct val="100000"/>
              </a:lnSpc>
              <a:spcBef>
                <a:spcPts val="20"/>
              </a:spcBef>
            </a:pPr>
            <a:endParaRPr sz="1950">
              <a:latin typeface="Arial"/>
              <a:cs typeface="Arial"/>
            </a:endParaRPr>
          </a:p>
          <a:p>
            <a:pPr marL="469900" indent="-457834" algn="just">
              <a:lnSpc>
                <a:spcPct val="100000"/>
              </a:lnSpc>
              <a:buClr>
                <a:srgbClr val="125586"/>
              </a:buClr>
              <a:buSzPct val="75000"/>
              <a:buAutoNum type="arabicPeriod" startAt="3"/>
              <a:tabLst>
                <a:tab pos="469900" algn="l"/>
                <a:tab pos="470534" algn="l"/>
              </a:tabLst>
            </a:pPr>
            <a:r>
              <a:rPr sz="1800" dirty="0">
                <a:latin typeface="Arial"/>
                <a:cs typeface="Arial"/>
              </a:rPr>
              <a:t>In the </a:t>
            </a:r>
            <a:r>
              <a:rPr sz="1800" spc="-25" dirty="0">
                <a:latin typeface="Arial"/>
                <a:cs typeface="Arial"/>
              </a:rPr>
              <a:t>MATLAB </a:t>
            </a:r>
            <a:r>
              <a:rPr sz="1800" spc="-5" dirty="0">
                <a:latin typeface="Arial"/>
                <a:cs typeface="Arial"/>
              </a:rPr>
              <a:t>function block, change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i="1" spc="-5" dirty="0">
                <a:latin typeface="Arial"/>
                <a:cs typeface="Arial"/>
              </a:rPr>
              <a:t>detected</a:t>
            </a:r>
            <a:r>
              <a:rPr sz="1800" i="1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value</a:t>
            </a:r>
            <a:endParaRPr sz="1800">
              <a:latin typeface="Arial"/>
              <a:cs typeface="Arial"/>
            </a:endParaRPr>
          </a:p>
          <a:p>
            <a:pPr marL="469900" algn="just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to</a:t>
            </a:r>
            <a:r>
              <a:rPr sz="1800" spc="-5" dirty="0">
                <a:latin typeface="Arial"/>
                <a:cs typeface="Arial"/>
              </a:rPr>
              <a:t> true/false.</a:t>
            </a:r>
            <a:endParaRPr sz="1800">
              <a:latin typeface="Arial"/>
              <a:cs typeface="Arial"/>
            </a:endParaRPr>
          </a:p>
          <a:p>
            <a:pPr marL="469900" indent="-457834" algn="just">
              <a:lnSpc>
                <a:spcPct val="100000"/>
              </a:lnSpc>
              <a:spcBef>
                <a:spcPts val="1200"/>
              </a:spcBef>
              <a:buClr>
                <a:srgbClr val="125586"/>
              </a:buClr>
              <a:buSzPct val="75000"/>
              <a:buAutoNum type="arabicPeriod" startAt="4"/>
              <a:tabLst>
                <a:tab pos="469900" algn="l"/>
                <a:tab pos="470534" algn="l"/>
              </a:tabLst>
            </a:pPr>
            <a:r>
              <a:rPr sz="1800" spc="-5" dirty="0">
                <a:latin typeface="Arial"/>
                <a:cs typeface="Arial"/>
              </a:rPr>
              <a:t>Update the model. </a:t>
            </a:r>
            <a:r>
              <a:rPr sz="1800" dirty="0">
                <a:latin typeface="Arial"/>
                <a:cs typeface="Arial"/>
              </a:rPr>
              <a:t>It </a:t>
            </a:r>
            <a:r>
              <a:rPr sz="1800" spc="-5" dirty="0">
                <a:latin typeface="Arial"/>
                <a:cs typeface="Arial"/>
              </a:rPr>
              <a:t>should be </a:t>
            </a:r>
            <a:r>
              <a:rPr sz="1800" dirty="0">
                <a:latin typeface="Arial"/>
                <a:cs typeface="Arial"/>
              </a:rPr>
              <a:t>error-free at </a:t>
            </a:r>
            <a:r>
              <a:rPr sz="1800" spc="-5" dirty="0">
                <a:latin typeface="Arial"/>
                <a:cs typeface="Arial"/>
              </a:rPr>
              <a:t>this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point.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39002" y="4267200"/>
            <a:ext cx="4389924" cy="8671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14411" y="1609729"/>
            <a:ext cx="4647823" cy="23145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7174309" y="5400163"/>
            <a:ext cx="4797425" cy="1040765"/>
            <a:chOff x="7174306" y="5400159"/>
            <a:chExt cx="4797425" cy="1040765"/>
          </a:xfrm>
        </p:grpSpPr>
        <p:sp>
          <p:nvSpPr>
            <p:cNvPr id="7" name="object 7"/>
            <p:cNvSpPr/>
            <p:nvPr/>
          </p:nvSpPr>
          <p:spPr>
            <a:xfrm>
              <a:off x="7174306" y="5400159"/>
              <a:ext cx="4796954" cy="10254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312658" y="6364490"/>
              <a:ext cx="375285" cy="76200"/>
            </a:xfrm>
            <a:custGeom>
              <a:avLst/>
              <a:gdLst/>
              <a:ahLst/>
              <a:cxnLst/>
              <a:rect l="l" t="t" r="r" b="b"/>
              <a:pathLst>
                <a:path w="375284" h="76200">
                  <a:moveTo>
                    <a:pt x="78740" y="0"/>
                  </a:moveTo>
                  <a:lnTo>
                    <a:pt x="0" y="32499"/>
                  </a:lnTo>
                  <a:lnTo>
                    <a:pt x="73278" y="75996"/>
                  </a:lnTo>
                  <a:lnTo>
                    <a:pt x="75326" y="47503"/>
                  </a:lnTo>
                  <a:lnTo>
                    <a:pt x="62611" y="46583"/>
                  </a:lnTo>
                  <a:lnTo>
                    <a:pt x="64008" y="27584"/>
                  </a:lnTo>
                  <a:lnTo>
                    <a:pt x="76757" y="27584"/>
                  </a:lnTo>
                  <a:lnTo>
                    <a:pt x="78740" y="0"/>
                  </a:lnTo>
                  <a:close/>
                </a:path>
                <a:path w="375284" h="76200">
                  <a:moveTo>
                    <a:pt x="76691" y="28502"/>
                  </a:moveTo>
                  <a:lnTo>
                    <a:pt x="75326" y="47503"/>
                  </a:lnTo>
                  <a:lnTo>
                    <a:pt x="373888" y="69113"/>
                  </a:lnTo>
                  <a:lnTo>
                    <a:pt x="375285" y="50114"/>
                  </a:lnTo>
                  <a:lnTo>
                    <a:pt x="76691" y="28502"/>
                  </a:lnTo>
                  <a:close/>
                </a:path>
                <a:path w="375284" h="76200">
                  <a:moveTo>
                    <a:pt x="64008" y="27584"/>
                  </a:moveTo>
                  <a:lnTo>
                    <a:pt x="62611" y="46583"/>
                  </a:lnTo>
                  <a:lnTo>
                    <a:pt x="75326" y="47503"/>
                  </a:lnTo>
                  <a:lnTo>
                    <a:pt x="76691" y="28502"/>
                  </a:lnTo>
                  <a:lnTo>
                    <a:pt x="64008" y="27584"/>
                  </a:lnTo>
                  <a:close/>
                </a:path>
                <a:path w="375284" h="76200">
                  <a:moveTo>
                    <a:pt x="76757" y="27584"/>
                  </a:moveTo>
                  <a:lnTo>
                    <a:pt x="64008" y="27584"/>
                  </a:lnTo>
                  <a:lnTo>
                    <a:pt x="76691" y="28502"/>
                  </a:lnTo>
                  <a:lnTo>
                    <a:pt x="76757" y="275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794749" y="6189374"/>
            <a:ext cx="238125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34" marR="5080" indent="-1397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This warning </a:t>
            </a:r>
            <a:r>
              <a:rPr sz="1400" dirty="0">
                <a:latin typeface="Arial"/>
                <a:cs typeface="Arial"/>
              </a:rPr>
              <a:t>message can</a:t>
            </a:r>
            <a:r>
              <a:rPr sz="1400" spc="-1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be  safely ignored or</a:t>
            </a:r>
            <a:r>
              <a:rPr sz="1400" spc="-1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suppressed.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2" y="0"/>
            <a:ext cx="9317991" cy="139717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/>
              <a:t>Step </a:t>
            </a:r>
            <a:r>
              <a:rPr lang="en-IN" spc="-5" dirty="0" smtClean="0"/>
              <a:t>2.3</a:t>
            </a:r>
            <a:r>
              <a:rPr spc="-5" smtClean="0"/>
              <a:t>: </a:t>
            </a:r>
            <a:r>
              <a:rPr spc="-5" dirty="0"/>
              <a:t>Compare </a:t>
            </a:r>
            <a:r>
              <a:rPr dirty="0"/>
              <a:t>fixed-point </a:t>
            </a:r>
            <a:r>
              <a:rPr spc="-5" dirty="0"/>
              <a:t>model to </a:t>
            </a:r>
            <a:r>
              <a:rPr spc="-40" dirty="0"/>
              <a:t>MATLAB</a:t>
            </a:r>
            <a:r>
              <a:rPr spc="80" dirty="0"/>
              <a:t> </a:t>
            </a:r>
            <a:r>
              <a:rPr dirty="0"/>
              <a:t>reference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10939196" y="6476999"/>
            <a:ext cx="97848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pPr marL="38100">
                <a:lnSpc>
                  <a:spcPts val="1425"/>
                </a:lnSpc>
              </a:pPr>
              <a:t>15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88340" y="1627074"/>
            <a:ext cx="5613400" cy="19825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Run </a:t>
            </a:r>
            <a:r>
              <a:rPr sz="1800" b="1" spc="-5" dirty="0">
                <a:latin typeface="Arial"/>
                <a:cs typeface="Arial"/>
              </a:rPr>
              <a:t>pulse_detector_v3_tb.mlx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simulate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model,  and compare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Simulink fixed-point outputs </a:t>
            </a:r>
            <a:r>
              <a:rPr sz="1800" dirty="0">
                <a:latin typeface="Arial"/>
                <a:cs typeface="Arial"/>
              </a:rPr>
              <a:t>to the  </a:t>
            </a:r>
            <a:r>
              <a:rPr sz="1800" spc="-25" dirty="0">
                <a:latin typeface="Arial"/>
                <a:cs typeface="Arial"/>
              </a:rPr>
              <a:t>MATLAB </a:t>
            </a:r>
            <a:r>
              <a:rPr sz="1800" spc="-5" dirty="0">
                <a:latin typeface="Arial"/>
                <a:cs typeface="Arial"/>
              </a:rPr>
              <a:t>floating-point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reference.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5"/>
              </a:spcBef>
              <a:buClr>
                <a:srgbClr val="125586"/>
              </a:buClr>
              <a:buSzPct val="7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Note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increase in </a:t>
            </a:r>
            <a:r>
              <a:rPr sz="1800" dirty="0">
                <a:latin typeface="Arial"/>
                <a:cs typeface="Arial"/>
              </a:rPr>
              <a:t>error </a:t>
            </a:r>
            <a:r>
              <a:rPr sz="1800" spc="-5" dirty="0">
                <a:latin typeface="Arial"/>
                <a:cs typeface="Arial"/>
              </a:rPr>
              <a:t>due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quantization.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Clr>
                <a:srgbClr val="125586"/>
              </a:buClr>
              <a:buSzPct val="7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800" spc="-60" dirty="0">
                <a:latin typeface="Arial"/>
                <a:cs typeface="Arial"/>
              </a:rPr>
              <a:t>You </a:t>
            </a:r>
            <a:r>
              <a:rPr sz="1800" dirty="0">
                <a:latin typeface="Arial"/>
                <a:cs typeface="Arial"/>
              </a:rPr>
              <a:t>may </a:t>
            </a:r>
            <a:r>
              <a:rPr sz="1800" spc="-10" dirty="0">
                <a:latin typeface="Arial"/>
                <a:cs typeface="Arial"/>
              </a:rPr>
              <a:t>switch between fixed-point </a:t>
            </a:r>
            <a:r>
              <a:rPr sz="1800" spc="-5" dirty="0">
                <a:latin typeface="Arial"/>
                <a:cs typeface="Arial"/>
              </a:rPr>
              <a:t>and</a:t>
            </a:r>
            <a:r>
              <a:rPr sz="1800" spc="2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floating-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point using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following </a:t>
            </a:r>
            <a:r>
              <a:rPr sz="1800" dirty="0">
                <a:latin typeface="Arial"/>
                <a:cs typeface="Arial"/>
              </a:rPr>
              <a:t>flag in the test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bench.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74704" y="1935141"/>
            <a:ext cx="5122609" cy="10388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77789" y="3594678"/>
            <a:ext cx="4619625" cy="5426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571489" y="5410203"/>
            <a:ext cx="5302251" cy="872034"/>
          </a:xfrm>
          <a:prstGeom prst="rect">
            <a:avLst/>
          </a:prstGeom>
          <a:ln w="9525">
            <a:solidFill>
              <a:srgbClr val="125586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2075" marR="134620">
              <a:lnSpc>
                <a:spcPct val="100000"/>
              </a:lnSpc>
              <a:spcBef>
                <a:spcPts val="320"/>
              </a:spcBef>
            </a:pPr>
            <a:r>
              <a:rPr lang="en-IN" spc="-20" dirty="0" smtClean="0">
                <a:latin typeface="Arial"/>
                <a:cs typeface="Arial"/>
              </a:rPr>
              <a:t>Note</a:t>
            </a:r>
            <a:r>
              <a:rPr sz="1800" spc="-20" smtClean="0">
                <a:latin typeface="Arial"/>
                <a:cs typeface="Arial"/>
              </a:rPr>
              <a:t>: </a:t>
            </a:r>
            <a:r>
              <a:rPr sz="1800" spc="-5" dirty="0">
                <a:latin typeface="Arial"/>
                <a:cs typeface="Arial"/>
              </a:rPr>
              <a:t>Doing </a:t>
            </a:r>
            <a:r>
              <a:rPr sz="1800" spc="-10" dirty="0">
                <a:latin typeface="Arial"/>
                <a:cs typeface="Arial"/>
              </a:rPr>
              <a:t>hardware </a:t>
            </a:r>
            <a:r>
              <a:rPr sz="1800" spc="-5" dirty="0">
                <a:latin typeface="Arial"/>
                <a:cs typeface="Arial"/>
              </a:rPr>
              <a:t>architecture design before  fixed-point conversion prevents quantization noise  </a:t>
            </a:r>
            <a:r>
              <a:rPr sz="1800" dirty="0">
                <a:latin typeface="Arial"/>
                <a:cs typeface="Arial"/>
              </a:rPr>
              <a:t>from </a:t>
            </a:r>
            <a:r>
              <a:rPr sz="1800" spc="-5" dirty="0">
                <a:latin typeface="Arial"/>
                <a:cs typeface="Arial"/>
              </a:rPr>
              <a:t>obscuring design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errors.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92482" y="3837432"/>
            <a:ext cx="5216652" cy="25496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2" y="481332"/>
            <a:ext cx="10970258" cy="704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/>
              <a:t>Step </a:t>
            </a:r>
            <a:r>
              <a:rPr lang="en-IN" spc="-5" dirty="0" smtClean="0"/>
              <a:t>3</a:t>
            </a:r>
            <a:r>
              <a:rPr spc="-5" smtClean="0"/>
              <a:t>: </a:t>
            </a:r>
            <a:r>
              <a:rPr spc="-5" dirty="0"/>
              <a:t>HDL code </a:t>
            </a:r>
            <a:r>
              <a:rPr dirty="0"/>
              <a:t>generation </a:t>
            </a:r>
            <a:r>
              <a:rPr spc="-5" dirty="0"/>
              <a:t>&amp;</a:t>
            </a:r>
            <a:r>
              <a:rPr spc="-114" dirty="0"/>
              <a:t> </a:t>
            </a:r>
            <a:r>
              <a:rPr dirty="0"/>
              <a:t>synthesis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10939196" y="6476999"/>
            <a:ext cx="97848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pPr marL="38100">
                <a:lnSpc>
                  <a:spcPts val="1425"/>
                </a:lnSpc>
              </a:pPr>
              <a:t>16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88343" y="1564806"/>
            <a:ext cx="6855457" cy="1498487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2000" dirty="0">
                <a:latin typeface="Arial"/>
                <a:cs typeface="Arial"/>
              </a:rPr>
              <a:t>In </a:t>
            </a:r>
            <a:r>
              <a:rPr sz="2000" spc="-5" dirty="0">
                <a:latin typeface="Arial"/>
                <a:cs typeface="Arial"/>
              </a:rPr>
              <a:t>this </a:t>
            </a:r>
            <a:r>
              <a:rPr sz="2000" dirty="0">
                <a:latin typeface="Arial"/>
                <a:cs typeface="Arial"/>
              </a:rPr>
              <a:t>step</a:t>
            </a:r>
            <a:r>
              <a:rPr sz="2000">
                <a:latin typeface="Arial"/>
                <a:cs typeface="Arial"/>
              </a:rPr>
              <a:t>, </a:t>
            </a:r>
            <a:r>
              <a:rPr lang="en-IN" sz="2000" spc="-5" dirty="0" smtClean="0">
                <a:latin typeface="Arial"/>
                <a:cs typeface="Arial"/>
              </a:rPr>
              <a:t>we</a:t>
            </a:r>
            <a:r>
              <a:rPr sz="2000" spc="-75" smtClean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will: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125586"/>
              </a:buClr>
              <a:buSzPct val="7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5" dirty="0">
                <a:latin typeface="Arial"/>
                <a:cs typeface="Arial"/>
              </a:rPr>
              <a:t>Check </a:t>
            </a:r>
            <a:r>
              <a:rPr sz="2000" dirty="0">
                <a:latin typeface="Arial"/>
                <a:cs typeface="Arial"/>
              </a:rPr>
              <a:t>the model for </a:t>
            </a:r>
            <a:r>
              <a:rPr sz="2000" spc="5" dirty="0">
                <a:latin typeface="Arial"/>
                <a:cs typeface="Arial"/>
              </a:rPr>
              <a:t>HDL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compatibility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125586"/>
              </a:buClr>
              <a:buSzPct val="7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Generate </a:t>
            </a:r>
            <a:r>
              <a:rPr sz="2000" spc="5" dirty="0">
                <a:latin typeface="Arial"/>
                <a:cs typeface="Arial"/>
              </a:rPr>
              <a:t>HDL </a:t>
            </a:r>
            <a:r>
              <a:rPr sz="2000" dirty="0">
                <a:latin typeface="Arial"/>
                <a:cs typeface="Arial"/>
              </a:rPr>
              <a:t>code and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reports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125586"/>
              </a:buClr>
              <a:buSzPct val="7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Synthesize the generated design </a:t>
            </a:r>
            <a:r>
              <a:rPr sz="2000">
                <a:latin typeface="Arial"/>
                <a:cs typeface="Arial"/>
              </a:rPr>
              <a:t>using </a:t>
            </a:r>
            <a:r>
              <a:rPr lang="en-IN" sz="2000" dirty="0" err="1" smtClean="0">
                <a:latin typeface="Arial"/>
                <a:cs typeface="Arial"/>
              </a:rPr>
              <a:t>Quartus</a:t>
            </a:r>
            <a:r>
              <a:rPr lang="en-IN" sz="2000" dirty="0" smtClean="0">
                <a:latin typeface="Arial"/>
                <a:cs typeface="Arial"/>
              </a:rPr>
              <a:t> Prime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04747" y="3124200"/>
            <a:ext cx="6382511" cy="3506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0"/>
            <a:ext cx="6991984" cy="139717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/>
              <a:t>Step </a:t>
            </a:r>
            <a:r>
              <a:rPr lang="en-IN" spc="-5" dirty="0" smtClean="0"/>
              <a:t>3</a:t>
            </a:r>
            <a:r>
              <a:rPr spc="-5" smtClean="0"/>
              <a:t>.1</a:t>
            </a:r>
            <a:r>
              <a:rPr spc="-5" dirty="0"/>
              <a:t>: Check model for HDL compatibility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10939196" y="6476999"/>
            <a:ext cx="97848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pPr marL="38100">
                <a:lnSpc>
                  <a:spcPts val="1425"/>
                </a:lnSpc>
              </a:pPr>
              <a:t>17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88340" y="1474152"/>
            <a:ext cx="5842000" cy="3368230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469900" marR="269240" indent="-457834">
              <a:lnSpc>
                <a:spcPct val="100000"/>
              </a:lnSpc>
              <a:spcBef>
                <a:spcPts val="1200"/>
              </a:spcBef>
              <a:buClr>
                <a:srgbClr val="125586"/>
              </a:buClr>
              <a:buSzPct val="75000"/>
              <a:buAutoNum type="arabicPeriod"/>
              <a:tabLst>
                <a:tab pos="469900" algn="l"/>
                <a:tab pos="470534" algn="l"/>
              </a:tabLst>
            </a:pPr>
            <a:r>
              <a:rPr sz="1800" spc="-5" smtClean="0">
                <a:latin typeface="Arial"/>
                <a:cs typeface="Arial"/>
              </a:rPr>
              <a:t>Check </a:t>
            </a:r>
            <a:r>
              <a:rPr sz="1800" spc="-5" dirty="0">
                <a:latin typeface="Arial"/>
                <a:cs typeface="Arial"/>
              </a:rPr>
              <a:t>HDL Compatibility </a:t>
            </a:r>
            <a:r>
              <a:rPr sz="1800" dirty="0">
                <a:latin typeface="Arial"/>
                <a:cs typeface="Arial"/>
              </a:rPr>
              <a:t>for the DUT </a:t>
            </a:r>
            <a:r>
              <a:rPr sz="1800" spc="-5" dirty="0">
                <a:latin typeface="Arial"/>
                <a:cs typeface="Arial"/>
              </a:rPr>
              <a:t>subsystem  using </a:t>
            </a:r>
            <a:r>
              <a:rPr sz="1800" b="1" spc="-5" dirty="0">
                <a:latin typeface="Arial"/>
                <a:cs typeface="Arial"/>
              </a:rPr>
              <a:t>HDL </a:t>
            </a:r>
            <a:r>
              <a:rPr sz="1800" b="1" dirty="0">
                <a:latin typeface="Arial"/>
                <a:cs typeface="Arial"/>
              </a:rPr>
              <a:t>Code </a:t>
            </a:r>
            <a:r>
              <a:rPr sz="1800" b="1" spc="-10" dirty="0">
                <a:latin typeface="Arial"/>
                <a:cs typeface="Arial"/>
              </a:rPr>
              <a:t>Advisor</a:t>
            </a:r>
            <a:r>
              <a:rPr sz="1800" spc="-10" dirty="0">
                <a:latin typeface="Arial"/>
                <a:cs typeface="Arial"/>
              </a:rPr>
              <a:t>. </a:t>
            </a:r>
            <a:r>
              <a:rPr sz="1800" spc="-5" dirty="0">
                <a:latin typeface="Arial"/>
                <a:cs typeface="Arial"/>
              </a:rPr>
              <a:t>Besides </a:t>
            </a:r>
            <a:r>
              <a:rPr sz="1800" spc="-15" dirty="0">
                <a:latin typeface="Arial"/>
                <a:cs typeface="Arial"/>
              </a:rPr>
              <a:t>incompatibility,  </a:t>
            </a:r>
            <a:r>
              <a:rPr sz="1800" spc="-5" dirty="0">
                <a:latin typeface="Arial"/>
                <a:cs typeface="Arial"/>
              </a:rPr>
              <a:t>the tool also checks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settings that </a:t>
            </a:r>
            <a:r>
              <a:rPr sz="1800" dirty="0">
                <a:latin typeface="Arial"/>
                <a:cs typeface="Arial"/>
              </a:rPr>
              <a:t>may </a:t>
            </a:r>
            <a:r>
              <a:rPr sz="1800" spc="-5" dirty="0">
                <a:latin typeface="Arial"/>
                <a:cs typeface="Arial"/>
              </a:rPr>
              <a:t>result in  </a:t>
            </a:r>
            <a:r>
              <a:rPr sz="1800" spc="-10" dirty="0">
                <a:latin typeface="Arial"/>
                <a:cs typeface="Arial"/>
              </a:rPr>
              <a:t>inefficient hardware. </a:t>
            </a:r>
            <a:r>
              <a:rPr sz="1800" dirty="0">
                <a:latin typeface="Arial"/>
                <a:cs typeface="Arial"/>
              </a:rPr>
              <a:t>In </a:t>
            </a:r>
            <a:r>
              <a:rPr sz="1800" spc="-5" dirty="0">
                <a:latin typeface="Arial"/>
                <a:cs typeface="Arial"/>
              </a:rPr>
              <a:t>many cases, a shortcut is  provided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modify those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>
                <a:latin typeface="Arial"/>
                <a:cs typeface="Arial"/>
              </a:rPr>
              <a:t>settings</a:t>
            </a:r>
            <a:r>
              <a:rPr sz="1800" spc="-5" smtClean="0">
                <a:latin typeface="Arial"/>
                <a:cs typeface="Arial"/>
              </a:rPr>
              <a:t>.</a:t>
            </a:r>
            <a:endParaRPr lang="en-IN" sz="1800" spc="-5" dirty="0" smtClean="0">
              <a:latin typeface="Arial"/>
              <a:cs typeface="Arial"/>
            </a:endParaRPr>
          </a:p>
          <a:p>
            <a:pPr marL="469900" marR="269240" indent="-457834">
              <a:spcBef>
                <a:spcPts val="1200"/>
              </a:spcBef>
              <a:buClr>
                <a:srgbClr val="125586"/>
              </a:buClr>
              <a:buSzPct val="75000"/>
              <a:buFontTx/>
              <a:buAutoNum type="arabicPeriod"/>
              <a:tabLst>
                <a:tab pos="469900" algn="l"/>
                <a:tab pos="470534" algn="l"/>
              </a:tabLst>
            </a:pPr>
            <a:r>
              <a:rPr lang="en-GB" b="1" spc="-5" dirty="0" smtClean="0">
                <a:latin typeface="Arial"/>
                <a:cs typeface="Arial"/>
              </a:rPr>
              <a:t>Check </a:t>
            </a:r>
            <a:r>
              <a:rPr lang="en-GB" b="1" dirty="0" smtClean="0">
                <a:latin typeface="Arial"/>
                <a:cs typeface="Arial"/>
              </a:rPr>
              <a:t>for infinite and continuous</a:t>
            </a:r>
            <a:r>
              <a:rPr lang="en-GB" b="1" spc="-80" dirty="0" smtClean="0">
                <a:latin typeface="Arial"/>
                <a:cs typeface="Arial"/>
              </a:rPr>
              <a:t> </a:t>
            </a:r>
            <a:r>
              <a:rPr lang="en-GB" b="1" spc="-5" dirty="0" smtClean="0">
                <a:latin typeface="Arial"/>
                <a:cs typeface="Arial"/>
              </a:rPr>
              <a:t>sample  </a:t>
            </a:r>
            <a:r>
              <a:rPr lang="en-GB" b="1" dirty="0" smtClean="0">
                <a:latin typeface="Arial"/>
                <a:cs typeface="Arial"/>
              </a:rPr>
              <a:t>time </a:t>
            </a:r>
            <a:r>
              <a:rPr lang="en-GB" b="1" spc="-5" dirty="0" smtClean="0">
                <a:latin typeface="Arial"/>
                <a:cs typeface="Arial"/>
              </a:rPr>
              <a:t>sources </a:t>
            </a:r>
            <a:r>
              <a:rPr lang="en-GB" spc="-5" dirty="0" smtClean="0">
                <a:latin typeface="Arial"/>
                <a:cs typeface="Arial"/>
              </a:rPr>
              <a:t>reports </a:t>
            </a:r>
            <a:r>
              <a:rPr lang="en-GB" dirty="0" smtClean="0">
                <a:latin typeface="Arial"/>
                <a:cs typeface="Arial"/>
              </a:rPr>
              <a:t>the </a:t>
            </a:r>
            <a:r>
              <a:rPr lang="en-GB" spc="-5" dirty="0" smtClean="0">
                <a:latin typeface="Arial"/>
                <a:cs typeface="Arial"/>
              </a:rPr>
              <a:t>use </a:t>
            </a:r>
            <a:r>
              <a:rPr lang="en-GB" dirty="0" smtClean="0">
                <a:latin typeface="Arial"/>
                <a:cs typeface="Arial"/>
              </a:rPr>
              <a:t>of </a:t>
            </a:r>
            <a:r>
              <a:rPr lang="en-GB" i="1" spc="-5" dirty="0" err="1" smtClean="0">
                <a:latin typeface="Arial"/>
                <a:cs typeface="Arial"/>
              </a:rPr>
              <a:t>inf</a:t>
            </a:r>
            <a:r>
              <a:rPr lang="en-GB" i="1" spc="-5" dirty="0" smtClean="0">
                <a:latin typeface="Arial"/>
                <a:cs typeface="Arial"/>
              </a:rPr>
              <a:t> </a:t>
            </a:r>
            <a:r>
              <a:rPr lang="en-GB" spc="-5" dirty="0" smtClean="0">
                <a:latin typeface="Arial"/>
                <a:cs typeface="Arial"/>
              </a:rPr>
              <a:t>sample  </a:t>
            </a:r>
            <a:r>
              <a:rPr lang="en-GB" dirty="0" smtClean="0">
                <a:latin typeface="Arial"/>
                <a:cs typeface="Arial"/>
              </a:rPr>
              <a:t>time by the </a:t>
            </a:r>
            <a:r>
              <a:rPr lang="en-GB" spc="-5" dirty="0" smtClean="0">
                <a:latin typeface="Arial"/>
                <a:cs typeface="Arial"/>
              </a:rPr>
              <a:t>threshold constant block.  Replacing </a:t>
            </a:r>
            <a:r>
              <a:rPr lang="en-GB" dirty="0" smtClean="0">
                <a:latin typeface="Arial"/>
                <a:cs typeface="Arial"/>
              </a:rPr>
              <a:t>it </a:t>
            </a:r>
            <a:r>
              <a:rPr lang="en-GB" spc="-15" dirty="0" smtClean="0">
                <a:latin typeface="Arial"/>
                <a:cs typeface="Arial"/>
              </a:rPr>
              <a:t>with </a:t>
            </a:r>
            <a:r>
              <a:rPr lang="en-GB" spc="-5" dirty="0" smtClean="0">
                <a:latin typeface="Arial"/>
                <a:cs typeface="Arial"/>
              </a:rPr>
              <a:t>back propagation </a:t>
            </a:r>
            <a:r>
              <a:rPr lang="en-GB" dirty="0" smtClean="0">
                <a:latin typeface="Arial"/>
                <a:cs typeface="Arial"/>
              </a:rPr>
              <a:t>(-1) </a:t>
            </a:r>
            <a:r>
              <a:rPr lang="en-GB" spc="-15" dirty="0" smtClean="0">
                <a:latin typeface="Arial"/>
                <a:cs typeface="Arial"/>
              </a:rPr>
              <a:t>will  </a:t>
            </a:r>
            <a:r>
              <a:rPr lang="en-GB" spc="-5" dirty="0" smtClean="0">
                <a:latin typeface="Arial"/>
                <a:cs typeface="Arial"/>
              </a:rPr>
              <a:t>allow optimization features such as delay  balancing </a:t>
            </a:r>
            <a:r>
              <a:rPr lang="en-GB" dirty="0" smtClean="0">
                <a:latin typeface="Arial"/>
                <a:cs typeface="Arial"/>
              </a:rPr>
              <a:t>to </a:t>
            </a:r>
            <a:r>
              <a:rPr lang="en-GB" spc="-5" dirty="0" smtClean="0">
                <a:latin typeface="Arial"/>
                <a:cs typeface="Arial"/>
              </a:rPr>
              <a:t>function </a:t>
            </a:r>
            <a:r>
              <a:rPr lang="en-GB" spc="-25" dirty="0" smtClean="0">
                <a:latin typeface="Arial"/>
                <a:cs typeface="Arial"/>
              </a:rPr>
              <a:t>properly. </a:t>
            </a:r>
            <a:r>
              <a:rPr lang="en-GB" spc="-5" dirty="0" smtClean="0">
                <a:latin typeface="Arial"/>
                <a:cs typeface="Arial"/>
              </a:rPr>
              <a:t>Click </a:t>
            </a:r>
            <a:r>
              <a:rPr lang="en-GB" b="1" dirty="0" smtClean="0">
                <a:latin typeface="Arial"/>
                <a:cs typeface="Arial"/>
              </a:rPr>
              <a:t>Modify  </a:t>
            </a:r>
            <a:r>
              <a:rPr lang="en-GB" b="1" spc="-5" dirty="0" smtClean="0">
                <a:latin typeface="Arial"/>
                <a:cs typeface="Arial"/>
              </a:rPr>
              <a:t>Settings </a:t>
            </a:r>
            <a:r>
              <a:rPr lang="en-GB" dirty="0" smtClean="0">
                <a:latin typeface="Arial"/>
                <a:cs typeface="Arial"/>
              </a:rPr>
              <a:t>to </a:t>
            </a:r>
            <a:r>
              <a:rPr lang="en-GB" spc="-5" dirty="0" smtClean="0">
                <a:latin typeface="Arial"/>
                <a:cs typeface="Arial"/>
              </a:rPr>
              <a:t>apply </a:t>
            </a:r>
            <a:r>
              <a:rPr lang="en-GB" dirty="0" smtClean="0">
                <a:latin typeface="Arial"/>
                <a:cs typeface="Arial"/>
              </a:rPr>
              <a:t>the fix</a:t>
            </a:r>
            <a:r>
              <a:rPr lang="en-GB" spc="-20" dirty="0" smtClean="0">
                <a:latin typeface="Arial"/>
                <a:cs typeface="Arial"/>
              </a:rPr>
              <a:t> </a:t>
            </a:r>
            <a:r>
              <a:rPr lang="en-GB" spc="-15" dirty="0" smtClean="0">
                <a:latin typeface="Arial"/>
                <a:cs typeface="Arial"/>
              </a:rPr>
              <a:t>automatically.</a:t>
            </a:r>
            <a:endParaRPr lang="en-GB" dirty="0" smtClean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41007" y="1734311"/>
            <a:ext cx="5499100" cy="316753"/>
          </a:xfrm>
          <a:prstGeom prst="rect">
            <a:avLst/>
          </a:prstGeom>
          <a:ln w="9525">
            <a:solidFill>
              <a:srgbClr val="125586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10"/>
              </a:spcBef>
            </a:pPr>
            <a:endParaRPr sz="18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708647" y="2381250"/>
            <a:ext cx="5102860" cy="1351280"/>
            <a:chOff x="6708647" y="2381250"/>
            <a:chExt cx="5102860" cy="1351280"/>
          </a:xfrm>
        </p:grpSpPr>
        <p:sp>
          <p:nvSpPr>
            <p:cNvPr id="6" name="object 6"/>
            <p:cNvSpPr/>
            <p:nvPr/>
          </p:nvSpPr>
          <p:spPr>
            <a:xfrm>
              <a:off x="6708647" y="2514600"/>
              <a:ext cx="5102352" cy="12176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235435" y="2381250"/>
              <a:ext cx="85725" cy="363220"/>
            </a:xfrm>
            <a:custGeom>
              <a:avLst/>
              <a:gdLst/>
              <a:ahLst/>
              <a:cxnLst/>
              <a:rect l="l" t="t" r="r" b="b"/>
              <a:pathLst>
                <a:path w="85725" h="363219">
                  <a:moveTo>
                    <a:pt x="28575" y="277113"/>
                  </a:moveTo>
                  <a:lnTo>
                    <a:pt x="0" y="277113"/>
                  </a:lnTo>
                  <a:lnTo>
                    <a:pt x="42925" y="362838"/>
                  </a:lnTo>
                  <a:lnTo>
                    <a:pt x="78560" y="291464"/>
                  </a:lnTo>
                  <a:lnTo>
                    <a:pt x="28575" y="291464"/>
                  </a:lnTo>
                  <a:lnTo>
                    <a:pt x="28575" y="277113"/>
                  </a:lnTo>
                  <a:close/>
                </a:path>
                <a:path w="85725" h="363219">
                  <a:moveTo>
                    <a:pt x="57150" y="0"/>
                  </a:moveTo>
                  <a:lnTo>
                    <a:pt x="28575" y="0"/>
                  </a:lnTo>
                  <a:lnTo>
                    <a:pt x="28575" y="291464"/>
                  </a:lnTo>
                  <a:lnTo>
                    <a:pt x="57150" y="291464"/>
                  </a:lnTo>
                  <a:lnTo>
                    <a:pt x="57150" y="0"/>
                  </a:lnTo>
                  <a:close/>
                </a:path>
                <a:path w="85725" h="363219">
                  <a:moveTo>
                    <a:pt x="85725" y="277113"/>
                  </a:moveTo>
                  <a:lnTo>
                    <a:pt x="57150" y="277113"/>
                  </a:lnTo>
                  <a:lnTo>
                    <a:pt x="57150" y="291464"/>
                  </a:lnTo>
                  <a:lnTo>
                    <a:pt x="78560" y="291464"/>
                  </a:lnTo>
                  <a:lnTo>
                    <a:pt x="85725" y="277113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6708647" y="4015740"/>
            <a:ext cx="5120640" cy="23535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 of HDL Coder: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419600" y="1676400"/>
            <a:ext cx="6736214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81000" y="2057400"/>
            <a:ext cx="381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We Get:</a:t>
            </a:r>
          </a:p>
          <a:p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	Verilog codes of top and sub 	models</a:t>
            </a:r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	Error report</a:t>
            </a:r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	Components of the project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 :RTL Design of Modules</a:t>
            </a:r>
            <a:endParaRPr lang="en-US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3905250"/>
            <a:ext cx="12003049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457200" y="1828800"/>
            <a:ext cx="647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Using </a:t>
            </a:r>
            <a:r>
              <a:rPr lang="en-IN" sz="2400" b="1" dirty="0" err="1" smtClean="0"/>
              <a:t>Quartus</a:t>
            </a:r>
            <a:r>
              <a:rPr lang="en-IN" sz="2400" b="1" dirty="0" smtClean="0"/>
              <a:t> Prime to get the RTL Design of  Verilog Codes</a:t>
            </a:r>
            <a:endParaRPr lang="en-US" sz="2400" b="1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67600" y="1676400"/>
            <a:ext cx="3448050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Need for Project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19362" y="1782762"/>
            <a:ext cx="7153275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Modules hierarchy and resource utilization:</a:t>
            </a:r>
            <a:endParaRPr lang="en-US" dirty="0"/>
          </a:p>
        </p:txBody>
      </p:sp>
      <p:pic>
        <p:nvPicPr>
          <p:cNvPr id="614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9556" y="2004219"/>
            <a:ext cx="11649075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2" y="481332"/>
            <a:ext cx="5255258" cy="704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pc="-5" dirty="0" smtClean="0"/>
              <a:t>Conclusion 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10939196" y="6476999"/>
            <a:ext cx="97848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pPr marL="38100">
                <a:lnSpc>
                  <a:spcPts val="1425"/>
                </a:lnSpc>
              </a:pPr>
              <a:t>21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28600" y="1625551"/>
            <a:ext cx="11582400" cy="453521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endParaRPr lang="en-IN" sz="2400" dirty="0" smtClean="0">
              <a:cs typeface="Arial" pitchFamily="34" charset="0"/>
            </a:endParaRPr>
          </a:p>
          <a:p>
            <a:pPr marL="12700" algn="just">
              <a:lnSpc>
                <a:spcPct val="100000"/>
              </a:lnSpc>
              <a:spcBef>
                <a:spcPts val="105"/>
              </a:spcBef>
              <a:buFont typeface="Arial" pitchFamily="34" charset="0"/>
              <a:buChar char="•"/>
            </a:pPr>
            <a:r>
              <a:rPr lang="en-GB" sz="2400" dirty="0" smtClean="0">
                <a:cs typeface="Arial" pitchFamily="34" charset="0"/>
              </a:rPr>
              <a:t>     In </a:t>
            </a:r>
            <a:r>
              <a:rPr lang="en-GB" sz="2400" dirty="0" smtClean="0">
                <a:cs typeface="Arial" pitchFamily="34" charset="0"/>
              </a:rPr>
              <a:t>this project I have analyzed the strength of MATLAB and </a:t>
            </a:r>
            <a:r>
              <a:rPr lang="en-GB" sz="2400" dirty="0" err="1" smtClean="0">
                <a:cs typeface="Arial" pitchFamily="34" charset="0"/>
              </a:rPr>
              <a:t>Simulink</a:t>
            </a:r>
            <a:r>
              <a:rPr lang="en-GB" sz="2400" dirty="0" smtClean="0">
                <a:cs typeface="Arial" pitchFamily="34" charset="0"/>
              </a:rPr>
              <a:t> and created the  </a:t>
            </a:r>
            <a:r>
              <a:rPr lang="en-GB" sz="2400" dirty="0" smtClean="0">
                <a:cs typeface="Arial" pitchFamily="34" charset="0"/>
              </a:rPr>
              <a:t>   </a:t>
            </a:r>
            <a:r>
              <a:rPr lang="en-GB" sz="2400" dirty="0" err="1" smtClean="0">
                <a:cs typeface="Arial" pitchFamily="34" charset="0"/>
              </a:rPr>
              <a:t>Simulink</a:t>
            </a:r>
            <a:r>
              <a:rPr lang="en-GB" sz="2400" dirty="0" smtClean="0">
                <a:cs typeface="Arial" pitchFamily="34" charset="0"/>
              </a:rPr>
              <a:t> </a:t>
            </a:r>
            <a:r>
              <a:rPr lang="en-GB" sz="2400" dirty="0" smtClean="0">
                <a:cs typeface="Arial" pitchFamily="34" charset="0"/>
              </a:rPr>
              <a:t>model of the pulse detection algorithm. </a:t>
            </a:r>
            <a:endParaRPr lang="en-GB" sz="2400" dirty="0" smtClean="0">
              <a:cs typeface="Arial" pitchFamily="34" charset="0"/>
            </a:endParaRPr>
          </a:p>
          <a:p>
            <a:pPr marL="12700" algn="just">
              <a:lnSpc>
                <a:spcPct val="100000"/>
              </a:lnSpc>
              <a:spcBef>
                <a:spcPts val="105"/>
              </a:spcBef>
            </a:pPr>
            <a:endParaRPr lang="en-GB" sz="2400" dirty="0" smtClean="0">
              <a:cs typeface="Arial" pitchFamily="34" charset="0"/>
            </a:endParaRPr>
          </a:p>
          <a:p>
            <a:pPr marL="12700" algn="just">
              <a:lnSpc>
                <a:spcPct val="100000"/>
              </a:lnSpc>
              <a:spcBef>
                <a:spcPts val="105"/>
              </a:spcBef>
              <a:buFont typeface="Arial" pitchFamily="34" charset="0"/>
              <a:buChar char="•"/>
            </a:pPr>
            <a:r>
              <a:rPr lang="en-GB" sz="2400" dirty="0" smtClean="0">
                <a:cs typeface="Arial" pitchFamily="34" charset="0"/>
              </a:rPr>
              <a:t>     Introduced </a:t>
            </a:r>
            <a:r>
              <a:rPr lang="en-GB" sz="2400" dirty="0" smtClean="0">
                <a:cs typeface="Arial" pitchFamily="34" charset="0"/>
              </a:rPr>
              <a:t>design architecture options that takes a control over speed and area trade-offs and converted the </a:t>
            </a:r>
            <a:r>
              <a:rPr lang="en-GB" sz="2400" dirty="0" err="1" smtClean="0">
                <a:cs typeface="Arial" pitchFamily="34" charset="0"/>
              </a:rPr>
              <a:t>Simulink</a:t>
            </a:r>
            <a:r>
              <a:rPr lang="en-GB" sz="2400" dirty="0" smtClean="0">
                <a:cs typeface="Arial" pitchFamily="34" charset="0"/>
              </a:rPr>
              <a:t> design to fixed point. </a:t>
            </a:r>
            <a:endParaRPr lang="en-GB" sz="2400" dirty="0" smtClean="0">
              <a:cs typeface="Arial" pitchFamily="34" charset="0"/>
            </a:endParaRPr>
          </a:p>
          <a:p>
            <a:pPr marL="12700" algn="just">
              <a:lnSpc>
                <a:spcPct val="100000"/>
              </a:lnSpc>
              <a:spcBef>
                <a:spcPts val="105"/>
              </a:spcBef>
            </a:pPr>
            <a:endParaRPr lang="en-GB" sz="2400" dirty="0" smtClean="0">
              <a:cs typeface="Arial" pitchFamily="34" charset="0"/>
            </a:endParaRPr>
          </a:p>
          <a:p>
            <a:pPr marL="12700" algn="just">
              <a:lnSpc>
                <a:spcPct val="100000"/>
              </a:lnSpc>
              <a:spcBef>
                <a:spcPts val="105"/>
              </a:spcBef>
              <a:buFont typeface="Arial" pitchFamily="34" charset="0"/>
              <a:buChar char="•"/>
            </a:pPr>
            <a:r>
              <a:rPr lang="en-GB" sz="2400" dirty="0" smtClean="0">
                <a:cs typeface="Arial" pitchFamily="34" charset="0"/>
              </a:rPr>
              <a:t>     Have </a:t>
            </a:r>
            <a:r>
              <a:rPr lang="en-GB" sz="2400" dirty="0" smtClean="0">
                <a:cs typeface="Arial" pitchFamily="34" charset="0"/>
              </a:rPr>
              <a:t>generate and synthesize the optimized HDL code. Report generation are done in the HDL code </a:t>
            </a:r>
            <a:r>
              <a:rPr lang="en-GB" sz="2400" dirty="0" smtClean="0">
                <a:cs typeface="Arial" pitchFamily="34" charset="0"/>
              </a:rPr>
              <a:t>generation</a:t>
            </a:r>
          </a:p>
          <a:p>
            <a:pPr marL="12700" algn="just">
              <a:lnSpc>
                <a:spcPct val="100000"/>
              </a:lnSpc>
              <a:spcBef>
                <a:spcPts val="105"/>
              </a:spcBef>
            </a:pPr>
            <a:endParaRPr lang="en-GB" sz="2400" dirty="0" smtClean="0">
              <a:cs typeface="Arial" pitchFamily="34" charset="0"/>
            </a:endParaRPr>
          </a:p>
          <a:p>
            <a:pPr marL="12700" algn="just">
              <a:lnSpc>
                <a:spcPct val="100000"/>
              </a:lnSpc>
              <a:spcBef>
                <a:spcPts val="105"/>
              </a:spcBef>
              <a:buFont typeface="Arial" pitchFamily="34" charset="0"/>
              <a:buChar char="•"/>
            </a:pPr>
            <a:r>
              <a:rPr lang="en-GB" sz="2400" dirty="0" smtClean="0">
                <a:cs typeface="Arial" pitchFamily="34" charset="0"/>
              </a:rPr>
              <a:t>     Have </a:t>
            </a:r>
            <a:r>
              <a:rPr lang="en-GB" sz="2400" dirty="0" smtClean="0">
                <a:cs typeface="Arial" pitchFamily="34" charset="0"/>
              </a:rPr>
              <a:t>successfully generated and synthesized the optimized HDL code for the pulse detection algorithm implemented in MATLAB</a:t>
            </a:r>
            <a:r>
              <a:rPr lang="en-GB" sz="2400" dirty="0" smtClean="0">
                <a:cs typeface="Arial" pitchFamily="34" charset="0"/>
              </a:rPr>
              <a:t>.</a:t>
            </a:r>
            <a:endParaRPr sz="240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Future Scopes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Using System Verilog and methodologies like UVM the verification can be done</a:t>
            </a:r>
            <a:r>
              <a:rPr lang="en-GB" sz="2800" dirty="0" smtClean="0"/>
              <a:t>.</a:t>
            </a:r>
          </a:p>
          <a:p>
            <a:pPr>
              <a:buNone/>
            </a:pPr>
            <a:endParaRPr lang="en-GB" sz="2800" dirty="0" smtClean="0"/>
          </a:p>
          <a:p>
            <a:r>
              <a:rPr lang="en-GB" sz="2800" dirty="0" smtClean="0"/>
              <a:t> After </a:t>
            </a:r>
            <a:r>
              <a:rPr lang="en-GB" sz="2800" dirty="0" smtClean="0"/>
              <a:t>which synthesis can be done once STA is done. </a:t>
            </a:r>
            <a:endParaRPr lang="en-GB" sz="2800" dirty="0" smtClean="0"/>
          </a:p>
          <a:p>
            <a:pPr>
              <a:buNone/>
            </a:pPr>
            <a:endParaRPr lang="en-GB" sz="2800" dirty="0" smtClean="0"/>
          </a:p>
          <a:p>
            <a:r>
              <a:rPr lang="en-GB" sz="2800" dirty="0" smtClean="0"/>
              <a:t>On </a:t>
            </a:r>
            <a:r>
              <a:rPr lang="en-GB" sz="2800" dirty="0" smtClean="0"/>
              <a:t>completion of the above steps, the design can be pushed on to the back end. </a:t>
            </a:r>
            <a:endParaRPr lang="en-GB" sz="2800" dirty="0" smtClean="0"/>
          </a:p>
          <a:p>
            <a:pPr>
              <a:buNone/>
            </a:pPr>
            <a:endParaRPr lang="en-GB" sz="2800" dirty="0" smtClean="0"/>
          </a:p>
          <a:p>
            <a:r>
              <a:rPr lang="en-GB" sz="2800" dirty="0" smtClean="0"/>
              <a:t>On </a:t>
            </a:r>
            <a:r>
              <a:rPr lang="en-GB" sz="2800" dirty="0" smtClean="0"/>
              <a:t>completion of the 8 stages of back end, the GDSII file is generated which can be sent to the foundry</a:t>
            </a:r>
            <a:endParaRPr lang="en-US" sz="28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u="sng" dirty="0" smtClean="0">
                <a:hlinkClick r:id="rId2"/>
              </a:rPr>
              <a:t>https://www.mathworks.com/matlabcentral/fileexchange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0"/>
            <a:r>
              <a:rPr lang="en-US" u="sng" dirty="0" smtClean="0">
                <a:hlinkClick r:id="rId3"/>
              </a:rPr>
              <a:t>https://</a:t>
            </a:r>
            <a:r>
              <a:rPr lang="en-US" u="sng" dirty="0" smtClean="0">
                <a:hlinkClick r:id="rId3"/>
              </a:rPr>
              <a:t>www.mathworks.com/help/fixedpoint/ug/view-fixed-point-number-circles.html</a:t>
            </a:r>
            <a:endParaRPr lang="en-US" u="sng" dirty="0" smtClean="0"/>
          </a:p>
          <a:p>
            <a:pPr lvl="0">
              <a:buNone/>
            </a:pPr>
            <a:r>
              <a:rPr lang="en-IN" dirty="0" smtClean="0"/>
              <a:t> </a:t>
            </a:r>
            <a:endParaRPr lang="en-US" dirty="0" smtClean="0"/>
          </a:p>
          <a:p>
            <a:pPr lvl="0"/>
            <a:r>
              <a:rPr lang="en-IN" u="sng" dirty="0" smtClean="0">
                <a:hlinkClick r:id="rId4"/>
              </a:rPr>
              <a:t>http://msdl.cs.mcgill.ca/people/mosterman/presentations/date07/tutorial.pdf</a:t>
            </a:r>
            <a:endParaRPr lang="en-US" dirty="0" smtClean="0"/>
          </a:p>
          <a:p>
            <a:pPr>
              <a:buNone/>
            </a:pPr>
            <a:r>
              <a:rPr lang="en-IN" dirty="0" smtClean="0"/>
              <a:t> </a:t>
            </a:r>
            <a:endParaRPr lang="en-US" dirty="0" smtClean="0"/>
          </a:p>
          <a:p>
            <a:pPr lvl="0"/>
            <a:r>
              <a:rPr lang="en-IN" u="sng" dirty="0" smtClean="0">
                <a:hlinkClick r:id="rId5"/>
              </a:rPr>
              <a:t>https://www.microsemi.com/document-portal/doc_view/131619-modelsim-user</a:t>
            </a:r>
            <a:endParaRPr lang="en-US" dirty="0" smtClean="0"/>
          </a:p>
          <a:p>
            <a:pPr>
              <a:buNone/>
            </a:pPr>
            <a:r>
              <a:rPr lang="en-IN" dirty="0" smtClean="0"/>
              <a:t> </a:t>
            </a:r>
            <a:endParaRPr lang="en-US" dirty="0" smtClean="0"/>
          </a:p>
          <a:p>
            <a:pPr lvl="0"/>
            <a:r>
              <a:rPr lang="en-IN" u="sng" dirty="0" smtClean="0">
                <a:hlinkClick r:id="rId6"/>
              </a:rPr>
              <a:t>https://www.mathworks.com/help/hdlcoder/ug/system-design-with-hdl-code-generation-from-matlab-and-simulink.html</a:t>
            </a:r>
            <a:endParaRPr lang="en-US" dirty="0" smtClean="0"/>
          </a:p>
          <a:p>
            <a:pPr>
              <a:buNone/>
            </a:pPr>
            <a:r>
              <a:rPr lang="en-IN" dirty="0" smtClean="0"/>
              <a:t> </a:t>
            </a:r>
            <a:endParaRPr lang="en-US" dirty="0" smtClean="0"/>
          </a:p>
          <a:p>
            <a:pPr lvl="0"/>
            <a:r>
              <a:rPr lang="en-IN" u="sng" dirty="0" smtClean="0">
                <a:hlinkClick r:id="rId7"/>
              </a:rPr>
              <a:t>https://www.techsource-asia.com/generating-hdl-code-from-simulink</a:t>
            </a:r>
            <a:endParaRPr lang="en-US" dirty="0" smtClean="0"/>
          </a:p>
          <a:p>
            <a:pPr>
              <a:buNone/>
            </a:pPr>
            <a:r>
              <a:rPr lang="en-IN" dirty="0" smtClean="0"/>
              <a:t> </a:t>
            </a:r>
            <a:endParaRPr lang="en-US" dirty="0" smtClean="0"/>
          </a:p>
          <a:p>
            <a:pPr lvl="0"/>
            <a:r>
              <a:rPr lang="en-IN" u="sng" dirty="0" smtClean="0">
                <a:hlinkClick r:id="rId8"/>
              </a:rPr>
              <a:t>https://www.matlabexpo.com/content/dam/mathworks/mathworks-dot-com/images/events/matlabexpo/in/2017/accelerating-fpga-asic-design-verification.pdf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buNone/>
            </a:pPr>
            <a:endParaRPr lang="en-GB" sz="2800" b="1" dirty="0" smtClean="0">
              <a:latin typeface="+mj-lt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buNone/>
            </a:pPr>
            <a:endParaRPr lang="en-GB" sz="2800" b="1" dirty="0" smtClean="0">
              <a:latin typeface="+mj-lt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buNone/>
            </a:pPr>
            <a:endParaRPr lang="en-GB" sz="2800" b="1" dirty="0" smtClean="0">
              <a:latin typeface="+mj-lt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buNone/>
            </a:pPr>
            <a:endParaRPr lang="en-GB" sz="2800" b="1" dirty="0" smtClean="0">
              <a:latin typeface="+mj-lt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buNone/>
            </a:pPr>
            <a:endParaRPr lang="en-GB" sz="2800" b="1" dirty="0" smtClean="0">
              <a:latin typeface="+mj-lt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buNone/>
            </a:pPr>
            <a:endParaRPr lang="en-GB" sz="2800" b="1" dirty="0" smtClean="0">
              <a:latin typeface="+mj-lt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buNone/>
            </a:pPr>
            <a:endParaRPr lang="en-GB" sz="2800" b="1" dirty="0" smtClean="0">
              <a:latin typeface="+mj-lt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buNone/>
            </a:pPr>
            <a:r>
              <a:rPr lang="en-GB" sz="2800" b="1" dirty="0" smtClean="0">
                <a:latin typeface="+mj-lt"/>
                <a:cs typeface="Arial"/>
              </a:rPr>
              <a:t>Entire code and output files are available @</a:t>
            </a:r>
            <a:endParaRPr lang="en-GB" sz="2800" b="1" dirty="0" smtClean="0">
              <a:latin typeface="+mj-lt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buNone/>
            </a:pPr>
            <a:endParaRPr lang="en-GB" sz="2800" u="sng" dirty="0" smtClean="0">
              <a:latin typeface="+mj-lt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buNone/>
            </a:pPr>
            <a:r>
              <a:rPr lang="en-GB" sz="2800" u="sng" dirty="0" smtClean="0">
                <a:solidFill>
                  <a:srgbClr val="0070C0"/>
                </a:solidFill>
                <a:latin typeface="+mj-lt"/>
                <a:cs typeface="Arial"/>
              </a:rPr>
              <a:t>https</a:t>
            </a:r>
            <a:r>
              <a:rPr lang="en-GB" sz="2800" u="sng" dirty="0" smtClean="0">
                <a:solidFill>
                  <a:srgbClr val="0070C0"/>
                </a:solidFill>
                <a:latin typeface="+mj-lt"/>
                <a:cs typeface="Arial"/>
              </a:rPr>
              <a:t>://github.com/raja-aadhithan/RTL-design-for-MATLAB-model</a:t>
            </a:r>
          </a:p>
          <a:p>
            <a:endParaRPr lang="en-US" sz="2800" dirty="0"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Block Diagram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00199" y="1582820"/>
            <a:ext cx="8920523" cy="4970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1" y="481332"/>
            <a:ext cx="4721859" cy="704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smtClean="0"/>
              <a:t> </a:t>
            </a:r>
            <a:r>
              <a:rPr spc="-5" dirty="0"/>
              <a:t>Overview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10939196" y="6476999"/>
            <a:ext cx="97848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pPr marL="38100">
                <a:lnSpc>
                  <a:spcPts val="1425"/>
                </a:lnSpc>
              </a:pPr>
              <a:t>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62940" y="1625551"/>
            <a:ext cx="10332085" cy="12445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 marR="30480" algn="just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In </a:t>
            </a:r>
            <a:r>
              <a:rPr sz="2000" spc="-5">
                <a:latin typeface="Arial"/>
                <a:cs typeface="Arial"/>
              </a:rPr>
              <a:t>this </a:t>
            </a:r>
            <a:r>
              <a:rPr lang="en-IN" sz="2000" spc="-5" dirty="0" smtClean="0">
                <a:latin typeface="Arial"/>
                <a:cs typeface="Arial"/>
              </a:rPr>
              <a:t>project</a:t>
            </a:r>
            <a:r>
              <a:rPr sz="2000" smtClean="0">
                <a:latin typeface="Arial"/>
                <a:cs typeface="Arial"/>
              </a:rPr>
              <a:t>, </a:t>
            </a:r>
            <a:r>
              <a:rPr lang="en-IN" sz="2000" spc="-5" dirty="0" smtClean="0">
                <a:latin typeface="Arial"/>
                <a:cs typeface="Arial"/>
              </a:rPr>
              <a:t>we have </a:t>
            </a:r>
            <a:r>
              <a:rPr sz="2000" smtClean="0">
                <a:latin typeface="Arial"/>
                <a:cs typeface="Arial"/>
              </a:rPr>
              <a:t>the </a:t>
            </a:r>
            <a:r>
              <a:rPr sz="2000" spc="-20" smtClean="0">
                <a:latin typeface="Arial"/>
                <a:cs typeface="Arial"/>
              </a:rPr>
              <a:t>MATLAB</a:t>
            </a:r>
            <a:r>
              <a:rPr sz="1950" spc="-30" baseline="25641" smtClean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reference of a pulse detection algorithm. The  algorithm detects a known waveform in a received signal using a matched </a:t>
            </a:r>
            <a:r>
              <a:rPr sz="2000" spc="-20" dirty="0">
                <a:latin typeface="Arial"/>
                <a:cs typeface="Arial"/>
              </a:rPr>
              <a:t>filter, </a:t>
            </a:r>
            <a:r>
              <a:rPr sz="2000" dirty="0">
                <a:latin typeface="Arial"/>
                <a:cs typeface="Arial"/>
              </a:rPr>
              <a:t>and finding  the resulting peak. It is a commonly used technique in radar or wireless communication  systems.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18032" y="3169924"/>
            <a:ext cx="9780261" cy="3200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1" y="481332"/>
            <a:ext cx="4721859" cy="704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pc="-5" dirty="0" smtClean="0"/>
              <a:t> </a:t>
            </a:r>
            <a:r>
              <a:rPr spc="-5" smtClean="0"/>
              <a:t>Overview</a:t>
            </a:r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10939196" y="6476999"/>
            <a:ext cx="97848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pPr marL="38100">
                <a:lnSpc>
                  <a:spcPts val="1425"/>
                </a:lnSpc>
              </a:pPr>
              <a:t>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62940" y="1625551"/>
            <a:ext cx="10332085" cy="18088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lang="en-IN" sz="2000" dirty="0" smtClean="0">
                <a:latin typeface="Arial"/>
                <a:cs typeface="Arial"/>
              </a:rPr>
              <a:t>T</a:t>
            </a:r>
            <a:r>
              <a:rPr sz="2000" smtClean="0">
                <a:latin typeface="Arial"/>
                <a:cs typeface="Arial"/>
              </a:rPr>
              <a:t>he </a:t>
            </a:r>
            <a:r>
              <a:rPr sz="2000" dirty="0">
                <a:latin typeface="Arial"/>
                <a:cs typeface="Arial"/>
              </a:rPr>
              <a:t>steps necessary to implement the algorithm </a:t>
            </a:r>
            <a:r>
              <a:rPr sz="2000">
                <a:latin typeface="Arial"/>
                <a:cs typeface="Arial"/>
              </a:rPr>
              <a:t>in</a:t>
            </a:r>
            <a:r>
              <a:rPr sz="2000" spc="-190">
                <a:latin typeface="Arial"/>
                <a:cs typeface="Arial"/>
              </a:rPr>
              <a:t> </a:t>
            </a:r>
            <a:r>
              <a:rPr sz="2000" smtClean="0">
                <a:latin typeface="Arial"/>
                <a:cs typeface="Arial"/>
              </a:rPr>
              <a:t>FPGA</a:t>
            </a:r>
            <a:r>
              <a:rPr lang="en-IN" sz="2000" dirty="0" smtClean="0">
                <a:latin typeface="Arial"/>
                <a:cs typeface="Arial"/>
              </a:rPr>
              <a:t> </a:t>
            </a:r>
            <a:r>
              <a:rPr sz="2000" smtClean="0">
                <a:latin typeface="Arial"/>
                <a:cs typeface="Arial"/>
              </a:rPr>
              <a:t>hardware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including:</a:t>
            </a:r>
            <a:endParaRPr sz="2000">
              <a:latin typeface="Arial"/>
              <a:cs typeface="Arial"/>
            </a:endParaRPr>
          </a:p>
          <a:p>
            <a:pPr marL="381000" indent="-342900">
              <a:lnSpc>
                <a:spcPct val="100000"/>
              </a:lnSpc>
              <a:spcBef>
                <a:spcPts val="480"/>
              </a:spcBef>
              <a:buClr>
                <a:srgbClr val="125586"/>
              </a:buClr>
              <a:buSzPct val="75000"/>
              <a:buFont typeface="Wingdings"/>
              <a:buChar char=""/>
              <a:tabLst>
                <a:tab pos="380365" algn="l"/>
                <a:tab pos="381000" algn="l"/>
              </a:tabLst>
            </a:pPr>
            <a:r>
              <a:rPr sz="2000" dirty="0">
                <a:latin typeface="Arial"/>
                <a:cs typeface="Arial"/>
              </a:rPr>
              <a:t>Create a Simulink</a:t>
            </a:r>
            <a:r>
              <a:rPr sz="1950" baseline="25641" dirty="0">
                <a:latin typeface="Arial"/>
                <a:cs typeface="Arial"/>
              </a:rPr>
              <a:t>® </a:t>
            </a:r>
            <a:r>
              <a:rPr sz="2000" dirty="0">
                <a:latin typeface="Arial"/>
                <a:cs typeface="Arial"/>
              </a:rPr>
              <a:t>model for the</a:t>
            </a:r>
            <a:r>
              <a:rPr sz="2000" spc="-2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algorithm</a:t>
            </a:r>
            <a:endParaRPr sz="2000">
              <a:latin typeface="Arial"/>
              <a:cs typeface="Arial"/>
            </a:endParaRPr>
          </a:p>
          <a:p>
            <a:pPr marL="381000" indent="-342900">
              <a:lnSpc>
                <a:spcPct val="100000"/>
              </a:lnSpc>
              <a:spcBef>
                <a:spcPts val="480"/>
              </a:spcBef>
              <a:buClr>
                <a:srgbClr val="125586"/>
              </a:buClr>
              <a:buSzPct val="75000"/>
              <a:buFont typeface="Wingdings"/>
              <a:buChar char=""/>
              <a:tabLst>
                <a:tab pos="380365" algn="l"/>
                <a:tab pos="381000" algn="l"/>
              </a:tabLst>
            </a:pPr>
            <a:r>
              <a:rPr sz="2000" dirty="0">
                <a:latin typeface="Arial"/>
                <a:cs typeface="Arial"/>
              </a:rPr>
              <a:t>Implement the </a:t>
            </a:r>
            <a:r>
              <a:rPr sz="2000" spc="5" dirty="0">
                <a:latin typeface="Arial"/>
                <a:cs typeface="Arial"/>
              </a:rPr>
              <a:t>hardware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architecture</a:t>
            </a:r>
            <a:endParaRPr sz="2000">
              <a:latin typeface="Arial"/>
              <a:cs typeface="Arial"/>
            </a:endParaRPr>
          </a:p>
          <a:p>
            <a:pPr marL="381000" indent="-342900">
              <a:lnSpc>
                <a:spcPct val="100000"/>
              </a:lnSpc>
              <a:spcBef>
                <a:spcPts val="480"/>
              </a:spcBef>
              <a:buClr>
                <a:srgbClr val="125586"/>
              </a:buClr>
              <a:buSzPct val="75000"/>
              <a:buFont typeface="Wingdings"/>
              <a:buChar char=""/>
              <a:tabLst>
                <a:tab pos="380365" algn="l"/>
                <a:tab pos="381000" algn="l"/>
              </a:tabLst>
            </a:pPr>
            <a:r>
              <a:rPr sz="2000" dirty="0">
                <a:latin typeface="Arial"/>
                <a:cs typeface="Arial"/>
              </a:rPr>
              <a:t>Convert the design to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fixed-point</a:t>
            </a:r>
            <a:endParaRPr sz="2000">
              <a:latin typeface="Arial"/>
              <a:cs typeface="Arial"/>
            </a:endParaRPr>
          </a:p>
          <a:p>
            <a:pPr marL="381000" indent="-342900">
              <a:lnSpc>
                <a:spcPct val="100000"/>
              </a:lnSpc>
              <a:spcBef>
                <a:spcPts val="480"/>
              </a:spcBef>
              <a:buClr>
                <a:srgbClr val="125586"/>
              </a:buClr>
              <a:buSzPct val="75000"/>
              <a:buFont typeface="Wingdings"/>
              <a:buChar char=""/>
              <a:tabLst>
                <a:tab pos="380365" algn="l"/>
                <a:tab pos="381000" algn="l"/>
              </a:tabLst>
            </a:pPr>
            <a:r>
              <a:rPr sz="2000" dirty="0">
                <a:latin typeface="Arial"/>
                <a:cs typeface="Arial"/>
              </a:rPr>
              <a:t>Generate and synthesize the </a:t>
            </a:r>
            <a:r>
              <a:rPr sz="2000" spc="5" dirty="0">
                <a:latin typeface="Arial"/>
                <a:cs typeface="Arial"/>
              </a:rPr>
              <a:t>HDL</a:t>
            </a:r>
            <a:r>
              <a:rPr sz="2000" spc="-1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code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11347" y="4680965"/>
            <a:ext cx="576580" cy="638810"/>
          </a:xfrm>
          <a:custGeom>
            <a:avLst/>
            <a:gdLst/>
            <a:ahLst/>
            <a:cxnLst/>
            <a:rect l="l" t="t" r="r" b="b"/>
            <a:pathLst>
              <a:path w="576579" h="638810">
                <a:moveTo>
                  <a:pt x="0" y="159638"/>
                </a:moveTo>
                <a:lnTo>
                  <a:pt x="288036" y="159638"/>
                </a:lnTo>
                <a:lnTo>
                  <a:pt x="288036" y="0"/>
                </a:lnTo>
                <a:lnTo>
                  <a:pt x="576071" y="319277"/>
                </a:lnTo>
                <a:lnTo>
                  <a:pt x="288036" y="638555"/>
                </a:lnTo>
                <a:lnTo>
                  <a:pt x="288036" y="478916"/>
                </a:lnTo>
                <a:lnTo>
                  <a:pt x="0" y="478916"/>
                </a:lnTo>
                <a:lnTo>
                  <a:pt x="0" y="159638"/>
                </a:lnTo>
                <a:close/>
              </a:path>
            </a:pathLst>
          </a:custGeom>
          <a:ln w="25400">
            <a:solidFill>
              <a:srgbClr val="1255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476233" y="4358640"/>
            <a:ext cx="1671827" cy="1281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9036" y="4343400"/>
            <a:ext cx="3066288" cy="12816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61918" y="4540284"/>
            <a:ext cx="3886199" cy="8610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725661" y="4680965"/>
            <a:ext cx="574675" cy="638810"/>
          </a:xfrm>
          <a:custGeom>
            <a:avLst/>
            <a:gdLst/>
            <a:ahLst/>
            <a:cxnLst/>
            <a:rect l="l" t="t" r="r" b="b"/>
            <a:pathLst>
              <a:path w="574675" h="638810">
                <a:moveTo>
                  <a:pt x="0" y="159638"/>
                </a:moveTo>
                <a:lnTo>
                  <a:pt x="287274" y="159638"/>
                </a:lnTo>
                <a:lnTo>
                  <a:pt x="287274" y="0"/>
                </a:lnTo>
                <a:lnTo>
                  <a:pt x="574548" y="319277"/>
                </a:lnTo>
                <a:lnTo>
                  <a:pt x="287274" y="638555"/>
                </a:lnTo>
                <a:lnTo>
                  <a:pt x="287274" y="478916"/>
                </a:lnTo>
                <a:lnTo>
                  <a:pt x="0" y="478916"/>
                </a:lnTo>
                <a:lnTo>
                  <a:pt x="0" y="159638"/>
                </a:lnTo>
                <a:close/>
              </a:path>
            </a:pathLst>
          </a:custGeom>
          <a:ln w="25400">
            <a:solidFill>
              <a:srgbClr val="1255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2" y="481332"/>
            <a:ext cx="6322057" cy="704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Software</a:t>
            </a:r>
            <a:r>
              <a:rPr spc="-15" dirty="0"/>
              <a:t> </a:t>
            </a:r>
            <a:r>
              <a:rPr spc="-5" dirty="0"/>
              <a:t>Requirements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10939196" y="6476999"/>
            <a:ext cx="97848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pPr marL="38100">
                <a:lnSpc>
                  <a:spcPts val="1425"/>
                </a:lnSpc>
              </a:pPr>
              <a:t>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1524000"/>
            <a:ext cx="9314180" cy="4760278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393700" indent="-342900">
              <a:lnSpc>
                <a:spcPct val="100000"/>
              </a:lnSpc>
              <a:spcBef>
                <a:spcPts val="620"/>
              </a:spcBef>
              <a:buClr>
                <a:srgbClr val="125586"/>
              </a:buClr>
              <a:buSzPct val="75000"/>
              <a:buFont typeface="Wingdings"/>
              <a:buChar char=""/>
              <a:tabLst>
                <a:tab pos="393065" algn="l"/>
                <a:tab pos="393700" algn="l"/>
              </a:tabLst>
            </a:pPr>
            <a:r>
              <a:rPr sz="2400" smtClean="0">
                <a:latin typeface="Arial"/>
                <a:cs typeface="Arial"/>
              </a:rPr>
              <a:t> </a:t>
            </a:r>
            <a:r>
              <a:rPr lang="en-IN" sz="2400" spc="-5" dirty="0" smtClean="0">
                <a:latin typeface="Arial"/>
                <a:cs typeface="Arial"/>
              </a:rPr>
              <a:t>F</a:t>
            </a:r>
            <a:r>
              <a:rPr sz="2400" spc="-5" smtClean="0">
                <a:latin typeface="Arial"/>
                <a:cs typeface="Arial"/>
              </a:rPr>
              <a:t>ollowing </a:t>
            </a:r>
            <a:r>
              <a:rPr sz="2400" spc="-5" dirty="0">
                <a:latin typeface="Arial"/>
                <a:cs typeface="Arial"/>
              </a:rPr>
              <a:t>MathWorks</a:t>
            </a:r>
            <a:r>
              <a:rPr sz="2400" spc="1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products:</a:t>
            </a:r>
            <a:endParaRPr sz="2400">
              <a:latin typeface="Arial"/>
              <a:cs typeface="Arial"/>
            </a:endParaRPr>
          </a:p>
          <a:p>
            <a:pPr marL="796290" lvl="1" indent="-287020">
              <a:lnSpc>
                <a:spcPct val="100000"/>
              </a:lnSpc>
              <a:spcBef>
                <a:spcPts val="440"/>
              </a:spcBef>
              <a:buClr>
                <a:srgbClr val="125586"/>
              </a:buClr>
              <a:buChar char="–"/>
              <a:tabLst>
                <a:tab pos="795655" algn="l"/>
                <a:tab pos="796290" algn="l"/>
              </a:tabLst>
            </a:pPr>
            <a:r>
              <a:rPr sz="2000" spc="-20" dirty="0">
                <a:latin typeface="Arial"/>
                <a:cs typeface="Arial"/>
              </a:rPr>
              <a:t>MATLAB</a:t>
            </a:r>
            <a:r>
              <a:rPr sz="1950" spc="-30" baseline="25641" dirty="0">
                <a:latin typeface="Arial"/>
                <a:cs typeface="Arial"/>
              </a:rPr>
              <a:t>®</a:t>
            </a:r>
            <a:r>
              <a:rPr sz="1950" spc="284" baseline="25641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(R2020b)</a:t>
            </a:r>
            <a:endParaRPr sz="2000">
              <a:latin typeface="Arial"/>
              <a:cs typeface="Arial"/>
            </a:endParaRPr>
          </a:p>
          <a:p>
            <a:pPr marL="796290" lvl="1" indent="-287020">
              <a:lnSpc>
                <a:spcPct val="100000"/>
              </a:lnSpc>
              <a:spcBef>
                <a:spcPts val="600"/>
              </a:spcBef>
              <a:buClr>
                <a:srgbClr val="125586"/>
              </a:buClr>
              <a:buChar char="–"/>
              <a:tabLst>
                <a:tab pos="795655" algn="l"/>
                <a:tab pos="796290" algn="l"/>
              </a:tabLst>
            </a:pPr>
            <a:r>
              <a:rPr sz="2000" dirty="0">
                <a:latin typeface="Arial"/>
                <a:cs typeface="Arial"/>
              </a:rPr>
              <a:t>Simulink</a:t>
            </a:r>
            <a:r>
              <a:rPr sz="1950" baseline="25641" dirty="0">
                <a:latin typeface="Arial"/>
                <a:cs typeface="Arial"/>
              </a:rPr>
              <a:t>®</a:t>
            </a:r>
            <a:endParaRPr sz="1950" baseline="25641">
              <a:latin typeface="Arial"/>
              <a:cs typeface="Arial"/>
            </a:endParaRPr>
          </a:p>
          <a:p>
            <a:pPr marL="796290" lvl="1" indent="-287020">
              <a:lnSpc>
                <a:spcPct val="100000"/>
              </a:lnSpc>
              <a:spcBef>
                <a:spcPts val="600"/>
              </a:spcBef>
              <a:buClr>
                <a:srgbClr val="125586"/>
              </a:buClr>
              <a:buChar char="–"/>
              <a:tabLst>
                <a:tab pos="795655" algn="l"/>
                <a:tab pos="796290" algn="l"/>
              </a:tabLst>
            </a:pPr>
            <a:r>
              <a:rPr sz="2000" dirty="0">
                <a:latin typeface="Arial"/>
                <a:cs typeface="Arial"/>
              </a:rPr>
              <a:t>Fixed-Point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Designer</a:t>
            </a:r>
            <a:r>
              <a:rPr sz="1950" spc="7" baseline="25641" dirty="0">
                <a:latin typeface="Arial"/>
                <a:cs typeface="Arial"/>
              </a:rPr>
              <a:t>TM</a:t>
            </a:r>
            <a:endParaRPr sz="1950" baseline="25641">
              <a:latin typeface="Arial"/>
              <a:cs typeface="Arial"/>
            </a:endParaRPr>
          </a:p>
          <a:p>
            <a:pPr marL="796290" lvl="1" indent="-287020">
              <a:lnSpc>
                <a:spcPct val="100000"/>
              </a:lnSpc>
              <a:spcBef>
                <a:spcPts val="600"/>
              </a:spcBef>
              <a:buClr>
                <a:srgbClr val="125586"/>
              </a:buClr>
              <a:buChar char="–"/>
              <a:tabLst>
                <a:tab pos="795655" algn="l"/>
                <a:tab pos="796290" algn="l"/>
              </a:tabLst>
            </a:pPr>
            <a:r>
              <a:rPr sz="2000" spc="-25" dirty="0">
                <a:latin typeface="Arial"/>
                <a:cs typeface="Arial"/>
              </a:rPr>
              <a:t>MATLAB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Coder</a:t>
            </a:r>
            <a:r>
              <a:rPr sz="1950" spc="15" baseline="25641" dirty="0">
                <a:latin typeface="Arial"/>
                <a:cs typeface="Arial"/>
              </a:rPr>
              <a:t>TM</a:t>
            </a:r>
            <a:endParaRPr sz="1950" baseline="25641">
              <a:latin typeface="Arial"/>
              <a:cs typeface="Arial"/>
            </a:endParaRPr>
          </a:p>
          <a:p>
            <a:pPr marL="796290" lvl="1" indent="-287020">
              <a:lnSpc>
                <a:spcPct val="100000"/>
              </a:lnSpc>
              <a:spcBef>
                <a:spcPts val="605"/>
              </a:spcBef>
              <a:buClr>
                <a:srgbClr val="125586"/>
              </a:buClr>
              <a:buChar char="–"/>
              <a:tabLst>
                <a:tab pos="795655" algn="l"/>
                <a:tab pos="796290" algn="l"/>
              </a:tabLst>
            </a:pPr>
            <a:r>
              <a:rPr sz="2000" dirty="0">
                <a:latin typeface="Arial"/>
                <a:cs typeface="Arial"/>
              </a:rPr>
              <a:t>HDL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Coder</a:t>
            </a:r>
            <a:r>
              <a:rPr sz="1950" spc="15" baseline="25641" dirty="0">
                <a:latin typeface="Arial"/>
                <a:cs typeface="Arial"/>
              </a:rPr>
              <a:t>TM</a:t>
            </a:r>
            <a:endParaRPr sz="1950" baseline="25641">
              <a:latin typeface="Arial"/>
              <a:cs typeface="Arial"/>
            </a:endParaRPr>
          </a:p>
          <a:p>
            <a:pPr marL="796290" lvl="1" indent="-287020">
              <a:lnSpc>
                <a:spcPct val="100000"/>
              </a:lnSpc>
              <a:spcBef>
                <a:spcPts val="600"/>
              </a:spcBef>
              <a:buClr>
                <a:srgbClr val="125586"/>
              </a:buClr>
              <a:buChar char="–"/>
              <a:tabLst>
                <a:tab pos="795655" algn="l"/>
                <a:tab pos="796290" algn="l"/>
              </a:tabLst>
            </a:pPr>
            <a:r>
              <a:rPr sz="2000" dirty="0">
                <a:latin typeface="Arial"/>
                <a:cs typeface="Arial"/>
              </a:rPr>
              <a:t>Signal Processing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Toolbox</a:t>
            </a:r>
            <a:r>
              <a:rPr sz="1950" spc="-30" baseline="25641" dirty="0">
                <a:latin typeface="Arial"/>
                <a:cs typeface="Arial"/>
              </a:rPr>
              <a:t>TM</a:t>
            </a:r>
            <a:endParaRPr sz="1950" baseline="25641">
              <a:latin typeface="Arial"/>
              <a:cs typeface="Arial"/>
            </a:endParaRPr>
          </a:p>
          <a:p>
            <a:pPr marL="796290" lvl="1" indent="-287020">
              <a:lnSpc>
                <a:spcPct val="100000"/>
              </a:lnSpc>
              <a:spcBef>
                <a:spcPts val="600"/>
              </a:spcBef>
              <a:buClr>
                <a:srgbClr val="125586"/>
              </a:buClr>
              <a:buChar char="–"/>
              <a:tabLst>
                <a:tab pos="795655" algn="l"/>
                <a:tab pos="796290" algn="l"/>
              </a:tabLst>
            </a:pPr>
            <a:r>
              <a:rPr sz="2000" dirty="0">
                <a:latin typeface="Arial"/>
                <a:cs typeface="Arial"/>
              </a:rPr>
              <a:t>DSP System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Toolbox</a:t>
            </a:r>
            <a:r>
              <a:rPr sz="1950" spc="-30" baseline="25641" dirty="0">
                <a:latin typeface="Arial"/>
                <a:cs typeface="Arial"/>
              </a:rPr>
              <a:t>TM</a:t>
            </a:r>
            <a:endParaRPr sz="1950" baseline="25641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125586"/>
              </a:buClr>
              <a:buFont typeface="Arial"/>
              <a:buChar char="–"/>
            </a:pPr>
            <a:endParaRPr sz="2200">
              <a:latin typeface="Arial"/>
              <a:cs typeface="Arial"/>
            </a:endParaRPr>
          </a:p>
          <a:p>
            <a:pPr marL="393700" indent="-342900">
              <a:lnSpc>
                <a:spcPct val="100000"/>
              </a:lnSpc>
              <a:spcBef>
                <a:spcPts val="1664"/>
              </a:spcBef>
              <a:buClr>
                <a:srgbClr val="125586"/>
              </a:buClr>
              <a:buSzPct val="75000"/>
              <a:buFont typeface="Wingdings"/>
              <a:buChar char=""/>
              <a:tabLst>
                <a:tab pos="393065" algn="l"/>
                <a:tab pos="393700" algn="l"/>
              </a:tabLst>
            </a:pPr>
            <a:r>
              <a:rPr lang="en-IN" sz="2400" spc="-10" dirty="0" smtClean="0">
                <a:latin typeface="Arial"/>
                <a:cs typeface="Arial"/>
              </a:rPr>
              <a:t>EDA Tools</a:t>
            </a:r>
            <a:endParaRPr sz="2400">
              <a:latin typeface="Arial"/>
              <a:cs typeface="Arial"/>
            </a:endParaRPr>
          </a:p>
          <a:p>
            <a:pPr marL="796290" lvl="1" indent="-287020">
              <a:lnSpc>
                <a:spcPct val="100000"/>
              </a:lnSpc>
              <a:spcBef>
                <a:spcPts val="439"/>
              </a:spcBef>
              <a:buClr>
                <a:srgbClr val="125586"/>
              </a:buClr>
              <a:buChar char="–"/>
              <a:tabLst>
                <a:tab pos="795655" algn="l"/>
                <a:tab pos="796290" algn="l"/>
              </a:tabLst>
            </a:pPr>
            <a:r>
              <a:rPr lang="en-IN" sz="2000" dirty="0" err="1" smtClean="0">
                <a:latin typeface="Arial"/>
                <a:cs typeface="Arial"/>
              </a:rPr>
              <a:t>Quartus</a:t>
            </a:r>
            <a:r>
              <a:rPr lang="en-IN" sz="2000" dirty="0" smtClean="0">
                <a:latin typeface="Arial"/>
                <a:cs typeface="Arial"/>
              </a:rPr>
              <a:t> Prime Pro</a:t>
            </a:r>
            <a:endParaRPr lang="en-IN" sz="2000" spc="-5" dirty="0" smtClean="0">
              <a:latin typeface="Arial"/>
              <a:cs typeface="Arial"/>
            </a:endParaRPr>
          </a:p>
          <a:p>
            <a:pPr marL="796290" lvl="1" indent="-287020">
              <a:lnSpc>
                <a:spcPct val="100000"/>
              </a:lnSpc>
              <a:spcBef>
                <a:spcPts val="439"/>
              </a:spcBef>
              <a:buClr>
                <a:srgbClr val="125586"/>
              </a:buClr>
              <a:buChar char="–"/>
              <a:tabLst>
                <a:tab pos="795655" algn="l"/>
                <a:tab pos="796290" algn="l"/>
              </a:tabLst>
            </a:pPr>
            <a:r>
              <a:rPr lang="en-IN" sz="2000" dirty="0" err="1" smtClean="0">
                <a:latin typeface="Arial"/>
                <a:cs typeface="Arial"/>
              </a:rPr>
              <a:t>ModelSim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3" y="481332"/>
            <a:ext cx="9141457" cy="704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Step 1: Streaming Simulink</a:t>
            </a:r>
            <a:r>
              <a:rPr spc="45" dirty="0"/>
              <a:t> </a:t>
            </a:r>
            <a:r>
              <a:rPr spc="-5" dirty="0"/>
              <a:t>model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10939196" y="6476999"/>
            <a:ext cx="97848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pPr marL="38100">
                <a:lnSpc>
                  <a:spcPts val="1425"/>
                </a:lnSpc>
              </a:pPr>
              <a:t>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88342" y="1564806"/>
            <a:ext cx="8293735" cy="1498487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2000" dirty="0">
                <a:latin typeface="Arial"/>
                <a:cs typeface="Arial"/>
              </a:rPr>
              <a:t>In </a:t>
            </a:r>
            <a:r>
              <a:rPr sz="2000" spc="-5" dirty="0">
                <a:latin typeface="Arial"/>
                <a:cs typeface="Arial"/>
              </a:rPr>
              <a:t>this </a:t>
            </a:r>
            <a:r>
              <a:rPr sz="2000" dirty="0">
                <a:latin typeface="Arial"/>
                <a:cs typeface="Arial"/>
              </a:rPr>
              <a:t>step</a:t>
            </a:r>
            <a:r>
              <a:rPr sz="2000">
                <a:latin typeface="Arial"/>
                <a:cs typeface="Arial"/>
              </a:rPr>
              <a:t>, </a:t>
            </a:r>
            <a:r>
              <a:rPr lang="en-IN" sz="2000" spc="-5" dirty="0" smtClean="0">
                <a:latin typeface="Arial"/>
                <a:cs typeface="Arial"/>
              </a:rPr>
              <a:t>we</a:t>
            </a:r>
            <a:r>
              <a:rPr sz="2000" spc="-75" smtClean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will: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125586"/>
              </a:buClr>
              <a:buSzPct val="7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Create a Simulink model with streaming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input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125586"/>
              </a:buClr>
              <a:buSzPct val="7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Implement a hardware-friendly peak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finder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125586"/>
              </a:buClr>
              <a:buSzPct val="7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Compare the Simulink pulse detector to the </a:t>
            </a:r>
            <a:r>
              <a:rPr sz="2000" spc="-25" dirty="0">
                <a:latin typeface="Arial"/>
                <a:cs typeface="Arial"/>
              </a:rPr>
              <a:t>MATLAB </a:t>
            </a:r>
            <a:r>
              <a:rPr sz="2000" dirty="0">
                <a:latin typeface="Arial"/>
                <a:cs typeface="Arial"/>
              </a:rPr>
              <a:t>golden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reference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05001" y="3319271"/>
            <a:ext cx="8136635" cy="30815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1"/>
            <a:ext cx="11506200" cy="139717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/>
              <a:t>Step </a:t>
            </a:r>
            <a:r>
              <a:rPr spc="-5" smtClean="0"/>
              <a:t>1.</a:t>
            </a:r>
            <a:r>
              <a:rPr lang="en-IN" spc="-5" dirty="0" smtClean="0"/>
              <a:t>1</a:t>
            </a:r>
            <a:r>
              <a:rPr spc="-5" smtClean="0"/>
              <a:t>: </a:t>
            </a:r>
            <a:r>
              <a:rPr dirty="0"/>
              <a:t>Hardware-friendly </a:t>
            </a:r>
            <a:r>
              <a:rPr spc="-5" dirty="0"/>
              <a:t>peak finder</a:t>
            </a:r>
            <a:r>
              <a:rPr spc="65" dirty="0"/>
              <a:t> </a:t>
            </a:r>
            <a:r>
              <a:rPr dirty="0"/>
              <a:t>(magnitude-squared)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xfrm>
            <a:off x="10939196" y="6476999"/>
            <a:ext cx="97848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pPr marL="38100">
                <a:lnSpc>
                  <a:spcPts val="1425"/>
                </a:lnSpc>
              </a:pPr>
              <a:t>8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88340" y="1627075"/>
            <a:ext cx="612140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0"/>
              </a:spcBef>
              <a:buClr>
                <a:srgbClr val="125586"/>
              </a:buClr>
              <a:buSzPct val="75000"/>
              <a:tabLst>
                <a:tab pos="469900" algn="l"/>
                <a:tab pos="470534" algn="l"/>
              </a:tabLst>
            </a:pPr>
            <a:endParaRPr sz="1800">
              <a:latin typeface="Arial"/>
              <a:cs typeface="Arial"/>
            </a:endParaRPr>
          </a:p>
          <a:p>
            <a:pPr marL="469900" marR="46990" indent="-457834">
              <a:lnSpc>
                <a:spcPct val="100000"/>
              </a:lnSpc>
              <a:spcBef>
                <a:spcPts val="1200"/>
              </a:spcBef>
              <a:buClr>
                <a:srgbClr val="125586"/>
              </a:buClr>
              <a:buSzPct val="75000"/>
              <a:tabLst>
                <a:tab pos="469900" algn="l"/>
                <a:tab pos="470534" algn="l"/>
              </a:tabLst>
            </a:pPr>
            <a:r>
              <a:rPr lang="en-IN" sz="1800" dirty="0" smtClean="0">
                <a:latin typeface="Arial"/>
                <a:cs typeface="Arial"/>
              </a:rPr>
              <a:t>	</a:t>
            </a:r>
            <a:r>
              <a:rPr sz="1800" smtClean="0">
                <a:latin typeface="Arial"/>
                <a:cs typeface="Arial"/>
              </a:rPr>
              <a:t>At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filter block output, </a:t>
            </a:r>
            <a:r>
              <a:rPr sz="1800" spc="-5">
                <a:latin typeface="Arial"/>
                <a:cs typeface="Arial"/>
              </a:rPr>
              <a:t>implement </a:t>
            </a:r>
            <a:r>
              <a:rPr sz="1800" spc="-5" smtClean="0">
                <a:latin typeface="Arial"/>
                <a:cs typeface="Arial"/>
              </a:rPr>
              <a:t>magnitude-squared</a:t>
            </a:r>
            <a:r>
              <a:rPr lang="en-IN" sz="1800" spc="-5" dirty="0" smtClean="0">
                <a:latin typeface="Arial"/>
                <a:cs typeface="Arial"/>
              </a:rPr>
              <a:t> </a:t>
            </a:r>
            <a:r>
              <a:rPr sz="1800" spc="-5" smtClean="0">
                <a:latin typeface="Arial"/>
                <a:cs typeface="Arial"/>
              </a:rPr>
              <a:t>using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following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blocks: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03603" y="3152770"/>
            <a:ext cx="4590288" cy="12664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53769" y="5523811"/>
            <a:ext cx="4009655" cy="8483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58000" y="2667000"/>
            <a:ext cx="4953000" cy="28285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286000" y="4724400"/>
            <a:ext cx="3710942" cy="318036"/>
          </a:xfrm>
          <a:prstGeom prst="rect">
            <a:avLst/>
          </a:prstGeom>
          <a:ln w="9525">
            <a:solidFill>
              <a:srgbClr val="125586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2075" marR="127000">
              <a:lnSpc>
                <a:spcPct val="100000"/>
              </a:lnSpc>
              <a:spcBef>
                <a:spcPts val="320"/>
              </a:spcBef>
            </a:pPr>
            <a:r>
              <a:rPr lang="en-IN" sz="1800" dirty="0" smtClean="0">
                <a:latin typeface="Arial"/>
                <a:cs typeface="Arial"/>
              </a:rPr>
              <a:t>Compute power block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0"/>
            <a:ext cx="8160384" cy="139717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/>
              <a:t>Step </a:t>
            </a:r>
            <a:r>
              <a:rPr spc="-5" smtClean="0"/>
              <a:t>1.</a:t>
            </a:r>
            <a:r>
              <a:rPr lang="en-IN" spc="-5" dirty="0" smtClean="0"/>
              <a:t>2</a:t>
            </a:r>
            <a:r>
              <a:rPr spc="-5" smtClean="0"/>
              <a:t>: </a:t>
            </a:r>
            <a:r>
              <a:rPr dirty="0"/>
              <a:t>Hardware-friendly </a:t>
            </a:r>
            <a:r>
              <a:rPr spc="-5" dirty="0"/>
              <a:t>peak finder (local</a:t>
            </a:r>
            <a:r>
              <a:rPr spc="75" dirty="0"/>
              <a:t> </a:t>
            </a:r>
            <a:r>
              <a:rPr dirty="0"/>
              <a:t>peak)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10939196" y="6476999"/>
            <a:ext cx="97848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pPr marL="38100">
                <a:lnSpc>
                  <a:spcPts val="1425"/>
                </a:lnSpc>
              </a:pPr>
              <a:t>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88342" y="1627074"/>
            <a:ext cx="5498465" cy="31059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834">
              <a:lnSpc>
                <a:spcPts val="2135"/>
              </a:lnSpc>
              <a:spcBef>
                <a:spcPts val="100"/>
              </a:spcBef>
              <a:buClr>
                <a:srgbClr val="125586"/>
              </a:buClr>
              <a:buSzPct val="75000"/>
              <a:tabLst>
                <a:tab pos="469900" algn="l"/>
                <a:tab pos="470534" algn="l"/>
              </a:tabLst>
            </a:pPr>
            <a:r>
              <a:rPr lang="en-IN" spc="-5" dirty="0" smtClean="0">
                <a:latin typeface="Arial"/>
                <a:cs typeface="Arial"/>
              </a:rPr>
              <a:t> </a:t>
            </a:r>
            <a:r>
              <a:rPr lang="en-IN" spc="-5" dirty="0" smtClean="0">
                <a:latin typeface="Arial"/>
                <a:cs typeface="Arial"/>
              </a:rPr>
              <a:t>       </a:t>
            </a:r>
            <a:r>
              <a:rPr sz="1800" spc="-5" smtClean="0">
                <a:latin typeface="Arial"/>
                <a:cs typeface="Arial"/>
              </a:rPr>
              <a:t>Add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b="1" spc="-5" dirty="0">
                <a:latin typeface="Arial"/>
                <a:cs typeface="Arial"/>
              </a:rPr>
              <a:t>Constant </a:t>
            </a:r>
            <a:r>
              <a:rPr sz="1800" spc="-5" dirty="0">
                <a:latin typeface="Arial"/>
                <a:cs typeface="Arial"/>
              </a:rPr>
              <a:t>block </a:t>
            </a:r>
            <a:r>
              <a:rPr sz="1800" spc="-10" dirty="0">
                <a:latin typeface="Arial"/>
                <a:cs typeface="Arial"/>
              </a:rPr>
              <a:t>and </a:t>
            </a:r>
            <a:r>
              <a:rPr sz="1800" spc="-5" dirty="0">
                <a:latin typeface="Arial"/>
                <a:cs typeface="Arial"/>
              </a:rPr>
              <a:t>enter </a:t>
            </a:r>
            <a:r>
              <a:rPr sz="1800" spc="-5" dirty="0">
                <a:solidFill>
                  <a:srgbClr val="9D5A07"/>
                </a:solidFill>
                <a:latin typeface="Arial"/>
                <a:cs typeface="Arial"/>
              </a:rPr>
              <a:t>threshold</a:t>
            </a:r>
            <a:r>
              <a:rPr sz="1800" spc="45" dirty="0">
                <a:solidFill>
                  <a:srgbClr val="9D5A07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ts val="2135"/>
              </a:lnSpc>
              <a:tabLst>
                <a:tab pos="1598930" algn="l"/>
              </a:tabLst>
            </a:pPr>
            <a:r>
              <a:rPr sz="1800" spc="80" dirty="0">
                <a:latin typeface="Arial"/>
                <a:cs typeface="Arial"/>
              </a:rPr>
              <a:t>Constant	</a:t>
            </a:r>
            <a:r>
              <a:rPr sz="1800" spc="95" dirty="0">
                <a:latin typeface="Arial"/>
                <a:cs typeface="Arial"/>
              </a:rPr>
              <a:t>value.</a:t>
            </a:r>
            <a:endParaRPr sz="1800">
              <a:latin typeface="Arial"/>
              <a:cs typeface="Arial"/>
            </a:endParaRPr>
          </a:p>
          <a:p>
            <a:pPr marL="469900" marR="6350" indent="-457834">
              <a:lnSpc>
                <a:spcPct val="100000"/>
              </a:lnSpc>
              <a:spcBef>
                <a:spcPts val="1200"/>
              </a:spcBef>
              <a:buClr>
                <a:srgbClr val="125586"/>
              </a:buClr>
              <a:buSzPct val="75000"/>
              <a:tabLst>
                <a:tab pos="469900" algn="l"/>
                <a:tab pos="470534" algn="l"/>
              </a:tabLst>
            </a:pPr>
            <a:endParaRPr lang="en-IN" sz="1800" spc="-5" dirty="0" smtClean="0">
              <a:latin typeface="Arial"/>
              <a:cs typeface="Arial"/>
            </a:endParaRPr>
          </a:p>
          <a:p>
            <a:pPr marL="469900" marR="6350" indent="-457834">
              <a:lnSpc>
                <a:spcPct val="100000"/>
              </a:lnSpc>
              <a:spcBef>
                <a:spcPts val="1200"/>
              </a:spcBef>
              <a:buClr>
                <a:srgbClr val="125586"/>
              </a:buClr>
              <a:buSzPct val="75000"/>
              <a:tabLst>
                <a:tab pos="469900" algn="l"/>
                <a:tab pos="470534" algn="l"/>
              </a:tabLst>
            </a:pPr>
            <a:endParaRPr lang="en-IN" spc="-5" dirty="0" smtClean="0">
              <a:latin typeface="Arial"/>
              <a:cs typeface="Arial"/>
            </a:endParaRPr>
          </a:p>
          <a:p>
            <a:pPr marL="469900" marR="6350" indent="-457834">
              <a:lnSpc>
                <a:spcPct val="100000"/>
              </a:lnSpc>
              <a:spcBef>
                <a:spcPts val="1200"/>
              </a:spcBef>
              <a:buClr>
                <a:srgbClr val="125586"/>
              </a:buClr>
              <a:buSzPct val="75000"/>
              <a:tabLst>
                <a:tab pos="469900" algn="l"/>
                <a:tab pos="470534" algn="l"/>
              </a:tabLst>
            </a:pPr>
            <a:r>
              <a:rPr lang="en-IN" sz="1800" spc="-5" dirty="0" smtClean="0">
                <a:latin typeface="Arial"/>
                <a:cs typeface="Arial"/>
              </a:rPr>
              <a:t>	</a:t>
            </a:r>
          </a:p>
          <a:p>
            <a:pPr marL="469900" marR="6350" indent="-457834">
              <a:lnSpc>
                <a:spcPct val="100000"/>
              </a:lnSpc>
              <a:spcBef>
                <a:spcPts val="1200"/>
              </a:spcBef>
              <a:buClr>
                <a:srgbClr val="125586"/>
              </a:buClr>
              <a:buSzPct val="75000"/>
              <a:tabLst>
                <a:tab pos="469900" algn="l"/>
                <a:tab pos="470534" algn="l"/>
              </a:tabLst>
            </a:pPr>
            <a:r>
              <a:rPr lang="en-IN" spc="-5" dirty="0" smtClean="0">
                <a:latin typeface="Arial"/>
                <a:cs typeface="Arial"/>
              </a:rPr>
              <a:t>	</a:t>
            </a:r>
            <a:r>
              <a:rPr sz="1800" spc="-5" smtClean="0">
                <a:latin typeface="Arial"/>
                <a:cs typeface="Arial"/>
              </a:rPr>
              <a:t>Connect </a:t>
            </a:r>
            <a:r>
              <a:rPr sz="1800" spc="-5" dirty="0">
                <a:latin typeface="Arial"/>
                <a:cs typeface="Arial"/>
              </a:rPr>
              <a:t>a </a:t>
            </a:r>
            <a:r>
              <a:rPr sz="1800" b="1" dirty="0">
                <a:latin typeface="Arial"/>
                <a:cs typeface="Arial"/>
              </a:rPr>
              <a:t>Unit </a:t>
            </a:r>
            <a:r>
              <a:rPr sz="1800" b="1" spc="-5" dirty="0">
                <a:latin typeface="Arial"/>
                <a:cs typeface="Arial"/>
              </a:rPr>
              <a:t>Delay </a:t>
            </a:r>
            <a:r>
              <a:rPr sz="1800" b="1" dirty="0">
                <a:latin typeface="Arial"/>
                <a:cs typeface="Arial"/>
              </a:rPr>
              <a:t>Enabled </a:t>
            </a:r>
            <a:r>
              <a:rPr sz="1800" b="1" spc="-5" dirty="0">
                <a:latin typeface="Arial"/>
                <a:cs typeface="Arial"/>
              </a:rPr>
              <a:t>Synchronous  </a:t>
            </a:r>
            <a:r>
              <a:rPr sz="1800" spc="-5" dirty="0">
                <a:latin typeface="Arial"/>
                <a:cs typeface="Arial"/>
              </a:rPr>
              <a:t>block </a:t>
            </a:r>
            <a:r>
              <a:rPr sz="1800" dirty="0">
                <a:latin typeface="Arial"/>
                <a:cs typeface="Arial"/>
              </a:rPr>
              <a:t>to the </a:t>
            </a:r>
            <a:r>
              <a:rPr sz="1800" spc="-5" dirty="0">
                <a:latin typeface="Arial"/>
                <a:cs typeface="Arial"/>
              </a:rPr>
              <a:t>subsystem output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“latch”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peak  </a:t>
            </a:r>
            <a:r>
              <a:rPr sz="1800" spc="-5" dirty="0">
                <a:latin typeface="Arial"/>
                <a:cs typeface="Arial"/>
              </a:rPr>
              <a:t>value </a:t>
            </a:r>
            <a:r>
              <a:rPr sz="1800" spc="-15" dirty="0">
                <a:latin typeface="Arial"/>
                <a:cs typeface="Arial"/>
              </a:rPr>
              <a:t>when </a:t>
            </a:r>
            <a:r>
              <a:rPr sz="1800" spc="-5" dirty="0">
                <a:latin typeface="Arial"/>
                <a:cs typeface="Arial"/>
              </a:rPr>
              <a:t>detected </a:t>
            </a:r>
            <a:r>
              <a:rPr sz="1800" dirty="0">
                <a:latin typeface="Arial"/>
                <a:cs typeface="Arial"/>
              </a:rPr>
              <a:t>== 1. </a:t>
            </a:r>
            <a:r>
              <a:rPr sz="1800" spc="-5" dirty="0">
                <a:latin typeface="Arial"/>
                <a:cs typeface="Arial"/>
              </a:rPr>
              <a:t>Connect the unit delay  block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a </a:t>
            </a:r>
            <a:r>
              <a:rPr sz="1800" b="1" dirty="0">
                <a:latin typeface="Arial"/>
                <a:cs typeface="Arial"/>
              </a:rPr>
              <a:t>Display </a:t>
            </a:r>
            <a:r>
              <a:rPr sz="1800" spc="-5" dirty="0">
                <a:latin typeface="Arial"/>
                <a:cs typeface="Arial"/>
              </a:rPr>
              <a:t>block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5">
                <a:latin typeface="Arial"/>
                <a:cs typeface="Arial"/>
              </a:rPr>
              <a:t>visualization</a:t>
            </a:r>
            <a:r>
              <a:rPr sz="1800" spc="-5" smtClean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58002" y="1828765"/>
            <a:ext cx="3599377" cy="13518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29400" y="3962381"/>
            <a:ext cx="4637917" cy="12184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</TotalTime>
  <Words>887</Words>
  <Application>Microsoft Office PowerPoint</Application>
  <PresentationFormat>Custom</PresentationFormat>
  <Paragraphs>172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Module</vt:lpstr>
      <vt:lpstr>Slide 1</vt:lpstr>
      <vt:lpstr>Need for Project</vt:lpstr>
      <vt:lpstr>Block Diagram</vt:lpstr>
      <vt:lpstr> Overview</vt:lpstr>
      <vt:lpstr> Overview</vt:lpstr>
      <vt:lpstr>Software Requirements</vt:lpstr>
      <vt:lpstr>Step 1: Streaming Simulink model</vt:lpstr>
      <vt:lpstr>Step 1.1: Hardware-friendly peak finder (magnitude-squared)</vt:lpstr>
      <vt:lpstr>Step 1.2: Hardware-friendly peak finder (local peak)</vt:lpstr>
      <vt:lpstr>Step 1.3: Compare model to MATLAB reference</vt:lpstr>
      <vt:lpstr>Step 2: Hardware micro architecture</vt:lpstr>
      <vt:lpstr>Step 2: Fixed-point conversion</vt:lpstr>
      <vt:lpstr>Step 2.1: Define input and filter fixed-point data types</vt:lpstr>
      <vt:lpstr>Step 2.2: Define peak picker data types</vt:lpstr>
      <vt:lpstr>Step 2.3: Compare fixed-point model to MATLAB reference</vt:lpstr>
      <vt:lpstr>Step 3: HDL code generation &amp; synthesis</vt:lpstr>
      <vt:lpstr>Step 3.1: Check model for HDL compatibility</vt:lpstr>
      <vt:lpstr>Output of HDL Coder:</vt:lpstr>
      <vt:lpstr>Step 4 :RTL Design of Modules</vt:lpstr>
      <vt:lpstr>Modules hierarchy and resource utilization:</vt:lpstr>
      <vt:lpstr>Conclusion </vt:lpstr>
      <vt:lpstr>Future Scopes</vt:lpstr>
      <vt:lpstr>References: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HDL Pulse Detector Tutorial</dc:title>
  <dc:creator>Curie Chung</dc:creator>
  <cp:keywords>Version 18.0</cp:keywords>
  <cp:lastModifiedBy>hp</cp:lastModifiedBy>
  <cp:revision>37</cp:revision>
  <dcterms:created xsi:type="dcterms:W3CDTF">2021-06-11T08:37:36Z</dcterms:created>
  <dcterms:modified xsi:type="dcterms:W3CDTF">2021-06-24T10:26:59Z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2021-01-22T00:00:00Z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2021-06-11T00:00:00Z</vt:filetime>
  </property>
</Properties>
</file>