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74" r:id="rId42"/>
    <p:sldId id="293" r:id="rId43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44" autoAdjust="0"/>
    <p:restoredTop sz="94660"/>
  </p:normalViewPr>
  <p:slideViewPr>
    <p:cSldViewPr>
      <p:cViewPr varScale="1">
        <p:scale>
          <a:sx n="68" d="100"/>
          <a:sy n="68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F1B0507-1475-47C2-8C67-9D5F959F3A66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3B3A37-11FE-4F33-96D7-76817145D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507-1475-47C2-8C67-9D5F959F3A66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3A37-11FE-4F33-96D7-76817145D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F1B0507-1475-47C2-8C67-9D5F959F3A66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3B3A37-11FE-4F33-96D7-76817145D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507-1475-47C2-8C67-9D5F959F3A66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3B3A37-11FE-4F33-96D7-76817145D9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507-1475-47C2-8C67-9D5F959F3A66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3B3A37-11FE-4F33-96D7-76817145D9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F1B0507-1475-47C2-8C67-9D5F959F3A66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3B3A37-11FE-4F33-96D7-76817145D9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F1B0507-1475-47C2-8C67-9D5F959F3A66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3B3A37-11FE-4F33-96D7-76817145D9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507-1475-47C2-8C67-9D5F959F3A66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3B3A37-11FE-4F33-96D7-76817145D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507-1475-47C2-8C67-9D5F959F3A66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3B3A37-11FE-4F33-96D7-76817145D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507-1475-47C2-8C67-9D5F959F3A66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3B3A37-11FE-4F33-96D7-76817145D9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F1B0507-1475-47C2-8C67-9D5F959F3A66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3B3A37-11FE-4F33-96D7-76817145D9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1B0507-1475-47C2-8C67-9D5F959F3A66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3B3A37-11FE-4F33-96D7-76817145D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TESTABILITY MEASURES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2"/>
                </a:solidFill>
              </a:rPr>
              <a:t>Dr. </a:t>
            </a:r>
            <a:r>
              <a:rPr lang="en-IN" dirty="0" err="1" smtClean="0">
                <a:solidFill>
                  <a:schemeClr val="bg2"/>
                </a:solidFill>
              </a:rPr>
              <a:t>Gaganpreet</a:t>
            </a:r>
            <a:r>
              <a:rPr lang="en-IN" dirty="0" smtClean="0">
                <a:solidFill>
                  <a:schemeClr val="bg2"/>
                </a:solidFill>
              </a:rPr>
              <a:t> </a:t>
            </a:r>
            <a:r>
              <a:rPr lang="en-IN" dirty="0" err="1" smtClean="0">
                <a:solidFill>
                  <a:schemeClr val="bg2"/>
                </a:solidFill>
              </a:rPr>
              <a:t>Kaur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NAND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14480" y="2714620"/>
            <a:ext cx="3286148" cy="1440902"/>
            <a:chOff x="1714480" y="2714620"/>
            <a:chExt cx="3286148" cy="1440902"/>
          </a:xfrm>
        </p:grpSpPr>
        <p:sp>
          <p:nvSpPr>
            <p:cNvPr id="5" name="Flowchart: Delay 4"/>
            <p:cNvSpPr/>
            <p:nvPr/>
          </p:nvSpPr>
          <p:spPr>
            <a:xfrm>
              <a:off x="2714612" y="3000372"/>
              <a:ext cx="1143008" cy="857256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28794" y="3143248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28794" y="3643314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57620" y="3429000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14480" y="271462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5918" y="378619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42900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Y</a:t>
              </a:r>
              <a:endParaRPr lang="en-US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3857620" y="335756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14480" y="2714620"/>
            <a:ext cx="3286148" cy="1440902"/>
            <a:chOff x="1714480" y="2714620"/>
            <a:chExt cx="3286148" cy="1440902"/>
          </a:xfrm>
        </p:grpSpPr>
        <p:grpSp>
          <p:nvGrpSpPr>
            <p:cNvPr id="4" name="Group 3"/>
            <p:cNvGrpSpPr/>
            <p:nvPr/>
          </p:nvGrpSpPr>
          <p:grpSpPr>
            <a:xfrm>
              <a:off x="1714480" y="2714620"/>
              <a:ext cx="3286148" cy="1440902"/>
              <a:chOff x="1714480" y="2714620"/>
              <a:chExt cx="3286148" cy="144090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928794" y="3143248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28794" y="3643314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857620" y="3355974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714480" y="271462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85918" y="378619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3438" y="342900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Y</a:t>
                </a:r>
                <a:endParaRPr lang="en-US" dirty="0"/>
              </a:p>
            </p:txBody>
          </p:sp>
        </p:grpSp>
        <p:sp>
          <p:nvSpPr>
            <p:cNvPr id="12" name="Flowchart: Stored Data 11"/>
            <p:cNvSpPr/>
            <p:nvPr/>
          </p:nvSpPr>
          <p:spPr>
            <a:xfrm rot="10800000">
              <a:off x="2500298" y="3000372"/>
              <a:ext cx="1343029" cy="714379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714480" y="2714620"/>
            <a:ext cx="3286148" cy="1440902"/>
            <a:chOff x="1714480" y="2714620"/>
            <a:chExt cx="3286148" cy="1440902"/>
          </a:xfrm>
        </p:grpSpPr>
        <p:grpSp>
          <p:nvGrpSpPr>
            <p:cNvPr id="4" name="Group 3"/>
            <p:cNvGrpSpPr/>
            <p:nvPr/>
          </p:nvGrpSpPr>
          <p:grpSpPr>
            <a:xfrm>
              <a:off x="1714480" y="2714620"/>
              <a:ext cx="3286148" cy="1440902"/>
              <a:chOff x="1714480" y="2714620"/>
              <a:chExt cx="3286148" cy="144090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928794" y="3143248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28794" y="3643314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857620" y="3429000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714480" y="271462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85918" y="378619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3438" y="342900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Y</a:t>
                </a:r>
                <a:endParaRPr lang="en-US" dirty="0"/>
              </a:p>
            </p:txBody>
          </p:sp>
        </p:grpSp>
        <p:sp>
          <p:nvSpPr>
            <p:cNvPr id="12" name="Flowchart: Stored Data 11"/>
            <p:cNvSpPr/>
            <p:nvPr/>
          </p:nvSpPr>
          <p:spPr>
            <a:xfrm rot="10800000">
              <a:off x="2500298" y="3000372"/>
              <a:ext cx="1343029" cy="714379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786182" y="3214686"/>
              <a:ext cx="214313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357422" y="3286124"/>
            <a:ext cx="3786214" cy="1000132"/>
            <a:chOff x="2357422" y="3286124"/>
            <a:chExt cx="3786214" cy="1000132"/>
          </a:xfrm>
        </p:grpSpPr>
        <p:sp>
          <p:nvSpPr>
            <p:cNvPr id="4" name="Flowchart: Merge 3"/>
            <p:cNvSpPr/>
            <p:nvPr/>
          </p:nvSpPr>
          <p:spPr>
            <a:xfrm rot="16200000">
              <a:off x="3679025" y="3250405"/>
              <a:ext cx="1000132" cy="107157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643438" y="3643314"/>
              <a:ext cx="214314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endCxn id="4" idx="0"/>
            </p:cNvCxnSpPr>
            <p:nvPr/>
          </p:nvCxnSpPr>
          <p:spPr>
            <a:xfrm>
              <a:off x="2357422" y="3786190"/>
              <a:ext cx="128588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57752" y="3786190"/>
              <a:ext cx="128588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XOR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28180" y="2714620"/>
            <a:ext cx="3372448" cy="1440902"/>
            <a:chOff x="1628180" y="2714620"/>
            <a:chExt cx="3372448" cy="1440902"/>
          </a:xfrm>
        </p:grpSpPr>
        <p:grpSp>
          <p:nvGrpSpPr>
            <p:cNvPr id="4" name="Group 3"/>
            <p:cNvGrpSpPr/>
            <p:nvPr/>
          </p:nvGrpSpPr>
          <p:grpSpPr>
            <a:xfrm>
              <a:off x="1714480" y="2714620"/>
              <a:ext cx="3286148" cy="1440902"/>
              <a:chOff x="1714480" y="2714620"/>
              <a:chExt cx="3286148" cy="1440902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714480" y="2714620"/>
                <a:ext cx="3286148" cy="1440902"/>
                <a:chOff x="1714480" y="2714620"/>
                <a:chExt cx="3286148" cy="1440902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714480" y="3143248"/>
                  <a:ext cx="78581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785918" y="3500438"/>
                  <a:ext cx="78581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857620" y="3355974"/>
                  <a:ext cx="78581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714480" y="2714620"/>
                  <a:ext cx="357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785918" y="3786190"/>
                  <a:ext cx="357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643438" y="3429000"/>
                  <a:ext cx="357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Y</a:t>
                  </a:r>
                  <a:endParaRPr lang="en-US" dirty="0"/>
                </a:p>
              </p:txBody>
            </p:sp>
          </p:grpSp>
          <p:sp>
            <p:nvSpPr>
              <p:cNvPr id="6" name="Flowchart: Stored Data 5"/>
              <p:cNvSpPr/>
              <p:nvPr/>
            </p:nvSpPr>
            <p:spPr>
              <a:xfrm rot="10800000">
                <a:off x="2500298" y="3000372"/>
                <a:ext cx="1343029" cy="714379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Arc 12"/>
            <p:cNvSpPr/>
            <p:nvPr/>
          </p:nvSpPr>
          <p:spPr>
            <a:xfrm rot="10611419" flipH="1">
              <a:off x="1628180" y="3071810"/>
              <a:ext cx="1071570" cy="571504"/>
            </a:xfrm>
            <a:prstGeom prst="arc">
              <a:avLst>
                <a:gd name="adj1" fmla="val 18064596"/>
                <a:gd name="adj2" fmla="val 380045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XNOR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28180" y="2714620"/>
            <a:ext cx="3372448" cy="1440902"/>
            <a:chOff x="1628180" y="2714620"/>
            <a:chExt cx="3372448" cy="1440902"/>
          </a:xfrm>
        </p:grpSpPr>
        <p:grpSp>
          <p:nvGrpSpPr>
            <p:cNvPr id="5" name="Group 3"/>
            <p:cNvGrpSpPr/>
            <p:nvPr/>
          </p:nvGrpSpPr>
          <p:grpSpPr>
            <a:xfrm>
              <a:off x="1714480" y="2714620"/>
              <a:ext cx="3286148" cy="1440902"/>
              <a:chOff x="1714480" y="2714620"/>
              <a:chExt cx="3286148" cy="1440902"/>
            </a:xfrm>
          </p:grpSpPr>
          <p:grpSp>
            <p:nvGrpSpPr>
              <p:cNvPr id="7" name="Group 3"/>
              <p:cNvGrpSpPr/>
              <p:nvPr/>
            </p:nvGrpSpPr>
            <p:grpSpPr>
              <a:xfrm>
                <a:off x="1714480" y="2714620"/>
                <a:ext cx="3286148" cy="1440902"/>
                <a:chOff x="1714480" y="2714620"/>
                <a:chExt cx="3286148" cy="1440902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1714480" y="3143248"/>
                  <a:ext cx="78581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85918" y="3500438"/>
                  <a:ext cx="78581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857620" y="3355974"/>
                  <a:ext cx="78581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1714480" y="2714620"/>
                  <a:ext cx="357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785918" y="3786190"/>
                  <a:ext cx="357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43438" y="3429000"/>
                  <a:ext cx="357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Y</a:t>
                  </a:r>
                  <a:endParaRPr lang="en-US" dirty="0"/>
                </a:p>
              </p:txBody>
            </p:sp>
          </p:grpSp>
          <p:sp>
            <p:nvSpPr>
              <p:cNvPr id="8" name="Flowchart: Stored Data 7"/>
              <p:cNvSpPr/>
              <p:nvPr/>
            </p:nvSpPr>
            <p:spPr>
              <a:xfrm rot="10800000">
                <a:off x="2500298" y="3000372"/>
                <a:ext cx="1343029" cy="714379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/>
            <p:cNvSpPr/>
            <p:nvPr/>
          </p:nvSpPr>
          <p:spPr>
            <a:xfrm rot="10611419" flipH="1">
              <a:off x="1628180" y="3071810"/>
              <a:ext cx="1071570" cy="571504"/>
            </a:xfrm>
            <a:prstGeom prst="arc">
              <a:avLst>
                <a:gd name="adj1" fmla="val 18064596"/>
                <a:gd name="adj2" fmla="val 380045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3786182" y="3286124"/>
            <a:ext cx="214314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small Circuit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14480" y="2714620"/>
            <a:ext cx="4071966" cy="1440902"/>
            <a:chOff x="1714480" y="2714620"/>
            <a:chExt cx="4071966" cy="1440902"/>
          </a:xfrm>
        </p:grpSpPr>
        <p:sp>
          <p:nvSpPr>
            <p:cNvPr id="5" name="Flowchart: Delay 4"/>
            <p:cNvSpPr/>
            <p:nvPr/>
          </p:nvSpPr>
          <p:spPr>
            <a:xfrm>
              <a:off x="2714612" y="3000372"/>
              <a:ext cx="1143008" cy="857256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28794" y="3143248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28794" y="3643314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57620" y="3429000"/>
              <a:ext cx="192882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14480" y="271462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5918" y="378619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42900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D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5984" y="4000504"/>
            <a:ext cx="4000528" cy="1440902"/>
            <a:chOff x="1000100" y="2714620"/>
            <a:chExt cx="4000528" cy="1440902"/>
          </a:xfrm>
        </p:grpSpPr>
        <p:grpSp>
          <p:nvGrpSpPr>
            <p:cNvPr id="13" name="Group 3"/>
            <p:cNvGrpSpPr/>
            <p:nvPr/>
          </p:nvGrpSpPr>
          <p:grpSpPr>
            <a:xfrm>
              <a:off x="1000100" y="2714620"/>
              <a:ext cx="4000528" cy="1440902"/>
              <a:chOff x="1000100" y="2714620"/>
              <a:chExt cx="4000528" cy="144090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000100" y="3143248"/>
                <a:ext cx="171451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928794" y="3643314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857620" y="3355974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714480" y="271462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5918" y="378619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43438" y="342900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Y</a:t>
                </a:r>
                <a:endParaRPr lang="en-US" dirty="0"/>
              </a:p>
            </p:txBody>
          </p:sp>
        </p:grpSp>
        <p:sp>
          <p:nvSpPr>
            <p:cNvPr id="14" name="Flowchart: Stored Data 13"/>
            <p:cNvSpPr/>
            <p:nvPr/>
          </p:nvSpPr>
          <p:spPr>
            <a:xfrm rot="10800000">
              <a:off x="2500298" y="3000372"/>
              <a:ext cx="1343029" cy="714379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rot="5400000">
            <a:off x="1893869" y="4036223"/>
            <a:ext cx="78502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928468" y="1772529"/>
          <a:ext cx="956603" cy="365760"/>
        </p:xfrm>
        <a:graphic>
          <a:graphicData uri="http://schemas.openxmlformats.org/drawingml/2006/table">
            <a:tbl>
              <a:tblPr/>
              <a:tblGrid>
                <a:gridCol w="956603"/>
              </a:tblGrid>
              <a:tr h="2250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solidFill>
                        <a:schemeClr val="accent1"/>
                      </a:solidFill>
                      <a:prstDash val="solid"/>
                    </a:lnR>
                    <a:lnT w="12700" cmpd="sng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Sequential Controllability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Increment</a:t>
            </a:r>
            <a:r>
              <a:rPr lang="en-US" dirty="0" smtClean="0"/>
              <a:t> the sequential measure by 1 only when: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Signals propagate from FF inputs to Q or Q, </a:t>
            </a:r>
            <a:r>
              <a:rPr lang="en-US" dirty="0" smtClean="0"/>
              <a:t>or</a:t>
            </a:r>
          </a:p>
          <a:p>
            <a:r>
              <a:rPr lang="en-US" dirty="0" smtClean="0"/>
              <a:t> Signals propagate from </a:t>
            </a:r>
            <a:r>
              <a:rPr lang="en-US" i="1" dirty="0" smtClean="0">
                <a:solidFill>
                  <a:schemeClr val="accent2"/>
                </a:solidFill>
              </a:rPr>
              <a:t>FF outputs backwards to D, </a:t>
            </a:r>
            <a:r>
              <a:rPr lang="en-US" i="1" dirty="0" err="1" smtClean="0">
                <a:solidFill>
                  <a:schemeClr val="accent2"/>
                </a:solidFill>
              </a:rPr>
              <a:t>Clk</a:t>
            </a:r>
            <a:r>
              <a:rPr lang="en-US" i="1" dirty="0" smtClean="0">
                <a:solidFill>
                  <a:schemeClr val="accent2"/>
                </a:solidFill>
              </a:rPr>
              <a:t>, SET or RESET inputs.</a:t>
            </a:r>
          </a:p>
          <a:p>
            <a:pPr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One must iterate on feedback</a:t>
            </a:r>
            <a:r>
              <a:rPr lang="en-US" dirty="0" smtClean="0"/>
              <a:t> loops until </a:t>
            </a:r>
            <a:r>
              <a:rPr lang="en-US" dirty="0" err="1" smtClean="0"/>
              <a:t>controllabilities</a:t>
            </a:r>
            <a:r>
              <a:rPr lang="en-US" dirty="0" smtClean="0"/>
              <a:t> stabilize.</a:t>
            </a:r>
          </a:p>
          <a:p>
            <a:r>
              <a:rPr lang="en-US" dirty="0" smtClean="0"/>
              <a:t>SC0, SC1 and SO formulas differ from CC0, CC1 and C0 only in that you do NOT add one when moving from one level to another.</a:t>
            </a:r>
          </a:p>
          <a:p>
            <a:r>
              <a:rPr lang="en-US" dirty="0" smtClean="0"/>
              <a:t>SC0 and SC1 roughly measure the number of times various FFs must be clocked to control a signal.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testabilty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57428"/>
          </a:xfrm>
        </p:spPr>
        <p:txBody>
          <a:bodyPr/>
          <a:lstStyle/>
          <a:p>
            <a:pPr algn="just"/>
            <a:r>
              <a:rPr lang="en-IN" dirty="0" smtClean="0"/>
              <a:t>A fault is testable if there </a:t>
            </a:r>
            <a:r>
              <a:rPr lang="en-IN" i="1" dirty="0" smtClean="0">
                <a:solidFill>
                  <a:schemeClr val="accent2">
                    <a:lumMod val="75000"/>
                  </a:schemeClr>
                </a:solidFill>
              </a:rPr>
              <a:t>exists a well specified procedure </a:t>
            </a:r>
            <a:r>
              <a:rPr lang="en-IN" dirty="0" smtClean="0"/>
              <a:t>and implement it at reasonable cost.</a:t>
            </a:r>
          </a:p>
          <a:p>
            <a:r>
              <a:rPr lang="en-IN" dirty="0" smtClean="0"/>
              <a:t>Use of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fault list</a:t>
            </a:r>
          </a:p>
          <a:p>
            <a:r>
              <a:rPr lang="en-IN" dirty="0" smtClean="0"/>
              <a:t>Assumes every fault in the list is </a:t>
            </a:r>
            <a:r>
              <a:rPr lang="en-IN" i="1" dirty="0" smtClean="0">
                <a:solidFill>
                  <a:schemeClr val="accent2">
                    <a:lumMod val="75000"/>
                  </a:schemeClr>
                </a:solidFill>
              </a:rPr>
              <a:t>testable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Sequential Controllability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6355" t="33203" r="55527" b="54102"/>
          <a:stretch>
            <a:fillRect/>
          </a:stretch>
        </p:blipFill>
        <p:spPr bwMode="auto">
          <a:xfrm>
            <a:off x="2000232" y="1857364"/>
            <a:ext cx="4000528" cy="157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3657431"/>
            <a:ext cx="8072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􀂄  </a:t>
            </a:r>
            <a:r>
              <a:rPr lang="en-US" sz="2400" dirty="0" smtClean="0"/>
              <a:t>CC1(Q)=CC1(D)+CC1(C)+CC0(C)+CC0(RESET)</a:t>
            </a:r>
          </a:p>
          <a:p>
            <a:pPr algn="just"/>
            <a:r>
              <a:rPr lang="en-US" sz="2400" dirty="0" smtClean="0"/>
              <a:t>􀂄 SC1(Q)=SC1(D)+SC1(C)+SC0(C)+SC0(RESET) +1</a:t>
            </a:r>
          </a:p>
          <a:p>
            <a:pPr algn="just"/>
            <a:r>
              <a:rPr lang="en-US" sz="2400" dirty="0" smtClean="0"/>
              <a:t>􀂄 CC1 measures how many </a:t>
            </a:r>
            <a:r>
              <a:rPr lang="en-US" sz="2400" i="1" dirty="0" smtClean="0"/>
              <a:t>lines in the circuit </a:t>
            </a:r>
            <a:r>
              <a:rPr lang="en-US" sz="2400" dirty="0" smtClean="0"/>
              <a:t>must be set to make Q as 1</a:t>
            </a:r>
          </a:p>
          <a:p>
            <a:pPr algn="just"/>
            <a:r>
              <a:rPr lang="en-US" sz="2400" dirty="0" smtClean="0"/>
              <a:t>􀂄 SC1 measures how many </a:t>
            </a:r>
            <a:r>
              <a:rPr lang="en-US" sz="2400" i="1" dirty="0" smtClean="0"/>
              <a:t>flip-flops in the circuit </a:t>
            </a:r>
            <a:r>
              <a:rPr lang="en-US" sz="2400" dirty="0" smtClean="0"/>
              <a:t>must be clocked to set Q to 1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6471" t="33203" r="35212" b="18945"/>
          <a:stretch>
            <a:fillRect/>
          </a:stretch>
        </p:blipFill>
        <p:spPr bwMode="auto">
          <a:xfrm>
            <a:off x="801823" y="1928802"/>
            <a:ext cx="7985019" cy="444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iteration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6471" t="33203" r="35212" b="18945"/>
          <a:stretch>
            <a:fillRect/>
          </a:stretch>
        </p:blipFill>
        <p:spPr bwMode="auto">
          <a:xfrm>
            <a:off x="801823" y="1928802"/>
            <a:ext cx="7985019" cy="444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3rd Iteration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6471" t="33203" r="35212" b="18945"/>
          <a:stretch>
            <a:fillRect/>
          </a:stretch>
        </p:blipFill>
        <p:spPr bwMode="auto">
          <a:xfrm>
            <a:off x="801823" y="1928802"/>
            <a:ext cx="7985019" cy="444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4t iteration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6471" t="33203" r="35212" b="18945"/>
          <a:stretch>
            <a:fillRect/>
          </a:stretch>
        </p:blipFill>
        <p:spPr bwMode="auto">
          <a:xfrm>
            <a:off x="801823" y="1928802"/>
            <a:ext cx="7985019" cy="444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Measure of </a:t>
            </a:r>
            <a:r>
              <a:rPr lang="en-IN" i="1" dirty="0" smtClean="0">
                <a:solidFill>
                  <a:srgbClr val="C00000"/>
                </a:solidFill>
              </a:rPr>
              <a:t>difficulty to observe a point</a:t>
            </a:r>
          </a:p>
          <a:p>
            <a:pPr algn="just"/>
            <a:r>
              <a:rPr lang="en-IN" dirty="0" smtClean="0"/>
              <a:t>‘</a:t>
            </a:r>
            <a:r>
              <a:rPr lang="en-IN" i="1" dirty="0" smtClean="0">
                <a:solidFill>
                  <a:srgbClr val="C00000"/>
                </a:solidFill>
              </a:rPr>
              <a:t>0’ for Primary Outputs </a:t>
            </a:r>
            <a:r>
              <a:rPr lang="en-IN" dirty="0" smtClean="0"/>
              <a:t>and max is Infinity</a:t>
            </a:r>
          </a:p>
          <a:p>
            <a:pPr algn="just"/>
            <a:r>
              <a:rPr lang="en-IN" dirty="0" smtClean="0"/>
              <a:t>To analyse circuit for </a:t>
            </a:r>
            <a:r>
              <a:rPr lang="en-IN" dirty="0" err="1" smtClean="0"/>
              <a:t>observability</a:t>
            </a:r>
            <a:r>
              <a:rPr lang="en-IN" dirty="0" smtClean="0"/>
              <a:t> start from </a:t>
            </a:r>
            <a:r>
              <a:rPr lang="en-IN" i="1" dirty="0" smtClean="0">
                <a:solidFill>
                  <a:srgbClr val="C00000"/>
                </a:solidFill>
              </a:rPr>
              <a:t>Output towards inputs.</a:t>
            </a:r>
          </a:p>
          <a:p>
            <a:pPr algn="just"/>
            <a:r>
              <a:rPr lang="en-IN" i="1" dirty="0" smtClean="0">
                <a:solidFill>
                  <a:srgbClr val="C00000"/>
                </a:solidFill>
              </a:rPr>
              <a:t>Initially all points have </a:t>
            </a:r>
            <a:r>
              <a:rPr lang="en-IN" i="1" dirty="0" err="1" smtClean="0">
                <a:solidFill>
                  <a:srgbClr val="C00000"/>
                </a:solidFill>
              </a:rPr>
              <a:t>Observability</a:t>
            </a:r>
            <a:r>
              <a:rPr lang="en-IN" i="1" dirty="0" smtClean="0">
                <a:solidFill>
                  <a:srgbClr val="C00000"/>
                </a:solidFill>
              </a:rPr>
              <a:t> at infinity </a:t>
            </a:r>
            <a:r>
              <a:rPr lang="en-IN" dirty="0" smtClean="0"/>
              <a:t>except for primary outputs.</a:t>
            </a:r>
          </a:p>
          <a:p>
            <a:pPr algn="just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For gates</a:t>
            </a:r>
            <a:r>
              <a:rPr lang="en-IN" dirty="0" smtClean="0"/>
              <a:t>:  </a:t>
            </a:r>
            <a:r>
              <a:rPr lang="en-IN" dirty="0" err="1" smtClean="0"/>
              <a:t>Observability</a:t>
            </a:r>
            <a:r>
              <a:rPr lang="en-IN" dirty="0" smtClean="0"/>
              <a:t> at controlling input is computed by </a:t>
            </a:r>
            <a:r>
              <a:rPr lang="en-IN" i="1" dirty="0" smtClean="0">
                <a:solidFill>
                  <a:srgbClr val="C00000"/>
                </a:solidFill>
              </a:rPr>
              <a:t>sum of </a:t>
            </a:r>
            <a:r>
              <a:rPr lang="en-IN" i="1" dirty="0" err="1" smtClean="0">
                <a:solidFill>
                  <a:srgbClr val="C00000"/>
                </a:solidFill>
              </a:rPr>
              <a:t>Observatility</a:t>
            </a:r>
            <a:r>
              <a:rPr lang="en-IN" i="1" dirty="0" smtClean="0">
                <a:solidFill>
                  <a:srgbClr val="C00000"/>
                </a:solidFill>
              </a:rPr>
              <a:t> at Output and Combinational </a:t>
            </a:r>
            <a:r>
              <a:rPr lang="en-IN" i="1" dirty="0" err="1" smtClean="0">
                <a:solidFill>
                  <a:srgbClr val="C00000"/>
                </a:solidFill>
              </a:rPr>
              <a:t>controllabilty</a:t>
            </a:r>
            <a:r>
              <a:rPr lang="en-IN" i="1" dirty="0" smtClean="0">
                <a:solidFill>
                  <a:srgbClr val="C00000"/>
                </a:solidFill>
              </a:rPr>
              <a:t>(0 or1) at non controlling input + 1(for increase in level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Observability</a:t>
            </a:r>
            <a:r>
              <a:rPr lang="en-IN" dirty="0" smtClean="0"/>
              <a:t> rule for </a:t>
            </a:r>
            <a:r>
              <a:rPr lang="en-IN" dirty="0" err="1" smtClean="0"/>
              <a:t>Fanout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7362"/>
          </a:xfrm>
        </p:spPr>
        <p:txBody>
          <a:bodyPr/>
          <a:lstStyle/>
          <a:p>
            <a:r>
              <a:rPr lang="en-US" dirty="0" smtClean="0"/>
              <a:t>To observe a </a:t>
            </a:r>
            <a:r>
              <a:rPr lang="en-US" dirty="0" err="1" smtClean="0"/>
              <a:t>fanout</a:t>
            </a:r>
            <a:r>
              <a:rPr lang="en-US" dirty="0" smtClean="0"/>
              <a:t> stem </a:t>
            </a:r>
            <a:r>
              <a:rPr lang="en-US" dirty="0" smtClean="0">
                <a:solidFill>
                  <a:srgbClr val="C00000"/>
                </a:solidFill>
              </a:rPr>
              <a:t>Observe it through branch with minimum </a:t>
            </a:r>
            <a:r>
              <a:rPr lang="en-US" dirty="0" err="1" smtClean="0">
                <a:solidFill>
                  <a:srgbClr val="C00000"/>
                </a:solidFill>
              </a:rPr>
              <a:t>observability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pl-PL" dirty="0" smtClean="0"/>
              <a:t>CO(a)=</a:t>
            </a:r>
            <a:r>
              <a:rPr lang="pl-PL" i="1" dirty="0" smtClean="0"/>
              <a:t>min (CO(</a:t>
            </a:r>
            <a:r>
              <a:rPr lang="en-IN" i="1" dirty="0" smtClean="0"/>
              <a:t>z1</a:t>
            </a:r>
            <a:r>
              <a:rPr lang="pl-PL" i="1" dirty="0" smtClean="0"/>
              <a:t>), CO(</a:t>
            </a:r>
            <a:r>
              <a:rPr lang="en-IN" i="1" dirty="0" smtClean="0"/>
              <a:t>z2</a:t>
            </a:r>
            <a:r>
              <a:rPr lang="pl-PL" i="1" dirty="0" smtClean="0"/>
              <a:t>), …, CO(zn)) </a:t>
            </a:r>
            <a:endParaRPr lang="en-IN" i="1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Controllability for gates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1714480" y="2714620"/>
            <a:ext cx="3286148" cy="1440902"/>
            <a:chOff x="1714480" y="2714620"/>
            <a:chExt cx="3286148" cy="1440902"/>
          </a:xfrm>
        </p:grpSpPr>
        <p:sp>
          <p:nvSpPr>
            <p:cNvPr id="4" name="Flowchart: Delay 3"/>
            <p:cNvSpPr/>
            <p:nvPr/>
          </p:nvSpPr>
          <p:spPr>
            <a:xfrm>
              <a:off x="2714612" y="3000372"/>
              <a:ext cx="1143008" cy="857256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28794" y="3143248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28794" y="3643314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57620" y="3429000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14480" y="271462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5918" y="378619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42900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Y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NAND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714480" y="2714620"/>
            <a:ext cx="3286148" cy="1440902"/>
            <a:chOff x="1714480" y="2714620"/>
            <a:chExt cx="3286148" cy="1440902"/>
          </a:xfrm>
        </p:grpSpPr>
        <p:sp>
          <p:nvSpPr>
            <p:cNvPr id="5" name="Flowchart: Delay 4"/>
            <p:cNvSpPr/>
            <p:nvPr/>
          </p:nvSpPr>
          <p:spPr>
            <a:xfrm>
              <a:off x="2714612" y="3000372"/>
              <a:ext cx="1143008" cy="857256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28794" y="3143248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28794" y="3643314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57620" y="3429000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14480" y="271462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5918" y="378619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42900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Y</a:t>
              </a:r>
              <a:endParaRPr lang="en-US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3857620" y="335756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</a:t>
            </a:r>
            <a:endParaRPr lang="en-US" dirty="0"/>
          </a:p>
        </p:txBody>
      </p:sp>
      <p:grpSp>
        <p:nvGrpSpPr>
          <p:cNvPr id="3" name="Group 12"/>
          <p:cNvGrpSpPr/>
          <p:nvPr/>
        </p:nvGrpSpPr>
        <p:grpSpPr>
          <a:xfrm>
            <a:off x="1714480" y="2714620"/>
            <a:ext cx="3286148" cy="1440902"/>
            <a:chOff x="1714480" y="2714620"/>
            <a:chExt cx="3286148" cy="1440902"/>
          </a:xfrm>
        </p:grpSpPr>
        <p:grpSp>
          <p:nvGrpSpPr>
            <p:cNvPr id="4" name="Group 3"/>
            <p:cNvGrpSpPr/>
            <p:nvPr/>
          </p:nvGrpSpPr>
          <p:grpSpPr>
            <a:xfrm>
              <a:off x="1714480" y="2714620"/>
              <a:ext cx="3286148" cy="1440902"/>
              <a:chOff x="1714480" y="2714620"/>
              <a:chExt cx="3286148" cy="144090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928794" y="3143248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28794" y="3643314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857620" y="3355974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714480" y="271462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85918" y="378619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3438" y="342900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Y</a:t>
                </a:r>
                <a:endParaRPr lang="en-US" dirty="0"/>
              </a:p>
            </p:txBody>
          </p:sp>
        </p:grpSp>
        <p:sp>
          <p:nvSpPr>
            <p:cNvPr id="12" name="Flowchart: Stored Data 11"/>
            <p:cNvSpPr/>
            <p:nvPr/>
          </p:nvSpPr>
          <p:spPr>
            <a:xfrm rot="10800000">
              <a:off x="2500298" y="3000372"/>
              <a:ext cx="1343029" cy="714379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and Uses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81000" indent="-381000">
              <a:lnSpc>
                <a:spcPct val="90000"/>
              </a:lnSpc>
            </a:pPr>
            <a:r>
              <a:rPr lang="en-US" b="1" dirty="0"/>
              <a:t>Need approximate measure of: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Difficulty of </a:t>
            </a:r>
            <a:r>
              <a:rPr lang="en-US" i="1" dirty="0">
                <a:solidFill>
                  <a:srgbClr val="002060"/>
                </a:solidFill>
              </a:rPr>
              <a:t>setting internal circuit lines to 0 or 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by setting primary circuit inputs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Difficulty of </a:t>
            </a:r>
            <a:r>
              <a:rPr lang="en-US" i="1" dirty="0">
                <a:solidFill>
                  <a:srgbClr val="002060"/>
                </a:solidFill>
              </a:rPr>
              <a:t>observing internal circuit lines by observing primary outputs</a:t>
            </a:r>
          </a:p>
          <a:p>
            <a:pPr marL="381000" indent="-381000">
              <a:lnSpc>
                <a:spcPct val="90000"/>
              </a:lnSpc>
            </a:pPr>
            <a:r>
              <a:rPr lang="en-US" b="1" dirty="0"/>
              <a:t>Uses: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Analysis of difficulty of testing internal circuit parts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– redesign or add special test hardware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Guidance for algorithms computing test patterns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– avoid using hard-to-control lines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Estimation of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fault coverage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Estimation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of test vector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</a:t>
            </a:r>
            <a:endParaRPr lang="en-US" dirty="0"/>
          </a:p>
        </p:txBody>
      </p:sp>
      <p:grpSp>
        <p:nvGrpSpPr>
          <p:cNvPr id="3" name="Group 13"/>
          <p:cNvGrpSpPr/>
          <p:nvPr/>
        </p:nvGrpSpPr>
        <p:grpSpPr>
          <a:xfrm>
            <a:off x="1714480" y="2714620"/>
            <a:ext cx="3286148" cy="1440902"/>
            <a:chOff x="1714480" y="2714620"/>
            <a:chExt cx="3286148" cy="1440902"/>
          </a:xfrm>
        </p:grpSpPr>
        <p:grpSp>
          <p:nvGrpSpPr>
            <p:cNvPr id="4" name="Group 3"/>
            <p:cNvGrpSpPr/>
            <p:nvPr/>
          </p:nvGrpSpPr>
          <p:grpSpPr>
            <a:xfrm>
              <a:off x="1714480" y="2714620"/>
              <a:ext cx="3286148" cy="1440902"/>
              <a:chOff x="1714480" y="2714620"/>
              <a:chExt cx="3286148" cy="144090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928794" y="3143248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28794" y="3643314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857620" y="3429000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714480" y="271462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85918" y="378619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3438" y="342900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Y</a:t>
                </a:r>
                <a:endParaRPr lang="en-US" dirty="0"/>
              </a:p>
            </p:txBody>
          </p:sp>
        </p:grpSp>
        <p:sp>
          <p:nvSpPr>
            <p:cNvPr id="12" name="Flowchart: Stored Data 11"/>
            <p:cNvSpPr/>
            <p:nvPr/>
          </p:nvSpPr>
          <p:spPr>
            <a:xfrm rot="10800000">
              <a:off x="2500298" y="3000372"/>
              <a:ext cx="1343029" cy="714379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786182" y="3214686"/>
              <a:ext cx="214313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2357422" y="3286124"/>
            <a:ext cx="3786214" cy="1000132"/>
            <a:chOff x="2357422" y="3286124"/>
            <a:chExt cx="3786214" cy="1000132"/>
          </a:xfrm>
        </p:grpSpPr>
        <p:sp>
          <p:nvSpPr>
            <p:cNvPr id="4" name="Flowchart: Merge 3"/>
            <p:cNvSpPr/>
            <p:nvPr/>
          </p:nvSpPr>
          <p:spPr>
            <a:xfrm rot="16200000">
              <a:off x="3679025" y="3250405"/>
              <a:ext cx="1000132" cy="107157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643438" y="3643314"/>
              <a:ext cx="214314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endCxn id="4" idx="0"/>
            </p:cNvCxnSpPr>
            <p:nvPr/>
          </p:nvCxnSpPr>
          <p:spPr>
            <a:xfrm>
              <a:off x="2357422" y="3786190"/>
              <a:ext cx="128588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57752" y="3786190"/>
              <a:ext cx="128588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XOR</a:t>
            </a:r>
            <a:endParaRPr lang="en-US" dirty="0"/>
          </a:p>
        </p:txBody>
      </p:sp>
      <p:grpSp>
        <p:nvGrpSpPr>
          <p:cNvPr id="3" name="Group 13"/>
          <p:cNvGrpSpPr/>
          <p:nvPr/>
        </p:nvGrpSpPr>
        <p:grpSpPr>
          <a:xfrm>
            <a:off x="1628180" y="2714620"/>
            <a:ext cx="3372448" cy="1440902"/>
            <a:chOff x="1628180" y="2714620"/>
            <a:chExt cx="3372448" cy="1440902"/>
          </a:xfrm>
        </p:grpSpPr>
        <p:grpSp>
          <p:nvGrpSpPr>
            <p:cNvPr id="4" name="Group 3"/>
            <p:cNvGrpSpPr/>
            <p:nvPr/>
          </p:nvGrpSpPr>
          <p:grpSpPr>
            <a:xfrm>
              <a:off x="1714480" y="2714620"/>
              <a:ext cx="3286148" cy="1440902"/>
              <a:chOff x="1714480" y="2714620"/>
              <a:chExt cx="3286148" cy="1440902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714480" y="2714620"/>
                <a:ext cx="3286148" cy="1440902"/>
                <a:chOff x="1714480" y="2714620"/>
                <a:chExt cx="3286148" cy="1440902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714480" y="3143248"/>
                  <a:ext cx="78581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785918" y="3500438"/>
                  <a:ext cx="78581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857620" y="3355974"/>
                  <a:ext cx="78581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714480" y="2714620"/>
                  <a:ext cx="357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785918" y="3786190"/>
                  <a:ext cx="357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643438" y="3429000"/>
                  <a:ext cx="357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Y</a:t>
                  </a:r>
                  <a:endParaRPr lang="en-US" dirty="0"/>
                </a:p>
              </p:txBody>
            </p:sp>
          </p:grpSp>
          <p:sp>
            <p:nvSpPr>
              <p:cNvPr id="6" name="Flowchart: Stored Data 5"/>
              <p:cNvSpPr/>
              <p:nvPr/>
            </p:nvSpPr>
            <p:spPr>
              <a:xfrm rot="10800000">
                <a:off x="2500298" y="3000372"/>
                <a:ext cx="1343029" cy="714379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Arc 12"/>
            <p:cNvSpPr/>
            <p:nvPr/>
          </p:nvSpPr>
          <p:spPr>
            <a:xfrm rot="10611419" flipH="1">
              <a:off x="1628180" y="3071810"/>
              <a:ext cx="1071570" cy="571504"/>
            </a:xfrm>
            <a:prstGeom prst="arc">
              <a:avLst>
                <a:gd name="adj1" fmla="val 18064596"/>
                <a:gd name="adj2" fmla="val 380045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XNOR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628180" y="2714620"/>
            <a:ext cx="3372448" cy="1440902"/>
            <a:chOff x="1628180" y="2714620"/>
            <a:chExt cx="3372448" cy="1440902"/>
          </a:xfrm>
        </p:grpSpPr>
        <p:grpSp>
          <p:nvGrpSpPr>
            <p:cNvPr id="4" name="Group 3"/>
            <p:cNvGrpSpPr/>
            <p:nvPr/>
          </p:nvGrpSpPr>
          <p:grpSpPr>
            <a:xfrm>
              <a:off x="1714480" y="2714620"/>
              <a:ext cx="3286148" cy="1440902"/>
              <a:chOff x="1714480" y="2714620"/>
              <a:chExt cx="3286148" cy="1440902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714480" y="2714620"/>
                <a:ext cx="3286148" cy="1440902"/>
                <a:chOff x="1714480" y="2714620"/>
                <a:chExt cx="3286148" cy="1440902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1714480" y="3143248"/>
                  <a:ext cx="78581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85918" y="3500438"/>
                  <a:ext cx="78581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857620" y="3355974"/>
                  <a:ext cx="78581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1714480" y="2714620"/>
                  <a:ext cx="357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785918" y="3786190"/>
                  <a:ext cx="357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43438" y="3429000"/>
                  <a:ext cx="357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Y</a:t>
                  </a:r>
                  <a:endParaRPr lang="en-US" dirty="0"/>
                </a:p>
              </p:txBody>
            </p:sp>
          </p:grpSp>
          <p:sp>
            <p:nvSpPr>
              <p:cNvPr id="8" name="Flowchart: Stored Data 7"/>
              <p:cNvSpPr/>
              <p:nvPr/>
            </p:nvSpPr>
            <p:spPr>
              <a:xfrm rot="10800000">
                <a:off x="2500298" y="3000372"/>
                <a:ext cx="1343029" cy="714379"/>
              </a:xfrm>
              <a:prstGeom prst="flowChartOnline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/>
            <p:cNvSpPr/>
            <p:nvPr/>
          </p:nvSpPr>
          <p:spPr>
            <a:xfrm rot="10611419" flipH="1">
              <a:off x="1628180" y="3071810"/>
              <a:ext cx="1071570" cy="571504"/>
            </a:xfrm>
            <a:prstGeom prst="arc">
              <a:avLst>
                <a:gd name="adj1" fmla="val 18064596"/>
                <a:gd name="adj2" fmla="val 380045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3786182" y="3286124"/>
            <a:ext cx="214314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small Circuit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714480" y="2714620"/>
            <a:ext cx="4071966" cy="1440902"/>
            <a:chOff x="1714480" y="2714620"/>
            <a:chExt cx="4071966" cy="1440902"/>
          </a:xfrm>
        </p:grpSpPr>
        <p:sp>
          <p:nvSpPr>
            <p:cNvPr id="5" name="Flowchart: Delay 4"/>
            <p:cNvSpPr/>
            <p:nvPr/>
          </p:nvSpPr>
          <p:spPr>
            <a:xfrm>
              <a:off x="2714612" y="3000372"/>
              <a:ext cx="1143008" cy="857256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28794" y="3143248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28794" y="3643314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57620" y="3429000"/>
              <a:ext cx="192882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14480" y="271462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5918" y="378619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42900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D</a:t>
              </a:r>
              <a:endParaRPr lang="en-US" dirty="0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2285984" y="4000504"/>
            <a:ext cx="4000528" cy="1440902"/>
            <a:chOff x="1000100" y="2714620"/>
            <a:chExt cx="4000528" cy="1440902"/>
          </a:xfrm>
        </p:grpSpPr>
        <p:grpSp>
          <p:nvGrpSpPr>
            <p:cNvPr id="12" name="Group 3"/>
            <p:cNvGrpSpPr/>
            <p:nvPr/>
          </p:nvGrpSpPr>
          <p:grpSpPr>
            <a:xfrm>
              <a:off x="1000100" y="2714620"/>
              <a:ext cx="4000528" cy="1440902"/>
              <a:chOff x="1000100" y="2714620"/>
              <a:chExt cx="4000528" cy="144090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000100" y="3143248"/>
                <a:ext cx="171451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928794" y="3643314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857620" y="3355974"/>
                <a:ext cx="785818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714480" y="271462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A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5918" y="378619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43438" y="3429000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Y</a:t>
                </a:r>
                <a:endParaRPr lang="en-US" dirty="0"/>
              </a:p>
            </p:txBody>
          </p:sp>
        </p:grpSp>
        <p:sp>
          <p:nvSpPr>
            <p:cNvPr id="14" name="Flowchart: Stored Data 13"/>
            <p:cNvSpPr/>
            <p:nvPr/>
          </p:nvSpPr>
          <p:spPr>
            <a:xfrm rot="10800000">
              <a:off x="2500298" y="3000372"/>
              <a:ext cx="1343029" cy="714379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rot="5400000">
            <a:off x="1893869" y="4036223"/>
            <a:ext cx="78502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Sequential </a:t>
            </a:r>
            <a:r>
              <a:rPr lang="en-IN" dirty="0" err="1" smtClean="0"/>
              <a:t>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929718" cy="449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 a D-Flip flop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C00000"/>
                </a:solidFill>
              </a:rPr>
              <a:t>Observability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of D</a:t>
            </a:r>
          </a:p>
          <a:p>
            <a:r>
              <a:rPr lang="pl-PL" dirty="0" smtClean="0"/>
              <a:t> </a:t>
            </a:r>
            <a:r>
              <a:rPr lang="pl-PL" dirty="0" smtClean="0"/>
              <a:t>CO(D)=CO(Q)+CC1(C)+CC0(C)+CC0(RESET)</a:t>
            </a:r>
          </a:p>
          <a:p>
            <a:r>
              <a:rPr lang="en-US" dirty="0" smtClean="0"/>
              <a:t> </a:t>
            </a:r>
            <a:r>
              <a:rPr lang="en-US" dirty="0" smtClean="0"/>
              <a:t>SO(D)=SO(Q)+SC1(C)+SC0(C)+SC0(RESET</a:t>
            </a:r>
            <a:r>
              <a:rPr lang="en-US" dirty="0" smtClean="0"/>
              <a:t>)+1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C00000"/>
                </a:solidFill>
              </a:rPr>
              <a:t>Observability</a:t>
            </a:r>
            <a:r>
              <a:rPr lang="en-US" i="1" dirty="0" smtClean="0">
                <a:solidFill>
                  <a:srgbClr val="C00000"/>
                </a:solidFill>
              </a:rPr>
              <a:t> of RESET</a:t>
            </a:r>
          </a:p>
          <a:p>
            <a:r>
              <a:rPr lang="pl-PL" dirty="0" smtClean="0"/>
              <a:t> CO(RESET</a:t>
            </a:r>
            <a:r>
              <a:rPr lang="pl-PL" dirty="0" smtClean="0"/>
              <a:t>)=CO(Q)+CC1(Q)+CC0(C)+</a:t>
            </a:r>
            <a:r>
              <a:rPr lang="pl-PL" dirty="0" smtClean="0"/>
              <a:t>CC1(RES</a:t>
            </a:r>
            <a:r>
              <a:rPr lang="en-US" dirty="0" smtClean="0"/>
              <a:t>ET)</a:t>
            </a:r>
          </a:p>
          <a:p>
            <a:r>
              <a:rPr lang="en-US" dirty="0" smtClean="0"/>
              <a:t>SO(RESET)= CO(Q)+CC1(Q)+CC0(C) </a:t>
            </a:r>
            <a:r>
              <a:rPr lang="en-US" dirty="0" smtClean="0"/>
              <a:t>+ CC1(RESET</a:t>
            </a:r>
            <a:r>
              <a:rPr lang="en-US" dirty="0" smtClean="0"/>
              <a:t>)+1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000240"/>
            <a:ext cx="9144000" cy="1428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Conditions:(1</a:t>
            </a:r>
            <a:r>
              <a:rPr lang="en-US" sz="2400" dirty="0" smtClean="0"/>
              <a:t>) set </a:t>
            </a:r>
            <a:r>
              <a:rPr lang="en-US" sz="2400" i="1" dirty="0" smtClean="0"/>
              <a:t>Q to 1 and </a:t>
            </a:r>
            <a:r>
              <a:rPr lang="en-US" sz="2400" i="1" dirty="0" smtClean="0"/>
              <a:t>clock</a:t>
            </a:r>
            <a:r>
              <a:rPr lang="en-US" sz="2400" dirty="0" smtClean="0"/>
              <a:t>ing </a:t>
            </a:r>
            <a:r>
              <a:rPr lang="en-US" sz="2400" dirty="0" smtClean="0"/>
              <a:t>a 0 from </a:t>
            </a:r>
            <a:r>
              <a:rPr lang="en-US" sz="2400" i="1" dirty="0" smtClean="0"/>
              <a:t>D, 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 </a:t>
            </a:r>
            <a:r>
              <a:rPr lang="en-US" sz="2400" i="1" dirty="0" smtClean="0"/>
              <a:t>              (</a:t>
            </a:r>
            <a:r>
              <a:rPr lang="en-US" sz="2400" i="1" dirty="0" smtClean="0"/>
              <a:t>2) set Q to 1 and synchronously apply RESET, </a:t>
            </a:r>
          </a:p>
          <a:p>
            <a:pPr>
              <a:buNone/>
            </a:pPr>
            <a:r>
              <a:rPr lang="en-US" sz="2400" i="1" dirty="0" smtClean="0"/>
              <a:t>               </a:t>
            </a:r>
            <a:r>
              <a:rPr lang="en-US" sz="2400" i="1" dirty="0" smtClean="0"/>
              <a:t>(3) set Q to </a:t>
            </a:r>
            <a:r>
              <a:rPr lang="en-US" sz="2400" i="1" dirty="0" smtClean="0"/>
              <a:t>0 </a:t>
            </a:r>
            <a:r>
              <a:rPr lang="en-US" sz="2400" dirty="0" smtClean="0"/>
              <a:t>and </a:t>
            </a:r>
            <a:r>
              <a:rPr lang="en-US" sz="2400" dirty="0" smtClean="0"/>
              <a:t>clock in a 1 from </a:t>
            </a:r>
            <a:r>
              <a:rPr lang="en-US" sz="2400" i="1" dirty="0" smtClean="0"/>
              <a:t>D while holding RESET to 0.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IN" dirty="0" smtClean="0"/>
              <a:t>Sequential </a:t>
            </a:r>
            <a:r>
              <a:rPr lang="en-IN" dirty="0" err="1" smtClean="0"/>
              <a:t>Observability</a:t>
            </a:r>
            <a:endParaRPr lang="en-US" dirty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297" y="5214950"/>
            <a:ext cx="8579983" cy="157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38" y="3643313"/>
            <a:ext cx="9015324" cy="15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 for following circuit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lum bright="-10000" contrast="-10000"/>
          </a:blip>
          <a:srcRect/>
          <a:stretch>
            <a:fillRect/>
          </a:stretch>
        </p:blipFill>
        <p:spPr bwMode="auto">
          <a:xfrm>
            <a:off x="736540" y="1785927"/>
            <a:ext cx="6907294" cy="465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Use of SCOAP:</a:t>
            </a:r>
            <a:br>
              <a:rPr lang="en-IN" dirty="0" smtClean="0"/>
            </a:b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 r="27217"/>
          <a:stretch>
            <a:fillRect/>
          </a:stretch>
        </p:blipFill>
        <p:spPr bwMode="auto">
          <a:xfrm>
            <a:off x="1071538" y="2571744"/>
            <a:ext cx="740999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Testability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5858"/>
          </a:xfrm>
        </p:spPr>
        <p:txBody>
          <a:bodyPr/>
          <a:lstStyle/>
          <a:p>
            <a:r>
              <a:rPr lang="en-IN" dirty="0" smtClean="0"/>
              <a:t>Measure of difficulty of making a circuit testable based on controllability and </a:t>
            </a:r>
            <a:r>
              <a:rPr lang="en-IN" dirty="0" err="1" smtClean="0"/>
              <a:t>observability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5786" y="2714620"/>
            <a:ext cx="7715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So, Testability analysis, Involves </a:t>
            </a:r>
            <a:r>
              <a:rPr lang="en-US" sz="2800" dirty="0"/>
              <a:t>circuit topological analysis, but </a:t>
            </a:r>
            <a:r>
              <a:rPr lang="en-US" sz="2800" i="1" dirty="0" smtClean="0">
                <a:solidFill>
                  <a:srgbClr val="C00000"/>
                </a:solidFill>
              </a:rPr>
              <a:t>no test </a:t>
            </a:r>
            <a:r>
              <a:rPr lang="en-US" sz="2800" i="1" dirty="0">
                <a:solidFill>
                  <a:srgbClr val="C00000"/>
                </a:solidFill>
              </a:rPr>
              <a:t>vectors and no search </a:t>
            </a:r>
            <a:r>
              <a:rPr lang="en-US" sz="2800" i="1" dirty="0" smtClean="0">
                <a:solidFill>
                  <a:srgbClr val="C00000"/>
                </a:solidFill>
              </a:rPr>
              <a:t>algorithm</a:t>
            </a:r>
            <a:r>
              <a:rPr lang="en-US" sz="2800" dirty="0" smtClean="0"/>
              <a:t>- </a:t>
            </a:r>
            <a:r>
              <a:rPr lang="en-US" sz="2800" b="1" dirty="0" smtClean="0">
                <a:solidFill>
                  <a:srgbClr val="0070C0"/>
                </a:solidFill>
              </a:rPr>
              <a:t>it’s a Static analysis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4357694"/>
            <a:ext cx="6491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Possesses a </a:t>
            </a:r>
            <a:r>
              <a:rPr lang="en-US" sz="2800" i="1" dirty="0" smtClean="0">
                <a:solidFill>
                  <a:srgbClr val="C00000"/>
                </a:solidFill>
              </a:rPr>
              <a:t>Linear </a:t>
            </a:r>
            <a:r>
              <a:rPr lang="en-US" sz="2800" i="1" dirty="0">
                <a:solidFill>
                  <a:srgbClr val="C00000"/>
                </a:solidFill>
              </a:rPr>
              <a:t>computational complexity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72" y="4857760"/>
            <a:ext cx="814393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smtClean="0"/>
              <a:t>Originally </a:t>
            </a:r>
            <a:r>
              <a:rPr lang="en-US" sz="2400" dirty="0" err="1" smtClean="0"/>
              <a:t>Rutman</a:t>
            </a:r>
            <a:r>
              <a:rPr lang="en-US" sz="2400" dirty="0" smtClean="0"/>
              <a:t> 1972 -- First  definition  of  controllability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Goldstein 1979 – SCOAP, First definition of </a:t>
            </a:r>
            <a:r>
              <a:rPr lang="en-US" sz="2400" dirty="0" err="1" smtClean="0"/>
              <a:t>observability</a:t>
            </a: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No of testability </a:t>
            </a:r>
            <a:r>
              <a:rPr lang="en-US" sz="2400" dirty="0" err="1" smtClean="0"/>
              <a:t>meausures</a:t>
            </a:r>
            <a:r>
              <a:rPr lang="en-US" sz="2400" dirty="0" smtClean="0"/>
              <a:t>- TMEAS, SCOAP,  TESTSCREEN,  CAMELOT,  VICTOR, </a:t>
            </a:r>
            <a:r>
              <a:rPr lang="en-US" sz="2400" dirty="0"/>
              <a:t>COMET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 of SCOAP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57230"/>
          </a:xfrm>
        </p:spPr>
        <p:txBody>
          <a:bodyPr/>
          <a:lstStyle/>
          <a:p>
            <a:r>
              <a:rPr lang="en-IN" dirty="0" smtClean="0"/>
              <a:t>For </a:t>
            </a:r>
            <a:r>
              <a:rPr lang="en-IN" dirty="0" err="1" smtClean="0"/>
              <a:t>Reconvergent</a:t>
            </a:r>
            <a:r>
              <a:rPr lang="en-IN" dirty="0" smtClean="0"/>
              <a:t> Fan-out it fails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Summarizing Controllability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6369" t="27966" r="33602" b="14830"/>
          <a:stretch>
            <a:fillRect/>
          </a:stretch>
        </p:blipFill>
        <p:spPr bwMode="auto">
          <a:xfrm>
            <a:off x="857224" y="1928802"/>
            <a:ext cx="6945360" cy="446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 l="19766" t="49805" r="37957" b="13086"/>
          <a:stretch>
            <a:fillRect/>
          </a:stretch>
        </p:blipFill>
        <p:spPr bwMode="auto">
          <a:xfrm>
            <a:off x="1142976" y="1467702"/>
            <a:ext cx="5856036" cy="288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IN" dirty="0" smtClean="0"/>
              <a:t>Summarizing </a:t>
            </a:r>
            <a:r>
              <a:rPr lang="en-IN" dirty="0" err="1" smtClean="0"/>
              <a:t>Observability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 l="21413" t="28320" r="39604" b="37500"/>
          <a:stretch>
            <a:fillRect/>
          </a:stretch>
        </p:blipFill>
        <p:spPr bwMode="auto">
          <a:xfrm>
            <a:off x="1643042" y="4286256"/>
            <a:ext cx="507209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SCOAP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600200"/>
            <a:ext cx="8153400" cy="11144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30000"/>
              <a:buFont typeface="Wingdings" pitchFamily="2" charset="2"/>
              <a:buChar char="§"/>
            </a:pPr>
            <a:r>
              <a:rPr lang="en-US" dirty="0" smtClean="0"/>
              <a:t>“Sandia </a:t>
            </a:r>
            <a:r>
              <a:rPr lang="en-US" dirty="0"/>
              <a:t>Controllability and </a:t>
            </a:r>
            <a:r>
              <a:rPr lang="en-US" dirty="0" err="1"/>
              <a:t>Observability</a:t>
            </a:r>
            <a:r>
              <a:rPr lang="en-US" dirty="0"/>
              <a:t> Analysis </a:t>
            </a:r>
            <a:r>
              <a:rPr lang="en-US" dirty="0" smtClean="0"/>
              <a:t>Program”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596" y="2786058"/>
            <a:ext cx="82868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800" dirty="0">
                <a:solidFill>
                  <a:srgbClr val="C00000"/>
                </a:solidFill>
              </a:rPr>
              <a:t>Combinational measures</a:t>
            </a:r>
          </a:p>
          <a:p>
            <a:r>
              <a:rPr lang="en-US" sz="2800" dirty="0"/>
              <a:t>􀂆 CC0 – difficulty of setting circuit line to logic 0</a:t>
            </a:r>
          </a:p>
          <a:p>
            <a:r>
              <a:rPr lang="en-US" sz="2800" dirty="0" smtClean="0"/>
              <a:t>􀂆 </a:t>
            </a:r>
            <a:r>
              <a:rPr lang="en-US" sz="2800" dirty="0"/>
              <a:t>CC1 – difficulty of setting circuit line to logic 1</a:t>
            </a:r>
          </a:p>
          <a:p>
            <a:r>
              <a:rPr lang="en-US" sz="2800" dirty="0"/>
              <a:t>􀂆 CO – difficulty of observing a circuit </a:t>
            </a:r>
            <a:r>
              <a:rPr lang="en-US" sz="2800" dirty="0" smtClean="0"/>
              <a:t>line </a:t>
            </a:r>
            <a:r>
              <a:rPr lang="en-US" sz="2800" dirty="0">
                <a:solidFill>
                  <a:srgbClr val="C00000"/>
                </a:solidFill>
              </a:rPr>
              <a:t>Sequential measures</a:t>
            </a:r>
          </a:p>
          <a:p>
            <a:r>
              <a:rPr lang="en-US" sz="2800" dirty="0"/>
              <a:t>􀂆 SC0 – difficulty of setting circuit line to logic 0</a:t>
            </a:r>
          </a:p>
          <a:p>
            <a:r>
              <a:rPr lang="en-US" sz="2800" dirty="0"/>
              <a:t>􀂆 SC1 – difficulty of setting circuit line to logic </a:t>
            </a:r>
            <a:r>
              <a:rPr lang="en-US" sz="2800" dirty="0" smtClean="0"/>
              <a:t>1</a:t>
            </a:r>
          </a:p>
          <a:p>
            <a:r>
              <a:rPr lang="en-US" sz="2800" dirty="0"/>
              <a:t>􀂆 SO – difficulty of observing a circuit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SCOAP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Range of metrics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Controllability</a:t>
            </a:r>
            <a:r>
              <a:rPr lang="en-US" dirty="0" smtClean="0"/>
              <a:t> – </a:t>
            </a:r>
            <a:r>
              <a:rPr lang="en-US" i="1" dirty="0" smtClean="0">
                <a:solidFill>
                  <a:schemeClr val="accent1"/>
                </a:solidFill>
              </a:rPr>
              <a:t>1 (easiest) to infinity (hardest)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Observability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i="1" dirty="0" smtClean="0">
                <a:solidFill>
                  <a:schemeClr val="accent1"/>
                </a:solidFill>
              </a:rPr>
              <a:t>0 (easiest) to infinity (hardest</a:t>
            </a:r>
            <a:r>
              <a:rPr lang="en-US" dirty="0" smtClean="0"/>
              <a:t>)</a:t>
            </a:r>
          </a:p>
          <a:p>
            <a:pPr algn="just"/>
            <a:r>
              <a:rPr lang="en-US" i="1" dirty="0" smtClean="0">
                <a:solidFill>
                  <a:srgbClr val="C00000"/>
                </a:solidFill>
              </a:rPr>
              <a:t> Initially, all testability </a:t>
            </a:r>
            <a:r>
              <a:rPr lang="en-US" dirty="0" smtClean="0"/>
              <a:t>measures are set to </a:t>
            </a:r>
            <a:r>
              <a:rPr lang="en-US" i="1" dirty="0" smtClean="0">
                <a:solidFill>
                  <a:srgbClr val="C00000"/>
                </a:solidFill>
              </a:rPr>
              <a:t>infinity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Controllability calculation</a:t>
            </a:r>
          </a:p>
          <a:p>
            <a:pPr algn="just">
              <a:buNone/>
            </a:pPr>
            <a:r>
              <a:rPr lang="en-US" dirty="0" smtClean="0"/>
              <a:t>    - Proceed from the </a:t>
            </a:r>
            <a:r>
              <a:rPr lang="en-US" i="1" dirty="0" smtClean="0">
                <a:solidFill>
                  <a:srgbClr val="C00000"/>
                </a:solidFill>
              </a:rPr>
              <a:t>inputs to the outputs</a:t>
            </a:r>
          </a:p>
          <a:p>
            <a:pPr algn="just">
              <a:buNone/>
            </a:pPr>
            <a:r>
              <a:rPr lang="en-US" dirty="0" smtClean="0"/>
              <a:t>     -Controllability measures of </a:t>
            </a:r>
            <a:r>
              <a:rPr lang="en-US" i="1" dirty="0" smtClean="0">
                <a:solidFill>
                  <a:srgbClr val="C00000"/>
                </a:solidFill>
              </a:rPr>
              <a:t>primary inputs (including branches) are all equal to 1</a:t>
            </a:r>
          </a:p>
          <a:p>
            <a:pPr algn="just"/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Observability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calcaulation</a:t>
            </a:r>
            <a:endParaRPr lang="en-US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r>
              <a:rPr lang="en-US" dirty="0" smtClean="0"/>
              <a:t>    - Start from the most observable nodes, </a:t>
            </a:r>
            <a:r>
              <a:rPr lang="en-US" i="1" dirty="0" smtClean="0">
                <a:solidFill>
                  <a:srgbClr val="C00000"/>
                </a:solidFill>
              </a:rPr>
              <a:t>the primary outputs, and proceed backward to the primary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SCOAP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algn="just"/>
            <a:r>
              <a:rPr lang="en-US" sz="3100" dirty="0" smtClean="0"/>
              <a:t>First, all the </a:t>
            </a:r>
            <a:r>
              <a:rPr lang="en-US" sz="3100" i="1" dirty="0" smtClean="0">
                <a:solidFill>
                  <a:srgbClr val="C00000"/>
                </a:solidFill>
              </a:rPr>
              <a:t>primary inputs </a:t>
            </a:r>
            <a:r>
              <a:rPr lang="en-US" sz="3100" dirty="0" smtClean="0"/>
              <a:t>are directly assigned </a:t>
            </a:r>
            <a:r>
              <a:rPr lang="en-US" sz="3100" i="1" dirty="0" smtClean="0">
                <a:solidFill>
                  <a:srgbClr val="C00000"/>
                </a:solidFill>
              </a:rPr>
              <a:t>CC0=1 and CC1 =1 </a:t>
            </a:r>
          </a:p>
          <a:p>
            <a:pPr algn="just"/>
            <a:r>
              <a:rPr lang="en-US" sz="3100" dirty="0" smtClean="0"/>
              <a:t>CC0 and CC1 are </a:t>
            </a:r>
            <a:r>
              <a:rPr lang="en-US" sz="3100" i="1" dirty="0" smtClean="0">
                <a:solidFill>
                  <a:srgbClr val="C00000"/>
                </a:solidFill>
              </a:rPr>
              <a:t>determined level wise </a:t>
            </a:r>
            <a:r>
              <a:rPr lang="en-US" sz="3100" dirty="0" smtClean="0"/>
              <a:t>for the circuit using SCOAP rules for logic gates.</a:t>
            </a:r>
          </a:p>
          <a:p>
            <a:pPr algn="just"/>
            <a:r>
              <a:rPr lang="en-US" sz="3100" dirty="0" smtClean="0"/>
              <a:t>For combinational </a:t>
            </a:r>
            <a:r>
              <a:rPr lang="en-US" sz="3100" dirty="0" err="1" smtClean="0"/>
              <a:t>observability</a:t>
            </a:r>
            <a:r>
              <a:rPr lang="en-US" sz="3100" dirty="0" smtClean="0"/>
              <a:t> </a:t>
            </a:r>
            <a:r>
              <a:rPr lang="en-US" sz="3100" i="1" dirty="0" smtClean="0">
                <a:solidFill>
                  <a:srgbClr val="C00000"/>
                </a:solidFill>
              </a:rPr>
              <a:t>(CO) </a:t>
            </a:r>
            <a:r>
              <a:rPr lang="en-US" sz="3100" dirty="0" smtClean="0"/>
              <a:t>of all </a:t>
            </a:r>
            <a:r>
              <a:rPr lang="en-US" sz="3100" i="1" dirty="0" smtClean="0">
                <a:solidFill>
                  <a:srgbClr val="C00000"/>
                </a:solidFill>
              </a:rPr>
              <a:t>primary outputs is assumed 0</a:t>
            </a:r>
          </a:p>
          <a:p>
            <a:pPr algn="just"/>
            <a:r>
              <a:rPr lang="en-US" sz="3100" dirty="0" smtClean="0"/>
              <a:t>CO values are </a:t>
            </a:r>
            <a:r>
              <a:rPr lang="en-US" sz="3100" i="1" dirty="0" smtClean="0">
                <a:solidFill>
                  <a:srgbClr val="C00000"/>
                </a:solidFill>
              </a:rPr>
              <a:t>determined level wise</a:t>
            </a:r>
            <a:r>
              <a:rPr lang="en-US" sz="3100" dirty="0" smtClean="0"/>
              <a:t> for the circuit (now moving from primary outputs to primary inputs) using SCOAP rules. </a:t>
            </a:r>
          </a:p>
          <a:p>
            <a:pPr algn="just"/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SCOAP RULES: Combinational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General rules for setting </a:t>
            </a:r>
            <a:r>
              <a:rPr lang="en-US" dirty="0" err="1" smtClean="0"/>
              <a:t>controllabilities</a:t>
            </a:r>
            <a:endParaRPr lang="en-US" dirty="0" smtClean="0"/>
          </a:p>
          <a:p>
            <a:r>
              <a:rPr lang="en-US" dirty="0" smtClean="0"/>
              <a:t>   If only one input sets gate output;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output controllability = min (input </a:t>
            </a:r>
            <a:r>
              <a:rPr lang="en-US" i="1" dirty="0" err="1" smtClean="0">
                <a:solidFill>
                  <a:srgbClr val="C00000"/>
                </a:solidFill>
              </a:rPr>
              <a:t>controllabilites</a:t>
            </a:r>
            <a:r>
              <a:rPr lang="en-US" i="1" dirty="0" smtClean="0">
                <a:solidFill>
                  <a:srgbClr val="C00000"/>
                </a:solidFill>
              </a:rPr>
              <a:t>) + 1</a:t>
            </a:r>
          </a:p>
          <a:p>
            <a:r>
              <a:rPr lang="en-US" dirty="0" smtClean="0"/>
              <a:t>If all inputs set gate output;</a:t>
            </a:r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</a:rPr>
              <a:t> output controllability = sum (input </a:t>
            </a:r>
            <a:r>
              <a:rPr lang="en-US" i="1" dirty="0" err="1" smtClean="0">
                <a:solidFill>
                  <a:srgbClr val="C00000"/>
                </a:solidFill>
              </a:rPr>
              <a:t>controllabilities</a:t>
            </a:r>
            <a:r>
              <a:rPr lang="en-US" i="1" dirty="0" smtClean="0">
                <a:solidFill>
                  <a:srgbClr val="C00000"/>
                </a:solidFill>
              </a:rPr>
              <a:t>) + 1</a:t>
            </a:r>
          </a:p>
          <a:p>
            <a:r>
              <a:rPr lang="en-US" dirty="0" smtClean="0"/>
              <a:t> If gate output is determined by multiple input sets, e.g., XOR;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i="1" dirty="0" smtClean="0">
                <a:solidFill>
                  <a:srgbClr val="C00000"/>
                </a:solidFill>
              </a:rPr>
              <a:t>output controllability = min(</a:t>
            </a:r>
            <a:r>
              <a:rPr lang="en-US" i="1" dirty="0" err="1" smtClean="0">
                <a:solidFill>
                  <a:srgbClr val="C00000"/>
                </a:solidFill>
              </a:rPr>
              <a:t>controllabilities</a:t>
            </a:r>
            <a:r>
              <a:rPr lang="en-US" i="1" dirty="0" smtClean="0">
                <a:solidFill>
                  <a:srgbClr val="C00000"/>
                </a:solidFill>
              </a:rPr>
              <a:t> of input sets) + 1</a:t>
            </a:r>
            <a:endParaRPr lang="en-US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Controllability for gates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14480" y="2714620"/>
            <a:ext cx="3286148" cy="1440902"/>
            <a:chOff x="1714480" y="2714620"/>
            <a:chExt cx="3286148" cy="1440902"/>
          </a:xfrm>
        </p:grpSpPr>
        <p:sp>
          <p:nvSpPr>
            <p:cNvPr id="4" name="Flowchart: Delay 3"/>
            <p:cNvSpPr/>
            <p:nvPr/>
          </p:nvSpPr>
          <p:spPr>
            <a:xfrm>
              <a:off x="2714612" y="3000372"/>
              <a:ext cx="1143008" cy="857256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28794" y="3143248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28794" y="3643314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57620" y="3429000"/>
              <a:ext cx="78581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14480" y="271462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5918" y="378619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42900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Y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8&quot; unique_id=&quot;12157&quot;&gt;&lt;/object&gt;&lt;object type=&quot;2&quot; unique_id=&quot;12158&quot;&gt;&lt;object type=&quot;3&quot; unique_id=&quot;12159&quot;&gt;&lt;property id=&quot;20148&quot; value=&quot;5&quot;/&gt;&lt;property id=&quot;20300&quot; value=&quot;Slide 1 - &amp;quot;TESTABILITY MEASURES&amp;quot;&quot;/&gt;&lt;property id=&quot;20307&quot; value=&quot;256&quot;/&gt;&lt;/object&gt;&lt;object type=&quot;3&quot; unique_id=&quot;12160&quot;&gt;&lt;property id=&quot;20148&quot; value=&quot;5&quot;/&gt;&lt;property id=&quot;20300&quot; value=&quot;Slide 2 - &amp;quot;What is testabilty&amp;quot;&quot;/&gt;&lt;property id=&quot;20307&quot; value=&quot;258&quot;/&gt;&lt;/object&gt;&lt;object type=&quot;3&quot; unique_id=&quot;12161&quot;&gt;&lt;property id=&quot;20148&quot; value=&quot;5&quot;/&gt;&lt;property id=&quot;20300&quot; value=&quot;Slide 3 - &amp;quot;Need and Uses&amp;quot;&quot;/&gt;&lt;property id=&quot;20307&quot; value=&quot;257&quot;/&gt;&lt;/object&gt;&lt;object type=&quot;3&quot; unique_id=&quot;12162&quot;&gt;&lt;property id=&quot;20148&quot; value=&quot;5&quot;/&gt;&lt;property id=&quot;20300&quot; value=&quot;Slide 4 - &amp;quot;Testability Measures&amp;quot;&quot;/&gt;&lt;property id=&quot;20307&quot; value=&quot;259&quot;/&gt;&lt;/object&gt;&lt;object type=&quot;3&quot; unique_id=&quot;12163&quot;&gt;&lt;property id=&quot;20148&quot; value=&quot;5&quot;/&gt;&lt;property id=&quot;20300&quot; value=&quot;Slide 5 - &amp;quot;SCOAP&amp;quot;&quot;/&gt;&lt;property id=&quot;20307&quot; value=&quot;260&quot;/&gt;&lt;/object&gt;&lt;object type=&quot;3&quot; unique_id=&quot;12227&quot;&gt;&lt;property id=&quot;20148&quot; value=&quot;5&quot;/&gt;&lt;property id=&quot;20300&quot; value=&quot;Slide 6 - &amp;quot;SCOAP Measures&amp;quot;&quot;/&gt;&lt;property id=&quot;20307&quot; value=&quot;261&quot;/&gt;&lt;/object&gt;&lt;object type=&quot;3&quot; unique_id=&quot;12268&quot;&gt;&lt;property id=&quot;20148&quot; value=&quot;5&quot;/&gt;&lt;property id=&quot;20300&quot; value=&quot;Slide 7 - &amp;quot;SCOAP PROCEDURE&amp;quot;&quot;/&gt;&lt;property id=&quot;20307&quot; value=&quot;262&quot;/&gt;&lt;/object&gt;&lt;object type=&quot;3&quot; unique_id=&quot;12269&quot;&gt;&lt;property id=&quot;20148&quot; value=&quot;5&quot;/&gt;&lt;property id=&quot;20300&quot; value=&quot;Slide 8 - &amp;quot;SCOAP RULES: Combinational Logic&amp;quot;&quot;/&gt;&lt;property id=&quot;20307&quot; value=&quot;263&quot;/&gt;&lt;/object&gt;&lt;object type=&quot;3&quot; unique_id=&quot;12270&quot;&gt;&lt;property id=&quot;20148&quot; value=&quot;5&quot;/&gt;&lt;property id=&quot;20300&quot; value=&quot;Slide 9 - &amp;quot;Controllability for gates&amp;quot;&quot;/&gt;&lt;property id=&quot;20307&quot; value=&quot;264&quot;/&gt;&lt;/object&gt;&lt;object type=&quot;3&quot; unique_id=&quot;12381&quot;&gt;&lt;property id=&quot;20148&quot; value=&quot;5&quot;/&gt;&lt;property id=&quot;20300&quot; value=&quot;Slide 10 - &amp;quot;NAND&amp;quot;&quot;/&gt;&lt;property id=&quot;20307&quot; value=&quot;265&quot;/&gt;&lt;/object&gt;&lt;object type=&quot;3&quot; unique_id=&quot;12382&quot;&gt;&lt;property id=&quot;20148&quot; value=&quot;5&quot;/&gt;&lt;property id=&quot;20300&quot; value=&quot;Slide 11 - &amp;quot;OR&amp;quot;&quot;/&gt;&lt;property id=&quot;20307&quot; value=&quot;266&quot;/&gt;&lt;/object&gt;&lt;object type=&quot;3&quot; unique_id=&quot;12383&quot;&gt;&lt;property id=&quot;20148&quot; value=&quot;5&quot;/&gt;&lt;property id=&quot;20300&quot; value=&quot;Slide 12 - &amp;quot;NOR&amp;quot;&quot;/&gt;&lt;property id=&quot;20307&quot; value=&quot;267&quot;/&gt;&lt;/object&gt;&lt;object type=&quot;3&quot; unique_id=&quot;12384&quot;&gt;&lt;property id=&quot;20148&quot; value=&quot;5&quot;/&gt;&lt;property id=&quot;20300&quot; value=&quot;Slide 13 - &amp;quot;NOT&amp;quot;&quot;/&gt;&lt;property id=&quot;20307&quot; value=&quot;271&quot;/&gt;&lt;/object&gt;&lt;object type=&quot;3&quot; unique_id=&quot;12385&quot;&gt;&lt;property id=&quot;20148&quot; value=&quot;5&quot;/&gt;&lt;property id=&quot;20300&quot; value=&quot;Slide 14 - &amp;quot;XOR&amp;quot;&quot;/&gt;&lt;property id=&quot;20307&quot; value=&quot;268&quot;/&gt;&lt;/object&gt;&lt;object type=&quot;3&quot; unique_id=&quot;12386&quot;&gt;&lt;property id=&quot;20148&quot; value=&quot;5&quot;/&gt;&lt;property id=&quot;20300&quot; value=&quot;Slide 15 - &amp;quot;XNOR&amp;quot;&quot;/&gt;&lt;property id=&quot;20307&quot; value=&quot;269&quot;/&gt;&lt;/object&gt;&lt;object type=&quot;3&quot; unique_id=&quot;12387&quot;&gt;&lt;property id=&quot;20148&quot; value=&quot;5&quot;/&gt;&lt;property id=&quot;20300&quot; value=&quot;Slide 16 - &amp;quot;A small Circuit&amp;quot;&quot;/&gt;&lt;property id=&quot;20307&quot; value=&quot;270&quot;/&gt;&lt;/object&gt;&lt;object type=&quot;3&quot; unique_id=&quot;12442&quot;&gt;&lt;property id=&quot;20148&quot; value=&quot;5&quot;/&gt;&lt;property id=&quot;20300&quot; value=&quot;Slide 17&quot;/&gt;&lt;property id=&quot;20307&quot; value=&quot;272&quot;/&gt;&lt;/object&gt;&lt;object type=&quot;3&quot; unique_id=&quot;12500&quot;&gt;&lt;property id=&quot;20148&quot; value=&quot;5&quot;/&gt;&lt;property id=&quot;20300&quot; value=&quot;Slide 18&quot;/&gt;&lt;property id=&quot;20307&quot; value=&quot;273&quot;/&gt;&lt;/object&gt;&lt;object type=&quot;3&quot; unique_id=&quot;12717&quot;&gt;&lt;property id=&quot;20148&quot; value=&quot;5&quot;/&gt;&lt;property id=&quot;20300&quot; value=&quot;Slide 19 - &amp;quot;Sequential Controllability&amp;quot;&quot;/&gt;&lt;property id=&quot;20307&quot; value=&quot;275&quot;/&gt;&lt;/object&gt;&lt;object type=&quot;3&quot; unique_id=&quot;12718&quot;&gt;&lt;property id=&quot;20148&quot; value=&quot;5&quot;/&gt;&lt;property id=&quot;20300&quot; value=&quot;Slide 20 - &amp;quot;Sequential Controllability&amp;quot;&quot;/&gt;&lt;property id=&quot;20307&quot; value=&quot;276&quot;/&gt;&lt;/object&gt;&lt;object type=&quot;3&quot; unique_id=&quot;12719&quot;&gt;&lt;property id=&quot;20148&quot; value=&quot;5&quot;/&gt;&lt;property id=&quot;20300&quot; value=&quot;Slide 21&quot;/&gt;&lt;property id=&quot;20307&quot; value=&quot;277&quot;/&gt;&lt;/object&gt;&lt;object type=&quot;3&quot; unique_id=&quot;12720&quot;&gt;&lt;property id=&quot;20148&quot; value=&quot;5&quot;/&gt;&lt;property id=&quot;20300&quot; value=&quot;Slide 41 - &amp;quot;Summarizing Controllability&amp;quot;&quot;/&gt;&lt;property id=&quot;20307&quot; value=&quot;274&quot;/&gt;&lt;/object&gt;&lt;object type=&quot;3&quot; unique_id=&quot;13129&quot;&gt;&lt;property id=&quot;20148&quot; value=&quot;5&quot;/&gt;&lt;property id=&quot;20300&quot; value=&quot;Slide 22 - &amp;quot;2nd iteration&amp;quot;&quot;/&gt;&lt;property id=&quot;20307&quot; value=&quot;278&quot;/&gt;&lt;/object&gt;&lt;object type=&quot;3&quot; unique_id=&quot;13130&quot;&gt;&lt;property id=&quot;20148&quot; value=&quot;5&quot;/&gt;&lt;property id=&quot;20300&quot; value=&quot;Slide 23 - &amp;quot;3rd Iteration&amp;quot;&quot;/&gt;&lt;property id=&quot;20307&quot; value=&quot;279&quot;/&gt;&lt;/object&gt;&lt;object type=&quot;3&quot; unique_id=&quot;13131&quot;&gt;&lt;property id=&quot;20148&quot; value=&quot;5&quot;/&gt;&lt;property id=&quot;20300&quot; value=&quot;Slide 24 - &amp;quot;4t iteration&amp;quot;&quot;/&gt;&lt;property id=&quot;20307&quot; value=&quot;280&quot;/&gt;&lt;/object&gt;&lt;object type=&quot;3&quot; unique_id=&quot;13132&quot;&gt;&lt;property id=&quot;20148&quot; value=&quot;5&quot;/&gt;&lt;property id=&quot;20300&quot; value=&quot;Slide 25 - &amp;quot;OBSERVABILITY&amp;quot;&quot;/&gt;&lt;property id=&quot;20307&quot; value=&quot;281&quot;/&gt;&lt;/object&gt;&lt;object type=&quot;3&quot; unique_id=&quot;13133&quot;&gt;&lt;property id=&quot;20148&quot; value=&quot;5&quot;/&gt;&lt;property id=&quot;20300&quot; value=&quot;Slide 27 - &amp;quot;Controllability for gates&amp;quot;&quot;/&gt;&lt;property id=&quot;20307&quot; value=&quot;283&quot;/&gt;&lt;/object&gt;&lt;object type=&quot;3&quot; unique_id=&quot;13134&quot;&gt;&lt;property id=&quot;20148&quot; value=&quot;5&quot;/&gt;&lt;property id=&quot;20300&quot; value=&quot;Slide 26 - &amp;quot;Observability rule for Fanout&amp;quot;&quot;/&gt;&lt;property id=&quot;20307&quot; value=&quot;282&quot;/&gt;&lt;/object&gt;&lt;object type=&quot;3&quot; unique_id=&quot;13135&quot;&gt;&lt;property id=&quot;20148&quot; value=&quot;5&quot;/&gt;&lt;property id=&quot;20300&quot; value=&quot;Slide 28 - &amp;quot;NAND&amp;quot;&quot;/&gt;&lt;property id=&quot;20307&quot; value=&quot;284&quot;/&gt;&lt;/object&gt;&lt;object type=&quot;3&quot; unique_id=&quot;13136&quot;&gt;&lt;property id=&quot;20148&quot; value=&quot;5&quot;/&gt;&lt;property id=&quot;20300&quot; value=&quot;Slide 29 - &amp;quot;OR&amp;quot;&quot;/&gt;&lt;property id=&quot;20307&quot; value=&quot;285&quot;/&gt;&lt;/object&gt;&lt;object type=&quot;3&quot; unique_id=&quot;13137&quot;&gt;&lt;property id=&quot;20148&quot; value=&quot;5&quot;/&gt;&lt;property id=&quot;20300&quot; value=&quot;Slide 30 - &amp;quot;NOR&amp;quot;&quot;/&gt;&lt;property id=&quot;20307&quot; value=&quot;286&quot;/&gt;&lt;/object&gt;&lt;object type=&quot;3&quot; unique_id=&quot;13138&quot;&gt;&lt;property id=&quot;20148&quot; value=&quot;5&quot;/&gt;&lt;property id=&quot;20300&quot; value=&quot;Slide 31 - &amp;quot;NOT&amp;quot;&quot;/&gt;&lt;property id=&quot;20307&quot; value=&quot;287&quot;/&gt;&lt;/object&gt;&lt;object type=&quot;3&quot; unique_id=&quot;13139&quot;&gt;&lt;property id=&quot;20148&quot; value=&quot;5&quot;/&gt;&lt;property id=&quot;20300&quot; value=&quot;Slide 32 - &amp;quot;XOR&amp;quot;&quot;/&gt;&lt;property id=&quot;20307&quot; value=&quot;288&quot;/&gt;&lt;/object&gt;&lt;object type=&quot;3&quot; unique_id=&quot;13140&quot;&gt;&lt;property id=&quot;20148&quot; value=&quot;5&quot;/&gt;&lt;property id=&quot;20300&quot; value=&quot;Slide 33 - &amp;quot;XNOR&amp;quot;&quot;/&gt;&lt;property id=&quot;20307&quot; value=&quot;289&quot;/&gt;&lt;/object&gt;&lt;object type=&quot;3&quot; unique_id=&quot;13142&quot;&gt;&lt;property id=&quot;20148&quot; value=&quot;5&quot;/&gt;&lt;property id=&quot;20300&quot; value=&quot;Slide 34 - &amp;quot;A small Circuit&amp;quot;&quot;/&gt;&lt;property id=&quot;20307&quot; value=&quot;291&quot;/&gt;&lt;/object&gt;&lt;object type=&quot;3&quot; unique_id=&quot;13254&quot;&gt;&lt;property id=&quot;20148&quot; value=&quot;5&quot;/&gt;&lt;property id=&quot;20300&quot; value=&quot;Slide 35&quot;/&gt;&lt;property id=&quot;20307&quot; value=&quot;292&quot;/&gt;&lt;/object&gt;&lt;object type=&quot;3&quot; unique_id=&quot;13521&quot;&gt;&lt;property id=&quot;20148&quot; value=&quot;5&quot;/&gt;&lt;property id=&quot;20300&quot; value=&quot;Slide 36 - &amp;quot;Sequential Observability&amp;quot;&quot;/&gt;&lt;property id=&quot;20307&quot; value=&quot;294&quot;/&gt;&lt;/object&gt;&lt;object type=&quot;3&quot; unique_id=&quot;13522&quot;&gt;&lt;property id=&quot;20148&quot; value=&quot;5&quot;/&gt;&lt;property id=&quot;20300&quot; value=&quot;Slide 42 - &amp;quot;Summarizing Observability&amp;quot;&quot;/&gt;&lt;property id=&quot;20307&quot; value=&quot;293&quot;/&gt;&lt;/object&gt;&lt;object type=&quot;3&quot; unique_id=&quot;13803&quot;&gt;&lt;property id=&quot;20148&quot; value=&quot;5&quot;/&gt;&lt;property id=&quot;20300&quot; value=&quot;Slide 37 - &amp;quot;Sequential Observability&amp;quot;&quot;/&gt;&lt;property id=&quot;20307&quot; value=&quot;295&quot;/&gt;&lt;/object&gt;&lt;object type=&quot;3&quot; unique_id=&quot;13804&quot;&gt;&lt;property id=&quot;20148&quot; value=&quot;5&quot;/&gt;&lt;property id=&quot;20300&quot; value=&quot;Slide 38 - &amp;quot;Compute for following circuit&amp;quot;&quot;/&gt;&lt;property id=&quot;20307&quot; value=&quot;296&quot;/&gt;&lt;/object&gt;&lt;object type=&quot;3&quot; unique_id=&quot;13805&quot;&gt;&lt;property id=&quot;20148&quot; value=&quot;5&quot;/&gt;&lt;property id=&quot;20300&quot; value=&quot;Slide 39 - &amp;quot;Use of SCOAP: &amp;quot;&quot;/&gt;&lt;property id=&quot;20307&quot; value=&quot;297&quot;/&gt;&lt;/object&gt;&lt;object type=&quot;3&quot; unique_id=&quot;13806&quot;&gt;&lt;property id=&quot;20148&quot; value=&quot;5&quot;/&gt;&lt;property id=&quot;20300&quot; value=&quot;Slide 40 - &amp;quot;Limitation of SCOAP&amp;quot;&quot;/&gt;&lt;property id=&quot;20307&quot; value=&quot;298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367</TotalTime>
  <Words>958</Words>
  <Application>Microsoft Office PowerPoint</Application>
  <PresentationFormat>On-screen Show (4:3)</PresentationFormat>
  <Paragraphs>161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Median</vt:lpstr>
      <vt:lpstr>TESTABILITY MEASURES</vt:lpstr>
      <vt:lpstr>What is testabilty</vt:lpstr>
      <vt:lpstr>Need and Uses</vt:lpstr>
      <vt:lpstr>Testability Measures</vt:lpstr>
      <vt:lpstr>SCOAP</vt:lpstr>
      <vt:lpstr>SCOAP Measures</vt:lpstr>
      <vt:lpstr>SCOAP PROCEDURE</vt:lpstr>
      <vt:lpstr>SCOAP RULES: Combinational Logic</vt:lpstr>
      <vt:lpstr>Controllability for gates</vt:lpstr>
      <vt:lpstr>NAND</vt:lpstr>
      <vt:lpstr>OR</vt:lpstr>
      <vt:lpstr>NOR</vt:lpstr>
      <vt:lpstr>NOT</vt:lpstr>
      <vt:lpstr>XOR</vt:lpstr>
      <vt:lpstr>XNOR</vt:lpstr>
      <vt:lpstr>A small Circuit</vt:lpstr>
      <vt:lpstr>Slide 17</vt:lpstr>
      <vt:lpstr>Slide 18</vt:lpstr>
      <vt:lpstr>Sequential Controllability</vt:lpstr>
      <vt:lpstr>Sequential Controllability</vt:lpstr>
      <vt:lpstr>Slide 21</vt:lpstr>
      <vt:lpstr>2nd iteration</vt:lpstr>
      <vt:lpstr>3rd Iteration</vt:lpstr>
      <vt:lpstr>4t iteration</vt:lpstr>
      <vt:lpstr>OBSERVABILITY</vt:lpstr>
      <vt:lpstr>Observability rule for Fanout</vt:lpstr>
      <vt:lpstr>Controllability for gates</vt:lpstr>
      <vt:lpstr>NAND</vt:lpstr>
      <vt:lpstr>OR</vt:lpstr>
      <vt:lpstr>NOR</vt:lpstr>
      <vt:lpstr>NOT</vt:lpstr>
      <vt:lpstr>XOR</vt:lpstr>
      <vt:lpstr>XNOR</vt:lpstr>
      <vt:lpstr>A small Circuit</vt:lpstr>
      <vt:lpstr>Slide 35</vt:lpstr>
      <vt:lpstr>Sequential Observability</vt:lpstr>
      <vt:lpstr>Sequential Observability</vt:lpstr>
      <vt:lpstr>Compute for following circuit</vt:lpstr>
      <vt:lpstr>Use of SCOAP: </vt:lpstr>
      <vt:lpstr>Limitation of SCOAP</vt:lpstr>
      <vt:lpstr>Summarizing Controllability</vt:lpstr>
      <vt:lpstr>Summarizing Observability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TESTABILITY MEASURES</dc:title>
  <dc:creator>Windows User</dc:creator>
  <cp:lastModifiedBy>Windows User</cp:lastModifiedBy>
  <cp:revision>41</cp:revision>
  <dcterms:created xsi:type="dcterms:W3CDTF">2021-04-06T02:59:49Z</dcterms:created>
  <dcterms:modified xsi:type="dcterms:W3CDTF">2021-04-15T06:29:53Z</dcterms:modified>
</cp:coreProperties>
</file>