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844"/>
    <a:srgbClr val="156082"/>
    <a:srgbClr val="1B2135"/>
    <a:srgbClr val="16131E"/>
    <a:srgbClr val="199E91"/>
    <a:srgbClr val="17383D"/>
    <a:srgbClr val="0F3E46"/>
    <a:srgbClr val="0B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737" autoAdjust="0"/>
  </p:normalViewPr>
  <p:slideViewPr>
    <p:cSldViewPr snapToGrid="0">
      <p:cViewPr>
        <p:scale>
          <a:sx n="50" d="100"/>
          <a:sy n="50" d="100"/>
        </p:scale>
        <p:origin x="1356" y="36"/>
      </p:cViewPr>
      <p:guideLst>
        <p:guide orient="horz" pos="4055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D8173-F026-43FF-B69B-27491A6BD775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BF3E3-8576-4966-8272-AF7A6C74D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6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7B3-69F3-49F6-88AC-551C75C62AE8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3838-CBC9-483A-9F6C-CC7A1D21C08C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64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1D3D-40AC-42FD-A00B-C0F8099F2021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5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E5-9F35-4194-810E-131A7CF7BE76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9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FB-62EB-4B44-845C-87B9ECF0DA03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7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0519-E820-4203-A948-778F51F956B0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7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3D6B-8AEC-4E1E-8635-C3733B46C162}" type="datetime1">
              <a:rPr lang="pt-BR" smtClean="0"/>
              <a:t>05/12/2024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99C8-4A0F-4D23-A5A6-FCE7FB811CFC}" type="datetime1">
              <a:rPr lang="pt-BR" smtClean="0"/>
              <a:t>05/12/2024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AD6F-8A0D-4080-B3FB-563A69A548FD}" type="datetime1">
              <a:rPr lang="pt-BR" smtClean="0"/>
              <a:t>05/12/2024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1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74E9-DFEB-4892-B9AC-0B763494D4ED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79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6C76-F9D2-4059-8259-3C537A54F761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67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45108-3CD0-44CB-8C6E-F6B1857126A4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4732D-06B8-43B6-91E2-3750AE5A1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1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ja-khal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34.xml"/><Relationship Id="rId3" Type="http://schemas.microsoft.com/office/2007/relationships/hdphoto" Target="../media/hdphoto2.wdp"/><Relationship Id="rId7" Type="http://schemas.openxmlformats.org/officeDocument/2006/relationships/slide" Target="slide10.xml"/><Relationship Id="rId12" Type="http://schemas.openxmlformats.org/officeDocument/2006/relationships/slide" Target="slide2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27.xml"/><Relationship Id="rId5" Type="http://schemas.openxmlformats.org/officeDocument/2006/relationships/slide" Target="slide5.xml"/><Relationship Id="rId15" Type="http://schemas.openxmlformats.org/officeDocument/2006/relationships/slide" Target="slide36.xml"/><Relationship Id="rId10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slide" Target="slide17.xml"/><Relationship Id="rId14" Type="http://schemas.openxmlformats.org/officeDocument/2006/relationships/slide" Target="slide35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felipeaguiar-exe/" TargetMode="External"/><Relationship Id="rId4" Type="http://schemas.openxmlformats.org/officeDocument/2006/relationships/hyperlink" Target="https://www.dio.me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raja-khali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onardo.ai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F65A8511-FB4A-0D1F-D893-12B334FB309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2844"/>
          </a:solidFill>
          <a:ln>
            <a:solidFill>
              <a:srgbClr val="199E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lustração capa" descr="Menino sentado em frente a mesa com computador&#10;&#10;Descrição gerada automaticamente com confiança baixa">
            <a:extLst>
              <a:ext uri="{FF2B5EF4-FFF2-40B4-BE49-F238E27FC236}">
                <a16:creationId xmlns:a16="http://schemas.microsoft.com/office/drawing/2014/main" id="{B78AAAC2-B6AC-ADFF-D808-7817B984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7"/>
          <a:stretch/>
        </p:blipFill>
        <p:spPr>
          <a:xfrm>
            <a:off x="0" y="0"/>
            <a:ext cx="9601200" cy="6686550"/>
          </a:xfrm>
          <a:prstGeom prst="rect">
            <a:avLst/>
          </a:prstGeom>
        </p:spPr>
      </p:pic>
      <p:sp>
        <p:nvSpPr>
          <p:cNvPr id="4" name="Título">
            <a:extLst>
              <a:ext uri="{FF2B5EF4-FFF2-40B4-BE49-F238E27FC236}">
                <a16:creationId xmlns:a16="http://schemas.microsoft.com/office/drawing/2014/main" id="{742304F1-AFA7-3EFC-19FF-F9CE0605B61E}"/>
              </a:ext>
            </a:extLst>
          </p:cNvPr>
          <p:cNvSpPr txBox="1"/>
          <p:nvPr/>
        </p:nvSpPr>
        <p:spPr>
          <a:xfrm>
            <a:off x="617220" y="7497123"/>
            <a:ext cx="8366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DESVENDANDO O MUNDO INVERTIDO DOS E-BOOKS</a:t>
            </a:r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F3B03528-B15B-0FA4-1E75-F6062EE84C74}"/>
              </a:ext>
            </a:extLst>
          </p:cNvPr>
          <p:cNvSpPr txBox="1"/>
          <p:nvPr/>
        </p:nvSpPr>
        <p:spPr>
          <a:xfrm>
            <a:off x="617220" y="9581202"/>
            <a:ext cx="8366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COMO USAR CHATGPT E POWERPOINT PARA CRIAR CONTEÚDOS PROFISSIONAIS</a:t>
            </a:r>
          </a:p>
        </p:txBody>
      </p:sp>
      <p:sp>
        <p:nvSpPr>
          <p:cNvPr id="12" name="Título">
            <a:extLst>
              <a:ext uri="{FF2B5EF4-FFF2-40B4-BE49-F238E27FC236}">
                <a16:creationId xmlns:a16="http://schemas.microsoft.com/office/drawing/2014/main" id="{45CEE0C5-1B62-2003-2085-67CF77E56DBE}"/>
              </a:ext>
            </a:extLst>
          </p:cNvPr>
          <p:cNvSpPr txBox="1"/>
          <p:nvPr/>
        </p:nvSpPr>
        <p:spPr>
          <a:xfrm>
            <a:off x="2806700" y="11611827"/>
            <a:ext cx="3962400" cy="461665"/>
          </a:xfrm>
          <a:prstGeom prst="rect">
            <a:avLst/>
          </a:prstGeom>
          <a:solidFill>
            <a:srgbClr val="102844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 w="3175">
                  <a:noFill/>
                </a:ln>
                <a:solidFill>
                  <a:schemeClr val="bg1"/>
                </a:solidFill>
                <a:hlinkClick r:id="rId3"/>
              </a:rPr>
              <a:t>Raja Khalil Gebara Novaes</a:t>
            </a:r>
            <a:endParaRPr lang="pt-BR" sz="2400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3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0A9A-9AF9-2DA5-B03A-0591E095B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A88D0014-92F0-B975-F051-207D2598E0D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2844"/>
          </a:solidFill>
          <a:ln>
            <a:solidFill>
              <a:srgbClr val="199E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8B2EB1C1-0C54-F7A8-E84E-EF60798F274B}"/>
              </a:ext>
            </a:extLst>
          </p:cNvPr>
          <p:cNvSpPr txBox="1"/>
          <p:nvPr/>
        </p:nvSpPr>
        <p:spPr>
          <a:xfrm>
            <a:off x="848836" y="10328293"/>
            <a:ext cx="836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</a:rPr>
              <a:t>Montando o E-book com PowerPoint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B817003-D03E-6CAF-2501-D1B7D63A6DC2}"/>
              </a:ext>
            </a:extLst>
          </p:cNvPr>
          <p:cNvGrpSpPr/>
          <p:nvPr/>
        </p:nvGrpSpPr>
        <p:grpSpPr>
          <a:xfrm>
            <a:off x="1766729" y="645794"/>
            <a:ext cx="6719887" cy="9682499"/>
            <a:chOff x="1672273" y="322897"/>
            <a:chExt cx="6719887" cy="9682499"/>
          </a:xfrm>
        </p:grpSpPr>
        <p:pic>
          <p:nvPicPr>
            <p:cNvPr id="3" name="Imagem 2" descr="Desenho de uma pessoa&#10;&#10;Descrição gerada automaticamente com confiança baixa">
              <a:extLst>
                <a:ext uri="{FF2B5EF4-FFF2-40B4-BE49-F238E27FC236}">
                  <a16:creationId xmlns:a16="http://schemas.microsoft.com/office/drawing/2014/main" id="{D122662D-AEA2-4728-A71E-205541332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672273" y="322897"/>
              <a:ext cx="6719887" cy="9682499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6FA2537-60A9-A540-FB23-1383E1BFE063}"/>
                </a:ext>
              </a:extLst>
            </p:cNvPr>
            <p:cNvSpPr/>
            <p:nvPr/>
          </p:nvSpPr>
          <p:spPr>
            <a:xfrm>
              <a:off x="4526280" y="6437313"/>
              <a:ext cx="822960" cy="1015047"/>
            </a:xfrm>
            <a:prstGeom prst="rect">
              <a:avLst/>
            </a:prstGeom>
            <a:solidFill>
              <a:srgbClr val="1028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8" name="Título">
            <a:extLst>
              <a:ext uri="{FF2B5EF4-FFF2-40B4-BE49-F238E27FC236}">
                <a16:creationId xmlns:a16="http://schemas.microsoft.com/office/drawing/2014/main" id="{0D9ED826-091A-805D-055D-82A9B918E588}"/>
              </a:ext>
            </a:extLst>
          </p:cNvPr>
          <p:cNvSpPr txBox="1"/>
          <p:nvPr/>
        </p:nvSpPr>
        <p:spPr>
          <a:xfrm>
            <a:off x="848836" y="6705440"/>
            <a:ext cx="8366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2</a:t>
            </a:r>
          </a:p>
        </p:txBody>
      </p:sp>
      <p:sp>
        <p:nvSpPr>
          <p:cNvPr id="11" name="Título">
            <a:extLst>
              <a:ext uri="{FF2B5EF4-FFF2-40B4-BE49-F238E27FC236}">
                <a16:creationId xmlns:a16="http://schemas.microsoft.com/office/drawing/2014/main" id="{763E36E7-16E5-8A15-CE72-F8F9404DCAFF}"/>
              </a:ext>
            </a:extLst>
          </p:cNvPr>
          <p:cNvSpPr txBox="1"/>
          <p:nvPr/>
        </p:nvSpPr>
        <p:spPr>
          <a:xfrm>
            <a:off x="-1650524" y="1021447"/>
            <a:ext cx="836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CAPÍTULO</a:t>
            </a:r>
          </a:p>
        </p:txBody>
      </p:sp>
    </p:spTree>
    <p:extLst>
      <p:ext uri="{BB962C8B-B14F-4D97-AF65-F5344CB8AC3E}">
        <p14:creationId xmlns:p14="http://schemas.microsoft.com/office/powerpoint/2010/main" val="211799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C7167-BC89-1EE6-F07A-B11CF6B1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">
            <a:extLst>
              <a:ext uri="{FF2B5EF4-FFF2-40B4-BE49-F238E27FC236}">
                <a16:creationId xmlns:a16="http://schemas.microsoft.com/office/drawing/2014/main" id="{7D453517-B706-3FD4-EBCD-4D7665358788}"/>
              </a:ext>
            </a:extLst>
          </p:cNvPr>
          <p:cNvSpPr txBox="1"/>
          <p:nvPr/>
        </p:nvSpPr>
        <p:spPr>
          <a:xfrm>
            <a:off x="426720" y="673348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Configurações Iniciais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800EA84C-75E5-65F3-38AC-5C016CB53916}"/>
              </a:ext>
            </a:extLst>
          </p:cNvPr>
          <p:cNvSpPr txBox="1"/>
          <p:nvPr/>
        </p:nvSpPr>
        <p:spPr>
          <a:xfrm>
            <a:off x="617220" y="4044345"/>
            <a:ext cx="8366760" cy="7848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Configurações Iniciais para Montar um E-book com PowerPoint</a:t>
            </a:r>
          </a:p>
          <a:p>
            <a:pPr algn="just"/>
            <a:endParaRPr lang="pt-BR" sz="2400" b="1" dirty="0"/>
          </a:p>
          <a:p>
            <a:r>
              <a:rPr lang="pt-BR" sz="2400" dirty="0"/>
              <a:t>Para criar um e-book visualmente atraente e bem estruturado, é essencial configurar corretamente o ambiente de trabalho no PowerPoint. Aqui está um passo a passo detalhado para ajudá-lo nessa tarefa:</a:t>
            </a:r>
          </a:p>
          <a:p>
            <a:endParaRPr lang="pt-BR" sz="2400" b="1" dirty="0"/>
          </a:p>
          <a:p>
            <a:r>
              <a:rPr lang="pt-BR" sz="2400" b="1" dirty="0"/>
              <a:t>Preparando o Ambiente de Trabalho</a:t>
            </a:r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Abrir o PowerPoint:</a:t>
            </a:r>
          </a:p>
          <a:p>
            <a:pPr lvl="1" algn="just"/>
            <a:r>
              <a:rPr lang="pt-BR" sz="2400" dirty="0"/>
              <a:t>Inicie o PowerPoint em seu computador. Se você ainda não tem o PowerPoint instalado, ele pode ser adquirido como parte do pacote Microsoft Office 365.</a:t>
            </a:r>
          </a:p>
          <a:p>
            <a:pPr algn="just"/>
            <a:endParaRPr lang="pt-BR" sz="2400" b="1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F82C64E-16B8-8C11-90E2-C8448C04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146"/>
          <a:stretch/>
        </p:blipFill>
        <p:spPr>
          <a:xfrm>
            <a:off x="-582149" y="1504345"/>
            <a:ext cx="6964736" cy="2311400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4DFAA7D3-303A-96F7-1D71-47E342E07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09" y="7162800"/>
            <a:ext cx="3246581" cy="3246581"/>
          </a:xfrm>
          <a:prstGeom prst="rect">
            <a:avLst/>
          </a:prstGeom>
        </p:spPr>
      </p:pic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1D0EB75F-A28E-AF98-11C2-DACCEE53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7213450C-8D88-F734-F88F-F222D63B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4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7E27D-3E9B-6EDB-0FB5-B0E5E2E7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ACB32E8-3E6D-2345-0863-99A896DB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AAEF353D-71BB-1737-55E3-04C825BDD6C6}"/>
              </a:ext>
            </a:extLst>
          </p:cNvPr>
          <p:cNvSpPr txBox="1"/>
          <p:nvPr/>
        </p:nvSpPr>
        <p:spPr>
          <a:xfrm>
            <a:off x="617220" y="936172"/>
            <a:ext cx="8366760" cy="7848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Configurar a Exibição:</a:t>
            </a:r>
          </a:p>
          <a:p>
            <a:pPr algn="just"/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 algn="just"/>
            <a:r>
              <a:rPr lang="pt-BR" sz="2400" dirty="0"/>
              <a:t>No menu superior, vá até a aba </a:t>
            </a:r>
            <a:r>
              <a:rPr lang="pt-BR" sz="2400" b="1" dirty="0"/>
              <a:t>Exibir</a:t>
            </a:r>
            <a:r>
              <a:rPr lang="pt-BR" sz="2400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 algn="just"/>
            <a:endParaRPr lang="pt-BR" sz="2400" dirty="0"/>
          </a:p>
          <a:p>
            <a:pPr lvl="1" algn="just"/>
            <a:endParaRPr lang="pt-BR" sz="2400" dirty="0"/>
          </a:p>
          <a:p>
            <a:pPr lvl="1" algn="just"/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 algn="just"/>
            <a:r>
              <a:rPr lang="pt-BR" sz="2400" dirty="0"/>
              <a:t>Marque as opções:</a:t>
            </a:r>
          </a:p>
          <a:p>
            <a:pPr lvl="1" algn="just"/>
            <a:endParaRPr lang="pt-BR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Réguas:</a:t>
            </a:r>
            <a:r>
              <a:rPr lang="pt-BR" sz="2400" dirty="0"/>
              <a:t> Ajuda a alinhar elementos na página.</a:t>
            </a:r>
          </a:p>
          <a:p>
            <a:pPr lvl="2" algn="just"/>
            <a:endParaRPr lang="pt-BR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Linhas de Grade:</a:t>
            </a:r>
            <a:r>
              <a:rPr lang="pt-BR" sz="2400" dirty="0"/>
              <a:t> Fornece uma grade para facilitar o posicionamento dos elementos.</a:t>
            </a:r>
          </a:p>
          <a:p>
            <a:pPr lvl="2" algn="just"/>
            <a:endParaRPr lang="pt-BR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Guias:</a:t>
            </a:r>
            <a:r>
              <a:rPr lang="pt-BR" sz="2400" dirty="0"/>
              <a:t> Adiciona linhas-guia que podem ser movidas para alinhar conteúdo de forma precisa.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FACA2D-418F-7E6D-0DA9-B89BA5690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" y="2961735"/>
            <a:ext cx="8366760" cy="982947"/>
          </a:xfrm>
          <a:prstGeom prst="rect">
            <a:avLst/>
          </a:prstGeom>
          <a:ln w="38100">
            <a:solidFill>
              <a:srgbClr val="10284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C87C793-4F48-8CAC-F9E5-2904799D13CF}"/>
              </a:ext>
            </a:extLst>
          </p:cNvPr>
          <p:cNvSpPr/>
          <p:nvPr/>
        </p:nvSpPr>
        <p:spPr>
          <a:xfrm>
            <a:off x="4076700" y="3384411"/>
            <a:ext cx="723900" cy="463689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A46A75-1498-BFCA-CC3E-FB646B6221F1}"/>
              </a:ext>
            </a:extLst>
          </p:cNvPr>
          <p:cNvSpPr/>
          <p:nvPr/>
        </p:nvSpPr>
        <p:spPr>
          <a:xfrm>
            <a:off x="4800600" y="3189148"/>
            <a:ext cx="319088" cy="195263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F4B6DC8-4A89-BDD6-A175-30D9FC8D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E84772B-30A0-8833-6FCC-21B6AC28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18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670DA-4954-A82B-CD19-23904B3B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9297A39-95A3-9735-C016-AE10CB275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9B7146FD-0D45-F069-9A2B-826136C02B83}"/>
              </a:ext>
            </a:extLst>
          </p:cNvPr>
          <p:cNvSpPr txBox="1"/>
          <p:nvPr/>
        </p:nvSpPr>
        <p:spPr>
          <a:xfrm>
            <a:off x="617220" y="1301986"/>
            <a:ext cx="8366760" cy="7848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/>
              <a:t>Ajustando o Tamanho do Slide</a:t>
            </a:r>
          </a:p>
          <a:p>
            <a:endParaRPr lang="pt-BR" sz="2400" b="1" dirty="0"/>
          </a:p>
          <a:p>
            <a:r>
              <a:rPr lang="pt-BR" sz="2400" b="1" dirty="0"/>
              <a:t>Selecionar a Aba Design:</a:t>
            </a:r>
          </a:p>
          <a:p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Vá para a aba </a:t>
            </a:r>
            <a:r>
              <a:rPr lang="pt-BR" sz="2400" b="1" dirty="0"/>
              <a:t>Design</a:t>
            </a:r>
            <a:r>
              <a:rPr lang="pt-BR" sz="2400" dirty="0"/>
              <a:t> no menu superior.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marL="742950" lvl="1" indent="-285750">
              <a:buFont typeface="+mj-lt"/>
              <a:buAutoNum type="arabicPeriod"/>
            </a:pPr>
            <a:endParaRPr lang="pt-BR" sz="2400" dirty="0"/>
          </a:p>
          <a:p>
            <a:r>
              <a:rPr lang="pt-BR" sz="2400" b="1" dirty="0"/>
              <a:t>Configurar o Tamanho do Slide:</a:t>
            </a:r>
          </a:p>
          <a:p>
            <a:endParaRPr lang="pt-BR" sz="2400" dirty="0"/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Clique em </a:t>
            </a:r>
            <a:r>
              <a:rPr lang="pt-BR" sz="2400" b="1" dirty="0"/>
              <a:t>Tamanho do Slide</a:t>
            </a:r>
            <a:r>
              <a:rPr lang="pt-BR" sz="2400" dirty="0"/>
              <a:t> no canto direito da aba Design.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Selecione </a:t>
            </a:r>
            <a:r>
              <a:rPr lang="pt-BR" sz="2400" b="1" dirty="0"/>
              <a:t>Tamanho do Slide Personalizado</a:t>
            </a:r>
            <a:r>
              <a:rPr lang="pt-BR" sz="2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Defina o layout do slide como </a:t>
            </a:r>
            <a:r>
              <a:rPr lang="pt-BR" sz="2400" b="1" dirty="0"/>
              <a:t>Retrato</a:t>
            </a:r>
            <a:r>
              <a:rPr lang="pt-BR" sz="2400" dirty="0"/>
              <a:t> (ou paisagem, conforme a preferência para o e-book).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Escolha o tamanho do papel desejado, como A4 ou Carta, dependendo do formato padrão para e-books.</a:t>
            </a:r>
          </a:p>
          <a:p>
            <a:pPr algn="just"/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3EBEFF-AF23-100A-6336-ACBBFFDB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" y="3764733"/>
            <a:ext cx="8366760" cy="964265"/>
          </a:xfrm>
          <a:prstGeom prst="rect">
            <a:avLst/>
          </a:prstGeom>
          <a:ln w="38100">
            <a:solidFill>
              <a:srgbClr val="10284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8E594BA-654C-DE7E-2672-B95BE1322226}"/>
              </a:ext>
            </a:extLst>
          </p:cNvPr>
          <p:cNvSpPr/>
          <p:nvPr/>
        </p:nvSpPr>
        <p:spPr>
          <a:xfrm>
            <a:off x="1828800" y="3937000"/>
            <a:ext cx="330200" cy="24765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4F4FA4-3EA3-2C5D-A4FC-1FE8D07BC8C2}"/>
              </a:ext>
            </a:extLst>
          </p:cNvPr>
          <p:cNvSpPr/>
          <p:nvPr/>
        </p:nvSpPr>
        <p:spPr>
          <a:xfrm>
            <a:off x="7086600" y="4168727"/>
            <a:ext cx="452438" cy="466773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F90FED-CA84-997C-FA8A-FE1CDCC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DE6DEB7-968E-392F-CED5-241123C3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5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5C15-4E4C-9129-F64D-A1E7FC490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F0C740B-CC68-CF75-B030-1CB1F650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1B58E14C-91DE-2045-7DB5-19C420C99C0B}"/>
              </a:ext>
            </a:extLst>
          </p:cNvPr>
          <p:cNvSpPr txBox="1"/>
          <p:nvPr/>
        </p:nvSpPr>
        <p:spPr>
          <a:xfrm>
            <a:off x="617220" y="936172"/>
            <a:ext cx="8366760" cy="8217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Configurar a Exibição: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Criando a Capa do E-book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Inserir uma Imagem de Fundo: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Na aba </a:t>
            </a:r>
            <a:r>
              <a:rPr lang="pt-BR" sz="2400" b="1" dirty="0"/>
              <a:t>Inserir</a:t>
            </a:r>
            <a:r>
              <a:rPr lang="pt-BR" sz="2400" dirty="0"/>
              <a:t>, clique em </a:t>
            </a:r>
            <a:r>
              <a:rPr lang="pt-BR" sz="2400" b="1" dirty="0"/>
              <a:t>Imagens</a:t>
            </a:r>
            <a:r>
              <a:rPr lang="pt-BR" sz="2400" dirty="0"/>
              <a:t> e selecione a imagem que deseja usar como fundo da capa.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Redimensione e centralize a imagem conforme necessário.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400" b="1" dirty="0"/>
              <a:t>Adicionar Formas:</a:t>
            </a:r>
          </a:p>
          <a:p>
            <a:pPr algn="just"/>
            <a:endParaRPr lang="pt-BR" sz="2400" dirty="0"/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Clique em </a:t>
            </a:r>
            <a:r>
              <a:rPr lang="pt-BR" sz="2400" b="1" dirty="0"/>
              <a:t>Inserir</a:t>
            </a:r>
            <a:r>
              <a:rPr lang="pt-BR" sz="2400" dirty="0"/>
              <a:t> &gt; </a:t>
            </a:r>
            <a:r>
              <a:rPr lang="pt-BR" sz="2400" b="1" dirty="0"/>
              <a:t>Formas</a:t>
            </a:r>
            <a:r>
              <a:rPr lang="pt-BR" sz="2400" dirty="0"/>
              <a:t> &gt; </a:t>
            </a:r>
            <a:r>
              <a:rPr lang="pt-BR" sz="2400" b="1" dirty="0"/>
              <a:t>Retângulo</a:t>
            </a:r>
            <a:r>
              <a:rPr lang="pt-BR" sz="2400" dirty="0"/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Desenhe um retângulo que cubra toda a página.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Clique com o botão direito na forma e selecione </a:t>
            </a:r>
            <a:r>
              <a:rPr lang="pt-BR" sz="2400" b="1" dirty="0"/>
              <a:t>Enviar para Trás</a:t>
            </a:r>
            <a:r>
              <a:rPr lang="pt-BR" sz="2400" dirty="0"/>
              <a:t> para colocar a imagem no fundo.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Ajuste o </a:t>
            </a:r>
            <a:r>
              <a:rPr lang="pt-BR" sz="2400" b="1" dirty="0"/>
              <a:t>Preenchimento da Forma</a:t>
            </a:r>
            <a:r>
              <a:rPr lang="pt-BR" sz="2400" dirty="0"/>
              <a:t> para selecionar uma cor que complementa a imagem de fundo.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Para remover a borda da forma, selecione </a:t>
            </a:r>
            <a:r>
              <a:rPr lang="pt-BR" sz="2400" b="1" dirty="0"/>
              <a:t>Contorno da Forma</a:t>
            </a:r>
            <a:r>
              <a:rPr lang="pt-BR" sz="2400" dirty="0"/>
              <a:t> e clique em </a:t>
            </a:r>
            <a:r>
              <a:rPr lang="pt-BR" sz="2400" b="1" dirty="0"/>
              <a:t>Sem Contorno</a:t>
            </a:r>
            <a:r>
              <a:rPr lang="pt-BR" sz="2400" dirty="0"/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614DC8C-F302-1668-1091-2A28EFA8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85B5FFC-340C-1A32-170C-48161967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2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26B50-3BC2-0C64-F4C7-0F564DB17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594509AD-663C-C1BC-4BCD-136E8AD11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F7C141F4-63F4-61F9-DAB4-6CFC7018B4D4}"/>
              </a:ext>
            </a:extLst>
          </p:cNvPr>
          <p:cNvSpPr txBox="1"/>
          <p:nvPr/>
        </p:nvSpPr>
        <p:spPr>
          <a:xfrm>
            <a:off x="617220" y="1301986"/>
            <a:ext cx="8366760" cy="71096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Ajustando o Tamanho do Slide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Configurando Títulos e Texto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Criar Caixas de Texto:</a:t>
            </a:r>
          </a:p>
          <a:p>
            <a:pPr algn="just"/>
            <a:endParaRPr lang="pt-BR" sz="2400" dirty="0"/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Vá para </a:t>
            </a:r>
            <a:r>
              <a:rPr lang="pt-BR" sz="2400" b="1" dirty="0"/>
              <a:t>Inserir</a:t>
            </a:r>
            <a:r>
              <a:rPr lang="pt-BR" sz="2400" dirty="0"/>
              <a:t> &gt; </a:t>
            </a:r>
            <a:r>
              <a:rPr lang="pt-BR" sz="2400" b="1" dirty="0"/>
              <a:t>Caixa de Texto</a:t>
            </a:r>
            <a:r>
              <a:rPr lang="pt-BR" sz="2400" dirty="0"/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Desenhe uma caixa de texto onde deseja que o título apareça.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Insira o título do e-book. Exemplo: "Desvendando o Segredo do Docker".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400" b="1" dirty="0"/>
              <a:t>Formatar o Texto:</a:t>
            </a:r>
          </a:p>
          <a:p>
            <a:pPr algn="just">
              <a:buFont typeface="+mj-lt"/>
              <a:buAutoNum type="arabicPeriod"/>
            </a:pPr>
            <a:endParaRPr lang="pt-BR" sz="2400" dirty="0"/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Ajuste o tamanho da fonte, estilo e alinhamento para garantir que o título se destaque.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Considere baixar fontes adicionais da internet para adicionar um toque especial ao design.</a:t>
            </a:r>
          </a:p>
          <a:p>
            <a:pPr algn="just"/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B039FB8-FC33-B284-1EFC-3F2ECFA1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9598A-889E-2B23-B973-66E15114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9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6C526-962A-219A-E42F-009F42663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DFC50E6C-3077-A614-196E-1B58105E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7A9AC719-869C-CFF6-2040-A09E01AA97F2}"/>
              </a:ext>
            </a:extLst>
          </p:cNvPr>
          <p:cNvSpPr txBox="1"/>
          <p:nvPr/>
        </p:nvSpPr>
        <p:spPr>
          <a:xfrm>
            <a:off x="617220" y="936172"/>
            <a:ext cx="8366760" cy="71096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/>
              <a:t>Adicionando Subtítulos e Outras Informações:</a:t>
            </a:r>
          </a:p>
          <a:p>
            <a:pPr marL="742950" lvl="1" indent="-285750">
              <a:buFont typeface="+mj-lt"/>
              <a:buAutoNum type="arabicPeriod"/>
            </a:pPr>
            <a:endParaRPr lang="pt-BR" sz="2400" b="1" dirty="0"/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Crie outras caixas de texto conforme necessário para subtítulos e informações adicionais.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Use fontes diferentes para subtítulos e corpo do texto para criar uma hierarquia visual clara.</a:t>
            </a:r>
          </a:p>
          <a:p>
            <a:pPr lvl="1"/>
            <a:endParaRPr lang="pt-BR" sz="2400" dirty="0"/>
          </a:p>
          <a:p>
            <a:r>
              <a:rPr lang="pt-BR" sz="2400" b="1" dirty="0"/>
              <a:t> Salvar o Arquivo como Modelo:</a:t>
            </a:r>
          </a:p>
          <a:p>
            <a:endParaRPr lang="pt-BR" sz="2400" dirty="0"/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Para reutilizar o layout em outros projetos, salve o arquivo como um modelo.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Clique em </a:t>
            </a:r>
            <a:r>
              <a:rPr lang="pt-BR" sz="2400" b="1" dirty="0"/>
              <a:t>Arquivo</a:t>
            </a:r>
            <a:r>
              <a:rPr lang="pt-BR" sz="2400" dirty="0"/>
              <a:t> &gt; </a:t>
            </a:r>
            <a:r>
              <a:rPr lang="pt-BR" sz="2400" b="1" dirty="0"/>
              <a:t>Salvar Como</a:t>
            </a:r>
            <a:r>
              <a:rPr lang="pt-BR" sz="2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400" dirty="0"/>
              <a:t>Selecione o formato </a:t>
            </a:r>
            <a:r>
              <a:rPr lang="pt-BR" sz="2400" b="1" dirty="0"/>
              <a:t>Modelo do PowerPoint (.</a:t>
            </a:r>
            <a:r>
              <a:rPr lang="pt-BR" sz="2400" b="1" dirty="0" err="1"/>
              <a:t>potx</a:t>
            </a:r>
            <a:r>
              <a:rPr lang="pt-BR" sz="2400" b="1" dirty="0"/>
              <a:t>)</a:t>
            </a:r>
            <a:r>
              <a:rPr lang="pt-BR" sz="2400" dirty="0"/>
              <a:t> e salve-o em um local acessível.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dirty="0"/>
              <a:t>Seguindo essas etapas, você garantirá que seu e-book tenha uma aparência profissional e organizada desde o início. Aproveite essas configurações iniciais para criar um e-book envolvente e visualmente atraente!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EA45953-859C-8DAD-219D-69D853DB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C2D64D1-02FC-26D0-A377-B8972A7B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2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3F4C-66B6-2300-0C69-1615E952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0BA845D-3295-BA65-2F57-3F4CF11DAC0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2844"/>
          </a:solidFill>
          <a:ln>
            <a:solidFill>
              <a:srgbClr val="199E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6852CED2-C75D-CD9B-C834-0CB0D7AA31F2}"/>
              </a:ext>
            </a:extLst>
          </p:cNvPr>
          <p:cNvSpPr txBox="1"/>
          <p:nvPr/>
        </p:nvSpPr>
        <p:spPr>
          <a:xfrm>
            <a:off x="848836" y="10328293"/>
            <a:ext cx="836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</a:rPr>
              <a:t>Gerando Conteúdo com ChatGPT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7D2CAB2-D411-5C84-6F94-5146A73E24E7}"/>
              </a:ext>
            </a:extLst>
          </p:cNvPr>
          <p:cNvGrpSpPr/>
          <p:nvPr/>
        </p:nvGrpSpPr>
        <p:grpSpPr>
          <a:xfrm>
            <a:off x="1766729" y="645794"/>
            <a:ext cx="6719887" cy="9682499"/>
            <a:chOff x="1672273" y="322897"/>
            <a:chExt cx="6719887" cy="9682499"/>
          </a:xfrm>
        </p:grpSpPr>
        <p:pic>
          <p:nvPicPr>
            <p:cNvPr id="3" name="Imagem 2" descr="Desenho de uma pessoa&#10;&#10;Descrição gerada automaticamente com confiança baixa">
              <a:extLst>
                <a:ext uri="{FF2B5EF4-FFF2-40B4-BE49-F238E27FC236}">
                  <a16:creationId xmlns:a16="http://schemas.microsoft.com/office/drawing/2014/main" id="{44680E0A-6180-9FF4-A7A9-186584D99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672273" y="322897"/>
              <a:ext cx="6719887" cy="9682499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FD7FF73-D6EE-FC57-69FE-42E2A4ED3364}"/>
                </a:ext>
              </a:extLst>
            </p:cNvPr>
            <p:cNvSpPr/>
            <p:nvPr/>
          </p:nvSpPr>
          <p:spPr>
            <a:xfrm>
              <a:off x="4526280" y="6437313"/>
              <a:ext cx="822960" cy="1015047"/>
            </a:xfrm>
            <a:prstGeom prst="rect">
              <a:avLst/>
            </a:prstGeom>
            <a:solidFill>
              <a:srgbClr val="1028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8" name="Título">
            <a:extLst>
              <a:ext uri="{FF2B5EF4-FFF2-40B4-BE49-F238E27FC236}">
                <a16:creationId xmlns:a16="http://schemas.microsoft.com/office/drawing/2014/main" id="{1EED6116-D66F-1992-A581-CC4F0A784AD9}"/>
              </a:ext>
            </a:extLst>
          </p:cNvPr>
          <p:cNvSpPr txBox="1"/>
          <p:nvPr/>
        </p:nvSpPr>
        <p:spPr>
          <a:xfrm>
            <a:off x="848836" y="6705440"/>
            <a:ext cx="8366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3</a:t>
            </a:r>
          </a:p>
        </p:txBody>
      </p:sp>
      <p:sp>
        <p:nvSpPr>
          <p:cNvPr id="11" name="Título">
            <a:extLst>
              <a:ext uri="{FF2B5EF4-FFF2-40B4-BE49-F238E27FC236}">
                <a16:creationId xmlns:a16="http://schemas.microsoft.com/office/drawing/2014/main" id="{44F31D7A-9C15-AB46-4E41-A9B904837880}"/>
              </a:ext>
            </a:extLst>
          </p:cNvPr>
          <p:cNvSpPr txBox="1"/>
          <p:nvPr/>
        </p:nvSpPr>
        <p:spPr>
          <a:xfrm>
            <a:off x="-1650524" y="1021447"/>
            <a:ext cx="836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CAPÍTULO</a:t>
            </a:r>
          </a:p>
        </p:txBody>
      </p:sp>
    </p:spTree>
    <p:extLst>
      <p:ext uri="{BB962C8B-B14F-4D97-AF65-F5344CB8AC3E}">
        <p14:creationId xmlns:p14="http://schemas.microsoft.com/office/powerpoint/2010/main" val="360560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DCC96-1BFF-ECF4-87D4-212B646E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-Promt">
            <a:extLst>
              <a:ext uri="{FF2B5EF4-FFF2-40B4-BE49-F238E27FC236}">
                <a16:creationId xmlns:a16="http://schemas.microsoft.com/office/drawing/2014/main" id="{90A183C9-02F6-4DF2-51B8-2C31A17C496E}"/>
              </a:ext>
            </a:extLst>
          </p:cNvPr>
          <p:cNvSpPr/>
          <p:nvPr/>
        </p:nvSpPr>
        <p:spPr>
          <a:xfrm>
            <a:off x="660082" y="10149840"/>
            <a:ext cx="8409622" cy="1715349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6212C1-76B3-DD2D-8F4E-31C83A3D34B8}"/>
              </a:ext>
            </a:extLst>
          </p:cNvPr>
          <p:cNvSpPr txBox="1"/>
          <p:nvPr/>
        </p:nvSpPr>
        <p:spPr>
          <a:xfrm>
            <a:off x="426720" y="673348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Técnicas de Prompt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D27A1383-C4CE-069F-DEBA-05A2FB657F2C}"/>
              </a:ext>
            </a:extLst>
          </p:cNvPr>
          <p:cNvSpPr txBox="1"/>
          <p:nvPr/>
        </p:nvSpPr>
        <p:spPr>
          <a:xfrm>
            <a:off x="617220" y="4044345"/>
            <a:ext cx="836676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Passo a Passo para Elaboração da Estrutura e do Conteúdo do E-book com a Técnica dos 3R</a:t>
            </a:r>
          </a:p>
          <a:p>
            <a:pPr algn="just"/>
            <a:r>
              <a:rPr lang="pt-BR" sz="2400" dirty="0"/>
              <a:t>Para criar um e-book bem estruturado e com conteúdo envolvente, você pode usar a Técnica dos 3R (Resumo, Roteiro e Regras) com o ChatGPT. Vamos detalhar cada etapa desse processo: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Etapa 1: Elaboração da Estrutura do E-book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Passo 1: Definir o Título e Subtítulo</a:t>
            </a:r>
          </a:p>
          <a:p>
            <a:pPr algn="just"/>
            <a:endParaRPr lang="pt-BR" sz="2400" dirty="0"/>
          </a:p>
          <a:p>
            <a:pPr algn="just">
              <a:buFont typeface="+mj-lt"/>
              <a:buAutoNum type="arabicPeriod"/>
            </a:pPr>
            <a:r>
              <a:rPr lang="pt-BR" sz="2400" dirty="0"/>
              <a:t>Abra o ChatGPT.</a:t>
            </a:r>
          </a:p>
          <a:p>
            <a:pPr algn="just">
              <a:buFont typeface="+mj-lt"/>
              <a:buAutoNum type="arabicPeriod"/>
            </a:pPr>
            <a:r>
              <a:rPr lang="pt-BR" sz="2400" dirty="0"/>
              <a:t>Utilize a Técnica dos 3R para gerar sugestões de título e subtítulo.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Resumo:</a:t>
            </a:r>
            <a:endParaRPr lang="pt-BR" sz="2400" dirty="0"/>
          </a:p>
          <a:p>
            <a:pPr algn="just"/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[autoridade]: Raja Khalil Gebara Novaes, um entusiasta de tecnologia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[avatar]: Leitores interessados em tecnologia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[problema]: Necessidade de criar um título atraente</a:t>
            </a:r>
          </a:p>
          <a:p>
            <a:pPr algn="just"/>
            <a:endParaRPr lang="pt-BR" sz="2400" b="1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F1E825A5-CFE5-6967-BAC2-B93184A5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146"/>
          <a:stretch/>
        </p:blipFill>
        <p:spPr>
          <a:xfrm>
            <a:off x="-582149" y="1504345"/>
            <a:ext cx="6964736" cy="23114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057728-953A-CBBF-7935-0730276A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E777D9-39A3-A687-FAD9-7EB94889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85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66B7A-5D2C-65D9-49C9-076CF2859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9BD3D03-5122-BCCA-1CC4-94A4588A5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6" name="Fundo-Promt">
            <a:extLst>
              <a:ext uri="{FF2B5EF4-FFF2-40B4-BE49-F238E27FC236}">
                <a16:creationId xmlns:a16="http://schemas.microsoft.com/office/drawing/2014/main" id="{8FB13D90-C39C-0A94-4DD1-2E4AD12CA3C7}"/>
              </a:ext>
            </a:extLst>
          </p:cNvPr>
          <p:cNvSpPr/>
          <p:nvPr/>
        </p:nvSpPr>
        <p:spPr>
          <a:xfrm>
            <a:off x="617220" y="6437313"/>
            <a:ext cx="8409622" cy="1701695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undo-Promt">
            <a:extLst>
              <a:ext uri="{FF2B5EF4-FFF2-40B4-BE49-F238E27FC236}">
                <a16:creationId xmlns:a16="http://schemas.microsoft.com/office/drawing/2014/main" id="{70DEE30E-8E12-8037-4A17-13957141EF7A}"/>
              </a:ext>
            </a:extLst>
          </p:cNvPr>
          <p:cNvSpPr/>
          <p:nvPr/>
        </p:nvSpPr>
        <p:spPr>
          <a:xfrm>
            <a:off x="617220" y="3744925"/>
            <a:ext cx="8409622" cy="2015795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-Promt">
            <a:extLst>
              <a:ext uri="{FF2B5EF4-FFF2-40B4-BE49-F238E27FC236}">
                <a16:creationId xmlns:a16="http://schemas.microsoft.com/office/drawing/2014/main" id="{1ADC470B-D936-50E8-4C35-8EA0081A0E72}"/>
              </a:ext>
            </a:extLst>
          </p:cNvPr>
          <p:cNvSpPr/>
          <p:nvPr/>
        </p:nvSpPr>
        <p:spPr>
          <a:xfrm>
            <a:off x="617220" y="1645920"/>
            <a:ext cx="8409622" cy="1485899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669E6364-F2B5-ECA7-43A5-9292EC7BFCCE}"/>
              </a:ext>
            </a:extLst>
          </p:cNvPr>
          <p:cNvSpPr txBox="1"/>
          <p:nvPr/>
        </p:nvSpPr>
        <p:spPr>
          <a:xfrm>
            <a:off x="617220" y="1032814"/>
            <a:ext cx="83667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Roteiro:</a:t>
            </a:r>
          </a:p>
          <a:p>
            <a:pPr algn="just"/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Olá, eu sou [autoridade] e vou ajudar o [avatar] a criar um título poderoso para o e-book. Vamos resolver o [problema] juntos.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Regras:</a:t>
            </a:r>
          </a:p>
          <a:p>
            <a:pPr algn="just"/>
            <a:endParaRPr lang="pt-BR" sz="2400" b="1" dirty="0"/>
          </a:p>
          <a:p>
            <a:pPr lvl="1" algn="just"/>
            <a:r>
              <a:rPr lang="pt-BR" sz="2400" u="sng" dirty="0">
                <a:solidFill>
                  <a:schemeClr val="bg1"/>
                </a:solidFill>
              </a:rPr>
              <a:t>&gt;Siga o roteiro substituindo os elementos entre [ ] pelos listados no Resumo.</a:t>
            </a:r>
          </a:p>
          <a:p>
            <a:pPr lvl="1" algn="just"/>
            <a:r>
              <a:rPr lang="pt-BR" sz="2400" u="sng" dirty="0">
                <a:solidFill>
                  <a:schemeClr val="bg1"/>
                </a:solidFill>
              </a:rPr>
              <a:t>&gt;Mantenha o tom informativo e motivador.</a:t>
            </a:r>
          </a:p>
          <a:p>
            <a:pPr lvl="1" algn="just"/>
            <a:r>
              <a:rPr lang="pt-BR" sz="2400" u="sng" dirty="0">
                <a:solidFill>
                  <a:schemeClr val="bg1"/>
                </a:solidFill>
              </a:rPr>
              <a:t>&gt;Use analogias simples e diretas.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Prompt Exemplo:</a:t>
            </a:r>
          </a:p>
          <a:p>
            <a:pPr algn="just"/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Me ajude a criar um título poderoso para um e-book sobre como usar ChatGPT e PowerPoint para criar conteúdos profissionais. Use os itens em {Resumo} para o {Roteiro} seguindo as {Regras}.</a:t>
            </a:r>
          </a:p>
          <a:p>
            <a:pPr algn="just"/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68E666-CA0F-88E7-7249-EB08F0A0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815385-3597-8C09-A361-CDDF5E3C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55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38A7CAD0-5E9D-306F-2989-BEAC9B51C8E4}"/>
              </a:ext>
            </a:extLst>
          </p:cNvPr>
          <p:cNvSpPr txBox="1"/>
          <p:nvPr/>
        </p:nvSpPr>
        <p:spPr>
          <a:xfrm>
            <a:off x="617220" y="2961970"/>
            <a:ext cx="8366760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Olá, eu sou Raja Khalil Gebara Novaes, um entusiasta de tecnologia. Neste e-book, vamos explorar o "Mundo Invertido" da criação de e-books. Prepare-se para uma jornada repleta de descobertas e ferramentas tecnológicas, assim como os personagens de </a:t>
            </a:r>
            <a:r>
              <a:rPr lang="pt-BR" sz="2400" dirty="0" err="1"/>
              <a:t>Stranger</a:t>
            </a:r>
            <a:r>
              <a:rPr lang="pt-BR" sz="2400" dirty="0"/>
              <a:t> </a:t>
            </a:r>
            <a:r>
              <a:rPr lang="pt-BR" sz="2400" dirty="0" err="1"/>
              <a:t>Things</a:t>
            </a:r>
            <a:r>
              <a:rPr lang="pt-BR" sz="2400" dirty="0"/>
              <a:t> enfrentam o desconhecido.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O objetivo deste livro é guiar você passo a passo na criação de um e-book profissional utilizando o poder do ChatGPT e as funcionalidades do PowerPoint. Desde a concepção de um título impactante até a finalização do layout, cada capítulo está recheado de dicas práticas e exemplos reais. Nossa jornada será emocionante e repleta de descobertas tecnológicas, como se estivéssemos navegando pelo Mundo Invertido, mas com a vantagem de sair dele com um produto final de alta qualidade. Prepare-se para criar algo extraordinário e levar seu conhecimento para o próximo nível!</a:t>
            </a: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CA57A154-8032-CB8F-3DA1-18D7241FA7BA}"/>
              </a:ext>
            </a:extLst>
          </p:cNvPr>
          <p:cNvSpPr txBox="1"/>
          <p:nvPr/>
        </p:nvSpPr>
        <p:spPr>
          <a:xfrm>
            <a:off x="617220" y="710982"/>
            <a:ext cx="836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Bem-vindo ao Mundo Invertido da Criação de E-books!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86CB62C0-3E57-524A-7C23-72A575D9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1B8FA7F-6F37-55E0-F158-E624A0F7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F5BF9C2-23A9-50A3-4BBE-1CEB27C1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84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29152-8026-B275-ACF1-64933480E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ndo-Promt">
            <a:extLst>
              <a:ext uri="{FF2B5EF4-FFF2-40B4-BE49-F238E27FC236}">
                <a16:creationId xmlns:a16="http://schemas.microsoft.com/office/drawing/2014/main" id="{2A5EECA4-ECF9-06FA-C4F9-75144D6D067D}"/>
              </a:ext>
            </a:extLst>
          </p:cNvPr>
          <p:cNvSpPr/>
          <p:nvPr/>
        </p:nvSpPr>
        <p:spPr>
          <a:xfrm>
            <a:off x="617220" y="7764955"/>
            <a:ext cx="8409622" cy="1701695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undo-Promt">
            <a:extLst>
              <a:ext uri="{FF2B5EF4-FFF2-40B4-BE49-F238E27FC236}">
                <a16:creationId xmlns:a16="http://schemas.microsoft.com/office/drawing/2014/main" id="{B31F3DE4-B1A5-CE24-5608-1874F7169A77}"/>
              </a:ext>
            </a:extLst>
          </p:cNvPr>
          <p:cNvSpPr/>
          <p:nvPr/>
        </p:nvSpPr>
        <p:spPr>
          <a:xfrm>
            <a:off x="617220" y="5463656"/>
            <a:ext cx="8409622" cy="1701695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-Promt">
            <a:extLst>
              <a:ext uri="{FF2B5EF4-FFF2-40B4-BE49-F238E27FC236}">
                <a16:creationId xmlns:a16="http://schemas.microsoft.com/office/drawing/2014/main" id="{D8ACC1E5-D631-E030-074B-334B93805AC1}"/>
              </a:ext>
            </a:extLst>
          </p:cNvPr>
          <p:cNvSpPr/>
          <p:nvPr/>
        </p:nvSpPr>
        <p:spPr>
          <a:xfrm>
            <a:off x="617220" y="3046413"/>
            <a:ext cx="8409622" cy="1701695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83EA417-D577-4C08-2A9B-3FA983020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BCFDD1DA-40DC-F211-C01E-40FE08CD65A6}"/>
              </a:ext>
            </a:extLst>
          </p:cNvPr>
          <p:cNvSpPr txBox="1"/>
          <p:nvPr/>
        </p:nvSpPr>
        <p:spPr>
          <a:xfrm>
            <a:off x="617220" y="529772"/>
            <a:ext cx="836676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2: Criar o Sumário</a:t>
            </a:r>
          </a:p>
          <a:p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dirty="0"/>
              <a:t>Solicite ao ChatGPT para organizar os principais tópicos do e-book.</a:t>
            </a:r>
          </a:p>
          <a:p>
            <a:endParaRPr lang="pt-BR" sz="2400" dirty="0"/>
          </a:p>
          <a:p>
            <a:r>
              <a:rPr lang="pt-BR" sz="2400" b="1" dirty="0"/>
              <a:t>Resumo: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[autoridade]: Raja Khalil Gebara Novaes, um entusiasta de tecnologia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[avatar]: Leitores iniciantes em tecnologia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[problema]: Estrutura clara e coesa para o e-book</a:t>
            </a:r>
          </a:p>
          <a:p>
            <a:endParaRPr lang="pt-BR" sz="2400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Roteiro:</a:t>
            </a:r>
            <a:endParaRPr lang="pt-BR" sz="2400" b="1" u="sng" dirty="0">
              <a:solidFill>
                <a:srgbClr val="102844"/>
              </a:solidFill>
            </a:endParaRPr>
          </a:p>
          <a:p>
            <a:pPr algn="just"/>
            <a:br>
              <a:rPr lang="pt-BR" sz="2400" dirty="0"/>
            </a:br>
            <a:r>
              <a:rPr lang="pt-BR" sz="2400" dirty="0"/>
              <a:t>      	</a:t>
            </a:r>
            <a:r>
              <a:rPr lang="pt-BR" sz="2400" dirty="0">
                <a:solidFill>
                  <a:schemeClr val="bg1"/>
                </a:solidFill>
              </a:rPr>
              <a:t>Olá, eu sou [autoridade] e vou ajudar o [avatar] a organizar                   	o e-book. Hoje vamos criar um sumário para garantir que o 	conteúdo esteja claro e bem estruturado.</a:t>
            </a:r>
          </a:p>
          <a:p>
            <a:pPr algn="just"/>
            <a:endParaRPr lang="pt-BR" sz="2400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Regras:</a:t>
            </a:r>
            <a:endParaRPr lang="pt-BR" sz="2400" dirty="0"/>
          </a:p>
          <a:p>
            <a:endParaRPr lang="pt-BR" sz="2400" u="sng" dirty="0">
              <a:solidFill>
                <a:srgbClr val="102844"/>
              </a:solidFill>
            </a:endParaRP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&gt;Siga o roteiro substituindo os elementos entre [ ] pelos listados no Resumo.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&gt;Mantenha o tom claro e organizado.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&gt;Use uma sequência lógica para os tópicos.</a:t>
            </a:r>
          </a:p>
          <a:p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87945E-0C04-BFF9-4768-A094856A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827734E-7061-41D8-7D65-34517ED3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0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55CE-7147-4FDE-3A59-A514F0CC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ndo-Promt">
            <a:extLst>
              <a:ext uri="{FF2B5EF4-FFF2-40B4-BE49-F238E27FC236}">
                <a16:creationId xmlns:a16="http://schemas.microsoft.com/office/drawing/2014/main" id="{6470EE98-D3C9-EEB1-0CAB-3BC3B0E6EFCE}"/>
              </a:ext>
            </a:extLst>
          </p:cNvPr>
          <p:cNvSpPr/>
          <p:nvPr/>
        </p:nvSpPr>
        <p:spPr>
          <a:xfrm>
            <a:off x="617220" y="7468729"/>
            <a:ext cx="8409622" cy="1949591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undo-Promt">
            <a:extLst>
              <a:ext uri="{FF2B5EF4-FFF2-40B4-BE49-F238E27FC236}">
                <a16:creationId xmlns:a16="http://schemas.microsoft.com/office/drawing/2014/main" id="{0FDB46CE-E467-2BDB-589A-99421CB1A171}"/>
              </a:ext>
            </a:extLst>
          </p:cNvPr>
          <p:cNvSpPr/>
          <p:nvPr/>
        </p:nvSpPr>
        <p:spPr>
          <a:xfrm>
            <a:off x="617220" y="5137322"/>
            <a:ext cx="8409622" cy="1769427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-Promt">
            <a:extLst>
              <a:ext uri="{FF2B5EF4-FFF2-40B4-BE49-F238E27FC236}">
                <a16:creationId xmlns:a16="http://schemas.microsoft.com/office/drawing/2014/main" id="{01DBBE49-3466-F286-233F-4D0310465CED}"/>
              </a:ext>
            </a:extLst>
          </p:cNvPr>
          <p:cNvSpPr/>
          <p:nvPr/>
        </p:nvSpPr>
        <p:spPr>
          <a:xfrm>
            <a:off x="595789" y="1156653"/>
            <a:ext cx="8409622" cy="1769427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128449B-A7FB-3723-6233-F60BA4D0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113046E1-05A8-CE46-B1D2-07362C9C7EC7}"/>
              </a:ext>
            </a:extLst>
          </p:cNvPr>
          <p:cNvSpPr txBox="1"/>
          <p:nvPr/>
        </p:nvSpPr>
        <p:spPr>
          <a:xfrm>
            <a:off x="617220" y="474507"/>
            <a:ext cx="836676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Prompt Exemplo: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Quais são os principais capítulos e </a:t>
            </a:r>
            <a:r>
              <a:rPr lang="pt-BR" sz="2400" dirty="0" err="1">
                <a:solidFill>
                  <a:schemeClr val="bg1"/>
                </a:solidFill>
              </a:rPr>
              <a:t>sub-tópicos</a:t>
            </a:r>
            <a:r>
              <a:rPr lang="pt-BR" sz="2400" dirty="0">
                <a:solidFill>
                  <a:schemeClr val="bg1"/>
                </a:solidFill>
              </a:rPr>
              <a:t> que devo incluir em um e-book sobre como criar e-books de tecnologia usando ChatGPT e PowerPoint? Use os itens em {Resumo} para o {Roteiro} seguindo as {Regras}.</a:t>
            </a:r>
          </a:p>
          <a:p>
            <a:endParaRPr lang="pt-BR" sz="2400" b="1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Passo 3: Elaborar a Introdução</a:t>
            </a:r>
          </a:p>
          <a:p>
            <a:endParaRPr lang="pt-BR" sz="2400" dirty="0"/>
          </a:p>
          <a:p>
            <a:r>
              <a:rPr lang="pt-BR" sz="2400" dirty="0"/>
              <a:t>Peça ao ChatGPT para criar uma introdução.</a:t>
            </a:r>
          </a:p>
          <a:p>
            <a:endParaRPr lang="pt-BR" sz="2400" dirty="0"/>
          </a:p>
          <a:p>
            <a:r>
              <a:rPr lang="pt-BR" sz="2400" b="1" dirty="0"/>
              <a:t>Resumo:</a:t>
            </a:r>
          </a:p>
          <a:p>
            <a:endParaRPr lang="pt-BR" sz="2400" dirty="0"/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[autoridade]: Raja Khalil Gebara Novaes, um entusiasta de tecnologia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[avatar]: Leitores iniciantes em tecnologia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[problema]: Apresentar o autor e o objetivo do e-book</a:t>
            </a:r>
          </a:p>
          <a:p>
            <a:endParaRPr lang="pt-BR" sz="2400" b="1" dirty="0"/>
          </a:p>
          <a:p>
            <a:r>
              <a:rPr lang="pt-BR" sz="2400" b="1" dirty="0"/>
              <a:t>Roteiro: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Olá, eu sou [autoridade] e estou aqui para ajudar os [avatar] a criarem e-books incríveis. Neste e-book, vamos explorar como utilizar ChatGPT e PowerPoint para desenvolver conteúdos profissionais. Prepare-se para uma jornada de descobertas tecnológicas!</a:t>
            </a:r>
          </a:p>
          <a:p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61B0A55-9764-C46A-F6B0-03CEB1D1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8FCAD9-19C7-9D8E-E2C0-16B181DF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61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E1F2F-0C8C-912D-E3F4-A7DEF9D46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-Promt">
            <a:extLst>
              <a:ext uri="{FF2B5EF4-FFF2-40B4-BE49-F238E27FC236}">
                <a16:creationId xmlns:a16="http://schemas.microsoft.com/office/drawing/2014/main" id="{2637D26C-9671-BC13-A8E9-391C4F2CB60D}"/>
              </a:ext>
            </a:extLst>
          </p:cNvPr>
          <p:cNvSpPr/>
          <p:nvPr/>
        </p:nvSpPr>
        <p:spPr>
          <a:xfrm>
            <a:off x="642939" y="6858000"/>
            <a:ext cx="8409622" cy="185420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undo-Promt">
            <a:extLst>
              <a:ext uri="{FF2B5EF4-FFF2-40B4-BE49-F238E27FC236}">
                <a16:creationId xmlns:a16="http://schemas.microsoft.com/office/drawing/2014/main" id="{89BD919D-7DE1-7604-DE89-28CA1A79AE42}"/>
              </a:ext>
            </a:extLst>
          </p:cNvPr>
          <p:cNvSpPr/>
          <p:nvPr/>
        </p:nvSpPr>
        <p:spPr>
          <a:xfrm>
            <a:off x="642939" y="3195319"/>
            <a:ext cx="8409622" cy="155448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-Promt">
            <a:extLst>
              <a:ext uri="{FF2B5EF4-FFF2-40B4-BE49-F238E27FC236}">
                <a16:creationId xmlns:a16="http://schemas.microsoft.com/office/drawing/2014/main" id="{6357E6BA-1849-FE45-1F10-B299EA1D2ECE}"/>
              </a:ext>
            </a:extLst>
          </p:cNvPr>
          <p:cNvSpPr/>
          <p:nvPr/>
        </p:nvSpPr>
        <p:spPr>
          <a:xfrm>
            <a:off x="642939" y="990600"/>
            <a:ext cx="8409622" cy="155448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AB3391A-91A1-8937-B66A-F89C9E06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7116CB17-44CF-6192-32E7-EB7876EDCFD7}"/>
              </a:ext>
            </a:extLst>
          </p:cNvPr>
          <p:cNvSpPr txBox="1"/>
          <p:nvPr/>
        </p:nvSpPr>
        <p:spPr>
          <a:xfrm>
            <a:off x="617220" y="578086"/>
            <a:ext cx="836676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Regras: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&gt;Siga o roteiro substituindo os elementos entre [ ] pelos listados no Resumo.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&gt;Mantenha o tom motivador e acolhedor.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&gt;Explique brevemente o objetivo do e-book.</a:t>
            </a:r>
          </a:p>
          <a:p>
            <a:endParaRPr lang="pt-BR" sz="2400" b="1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Prompt Exemplo: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Escreva uma introdução para um e-book sobre criação de e-books de tecnologia, explicando quem eu sou e qual é o objetivo do livro. Use os itens em {Resumo} para o {Roteiro} seguindo as {Regras}.</a:t>
            </a:r>
          </a:p>
          <a:p>
            <a:endParaRPr lang="pt-BR" sz="2400" b="1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Passo 4: Identificar os Capítulos Principais</a:t>
            </a:r>
          </a:p>
          <a:p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dirty="0"/>
              <a:t>Detalhe os capítulos e </a:t>
            </a:r>
            <a:r>
              <a:rPr lang="pt-BR" sz="2400" dirty="0" err="1"/>
              <a:t>sub-tópicos</a:t>
            </a:r>
            <a:r>
              <a:rPr lang="pt-BR" sz="2400" dirty="0"/>
              <a:t>.</a:t>
            </a:r>
          </a:p>
          <a:p>
            <a:pPr>
              <a:buFont typeface="+mj-lt"/>
              <a:buAutoNum type="arabicPeriod"/>
            </a:pPr>
            <a:endParaRPr lang="pt-BR" sz="2400" dirty="0"/>
          </a:p>
          <a:p>
            <a:r>
              <a:rPr lang="pt-BR" sz="2400" b="1" dirty="0"/>
              <a:t>Resumo:</a:t>
            </a:r>
            <a:endParaRPr lang="pt-BR" sz="2400" dirty="0"/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[autoridade]: Raja Khalil Gebara Novaes, um entusiasta de tecnologia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[avatar]: Leitores iniciantes em tecnologia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[problema]: Quais tópicos abordar em 'A Receita para um E-book Profissional'</a:t>
            </a:r>
          </a:p>
          <a:p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8B4E6A-FEFD-7AB8-EF64-F41DD11D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2F33F7E-9615-9DB2-DE07-82D9714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3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1FBB-D8CC-FC43-0245-E01AA239F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ndo-Promt">
            <a:extLst>
              <a:ext uri="{FF2B5EF4-FFF2-40B4-BE49-F238E27FC236}">
                <a16:creationId xmlns:a16="http://schemas.microsoft.com/office/drawing/2014/main" id="{EE1EBE0A-DFA0-54B5-A922-FD84DA7D7857}"/>
              </a:ext>
            </a:extLst>
          </p:cNvPr>
          <p:cNvSpPr/>
          <p:nvPr/>
        </p:nvSpPr>
        <p:spPr>
          <a:xfrm>
            <a:off x="675958" y="6153596"/>
            <a:ext cx="8409622" cy="185420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undo-Promt">
            <a:extLst>
              <a:ext uri="{FF2B5EF4-FFF2-40B4-BE49-F238E27FC236}">
                <a16:creationId xmlns:a16="http://schemas.microsoft.com/office/drawing/2014/main" id="{BFBAC858-CA96-D79B-C085-E0F264E69E7D}"/>
              </a:ext>
            </a:extLst>
          </p:cNvPr>
          <p:cNvSpPr/>
          <p:nvPr/>
        </p:nvSpPr>
        <p:spPr>
          <a:xfrm>
            <a:off x="617220" y="3619500"/>
            <a:ext cx="8409622" cy="185420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-Promt">
            <a:extLst>
              <a:ext uri="{FF2B5EF4-FFF2-40B4-BE49-F238E27FC236}">
                <a16:creationId xmlns:a16="http://schemas.microsoft.com/office/drawing/2014/main" id="{2BD47B12-083C-AFA5-6E8E-6260A6B0E58C}"/>
              </a:ext>
            </a:extLst>
          </p:cNvPr>
          <p:cNvSpPr/>
          <p:nvPr/>
        </p:nvSpPr>
        <p:spPr>
          <a:xfrm>
            <a:off x="617220" y="1054100"/>
            <a:ext cx="8409622" cy="185420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24217A5-7B2F-0531-60B8-04C801456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C114F286-62F9-1989-56D2-C61641A41551}"/>
              </a:ext>
            </a:extLst>
          </p:cNvPr>
          <p:cNvSpPr txBox="1"/>
          <p:nvPr/>
        </p:nvSpPr>
        <p:spPr>
          <a:xfrm>
            <a:off x="617220" y="474507"/>
            <a:ext cx="836676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Roteiro: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Olá, eu sou [autoridade] e vou ajudar os [avatar] a entender os principais tópicos para o capítulo 'A Receita para um E-book Profissional'. Vamos explorar juntos os elementos essenciais.</a:t>
            </a:r>
          </a:p>
          <a:p>
            <a:endParaRPr lang="pt-BR" sz="2400" b="1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Regras: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&gt;Siga o roteiro substituindo os elementos entre [ ] pelos listados no Resumo.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&gt;Mantenha o tom educacional e claro.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&gt;Liste os tópicos de forma sequencial e lógica.</a:t>
            </a:r>
          </a:p>
          <a:p>
            <a:pPr lvl="1" algn="just"/>
            <a:endParaRPr lang="pt-BR" sz="2400" dirty="0">
              <a:solidFill>
                <a:srgbClr val="102844"/>
              </a:solidFill>
            </a:endParaRPr>
          </a:p>
          <a:p>
            <a:r>
              <a:rPr lang="pt-BR" sz="2400" b="1" dirty="0"/>
              <a:t>Prompt Exemplo:</a:t>
            </a:r>
            <a:endParaRPr lang="pt-BR" sz="2400" b="1" u="sng" dirty="0">
              <a:solidFill>
                <a:srgbClr val="102844"/>
              </a:solidFill>
            </a:endParaRP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Quais são os tópicos principais que devo abordar no capítulo sobre 'A Receita para um E-book Profissional'? Use os itens em {Resumo} para o {Roteiro} seguindo as {Regras}.</a:t>
            </a:r>
          </a:p>
          <a:p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FD30E12-618C-45D0-4D28-2EA1CD1A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01E2A5-4441-8104-BC5B-6CE7221C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28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5904B-D7EB-6DB1-AEBF-F050456B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-Promt">
            <a:extLst>
              <a:ext uri="{FF2B5EF4-FFF2-40B4-BE49-F238E27FC236}">
                <a16:creationId xmlns:a16="http://schemas.microsoft.com/office/drawing/2014/main" id="{B7D4920E-B514-419B-64FB-1C91ED6F5C5D}"/>
              </a:ext>
            </a:extLst>
          </p:cNvPr>
          <p:cNvSpPr/>
          <p:nvPr/>
        </p:nvSpPr>
        <p:spPr>
          <a:xfrm>
            <a:off x="617220" y="5638800"/>
            <a:ext cx="8409622" cy="166370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-Promt">
            <a:extLst>
              <a:ext uri="{FF2B5EF4-FFF2-40B4-BE49-F238E27FC236}">
                <a16:creationId xmlns:a16="http://schemas.microsoft.com/office/drawing/2014/main" id="{1CEF93D6-1CB4-1909-6F74-313CD2624C39}"/>
              </a:ext>
            </a:extLst>
          </p:cNvPr>
          <p:cNvSpPr/>
          <p:nvPr/>
        </p:nvSpPr>
        <p:spPr>
          <a:xfrm>
            <a:off x="617220" y="2724596"/>
            <a:ext cx="8409622" cy="1974404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DBC0F36-0592-23B4-5EF0-C28FAE6E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82F0098E-8AD5-EF66-ABE3-2704D756D702}"/>
              </a:ext>
            </a:extLst>
          </p:cNvPr>
          <p:cNvSpPr txBox="1"/>
          <p:nvPr/>
        </p:nvSpPr>
        <p:spPr>
          <a:xfrm>
            <a:off x="617220" y="597136"/>
            <a:ext cx="83667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5: Criar a Conclusão</a:t>
            </a:r>
          </a:p>
          <a:p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dirty="0"/>
              <a:t>Peça ao ChatGPT para criar uma conclusão.</a:t>
            </a:r>
          </a:p>
          <a:p>
            <a:endParaRPr lang="pt-BR" sz="2400" dirty="0"/>
          </a:p>
          <a:p>
            <a:r>
              <a:rPr lang="pt-BR" sz="2400" b="1" dirty="0"/>
              <a:t>Resumo: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[autoridade]: Raja Khalil Gebara Novaes, um entusiasta de tecnologia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[avatar]: Leitores iniciantes em tecnologia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[problema]: Resumir os principais pontos do e-book e motivar os leitores</a:t>
            </a:r>
          </a:p>
          <a:p>
            <a:endParaRPr lang="pt-BR" sz="2400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Roteiro: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Olá, eu sou [autoridade] e espero que os [avatar] tenham aprendido como criar um e-book de tecnologia. Vamos recapitular os principais pontos e motivar vocês a aplicarem o que aprenderam.</a:t>
            </a:r>
          </a:p>
          <a:p>
            <a:endParaRPr lang="pt-BR" sz="2400" b="1" dirty="0"/>
          </a:p>
          <a:p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67924EC-2BDB-E506-30A4-E8A97C10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2A6988-45DD-53D3-B90C-E8F7CA47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70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6AC25-BA64-55D4-81E9-428EDAC4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ndo-Promt">
            <a:extLst>
              <a:ext uri="{FF2B5EF4-FFF2-40B4-BE49-F238E27FC236}">
                <a16:creationId xmlns:a16="http://schemas.microsoft.com/office/drawing/2014/main" id="{4F5F193F-6F4C-2986-E131-5D4262875F74}"/>
              </a:ext>
            </a:extLst>
          </p:cNvPr>
          <p:cNvSpPr/>
          <p:nvPr/>
        </p:nvSpPr>
        <p:spPr>
          <a:xfrm>
            <a:off x="595789" y="7645250"/>
            <a:ext cx="8409622" cy="1816249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undo-Promt">
            <a:extLst>
              <a:ext uri="{FF2B5EF4-FFF2-40B4-BE49-F238E27FC236}">
                <a16:creationId xmlns:a16="http://schemas.microsoft.com/office/drawing/2014/main" id="{73A877DB-767A-AF09-3F4F-5E9AFAA8447C}"/>
              </a:ext>
            </a:extLst>
          </p:cNvPr>
          <p:cNvSpPr/>
          <p:nvPr/>
        </p:nvSpPr>
        <p:spPr>
          <a:xfrm>
            <a:off x="617220" y="3692748"/>
            <a:ext cx="8409622" cy="166370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undo-Promt">
            <a:extLst>
              <a:ext uri="{FF2B5EF4-FFF2-40B4-BE49-F238E27FC236}">
                <a16:creationId xmlns:a16="http://schemas.microsoft.com/office/drawing/2014/main" id="{5E64E1F1-F822-A87C-2CFB-4C5F3380C2BB}"/>
              </a:ext>
            </a:extLst>
          </p:cNvPr>
          <p:cNvSpPr/>
          <p:nvPr/>
        </p:nvSpPr>
        <p:spPr>
          <a:xfrm>
            <a:off x="617220" y="1130300"/>
            <a:ext cx="8409622" cy="166370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A725952-5919-EDA5-A436-208430FFD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C57070A0-1B76-E94D-20AA-A8A2D723F1B7}"/>
              </a:ext>
            </a:extLst>
          </p:cNvPr>
          <p:cNvSpPr txBox="1"/>
          <p:nvPr/>
        </p:nvSpPr>
        <p:spPr>
          <a:xfrm>
            <a:off x="617220" y="474507"/>
            <a:ext cx="836676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Regras:</a:t>
            </a:r>
            <a:endParaRPr lang="pt-BR" sz="2400" dirty="0"/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&gt;Siga o roteiro substituindo os elementos entre [ ] pelos listados no Resumo.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&gt;Mantenha o tom motivacional e de encerramento.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&gt;Resuma os principais pontos abordados.</a:t>
            </a:r>
          </a:p>
          <a:p>
            <a:endParaRPr lang="pt-BR" sz="2400" b="1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Prompt Exemplo: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Escreva uma conclusão que resuma os principais pontos do e-book e motive os leitores a aplicarem o que aprenderam. Use os itens em {Resumo} para o {Roteiro} seguindo as {Regras}.</a:t>
            </a:r>
          </a:p>
          <a:p>
            <a:endParaRPr lang="pt-BR" sz="2400" b="1" dirty="0"/>
          </a:p>
          <a:p>
            <a:r>
              <a:rPr lang="pt-BR" sz="2400" b="1" dirty="0"/>
              <a:t>Passo 6: Agradecimentos e Recursos</a:t>
            </a:r>
          </a:p>
          <a:p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dirty="0"/>
              <a:t>Use o ChatGPT para elaborar a seção de agradecimentos.</a:t>
            </a:r>
          </a:p>
          <a:p>
            <a:pPr>
              <a:buFont typeface="+mj-lt"/>
              <a:buAutoNum type="arabicPeriod"/>
            </a:pPr>
            <a:endParaRPr lang="pt-BR" sz="2400" dirty="0"/>
          </a:p>
          <a:p>
            <a:r>
              <a:rPr lang="pt-BR" sz="2400" b="1" dirty="0"/>
              <a:t>Resumo:</a:t>
            </a:r>
            <a:endParaRPr lang="pt-BR" sz="2400" dirty="0"/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[autoridade]: Raja Khalil Gebara Novaes, um entusiasta de tecnologia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[avatar]: Leitores do e-book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[problema]: Agradecer e listar recursos adicionais</a:t>
            </a:r>
          </a:p>
          <a:p>
            <a:endParaRPr lang="pt-BR" sz="24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32F33C-3914-1B7E-DB72-25507952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908CE1-23F0-1B20-13F2-E96F73C2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1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83412-1E31-0238-CCCE-F3FE72D16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-Promt">
            <a:extLst>
              <a:ext uri="{FF2B5EF4-FFF2-40B4-BE49-F238E27FC236}">
                <a16:creationId xmlns:a16="http://schemas.microsoft.com/office/drawing/2014/main" id="{99369A5F-C93C-C964-D466-948ED059D5D4}"/>
              </a:ext>
            </a:extLst>
          </p:cNvPr>
          <p:cNvSpPr/>
          <p:nvPr/>
        </p:nvSpPr>
        <p:spPr>
          <a:xfrm>
            <a:off x="617220" y="6025203"/>
            <a:ext cx="8409622" cy="1366197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undo-Promt">
            <a:extLst>
              <a:ext uri="{FF2B5EF4-FFF2-40B4-BE49-F238E27FC236}">
                <a16:creationId xmlns:a16="http://schemas.microsoft.com/office/drawing/2014/main" id="{888F47C9-4624-C672-7DCE-244897D3F5DE}"/>
              </a:ext>
            </a:extLst>
          </p:cNvPr>
          <p:cNvSpPr/>
          <p:nvPr/>
        </p:nvSpPr>
        <p:spPr>
          <a:xfrm>
            <a:off x="617220" y="3497904"/>
            <a:ext cx="8409622" cy="1632895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-Promt">
            <a:extLst>
              <a:ext uri="{FF2B5EF4-FFF2-40B4-BE49-F238E27FC236}">
                <a16:creationId xmlns:a16="http://schemas.microsoft.com/office/drawing/2014/main" id="{B6753683-622B-08C0-91D1-7D11D195396D}"/>
              </a:ext>
            </a:extLst>
          </p:cNvPr>
          <p:cNvSpPr/>
          <p:nvPr/>
        </p:nvSpPr>
        <p:spPr>
          <a:xfrm>
            <a:off x="617220" y="1295400"/>
            <a:ext cx="8409622" cy="1308100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6217BE30-8441-7847-529F-5C725E505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23A8120A-F4C5-1757-F85B-2B6EBF7536F2}"/>
              </a:ext>
            </a:extLst>
          </p:cNvPr>
          <p:cNvSpPr txBox="1"/>
          <p:nvPr/>
        </p:nvSpPr>
        <p:spPr>
          <a:xfrm>
            <a:off x="617220" y="597136"/>
            <a:ext cx="836676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Roteiro: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Olá, eu sou [autoridade] e gostaria de agradecer aos [avatar] por lerem este e-book. Aqui estão alguns recursos adicionais que podem ser úteis.</a:t>
            </a:r>
          </a:p>
          <a:p>
            <a:endParaRPr lang="pt-BR" sz="2400" b="1" dirty="0"/>
          </a:p>
          <a:p>
            <a:r>
              <a:rPr lang="pt-BR" sz="2400" b="1" dirty="0"/>
              <a:t>Regras: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&gt;Siga o roteiro substituindo os elementos entre [ ] pelos listados no Resumo.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&gt;Mantenha o tom de gratidão e utilidade.</a:t>
            </a:r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&gt;Liste recursos de maneira clara e organizada.</a:t>
            </a:r>
          </a:p>
          <a:p>
            <a:endParaRPr lang="pt-BR" sz="2400" b="1" dirty="0"/>
          </a:p>
          <a:p>
            <a:r>
              <a:rPr lang="pt-BR" sz="2400" b="1" dirty="0"/>
              <a:t>Prompt Exemplo:</a:t>
            </a:r>
          </a:p>
          <a:p>
            <a:endParaRPr lang="pt-BR" sz="2400" b="1" dirty="0"/>
          </a:p>
          <a:p>
            <a:pPr lvl="1" algn="just"/>
            <a:r>
              <a:rPr lang="pt-BR" sz="2400" dirty="0">
                <a:solidFill>
                  <a:schemeClr val="bg1"/>
                </a:solidFill>
              </a:rPr>
              <a:t>Escreva uma seção de agradecimentos para meu e-book sobre criação de e-books de tecnologia. Use os itens em {Resumo} para o {Roteiro} seguindo as {Regras}.</a:t>
            </a:r>
          </a:p>
          <a:p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B845AD-D2C5-A04E-B530-5908174C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068294-C8ED-4C01-02F9-182C524A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7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F5184-EB2B-A1E0-F0F3-770516AB2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4C925F14-4366-98A2-ABD6-00D676C4420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2844"/>
          </a:solidFill>
          <a:ln>
            <a:solidFill>
              <a:srgbClr val="199E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E1CBA8EB-8278-7166-5AFD-D00630237817}"/>
              </a:ext>
            </a:extLst>
          </p:cNvPr>
          <p:cNvSpPr txBox="1"/>
          <p:nvPr/>
        </p:nvSpPr>
        <p:spPr>
          <a:xfrm>
            <a:off x="848836" y="10328293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</a:rPr>
              <a:t>Finalizando o Layout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F22A970-861F-BA6B-56A2-49E4749EB423}"/>
              </a:ext>
            </a:extLst>
          </p:cNvPr>
          <p:cNvGrpSpPr/>
          <p:nvPr/>
        </p:nvGrpSpPr>
        <p:grpSpPr>
          <a:xfrm>
            <a:off x="1766729" y="645794"/>
            <a:ext cx="6719887" cy="9682499"/>
            <a:chOff x="1672273" y="322897"/>
            <a:chExt cx="6719887" cy="9682499"/>
          </a:xfrm>
        </p:grpSpPr>
        <p:pic>
          <p:nvPicPr>
            <p:cNvPr id="3" name="Imagem 2" descr="Desenho de uma pessoa&#10;&#10;Descrição gerada automaticamente com confiança baixa">
              <a:extLst>
                <a:ext uri="{FF2B5EF4-FFF2-40B4-BE49-F238E27FC236}">
                  <a16:creationId xmlns:a16="http://schemas.microsoft.com/office/drawing/2014/main" id="{EADE76F9-AEF2-65DB-3251-61A2D22E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672273" y="322897"/>
              <a:ext cx="6719887" cy="9682499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1AB4A6C-B417-C9C6-EDB7-50988412BDCB}"/>
                </a:ext>
              </a:extLst>
            </p:cNvPr>
            <p:cNvSpPr/>
            <p:nvPr/>
          </p:nvSpPr>
          <p:spPr>
            <a:xfrm>
              <a:off x="4526280" y="6437313"/>
              <a:ext cx="822960" cy="1015047"/>
            </a:xfrm>
            <a:prstGeom prst="rect">
              <a:avLst/>
            </a:prstGeom>
            <a:solidFill>
              <a:srgbClr val="1028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8" name="Título">
            <a:extLst>
              <a:ext uri="{FF2B5EF4-FFF2-40B4-BE49-F238E27FC236}">
                <a16:creationId xmlns:a16="http://schemas.microsoft.com/office/drawing/2014/main" id="{40C4641F-4159-12A2-2A4D-AF3B785FE1CB}"/>
              </a:ext>
            </a:extLst>
          </p:cNvPr>
          <p:cNvSpPr txBox="1"/>
          <p:nvPr/>
        </p:nvSpPr>
        <p:spPr>
          <a:xfrm>
            <a:off x="848836" y="6705440"/>
            <a:ext cx="8366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4</a:t>
            </a:r>
          </a:p>
        </p:txBody>
      </p:sp>
      <p:sp>
        <p:nvSpPr>
          <p:cNvPr id="11" name="Título">
            <a:extLst>
              <a:ext uri="{FF2B5EF4-FFF2-40B4-BE49-F238E27FC236}">
                <a16:creationId xmlns:a16="http://schemas.microsoft.com/office/drawing/2014/main" id="{0A7CAC77-9064-5AA3-74FA-359FFAFF172A}"/>
              </a:ext>
            </a:extLst>
          </p:cNvPr>
          <p:cNvSpPr txBox="1"/>
          <p:nvPr/>
        </p:nvSpPr>
        <p:spPr>
          <a:xfrm>
            <a:off x="-1650524" y="1021447"/>
            <a:ext cx="836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CAPÍTULO</a:t>
            </a:r>
          </a:p>
        </p:txBody>
      </p:sp>
    </p:spTree>
    <p:extLst>
      <p:ext uri="{BB962C8B-B14F-4D97-AF65-F5344CB8AC3E}">
        <p14:creationId xmlns:p14="http://schemas.microsoft.com/office/powerpoint/2010/main" val="1081701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B652-FA71-C443-3345-5792A1486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">
            <a:extLst>
              <a:ext uri="{FF2B5EF4-FFF2-40B4-BE49-F238E27FC236}">
                <a16:creationId xmlns:a16="http://schemas.microsoft.com/office/drawing/2014/main" id="{834E6BB1-0AE8-327A-157D-B734FF8AC8BB}"/>
              </a:ext>
            </a:extLst>
          </p:cNvPr>
          <p:cNvSpPr txBox="1"/>
          <p:nvPr/>
        </p:nvSpPr>
        <p:spPr>
          <a:xfrm>
            <a:off x="426720" y="673348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Número da Página e Links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A11FB261-1575-A3B6-44B8-F2AA9035A82D}"/>
              </a:ext>
            </a:extLst>
          </p:cNvPr>
          <p:cNvSpPr txBox="1"/>
          <p:nvPr/>
        </p:nvSpPr>
        <p:spPr>
          <a:xfrm>
            <a:off x="617220" y="3815745"/>
            <a:ext cx="83667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Para criar um e-book profissional no PowerPoint, é essencial incluir números de página e links clicáveis para facilitar a navegação. Aqui está um passo a passo detalhado para ajudá-lo a adicionar esses elementos: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Inserir Cabeçalhos e Rodapés:</a:t>
            </a:r>
          </a:p>
          <a:p>
            <a:pPr algn="just"/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Vá para a aba </a:t>
            </a:r>
            <a:r>
              <a:rPr lang="pt-BR" sz="2400" b="1" dirty="0"/>
              <a:t>Inserir</a:t>
            </a:r>
            <a:r>
              <a:rPr lang="pt-BR" sz="2400" dirty="0"/>
              <a:t> no menu superior.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Cabeçalho e Rodapé</a:t>
            </a:r>
            <a:r>
              <a:rPr lang="pt-BR" sz="2400" dirty="0"/>
              <a:t>. Uma janela pop-up aparecerá.</a:t>
            </a:r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B11A7EA-B2E5-6E57-0380-B731AF262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146"/>
          <a:stretch/>
        </p:blipFill>
        <p:spPr>
          <a:xfrm>
            <a:off x="-582149" y="1504345"/>
            <a:ext cx="6964736" cy="2311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D77BA25-1F21-22BD-8B24-09C719DD6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063" y="7879554"/>
            <a:ext cx="5085074" cy="3417701"/>
          </a:xfrm>
          <a:prstGeom prst="rect">
            <a:avLst/>
          </a:prstGeom>
          <a:ln w="38100">
            <a:solidFill>
              <a:srgbClr val="10284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FD8B31-70E6-B524-656D-AB5DB8D8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04C66-D4A2-540D-2917-3FDBBE4B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6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F3A4F-DE12-3293-7271-9724E3B4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FA11CD2-2272-7978-0EB8-E9B6CE0F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F4CEBBFC-9B05-AA6F-4AB3-1AE528A9D788}"/>
              </a:ext>
            </a:extLst>
          </p:cNvPr>
          <p:cNvSpPr txBox="1"/>
          <p:nvPr/>
        </p:nvSpPr>
        <p:spPr>
          <a:xfrm>
            <a:off x="617220" y="474507"/>
            <a:ext cx="83667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Configurar o Número de Página:</a:t>
            </a:r>
          </a:p>
          <a:p>
            <a:pPr algn="just"/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Na janela pop-up, marque a caixa </a:t>
            </a:r>
            <a:r>
              <a:rPr lang="pt-BR" sz="2400" b="1" dirty="0"/>
              <a:t>Número do Slide</a:t>
            </a:r>
            <a:r>
              <a:rPr lang="pt-B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Se desejar adicionar a data ou hora, marque as caixas correspondentes.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Escolha se deseja aplicar a todos os slides ou apenas ao slide atual.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Aplicar a Todos</a:t>
            </a:r>
            <a:r>
              <a:rPr lang="pt-BR" sz="2400" dirty="0"/>
              <a:t> para adicionar o número de página em todos os slides.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Formatar o Número de Página:</a:t>
            </a:r>
          </a:p>
          <a:p>
            <a:pPr algn="just"/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Se precisar ajustar a posição do número de página, vá até o slide mestre.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Exibir</a:t>
            </a:r>
            <a:r>
              <a:rPr lang="pt-BR" sz="2400" dirty="0"/>
              <a:t> &gt; </a:t>
            </a:r>
            <a:r>
              <a:rPr lang="pt-BR" sz="2400" b="1" dirty="0"/>
              <a:t>Slide Mestre</a:t>
            </a:r>
            <a:r>
              <a:rPr lang="pt-B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Selecione o espaço reservado para o número de página e arraste-o para a posição desejada.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Formate a fonte, o tamanho e a cor conforme necessário.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Feche o </a:t>
            </a:r>
            <a:r>
              <a:rPr lang="pt-BR" sz="2400" b="1" dirty="0"/>
              <a:t>Slide Mestre</a:t>
            </a:r>
            <a:r>
              <a:rPr lang="pt-BR" sz="2400" dirty="0"/>
              <a:t> após as edições.</a:t>
            </a:r>
          </a:p>
          <a:p>
            <a:endParaRPr lang="pt-BR" sz="24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1F8174-8367-BF9A-61C2-40D69E28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968098-2D84-E08A-90A6-07792A45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08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907A16F-E02E-1FE6-34CE-10D6E822A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8" name="Título">
            <a:extLst>
              <a:ext uri="{FF2B5EF4-FFF2-40B4-BE49-F238E27FC236}">
                <a16:creationId xmlns:a16="http://schemas.microsoft.com/office/drawing/2014/main" id="{69789EAE-9FDC-95C0-D608-5BB989D8E02E}"/>
              </a:ext>
            </a:extLst>
          </p:cNvPr>
          <p:cNvSpPr txBox="1"/>
          <p:nvPr/>
        </p:nvSpPr>
        <p:spPr>
          <a:xfrm>
            <a:off x="574358" y="689185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Sumário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C1E2F9EA-EFB2-2B39-65DE-4B6A07EF5B18}"/>
              </a:ext>
            </a:extLst>
          </p:cNvPr>
          <p:cNvSpPr txBox="1"/>
          <p:nvPr/>
        </p:nvSpPr>
        <p:spPr>
          <a:xfrm>
            <a:off x="574358" y="2111157"/>
            <a:ext cx="836676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/>
              <a:t> </a:t>
            </a:r>
            <a:r>
              <a:rPr lang="pt-BR" sz="2400" dirty="0">
                <a:hlinkClick r:id="rId4" action="ppaction://hlinksldjump"/>
              </a:rPr>
              <a:t>Capítulo 1: A Receita para um E-book Profissional</a:t>
            </a:r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C00000"/>
                </a:solidFill>
                <a:hlinkClick r:id="rId5" action="ppaction://hlinksldjump"/>
              </a:rPr>
              <a:t>Criando um Título Poderoso</a:t>
            </a:r>
            <a:endParaRPr lang="pt-BR" sz="24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C00000"/>
                </a:solidFill>
                <a:hlinkClick r:id="rId6" action="ppaction://hlinksldjump"/>
              </a:rPr>
              <a:t>Gerar Imagens com IA</a:t>
            </a:r>
            <a:endParaRPr lang="pt-BR" sz="24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hlinkClick r:id="rId7" action="ppaction://hlinksldjump"/>
              </a:rPr>
              <a:t>Capítulo 2: Montando o E-book com PowerPoint</a:t>
            </a:r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C00000"/>
                </a:solidFill>
                <a:hlinkClick r:id="rId8" action="ppaction://hlinksldjump"/>
              </a:rPr>
              <a:t>Configurações Iniciais</a:t>
            </a: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hlinkClick r:id="rId9" action="ppaction://hlinksldjump"/>
              </a:rPr>
              <a:t>Capítulo 3: Gerando Conteúdo com ChatGPT</a:t>
            </a:r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C00000"/>
                </a:solidFill>
                <a:hlinkClick r:id="rId10" action="ppaction://hlinksldjump"/>
              </a:rPr>
              <a:t>Técnicas de Prompt</a:t>
            </a: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hlinkClick r:id="rId11" action="ppaction://hlinksldjump"/>
              </a:rPr>
              <a:t>Capítulo 4: Finalizando o Layout</a:t>
            </a:r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C00000"/>
                </a:solidFill>
                <a:hlinkClick r:id="rId12" action="ppaction://hlinksldjump"/>
              </a:rPr>
              <a:t>Número da Página e Links</a:t>
            </a: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hlinkClick r:id="rId13" action="ppaction://hlinksldjump"/>
              </a:rPr>
              <a:t>Apontamentos Finais</a:t>
            </a:r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C00000"/>
                </a:solidFill>
                <a:hlinkClick r:id="rId14" action="ppaction://hlinksldjump"/>
              </a:rPr>
              <a:t>Agradecimentos</a:t>
            </a:r>
            <a:endParaRPr lang="pt-BR" sz="2400" dirty="0">
              <a:solidFill>
                <a:srgbClr val="C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C00000"/>
                </a:solidFill>
                <a:hlinkClick r:id="rId15" action="ppaction://hlinksldjump"/>
              </a:rPr>
              <a:t>Conclusão</a:t>
            </a:r>
            <a:endParaRPr lang="pt-BR" sz="24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pt-BR" sz="24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pt-BR" sz="2400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6465140-217E-E8BF-B89D-D0BDBE46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C1DAB8E-41C0-A62F-549C-C0709ED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797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C285C-1590-3C98-1645-D2DF32FB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606B6D3C-32F2-6BC6-D130-69703F9C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ED5CB91F-6E32-9456-E72E-C2A787ED3722}"/>
              </a:ext>
            </a:extLst>
          </p:cNvPr>
          <p:cNvSpPr txBox="1"/>
          <p:nvPr/>
        </p:nvSpPr>
        <p:spPr>
          <a:xfrm>
            <a:off x="617220" y="597136"/>
            <a:ext cx="836676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Adicionando Links Clicáveis</a:t>
            </a:r>
          </a:p>
          <a:p>
            <a:pPr algn="just"/>
            <a:r>
              <a:rPr lang="pt-BR" sz="2400" b="1" dirty="0"/>
              <a:t>Inserir um Link:</a:t>
            </a:r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dirty="0"/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Selecione o texto, imagem ou forma ao qual deseja adicionar um link.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Vá para a aba </a:t>
            </a:r>
            <a:r>
              <a:rPr lang="pt-BR" sz="2400" b="1" dirty="0"/>
              <a:t>Inserir</a:t>
            </a:r>
            <a:r>
              <a:rPr lang="pt-BR" sz="2400" dirty="0"/>
              <a:t> no menu superior.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400" dirty="0"/>
              <a:t>Clique em </a:t>
            </a:r>
            <a:r>
              <a:rPr lang="pt-BR" sz="2400" b="1" dirty="0"/>
              <a:t>Link</a:t>
            </a:r>
            <a:r>
              <a:rPr lang="pt-BR" sz="2400" dirty="0"/>
              <a:t> (ou </a:t>
            </a:r>
            <a:r>
              <a:rPr lang="pt-BR" sz="2400" b="1" dirty="0"/>
              <a:t>Hiperlink</a:t>
            </a:r>
            <a:r>
              <a:rPr lang="pt-BR" sz="2400" dirty="0"/>
              <a:t> dependendo da versão do PowerPoint).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Adicionar o Endereço do Link:</a:t>
            </a:r>
          </a:p>
          <a:p>
            <a:pPr algn="just"/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Na janela de hiperlink, insira o URL ou endereço do link na caixa </a:t>
            </a:r>
            <a:r>
              <a:rPr lang="pt-BR" sz="2400" b="1" dirty="0"/>
              <a:t>Endereço</a:t>
            </a:r>
            <a:r>
              <a:rPr lang="pt-B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OK</a:t>
            </a:r>
            <a:r>
              <a:rPr lang="pt-BR" sz="2400" dirty="0"/>
              <a:t> para adicionar o link.</a:t>
            </a:r>
          </a:p>
          <a:p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CB7CFA5-8608-76B6-1761-BC3A7E5B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5" y="11946531"/>
            <a:ext cx="3600450" cy="681567"/>
          </a:xfrm>
        </p:spPr>
        <p:txBody>
          <a:bodyPr/>
          <a:lstStyle/>
          <a:p>
            <a:r>
              <a:rPr lang="pt-BR" dirty="0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A3EA12E-3381-9976-8826-2326844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30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884890-4A13-B855-7C47-DD3208AA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819" y="1690460"/>
            <a:ext cx="6477904" cy="3248478"/>
          </a:xfrm>
          <a:prstGeom prst="rect">
            <a:avLst/>
          </a:prstGeom>
          <a:ln w="38100">
            <a:solidFill>
              <a:srgbClr val="10284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71877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6561F-4B78-D054-5682-7185D8689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C6B939A-5CA6-1BE4-685A-6F991596D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F0F13A2E-3346-7450-6724-6422328CA2A5}"/>
              </a:ext>
            </a:extLst>
          </p:cNvPr>
          <p:cNvSpPr txBox="1"/>
          <p:nvPr/>
        </p:nvSpPr>
        <p:spPr>
          <a:xfrm>
            <a:off x="617220" y="474507"/>
            <a:ext cx="836676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Criar Links Internos (Navegação Interna):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criar links que navegam entre os slides do e-book:</a:t>
            </a:r>
          </a:p>
          <a:p>
            <a:pPr algn="just"/>
            <a:endParaRPr lang="pt-B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Selecione o texto ou objeto para o link.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Link</a:t>
            </a:r>
            <a:r>
              <a:rPr lang="pt-BR" sz="24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Na janela pop-up, selecione </a:t>
            </a:r>
            <a:r>
              <a:rPr lang="pt-BR" sz="2400" b="1" dirty="0"/>
              <a:t>Lugar neste Documento</a:t>
            </a:r>
            <a:r>
              <a:rPr lang="pt-BR" sz="24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Escolha o slide específico para o qual o link deve direcionar.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OK</a:t>
            </a:r>
            <a:r>
              <a:rPr lang="pt-BR" sz="2400" dirty="0"/>
              <a:t> para aplicar.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Criar Links Externos </a:t>
            </a:r>
          </a:p>
          <a:p>
            <a:pPr algn="just"/>
            <a:r>
              <a:rPr lang="pt-BR" sz="2400" b="1" dirty="0"/>
              <a:t>(Para Websites ou Recursos Externos):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Selecione o texto ou objeto para o link.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Link</a:t>
            </a:r>
            <a:r>
              <a:rPr lang="pt-BR" sz="24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Na janela pop-up, insira o URL completo do site externo na caixa </a:t>
            </a:r>
            <a:r>
              <a:rPr lang="pt-BR" sz="2400" b="1" dirty="0"/>
              <a:t>Endereço</a:t>
            </a:r>
            <a:r>
              <a:rPr lang="pt-BR" sz="24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OK</a:t>
            </a:r>
            <a:r>
              <a:rPr lang="pt-BR" sz="2400" dirty="0"/>
              <a:t> para aplicar.</a:t>
            </a:r>
          </a:p>
          <a:p>
            <a:pPr lvl="1" algn="just"/>
            <a:endParaRPr lang="pt-BR" sz="2400" dirty="0"/>
          </a:p>
          <a:p>
            <a:pPr algn="just"/>
            <a:endParaRPr lang="pt-BR" sz="2400" b="1" dirty="0"/>
          </a:p>
          <a:p>
            <a:endParaRPr lang="pt-BR" sz="24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E20168-63B4-2F3D-5520-46CB97D1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44FA92-64CE-B28B-F83E-DB513CDB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26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1D150-0D57-3030-7B8F-8E618F7F9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A40490A-EC1C-F28D-C574-11944893F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0C4FB860-BBFB-F940-DAF5-D7B9F32F7810}"/>
              </a:ext>
            </a:extLst>
          </p:cNvPr>
          <p:cNvSpPr txBox="1"/>
          <p:nvPr/>
        </p:nvSpPr>
        <p:spPr>
          <a:xfrm>
            <a:off x="617220" y="597136"/>
            <a:ext cx="836676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Como Salvar o E-book em PDF Usando PowerPoint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dirty="0"/>
              <a:t>Salvar o seu e-book em formato PDF é essencial para garantir que ele possa ser facilmente compartilhado e lido em diferentes dispositivos. Aqui está um passo a passo para ajudá-lo a converter seu arquivo do PowerPoint em PDF: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Passo a Passo para Salvar o E-book em PDF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Abrir o PowerPoint: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Inicie o PowerPoint e abra a apresentação do seu e-book.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Verificar o Documento: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Antes de salvar, faça uma verificação final para garantir que todos os elementos do e-book estejam em ordem: imagens, texto, números de página e links clicáveis.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Ir para o Menu Arquivo: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No canto superior esquerdo da tela, clique em </a:t>
            </a:r>
            <a:r>
              <a:rPr lang="pt-BR" sz="2400" b="1" dirty="0"/>
              <a:t>Arquivo.</a:t>
            </a:r>
          </a:p>
          <a:p>
            <a:pPr lvl="1" algn="just"/>
            <a:endParaRPr lang="pt-BR" sz="2400" dirty="0"/>
          </a:p>
          <a:p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5F92E93-04C0-A14D-844C-B4718192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5" y="11946531"/>
            <a:ext cx="3600450" cy="681567"/>
          </a:xfrm>
        </p:spPr>
        <p:txBody>
          <a:bodyPr/>
          <a:lstStyle/>
          <a:p>
            <a:r>
              <a:rPr lang="pt-BR" dirty="0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61D044-AB2F-5444-5E2D-9011B060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40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20C4F-828F-6504-E82E-8B525C9E3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86BED8C-DF45-A504-EEB0-7831DC332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A9092CC6-65DD-A7D6-C41A-F1E244E2AD2D}"/>
              </a:ext>
            </a:extLst>
          </p:cNvPr>
          <p:cNvSpPr txBox="1"/>
          <p:nvPr/>
        </p:nvSpPr>
        <p:spPr>
          <a:xfrm>
            <a:off x="617220" y="474507"/>
            <a:ext cx="836676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Selecionar a Opção Salvar Como:</a:t>
            </a:r>
          </a:p>
          <a:p>
            <a:pPr algn="just"/>
            <a:endParaRPr lang="pt-BR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No menu </a:t>
            </a:r>
            <a:r>
              <a:rPr lang="pt-BR" sz="2400" b="1" dirty="0"/>
              <a:t>Arquivo</a:t>
            </a:r>
            <a:r>
              <a:rPr lang="pt-BR" sz="2400" dirty="0"/>
              <a:t>, selecione </a:t>
            </a:r>
            <a:r>
              <a:rPr lang="pt-BR" sz="2400" b="1" dirty="0"/>
              <a:t>Salvar Como</a:t>
            </a:r>
            <a:r>
              <a:rPr lang="pt-B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Escolha a pasta ou local onde deseja salvar o arquivo PDF.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400" b="1" dirty="0"/>
              <a:t>Escolher o Formato PDF:</a:t>
            </a:r>
          </a:p>
          <a:p>
            <a:pPr algn="just"/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Na janela </a:t>
            </a:r>
            <a:r>
              <a:rPr lang="pt-BR" sz="2400" b="1" dirty="0"/>
              <a:t>Salvar Como</a:t>
            </a:r>
            <a:r>
              <a:rPr lang="pt-BR" sz="2400" dirty="0"/>
              <a:t>, clique na lista suspensa </a:t>
            </a:r>
            <a:r>
              <a:rPr lang="pt-BR" sz="2400" b="1" dirty="0"/>
              <a:t>Salvar como tipo</a:t>
            </a:r>
            <a:r>
              <a:rPr lang="pt-B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Selecione </a:t>
            </a:r>
            <a:r>
              <a:rPr lang="pt-BR" sz="2400" i="1" dirty="0"/>
              <a:t>PDF (</a:t>
            </a:r>
            <a:r>
              <a:rPr lang="pt-BR" sz="2400" dirty="0"/>
              <a:t>.</a:t>
            </a:r>
            <a:r>
              <a:rPr lang="pt-BR" sz="2400" dirty="0" err="1"/>
              <a:t>pdf</a:t>
            </a:r>
            <a:r>
              <a:rPr lang="pt-BR" sz="2400" dirty="0"/>
              <a:t>)* na lista de formatos disponíveis.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Configurar as Opções do PDF:</a:t>
            </a:r>
          </a:p>
          <a:p>
            <a:pPr algn="just"/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Clique no botão </a:t>
            </a:r>
            <a:r>
              <a:rPr lang="pt-BR" sz="2400" b="1" dirty="0"/>
              <a:t>Opções...</a:t>
            </a:r>
            <a:r>
              <a:rPr lang="pt-BR" sz="2400" dirty="0"/>
              <a:t> para ajustar as configurações do PDF, se necessário.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Verifique se todas as páginas do e-book estão incluídas (de "Todos" nas opções de intervalo de página).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Você pode optar por marcar a caixa </a:t>
            </a:r>
            <a:r>
              <a:rPr lang="pt-BR" sz="2400" b="1" dirty="0"/>
              <a:t>Otimizar para Tamanho Menor</a:t>
            </a:r>
            <a:r>
              <a:rPr lang="pt-BR" sz="2400" dirty="0"/>
              <a:t> para reduzir o tamanho do arquivo, se desejar.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OK</a:t>
            </a:r>
            <a:r>
              <a:rPr lang="pt-BR" sz="2400" dirty="0"/>
              <a:t> para confirmar as opções.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Salvar o Arquivo PDF:</a:t>
            </a:r>
          </a:p>
          <a:p>
            <a:pPr algn="just"/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Clique em </a:t>
            </a:r>
            <a:r>
              <a:rPr lang="pt-BR" sz="2400" b="1" dirty="0"/>
              <a:t>Salvar</a:t>
            </a:r>
            <a:r>
              <a:rPr lang="pt-BR" sz="2400" dirty="0"/>
              <a:t> para iniciar o processo de conversão.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O PowerPoint salvará seu e-book como um arquivo PDF na pasta selecionada.</a:t>
            </a:r>
          </a:p>
          <a:p>
            <a:endParaRPr lang="pt-BR" sz="24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2FD54A-8D11-BA9F-662D-6615CB48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FD38BE-844D-609D-1A82-7E9E457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55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F8FAA-D4E5-8169-5FCB-AB5043BA7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F7AF8578-CDEC-6C65-02BF-EE2C316C9D6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2844"/>
          </a:solidFill>
          <a:ln>
            <a:solidFill>
              <a:srgbClr val="199E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2B21DD30-261C-E80A-26F3-6A45553E574B}"/>
              </a:ext>
            </a:extLst>
          </p:cNvPr>
          <p:cNvSpPr txBox="1"/>
          <p:nvPr/>
        </p:nvSpPr>
        <p:spPr>
          <a:xfrm>
            <a:off x="848836" y="10328293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</a:rPr>
              <a:t>Agradecimento e Conclusão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073A16E-F45F-722B-27E1-96A9EA8B3269}"/>
              </a:ext>
            </a:extLst>
          </p:cNvPr>
          <p:cNvGrpSpPr/>
          <p:nvPr/>
        </p:nvGrpSpPr>
        <p:grpSpPr>
          <a:xfrm>
            <a:off x="1766729" y="645794"/>
            <a:ext cx="6719887" cy="9682499"/>
            <a:chOff x="1672273" y="322897"/>
            <a:chExt cx="6719887" cy="9682499"/>
          </a:xfrm>
        </p:grpSpPr>
        <p:pic>
          <p:nvPicPr>
            <p:cNvPr id="3" name="Imagem 2" descr="Desenho de uma pessoa&#10;&#10;Descrição gerada automaticamente com confiança baixa">
              <a:extLst>
                <a:ext uri="{FF2B5EF4-FFF2-40B4-BE49-F238E27FC236}">
                  <a16:creationId xmlns:a16="http://schemas.microsoft.com/office/drawing/2014/main" id="{5DC356B6-B300-9CEC-4639-2A4BB113B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672273" y="322897"/>
              <a:ext cx="6719887" cy="9682499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35FD991-8ED6-2B10-2518-E57A9E195ED0}"/>
                </a:ext>
              </a:extLst>
            </p:cNvPr>
            <p:cNvSpPr/>
            <p:nvPr/>
          </p:nvSpPr>
          <p:spPr>
            <a:xfrm>
              <a:off x="4526280" y="6437313"/>
              <a:ext cx="822960" cy="1015047"/>
            </a:xfrm>
            <a:prstGeom prst="rect">
              <a:avLst/>
            </a:prstGeom>
            <a:solidFill>
              <a:srgbClr val="1028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8" name="Título">
            <a:extLst>
              <a:ext uri="{FF2B5EF4-FFF2-40B4-BE49-F238E27FC236}">
                <a16:creationId xmlns:a16="http://schemas.microsoft.com/office/drawing/2014/main" id="{C934C9CD-9AC4-A98B-B18D-C45C9AFF7A20}"/>
              </a:ext>
            </a:extLst>
          </p:cNvPr>
          <p:cNvSpPr txBox="1"/>
          <p:nvPr/>
        </p:nvSpPr>
        <p:spPr>
          <a:xfrm>
            <a:off x="848836" y="6705440"/>
            <a:ext cx="8366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800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pPr algn="ctr"/>
            <a:endParaRPr lang="pt-BR" sz="8800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11" name="Título">
            <a:extLst>
              <a:ext uri="{FF2B5EF4-FFF2-40B4-BE49-F238E27FC236}">
                <a16:creationId xmlns:a16="http://schemas.microsoft.com/office/drawing/2014/main" id="{AC2254FC-F089-B119-E225-D7D4AB16274C}"/>
              </a:ext>
            </a:extLst>
          </p:cNvPr>
          <p:cNvSpPr txBox="1"/>
          <p:nvPr/>
        </p:nvSpPr>
        <p:spPr>
          <a:xfrm>
            <a:off x="-1650524" y="1021447"/>
            <a:ext cx="8366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Apontamentos</a:t>
            </a:r>
            <a:br>
              <a:rPr lang="pt-BR" sz="56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</a:br>
            <a:r>
              <a:rPr lang="pt-BR" sz="56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 Finais</a:t>
            </a:r>
          </a:p>
        </p:txBody>
      </p:sp>
    </p:spTree>
    <p:extLst>
      <p:ext uri="{BB962C8B-B14F-4D97-AF65-F5344CB8AC3E}">
        <p14:creationId xmlns:p14="http://schemas.microsoft.com/office/powerpoint/2010/main" val="1397700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5787-02DF-498C-8B66-9C2128560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">
            <a:extLst>
              <a:ext uri="{FF2B5EF4-FFF2-40B4-BE49-F238E27FC236}">
                <a16:creationId xmlns:a16="http://schemas.microsoft.com/office/drawing/2014/main" id="{53F107D4-8042-1F82-E434-9CA98491CD24}"/>
              </a:ext>
            </a:extLst>
          </p:cNvPr>
          <p:cNvSpPr txBox="1"/>
          <p:nvPr/>
        </p:nvSpPr>
        <p:spPr>
          <a:xfrm>
            <a:off x="426720" y="673348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Agradecimentos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9146E1-4651-776B-F888-B51C18C44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146"/>
          <a:stretch/>
        </p:blipFill>
        <p:spPr>
          <a:xfrm>
            <a:off x="-582149" y="1504345"/>
            <a:ext cx="6964736" cy="2311400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97610-F764-10E9-3DB5-CC00423B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7A90E-77ED-510B-FDC3-46F7CC3B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35</a:t>
            </a:fld>
            <a:endParaRPr lang="pt-BR"/>
          </a:p>
        </p:txBody>
      </p:sp>
      <p:sp>
        <p:nvSpPr>
          <p:cNvPr id="17" name="Título">
            <a:extLst>
              <a:ext uri="{FF2B5EF4-FFF2-40B4-BE49-F238E27FC236}">
                <a16:creationId xmlns:a16="http://schemas.microsoft.com/office/drawing/2014/main" id="{51C66FDA-2EFA-352E-2210-A1263EE89BB3}"/>
              </a:ext>
            </a:extLst>
          </p:cNvPr>
          <p:cNvSpPr txBox="1"/>
          <p:nvPr/>
        </p:nvSpPr>
        <p:spPr>
          <a:xfrm>
            <a:off x="617220" y="3815745"/>
            <a:ext cx="836676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Gostaria de expressar minha profunda gratidão à </a:t>
            </a:r>
            <a:r>
              <a:rPr lang="pt-BR" sz="2400" dirty="0">
                <a:hlinkClick r:id="rId4"/>
              </a:rPr>
              <a:t>Dio.me </a:t>
            </a:r>
            <a:r>
              <a:rPr lang="pt-BR" sz="2400" dirty="0"/>
              <a:t>por proporcionar este desafio incrível no </a:t>
            </a:r>
            <a:r>
              <a:rPr lang="pt-BR" sz="2400" dirty="0" err="1"/>
              <a:t>bootcamp</a:t>
            </a:r>
            <a:r>
              <a:rPr lang="pt-BR" sz="2400" dirty="0"/>
              <a:t> sobre o uso de inteligência artificial. A oportunidade de explorar e aprender sobre essa tecnologia inovadora foi extremamente valiosa e inspiradora.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 agradecimento especial ao Felipe Aguiar, conhecido carinhosamente como </a:t>
            </a:r>
            <a:r>
              <a:rPr lang="pt-BR" sz="2400" dirty="0">
                <a:hlinkClick r:id="rId5"/>
              </a:rPr>
              <a:t>Felipão da Dio</a:t>
            </a:r>
            <a:r>
              <a:rPr lang="pt-BR" sz="2400" dirty="0"/>
              <a:t>, por compartilhar seu conhecimento de maneira clara e envolvente. Sua dedicação e paixão pelo ensino tornaram o aprendizado acessível e motivador para todos nós.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todos vocês que leram até aqui, meu sincero obrigado! Espero que o conteúdo deste e-book tenha sido útil e inspirador em sua jornada. Se você gostou do material e deseja compartilhar sua experiência ou fazer sugestões, adoraria receber sua mensagem no meu LinkedIn.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Mais uma vez, muito obrigado a todos, e continuem explorando o fascinante mundo da tecnologia!</a:t>
            </a:r>
          </a:p>
          <a:p>
            <a:pPr algn="just"/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54960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1831A-6B24-C4F6-01D5-050F87BFE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">
            <a:extLst>
              <a:ext uri="{FF2B5EF4-FFF2-40B4-BE49-F238E27FC236}">
                <a16:creationId xmlns:a16="http://schemas.microsoft.com/office/drawing/2014/main" id="{465864F0-E722-B415-282D-BCB90E9BA469}"/>
              </a:ext>
            </a:extLst>
          </p:cNvPr>
          <p:cNvSpPr txBox="1"/>
          <p:nvPr/>
        </p:nvSpPr>
        <p:spPr>
          <a:xfrm>
            <a:off x="426720" y="673348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Conclusão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92821C0-8B3A-38C9-ECEB-08BC6789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146"/>
          <a:stretch/>
        </p:blipFill>
        <p:spPr>
          <a:xfrm>
            <a:off x="-582149" y="1504345"/>
            <a:ext cx="6964736" cy="2311400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BD833-DBD1-787C-FCF5-B1FE59CA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980053-FAFA-2C01-1740-9CC1322C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36</a:t>
            </a:fld>
            <a:endParaRPr lang="pt-BR"/>
          </a:p>
        </p:txBody>
      </p:sp>
      <p:sp>
        <p:nvSpPr>
          <p:cNvPr id="17" name="Título">
            <a:extLst>
              <a:ext uri="{FF2B5EF4-FFF2-40B4-BE49-F238E27FC236}">
                <a16:creationId xmlns:a16="http://schemas.microsoft.com/office/drawing/2014/main" id="{853F3C73-F31E-0884-33E1-37AE854FB39C}"/>
              </a:ext>
            </a:extLst>
          </p:cNvPr>
          <p:cNvSpPr txBox="1"/>
          <p:nvPr/>
        </p:nvSpPr>
        <p:spPr>
          <a:xfrm>
            <a:off x="617220" y="3815745"/>
            <a:ext cx="83667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Ao longo deste e-book, exploramos diversas técnicas e ferramentas para ajudá-lo a criar um e-book profissional e envolvente.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Resumimos como criar títulos poderosos, geramos imagens de alta qualidade usando Leonardo AI, montamos o e-book com PowerPoint, desenvolvemos conteúdo coeso com ChatGPT e finalizamos o layout com números de página e links clicáveis para melhorar a navegação.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Importante destacar que este livro foi criado utilizando as mesmas técnicas ensinadas em seu conteúdo. Desde a concepção dos títulos até a finalização do layout, cada passo foi detalhadamente explorado e aplicado na criação deste e-book.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0707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8B49-283D-C3AF-4612-7FD758BD5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8B3160AA-57CB-B4D9-9EBD-B4026BD76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F14C8665-3345-3C72-0126-ADBEEF704EE9}"/>
              </a:ext>
            </a:extLst>
          </p:cNvPr>
          <p:cNvSpPr txBox="1"/>
          <p:nvPr/>
        </p:nvSpPr>
        <p:spPr>
          <a:xfrm>
            <a:off x="617220" y="597136"/>
            <a:ext cx="83667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sz="2400" dirty="0"/>
              <a:t>Parabéns por chegar até aqui! Agora você tem as ferramentas e o conhecimento necessários para criar e-books incríveis que irão impressionar seus leitores. Lembre-se, a jornada da criação é tanto sobre o aprendizado quanto sobre o resultado final. Cada técnica aprendida e cada ferramenta utilizada são conquistas que aprimoram suas habilidades e abrem novas oportunidades.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Se você gostou deste e-book e acha que ele foi útil, compartilhe sua experiência e insights comigo no meu </a:t>
            </a:r>
            <a:r>
              <a:rPr lang="pt-BR" sz="2400" dirty="0">
                <a:hlinkClick r:id="rId4"/>
              </a:rPr>
              <a:t>LinkedIn</a:t>
            </a:r>
            <a:r>
              <a:rPr lang="pt-BR" sz="2400" dirty="0"/>
              <a:t>. Sua opinião é muito valiosa e será um prazer ouvir sobre sua jornada.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Mais uma vez, parabéns e boa sorte na sua aventura pelo mundo da criação de e-books!</a:t>
            </a:r>
          </a:p>
          <a:p>
            <a:endParaRPr lang="pt-BR" sz="2400" b="1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07EB20C-7C21-29AE-06E5-6E6AC79F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5" y="11946531"/>
            <a:ext cx="3600450" cy="681567"/>
          </a:xfrm>
        </p:spPr>
        <p:txBody>
          <a:bodyPr/>
          <a:lstStyle/>
          <a:p>
            <a:r>
              <a:rPr lang="pt-BR" dirty="0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D1B538-826E-5843-DF73-B11DB5FF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5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81206-5CB4-43E0-2DED-ECF85874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93C5BF2A-11CF-E204-A324-C014D665CB7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2844"/>
          </a:solidFill>
          <a:ln>
            <a:solidFill>
              <a:srgbClr val="199E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2D050C30-4BFF-B520-A0C4-C00BC79ADCCE}"/>
              </a:ext>
            </a:extLst>
          </p:cNvPr>
          <p:cNvSpPr txBox="1"/>
          <p:nvPr/>
        </p:nvSpPr>
        <p:spPr>
          <a:xfrm>
            <a:off x="848836" y="6705440"/>
            <a:ext cx="8366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800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pPr algn="ctr"/>
            <a:endParaRPr lang="pt-BR" sz="8800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04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B9BC-5E8A-9DE6-C1B2-CFC72B4BB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178DD-441F-0FA2-1C30-6737E6B4E9B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2844"/>
          </a:solidFill>
          <a:ln>
            <a:solidFill>
              <a:srgbClr val="199E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A1D2AD35-1325-970A-E1BC-BE7CA5F00366}"/>
              </a:ext>
            </a:extLst>
          </p:cNvPr>
          <p:cNvSpPr txBox="1"/>
          <p:nvPr/>
        </p:nvSpPr>
        <p:spPr>
          <a:xfrm>
            <a:off x="848836" y="10328293"/>
            <a:ext cx="836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</a:rPr>
              <a:t>A Receita para um E-book Profissional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9957D60-DC76-62E5-CD23-24C0B1A1645D}"/>
              </a:ext>
            </a:extLst>
          </p:cNvPr>
          <p:cNvGrpSpPr/>
          <p:nvPr/>
        </p:nvGrpSpPr>
        <p:grpSpPr>
          <a:xfrm>
            <a:off x="1766729" y="645794"/>
            <a:ext cx="6719887" cy="9682499"/>
            <a:chOff x="1672273" y="322897"/>
            <a:chExt cx="6719887" cy="9682499"/>
          </a:xfrm>
        </p:grpSpPr>
        <p:pic>
          <p:nvPicPr>
            <p:cNvPr id="3" name="Imagem 2" descr="Desenho de uma pessoa&#10;&#10;Descrição gerada automaticamente com confiança baixa">
              <a:extLst>
                <a:ext uri="{FF2B5EF4-FFF2-40B4-BE49-F238E27FC236}">
                  <a16:creationId xmlns:a16="http://schemas.microsoft.com/office/drawing/2014/main" id="{29E6EF72-304B-E1BA-4B52-46F3959BC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672273" y="322897"/>
              <a:ext cx="6719887" cy="9682499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EC1D696-1A81-AAC6-5C0A-B0836536CF7A}"/>
                </a:ext>
              </a:extLst>
            </p:cNvPr>
            <p:cNvSpPr/>
            <p:nvPr/>
          </p:nvSpPr>
          <p:spPr>
            <a:xfrm>
              <a:off x="4526280" y="6437313"/>
              <a:ext cx="822960" cy="1015047"/>
            </a:xfrm>
            <a:prstGeom prst="rect">
              <a:avLst/>
            </a:prstGeom>
            <a:solidFill>
              <a:srgbClr val="1028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8" name="Título">
            <a:extLst>
              <a:ext uri="{FF2B5EF4-FFF2-40B4-BE49-F238E27FC236}">
                <a16:creationId xmlns:a16="http://schemas.microsoft.com/office/drawing/2014/main" id="{88AC70A6-6B52-B610-97D3-9B0A08F7EE8A}"/>
              </a:ext>
            </a:extLst>
          </p:cNvPr>
          <p:cNvSpPr txBox="1"/>
          <p:nvPr/>
        </p:nvSpPr>
        <p:spPr>
          <a:xfrm>
            <a:off x="848836" y="6705440"/>
            <a:ext cx="8366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1</a:t>
            </a:r>
          </a:p>
        </p:txBody>
      </p:sp>
      <p:sp>
        <p:nvSpPr>
          <p:cNvPr id="11" name="Título">
            <a:extLst>
              <a:ext uri="{FF2B5EF4-FFF2-40B4-BE49-F238E27FC236}">
                <a16:creationId xmlns:a16="http://schemas.microsoft.com/office/drawing/2014/main" id="{35A67121-8AB9-9B04-B112-F28051CFB9D2}"/>
              </a:ext>
            </a:extLst>
          </p:cNvPr>
          <p:cNvSpPr txBox="1"/>
          <p:nvPr/>
        </p:nvSpPr>
        <p:spPr>
          <a:xfrm>
            <a:off x="-1650524" y="1021447"/>
            <a:ext cx="836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CAPÍTULO</a:t>
            </a:r>
          </a:p>
        </p:txBody>
      </p:sp>
    </p:spTree>
    <p:extLst>
      <p:ext uri="{BB962C8B-B14F-4D97-AF65-F5344CB8AC3E}">
        <p14:creationId xmlns:p14="http://schemas.microsoft.com/office/powerpoint/2010/main" val="241823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29A3D-6ED7-F1B4-695B-05958A1B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ndo-Promt">
            <a:extLst>
              <a:ext uri="{FF2B5EF4-FFF2-40B4-BE49-F238E27FC236}">
                <a16:creationId xmlns:a16="http://schemas.microsoft.com/office/drawing/2014/main" id="{12ABA319-F57C-716B-DCB4-9042E5107137}"/>
              </a:ext>
            </a:extLst>
          </p:cNvPr>
          <p:cNvSpPr/>
          <p:nvPr/>
        </p:nvSpPr>
        <p:spPr>
          <a:xfrm>
            <a:off x="617220" y="10535048"/>
            <a:ext cx="8366760" cy="1156002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-Promt">
            <a:extLst>
              <a:ext uri="{FF2B5EF4-FFF2-40B4-BE49-F238E27FC236}">
                <a16:creationId xmlns:a16="http://schemas.microsoft.com/office/drawing/2014/main" id="{36917820-94A0-02D2-AD8F-771B9AE20869}"/>
              </a:ext>
            </a:extLst>
          </p:cNvPr>
          <p:cNvSpPr/>
          <p:nvPr/>
        </p:nvSpPr>
        <p:spPr>
          <a:xfrm>
            <a:off x="617219" y="7620000"/>
            <a:ext cx="8366760" cy="1596571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AFE99E82-AE29-7B74-2858-58D89EB346D0}"/>
              </a:ext>
            </a:extLst>
          </p:cNvPr>
          <p:cNvSpPr txBox="1"/>
          <p:nvPr/>
        </p:nvSpPr>
        <p:spPr>
          <a:xfrm>
            <a:off x="426720" y="673348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Criando um Título Poderoso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03BDF168-11EC-ED54-E6E5-04438172FD75}"/>
              </a:ext>
            </a:extLst>
          </p:cNvPr>
          <p:cNvSpPr txBox="1"/>
          <p:nvPr/>
        </p:nvSpPr>
        <p:spPr>
          <a:xfrm>
            <a:off x="617220" y="3773711"/>
            <a:ext cx="836676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título poderoso é essencial para captar a atenção do leitor e despertar interesse pelo seu e-book. Vamos explorar a Técnica dos 3R: Resumo, Roteiro e Regras, para criar títulos eficazes utilizando o ChatGPT.</a:t>
            </a:r>
          </a:p>
          <a:p>
            <a:pPr algn="just"/>
            <a:endParaRPr lang="pt-BR" sz="2400" dirty="0"/>
          </a:p>
          <a:p>
            <a:r>
              <a:rPr lang="pt-BR" sz="2400" b="1" dirty="0"/>
              <a:t>Técnica dos 3R: Resumo, Roteiro e Regras</a:t>
            </a:r>
          </a:p>
          <a:p>
            <a:endParaRPr lang="pt-BR" sz="2400" b="1" dirty="0"/>
          </a:p>
          <a:p>
            <a:r>
              <a:rPr lang="pt-BR" sz="2400" b="1" dirty="0"/>
              <a:t>Resumo:</a:t>
            </a:r>
          </a:p>
          <a:p>
            <a:endParaRPr lang="pt-BR" sz="2400" b="1" dirty="0"/>
          </a:p>
          <a:p>
            <a:pPr algn="just"/>
            <a:r>
              <a:rPr lang="pt-BR" sz="2400" dirty="0"/>
              <a:t>Defina as variáveis semânticas que vão guiar seu prompt: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bg1"/>
                </a:solidFill>
              </a:rPr>
              <a:t>Autoridade:</a:t>
            </a:r>
            <a:r>
              <a:rPr lang="pt-BR" sz="2400" u="sng" dirty="0">
                <a:solidFill>
                  <a:schemeClr val="bg1"/>
                </a:solidFill>
              </a:rPr>
              <a:t> A pessoa que está falando ou escrevendo.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bg1"/>
                </a:solidFill>
              </a:rPr>
              <a:t>Avatar:</a:t>
            </a:r>
            <a:r>
              <a:rPr lang="pt-BR" sz="2400" u="sng" dirty="0">
                <a:solidFill>
                  <a:schemeClr val="bg1"/>
                </a:solidFill>
              </a:rPr>
              <a:t> O público-alvo ou persona.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bg1"/>
                </a:solidFill>
              </a:rPr>
              <a:t>Problema:</a:t>
            </a:r>
            <a:r>
              <a:rPr lang="pt-BR" sz="2400" u="sng" dirty="0">
                <a:solidFill>
                  <a:schemeClr val="bg1"/>
                </a:solidFill>
              </a:rPr>
              <a:t> O problema a ser abordado ou resolvido.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/>
              <a:t>Roteiro:</a:t>
            </a:r>
          </a:p>
          <a:p>
            <a:endParaRPr lang="pt-BR" sz="2400" b="1" dirty="0"/>
          </a:p>
          <a:p>
            <a:r>
              <a:rPr lang="pt-BR" sz="2400" dirty="0"/>
              <a:t>Organize a informação de maneira lógica:</a:t>
            </a:r>
          </a:p>
          <a:p>
            <a:endParaRPr lang="pt-BR" sz="2400" dirty="0"/>
          </a:p>
          <a:p>
            <a:pPr lvl="1"/>
            <a:r>
              <a:rPr lang="pt-BR" sz="2400" u="sng" dirty="0">
                <a:solidFill>
                  <a:schemeClr val="bg1"/>
                </a:solidFill>
              </a:rPr>
              <a:t>Olá, eu sou [autoridade] e vou ajudar o [avatar]. Hoje vamos resolver o [problema].</a:t>
            </a:r>
          </a:p>
          <a:p>
            <a:endParaRPr lang="pt-BR" sz="2400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B0662F2-B639-5D49-F724-B60B68C66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146"/>
          <a:stretch/>
        </p:blipFill>
        <p:spPr>
          <a:xfrm>
            <a:off x="-582149" y="1504345"/>
            <a:ext cx="6964736" cy="231140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BE3707-4549-A649-4F76-4E3959BB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76E95A-D9E4-E440-AF3D-35BECC86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1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9CD04-12A7-EF01-1162-D0A872ED3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ndo-Promt">
            <a:extLst>
              <a:ext uri="{FF2B5EF4-FFF2-40B4-BE49-F238E27FC236}">
                <a16:creationId xmlns:a16="http://schemas.microsoft.com/office/drawing/2014/main" id="{37FE02E7-5172-1446-490B-27092D1B444D}"/>
              </a:ext>
            </a:extLst>
          </p:cNvPr>
          <p:cNvSpPr/>
          <p:nvPr/>
        </p:nvSpPr>
        <p:spPr>
          <a:xfrm>
            <a:off x="574358" y="5542744"/>
            <a:ext cx="8409622" cy="1923965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-Promt">
            <a:extLst>
              <a:ext uri="{FF2B5EF4-FFF2-40B4-BE49-F238E27FC236}">
                <a16:creationId xmlns:a16="http://schemas.microsoft.com/office/drawing/2014/main" id="{2A796194-C14B-4A0C-343E-1972EE6B3AD6}"/>
              </a:ext>
            </a:extLst>
          </p:cNvPr>
          <p:cNvSpPr/>
          <p:nvPr/>
        </p:nvSpPr>
        <p:spPr>
          <a:xfrm>
            <a:off x="574358" y="2046514"/>
            <a:ext cx="8409622" cy="2123176"/>
          </a:xfrm>
          <a:prstGeom prst="roundRect">
            <a:avLst/>
          </a:prstGeom>
          <a:solidFill>
            <a:srgbClr val="10284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BD361C1-F9FC-6D5C-8D4A-727576868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11538F52-F1F9-CC38-D196-08F7F4CA20CE}"/>
              </a:ext>
            </a:extLst>
          </p:cNvPr>
          <p:cNvSpPr txBox="1"/>
          <p:nvPr/>
        </p:nvSpPr>
        <p:spPr>
          <a:xfrm>
            <a:off x="617220" y="626298"/>
            <a:ext cx="836676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Regras:</a:t>
            </a:r>
          </a:p>
          <a:p>
            <a:endParaRPr lang="pt-BR" sz="2400" b="1" dirty="0"/>
          </a:p>
          <a:p>
            <a:r>
              <a:rPr lang="pt-BR" sz="2400" dirty="0"/>
              <a:t>Diretrizes para orientar a geração de conteúdo:</a:t>
            </a:r>
          </a:p>
          <a:p>
            <a:endParaRPr lang="pt-BR" sz="2400" dirty="0"/>
          </a:p>
          <a:p>
            <a:pPr lvl="1"/>
            <a:r>
              <a:rPr lang="pt-BR" sz="2400" u="sng" dirty="0">
                <a:solidFill>
                  <a:schemeClr val="bg1"/>
                </a:solidFill>
              </a:rPr>
              <a:t>&gt;Siga o {roteiro} acima substituindo os elementos entre [ ] pelos listados em {Resumo}.</a:t>
            </a:r>
          </a:p>
          <a:p>
            <a:pPr lvl="1"/>
            <a:r>
              <a:rPr lang="pt-BR" sz="2400" u="sng" dirty="0">
                <a:solidFill>
                  <a:schemeClr val="bg1"/>
                </a:solidFill>
              </a:rPr>
              <a:t>&gt;Mantenha o tom e ritmo, reescrevendo as palavras conforme necessário.</a:t>
            </a:r>
          </a:p>
          <a:p>
            <a:pPr lvl="1"/>
            <a:r>
              <a:rPr lang="pt-BR" sz="2400" u="sng" dirty="0">
                <a:solidFill>
                  <a:schemeClr val="bg1"/>
                </a:solidFill>
              </a:rPr>
              <a:t>&gt;Use analogias simples e exemplos concretos.</a:t>
            </a:r>
          </a:p>
          <a:p>
            <a:endParaRPr lang="pt-BR" sz="2400" u="sng" dirty="0">
              <a:solidFill>
                <a:srgbClr val="102844"/>
              </a:solidFill>
            </a:endParaRPr>
          </a:p>
          <a:p>
            <a:r>
              <a:rPr lang="pt-BR" sz="2400" b="1" dirty="0"/>
              <a:t>Utilizando o ChatGPT para Criar Títulos</a:t>
            </a:r>
          </a:p>
          <a:p>
            <a:endParaRPr lang="pt-BR" sz="2400" b="1" dirty="0"/>
          </a:p>
          <a:p>
            <a:r>
              <a:rPr lang="pt-BR" sz="2400" b="1" dirty="0"/>
              <a:t>Exemplo de Prompt:</a:t>
            </a:r>
            <a:endParaRPr lang="pt-BR" sz="2400" dirty="0"/>
          </a:p>
          <a:p>
            <a:endParaRPr lang="pt-BR" sz="2400" u="sng" dirty="0">
              <a:solidFill>
                <a:srgbClr val="102844"/>
              </a:solidFill>
            </a:endParaRPr>
          </a:p>
          <a:p>
            <a:pPr lvl="1"/>
            <a:r>
              <a:rPr lang="pt-BR" sz="2400" u="sng" dirty="0">
                <a:solidFill>
                  <a:schemeClr val="bg1"/>
                </a:solidFill>
              </a:rPr>
              <a:t>Me escreva um título para um e-book sobre primeiros passos no Docker, em tom de conversa com uma criança de 10 anos. Use os itens em {Resumo} para o {Roteiro} seguindo as {Regras}.</a:t>
            </a:r>
          </a:p>
          <a:p>
            <a:endParaRPr lang="pt-BR" sz="2400" u="sng" dirty="0">
              <a:solidFill>
                <a:srgbClr val="102844"/>
              </a:solidFill>
            </a:endParaRPr>
          </a:p>
          <a:p>
            <a:r>
              <a:rPr lang="pt-BR" sz="2400" dirty="0"/>
              <a:t>Ao seguir a Técnica dos 3R e utilizar o ChatGPT, você pode criar títulos atraentes e eficazes para seu e-book. Mantenha a relevância, ressonância e rigor no seu título para garantir que ele seja claro, envolvente e direto ao ponto.</a:t>
            </a:r>
            <a:endParaRPr lang="pt-BR" sz="2400" u="sng" dirty="0">
              <a:solidFill>
                <a:srgbClr val="102844"/>
              </a:solidFill>
            </a:endParaRPr>
          </a:p>
          <a:p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A027C82-6E7A-0C20-5348-EAA7A238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64D235-4530-C541-1C4A-66A8B335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0E13-AFD7-02C9-7113-92FE4405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">
            <a:extLst>
              <a:ext uri="{FF2B5EF4-FFF2-40B4-BE49-F238E27FC236}">
                <a16:creationId xmlns:a16="http://schemas.microsoft.com/office/drawing/2014/main" id="{8A88A9B2-DB16-F935-6F42-17C4D4400AD1}"/>
              </a:ext>
            </a:extLst>
          </p:cNvPr>
          <p:cNvSpPr txBox="1"/>
          <p:nvPr/>
        </p:nvSpPr>
        <p:spPr>
          <a:xfrm>
            <a:off x="426720" y="673348"/>
            <a:ext cx="83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C00000"/>
                </a:solidFill>
              </a:rPr>
              <a:t>Gerar Imagens com IA</a:t>
            </a:r>
            <a:endParaRPr lang="pt-BR" sz="4800" dirty="0">
              <a:ln w="3175"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7DCE0833-67FF-95EE-4724-4D1E1FD79E2B}"/>
              </a:ext>
            </a:extLst>
          </p:cNvPr>
          <p:cNvSpPr txBox="1"/>
          <p:nvPr/>
        </p:nvSpPr>
        <p:spPr>
          <a:xfrm>
            <a:off x="617220" y="3773711"/>
            <a:ext cx="8366760" cy="7848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Leonardo AI </a:t>
            </a:r>
            <a:r>
              <a:rPr lang="pt-BR" sz="2400" dirty="0"/>
              <a:t>é uma plataforma avançada de geração de arte e imagens que utiliza inteligência artificial para criar ilustrações e obras digitais de alta qualidade. Se você quer adicionar um toque visual incrível ao seu e-book, Leonardo AI é a ferramenta perfeita para você. Veja como você pode usá-la:</a:t>
            </a:r>
          </a:p>
          <a:p>
            <a:endParaRPr lang="pt-BR" sz="2400" dirty="0"/>
          </a:p>
          <a:p>
            <a:pPr algn="just"/>
            <a:r>
              <a:rPr lang="pt-BR" sz="2400" b="1" dirty="0"/>
              <a:t>Passo a Passo para Gerar Imagens com Leonardo AI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Crie uma Conta: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Primeiro, acesse </a:t>
            </a:r>
            <a:r>
              <a:rPr lang="pt-BR" sz="2400" dirty="0">
                <a:solidFill>
                  <a:srgbClr val="102844"/>
                </a:solidFill>
                <a:hlinkClick r:id="rId2"/>
              </a:rPr>
              <a:t>Leonardo AI </a:t>
            </a:r>
            <a:r>
              <a:rPr lang="pt-BR" sz="2400" dirty="0"/>
              <a:t>e crie uma conta gratuita.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Escolha o Modelo de IA: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Leonardo AI oferece uma variedade de modelos de IA, cada um com diferentes estilos e capacidades. Selecione o modelo que mais se adequa ao seu projeto.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Digite o Prompt: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Insira uma descrição detalhada da imagem que você deseja criar. Quanto mais específico e claro for o seu prompt, melhor será o resultado gerado pela IA.</a:t>
            </a:r>
          </a:p>
          <a:p>
            <a:endParaRPr lang="pt-BR" sz="2400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1C7FF6B-7353-AC65-A11E-671F82F9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146"/>
          <a:stretch/>
        </p:blipFill>
        <p:spPr>
          <a:xfrm>
            <a:off x="-640206" y="1462311"/>
            <a:ext cx="6964736" cy="2311400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A00B7B3-7F09-DBD9-2F59-40525F9B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AA6DDEB-38CE-2A37-FFCB-69C3ADC9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0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84528-F4A7-5A4F-0BF4-772A3FDB8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2D4B221-F162-9F49-5889-A2E0BD41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2"/>
          <a:stretch/>
        </p:blipFill>
        <p:spPr>
          <a:xfrm>
            <a:off x="-179148" y="9486901"/>
            <a:ext cx="9959496" cy="2468880"/>
          </a:xfrm>
          <a:prstGeom prst="rect">
            <a:avLst/>
          </a:prstGeom>
        </p:spPr>
      </p:pic>
      <p:sp>
        <p:nvSpPr>
          <p:cNvPr id="9" name="Título">
            <a:extLst>
              <a:ext uri="{FF2B5EF4-FFF2-40B4-BE49-F238E27FC236}">
                <a16:creationId xmlns:a16="http://schemas.microsoft.com/office/drawing/2014/main" id="{4A6D7421-03EF-7248-5A62-426584BDBD1F}"/>
              </a:ext>
            </a:extLst>
          </p:cNvPr>
          <p:cNvSpPr txBox="1"/>
          <p:nvPr/>
        </p:nvSpPr>
        <p:spPr>
          <a:xfrm>
            <a:off x="617220" y="1301986"/>
            <a:ext cx="8366760" cy="7478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Gere a Imagem: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Clique no botão "Gerar" para iniciar o processo de criação da imagem. O tempo de geração pode variar, mas geralmente leva entre 30 a 40 segundos.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Edite a Imagem: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Utilize as ferramentas de edição da Leonardo AI para ajustar detalhes, adicionar textos ou expandir a imagem conforme necessário.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Baixe a Imagem: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Após a geração e edição, baixe a imagem finalizada no formato de sua escolha.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Exemplo de Prompt para Leonardo AI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dirty="0"/>
              <a:t>Para garantir que as imagens geradas sejam relevantes e de alta qualidade, é importante criar prompts bem detalhados. Aqui está um exemplo relacionado ao nosso e-book sobre Docker: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553A485-9BB4-F693-1298-528B1FEF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F2C05E-CBCB-0C86-5A51-A92EE8EB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51D9-38DB-F31F-0234-5A00D847F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AD8CCB7-7310-3BB8-1774-9AC31D348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096"/>
          <a:stretch/>
        </p:blipFill>
        <p:spPr>
          <a:xfrm>
            <a:off x="432871" y="9582596"/>
            <a:ext cx="8048189" cy="2282832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DCF30484-FF56-2208-3D8C-275E3261068E}"/>
              </a:ext>
            </a:extLst>
          </p:cNvPr>
          <p:cNvSpPr txBox="1"/>
          <p:nvPr/>
        </p:nvSpPr>
        <p:spPr>
          <a:xfrm>
            <a:off x="617220" y="626298"/>
            <a:ext cx="836676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/>
              <a:t>Prompt Relacionado ao Docker:</a:t>
            </a:r>
          </a:p>
          <a:p>
            <a:endParaRPr lang="pt-BR" sz="2400" b="1" dirty="0"/>
          </a:p>
          <a:p>
            <a:r>
              <a:rPr lang="pt-BR" sz="2400" b="1" dirty="0">
                <a:solidFill>
                  <a:srgbClr val="102844"/>
                </a:solidFill>
              </a:rPr>
              <a:t>"Crie uma ilustração de um servidor Docker flutuando sobre uma nuvem, com detalhes realistas e tecnológicos, em estilo minimalista.“</a:t>
            </a:r>
          </a:p>
          <a:p>
            <a:endParaRPr lang="pt-BR" sz="2400" b="1" dirty="0">
              <a:solidFill>
                <a:srgbClr val="102844"/>
              </a:solidFill>
            </a:endParaRPr>
          </a:p>
          <a:p>
            <a:r>
              <a:rPr lang="pt-BR" sz="2400" dirty="0"/>
              <a:t>Esse prompt fornece uma descrição clara e específica, ajudando a IA a criar uma imagem que se alinha perfeitamente ao conteúdo do e-book.</a:t>
            </a:r>
            <a:r>
              <a:rPr lang="pt-BR" sz="2400" b="1" dirty="0">
                <a:solidFill>
                  <a:srgbClr val="102844"/>
                </a:solidFill>
              </a:rPr>
              <a:t> </a:t>
            </a:r>
            <a:r>
              <a:rPr lang="pt-BR" sz="2400" dirty="0"/>
              <a:t>Recomendo que use prompt em inglês para maior eficiência do Leonardo IA</a:t>
            </a:r>
            <a:r>
              <a:rPr lang="pt-BR" sz="2400" b="1" dirty="0">
                <a:solidFill>
                  <a:srgbClr val="102844"/>
                </a:solidFill>
              </a:rPr>
              <a:t>.</a:t>
            </a:r>
            <a:br>
              <a:rPr lang="pt-BR" sz="2400" b="1" dirty="0">
                <a:solidFill>
                  <a:srgbClr val="102844"/>
                </a:solidFill>
              </a:rPr>
            </a:br>
            <a:br>
              <a:rPr lang="pt-BR" sz="2400" b="1" dirty="0">
                <a:solidFill>
                  <a:srgbClr val="102844"/>
                </a:solidFill>
              </a:rPr>
            </a:br>
            <a:r>
              <a:rPr lang="pt-BR" sz="2400" dirty="0"/>
              <a:t>Ao usar Leonardo AI, você pode facilmente adicionar imagens profissionais e envolventes ao seu e-book, tornando-o ainda mais atraente para os leitores.</a:t>
            </a:r>
            <a:endParaRPr lang="pt-BR" sz="2400" b="1" dirty="0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C10B2BB6-F29E-2720-BBED-D0D5B66C5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5" t="19428" r="70361" b="15194"/>
          <a:stretch/>
        </p:blipFill>
        <p:spPr>
          <a:xfrm>
            <a:off x="979136" y="6048935"/>
            <a:ext cx="3821464" cy="3980441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A549E7-FFA3-CFD0-D256-E7B7D29F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Mundo Invertido dos E-Books  Raja Khalil Gebara Novaes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3B8612-13FF-7430-9385-FE90C6A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732D-06B8-43B6-91E2-3750AE5A19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3795</Words>
  <Application>Microsoft Office PowerPoint</Application>
  <PresentationFormat>Papel A3 (297 x 420 mm)</PresentationFormat>
  <Paragraphs>500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Khalil</dc:creator>
  <cp:keywords>Editora E-Magna</cp:keywords>
  <cp:lastModifiedBy>Raja Khalil</cp:lastModifiedBy>
  <cp:revision>12</cp:revision>
  <dcterms:created xsi:type="dcterms:W3CDTF">2024-12-04T19:28:00Z</dcterms:created>
  <dcterms:modified xsi:type="dcterms:W3CDTF">2024-12-05T13:30:50Z</dcterms:modified>
</cp:coreProperties>
</file>