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6" r:id="rId3"/>
    <p:sldId id="256" r:id="rId4"/>
    <p:sldId id="257" r:id="rId5"/>
    <p:sldId id="27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75" d="100"/>
          <a:sy n="75" d="100"/>
        </p:scale>
        <p:origin x="8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BD3D4E2-8C80-47A1-B04B-A2C9CAE7955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BD3D4E2-8C80-47A1-B04B-A2C9CAE7955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D3D4E2-8C80-47A1-B04B-A2C9CAE7955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3D4E2-8C80-47A1-B04B-A2C9CAE7955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D3D4E2-8C80-47A1-B04B-A2C9CAE7955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8A3D1-BE2E-40EA-BFDC-EA12E449C54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D3D4E2-8C80-47A1-B04B-A2C9CAE7955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A8A3D1-BE2E-40EA-BFDC-EA12E449C54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1"/>
          <a:stretch>
            <a:fillRect/>
          </a:stretch>
        </p:blipFill>
        <p:spPr>
          <a:xfrm>
            <a:off x="792020" y="328613"/>
            <a:ext cx="11125338" cy="4395787"/>
          </a:xfrm>
          <a:prstGeom prst="rect">
            <a:avLst/>
          </a:prstGeom>
        </p:spPr>
      </p:pic>
      <p:sp>
        <p:nvSpPr>
          <p:cNvPr id="5" name="TextBox 4"/>
          <p:cNvSpPr txBox="1"/>
          <p:nvPr/>
        </p:nvSpPr>
        <p:spPr>
          <a:xfrm>
            <a:off x="711200" y="5338445"/>
            <a:ext cx="5775960" cy="9220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By ,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a:t>
            </a:r>
            <a:r>
              <a:rPr lang="en-US" altLang="en-IN" dirty="0">
                <a:latin typeface="Times New Roman" panose="02020603050405020304" pitchFamily="18" charset="0"/>
                <a:cs typeface="Times New Roman" panose="02020603050405020304" pitchFamily="18" charset="0"/>
              </a:rPr>
              <a:t>aja Raghu Vamsi Krishna</a:t>
            </a:r>
            <a:r>
              <a:rPr lang="en-IN" dirty="0">
                <a:latin typeface="Times New Roman" panose="02020603050405020304" pitchFamily="18" charset="0"/>
                <a:cs typeface="Times New Roman" panose="02020603050405020304" pitchFamily="18" charset="0"/>
              </a:rPr>
              <a:t> (Data Science Intern)</a:t>
            </a:r>
            <a:endParaRPr 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Teammate: Swetha Ch</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Chroma </a:t>
            </a:r>
            <a:r>
              <a:rPr lang="en-IN" dirty="0" err="1">
                <a:solidFill>
                  <a:srgbClr val="FF0000"/>
                </a:solidFill>
                <a:latin typeface="Times New Roman" panose="02020603050405020304" pitchFamily="18" charset="0"/>
                <a:cs typeface="Times New Roman" panose="02020603050405020304" pitchFamily="18" charset="0"/>
              </a:rPr>
              <a:t>db</a:t>
            </a:r>
            <a:r>
              <a:rPr lang="en-IN" dirty="0">
                <a:solidFill>
                  <a:srgbClr val="FF0000"/>
                </a:solidFill>
                <a:latin typeface="Times New Roman" panose="02020603050405020304" pitchFamily="18" charset="0"/>
                <a:cs typeface="Times New Roman" panose="02020603050405020304" pitchFamily="18" charset="0"/>
              </a:rPr>
              <a:t> for storage: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28800"/>
            <a:ext cx="8290560" cy="378460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structured and effective storage system is essential to the search engine's operation since it handles and analyzes massive amounts of movie subtitles and related data. The search engine can rapidly and precisely obtain and display the results to users by storing the preprocessed subtitles and their vectors in a Chroma database.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semantic search engine for movie subtitles requires rapid reads and complicated search algorithms, which Chroma database's high-performance, column-oriented data storage solution is perfect for.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effectLst/>
                <a:latin typeface="Times New Roman" panose="02020603050405020304" pitchFamily="18" charset="0"/>
                <a:cs typeface="Times New Roman" panose="02020603050405020304" pitchFamily="18" charset="0"/>
              </a:rPr>
              <a:t>Constructing the Web App Flask:</a:t>
            </a:r>
            <a:endParaRPr lang="en-US" dirty="0">
              <a:solidFill>
                <a:srgbClr val="FF000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052320"/>
            <a:ext cx="7457440" cy="3415030"/>
          </a:xfrm>
          <a:prstGeom prst="rect">
            <a:avLst/>
          </a:prstGeom>
          <a:noFill/>
        </p:spPr>
        <p:txBody>
          <a:bodyPr wrap="square" rtlCol="0">
            <a:spAutoFit/>
          </a:bodyPr>
          <a:lstStyle/>
          <a:p>
            <a:pPr algn="just"/>
            <a:r>
              <a:rPr lang="en-US" sz="2400" dirty="0">
                <a:effectLst/>
                <a:latin typeface="Times New Roman" panose="02020603050405020304" pitchFamily="18" charset="0"/>
                <a:cs typeface="Times New Roman" panose="02020603050405020304" pitchFamily="18" charset="0"/>
              </a:rPr>
              <a:t>The primary purpose of the program is to create an interactive Flask web application for searching for comparable subtitles in movies and television shows. In order to locate comparable subtitles, users of the program can input a query text that is subsequently evaluated against the subtitle corpus. The user is presented with the top matched subtitles on the result page, along with their ratings of similarity and excerpts of content.</a:t>
            </a:r>
            <a:endParaRPr lang="en-US" sz="2400" dirty="0">
              <a:effectLst/>
              <a:latin typeface="Times New Roman" panose="02020603050405020304" pitchFamily="18" charset="0"/>
              <a:cs typeface="Times New Roman" panose="02020603050405020304" pitchFamily="18" charset="0"/>
            </a:endParaRPr>
          </a:p>
          <a:p>
            <a:pPr algn="just"/>
            <a:endParaRPr lang="en-US"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The webapp:</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744220" y="2214880"/>
            <a:ext cx="8997315" cy="2856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Objective</a:t>
            </a:r>
            <a:r>
              <a:rPr lang="en-IN" dirty="0"/>
              <a:t>:</a:t>
            </a:r>
            <a:endParaRPr lang="en-IN" dirty="0"/>
          </a:p>
        </p:txBody>
      </p:sp>
      <p:sp>
        <p:nvSpPr>
          <p:cNvPr id="4" name="TextBox 3"/>
          <p:cNvSpPr txBox="1"/>
          <p:nvPr/>
        </p:nvSpPr>
        <p:spPr>
          <a:xfrm>
            <a:off x="837565" y="1809115"/>
            <a:ext cx="9171305" cy="4214495"/>
          </a:xfrm>
          <a:prstGeom prst="rect">
            <a:avLst/>
          </a:prstGeom>
          <a:noFill/>
        </p:spPr>
        <p:txBody>
          <a:bodyPr wrap="square" rtlCol="0">
            <a:noAutofit/>
          </a:bodyPr>
          <a:lstStyle/>
          <a:p>
            <a:pPr marL="0" marR="0" algn="just">
              <a:spcBef>
                <a:spcPts val="0"/>
              </a:spcBef>
              <a:spcAft>
                <a:spcPts val="0"/>
              </a:spcAft>
            </a:pPr>
            <a:r>
              <a:rPr lang="en-US" sz="2400" i="0">
                <a:effectLst/>
                <a:latin typeface="Times New Roman" panose="02020603050405020304" pitchFamily="18" charset="0"/>
                <a:cs typeface="Times New Roman" panose="02020603050405020304" pitchFamily="18" charset="0"/>
              </a:rPr>
              <a:t>Create a sophisticated search engine algorithm with a focus on subtitle material that effectively pulls subtitles in response to user queries. The main objective is to improve the relevancy and accuracy of search results by utilizing machine learning and natural language processing techniques. This study presents a semantic search engine project that creates embeddings from subtitle documents using 'SentenceTransformers' based on BERT. In order to provide effective and precise semantic search and give users relevant results based on their search queries, the engine ingests material, preprocesses it, and applies embeddings.</a:t>
            </a:r>
            <a:endParaRPr lang="en-US" sz="2400" i="0">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US" sz="2400" i="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045"/>
            <a:ext cx="10515600" cy="1325563"/>
          </a:xfrm>
        </p:spPr>
        <p:txBody>
          <a:bodyPr>
            <a:normAutofit/>
          </a:bodyPr>
          <a:lstStyle/>
          <a:p>
            <a:r>
              <a:rPr lang="en-US" kern="0" dirty="0">
                <a:solidFill>
                  <a:srgbClr val="FF0000"/>
                </a:solidFill>
                <a:effectLst/>
                <a:latin typeface="Times New Roman" panose="02020603050405020304" pitchFamily="18" charset="0"/>
              </a:rPr>
              <a:t>Features of Search Engine for Subtitles:</a:t>
            </a:r>
            <a:endParaRPr lang="en-US" kern="0" dirty="0">
              <a:solidFill>
                <a:srgbClr val="FF0000"/>
              </a:solidFill>
              <a:effectLst/>
              <a:latin typeface="Times New Roman" panose="02020603050405020304" pitchFamily="18" charset="0"/>
            </a:endParaRPr>
          </a:p>
        </p:txBody>
      </p:sp>
      <p:sp>
        <p:nvSpPr>
          <p:cNvPr id="3" name="TextBox 2"/>
          <p:cNvSpPr txBox="1"/>
          <p:nvPr/>
        </p:nvSpPr>
        <p:spPr>
          <a:xfrm>
            <a:off x="132521" y="1083366"/>
            <a:ext cx="11728174" cy="5697855"/>
          </a:xfrm>
          <a:prstGeom prst="rect">
            <a:avLst/>
          </a:prstGeom>
          <a:noFill/>
        </p:spPr>
        <p:txBody>
          <a:bodyPr wrap="square" rtlCol="0">
            <a:spAutoFit/>
          </a:bodyPr>
          <a:lstStyle/>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This manual aims to give developers guidance on creating a semantic search engine for movie subtitles. By using natural language search queries, the search engine will make it possible for users to locate pertinent subtitles for movies. In order to guarantee correct results, the difficult aspect of developing such a search engine is having to comprehend both the user's search query and the movie's content.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This tutorial will go over the essential procedures and strategies used in the search engine development process.</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Core Logic: The three main steps in the core logic are to compare a user query with a video subtitle document. </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US" sz="1600" kern="0" dirty="0">
                <a:effectLst/>
                <a:latin typeface="Times New Roman" panose="02020603050405020304" pitchFamily="18" charset="0"/>
                <a:cs typeface="Times New Roman" panose="02020603050405020304" pitchFamily="18" charset="0"/>
              </a:rPr>
              <a:t> actions:</a:t>
            </a:r>
            <a:endParaRPr lang="en-US" sz="1600" kern="0" dirty="0">
              <a:effectLst/>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Preprocessing of the data: You can choose to randomly select thirty percent of the data if your computing power is constrained.</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Clean: Removing time stamps is one potential cleaning procedure.  (Note: Before vectorization, the text data must be cleaned.)  </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Vectorize the supplied Documents with Subtitles</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After obtaining the user query, vectorize it.</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Computing Cosine Similarity:</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Determine the cosine similarity between the user query vector and the document vector.</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The relevance of the documents to the user's query is determined by this similarity score.</a:t>
            </a:r>
            <a:endParaRPr lang="en-IN" sz="1600" dirty="0">
              <a:latin typeface="Times New Roman" panose="02020603050405020304" pitchFamily="18" charset="0"/>
              <a:cs typeface="Times New Roman" panose="02020603050405020304" pitchFamily="18" charset="0"/>
            </a:endParaRPr>
          </a:p>
          <a:p>
            <a:pPr marL="0" marR="0" algn="just">
              <a:spcBef>
                <a:spcPts val="500"/>
              </a:spcBef>
              <a:spcAft>
                <a:spcPts val="500"/>
              </a:spcAft>
            </a:pPr>
            <a:r>
              <a:rPr lang="en-IN" sz="1600" dirty="0">
                <a:latin typeface="Times New Roman" panose="02020603050405020304" pitchFamily="18" charset="0"/>
                <a:cs typeface="Times New Roman" panose="02020603050405020304" pitchFamily="18" charset="0"/>
              </a:rPr>
              <a:t>Provide back the papers that are most comparable.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latin typeface="Times New Roman" panose="02020603050405020304" pitchFamily="18" charset="0"/>
                <a:cs typeface="Times New Roman" panose="02020603050405020304" pitchFamily="18" charset="0"/>
              </a:rPr>
              <a:t>Methodology:</a:t>
            </a:r>
            <a:endParaRPr lang="en-US">
              <a:solidFill>
                <a:srgbClr val="FF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701040" y="1849755"/>
            <a:ext cx="8679815" cy="3188970"/>
          </a:xfrm>
          <a:prstGeom prst="rect">
            <a:avLst/>
          </a:prstGeom>
          <a:noFill/>
        </p:spPr>
        <p:txBody>
          <a:bodyPr wrap="square" rtlCol="0">
            <a:noAutofit/>
          </a:bodyPr>
          <a:p>
            <a:pPr algn="just"/>
            <a:r>
              <a:rPr lang="en-US" sz="2400">
                <a:latin typeface="Times New Roman" panose="02020603050405020304" pitchFamily="18" charset="0"/>
                <a:cs typeface="Times New Roman" panose="02020603050405020304" pitchFamily="18" charset="0"/>
              </a:rPr>
              <a:t>Using pandas, the project starts by importing data from a CSV file. Three columns make up the dataset: file_content (which holds each document's text content), name (which holds each document's title or name), and num (which is a unique identifier). The processed data is then ready for storage when the code completes cleaning and preparation operations.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Importing Libraries: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90687"/>
            <a:ext cx="4538870" cy="3784600"/>
          </a:xfrm>
          <a:prstGeom prst="rect">
            <a:avLst/>
          </a:prstGeom>
          <a:noFill/>
        </p:spPr>
        <p:txBody>
          <a:bodyPr wrap="square" rtlCol="0">
            <a:spAutoFit/>
          </a:bodyPr>
          <a:lstStyle/>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Pandas</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Numpy</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Re</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Nltk</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Sqlite</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Gensim</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Sentence_transformer</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err="1">
                <a:effectLst/>
                <a:latin typeface="Times New Roman" panose="02020603050405020304" pitchFamily="18" charset="0"/>
                <a:cs typeface="Times New Roman" panose="02020603050405020304" pitchFamily="18" charset="0"/>
              </a:rPr>
              <a:t>Chromadb</a:t>
            </a:r>
            <a:endParaRPr lang="en-IN" sz="2400" dirty="0">
              <a:effectLst/>
              <a:latin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charset="0"/>
              <a:buChar char="o"/>
            </a:pPr>
            <a:r>
              <a:rPr lang="en-IN" sz="2400" dirty="0">
                <a:effectLst/>
                <a:latin typeface="Times New Roman" panose="02020603050405020304" pitchFamily="18" charset="0"/>
                <a:cs typeface="Times New Roman" panose="02020603050405020304" pitchFamily="18" charset="0"/>
              </a:rPr>
              <a:t>Flask</a:t>
            </a:r>
            <a:endParaRPr lang="en-IN" sz="240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o"/>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effectLst/>
                <a:latin typeface="Times New Roman" panose="02020603050405020304" pitchFamily="18" charset="0"/>
                <a:cs typeface="Times New Roman" panose="02020603050405020304" pitchFamily="18" charset="0"/>
              </a:rPr>
              <a:t>Text data preprocessing:</a:t>
            </a:r>
            <a:endParaRPr lang="en-IN" dirty="0">
              <a:solidFill>
                <a:srgbClr val="FF0000"/>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38172" y="1691253"/>
            <a:ext cx="9740348" cy="4939030"/>
          </a:xfrm>
          <a:prstGeom prst="rect">
            <a:avLst/>
          </a:prstGeom>
          <a:noFill/>
        </p:spPr>
        <p:txBody>
          <a:bodyPr wrap="square" rtlCol="0">
            <a:spAutoFit/>
          </a:bodyPr>
          <a:lstStyle/>
          <a:p>
            <a:pPr marL="0" marR="0" algn="l">
              <a:spcBef>
                <a:spcPts val="500"/>
              </a:spcBef>
              <a:spcAft>
                <a:spcPts val="500"/>
              </a:spcAft>
            </a:pPr>
            <a:r>
              <a:rPr lang="en-US" sz="2400" kern="0" dirty="0">
                <a:effectLst/>
                <a:latin typeface="Times New Roman" panose="02020603050405020304" pitchFamily="18" charset="0"/>
              </a:rPr>
              <a:t>Step 1: Lowercase</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Change all text to lowercase for uniformity.</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2: Tokenization</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Divide the text into manageable chunks (tokens).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3: Eliminating Parenthesis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Remove all punctuation.</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Phase 4: Eliminating Stopwords</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Toss out words that aren't very informative.</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Step 5: Lemmatization or Stemming</a:t>
            </a:r>
            <a:endParaRPr lang="en-US" sz="2400" kern="0" dirty="0">
              <a:effectLst/>
              <a:latin typeface="Times New Roman" panose="02020603050405020304" pitchFamily="18" charset="0"/>
            </a:endParaRPr>
          </a:p>
          <a:p>
            <a:pPr marL="0" marR="0" algn="l">
              <a:spcBef>
                <a:spcPts val="500"/>
              </a:spcBef>
              <a:spcAft>
                <a:spcPts val="500"/>
              </a:spcAft>
            </a:pPr>
            <a:r>
              <a:rPr lang="en-US" sz="2400" kern="0" dirty="0">
                <a:effectLst/>
                <a:latin typeface="Times New Roman" panose="02020603050405020304" pitchFamily="18" charset="0"/>
              </a:rPr>
              <a:t>For normalization, reduce words to their base or root form.</a:t>
            </a:r>
            <a:endParaRPr lang="en-US" sz="2400" kern="0" dirty="0">
              <a:effectLst/>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111125"/>
            <a:ext cx="10515600" cy="1325563"/>
          </a:xfrm>
        </p:spPr>
        <p:txBody>
          <a:bodyPr>
            <a:noAutofit/>
          </a:bodyPr>
          <a:lstStyle/>
          <a:p>
            <a:r>
              <a:rPr lang="en-IN" dirty="0">
                <a:solidFill>
                  <a:srgbClr val="FF0000"/>
                </a:solidFill>
                <a:latin typeface="Times New Roman" panose="02020603050405020304" pitchFamily="18" charset="0"/>
                <a:cs typeface="Times New Roman" panose="02020603050405020304" pitchFamily="18" charset="0"/>
              </a:rPr>
              <a:t>Recognizing Text Vector: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33679" y="1558608"/>
            <a:ext cx="13123921" cy="4056380"/>
          </a:xfrm>
          <a:prstGeom prst="rect">
            <a:avLst/>
          </a:prstGeom>
          <a:noFill/>
        </p:spPr>
        <p:txBody>
          <a:bodyPr wrap="square" rtlCol="0">
            <a:spAutoFit/>
          </a:bodyPr>
          <a:lstStyle/>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vectors are machine learning models' interpretable numerical representations of text.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can be converted into vectors so that it can be subjected to different mathematical processes for comparison and analysis.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Text vectors can be created using a variety of methods, and the search engine's functionality and speed may be affected by the method selected. </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Term Frequency-Inverse Document Frequency and Bag of Words (BOW) are two important text vector creation techniques.</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r>
              <a:rPr lang="en-US" sz="2400" kern="0" dirty="0">
                <a:effectLst/>
                <a:latin typeface="Times New Roman" panose="02020603050405020304" pitchFamily="18" charset="0"/>
                <a:cs typeface="Times New Roman" panose="02020603050405020304" pitchFamily="18" charset="0"/>
              </a:rPr>
              <a:t>The last one I employed was a bert model sentence transformer.</a:t>
            </a:r>
            <a:endParaRPr lang="en-US" sz="2400" kern="0" dirty="0">
              <a:effectLst/>
              <a:latin typeface="Times New Roman" panose="02020603050405020304" pitchFamily="18" charset="0"/>
              <a:cs typeface="Times New Roman" panose="02020603050405020304" pitchFamily="18" charset="0"/>
            </a:endParaRPr>
          </a:p>
          <a:p>
            <a:pPr marL="285750" marR="0" indent="-285750" algn="just">
              <a:spcBef>
                <a:spcPts val="500"/>
              </a:spcBef>
              <a:spcAft>
                <a:spcPts val="500"/>
              </a:spcAft>
              <a:buFont typeface="Arial" panose="020B0604020202020204" pitchFamily="34" charset="0"/>
              <a:buChar char="•"/>
            </a:pPr>
            <a:endParaRPr lang="en-US" sz="2400" kern="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79480" cy="1325563"/>
          </a:xfrm>
        </p:spPr>
        <p:txBody>
          <a:bodyPr>
            <a:noAutofit/>
          </a:bodyPr>
          <a:lstStyle/>
          <a:p>
            <a:r>
              <a:rPr lang="en-IN" kern="0" dirty="0">
                <a:solidFill>
                  <a:srgbClr val="FF0000"/>
                </a:solidFill>
                <a:effectLst/>
                <a:latin typeface="Times New Roman" panose="02020603050405020304" pitchFamily="18" charset="0"/>
              </a:rPr>
              <a:t>Applying Vectors Based on BERT:</a:t>
            </a:r>
            <a:endParaRPr lang="en-IN" kern="0" dirty="0">
              <a:solidFill>
                <a:srgbClr val="FF0000"/>
              </a:solidFill>
              <a:effectLst/>
              <a:latin typeface="Times New Roman" panose="02020603050405020304" pitchFamily="18" charset="0"/>
            </a:endParaRPr>
          </a:p>
        </p:txBody>
      </p:sp>
      <p:sp>
        <p:nvSpPr>
          <p:cNvPr id="3" name="TextBox 2"/>
          <p:cNvSpPr txBox="1"/>
          <p:nvPr/>
        </p:nvSpPr>
        <p:spPr>
          <a:xfrm>
            <a:off x="838200" y="1778000"/>
            <a:ext cx="9067800" cy="3538220"/>
          </a:xfrm>
          <a:prstGeom prst="rect">
            <a:avLst/>
          </a:prstGeom>
          <a:noFill/>
        </p:spPr>
        <p:txBody>
          <a:bodyPr wrap="square" rtlCol="0">
            <a:spAutoFit/>
          </a:bodyPr>
          <a:lstStyle/>
          <a:p>
            <a:pPr algn="just"/>
            <a:r>
              <a:rPr lang="en-US" sz="2800" dirty="0">
                <a:effectLst/>
                <a:latin typeface="Times New Roman" panose="02020603050405020304" pitchFamily="18" charset="0"/>
                <a:ea typeface="SimSun" panose="02010600030101010101" pitchFamily="2" charset="-122"/>
                <a:cs typeface="Times New Roman" panose="02020603050405020304" pitchFamily="18" charset="0"/>
              </a:rPr>
              <a:t>As NLP has progressed, models such as BERT have demonstrated notable gains in comprehending the meaning and context of text. Through the utilization of BERT and other deep learning models, it is possible to produce text vectors that more precisely convey the semantic meaning. When understanding the subtleties and context of movie language and subtitles, this is very helpful.</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effectLst/>
                <a:latin typeface="Times New Roman" panose="02020603050405020304" pitchFamily="18" charset="0"/>
                <a:cs typeface="Times New Roman" panose="02020603050405020304" pitchFamily="18" charset="0"/>
              </a:rPr>
              <a:t>Document chunking for large text</a:t>
            </a:r>
            <a:r>
              <a:rPr lang="en-US" dirty="0">
                <a:solidFill>
                  <a:srgbClr val="FF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072640"/>
            <a:ext cx="8808720" cy="2306955"/>
          </a:xfrm>
          <a:prstGeom prst="rect">
            <a:avLst/>
          </a:prstGeom>
          <a:noFill/>
        </p:spPr>
        <p:txBody>
          <a:bodyPr wrap="square" rtlCol="0">
            <a:spAutoFit/>
          </a:bodyPr>
          <a:lstStyle/>
          <a:p>
            <a:pPr algn="just"/>
            <a:r>
              <a:rPr lang="en-US" sz="2400" dirty="0">
                <a:effectLst/>
                <a:latin typeface="Times New Roman" panose="02020603050405020304" pitchFamily="18" charset="0"/>
                <a:cs typeface="Times New Roman" panose="02020603050405020304" pitchFamily="18" charset="0"/>
              </a:rPr>
              <a:t>Movie subtitles are frequently long documents, which makes it challenging to search through and locate relevant subtitles in such large text files. To solve this problem and improve the effectiveness of the search engine, think about using a document chunking strategy, which divides large texts into smaller parts for indexing and searching.</a:t>
            </a:r>
            <a:endParaRPr lang="en-US" sz="2400" dirty="0">
              <a:effectLst/>
              <a:latin typeface="Times New Roman" panose="02020603050405020304" pitchFamily="18" charset="0"/>
              <a:cs typeface="Times New Roman" panose="02020603050405020304" pitchFamily="18" charset="0"/>
            </a:endParaRPr>
          </a:p>
          <a:p>
            <a:pPr algn="just"/>
            <a:endParaRPr lang="en-US"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5198</Words>
  <Application>WPS Presentation</Application>
  <PresentationFormat>Widescreen</PresentationFormat>
  <Paragraphs>87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Calibri</vt:lpstr>
      <vt:lpstr>Times New Roman</vt:lpstr>
      <vt:lpstr>Aptos Display</vt:lpstr>
      <vt:lpstr>AMGDT</vt:lpstr>
      <vt:lpstr>Aptos</vt:lpstr>
      <vt:lpstr>Microsoft YaHei</vt:lpstr>
      <vt:lpstr>Arial Unicode MS</vt:lpstr>
      <vt:lpstr>Wingdings</vt:lpstr>
      <vt:lpstr>Office Theme</vt:lpstr>
      <vt:lpstr>PowerPoint 演示文稿</vt:lpstr>
      <vt:lpstr>Objective:</vt:lpstr>
      <vt:lpstr>Aspects of Subtitles Search Engine: </vt:lpstr>
      <vt:lpstr>PowerPoint 演示文稿</vt:lpstr>
      <vt:lpstr>Importing Libraries:</vt:lpstr>
      <vt:lpstr>Preprocessing Text Data: </vt:lpstr>
      <vt:lpstr>Understanding Text Vector : </vt:lpstr>
      <vt:lpstr>Implementing BERT-based Vectors:</vt:lpstr>
      <vt:lpstr>Document chunking for large text:</vt:lpstr>
      <vt:lpstr>Chroma db for storage:</vt:lpstr>
      <vt:lpstr>Building the Flask Web App:</vt:lpstr>
      <vt:lpstr>The webapp: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Singh</dc:creator>
  <cp:lastModifiedBy>user</cp:lastModifiedBy>
  <cp:revision>3</cp:revision>
  <dcterms:created xsi:type="dcterms:W3CDTF">2024-04-25T08:20:00Z</dcterms:created>
  <dcterms:modified xsi:type="dcterms:W3CDTF">2024-04-26T05:20:47Z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8C7789DEE04D4A02AAFFBAE481F9E03C_13</vt:lpwstr>
  </property>
  <property fmtid="{D5CDD505-2E9C-101B-9397-08002B2CF9AE}" pid="3" name="KSOProductBuildVer">
    <vt:lpwstr>1033-12.2.0.13472</vt:lpwstr>
  </property>
</Properties>
</file>