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4"/>
  </p:sldMasterIdLst>
  <p:notesMasterIdLst>
    <p:notesMasterId r:id="rId28"/>
  </p:notesMasterIdLst>
  <p:handoutMasterIdLst>
    <p:handoutMasterId r:id="rId29"/>
  </p:handoutMasterIdLst>
  <p:sldIdLst>
    <p:sldId id="2147470731" r:id="rId5"/>
    <p:sldId id="257" r:id="rId6"/>
    <p:sldId id="2147470813" r:id="rId7"/>
    <p:sldId id="2147470824" r:id="rId8"/>
    <p:sldId id="2147470854" r:id="rId9"/>
    <p:sldId id="2147470855" r:id="rId10"/>
    <p:sldId id="2147470852" r:id="rId11"/>
    <p:sldId id="2147470853" r:id="rId12"/>
    <p:sldId id="2147470820" r:id="rId13"/>
    <p:sldId id="2147470856" r:id="rId14"/>
    <p:sldId id="2147470810" r:id="rId15"/>
    <p:sldId id="4098" r:id="rId16"/>
    <p:sldId id="2147470815" r:id="rId17"/>
    <p:sldId id="2147470857" r:id="rId18"/>
    <p:sldId id="2147470851" r:id="rId19"/>
    <p:sldId id="2147470804" r:id="rId20"/>
    <p:sldId id="2147470829" r:id="rId21"/>
    <p:sldId id="2147470828" r:id="rId22"/>
    <p:sldId id="2147470859" r:id="rId23"/>
    <p:sldId id="2147470858" r:id="rId24"/>
    <p:sldId id="2147470860" r:id="rId25"/>
    <p:sldId id="2147470861" r:id="rId26"/>
    <p:sldId id="2147470862" r:id="rId27"/>
  </p:sldIdLst>
  <p:sldSz cx="12192000" cy="6858000"/>
  <p:notesSz cx="6858000" cy="9144000"/>
  <p:custDataLst>
    <p:tags r:id="rId30"/>
  </p:custDataLst>
  <p:defaultTextStyle>
    <a:defPPr>
      <a:defRPr lang="en-US"/>
    </a:defPPr>
    <a:lvl1pPr algn="l" defTabSz="60955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9559" algn="l" defTabSz="60955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9119" algn="l" defTabSz="60955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8678" algn="l" defTabSz="60955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8238" algn="l" defTabSz="60955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3047797" algn="l" defTabSz="609559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3657357" algn="l" defTabSz="609559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4266915" algn="l" defTabSz="609559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4876475" algn="l" defTabSz="609559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Intro" id="{DB836DED-E1F4-1941-BCDE-E38455EFF521}">
          <p14:sldIdLst>
            <p14:sldId id="2147470731"/>
          </p14:sldIdLst>
        </p14:section>
        <p14:section name="Initiatives and Updates" id="{63282C44-9D08-5E4B-8A02-79A63508E9A2}">
          <p14:sldIdLst>
            <p14:sldId id="257"/>
            <p14:sldId id="2147470813"/>
            <p14:sldId id="2147470824"/>
            <p14:sldId id="2147470854"/>
            <p14:sldId id="2147470855"/>
            <p14:sldId id="2147470852"/>
            <p14:sldId id="2147470853"/>
            <p14:sldId id="2147470820"/>
            <p14:sldId id="2147470856"/>
            <p14:sldId id="2147470810"/>
            <p14:sldId id="4098"/>
            <p14:sldId id="2147470815"/>
            <p14:sldId id="2147470857"/>
            <p14:sldId id="2147470851"/>
            <p14:sldId id="2147470804"/>
            <p14:sldId id="2147470829"/>
            <p14:sldId id="2147470828"/>
            <p14:sldId id="2147470859"/>
            <p14:sldId id="2147470858"/>
            <p14:sldId id="2147470860"/>
            <p14:sldId id="2147470861"/>
          </p14:sldIdLst>
        </p14:section>
        <p14:section name="Closing Slide" id="{7F4C0D5E-35B1-BF44-821E-D37801E43BA4}">
          <p14:sldIdLst>
            <p14:sldId id="21474708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EAC4F5C-28A8-C9E5-F3F8-523D24D0BDD9}" name="Oliver Tuszik (otuszik)" initials="O(" userId="S::otuszik@cisco.com::018275a1-b5b8-4c0f-ba53-7c06c8d13f3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6FA"/>
    <a:srgbClr val="0D2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2"/>
    <p:restoredTop sz="94670"/>
  </p:normalViewPr>
  <p:slideViewPr>
    <p:cSldViewPr snapToGrid="0">
      <p:cViewPr varScale="1">
        <p:scale>
          <a:sx n="143" d="100"/>
          <a:sy n="143" d="100"/>
        </p:scale>
        <p:origin x="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2/19/24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2/19/24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09559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609559" algn="l" defTabSz="609559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219119" algn="l" defTabSz="609559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828678" algn="l" defTabSz="609559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438238" algn="l" defTabSz="609559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3047797" algn="l" defTabSz="60955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57" algn="l" defTabSz="60955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15" algn="l" defTabSz="60955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75" algn="l" defTabSz="60955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1A6D400-C829-4070-B5E9-1BF68645D698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678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1A6D400-C829-4070-B5E9-1BF68645D698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92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1A6D400-C829-4070-B5E9-1BF68645D698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751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1A6D400-C829-4070-B5E9-1BF68645D698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8074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3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55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1A6D400-C829-4070-B5E9-1BF68645D698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264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868644-4CB1-8D22-E935-3187F43DBB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7C052B74-DA3F-13E2-BC7B-D841DA8665D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29921" y="383658"/>
            <a:ext cx="1253601" cy="50026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</a:t>
            </a:r>
            <a:endParaRPr lang="en-US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accent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name, Speaker title </a:t>
            </a:r>
            <a:br>
              <a:rPr lang="en-GB"/>
            </a:br>
            <a:r>
              <a:rPr lang="en-GB"/>
              <a:t>Department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GB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08197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48FA65F1-BAFB-6C36-2878-6CF1B8179A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731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 descr="Section title">
            <a:extLst>
              <a:ext uri="{FF2B5EF4-FFF2-40B4-BE49-F238E27FC236}">
                <a16:creationId xmlns:a16="http://schemas.microsoft.com/office/drawing/2014/main" id="{0C30067D-BDB2-4ED3-9FF2-9A7F7110FF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928" y="392612"/>
            <a:ext cx="54864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689D7222-F544-8734-1474-646E4190C2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722735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827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A3BF51A-3A82-60DC-93A5-2213ED8791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5B45E7-43EA-8FCF-779D-B7F08D02F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 descr="Section title">
            <a:extLst>
              <a:ext uri="{FF2B5EF4-FFF2-40B4-BE49-F238E27FC236}">
                <a16:creationId xmlns:a16="http://schemas.microsoft.com/office/drawing/2014/main" id="{20BBFC84-0D1A-41D8-BAF7-77889FB492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928" y="392612"/>
            <a:ext cx="54864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EB3BF19B-575A-779B-73CC-537ABB67E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722735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A2705B8E-4073-4179-061E-6BB2F2D366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" y="1619250"/>
            <a:ext cx="5211763" cy="45148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020ADB6-8EC0-CC3A-6343-8EB97EAED4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71699" y="1619250"/>
            <a:ext cx="5211763" cy="45148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873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8E9818-CDB2-294C-86DC-E17877CD33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4572000" cy="274320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6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labore</a:t>
            </a:r>
            <a:r>
              <a:rPr lang="en-GB"/>
              <a:t> et dolore.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et dolore.</a:t>
            </a:r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labore et dolore.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et dolore.</a:t>
            </a:r>
            <a:endParaRPr lang="en-GB"/>
          </a:p>
          <a:p>
            <a:pPr lvl="0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93A0E-205E-98C2-0661-3E250B8F3B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bg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93EC81-A266-1756-37B4-B83297C32E10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344FDFA-4E0E-FB13-FB45-5AECC129F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1582396"/>
            <a:ext cx="4594524" cy="634577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475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1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32D2A-AF9C-9AB4-07AC-81C3BE776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9A76F3-2B1C-0F28-FA74-580143D96C8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6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 userDrawn="1">
          <p15:clr>
            <a:srgbClr val="FBAE40"/>
          </p15:clr>
        </p15:guide>
        <p15:guide id="2" pos="192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F671B6-74B6-130D-DE07-9AB04C986C5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7D05B-CC63-FBAA-768B-D092C4B242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2910" y="736600"/>
            <a:ext cx="4842181" cy="5384799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labore.</a:t>
            </a:r>
          </a:p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labore.</a:t>
            </a:r>
          </a:p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labore.</a:t>
            </a:r>
          </a:p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labore.</a:t>
            </a:r>
          </a:p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labore.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B356B89E-D2D7-929C-273F-CBC73FF73B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47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 userDrawn="1">
          <p15:clr>
            <a:srgbClr val="FBAE40"/>
          </p15:clr>
        </p15:guide>
        <p15:guide id="2" pos="19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B7EA25-6A83-51DC-D9D6-561DD73AD22E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B3E190-93EE-235A-0F6B-07C04E09A1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0840" y="746203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18BC08B-D219-8756-C142-C4584D727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0840" y="2605600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803960-9A60-1EDC-E465-98985D436CD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20840" y="4464997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F220C6C-65CC-3070-48A3-52BC6CD232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840" y="1246523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labore.</a:t>
            </a:r>
          </a:p>
          <a:p>
            <a:pPr lvl="0"/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95A9DA7-0C91-35C3-D416-9F030426344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20840" y="3105920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labore.</a:t>
            </a:r>
          </a:p>
          <a:p>
            <a:pPr lvl="0"/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6DF162A-E518-4D2F-E1D4-46E7A06FEE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840" y="4965316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labore.</a:t>
            </a:r>
          </a:p>
          <a:p>
            <a:pPr lvl="0"/>
            <a:endParaRPr lang="en-GB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4DE6FCA-9477-3080-6D9A-BF19D908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bg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3EA95E83-5C21-97F4-1503-23FF4926A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092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 userDrawn="1">
          <p15:clr>
            <a:srgbClr val="FBAE40"/>
          </p15:clr>
        </p15:guide>
        <p15:guide id="2" pos="192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5" y="431802"/>
            <a:ext cx="5405967" cy="5201356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786035" y="5893686"/>
            <a:ext cx="4745567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Photo caption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5D4FA6F-8B16-848A-2676-892437DBB5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bg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7E02133-90CD-7A73-3378-09367C5F7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7" pos="4275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2C94DA5F-CCF7-A048-8A5D-EE8276E901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3" y="431800"/>
            <a:ext cx="6096000" cy="60452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5226FFA-E401-8D3F-A7A7-AC5403A29F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bg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B83CA69-90DB-1977-3B75-3C078FC970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08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56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Photo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722376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</a:t>
            </a:r>
            <a:endParaRPr lang="en-US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722376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accent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722376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name, Speaker title </a:t>
            </a:r>
            <a:br>
              <a:rPr lang="en-GB"/>
            </a:br>
            <a:r>
              <a:rPr lang="en-GB"/>
              <a:t>Department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722376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GB"/>
              <a:t>Date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142FB2B-DAA9-0877-DC48-2611FC3FC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86059" y="0"/>
            <a:ext cx="4005943" cy="6858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bg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to add picture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FDF0B2DD-FB6D-3192-23FE-06C77929D4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9921" y="383658"/>
            <a:ext cx="1253601" cy="50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8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F1594EA-D397-6C41-A885-CC4BB73C61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4324904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to add picture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4B7F8C95-951F-9098-CC7F-F731FC33A0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333956"/>
            <a:ext cx="10972800" cy="1828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algn="ctr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45C13F8A-9C96-BC4F-A27C-6AF68C9B9A8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5992432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4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5" y="431803"/>
            <a:ext cx="4796367" cy="5702297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BE4A1D4-402D-E43A-DA8F-9D86491438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bg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16A48D0D-58D2-4F34-4F9C-0B14501499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56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11">
            <a:extLst>
              <a:ext uri="{FF2B5EF4-FFF2-40B4-BE49-F238E27FC236}">
                <a16:creationId xmlns:a16="http://schemas.microsoft.com/office/drawing/2014/main" id="{C83B223E-030E-74D0-B6FA-BEC3DA7BD3FA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21102" y="1409700"/>
            <a:ext cx="10974395" cy="3932321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B8D9E7-EAC8-4A5C-4139-BA396711F0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125" y="5586423"/>
            <a:ext cx="5463875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Table caption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051B1935-8F76-89F3-34A7-104AF19A7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8CE7DB6-039C-AC58-5C90-9B19A4AA26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125" y="5586423"/>
            <a:ext cx="5463875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Chart caption</a:t>
            </a:r>
          </a:p>
        </p:txBody>
      </p:sp>
      <p:sp>
        <p:nvSpPr>
          <p:cNvPr id="14" name="Chart Placeholder 2">
            <a:extLst>
              <a:ext uri="{FF2B5EF4-FFF2-40B4-BE49-F238E27FC236}">
                <a16:creationId xmlns:a16="http://schemas.microsoft.com/office/drawing/2014/main" id="{BD75F8AD-CDF4-CE28-1C24-08F6FA9598D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32125" y="1409701"/>
            <a:ext cx="10960608" cy="3937002"/>
          </a:xfrm>
          <a:prstGeom prst="rect">
            <a:avLst/>
          </a:prstGeom>
        </p:spPr>
        <p:txBody>
          <a:bodyPr vert="horz" lIns="45720" tIns="45720" rIns="45720" bIns="4572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bg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4A57B70-3F6E-FA7F-CC44-293D6CF9E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extLst>
              <a:ext uri="{FF2B5EF4-FFF2-40B4-BE49-F238E27FC236}">
                <a16:creationId xmlns:a16="http://schemas.microsoft.com/office/drawing/2014/main" id="{5FB29D2A-6BFD-2F6C-00EF-746B0E9FEB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038770" y="2936575"/>
            <a:ext cx="2114461" cy="84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4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06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B4DF46-D5C3-36BA-84D6-4A0AF7A64E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3DD083-334A-3684-9958-B3D849DCDBCD}"/>
              </a:ext>
            </a:extLst>
          </p:cNvPr>
          <p:cNvSpPr/>
          <p:nvPr userDrawn="1"/>
        </p:nvSpPr>
        <p:spPr>
          <a:xfrm>
            <a:off x="210207" y="6327228"/>
            <a:ext cx="3836276" cy="3468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E683ED-333E-71AE-8D5B-04FB014DED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930" y="2789671"/>
            <a:ext cx="10232136" cy="637377"/>
          </a:xfrm>
          <a:prstGeom prst="rect">
            <a:avLst/>
          </a:prstGeom>
        </p:spPr>
        <p:txBody>
          <a:bodyPr lIns="45720" tIns="45720" rIns="45720" bIns="45720" anchor="b"/>
          <a:lstStyle>
            <a:lvl1pPr marL="0" indent="0" algn="l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/>
              <a:t>Segue slide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C8CDDF-0F75-6D3C-5519-1B50F0F41B6C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83796"/>
            <a:ext cx="4534733" cy="16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33" b="0" i="0" spc="27" baseline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78EFFC66-AA6A-5B31-59CD-E2806AD8E2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050" y="6349271"/>
            <a:ext cx="432109" cy="17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8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055E4C37-FAD6-B449-9189-A035C0C9E8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1" y="5658220"/>
            <a:ext cx="10972800" cy="465891"/>
          </a:xfrm>
          <a:prstGeom prst="rect">
            <a:avLst/>
          </a:prstGeom>
        </p:spPr>
        <p:txBody>
          <a:bodyPr lIns="45720" tIns="45710" rIns="45720" bIns="45710" anchor="t" anchorCtr="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2"/>
                </a:solidFill>
                <a:latin typeface="+mn-lt"/>
                <a:cs typeface="CiscoSansT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role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DEB85-EFB9-A048-BE6B-F1473C4999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233078"/>
            <a:ext cx="10972800" cy="398668"/>
          </a:xfrm>
          <a:prstGeom prst="rect">
            <a:avLst/>
          </a:prstGeom>
        </p:spPr>
        <p:txBody>
          <a:bodyPr lIns="45720" tIns="45710" rIns="45720" bIns="4571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Speaker name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E3EA5B-6C70-8F4D-9385-EC53B25066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9521" y="1398874"/>
            <a:ext cx="10376024" cy="33110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8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2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/>
              <a:t>As the adoption of multi-cloud strategy grows, Ulla </a:t>
            </a:r>
            <a:r>
              <a:rPr lang="en-GB" err="1"/>
              <a:t>sitiora</a:t>
            </a:r>
            <a:r>
              <a:rPr lang="en-GB"/>
              <a:t> </a:t>
            </a:r>
            <a:r>
              <a:rPr lang="en-GB" err="1"/>
              <a:t>turest</a:t>
            </a:r>
            <a:r>
              <a:rPr lang="en-GB"/>
              <a:t> </a:t>
            </a:r>
            <a:r>
              <a:rPr lang="en-GB" err="1"/>
              <a:t>experibus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pa </a:t>
            </a:r>
            <a:r>
              <a:rPr lang="en-GB" err="1"/>
              <a:t>dolor</a:t>
            </a:r>
            <a:r>
              <a:rPr lang="en-GB"/>
              <a:t> a </a:t>
            </a:r>
            <a:r>
              <a:rPr lang="en-GB" err="1"/>
              <a:t>conestia</a:t>
            </a:r>
            <a:r>
              <a:rPr lang="en-GB"/>
              <a:t> vent </a:t>
            </a:r>
            <a:r>
              <a:rPr lang="en-GB" err="1"/>
              <a:t>eosse</a:t>
            </a:r>
            <a:r>
              <a:rPr lang="en-GB"/>
              <a:t> non </a:t>
            </a:r>
            <a:r>
              <a:rPr lang="en-GB" err="1"/>
              <a:t>consequ</a:t>
            </a:r>
            <a:r>
              <a:rPr lang="en-GB"/>
              <a:t> </a:t>
            </a:r>
            <a:r>
              <a:rPr lang="en-GB" err="1"/>
              <a:t>aturit</a:t>
            </a:r>
            <a:r>
              <a:rPr lang="en-GB"/>
              <a:t> </a:t>
            </a:r>
            <a:r>
              <a:rPr lang="en-GB" err="1"/>
              <a:t>faccum</a:t>
            </a:r>
            <a:r>
              <a:rPr lang="en-GB"/>
              <a:t> qui </a:t>
            </a:r>
            <a:r>
              <a:rPr lang="en-GB" err="1"/>
              <a:t>dolor</a:t>
            </a:r>
            <a:r>
              <a:rPr lang="en-GB"/>
              <a:t> a </a:t>
            </a:r>
            <a:r>
              <a:rPr lang="en-GB" err="1"/>
              <a:t>num</a:t>
            </a:r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18B2BC-5B8F-6442-A3B3-AB5D063112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976" y="733891"/>
            <a:ext cx="1508048" cy="8363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91B82D-853E-F074-193C-5B7F13F89D29}"/>
              </a:ext>
            </a:extLst>
          </p:cNvPr>
          <p:cNvCxnSpPr>
            <a:cxnSpLocks/>
          </p:cNvCxnSpPr>
          <p:nvPr userDrawn="1"/>
        </p:nvCxnSpPr>
        <p:spPr>
          <a:xfrm>
            <a:off x="4545877" y="4934857"/>
            <a:ext cx="3100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27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8E9818-CDB2-294C-86DC-E17877CD33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5166360" cy="27432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labore</a:t>
            </a:r>
            <a:r>
              <a:rPr lang="en-GB"/>
              <a:t> et dolore.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et dolore.</a:t>
            </a:r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labore et dolore.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et dolore.</a:t>
            </a:r>
            <a:endParaRPr lang="en-GB"/>
          </a:p>
          <a:p>
            <a:pPr lvl="0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B0ED95-38E7-2A5D-7BFA-218DE01901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5166360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/>
              <a:t>Heading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3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35059BF6-2F19-7F49-9CBE-82197BDDFC8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10937" y="2382519"/>
            <a:ext cx="5169260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8B70A03-DFE5-BAFE-E792-E9F9971D5DD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965" y="2382520"/>
            <a:ext cx="5169260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DA8E-89D4-2754-2F23-8BC1A882CC6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679" y="2932588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</a:t>
            </a:r>
          </a:p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labore.</a:t>
            </a:r>
          </a:p>
          <a:p>
            <a:pPr lvl="0"/>
            <a:endParaRPr lang="en-GB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C6832F-2D70-B8EC-0B06-A53E0213069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99977" y="2932588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</a:t>
            </a:r>
          </a:p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labore.</a:t>
            </a:r>
          </a:p>
          <a:p>
            <a:pPr lvl="0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A1A354-0871-A2E1-F013-7080A6D3E5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5166360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/>
              <a:t>Heading</a:t>
            </a:r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8EA024-D9FE-B723-2F3F-890E3F4517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07661" y="1551433"/>
            <a:ext cx="5165819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76918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7A1D91-B0C5-82DE-7D46-53E481769C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1966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5F39481-2908-3822-701D-5FF87E1F03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3165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BD0ABDF-0D5E-A765-9F69-3BC9541847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2644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3EB9F6D8-47DF-1F5B-55DF-071309C37F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62644" y="1549400"/>
            <a:ext cx="3489236" cy="6604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/>
              <a:t>Heading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1B9F0F59-8C07-4391-070A-F127239E51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3165" y="1549400"/>
            <a:ext cx="3489762" cy="6604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/>
              <a:t>Heading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0CFD439-E346-0E67-C9C2-132C9C4EAD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6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</a:t>
            </a:r>
          </a:p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et dolore.</a:t>
            </a:r>
          </a:p>
          <a:p>
            <a:pPr lvl="0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CB3C8-42AF-C48C-331D-14C6776D2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93165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</a:t>
            </a:r>
          </a:p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et dolore.</a:t>
            </a:r>
          </a:p>
          <a:p>
            <a:pPr lvl="0"/>
            <a:endParaRPr lang="en-GB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5EC4FE-BFD0-FE57-EEA5-41CE4454142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62644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</a:t>
            </a:r>
          </a:p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et dolore.</a:t>
            </a:r>
          </a:p>
          <a:p>
            <a:pPr lvl="0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EF17F4-A551-A381-6DF1-CED9B14FF8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3493008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/>
              <a:t>Heading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02DD01B-53E6-C542-A933-2D42DD0D2C6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2127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to add marketing icon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3148D23F-4FB0-0283-D700-8A06DCABC2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90621" y="2763200"/>
            <a:ext cx="5178611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/>
              <a:t>Heading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C5C6BDEC-E33F-4C34-5403-6A238AB80D5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399978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to add marketing icon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DFE46B3-A8B5-C645-B495-DA6D531805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1758" y="2763200"/>
            <a:ext cx="5178611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/>
              <a:t>Heading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F99BB75-045A-328E-9E50-C137137C81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679" y="3668309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</a:t>
            </a:r>
          </a:p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labore.</a:t>
            </a:r>
          </a:p>
          <a:p>
            <a:pPr lvl="0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A339-5A4D-1610-0BDA-90202AD7223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99977" y="3668309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</a:t>
            </a:r>
          </a:p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labore.</a:t>
            </a:r>
          </a:p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8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6CA1346-1D62-4F41-BA11-B3EEBA6B51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40226" y="2763200"/>
            <a:ext cx="3511549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/>
              <a:t>Heading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53E5B521-5917-164E-BF18-105160A01C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6847" y="2763200"/>
            <a:ext cx="3511549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/>
              <a:t>Heading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8143D29F-44CB-0E44-8852-5377E5E8F5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59394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to add marketing icon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02DD01B-53E6-C542-A933-2D42DD0D2C6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2127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to add marketing icon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EE6224FA-C881-7942-88CA-85C557540C4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086661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to add marketing icon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6A53209-57D8-0C80-F7FB-B1A028923F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2125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</a:t>
            </a:r>
          </a:p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et dolore.</a:t>
            </a:r>
          </a:p>
          <a:p>
            <a:pPr lvl="0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629FA-854C-9FDB-35AE-257C4F46B33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50253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</a:t>
            </a:r>
          </a:p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et dolore.</a:t>
            </a:r>
          </a:p>
          <a:p>
            <a:pPr lvl="0"/>
            <a:endParaRPr lang="en-GB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86DDF84-07E1-9F30-2A61-508622F128A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02968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</a:t>
            </a:r>
          </a:p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et dolore.</a:t>
            </a:r>
          </a:p>
          <a:p>
            <a:pPr lvl="0"/>
            <a:endParaRPr lang="en-GB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F16851C-FF16-C8FD-C1A2-97DC62B0B3A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759" y="2755766"/>
            <a:ext cx="3493008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22817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F21F2830-F0A3-2EAC-C709-5C928A8C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55BE63C-8C0C-FC75-3DF2-F8F96A3C8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2" y="1409700"/>
            <a:ext cx="10972798" cy="472440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3394BB-7A9D-403A-6E34-3731C2CE80E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83796"/>
            <a:ext cx="4534733" cy="16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33" b="0" i="0" spc="27" baseline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C8CC3EB9-632E-2E45-44CE-ED4C2055EA0A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rcRect/>
          <a:stretch/>
        </p:blipFill>
        <p:spPr>
          <a:xfrm>
            <a:off x="592050" y="6349271"/>
            <a:ext cx="432109" cy="17243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205" r:id="rId2"/>
    <p:sldLayoutId id="2147484207" r:id="rId3"/>
    <p:sldLayoutId id="2147484209" r:id="rId4"/>
    <p:sldLayoutId id="2147484157" r:id="rId5"/>
    <p:sldLayoutId id="2147484092" r:id="rId6"/>
    <p:sldLayoutId id="2147483976" r:id="rId7"/>
    <p:sldLayoutId id="2147484062" r:id="rId8"/>
    <p:sldLayoutId id="2147484026" r:id="rId9"/>
    <p:sldLayoutId id="2147484100" r:id="rId10"/>
    <p:sldLayoutId id="2147484047" r:id="rId11"/>
    <p:sldLayoutId id="2147484140" r:id="rId12"/>
    <p:sldLayoutId id="2147484114" r:id="rId13"/>
    <p:sldLayoutId id="2147484137" r:id="rId14"/>
    <p:sldLayoutId id="2147484117" r:id="rId15"/>
    <p:sldLayoutId id="2147484145" r:id="rId16"/>
    <p:sldLayoutId id="2147484118" r:id="rId17"/>
    <p:sldLayoutId id="2147483967" r:id="rId18"/>
    <p:sldLayoutId id="2147484033" r:id="rId19"/>
    <p:sldLayoutId id="2147483979" r:id="rId20"/>
    <p:sldLayoutId id="2147483981" r:id="rId21"/>
    <p:sldLayoutId id="2147484077" r:id="rId22"/>
    <p:sldLayoutId id="2147483971" r:id="rId23"/>
    <p:sldLayoutId id="2147483985" r:id="rId24"/>
    <p:sldLayoutId id="2147483986" r:id="rId25"/>
    <p:sldLayoutId id="2147484206" r:id="rId26"/>
    <p:sldLayoutId id="2147484210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600" b="0" i="0" u="none" kern="1200" dirty="0">
          <a:solidFill>
            <a:schemeClr val="accent1"/>
          </a:solidFill>
          <a:latin typeface="+mj-lt"/>
          <a:ea typeface="CiscoSansTT Thin" charset="0"/>
          <a:cs typeface="CiscoSansTT Thin" charset="0"/>
        </a:defRPr>
      </a:lvl1pPr>
      <a:lvl2pPr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95"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90"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85"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79"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82" indent="-226482" algn="l" defTabSz="912276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Tx/>
        <a:buSzPct val="90000"/>
        <a:buFont typeface="Arial" charset="0"/>
        <a:buChar char="•"/>
        <a:defRPr lang="en-US" sz="2400" kern="1200" dirty="0">
          <a:solidFill>
            <a:schemeClr val="bg2"/>
          </a:solidFill>
          <a:latin typeface="+mn-lt"/>
          <a:ea typeface="ＭＳ Ｐゴシック" charset="0"/>
          <a:cs typeface="CiscoSans"/>
        </a:defRPr>
      </a:lvl1pPr>
      <a:lvl2pPr marL="457200" indent="-227013" algn="l" defTabSz="912276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Tx/>
        <a:buFont typeface="Arial" charset="0"/>
        <a:buChar char="•"/>
        <a:defRPr lang="en-US" sz="2000" kern="1200" dirty="0">
          <a:solidFill>
            <a:schemeClr val="bg2"/>
          </a:solidFill>
          <a:latin typeface="+mn-lt"/>
          <a:ea typeface="ＭＳ Ｐゴシック" charset="0"/>
          <a:cs typeface="CiscoSans"/>
        </a:defRPr>
      </a:lvl2pPr>
      <a:lvl3pPr marL="569913" indent="-230188" algn="l" defTabSz="912276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ClrTx/>
        <a:buFont typeface="Arial" charset="0"/>
        <a:buChar char="•"/>
        <a:defRPr lang="en-US" sz="1800" kern="1200" dirty="0">
          <a:solidFill>
            <a:schemeClr val="bg2"/>
          </a:solidFill>
          <a:latin typeface="+mn-lt"/>
          <a:ea typeface="ＭＳ Ｐゴシック" charset="0"/>
          <a:cs typeface="CiscoSans"/>
        </a:defRPr>
      </a:lvl3pPr>
      <a:lvl4pPr marL="687388" indent="-230188" algn="l" defTabSz="912276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ClrTx/>
        <a:buFont typeface="Arial" charset="0"/>
        <a:buChar char="•"/>
        <a:defRPr lang="en-US" sz="1600" kern="1200" dirty="0">
          <a:solidFill>
            <a:schemeClr val="bg2"/>
          </a:solidFill>
          <a:latin typeface="+mn-lt"/>
          <a:ea typeface="ＭＳ Ｐゴシック" charset="0"/>
          <a:cs typeface="CiscoSans"/>
        </a:defRPr>
      </a:lvl4pPr>
      <a:lvl5pPr marL="801688" indent="-231775" algn="l" defTabSz="912276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ClrTx/>
        <a:buFont typeface="Arial" charset="0"/>
        <a:buChar char="•"/>
        <a:defRPr lang="en-US" sz="1400" kern="1200" dirty="0">
          <a:solidFill>
            <a:schemeClr val="bg2"/>
          </a:solidFill>
          <a:latin typeface="+mn-lt"/>
          <a:ea typeface="ＭＳ Ｐゴシック" charset="0"/>
          <a:cs typeface="CiscoSans"/>
        </a:defRPr>
      </a:lvl5pPr>
      <a:lvl6pPr marL="1151798" indent="-228592" algn="l" defTabSz="914362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81" indent="-228561" algn="l" defTabSz="914362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67" indent="0" algn="l" defTabSz="91436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2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2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5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3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7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0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" userDrawn="1">
          <p15:clr>
            <a:srgbClr val="F26B43"/>
          </p15:clr>
        </p15:guide>
        <p15:guide id="3" pos="7296" userDrawn="1">
          <p15:clr>
            <a:srgbClr val="F26B43"/>
          </p15:clr>
        </p15:guide>
        <p15:guide id="6" pos="3835" userDrawn="1">
          <p15:clr>
            <a:srgbClr val="F26B43"/>
          </p15:clr>
        </p15:guide>
        <p15:guide id="9" orient="horz" pos="3864" userDrawn="1">
          <p15:clr>
            <a:srgbClr val="F26B43"/>
          </p15:clr>
        </p15:guide>
        <p15:guide id="10" orient="horz" pos="240" userDrawn="1">
          <p15:clr>
            <a:srgbClr val="F26B43"/>
          </p15:clr>
        </p15:guide>
        <p15:guide id="11" orient="horz" pos="2160" userDrawn="1">
          <p15:clr>
            <a:srgbClr val="F26B43"/>
          </p15:clr>
        </p15:guide>
        <p15:guide id="12" orient="horz" pos="672" userDrawn="1">
          <p15:clr>
            <a:srgbClr val="F26B43"/>
          </p15:clr>
        </p15:guide>
        <p15:guide id="13" orient="horz" pos="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D22F-972E-1483-1E83-1582973D1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23" y="2011210"/>
            <a:ext cx="10972800" cy="1504200"/>
          </a:xfrm>
        </p:spPr>
        <p:txBody>
          <a:bodyPr/>
          <a:lstStyle/>
          <a:p>
            <a:r>
              <a:rPr lang="en-US">
                <a:latin typeface="+mn-lt"/>
                <a:ea typeface="ＭＳ Ｐゴシック"/>
              </a:rPr>
              <a:t>SRE, DevOps, DevSecOps</a:t>
            </a:r>
            <a:endParaRPr lang="en-US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E88F6B-6748-35A4-AFAC-D31D62D5C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014" y="4782700"/>
            <a:ext cx="10972800" cy="548640"/>
          </a:xfrm>
        </p:spPr>
        <p:txBody>
          <a:bodyPr/>
          <a:lstStyle/>
          <a:p>
            <a:r>
              <a:rPr lang="en-US" sz="2000">
                <a:ea typeface="ＭＳ Ｐゴシック"/>
              </a:rPr>
              <a:t>Raja &amp; Team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4D795-29A4-75D8-F243-BC97AA86281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0971" y="5417227"/>
            <a:ext cx="10972800" cy="287338"/>
          </a:xfrm>
        </p:spPr>
        <p:txBody>
          <a:bodyPr vert="horz" lIns="45720" tIns="45720" rIns="45720" bIns="45720" rtlCol="0" anchor="t">
            <a:noAutofit/>
          </a:bodyPr>
          <a:lstStyle/>
          <a:p>
            <a:r>
              <a:rPr lang="en-US" sz="1800">
                <a:ea typeface="ＭＳ Ｐゴシック"/>
              </a:rPr>
              <a:t>Date: 13th February 2024</a:t>
            </a:r>
            <a:endParaRPr lang="en-US" sz="180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1172F269-32CA-D5C1-6897-FDFC0A067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723" y="3515410"/>
            <a:ext cx="11017908" cy="3986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Updates / Deep Dives</a:t>
            </a:r>
          </a:p>
        </p:txBody>
      </p:sp>
    </p:spTree>
    <p:extLst>
      <p:ext uri="{BB962C8B-B14F-4D97-AF65-F5344CB8AC3E}">
        <p14:creationId xmlns:p14="http://schemas.microsoft.com/office/powerpoint/2010/main" val="131826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D3F298-0CAB-7641-9112-9CBFF717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904" y="2827362"/>
            <a:ext cx="4594524" cy="166878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00B0F0"/>
                </a:solidFill>
              </a:rPr>
              <a:t>Accomplishments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05241F-96B1-E4E5-2D40-50CA17EB09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Accomplished [X] Measured by [Y] By Doing [Z]</a:t>
            </a:r>
          </a:p>
        </p:txBody>
      </p:sp>
    </p:spTree>
    <p:extLst>
      <p:ext uri="{BB962C8B-B14F-4D97-AF65-F5344CB8AC3E}">
        <p14:creationId xmlns:p14="http://schemas.microsoft.com/office/powerpoint/2010/main" val="354755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13C9A2C-AB15-D15E-FA0D-821022201350}"/>
              </a:ext>
            </a:extLst>
          </p:cNvPr>
          <p:cNvSpPr txBox="1">
            <a:spLocks/>
          </p:cNvSpPr>
          <p:nvPr/>
        </p:nvSpPr>
        <p:spPr>
          <a:xfrm>
            <a:off x="327990" y="213405"/>
            <a:ext cx="10972800" cy="6858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600" b="0" i="0" u="none" kern="1200" dirty="0">
                <a:solidFill>
                  <a:schemeClr val="accent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60959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1219190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82878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2438379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>
                <a:latin typeface="+mn-lt"/>
                <a:cs typeface="Arial"/>
              </a:rPr>
              <a:t>SRE Roadmap -  Q3 Priorities</a:t>
            </a:r>
            <a:endParaRPr lang="en-US" sz="280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0D324-117E-B7F6-5589-ED92C8F5CDCD}"/>
              </a:ext>
            </a:extLst>
          </p:cNvPr>
          <p:cNvSpPr txBox="1"/>
          <p:nvPr/>
        </p:nvSpPr>
        <p:spPr>
          <a:xfrm>
            <a:off x="329677" y="794449"/>
            <a:ext cx="11601836" cy="526297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Zero Drift, Auto-scalable, Cost effective, Tested, Monitored LCP Accounts with Central Egress and Firewall </a:t>
            </a:r>
            <a:endParaRPr lang="en-US" sz="1600">
              <a:solidFill>
                <a:srgbClr val="414244"/>
              </a:solidFill>
              <a:latin typeface="CiscoSansTT ExtraLight"/>
            </a:endParaRPr>
          </a:p>
          <a:p>
            <a:endParaRPr lang="en-US" sz="1600">
              <a:solidFill>
                <a:srgbClr val="FFFFFF"/>
              </a:solidFill>
              <a:latin typeface="CiscoSansT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Security and compliance at EKS and Account Level (</a:t>
            </a:r>
            <a:r>
              <a:rPr lang="en-US" sz="1600" err="1">
                <a:solidFill>
                  <a:srgbClr val="FFFFFF"/>
                </a:solidFill>
                <a:latin typeface="CiscoSansTT ExtraLight"/>
                <a:ea typeface="ＭＳ Ｐゴシック"/>
              </a:rPr>
              <a:t>Kyverno</a:t>
            </a: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, Control tower/Guard Duty)</a:t>
            </a:r>
            <a:endParaRPr lang="en-US" sz="1600">
              <a:solidFill>
                <a:srgbClr val="FFFFFF"/>
              </a:solidFill>
              <a:latin typeface="CiscoSansT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Cost Optimization (Neptune, Learner Node Groups, </a:t>
            </a:r>
            <a:r>
              <a:rPr lang="en-US" sz="1600" err="1">
                <a:solidFill>
                  <a:srgbClr val="FFFFFF"/>
                </a:solidFill>
                <a:latin typeface="CiscoSansTT ExtraLight"/>
                <a:ea typeface="ＭＳ Ｐゴシック"/>
              </a:rPr>
              <a:t>Kubecost</a:t>
            </a: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, Logging solutions)</a:t>
            </a:r>
            <a:endParaRPr lang="en-US" sz="1600">
              <a:solidFill>
                <a:srgbClr val="FFFFFF"/>
              </a:solidFill>
              <a:latin typeface="CiscoSansT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Cisco Multi Cloud Spike with Transit Gateway Integration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Observability stack enhancements (Open Telemetry, Refine Alarms, Sampling, Application Metrics)</a:t>
            </a:r>
            <a:endParaRPr lang="en-US" sz="1600">
              <a:solidFill>
                <a:srgbClr val="FFFFFF"/>
              </a:solidFill>
              <a:latin typeface="CiscoSansT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Signals Vs Noises improvements – Continuously Improve Alerting System </a:t>
            </a:r>
            <a:endParaRPr lang="en-US" sz="1600">
              <a:solidFill>
                <a:srgbClr val="FFFFFF"/>
              </a:solidFill>
              <a:latin typeface="CiscoSansT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rgbClr val="FFFFFF"/>
                </a:solidFill>
                <a:latin typeface="CiscoSansTT ExtraLight"/>
                <a:ea typeface="ＭＳ Ｐゴシック"/>
              </a:rPr>
              <a:t>IaaC</a:t>
            </a: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 - 100% Automation, Refactoring,  Unified Framework Terraform, </a:t>
            </a:r>
            <a:r>
              <a:rPr lang="en-US" sz="1600" err="1">
                <a:solidFill>
                  <a:srgbClr val="FFFFFF"/>
                </a:solidFill>
                <a:latin typeface="CiscoSansTT ExtraLight"/>
                <a:ea typeface="ＭＳ Ｐゴシック"/>
              </a:rPr>
              <a:t>Terragrunt</a:t>
            </a: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AWS Accounts Consolidation – Trend Analysis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Resiliency </a:t>
            </a:r>
          </a:p>
          <a:p>
            <a:pPr marL="894715" lvl="1" indent="-285750">
              <a:buFont typeface="Courier New,monospace" panose="020B0604020202020204" pitchFamily="34" charset="0"/>
              <a:buChar char="o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Recovery at Individual service MSK, </a:t>
            </a:r>
            <a:r>
              <a:rPr lang="en-US" sz="1600" err="1">
                <a:solidFill>
                  <a:srgbClr val="FFFFFF"/>
                </a:solidFill>
                <a:latin typeface="CiscoSansTT ExtraLight"/>
                <a:ea typeface="ＭＳ Ｐゴシック"/>
              </a:rPr>
              <a:t>SingleDB</a:t>
            </a: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/Table(RPO/RTO) </a:t>
            </a:r>
          </a:p>
          <a:p>
            <a:pPr marL="894715" lvl="1" indent="-285750">
              <a:buFont typeface="Courier New,monospace" panose="020B0604020202020204" pitchFamily="34" charset="0"/>
              <a:buChar char="o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Gamedays and workshops</a:t>
            </a:r>
          </a:p>
          <a:p>
            <a:pPr marL="894715" lvl="1" indent="-285750">
              <a:buFont typeface="Courier New,monospace" panose="020B0604020202020204" pitchFamily="34" charset="0"/>
              <a:buChar char="o"/>
            </a:pPr>
            <a:endParaRPr lang="en-US" sz="160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Auto Scaling – Game Day </a:t>
            </a:r>
          </a:p>
        </p:txBody>
      </p:sp>
    </p:spTree>
    <p:extLst>
      <p:ext uri="{BB962C8B-B14F-4D97-AF65-F5344CB8AC3E}">
        <p14:creationId xmlns:p14="http://schemas.microsoft.com/office/powerpoint/2010/main" val="73317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895DF6B-A376-4841-AD27-B0B53C5684E9}"/>
              </a:ext>
            </a:extLst>
          </p:cNvPr>
          <p:cNvSpPr txBox="1"/>
          <p:nvPr/>
        </p:nvSpPr>
        <p:spPr>
          <a:xfrm>
            <a:off x="3303485" y="865168"/>
            <a:ext cx="2613067" cy="56784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Run the Business</a:t>
            </a:r>
            <a:endParaRPr lang="en-US" sz="900" spc="-10">
              <a:solidFill>
                <a:schemeClr val="accent1"/>
              </a:solidFill>
              <a:latin typeface="CiscoSansTT Light"/>
              <a:cs typeface="Poppins"/>
            </a:endParaRP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Dev-Net Order service  and learner services Migration 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  <a:endParaRPr lang="en-US" sz="900" spc="-10">
              <a:solidFill>
                <a:schemeClr val="bg2"/>
              </a:solidFill>
              <a:latin typeface="CiscoSansTT Light"/>
              <a:cs typeface="Poppins" pitchFamily="2" charset="77"/>
            </a:endParaRP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Order service MuleSoft integration (SQS)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Video transcoding production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🌕</a:t>
            </a:r>
          </a:p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Operational excellence</a:t>
            </a:r>
            <a:endParaRPr lang="en-US" sz="900" spc="-10">
              <a:solidFill>
                <a:schemeClr val="accent1"/>
              </a:solidFill>
              <a:latin typeface="CiscoSansTT Light"/>
              <a:cs typeface="Poppins"/>
            </a:endParaRP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Re-design LCP  Infra code for efficiency, cost, zero drift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  <a:endParaRPr lang="en-US" sz="900" spc="-10">
              <a:solidFill>
                <a:schemeClr val="bg2"/>
              </a:solidFill>
              <a:latin typeface="CiscoSansTT Light"/>
              <a:cs typeface="Poppins" pitchFamily="2" charset="77"/>
            </a:endParaRP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Transit Gateway solution automation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EKS Cutover automated runbook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Security</a:t>
            </a:r>
            <a:endParaRPr lang="en-US" sz="900" spc="-10">
              <a:solidFill>
                <a:schemeClr val="accent1"/>
              </a:solidFill>
              <a:latin typeface="CiscoSansTT Light"/>
              <a:cs typeface="Poppins"/>
            </a:endParaRP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POD security standards compliance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Security stack automation with TGW Integration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Cost optimization</a:t>
            </a:r>
            <a:endParaRPr lang="en-US" sz="900" spc="-10">
              <a:solidFill>
                <a:schemeClr val="accent1"/>
              </a:solidFill>
              <a:latin typeface="CiscoSansTT Light"/>
              <a:cs typeface="Poppins"/>
            </a:endParaRP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Improve EKS Cluster efficiency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Elastic search right sizing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MSK Storage auto scaling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EKS POD scale down Pipeline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Cost effective scalable resource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🌕</a:t>
            </a:r>
            <a:endParaRPr lang="en-US" sz="900" spc="-10">
              <a:solidFill>
                <a:schemeClr val="bg2"/>
              </a:solidFill>
              <a:latin typeface="CiscoSansTT Light"/>
              <a:cs typeface="Poppins"/>
            </a:endParaRP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Neptune Decommission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LOKI Spikes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Decommission </a:t>
            </a:r>
            <a:r>
              <a:rPr lang="en-US" sz="900" spc="-10" err="1">
                <a:solidFill>
                  <a:srgbClr val="FFFFFF"/>
                </a:solidFill>
                <a:latin typeface="CiscoSansTT Light"/>
                <a:cs typeface="Poppins"/>
              </a:rPr>
              <a:t>Gitguardian</a:t>
            </a: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, Performance accounts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Mongo Atlas to Doc-DB migration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Resiliency</a:t>
            </a:r>
            <a:endParaRPr lang="en-US" sz="900" spc="-10">
              <a:solidFill>
                <a:schemeClr val="accent1"/>
              </a:solidFill>
              <a:latin typeface="CiscoSansTT Light"/>
              <a:cs typeface="Poppins"/>
            </a:endParaRP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Observability stack enhancements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Gamedays &amp; Recovery Runbooks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🌕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Recovery drills DB, KAFKA, EKS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🌕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Automated Chaos Testing (EKS, DB)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Aurora MySQL Single DB Recovery Spike</a:t>
            </a:r>
            <a:r>
              <a:rPr lang="en-US" sz="900" spc="-10">
                <a:solidFill>
                  <a:schemeClr val="bg2"/>
                </a:solidFill>
                <a:latin typeface="CiscoSansTT Light"/>
                <a:cs typeface="Poppins"/>
              </a:rPr>
              <a:t> </a:t>
            </a: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infra creation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XRAY Dashboard Traces/Logs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🌕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Alarms connectivity failures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Revamp Monitoring dashboards for K8 Resources and AWS Resources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238D1-3FE9-4F4F-A555-D27A8B337349}"/>
              </a:ext>
            </a:extLst>
          </p:cNvPr>
          <p:cNvSpPr txBox="1"/>
          <p:nvPr/>
        </p:nvSpPr>
        <p:spPr>
          <a:xfrm>
            <a:off x="3891751" y="637855"/>
            <a:ext cx="1141225" cy="35394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b="1" spc="-15">
                <a:solidFill>
                  <a:srgbClr val="FFFFFF"/>
                </a:solidFill>
                <a:latin typeface="CiscoSansTT Light"/>
                <a:cs typeface="Poppins"/>
              </a:rPr>
              <a:t>FY24 Q2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FEADCB-3C4A-8B2E-2B68-87887712FE52}"/>
              </a:ext>
            </a:extLst>
          </p:cNvPr>
          <p:cNvSpPr txBox="1"/>
          <p:nvPr/>
        </p:nvSpPr>
        <p:spPr>
          <a:xfrm>
            <a:off x="6437197" y="691673"/>
            <a:ext cx="1270530" cy="35394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b="1" spc="-15">
                <a:solidFill>
                  <a:srgbClr val="FFFFFF"/>
                </a:solidFill>
                <a:latin typeface="CiscoSansTT Light"/>
                <a:cs typeface="Poppins"/>
              </a:rPr>
              <a:t>FY24 Q3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8F9F02-F1E2-1A45-2FE1-8C64E5DB540B}"/>
              </a:ext>
            </a:extLst>
          </p:cNvPr>
          <p:cNvSpPr txBox="1"/>
          <p:nvPr/>
        </p:nvSpPr>
        <p:spPr>
          <a:xfrm>
            <a:off x="9860446" y="732261"/>
            <a:ext cx="1220118" cy="35394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b="1" spc="-15">
                <a:solidFill>
                  <a:srgbClr val="FFFFFF"/>
                </a:solidFill>
                <a:latin typeface="CiscoSansTT Light"/>
                <a:cs typeface="Poppins"/>
              </a:rPr>
              <a:t>FY24 Q4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A0E4603-0AB4-C435-1632-C592BAD6AFEB}"/>
              </a:ext>
            </a:extLst>
          </p:cNvPr>
          <p:cNvSpPr txBox="1"/>
          <p:nvPr/>
        </p:nvSpPr>
        <p:spPr>
          <a:xfrm>
            <a:off x="6272531" y="909343"/>
            <a:ext cx="2618886" cy="57708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Run the Business</a:t>
            </a:r>
            <a:endParaRPr lang="en-US" sz="900" spc="-10">
              <a:solidFill>
                <a:schemeClr val="accent1"/>
              </a:solidFill>
              <a:latin typeface="CiscoSansTT Light"/>
              <a:cs typeface="Poppins"/>
            </a:endParaRP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Stardog Monitoring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Alternatives to SQS to MuleSoft Spike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CX Training applications cloud migration</a:t>
            </a:r>
          </a:p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Operational excellence</a:t>
            </a:r>
            <a:endParaRPr lang="en-US" sz="900" spc="-10">
              <a:solidFill>
                <a:schemeClr val="accent1"/>
              </a:solidFill>
              <a:latin typeface="CiscoSansTT Light"/>
              <a:cs typeface="Poppins"/>
            </a:endParaRP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Build, test, promote zero drift LCP Environments with Transit GW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EKS Blueprints adoption in LCP Env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DB. EKS and critical service Upgrades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DAP Infra porting  &amp; Provision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AWS serverless code promotion farmwork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 err="1">
                <a:solidFill>
                  <a:srgbClr val="FFFFFF"/>
                </a:solidFill>
                <a:latin typeface="CiscoSansTT Light"/>
                <a:cs typeface="Poppins"/>
              </a:rPr>
              <a:t>Tetrate</a:t>
            </a: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 </a:t>
            </a:r>
            <a:r>
              <a:rPr lang="en-US" sz="900" spc="-10" err="1">
                <a:solidFill>
                  <a:srgbClr val="FFFFFF"/>
                </a:solidFill>
                <a:latin typeface="CiscoSansTT Light"/>
                <a:cs typeface="Poppins"/>
              </a:rPr>
              <a:t>istio</a:t>
            </a: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 spike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SLI. SLO, Framework for Cisco-U services</a:t>
            </a:r>
          </a:p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Security</a:t>
            </a:r>
            <a:endParaRPr lang="en-US" sz="900" b="1" spc="-10">
              <a:solidFill>
                <a:schemeClr val="accent1"/>
              </a:solidFill>
              <a:latin typeface="CiscoSansTT Light"/>
              <a:cs typeface="Poppins"/>
            </a:endParaRP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Kyverno for AWS EKS best practices, ISTIO, Karpenter</a:t>
            </a:r>
          </a:p>
          <a:p>
            <a:pPr marL="85725" indent="-85725">
              <a:buClr>
                <a:srgbClr val="414244"/>
              </a:buClr>
              <a:buFont typeface="Arial,Sans-Serif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  Infra security Compliance &amp; policies</a:t>
            </a:r>
          </a:p>
          <a:p>
            <a:pPr marL="85725" indent="-85725">
              <a:buClr>
                <a:srgbClr val="414244"/>
              </a:buClr>
              <a:buFont typeface="Arial,Sans-Serif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  Redefine IAM Policies (Granular)</a:t>
            </a:r>
          </a:p>
          <a:p>
            <a:pPr marL="85725" indent="-85725">
              <a:buClr>
                <a:srgbClr val="414244"/>
              </a:buClr>
              <a:buFont typeface="Arial,Sans-Serif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  S3 Data scan solution</a:t>
            </a:r>
          </a:p>
          <a:p>
            <a:pPr marL="85725" indent="-85725">
              <a:buClr>
                <a:srgbClr val="414244"/>
              </a:buClr>
              <a:buFont typeface="Arial,Sans-Serif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  Cisco Firewall adoption in TGW Account</a:t>
            </a:r>
          </a:p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Cost optimization</a:t>
            </a:r>
          </a:p>
          <a:p>
            <a:pPr marL="142875" indent="-142875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Improve EKS Cluster efficiency</a:t>
            </a:r>
          </a:p>
          <a:p>
            <a:pPr marL="142875" indent="-142875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IACTEST Scale down and on-demand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Loki  implementation for logging </a:t>
            </a:r>
            <a:endParaRPr lang="en-US" sz="900" spc="-10">
              <a:solidFill>
                <a:srgbClr val="FFFFFF"/>
              </a:solidFill>
              <a:latin typeface="CiscoSansTT Light"/>
              <a:cs typeface="Poppins" pitchFamily="2" charset="77"/>
            </a:endParaRPr>
          </a:p>
          <a:p>
            <a:pPr marL="142875" indent="-142875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Cost efficient driftless LCP Environments</a:t>
            </a:r>
          </a:p>
          <a:p>
            <a:pPr marL="142875" indent="-142875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Elastic search to OpenSearch spikes</a:t>
            </a:r>
          </a:p>
          <a:p>
            <a:pPr marL="142875" indent="-142875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Neptune optimization</a:t>
            </a:r>
          </a:p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Resiliency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Observability stack enhancements</a:t>
            </a:r>
          </a:p>
          <a:p>
            <a:pPr marL="142875" marR="0" lvl="0" indent="-1428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Gamedays &amp; Recovery Runbooks</a:t>
            </a:r>
          </a:p>
          <a:p>
            <a:pPr marL="142875" marR="0" lvl="0" indent="-1428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Recovery drills DB, KAFKA, EKS</a:t>
            </a:r>
          </a:p>
          <a:p>
            <a:pPr marL="142875" marR="0" lvl="0" indent="-1428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Automated Chaos Testing (EKS, DB, Network, MSK, Redis)</a:t>
            </a:r>
          </a:p>
          <a:p>
            <a:pPr marL="142875" marR="0" lvl="0" indent="-1428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Aurora MySQL Single DB Recovery automated pipeline</a:t>
            </a:r>
          </a:p>
          <a:p>
            <a:pPr marL="142875" marR="0" lvl="0" indent="-1428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Quality of Service (QoS) classes in Kubernetes spike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3D41F9B-90C9-FC9E-DDBC-AB8BF42FF3F1}"/>
              </a:ext>
            </a:extLst>
          </p:cNvPr>
          <p:cNvSpPr txBox="1"/>
          <p:nvPr/>
        </p:nvSpPr>
        <p:spPr>
          <a:xfrm>
            <a:off x="9590851" y="1035466"/>
            <a:ext cx="2146226" cy="51244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Run the Business</a:t>
            </a:r>
            <a:endParaRPr lang="en-US" sz="900" spc="-10">
              <a:solidFill>
                <a:schemeClr val="accent1"/>
              </a:solidFill>
              <a:latin typeface="CiscoSansTT Light"/>
              <a:cs typeface="Poppins"/>
            </a:endParaRP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CDP Consolidation into LCP </a:t>
            </a:r>
            <a:endParaRPr lang="en-US" sz="900" spc="-10">
              <a:solidFill>
                <a:srgbClr val="FFFFFF"/>
              </a:solidFill>
              <a:latin typeface="CiscoSansTT Light"/>
              <a:cs typeface="Poppins" pitchFamily="2" charset="77"/>
            </a:endParaRPr>
          </a:p>
          <a:p>
            <a:endParaRPr lang="en-US" sz="900" spc="-10">
              <a:solidFill>
                <a:srgbClr val="FFFFFF"/>
              </a:solidFill>
              <a:latin typeface="CiscoSansTT Light"/>
              <a:cs typeface="Poppins" pitchFamily="2" charset="77"/>
            </a:endParaRPr>
          </a:p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Operational excellence</a:t>
            </a:r>
            <a:endParaRPr lang="en-US" sz="900" spc="-10">
              <a:solidFill>
                <a:schemeClr val="accent1"/>
              </a:solidFill>
              <a:latin typeface="CiscoSansTT Light"/>
              <a:cs typeface="Poppins"/>
            </a:endParaRP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Performance/load test framework &amp; pipeline implementation </a:t>
            </a:r>
            <a:endParaRPr lang="en-US" sz="900" spc="-10">
              <a:solidFill>
                <a:srgbClr val="FFFFFF"/>
              </a:solidFill>
              <a:latin typeface="CiscoSansTT Light"/>
              <a:cs typeface="Poppins" pitchFamily="2" charset="77"/>
            </a:endParaRP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Automated TLS certificate updates in ACM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Dashboards for SLI for services</a:t>
            </a:r>
          </a:p>
          <a:p>
            <a:endParaRPr lang="en-US" sz="900" spc="-10">
              <a:solidFill>
                <a:srgbClr val="FFFFFF"/>
              </a:solidFill>
              <a:latin typeface="CiscoSansTT Light"/>
              <a:cs typeface="Poppins" pitchFamily="2" charset="77"/>
            </a:endParaRPr>
          </a:p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Security</a:t>
            </a:r>
            <a:endParaRPr lang="en-US" sz="900" b="1" spc="-10">
              <a:solidFill>
                <a:schemeClr val="accent1"/>
              </a:solidFill>
              <a:latin typeface="CiscoSansTT Light"/>
              <a:cs typeface="Poppins"/>
            </a:endParaRPr>
          </a:p>
          <a:p>
            <a:pPr marL="142875" indent="-142875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Kyverno policies for K8 Add-Ons and Resources</a:t>
            </a:r>
          </a:p>
          <a:p>
            <a:pPr marL="142875" indent="-142875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Infra security Compliance &amp; policies</a:t>
            </a:r>
          </a:p>
          <a:p>
            <a:pPr marL="142875" indent="-142875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EKS Audit Trails &amp; Alerting</a:t>
            </a:r>
          </a:p>
          <a:p>
            <a:pPr marL="85725" marR="0" lvl="0" indent="-85725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14244"/>
              </a:buClr>
              <a:buFont typeface="Arial,Sans-Serif"/>
              <a:buChar char="•"/>
            </a:pPr>
            <a:endParaRPr lang="en-US" sz="900" spc="-10">
              <a:solidFill>
                <a:srgbClr val="FFFFFF"/>
              </a:solidFill>
              <a:latin typeface="CiscoSansTT Light"/>
              <a:cs typeface="Poppins" pitchFamily="2" charset="77"/>
            </a:endParaRPr>
          </a:p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Cost optimization</a:t>
            </a:r>
          </a:p>
          <a:p>
            <a:pPr marL="142875" indent="-142875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Continuous wastage Elimination</a:t>
            </a:r>
          </a:p>
          <a:p>
            <a:pPr marL="142875" indent="-142875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AWS OpenSearch Implementation</a:t>
            </a:r>
          </a:p>
          <a:p>
            <a:pPr marL="142875" indent="-142875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Decommission stale Accounts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sz="900" spc="-10">
              <a:solidFill>
                <a:srgbClr val="FFFFFF"/>
              </a:solidFill>
              <a:latin typeface="CiscoSansTT Light"/>
              <a:cs typeface="Poppins" pitchFamily="2" charset="77"/>
            </a:endParaRPr>
          </a:p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Resiliency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DR Implementation &amp; drills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Observability stack enhancements</a:t>
            </a:r>
          </a:p>
          <a:p>
            <a:pPr marL="142875" marR="0" lvl="0" indent="-1428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Gamedays &amp; Recovery Runbooks</a:t>
            </a:r>
          </a:p>
          <a:p>
            <a:pPr marL="142875" marR="0" lvl="0" indent="-1428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Recovery drills DB, KAFKA, EKS</a:t>
            </a:r>
          </a:p>
          <a:p>
            <a:pPr marL="142875" marR="0" lvl="0" indent="-1428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Automated Chaos Testing (EKS, DB, Network, MSK, Redis, Stardog, Elastic search, CDP, CLN)</a:t>
            </a:r>
          </a:p>
          <a:p>
            <a:pPr marL="142875" indent="-142875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Quality of Service (QoS) classes in Kubernetes implementation</a:t>
            </a:r>
          </a:p>
          <a:p>
            <a:pPr marR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900" spc="-10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  <a:p>
            <a:pPr marR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900" spc="-10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CEBE71-852D-08F3-0854-5E036919E45D}"/>
              </a:ext>
            </a:extLst>
          </p:cNvPr>
          <p:cNvSpPr txBox="1"/>
          <p:nvPr/>
        </p:nvSpPr>
        <p:spPr>
          <a:xfrm>
            <a:off x="284442" y="907536"/>
            <a:ext cx="2932113" cy="49970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Run the Business </a:t>
            </a:r>
            <a:endParaRPr lang="en-US" sz="900" spc="-10">
              <a:solidFill>
                <a:schemeClr val="accent1"/>
              </a:solidFill>
              <a:latin typeface="CiscoSansTT Light"/>
              <a:cs typeface="Poppins"/>
            </a:endParaRPr>
          </a:p>
          <a:p>
            <a:pPr marL="142875" indent="-142875">
              <a:buClr>
                <a:srgbClr val="414244"/>
              </a:buClr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Dev-Net Data Migration stage -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Clr>
                <a:srgbClr val="414244"/>
              </a:buClr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Video Transcoding Service development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Clr>
                <a:srgbClr val="414244"/>
              </a:buClr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Load/Performance testing (SE/EMS) launch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endParaRPr lang="en-US" sz="900" spc="-10">
              <a:solidFill>
                <a:srgbClr val="FFFFFF"/>
              </a:solidFill>
              <a:latin typeface="CiscoSansTT Light"/>
              <a:cs typeface="Poppins" pitchFamily="2" charset="77"/>
            </a:endParaRPr>
          </a:p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Operational excellence</a:t>
            </a:r>
            <a:endParaRPr lang="en-US" sz="900" spc="-10">
              <a:solidFill>
                <a:schemeClr val="accent1"/>
              </a:solidFill>
              <a:latin typeface="CiscoSansTT Light"/>
              <a:cs typeface="Poppins"/>
            </a:endParaRPr>
          </a:p>
          <a:p>
            <a:pPr marL="85725" indent="-85725">
              <a:buClr>
                <a:srgbClr val="414244"/>
              </a:buClr>
              <a:buFont typeface="Arial,Sans-Serif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Infrastructure as Code for LCP – Automate Everything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  <a:endParaRPr lang="en-US" sz="900" spc="-10">
              <a:solidFill>
                <a:schemeClr val="bg2"/>
              </a:solidFill>
              <a:latin typeface="CiscoSansTT Light"/>
              <a:cs typeface="Poppins"/>
            </a:endParaRPr>
          </a:p>
          <a:p>
            <a:pPr marL="85725" indent="-85725">
              <a:buClr>
                <a:srgbClr val="414244"/>
              </a:buClr>
              <a:buFont typeface="Arial,Sans-Serif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Pipeline as Code for Infrastructure – On Demand promotion.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  <a:endParaRPr lang="en-US" sz="900" spc="-10">
              <a:solidFill>
                <a:schemeClr val="bg2"/>
              </a:solidFill>
              <a:latin typeface="CiscoSansTT Light"/>
              <a:cs typeface="Poppins"/>
            </a:endParaRPr>
          </a:p>
          <a:p>
            <a:pPr marL="85725" indent="-85725">
              <a:buClr>
                <a:srgbClr val="414244"/>
              </a:buClr>
              <a:buFont typeface="Arial,Sans-Serif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One-click environment/application green field and brown field provisioning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  <a:endParaRPr lang="en-US" sz="900" spc="-10">
              <a:solidFill>
                <a:schemeClr val="bg2"/>
              </a:solidFill>
              <a:latin typeface="CiscoSansTT Light"/>
              <a:cs typeface="Poppins"/>
            </a:endParaRPr>
          </a:p>
          <a:p>
            <a:pPr marL="85725" marR="0" lvl="0" indent="-8572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14244"/>
              </a:buClr>
              <a:buFont typeface="Arial,Sans-Serif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Infrastructure as Code Test framework</a:t>
            </a:r>
          </a:p>
          <a:p>
            <a:pPr marL="85725" indent="-85725">
              <a:buClr>
                <a:srgbClr val="414244"/>
              </a:buClr>
              <a:buFont typeface="Arial,Sans-Serif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Run Book Automation for EKS Migrations/Failover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  <a:endParaRPr lang="en-US" sz="900" spc="-10">
              <a:solidFill>
                <a:schemeClr val="bg2"/>
              </a:solidFill>
              <a:latin typeface="CiscoSansTT Light"/>
              <a:cs typeface="Poppins"/>
            </a:endParaRPr>
          </a:p>
          <a:p>
            <a:pPr marL="142875" indent="-142875">
              <a:buFont typeface="Arial" panose="020B0604020202020204" pitchFamily="34" charset="0"/>
              <a:buChar char="•"/>
            </a:pPr>
            <a:endParaRPr lang="en-US" sz="900" spc="-10">
              <a:solidFill>
                <a:srgbClr val="FFFFFF"/>
              </a:solidFill>
              <a:latin typeface="CiscoSansTT Light"/>
              <a:cs typeface="Poppins" pitchFamily="2" charset="77"/>
            </a:endParaRPr>
          </a:p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Security</a:t>
            </a:r>
            <a:endParaRPr lang="en-US" sz="900" b="1" spc="-10">
              <a:solidFill>
                <a:schemeClr val="accent1"/>
              </a:solidFill>
              <a:latin typeface="CiscoSansTT Light"/>
              <a:cs typeface="Poppins"/>
            </a:endParaRP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AWS well architect review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POD security benchmark review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900" spc="-10">
              <a:solidFill>
                <a:srgbClr val="FFFFFF"/>
              </a:solidFill>
              <a:latin typeface="CiscoSansTT Light"/>
              <a:cs typeface="Poppins" pitchFamily="2" charset="77"/>
            </a:endParaRPr>
          </a:p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Cost optimization</a:t>
            </a:r>
            <a:endParaRPr lang="en-US" sz="900" spc="-10">
              <a:solidFill>
                <a:schemeClr val="accent1"/>
              </a:solidFill>
              <a:latin typeface="CiscoSansTT Light"/>
              <a:cs typeface="Poppins"/>
            </a:endParaRPr>
          </a:p>
          <a:p>
            <a:pPr marL="85725" indent="-85725">
              <a:buClr>
                <a:srgbClr val="414244"/>
              </a:buClr>
              <a:buFont typeface="Arial,Sans-Serif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Cluster Node Optimization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85725" indent="-85725">
              <a:buClr>
                <a:srgbClr val="414244"/>
              </a:buClr>
              <a:buFont typeface="Arial,Sans-Serif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Log Optimization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85725" indent="-85725">
              <a:buClr>
                <a:srgbClr val="414244"/>
              </a:buClr>
              <a:buFont typeface="Arial,Sans-Serif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DB Instance optimization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85725" indent="-85725">
              <a:buClr>
                <a:srgbClr val="414244"/>
              </a:buClr>
              <a:buFont typeface="Arial,Sans-Serif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SPOT instance usage in lower environments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Resiliency</a:t>
            </a:r>
            <a:endParaRPr lang="en-US" sz="900" spc="-10">
              <a:solidFill>
                <a:schemeClr val="accent1"/>
              </a:solidFill>
              <a:latin typeface="CiscoSansTT Light"/>
              <a:cs typeface="Poppins"/>
            </a:endParaRPr>
          </a:p>
          <a:p>
            <a:pPr marL="142875" indent="-142875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Active / Warm Disaster Recovery Drill IACTEST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Observability Framework for tracing(Profile, Permission service)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Monitoring/Alerting for Legacy infrastructure resources (Dev-Net, CDP)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marR="0" lvl="0" indent="-1428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900" spc="-10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ED2EA-0059-080E-0D60-958BABA38E0F}"/>
              </a:ext>
            </a:extLst>
          </p:cNvPr>
          <p:cNvSpPr txBox="1"/>
          <p:nvPr/>
        </p:nvSpPr>
        <p:spPr>
          <a:xfrm>
            <a:off x="633925" y="637855"/>
            <a:ext cx="1141225" cy="35394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b="1" spc="-15">
                <a:solidFill>
                  <a:srgbClr val="FFFFFF"/>
                </a:solidFill>
                <a:latin typeface="CiscoSansTT Light"/>
                <a:cs typeface="Poppins"/>
              </a:rPr>
              <a:t>FY24 Q1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3C9A2C-AB15-D15E-FA0D-821022201350}"/>
              </a:ext>
            </a:extLst>
          </p:cNvPr>
          <p:cNvSpPr txBox="1">
            <a:spLocks/>
          </p:cNvSpPr>
          <p:nvPr/>
        </p:nvSpPr>
        <p:spPr>
          <a:xfrm>
            <a:off x="327990" y="213405"/>
            <a:ext cx="10972800" cy="6858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600" b="0" i="0" u="none" kern="1200" dirty="0">
                <a:solidFill>
                  <a:schemeClr val="accent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60959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1219190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82878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2438379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+mn-lt"/>
                <a:cs typeface="Arial"/>
              </a:rPr>
              <a:t>Roadmap</a:t>
            </a:r>
            <a:r>
              <a:rPr lang="en-US" sz="2800" dirty="0">
                <a:latin typeface="+mn-lt"/>
                <a:cs typeface="CiscoSansTT Thin"/>
              </a:rPr>
              <a:t> – </a:t>
            </a:r>
            <a:r>
              <a:rPr lang="en-US" sz="2800" dirty="0">
                <a:latin typeface="+mn-lt"/>
                <a:cs typeface="Arial"/>
              </a:rPr>
              <a:t>Site Reliability Engineering – Progress  Snapshot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690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0742C-5253-7652-B913-388AD230D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94DB35-D6B6-A99B-1A52-4869F0CA83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45720" tIns="45710" rIns="45720" bIns="45710" rtlCol="0" anchor="t">
            <a:noAutofit/>
          </a:bodyPr>
          <a:lstStyle/>
          <a:p>
            <a:r>
              <a:rPr lang="en-GB">
                <a:ea typeface="ＭＳ Ｐゴシック"/>
                <a:cs typeface="CiscoSansTT Light"/>
              </a:rPr>
              <a:t>Ramu</a:t>
            </a:r>
            <a:endParaRPr lang="en-GB"/>
          </a:p>
          <a:p>
            <a:r>
              <a:rPr lang="en-GB"/>
              <a:t>Suman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535CB5-1232-4BB9-FCFD-37F8C5E7A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iscoSansTT ExtraLight"/>
              </a:rPr>
              <a:t>DevOps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4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D3F298-0CAB-7641-9112-9CBFF717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904" y="2827362"/>
            <a:ext cx="4594524" cy="166878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00B0F0"/>
                </a:solidFill>
              </a:rPr>
              <a:t>Accomplishments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05241F-96B1-E4E5-2D40-50CA17EB09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Accomplished [X] Measured by [Y] By Doing [Z]</a:t>
            </a:r>
          </a:p>
        </p:txBody>
      </p:sp>
    </p:spTree>
    <p:extLst>
      <p:ext uri="{BB962C8B-B14F-4D97-AF65-F5344CB8AC3E}">
        <p14:creationId xmlns:p14="http://schemas.microsoft.com/office/powerpoint/2010/main" val="375977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8FC7F-4837-8B3D-D5AA-B761BF6D7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53815A7-56FC-7244-743D-673048817606}"/>
              </a:ext>
            </a:extLst>
          </p:cNvPr>
          <p:cNvSpPr txBox="1">
            <a:spLocks/>
          </p:cNvSpPr>
          <p:nvPr/>
        </p:nvSpPr>
        <p:spPr>
          <a:xfrm>
            <a:off x="327990" y="213405"/>
            <a:ext cx="10972800" cy="6858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600" b="0" i="0" u="none" kern="1200" dirty="0">
                <a:solidFill>
                  <a:schemeClr val="accent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60959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1219190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82878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2438379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>
                <a:latin typeface="+mn-lt"/>
                <a:cs typeface="Arial"/>
              </a:rPr>
              <a:t>DevOps – Q3 Priorities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593A6-3A36-FF94-B8FB-40AD970A6DF8}"/>
              </a:ext>
            </a:extLst>
          </p:cNvPr>
          <p:cNvSpPr txBox="1"/>
          <p:nvPr/>
        </p:nvSpPr>
        <p:spPr>
          <a:xfrm>
            <a:off x="424543" y="979714"/>
            <a:ext cx="10477309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Build Environment Security for L@C (Git , CI Streamlining, 28 Security Controls)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Migrate to </a:t>
            </a:r>
            <a:r>
              <a:rPr lang="en-US" sz="1600" err="1">
                <a:solidFill>
                  <a:srgbClr val="FFFFFF"/>
                </a:solidFill>
                <a:latin typeface="CiscoSansTT ExtraLight"/>
                <a:ea typeface="ＭＳ Ｐゴシック"/>
              </a:rPr>
              <a:t>JupiterOne</a:t>
            </a: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 for CAVA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DORA – Extending to other Teams, KPI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Improve Unit Test Code Coverage &amp; Reduce 3rd Party Vulnerabilities for DevOps Repositories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Cloud Cost Trend analysis using VMWare API  - Automation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Enable DORA dashboard for DEVSECOPS </a:t>
            </a:r>
            <a:r>
              <a:rPr lang="en-US" sz="1600" err="1">
                <a:solidFill>
                  <a:srgbClr val="FFFFFF"/>
                </a:solidFill>
                <a:latin typeface="CiscoSansTT ExtraLight"/>
                <a:ea typeface="ＭＳ Ｐゴシック"/>
              </a:rPr>
              <a:t>iaac</a:t>
            </a: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 core, </a:t>
            </a:r>
            <a:r>
              <a:rPr lang="en-US" sz="1600" err="1">
                <a:solidFill>
                  <a:srgbClr val="FFFFFF"/>
                </a:solidFill>
                <a:latin typeface="CiscoSansTT ExtraLight"/>
                <a:ea typeface="ＭＳ Ｐゴシック"/>
              </a:rPr>
              <a:t>opa</a:t>
            </a: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, </a:t>
            </a:r>
            <a:r>
              <a:rPr lang="en-US" sz="1600" err="1">
                <a:solidFill>
                  <a:srgbClr val="FFFFFF"/>
                </a:solidFill>
                <a:latin typeface="CiscoSansTT ExtraLight"/>
                <a:ea typeface="ＭＳ Ｐゴシック"/>
              </a:rPr>
              <a:t>grafana</a:t>
            </a: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, </a:t>
            </a:r>
            <a:r>
              <a:rPr lang="en-US" sz="1600" err="1">
                <a:solidFill>
                  <a:srgbClr val="FFFFFF"/>
                </a:solidFill>
                <a:latin typeface="CiscoSansTT ExtraLight"/>
                <a:ea typeface="ＭＳ Ｐゴシック"/>
              </a:rPr>
              <a:t>devsecops</a:t>
            </a: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 hub, web-automation(smoke tests)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 Cylon, Deployment Manager, SRE Middleware – Shift the workload from CAE to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rgbClr val="FFFFFF"/>
              </a:solidFill>
              <a:latin typeface="CiscoSansTT Light"/>
            </a:endParaRPr>
          </a:p>
        </p:txBody>
      </p:sp>
    </p:spTree>
    <p:extLst>
      <p:ext uri="{BB962C8B-B14F-4D97-AF65-F5344CB8AC3E}">
        <p14:creationId xmlns:p14="http://schemas.microsoft.com/office/powerpoint/2010/main" val="1490489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E22F3-2F7B-16A2-57E7-6AB06B955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28CD-813A-EB88-BAE5-51F70B12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27" y="-50774"/>
            <a:ext cx="10972800" cy="685800"/>
          </a:xfrm>
        </p:spPr>
        <p:txBody>
          <a:bodyPr/>
          <a:lstStyle/>
          <a:p>
            <a:r>
              <a:rPr lang="en-US" sz="3200" b="0">
                <a:latin typeface="+mn-lt"/>
                <a:cs typeface="Arial"/>
              </a:rPr>
              <a:t>Roadmap</a:t>
            </a:r>
            <a:r>
              <a:rPr lang="en-US" sz="3200">
                <a:latin typeface="+mn-lt"/>
                <a:cs typeface="CiscoSansTT Thin"/>
              </a:rPr>
              <a:t> – </a:t>
            </a:r>
            <a:r>
              <a:rPr lang="en-US" sz="3200">
                <a:latin typeface="+mn-lt"/>
                <a:cs typeface="Arial"/>
              </a:rPr>
              <a:t>DevOps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A0E174-1CBA-A6D5-6B0C-3AC5AADE7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13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081525-5E75-6843-81A6-94180D39DF49}"/>
              </a:ext>
            </a:extLst>
          </p:cNvPr>
          <p:cNvGraphicFramePr>
            <a:graphicFrameLocks noGrp="1"/>
          </p:cNvGraphicFramePr>
          <p:nvPr/>
        </p:nvGraphicFramePr>
        <p:xfrm>
          <a:off x="194049" y="681541"/>
          <a:ext cx="11791950" cy="57759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1662281143"/>
                    </a:ext>
                  </a:extLst>
                </a:gridCol>
                <a:gridCol w="2419350">
                  <a:extLst>
                    <a:ext uri="{9D8B030D-6E8A-4147-A177-3AD203B41FA5}">
                      <a16:colId xmlns:a16="http://schemas.microsoft.com/office/drawing/2014/main" val="3001873466"/>
                    </a:ext>
                  </a:extLst>
                </a:gridCol>
                <a:gridCol w="2419350">
                  <a:extLst>
                    <a:ext uri="{9D8B030D-6E8A-4147-A177-3AD203B41FA5}">
                      <a16:colId xmlns:a16="http://schemas.microsoft.com/office/drawing/2014/main" val="105766933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3969660644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259293212"/>
                    </a:ext>
                  </a:extLst>
                </a:gridCol>
              </a:tblGrid>
              <a:tr h="302906">
                <a:tc>
                  <a:txBody>
                    <a:bodyPr/>
                    <a:lstStyle/>
                    <a:p>
                      <a:pPr marL="285750" indent="-285750" algn="l" fontAlgn="auto">
                        <a:buFont typeface="Wingdings"/>
                        <a:buChar char="§"/>
                      </a:pPr>
                      <a:endParaRPr lang="en-US" sz="1400" b="1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buNone/>
                      </a:pPr>
                      <a:r>
                        <a:rPr lang="en-US" sz="1400" b="1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FY24Q1</a:t>
                      </a:r>
                      <a:endParaRPr lang="en-US" b="1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buNone/>
                      </a:pPr>
                      <a:r>
                        <a:rPr lang="en-US" sz="1400" b="1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FY24Q2</a:t>
                      </a:r>
                      <a:endParaRPr lang="en-US" b="1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buNone/>
                      </a:pPr>
                      <a:r>
                        <a:rPr lang="en-US" sz="1400" b="1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FY24</a:t>
                      </a:r>
                      <a:r>
                        <a:rPr lang="en-US" sz="1400" b="1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Q3</a:t>
                      </a:r>
                      <a:endParaRPr lang="en-US" b="1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buNone/>
                      </a:pPr>
                      <a:r>
                        <a:rPr lang="en-US" sz="1400" b="1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FY24</a:t>
                      </a:r>
                      <a:r>
                        <a:rPr lang="en-US" sz="1400" b="1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Q4</a:t>
                      </a:r>
                      <a:endParaRPr lang="en-US" b="1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073073"/>
                  </a:ext>
                </a:extLst>
              </a:tr>
              <a:tr h="847725">
                <a:tc>
                  <a:txBody>
                    <a:bodyPr/>
                    <a:lstStyle/>
                    <a:p>
                      <a:pPr marL="285750" indent="-285750" algn="l" fontAlgn="base">
                        <a:buFont typeface="Wingdings"/>
                        <a:buChar char="§"/>
                      </a:pPr>
                      <a:r>
                        <a:rPr lang="en-US" sz="14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Continuous Integration &amp;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285750" indent="-285750" algn="l" fontAlgn="base">
                        <a:buFont typeface="Wingdings"/>
                        <a:buChar char="§"/>
                      </a:pPr>
                      <a:r>
                        <a:rPr lang="en-US" sz="14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Continuous Deployment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Continuous Deployment Pipelines: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650" lvl="1" indent="-171450" algn="l" fontAlgn="base">
                        <a:buFont typeface="Wingdings"/>
                        <a:buChar char="§"/>
                      </a:pP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Pipeline as Code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650" lvl="1" indent="-171450" algn="l" fontAlgn="base">
                        <a:buFont typeface="Wingdings"/>
                        <a:buChar char="§"/>
                      </a:pP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Access Control List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650" lvl="1" indent="-171450" algn="l" fontAlgn="base">
                        <a:buFont typeface="Wingdings"/>
                        <a:buChar char="§"/>
                      </a:pP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Approval Workflow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650" lvl="1" indent="-171450" algn="l" fontAlgn="base">
                        <a:buFont typeface="Wingdings"/>
                        <a:buChar char="§"/>
                      </a:pP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Framework for Prechecks &amp; Post checks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650" lvl="1" indent="-171450" algn="l" fontAlgn="base">
                        <a:buFont typeface="Wingdings"/>
                        <a:buChar char="§"/>
                      </a:pP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Continuous Testing Smoke tests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Self-serve API Load Analyzer Pipeline: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 </a:t>
                      </a: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Cost Optimization – CD Pipelines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</a:t>
                      </a: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 Migrate Cylon Meta to AWS Document DB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015" lvl="1" indent="-171450" algn="l" fontAlgn="base">
                        <a:buFont typeface="Courier New"/>
                        <a:buChar char="o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Collaborate: Migrate apps using cloud MongoDB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 </a:t>
                      </a: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PoC: GitOps aligned deployments for Env Variables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Secure critical deployments: - Open Policy Agent deployment with ACL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fontAlgn="base">
                        <a:buNone/>
                      </a:pPr>
                      <a:r>
                        <a:rPr lang="en-US" sz="7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🌕 </a:t>
                      </a: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Build environment Security: BES compliant LCP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0" lvl="0" indent="0" algn="l">
                        <a:buNone/>
                      </a:pPr>
                      <a:r>
                        <a:rPr lang="en-US" sz="7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🌕 </a:t>
                      </a: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Enable CI Migration for 'Gitlab Build Environment' in David Mallory &amp; Team to achieve BES Compliance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Simplification in deployment inputs, Configuration as Code using Git-Ops.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Automate SRE mundane work:: S3 file uploads for content and Manage email templates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Stretch Goal: Migrate other High Touch apps under Wael to the CI/CD Platform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Enable Feedback Channels (Office hours, Motivated Surveys ...) with Development, Architectural teams for Continuous Improvements</a:t>
                      </a:r>
                    </a:p>
                    <a:p>
                      <a:pPr marL="171450" lvl="0" indent="-171450" algn="l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ESP Simplification</a:t>
                      </a: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Enable Policy Threshold Hardening in Security Scans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Explore Beyond Kubernetes deployment (Ephemeral)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Automate microservice deployments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650" lvl="1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to provision dependencies when a new micro service is added 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650" lvl="1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to clean dependencies during decommissioning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BES Compliance : Migrate to LCP CI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650" lvl="1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Manual Build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650" lvl="1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Non-Cisco Supported Builds (like Gitlab etc.,)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650" lvl="1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Salesforce Deployments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203083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285750" indent="-285750" algn="l" fontAlgn="base">
                        <a:buFont typeface="Wingdings"/>
                        <a:buChar char="§"/>
                      </a:pPr>
                      <a:r>
                        <a:rPr lang="en-US" sz="14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Continuous Delivery 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285750" indent="-285750" algn="l" fontAlgn="base">
                        <a:buFont typeface="Wingdings"/>
                        <a:buChar char="§"/>
                      </a:pPr>
                      <a:r>
                        <a:rPr lang="en-US" sz="14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&amp; 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285750" indent="-285750" algn="l" fontAlgn="base">
                        <a:buFont typeface="Wingdings"/>
                        <a:buChar char="§"/>
                      </a:pPr>
                      <a:r>
                        <a:rPr lang="en-US" sz="14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Continuous Testing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Harden Post deployment Checks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By enabling smoke test execution for co-hosted applications: Modulus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Incremental Security &amp; Quality Policy Thresholds inclusions: Unit Test Coverage, Zero Secrets in Code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Environment Readiness &amp; Proactive Monitoring: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Immediate deployments. No five-minute wait window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Periodical Smoke Test runs in Production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Webex Notifications for Lower &amp; Production environments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Harden Pre deployment Checks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015" lvl="1" indent="-171450" algn="l" fontAlgn="base">
                        <a:buFont typeface="Courier New"/>
                        <a:buChar char="o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Incremental Security &amp; Quality Policy Thresholds inclusions: Zero PSIRT, Zero Secrets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  Deployment Pipelines 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015" lvl="1" indent="-171450" algn="l" fontAlgn="base">
                        <a:buFont typeface="Courier New"/>
                        <a:buChar char="o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DevSecOps Hub (Current QA, Prod, New QA)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015" lvl="1" indent="-171450" algn="l" fontAlgn="base">
                        <a:buFont typeface="Courier New"/>
                        <a:buChar char="o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for Grafana Dashboards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015" lvl="1" indent="-171450" algn="l" fontAlgn="base">
                        <a:buFont typeface="Courier New"/>
                        <a:buChar char="o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EKS blueprints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015" lvl="1" indent="-171450" algn="l" fontAlgn="base">
                        <a:buFont typeface="Courier New"/>
                        <a:buChar char="o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DMS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  Freeze/Unfreeze  Production Deployments - at application level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Observability MVP-2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Collector Health Check Implementation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Update Spawn Project with Observability 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Parameterized Region for Collector Service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Harden Pre deployment Checks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Incremental Security &amp; Quality Policy Thresholds inclusions: Zero Jupiter One, 3rd Party Vulnerabilities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Use SonarQube reported security coding practices in Prechecks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Shift Left Security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85% UT Coverage to pass Builds during CI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Harden Post deployments Checks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Use Crash loop to recommend deployment rollback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0" lvl="0" indent="0" algn="l">
                        <a:buNone/>
                      </a:pPr>
                      <a:r>
                        <a:rPr lang="en-US" sz="7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🌕 </a:t>
                      </a: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Pod Compliance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Early Identification of Vulnerabilities in DAST. Revise the REST API scan in DAST with PSAs.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Decisive Deployments/Rollbacks: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Identify  dependent microservices &amp; perform deployment &amp; reversal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Enhance Continuous Testing: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Smoke Tests for Modulus for post non-prod &amp; prod deployments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491204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marL="285750" indent="-285750" algn="l" fontAlgn="base">
                        <a:buFont typeface="Wingdings"/>
                        <a:buChar char="§"/>
                      </a:pPr>
                      <a:r>
                        <a:rPr lang="en-US" sz="14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DORA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DORA Four Key metrics: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015" lvl="1" indent="-171450" algn="l" fontAlgn="base">
                        <a:buFont typeface="Courier New"/>
                        <a:buChar char="o"/>
                      </a:pP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Lead Time for Changes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015" lvl="1" indent="-171450" algn="l" fontAlgn="base">
                        <a:buFont typeface="Courier New"/>
                        <a:buChar char="o"/>
                      </a:pP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Deployment Frequency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015" lvl="1" indent="-171450" algn="l" fontAlgn="base">
                        <a:buFont typeface="Courier New"/>
                        <a:buChar char="o"/>
                      </a:pP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Change failure rate (Manual data collection)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015" lvl="1" indent="-171450" algn="l" fontAlgn="base">
                        <a:buFont typeface="Courier New"/>
                        <a:buChar char="o"/>
                      </a:pP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Time To restore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DORA metrics by Teams: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015" lvl="1" indent="-171450" algn="l" fontAlgn="base">
                        <a:buFont typeface="Courier New"/>
                        <a:buChar char="o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Team Drill Down 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015" lvl="1" indent="-171450" algn="l" fontAlgn="base">
                        <a:buFont typeface="Courier New"/>
                        <a:buChar char="o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Revise 'Change failure rate' metrics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015" lvl="1" indent="-171450" algn="l" fontAlgn="base">
                        <a:buFont typeface="Courier New"/>
                        <a:buChar char="o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Revise 'Time to restore' metrics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015" lvl="1" indent="-171450" algn="l" fontAlgn="base">
                        <a:buFont typeface="Courier New"/>
                        <a:buChar char="o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Use only successful builds in Deployment Frequency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DORA Four Key metrics: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Render deployment failures (100% automated) using live events from Pipelines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0" lvl="0" indent="0" algn="l">
                        <a:buNone/>
                      </a:pPr>
                      <a:r>
                        <a:rPr lang="en-US" sz="7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🌕 </a:t>
                      </a: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DORA KPI Dashboard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Onboard more teams into DORA Teams Dashboard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Identify Errors In Production: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By Microservice – Per Day Frequency and Per Hour Frequency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User Errors – Per Day Frequency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Per Hour Frequency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711115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285750" indent="-285750" algn="l" fontAlgn="base">
                        <a:buFont typeface="Wingdings"/>
                        <a:buChar char="§"/>
                      </a:pPr>
                      <a:r>
                        <a:rPr lang="en-US" sz="14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Telemetry Collector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Understand the Code Reviews: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Collect Code commit metrics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Understand Continuous Deployment Improvement areas: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Collect Continuous Deployment KPIs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🌕 DORA Teams: Enabler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🌕</a:t>
                      </a: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Gather delivery metrics from github.com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buClr>
                          <a:srgbClr val="414244"/>
                        </a:buClr>
                        <a:buNone/>
                      </a:pPr>
                      <a:r>
                        <a:rPr lang="en-US" sz="7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🌕 DORA Teams: Enabler</a:t>
                      </a:r>
                      <a:endParaRPr lang="en-US" sz="700" b="0" i="0" u="none" strike="noStrike" noProof="0">
                        <a:solidFill>
                          <a:srgbClr val="FFFFFF"/>
                        </a:solidFill>
                        <a:effectLst/>
                        <a:latin typeface="CiscoSansTT Light"/>
                      </a:endParaRPr>
                    </a:p>
                    <a:p>
                      <a:pPr marL="0" lvl="0" indent="0" algn="l">
                        <a:buClr>
                          <a:srgbClr val="414244"/>
                        </a:buClr>
                        <a:buNone/>
                      </a:pPr>
                      <a:r>
                        <a:rPr lang="en-US" sz="7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🌕Gather delivery metrics from github.com</a:t>
                      </a:r>
                      <a:endParaRPr lang="en-US"/>
                    </a:p>
                    <a:p>
                      <a:pPr marL="171450" lvl="0" indent="-171450" algn="l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Move away from Qualys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Using the telemetry data from Jupiter One 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Achieve Jupiter One Scan results 100% for all AWS hosted applications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Using J1 Integration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Enhance automated failure rate telemetry collection: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Deployment pipeline events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Deployment failure events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auto">
                        <a:buFont typeface="Wingdings"/>
                        <a:buChar char="§"/>
                      </a:pPr>
                      <a:endParaRPr lang="en-US" sz="700" b="0" i="0" u="none" strike="noStrike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100% automated CDETS updates: (post fixes)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Using CDETS automation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Telemetry Pipelines in CAE EKS runtime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Using : Deploy, Schedule, Run &amp; Shutdown model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837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0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0742C-5253-7652-B913-388AD230D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94DB35-D6B6-A99B-1A52-4869F0CA83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45720" tIns="45710" rIns="45720" bIns="45710" rtlCol="0" anchor="t">
            <a:noAutofit/>
          </a:bodyPr>
          <a:lstStyle/>
          <a:p>
            <a:r>
              <a:rPr lang="en-GB">
                <a:ea typeface="ＭＳ Ｐゴシック"/>
                <a:cs typeface="CiscoSansTT Light"/>
              </a:rPr>
              <a:t>SRE, DevOps &amp; </a:t>
            </a:r>
            <a:r>
              <a:rPr lang="en-GB" err="1">
                <a:ea typeface="ＭＳ Ｐゴシック"/>
                <a:cs typeface="CiscoSansTT Light"/>
              </a:rPr>
              <a:t>DevSecOps</a:t>
            </a:r>
            <a:r>
              <a:rPr lang="en-GB">
                <a:ea typeface="ＭＳ Ｐゴシック"/>
                <a:cs typeface="CiscoSansTT Light"/>
              </a:rPr>
              <a:t> Teams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535CB5-1232-4BB9-FCFD-37F8C5E7A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iscoSansTT ExtraLight"/>
              </a:rPr>
              <a:t>2 x 2 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9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18E83-E61C-E69B-C05C-690A34C43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7440-4558-6DD5-7DEA-7C2ACDFF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33" y="-52082"/>
            <a:ext cx="10972800" cy="685800"/>
          </a:xfrm>
        </p:spPr>
        <p:txBody>
          <a:bodyPr/>
          <a:lstStyle/>
          <a:p>
            <a:r>
              <a:rPr lang="en-US" sz="3200" dirty="0">
                <a:latin typeface="+mn-lt"/>
              </a:rPr>
              <a:t>2 X 2 Summary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036E6E55-6B83-262B-8BF4-2AF316847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227778"/>
              </p:ext>
            </p:extLst>
          </p:nvPr>
        </p:nvGraphicFramePr>
        <p:xfrm>
          <a:off x="579567" y="601797"/>
          <a:ext cx="11110896" cy="5689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1094">
                  <a:extLst>
                    <a:ext uri="{9D8B030D-6E8A-4147-A177-3AD203B41FA5}">
                      <a16:colId xmlns:a16="http://schemas.microsoft.com/office/drawing/2014/main" val="304492123"/>
                    </a:ext>
                  </a:extLst>
                </a:gridCol>
                <a:gridCol w="5379802">
                  <a:extLst>
                    <a:ext uri="{9D8B030D-6E8A-4147-A177-3AD203B41FA5}">
                      <a16:colId xmlns:a16="http://schemas.microsoft.com/office/drawing/2014/main" val="1414925275"/>
                    </a:ext>
                  </a:extLst>
                </a:gridCol>
              </a:tblGrid>
              <a:tr h="31098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5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Team Focus Areas / Key Business Trends / Drivers</a:t>
                      </a:r>
                    </a:p>
                    <a:p>
                      <a:pPr marL="457178" marR="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5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28065" lvl="1" indent="-342900">
                        <a:buClr>
                          <a:srgbClr val="414244"/>
                        </a:buClr>
                        <a:buAutoNum type="arabicPeriod"/>
                      </a:pPr>
                      <a:r>
                        <a:rPr lang="en-US" sz="15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1028065" lvl="1" indent="-342900">
                        <a:buClr>
                          <a:srgbClr val="414244"/>
                        </a:buClr>
                        <a:buAutoNum type="arabicPeriod"/>
                      </a:pPr>
                      <a:r>
                        <a:rPr lang="en-US" sz="15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marL="1028065" lvl="1" indent="-342900">
                        <a:buClr>
                          <a:srgbClr val="414244"/>
                        </a:buClr>
                        <a:buAutoNum type="arabicPeriod"/>
                      </a:pPr>
                      <a:r>
                        <a:rPr lang="en-US" sz="15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endParaRPr lang="en-US" sz="15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0">
                        <a:buNone/>
                      </a:pPr>
                      <a:endParaRPr lang="en-US" sz="1200" b="0" i="0" u="none" strike="noStrike" kern="1200" noProof="0" dirty="0">
                        <a:solidFill>
                          <a:srgbClr val="0D274D"/>
                        </a:solidFill>
                        <a:effectLst/>
                        <a:latin typeface="CiscoSansTT Light"/>
                      </a:endParaRPr>
                    </a:p>
                    <a:p>
                      <a:pPr marL="228600" lvl="0" indent="0">
                        <a:buNone/>
                      </a:pPr>
                      <a:endParaRPr lang="en-US" sz="16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CiscoSansTT Light"/>
                      </a:endParaRPr>
                    </a:p>
                    <a:p>
                      <a:pPr marL="228600" lvl="0" indent="0">
                        <a:buClr>
                          <a:srgbClr val="414244"/>
                        </a:buClr>
                        <a:buNone/>
                      </a:pPr>
                      <a:endParaRPr lang="en-US" sz="16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Major Roadblocks, Risks, Challenges</a:t>
                      </a:r>
                    </a:p>
                    <a:p>
                      <a:pPr marL="514350" indent="-285750">
                        <a:buAutoNum type="arabicPeriod"/>
                      </a:pP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8650" indent="-342900">
                        <a:buFont typeface="+mj-lt"/>
                        <a:buAutoNum type="arabicPeriod"/>
                      </a:pPr>
                      <a:r>
                        <a:rPr lang="en-US" sz="15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900" dirty="0"/>
                    </a:p>
                    <a:p>
                      <a:pPr marL="628650" lvl="0" indent="-342900">
                        <a:buAutoNum type="arabicPeriod"/>
                      </a:pPr>
                      <a:r>
                        <a:rPr lang="en-US" sz="15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marL="285750" lvl="0" indent="0">
                        <a:buNone/>
                      </a:pPr>
                      <a:endParaRPr lang="en-US" sz="15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Asks from the team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50" lvl="0" indent="-285750" fontAlgn="base">
                        <a:buAutoNum type="arabicPeriod"/>
                      </a:pPr>
                      <a:endParaRPr lang="en-US" sz="15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71500" lvl="0" indent="-342900">
                        <a:buAutoNum type="arabicPeriod"/>
                      </a:pPr>
                      <a:r>
                        <a:rPr lang="en-US" sz="1500" b="0" i="0" u="none" strike="noStrike" kern="1200" noProof="0" dirty="0">
                          <a:solidFill>
                            <a:srgbClr val="414244"/>
                          </a:solidFill>
                          <a:effectLst/>
                          <a:latin typeface="CiscoSansTT Light"/>
                        </a:rPr>
                        <a:t>X</a:t>
                      </a:r>
                      <a:endParaRPr lang="en-US" sz="15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71500" lvl="0" indent="-342900">
                        <a:buAutoNum type="arabicPeriod"/>
                      </a:pPr>
                      <a:r>
                        <a:rPr lang="en-US" sz="1500" b="0" i="0" u="none" strike="noStrike" kern="1200" noProof="0" dirty="0">
                          <a:solidFill>
                            <a:srgbClr val="414244"/>
                          </a:solidFill>
                          <a:effectLst/>
                          <a:latin typeface="CiscoSansTT Light"/>
                        </a:rPr>
                        <a:t>Y</a:t>
                      </a: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06191"/>
                  </a:ext>
                </a:extLst>
              </a:tr>
              <a:tr h="2579703">
                <a:tc>
                  <a:txBody>
                    <a:bodyPr/>
                    <a:lstStyle/>
                    <a:p>
                      <a:pPr marL="0" marR="0" lvl="0" indent="0" algn="l" defTabSz="91436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Team Activities Aligned to V2MOM</a:t>
                      </a:r>
                    </a:p>
                    <a:p>
                      <a:pPr lvl="0">
                        <a:buNone/>
                      </a:pPr>
                      <a:endParaRPr lang="en-US" sz="1200" b="0" i="0" u="none" strike="noStrike" kern="1200" dirty="0">
                        <a:solidFill>
                          <a:srgbClr val="414244"/>
                        </a:solidFill>
                        <a:effectLst/>
                        <a:latin typeface="CiscoSansTT Light"/>
                        <a:ea typeface="+mn-ea"/>
                        <a:cs typeface="+mn-cs"/>
                      </a:endParaRPr>
                    </a:p>
                    <a:p>
                      <a:pPr marL="799465" marR="0" lvl="1" indent="-34290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AutoNum type="arabicPeriod"/>
                      </a:pPr>
                      <a:r>
                        <a:rPr lang="en-US" sz="15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799465" marR="0" lvl="1" indent="-34290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AutoNum type="arabicPeriod"/>
                      </a:pPr>
                      <a:r>
                        <a:rPr lang="en-US" sz="15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marL="799465" marR="0" lvl="1" indent="-34290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AutoNum type="arabicPeriod"/>
                      </a:pPr>
                      <a:r>
                        <a:rPr lang="en-US" sz="15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endParaRPr lang="en-US" sz="1500" b="0" i="0" u="none" strike="noStrike" kern="1200" noProof="0" dirty="0">
                        <a:solidFill>
                          <a:srgbClr val="414244"/>
                        </a:solidFill>
                        <a:effectLst/>
                        <a:latin typeface="CiscoSansTT Light"/>
                      </a:endParaRPr>
                    </a:p>
                    <a:p>
                      <a:pPr marL="799465" marR="0" lvl="1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AutoNum type="arabicPeriod"/>
                      </a:pPr>
                      <a:endParaRPr lang="en-US" sz="1500" b="0" i="0" u="none" strike="noStrike" kern="1200" noProof="0" dirty="0">
                        <a:solidFill>
                          <a:schemeClr val="tx1"/>
                        </a:solidFill>
                        <a:effectLst/>
                        <a:latin typeface="CiscoSansTT Light"/>
                      </a:endParaRPr>
                    </a:p>
                    <a:p>
                      <a:pPr marL="799465" marR="0" lvl="1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AutoNum type="arabicPeriod"/>
                      </a:pPr>
                      <a:endParaRPr lang="en-US" sz="1500" u="none" strike="noStrike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</a:pP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Team Accomplishments</a:t>
                      </a:r>
                    </a:p>
                    <a:p>
                      <a:pPr marL="228600" marR="0" lvl="0" indent="-22860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</a:pPr>
                      <a:endParaRPr lang="en-US" sz="1200" b="0" i="0" u="none" strike="noStrike" kern="1200" noProof="0" dirty="0">
                        <a:solidFill>
                          <a:srgbClr val="0D274D"/>
                        </a:solidFill>
                        <a:effectLst/>
                        <a:latin typeface="CiscoSansTT Ligh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14244"/>
                        </a:buClr>
                        <a:buSzTx/>
                        <a:buAutoNum type="arabicPeriod"/>
                      </a:pPr>
                      <a:r>
                        <a:rPr lang="en-US" sz="1200" b="0" i="0" u="none" strike="noStrike" kern="1200" noProof="0" dirty="0">
                          <a:solidFill>
                            <a:srgbClr val="0D274D"/>
                          </a:solidFill>
                          <a:effectLst/>
                          <a:latin typeface="CiscoSansTT Light"/>
                        </a:rPr>
                        <a:t>X</a:t>
                      </a:r>
                    </a:p>
                    <a:p>
                      <a:pPr marL="228600" marR="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14244"/>
                        </a:buClr>
                        <a:buSzTx/>
                        <a:buAutoNum type="arabicPeriod"/>
                      </a:pPr>
                      <a:r>
                        <a:rPr lang="en-US" sz="1200" b="0" i="0" u="none" strike="noStrike" kern="1200" noProof="0" dirty="0">
                          <a:solidFill>
                            <a:srgbClr val="0D274D"/>
                          </a:solidFill>
                          <a:effectLst/>
                          <a:latin typeface="CiscoSansTT Light"/>
                        </a:rPr>
                        <a:t>Y</a:t>
                      </a:r>
                    </a:p>
                    <a:p>
                      <a:pPr marL="228600" marR="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14244"/>
                        </a:buClr>
                        <a:buSzTx/>
                        <a:buAutoNum type="arabicPeriod"/>
                      </a:pPr>
                      <a:r>
                        <a:rPr lang="en-US" sz="1200" b="0" i="0" u="none" strike="noStrike" kern="1200" noProof="0" dirty="0">
                          <a:solidFill>
                            <a:srgbClr val="0D274D"/>
                          </a:solidFill>
                          <a:effectLst/>
                          <a:latin typeface="CiscoSansTT Light"/>
                        </a:rPr>
                        <a:t>Z</a:t>
                      </a:r>
                    </a:p>
                  </a:txBody>
                  <a:tcPr marL="508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638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90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0742C-5253-7652-B913-388AD230D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94DB35-D6B6-A99B-1A52-4869F0CA83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45720" tIns="45710" rIns="45720" bIns="45710" rtlCol="0" anchor="t">
            <a:noAutofit/>
          </a:bodyPr>
          <a:lstStyle/>
          <a:p>
            <a:r>
              <a:rPr lang="en-GB">
                <a:ea typeface="ＭＳ Ｐゴシック"/>
                <a:cs typeface="CiscoSansTT Light"/>
              </a:rPr>
              <a:t>SRE, DevOps &amp; </a:t>
            </a:r>
            <a:r>
              <a:rPr lang="en-GB" err="1">
                <a:ea typeface="ＭＳ Ｐゴシック"/>
                <a:cs typeface="CiscoSansTT Light"/>
              </a:rPr>
              <a:t>DevSecOps</a:t>
            </a:r>
            <a:r>
              <a:rPr lang="en-GB">
                <a:ea typeface="ＭＳ Ｐゴシック"/>
                <a:cs typeface="CiscoSansTT Light"/>
              </a:rPr>
              <a:t> Teams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535CB5-1232-4BB9-FCFD-37F8C5E7A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iscoSansTT ExtraLight"/>
              </a:rPr>
              <a:t>Decision Review Scorecard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E9707-5C4F-676A-2193-8F4D7197EA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6238" y="2672437"/>
            <a:ext cx="5144413" cy="913296"/>
          </a:xfrm>
        </p:spPr>
        <p:txBody>
          <a:bodyPr/>
          <a:lstStyle/>
          <a:p>
            <a:r>
              <a:rPr lang="en-US" sz="2000">
                <a:latin typeface="+mj-lt"/>
                <a:ea typeface="ＭＳ Ｐゴシック"/>
                <a:cs typeface="CiscoSansTT Light"/>
              </a:rPr>
              <a:t>2. </a:t>
            </a:r>
            <a:r>
              <a:rPr lang="en-US" sz="2000">
                <a:latin typeface="+mj-lt"/>
                <a:ea typeface="ＭＳ Ｐゴシック"/>
                <a:cs typeface="Arial"/>
              </a:rPr>
              <a:t>Site Reliability Engineering</a:t>
            </a:r>
            <a:endParaRPr lang="en-US" sz="2000">
              <a:latin typeface="+mj-lt"/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D3F298-0CAB-7641-9112-9CBFF717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476" y="2294695"/>
            <a:ext cx="4594524" cy="1668780"/>
          </a:xfrm>
        </p:spPr>
        <p:txBody>
          <a:bodyPr/>
          <a:lstStyle/>
          <a:p>
            <a:pPr algn="ctr"/>
            <a:r>
              <a:rPr lang="en-US" sz="4400" dirty="0"/>
              <a:t>Agenda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987C113-D720-8040-9F6D-653F5D7AE579}"/>
              </a:ext>
            </a:extLst>
          </p:cNvPr>
          <p:cNvSpPr txBox="1">
            <a:spLocks/>
          </p:cNvSpPr>
          <p:nvPr/>
        </p:nvSpPr>
        <p:spPr>
          <a:xfrm>
            <a:off x="6397655" y="1512460"/>
            <a:ext cx="5144413" cy="913296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lang="en-US" sz="1400" b="0" i="0" kern="1200" baseline="0">
                <a:solidFill>
                  <a:schemeClr val="bg2"/>
                </a:solidFill>
                <a:latin typeface="+mn-lt"/>
                <a:ea typeface="ＭＳ Ｐゴシック" charset="0"/>
                <a:cs typeface="CiscoSansTT Light" panose="020B0503020201020303" pitchFamily="34" charset="0"/>
              </a:defRPr>
            </a:lvl1pPr>
            <a:lvl2pPr marL="406371" indent="0" algn="l" defTabSz="912276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Tx/>
              <a:buFont typeface="Arial" charset="0"/>
              <a:buNone/>
              <a:defRPr lang="en-US" sz="20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2pPr>
            <a:lvl3pPr marL="569863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8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3pPr>
            <a:lvl4pPr marL="688920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6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4pPr>
            <a:lvl5pPr marL="801621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4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5pPr>
            <a:lvl6pPr marL="1151798" indent="-228592" algn="l" defTabSz="914362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81" indent="-228561" algn="l" defTabSz="914362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67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2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000">
                <a:latin typeface="+mj-lt"/>
                <a:ea typeface="ＭＳ Ｐゴシック"/>
                <a:cs typeface="CiscoSansTT ExtraLight"/>
              </a:rPr>
              <a:t>1. </a:t>
            </a:r>
            <a:r>
              <a:rPr lang="en-US" sz="2000" err="1">
                <a:latin typeface="+mj-lt"/>
                <a:ea typeface="ＭＳ Ｐゴシック"/>
                <a:cs typeface="CiscoSansTT ExtraLight"/>
              </a:rPr>
              <a:t>DevSecOps</a:t>
            </a:r>
            <a:r>
              <a:rPr lang="en-US" sz="2000">
                <a:latin typeface="+mj-lt"/>
                <a:ea typeface="ＭＳ Ｐゴシック"/>
                <a:cs typeface="CiscoSansTT ExtraLight"/>
              </a:rPr>
              <a:t> (Offensive, Defensive)</a:t>
            </a:r>
            <a:endParaRPr lang="en-US" sz="2000">
              <a:latin typeface="CiscoSansTT ExtraLight"/>
              <a:cs typeface="CiscoSansTT ExtraLight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56960A6-9F8C-3ADE-B360-4F2D0F1A7CF0}"/>
              </a:ext>
            </a:extLst>
          </p:cNvPr>
          <p:cNvSpPr txBox="1">
            <a:spLocks/>
          </p:cNvSpPr>
          <p:nvPr/>
        </p:nvSpPr>
        <p:spPr>
          <a:xfrm>
            <a:off x="6482246" y="3834825"/>
            <a:ext cx="5144413" cy="913296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lang="en-US" sz="1400" b="0" i="0" kern="1200" baseline="0">
                <a:solidFill>
                  <a:schemeClr val="bg2"/>
                </a:solidFill>
                <a:latin typeface="+mn-lt"/>
                <a:ea typeface="ＭＳ Ｐゴシック" charset="0"/>
                <a:cs typeface="CiscoSansTT Light" panose="020B0503020201020303" pitchFamily="34" charset="0"/>
              </a:defRPr>
            </a:lvl1pPr>
            <a:lvl2pPr marL="406371" indent="0" algn="l" defTabSz="912276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Tx/>
              <a:buFont typeface="Arial" charset="0"/>
              <a:buNone/>
              <a:defRPr lang="en-US" sz="20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2pPr>
            <a:lvl3pPr marL="569863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8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3pPr>
            <a:lvl4pPr marL="688920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6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4pPr>
            <a:lvl5pPr marL="801621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4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5pPr>
            <a:lvl6pPr marL="1151798" indent="-228592" algn="l" defTabSz="914362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81" indent="-228561" algn="l" defTabSz="914362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67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2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000">
                <a:latin typeface="+mj-lt"/>
                <a:ea typeface="ＭＳ Ｐゴシック"/>
                <a:cs typeface="Arial"/>
              </a:rPr>
              <a:t>3. </a:t>
            </a:r>
            <a:r>
              <a:rPr lang="en-GB" sz="2000">
                <a:latin typeface="+mj-lt"/>
                <a:ea typeface="ＭＳ Ｐゴシック"/>
                <a:cs typeface="CiscoSansTT ExtraLight"/>
              </a:rPr>
              <a:t>DevOps (CI/CD, DORA, Telemetry)</a:t>
            </a:r>
            <a:endParaRPr lang="en-US" sz="2000">
              <a:solidFill>
                <a:srgbClr val="000000"/>
              </a:solidFill>
              <a:latin typeface="CiscoSansTT ExtraLight"/>
              <a:cs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21904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E835-82BE-92A4-D424-7AC8621D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Review Scorecard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18E538-34C1-7794-10CA-E15C31462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798030"/>
              </p:ext>
            </p:extLst>
          </p:nvPr>
        </p:nvGraphicFramePr>
        <p:xfrm>
          <a:off x="609602" y="1264959"/>
          <a:ext cx="10910044" cy="258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39">
                  <a:extLst>
                    <a:ext uri="{9D8B030D-6E8A-4147-A177-3AD203B41FA5}">
                      <a16:colId xmlns:a16="http://schemas.microsoft.com/office/drawing/2014/main" val="3547123191"/>
                    </a:ext>
                  </a:extLst>
                </a:gridCol>
                <a:gridCol w="5289177">
                  <a:extLst>
                    <a:ext uri="{9D8B030D-6E8A-4147-A177-3AD203B41FA5}">
                      <a16:colId xmlns:a16="http://schemas.microsoft.com/office/drawing/2014/main" val="1733495369"/>
                    </a:ext>
                  </a:extLst>
                </a:gridCol>
                <a:gridCol w="1398494">
                  <a:extLst>
                    <a:ext uri="{9D8B030D-6E8A-4147-A177-3AD203B41FA5}">
                      <a16:colId xmlns:a16="http://schemas.microsoft.com/office/drawing/2014/main" val="3247346732"/>
                    </a:ext>
                  </a:extLst>
                </a:gridCol>
                <a:gridCol w="1237129">
                  <a:extLst>
                    <a:ext uri="{9D8B030D-6E8A-4147-A177-3AD203B41FA5}">
                      <a16:colId xmlns:a16="http://schemas.microsoft.com/office/drawing/2014/main" val="3276691268"/>
                    </a:ext>
                  </a:extLst>
                </a:gridCol>
                <a:gridCol w="1255059">
                  <a:extLst>
                    <a:ext uri="{9D8B030D-6E8A-4147-A177-3AD203B41FA5}">
                      <a16:colId xmlns:a16="http://schemas.microsoft.com/office/drawing/2014/main" val="3158468915"/>
                    </a:ext>
                  </a:extLst>
                </a:gridCol>
                <a:gridCol w="1308846">
                  <a:extLst>
                    <a:ext uri="{9D8B030D-6E8A-4147-A177-3AD203B41FA5}">
                      <a16:colId xmlns:a16="http://schemas.microsoft.com/office/drawing/2014/main" val="505318177"/>
                    </a:ext>
                  </a:extLst>
                </a:gridCol>
              </a:tblGrid>
              <a:tr h="33116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+mn-lt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+mn-lt"/>
                        </a:rPr>
                        <a:t>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+mn-lt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+mn-l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+mn-lt"/>
                        </a:rPr>
                        <a:t>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387562"/>
                  </a:ext>
                </a:extLst>
              </a:tr>
              <a:tr h="3311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D274D"/>
                        </a:solidFill>
                        <a:effectLst/>
                        <a:uLnTx/>
                        <a:uFillTx/>
                        <a:latin typeface="CiscoSansTT Ligh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9279"/>
                  </a:ext>
                </a:extLst>
              </a:tr>
              <a:tr h="33116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D274D"/>
                        </a:solidFill>
                        <a:effectLst/>
                        <a:uLnTx/>
                        <a:uFillTx/>
                        <a:latin typeface="CiscoSansTT Ligh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kern="1200" noProof="0">
                        <a:solidFill>
                          <a:srgbClr val="0D274D"/>
                        </a:solidFill>
                        <a:latin typeface="CiscoSansTT Ligh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kern="1200" noProof="0" dirty="0">
                        <a:solidFill>
                          <a:srgbClr val="0D274D"/>
                        </a:solidFill>
                        <a:latin typeface="CiscoSansTT Ligh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kern="1200" noProof="0">
                        <a:solidFill>
                          <a:srgbClr val="0D274D"/>
                        </a:solidFill>
                        <a:latin typeface="CiscoSansTT Ligh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882518"/>
                  </a:ext>
                </a:extLst>
              </a:tr>
              <a:tr h="33116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>
                        <a:latin typeface="CiscoSansTT Ligh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>
                        <a:latin typeface="CiscoSansTT Ligh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>
                        <a:latin typeface="CiscoSansTT Ligh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>
                        <a:latin typeface="CiscoSansTT Ligh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402955"/>
                  </a:ext>
                </a:extLst>
              </a:tr>
              <a:tr h="33116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>
                        <a:latin typeface="CiscoSansTT Ligh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47512"/>
                  </a:ext>
                </a:extLst>
              </a:tr>
              <a:tr h="33116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173780"/>
                  </a:ext>
                </a:extLst>
              </a:tr>
              <a:tr h="33116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0D274D"/>
                        </a:solidFill>
                        <a:effectLst/>
                        <a:uLnTx/>
                        <a:uFillTx/>
                        <a:latin typeface="CiscoSansTT Ligh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236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96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0742C-5253-7652-B913-388AD230D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94DB35-D6B6-A99B-1A52-4869F0CA83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45720" tIns="45710" rIns="45720" bIns="45710" rtlCol="0" anchor="t">
            <a:noAutofit/>
          </a:bodyPr>
          <a:lstStyle/>
          <a:p>
            <a:r>
              <a:rPr lang="en-GB">
                <a:ea typeface="ＭＳ Ｐゴシック"/>
                <a:cs typeface="CiscoSansTT Light"/>
              </a:rPr>
              <a:t>SRE, DevOps &amp; </a:t>
            </a:r>
            <a:r>
              <a:rPr lang="en-GB" err="1">
                <a:ea typeface="ＭＳ Ｐゴシック"/>
                <a:cs typeface="CiscoSansTT Light"/>
              </a:rPr>
              <a:t>DevSecOps</a:t>
            </a:r>
            <a:r>
              <a:rPr lang="en-GB">
                <a:ea typeface="ＭＳ Ｐゴシック"/>
                <a:cs typeface="CiscoSansTT Light"/>
              </a:rPr>
              <a:t> Teams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535CB5-1232-4BB9-FCFD-37F8C5E7A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iscoSansTT ExtraLight"/>
              </a:rPr>
              <a:t>Speed Boat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5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D3F298-0CAB-7641-9112-9CBFF717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904" y="2827362"/>
            <a:ext cx="4594524" cy="166878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00B0F0"/>
                </a:solidFill>
              </a:rPr>
              <a:t>Summary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05241F-96B1-E4E5-2D40-50CA17EB09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58644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7CC0E9-0DF3-E208-2077-C41F8FA9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735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690CF-4B07-D6A5-0627-B6718A905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316C29-6E06-4B64-4E34-F92C1989A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6275" y="5261653"/>
            <a:ext cx="10972800" cy="398668"/>
          </a:xfrm>
        </p:spPr>
        <p:txBody>
          <a:bodyPr/>
          <a:lstStyle/>
          <a:p>
            <a:r>
              <a:rPr lang="en-GB"/>
              <a:t>Marcin</a:t>
            </a:r>
          </a:p>
          <a:p>
            <a:r>
              <a:rPr lang="en-GB" err="1"/>
              <a:t>Sanjeevi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E96006-EC8B-BB60-F540-BF3685992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>
                <a:cs typeface="CiscoSansTT ExtraLight"/>
              </a:rPr>
              <a:t>DevSecOps</a:t>
            </a:r>
          </a:p>
        </p:txBody>
      </p:sp>
    </p:spTree>
    <p:extLst>
      <p:ext uri="{BB962C8B-B14F-4D97-AF65-F5344CB8AC3E}">
        <p14:creationId xmlns:p14="http://schemas.microsoft.com/office/powerpoint/2010/main" val="393652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D3F298-0CAB-7641-9112-9CBFF717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904" y="2827362"/>
            <a:ext cx="4594524" cy="166878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00B0F0"/>
                </a:solidFill>
              </a:rPr>
              <a:t>Accomplishments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05241F-96B1-E4E5-2D40-50CA17EB09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Accomplished [X] Measured by [Y] By Doing [Z]</a:t>
            </a:r>
          </a:p>
        </p:txBody>
      </p:sp>
    </p:spTree>
    <p:extLst>
      <p:ext uri="{BB962C8B-B14F-4D97-AF65-F5344CB8AC3E}">
        <p14:creationId xmlns:p14="http://schemas.microsoft.com/office/powerpoint/2010/main" val="242071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37BC4-6C0D-8BF9-F84E-5BF6E7D42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B76688C-169A-8A0A-69AB-7031AC50EF30}"/>
              </a:ext>
            </a:extLst>
          </p:cNvPr>
          <p:cNvSpPr txBox="1">
            <a:spLocks/>
          </p:cNvSpPr>
          <p:nvPr/>
        </p:nvSpPr>
        <p:spPr>
          <a:xfrm>
            <a:off x="327990" y="213405"/>
            <a:ext cx="10972800" cy="6858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600" b="0" i="0" u="none" kern="1200" dirty="0">
                <a:solidFill>
                  <a:schemeClr val="accent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60959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1219190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82878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2438379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dirty="0" err="1">
                <a:latin typeface="+mn-lt"/>
                <a:cs typeface="Arial"/>
              </a:rPr>
              <a:t>DevSecOps</a:t>
            </a:r>
            <a:r>
              <a:rPr lang="en-US" sz="2800" dirty="0">
                <a:latin typeface="+mn-lt"/>
                <a:cs typeface="Arial"/>
              </a:rPr>
              <a:t> – Q3 Priorities (Current)</a:t>
            </a:r>
          </a:p>
          <a:p>
            <a:endParaRPr lang="en-US" sz="2800" dirty="0">
              <a:latin typeface="CiscoSansTT Light"/>
              <a:cs typeface="Arial"/>
            </a:endParaRPr>
          </a:p>
          <a:p>
            <a:endParaRPr lang="en-US" sz="2800" dirty="0">
              <a:latin typeface="CiscoSansTT Ligh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latin typeface="CiscoSansTT ExtraLight"/>
                <a:ea typeface="ＭＳ Ｐゴシック"/>
              </a:rPr>
              <a:t>API Security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latin typeface="CiscoSansTT ExtraLight"/>
                <a:ea typeface="ＭＳ Ｐゴシック"/>
              </a:rPr>
              <a:t>Deployment Traceability Dashboard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latin typeface="CiscoSansTT ExtraLight"/>
                <a:ea typeface="ＭＳ Ｐゴシック"/>
              </a:rPr>
              <a:t>Smoke Test - Web Automation – Increase Coverage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latin typeface="CiscoSansTT ExtraLight"/>
                <a:ea typeface="ＭＳ Ｐゴシック"/>
              </a:rPr>
              <a:t>Cisco on Cisco – </a:t>
            </a:r>
            <a:r>
              <a:rPr lang="en-US" sz="1600" dirty="0" err="1">
                <a:solidFill>
                  <a:srgbClr val="FFFFFF"/>
                </a:solidFill>
                <a:latin typeface="CiscoSansTT ExtraLight"/>
                <a:ea typeface="ＭＳ Ｐゴシック"/>
              </a:rPr>
              <a:t>Multicloud</a:t>
            </a:r>
            <a:r>
              <a:rPr lang="en-US" sz="1600" dirty="0">
                <a:solidFill>
                  <a:srgbClr val="FFFFFF"/>
                </a:solidFill>
                <a:latin typeface="CiscoSansTT ExtraLight"/>
                <a:ea typeface="ＭＳ Ｐゴシック"/>
              </a:rPr>
              <a:t> Defense (IDPS for Egress)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solidFill>
                  <a:srgbClr val="FFFFFF"/>
                </a:solidFill>
                <a:latin typeface="CiscoSansTT ExtraLight"/>
                <a:ea typeface="ＭＳ Ｐゴシック"/>
              </a:rPr>
              <a:t>DevSecops</a:t>
            </a:r>
            <a:r>
              <a:rPr lang="en-US" sz="1600" dirty="0">
                <a:solidFill>
                  <a:srgbClr val="FFFFFF"/>
                </a:solidFill>
                <a:latin typeface="CiscoSansTT ExtraLight"/>
                <a:ea typeface="ＭＳ Ｐゴシック"/>
              </a:rPr>
              <a:t> Hub Migrate into Production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latin typeface="CiscoSansTT ExtraLight"/>
                <a:ea typeface="ＭＳ Ｐゴシック"/>
              </a:rPr>
              <a:t>Threat Index Score &lt; 0.2 and CSDL Adoption &gt; 95%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chemeClr val="bg2"/>
              </a:solidFill>
              <a:latin typeface="CiscoSansTT Light"/>
              <a:cs typeface="CiscoSansTT Light"/>
            </a:endParaRPr>
          </a:p>
          <a:p>
            <a:pPr marL="285750" indent="-285750">
              <a:buFont typeface="Arial"/>
              <a:buChar char="•"/>
            </a:pPr>
            <a:endParaRPr lang="en-US" sz="1600" b="1" dirty="0">
              <a:solidFill>
                <a:schemeClr val="bg2"/>
              </a:solidFill>
              <a:latin typeface="CiscoSansTT Light"/>
              <a:cs typeface="CiscoSansTT ExtraLight"/>
            </a:endParaRPr>
          </a:p>
          <a:p>
            <a:endParaRPr lang="en-US" sz="1600" b="1" dirty="0">
              <a:solidFill>
                <a:schemeClr val="bg2"/>
              </a:solidFill>
              <a:latin typeface="CiscoSansTT Light"/>
              <a:cs typeface="CiscoSansTT ExtraLight"/>
            </a:endParaRPr>
          </a:p>
          <a:p>
            <a:endParaRPr lang="en-US" sz="1600" b="1" dirty="0">
              <a:solidFill>
                <a:srgbClr val="FFFFFF"/>
              </a:solidFill>
              <a:latin typeface="CiscoSansTT Light"/>
              <a:cs typeface="CiscoSansTT ExtraLight"/>
            </a:endParaRPr>
          </a:p>
          <a:p>
            <a:endParaRPr lang="en-US" sz="1600" b="1" dirty="0">
              <a:solidFill>
                <a:srgbClr val="FFFFFF"/>
              </a:solidFill>
              <a:latin typeface="CiscoSansTT Light"/>
              <a:cs typeface="CiscoSansTT ExtraLight"/>
            </a:endParaRPr>
          </a:p>
          <a:p>
            <a:endParaRPr lang="en-US" sz="2800" dirty="0">
              <a:latin typeface="CiscoSansTT Light"/>
              <a:cs typeface="Arial"/>
            </a:endParaRPr>
          </a:p>
          <a:p>
            <a:endParaRPr lang="en-US" sz="2800" dirty="0">
              <a:latin typeface="CiscoSansTT Ligh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520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37BC4-6C0D-8BF9-F84E-5BF6E7D42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B76688C-169A-8A0A-69AB-7031AC50EF30}"/>
              </a:ext>
            </a:extLst>
          </p:cNvPr>
          <p:cNvSpPr txBox="1">
            <a:spLocks/>
          </p:cNvSpPr>
          <p:nvPr/>
        </p:nvSpPr>
        <p:spPr>
          <a:xfrm>
            <a:off x="327990" y="213405"/>
            <a:ext cx="10972800" cy="6858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600" b="0" i="0" u="none" kern="1200" dirty="0">
                <a:solidFill>
                  <a:schemeClr val="accent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60959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1219190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82878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2438379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dirty="0" err="1">
                <a:latin typeface="+mn-lt"/>
                <a:cs typeface="Arial"/>
              </a:rPr>
              <a:t>DevSecOps</a:t>
            </a:r>
            <a:r>
              <a:rPr lang="en-US" sz="2800" dirty="0">
                <a:latin typeface="+mn-lt"/>
                <a:cs typeface="Arial"/>
              </a:rPr>
              <a:t> – Q4 Priorities (Future)</a:t>
            </a:r>
          </a:p>
          <a:p>
            <a:endParaRPr lang="en-US" sz="2800" dirty="0">
              <a:latin typeface="CiscoSansTT Light"/>
              <a:cs typeface="Arial"/>
            </a:endParaRPr>
          </a:p>
          <a:p>
            <a:endParaRPr lang="en-US" sz="2800" dirty="0">
              <a:latin typeface="CiscoSansTT Ligh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latin typeface="CiscoSansTT ExtraLight"/>
                <a:ea typeface="ＭＳ Ｐゴシック"/>
              </a:rPr>
              <a:t>API Security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latin typeface="CiscoSansTT ExtraLight"/>
                <a:ea typeface="ＭＳ Ｐゴシック"/>
              </a:rPr>
              <a:t>Deployment Traceability Dashboard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latin typeface="CiscoSansTT ExtraLight"/>
                <a:ea typeface="ＭＳ Ｐゴシック"/>
              </a:rPr>
              <a:t>Smoke Test - Web Automation – Increase Coverage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latin typeface="CiscoSansTT ExtraLight"/>
                <a:ea typeface="ＭＳ Ｐゴシック"/>
              </a:rPr>
              <a:t>Cisco on Cisco – </a:t>
            </a:r>
            <a:r>
              <a:rPr lang="en-US" sz="1600" dirty="0" err="1">
                <a:solidFill>
                  <a:srgbClr val="FFFFFF"/>
                </a:solidFill>
                <a:latin typeface="CiscoSansTT ExtraLight"/>
                <a:ea typeface="ＭＳ Ｐゴシック"/>
              </a:rPr>
              <a:t>Multicloud</a:t>
            </a:r>
            <a:r>
              <a:rPr lang="en-US" sz="1600" dirty="0">
                <a:solidFill>
                  <a:srgbClr val="FFFFFF"/>
                </a:solidFill>
                <a:latin typeface="CiscoSansTT ExtraLight"/>
                <a:ea typeface="ＭＳ Ｐゴシック"/>
              </a:rPr>
              <a:t> Defense (IDPS for Egress)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solidFill>
                  <a:srgbClr val="FFFFFF"/>
                </a:solidFill>
                <a:latin typeface="CiscoSansTT ExtraLight"/>
                <a:ea typeface="ＭＳ Ｐゴシック"/>
              </a:rPr>
              <a:t>DevSecops</a:t>
            </a:r>
            <a:r>
              <a:rPr lang="en-US" sz="1600" dirty="0">
                <a:solidFill>
                  <a:srgbClr val="FFFFFF"/>
                </a:solidFill>
                <a:latin typeface="CiscoSansTT ExtraLight"/>
                <a:ea typeface="ＭＳ Ｐゴシック"/>
              </a:rPr>
              <a:t> Hub Migrate into Production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latin typeface="CiscoSansTT ExtraLight"/>
                <a:ea typeface="ＭＳ Ｐゴシック"/>
              </a:rPr>
              <a:t>Threat Index Score &lt; 0.2 and CSDL Adoption &gt; 95%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chemeClr val="bg2"/>
              </a:solidFill>
              <a:latin typeface="CiscoSansTT Light"/>
              <a:cs typeface="CiscoSansTT Light"/>
            </a:endParaRPr>
          </a:p>
          <a:p>
            <a:pPr marL="285750" indent="-285750">
              <a:buFont typeface="Arial"/>
              <a:buChar char="•"/>
            </a:pPr>
            <a:endParaRPr lang="en-US" sz="1600" b="1" dirty="0">
              <a:solidFill>
                <a:schemeClr val="bg2"/>
              </a:solidFill>
              <a:latin typeface="CiscoSansTT Light"/>
              <a:cs typeface="CiscoSansTT ExtraLight"/>
            </a:endParaRPr>
          </a:p>
          <a:p>
            <a:endParaRPr lang="en-US" sz="1600" b="1" dirty="0">
              <a:solidFill>
                <a:schemeClr val="bg2"/>
              </a:solidFill>
              <a:latin typeface="CiscoSansTT Light"/>
              <a:cs typeface="CiscoSansTT ExtraLight"/>
            </a:endParaRPr>
          </a:p>
          <a:p>
            <a:endParaRPr lang="en-US" sz="1600" b="1" dirty="0">
              <a:solidFill>
                <a:srgbClr val="FFFFFF"/>
              </a:solidFill>
              <a:latin typeface="CiscoSansTT Light"/>
              <a:cs typeface="CiscoSansTT ExtraLight"/>
            </a:endParaRPr>
          </a:p>
          <a:p>
            <a:endParaRPr lang="en-US" sz="1600" b="1" dirty="0">
              <a:solidFill>
                <a:srgbClr val="FFFFFF"/>
              </a:solidFill>
              <a:latin typeface="CiscoSansTT Light"/>
              <a:cs typeface="CiscoSansTT ExtraLight"/>
            </a:endParaRPr>
          </a:p>
          <a:p>
            <a:endParaRPr lang="en-US" sz="2800" dirty="0">
              <a:latin typeface="CiscoSansTT Light"/>
              <a:cs typeface="Arial"/>
            </a:endParaRPr>
          </a:p>
          <a:p>
            <a:endParaRPr lang="en-US" sz="2800" dirty="0">
              <a:latin typeface="CiscoSansTT Ligh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522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B1C46-9579-01BD-2989-7FB65D52C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FC40-7361-DC2B-CA1E-FF833CB8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15" y="185872"/>
            <a:ext cx="10972800" cy="685800"/>
          </a:xfrm>
        </p:spPr>
        <p:txBody>
          <a:bodyPr/>
          <a:lstStyle/>
          <a:p>
            <a:r>
              <a:rPr lang="en-US" sz="3200" b="0" dirty="0">
                <a:latin typeface="+mn-lt"/>
                <a:cs typeface="Arial"/>
              </a:rPr>
              <a:t>Roadmap</a:t>
            </a:r>
            <a:r>
              <a:rPr lang="en-US" sz="3200" dirty="0">
                <a:latin typeface="+mn-lt"/>
                <a:cs typeface="CiscoSansTT Thin"/>
              </a:rPr>
              <a:t> – Offensive Security - Progress - Snapshot</a:t>
            </a:r>
            <a:endParaRPr lang="en-US" sz="3200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BCA5B6-4AA1-EA3E-5968-9D6B18E788FE}"/>
              </a:ext>
            </a:extLst>
          </p:cNvPr>
          <p:cNvGraphicFramePr>
            <a:graphicFrameLocks noGrp="1"/>
          </p:cNvGraphicFramePr>
          <p:nvPr/>
        </p:nvGraphicFramePr>
        <p:xfrm>
          <a:off x="168502" y="1088073"/>
          <a:ext cx="11579087" cy="4971024"/>
        </p:xfrm>
        <a:graphic>
          <a:graphicData uri="http://schemas.openxmlformats.org/drawingml/2006/table">
            <a:tbl>
              <a:tblPr/>
              <a:tblGrid>
                <a:gridCol w="1580323">
                  <a:extLst>
                    <a:ext uri="{9D8B030D-6E8A-4147-A177-3AD203B41FA5}">
                      <a16:colId xmlns:a16="http://schemas.microsoft.com/office/drawing/2014/main" val="76841683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384856662"/>
                    </a:ext>
                  </a:extLst>
                </a:gridCol>
                <a:gridCol w="3041374">
                  <a:extLst>
                    <a:ext uri="{9D8B030D-6E8A-4147-A177-3AD203B41FA5}">
                      <a16:colId xmlns:a16="http://schemas.microsoft.com/office/drawing/2014/main" val="135533656"/>
                    </a:ext>
                  </a:extLst>
                </a:gridCol>
                <a:gridCol w="2484783">
                  <a:extLst>
                    <a:ext uri="{9D8B030D-6E8A-4147-A177-3AD203B41FA5}">
                      <a16:colId xmlns:a16="http://schemas.microsoft.com/office/drawing/2014/main" val="2450351606"/>
                    </a:ext>
                  </a:extLst>
                </a:gridCol>
                <a:gridCol w="1958007">
                  <a:extLst>
                    <a:ext uri="{9D8B030D-6E8A-4147-A177-3AD203B41FA5}">
                      <a16:colId xmlns:a16="http://schemas.microsoft.com/office/drawing/2014/main" val="3636943656"/>
                    </a:ext>
                  </a:extLst>
                </a:gridCol>
              </a:tblGrid>
              <a:tr h="316204">
                <a:tc>
                  <a:txBody>
                    <a:bodyPr/>
                    <a:lstStyle/>
                    <a:p>
                      <a:pPr marL="0" indent="0" algn="l" fontAlgn="base">
                        <a:buFont typeface="Arial" panose="020B0604020202020204" pitchFamily="34" charset="0"/>
                        <a:buNone/>
                      </a:pPr>
                      <a:r>
                        <a:rPr lang="en-US" sz="1800" b="1" i="0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Focus Areas​</a:t>
                      </a:r>
                      <a:endParaRPr lang="en-US" sz="2400" b="1" i="0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buFont typeface="Arial" panose="020B0604020202020204" pitchFamily="34" charset="0"/>
                        <a:buNone/>
                      </a:pPr>
                      <a:r>
                        <a:rPr lang="en-US" sz="1800" b="1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FY24Q1​</a:t>
                      </a:r>
                      <a:endParaRPr lang="en-US" sz="2400" b="1" i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buFont typeface="Arial" panose="020B0604020202020204" pitchFamily="34" charset="0"/>
                        <a:buNone/>
                      </a:pPr>
                      <a:r>
                        <a:rPr lang="en-US" sz="1800" b="1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FY24Q2​</a:t>
                      </a:r>
                      <a:endParaRPr lang="en-US" sz="2400" b="1" i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buFont typeface="Arial" panose="020B0604020202020204" pitchFamily="34" charset="0"/>
                        <a:buNone/>
                      </a:pPr>
                      <a:r>
                        <a:rPr lang="en-US" sz="1800" b="1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FY24Q3​</a:t>
                      </a:r>
                      <a:endParaRPr lang="en-US" sz="2400" b="1" i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buFont typeface="Arial" panose="020B0604020202020204" pitchFamily="34" charset="0"/>
                        <a:buNone/>
                      </a:pPr>
                      <a:r>
                        <a:rPr lang="en-US" sz="1800" b="1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FY24Q4​</a:t>
                      </a:r>
                      <a:endParaRPr lang="en-US" sz="2400" b="1" i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499645"/>
                  </a:ext>
                </a:extLst>
              </a:tr>
              <a:tr h="702258">
                <a:tc>
                  <a:txBody>
                    <a:bodyPr/>
                    <a:lstStyle/>
                    <a:p>
                      <a:pPr marL="0" indent="0" algn="l" fontAlgn="base">
                        <a:buFont typeface="Arial" panose="020B0604020202020204" pitchFamily="34" charset="0"/>
                        <a:buNone/>
                      </a:pPr>
                      <a:r>
                        <a:rPr lang="en-US" sz="1200" b="1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Intrusion Detection and Prevention (IDPS)</a:t>
                      </a:r>
                      <a:endParaRPr lang="en-US" sz="1700" b="0" i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✅ </a:t>
                      </a:r>
                      <a:r>
                        <a:rPr lang="en-US" sz="900" b="0" i="0" u="none" strike="noStrike" dirty="0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IDPS Cost Reduction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✅ </a:t>
                      </a:r>
                      <a:r>
                        <a:rPr lang="en-US" sz="900" b="0" i="0" u="none" strike="noStrike" dirty="0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DNS Firewall</a:t>
                      </a: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🌕 </a:t>
                      </a:r>
                      <a:r>
                        <a:rPr lang="en-US" sz="900" b="0" i="0" u="none" strike="noStrike" kern="1200" dirty="0">
                          <a:solidFill>
                            <a:schemeClr val="bg2"/>
                          </a:solidFill>
                          <a:effectLst/>
                          <a:latin typeface="CiscoSansTT"/>
                          <a:ea typeface="+mn-ea"/>
                          <a:cs typeface="CiscoSansTT"/>
                        </a:rPr>
                        <a:t>IDPS (AWS Network Firewall) for Centralized Egress Point​</a:t>
                      </a: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endParaRPr lang="en-US" sz="700" b="0" i="0">
                        <a:solidFill>
                          <a:schemeClr val="bg2"/>
                        </a:solidFill>
                        <a:effectLst/>
                        <a:latin typeface="CiscoSansTT" panose="020B0503020201020303" pitchFamily="34" charset="0"/>
                        <a:cs typeface="CiscoSansTT" panose="020B0503020201020303" pitchFamily="34" charset="0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endParaRPr lang="en-US" sz="1700" b="0" i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89606"/>
                  </a:ext>
                </a:extLst>
              </a:tr>
              <a:tr h="1306278">
                <a:tc>
                  <a:txBody>
                    <a:bodyPr/>
                    <a:lstStyle/>
                    <a:p>
                      <a:pPr marL="0" indent="0" algn="l" fontAlgn="base">
                        <a:buFont typeface="Arial" panose="020B0604020202020204" pitchFamily="34" charset="0"/>
                        <a:buNone/>
                      </a:pPr>
                      <a:r>
                        <a:rPr lang="en-US" sz="1200" b="1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Offensive Security</a:t>
                      </a: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✅ </a:t>
                      </a: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DoS/DDoS Threat Mitigation for BE APIs</a:t>
                      </a: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✅ </a:t>
                      </a:r>
                      <a:r>
                        <a:rPr lang="en-US" sz="900" b="0" i="0" u="none" strike="noStrike" dirty="0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API Security Web Automation Tests – Coverage Extension</a:t>
                      </a: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Automated Backend API Vulnerability Testing Tool (Study &amp; PoC)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API Security Web Automation</a:t>
                      </a:r>
                    </a:p>
                    <a:p>
                      <a:pPr marL="628628" lvl="1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Multi-account Testing</a:t>
                      </a:r>
                    </a:p>
                    <a:p>
                      <a:pPr marL="628628" lvl="1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Increased test coverage for critical internal sites</a:t>
                      </a:r>
                    </a:p>
                    <a:p>
                      <a:pPr marL="628628" lvl="1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Undocumented endpoints (Swagger) auto-identification</a:t>
                      </a:r>
                    </a:p>
                    <a:p>
                      <a:pPr marL="628628" lvl="1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Endpoint Data Automation</a:t>
                      </a:r>
                    </a:p>
                    <a:p>
                      <a:pPr marL="628628" lvl="1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Service Level Testing</a:t>
                      </a:r>
                    </a:p>
                    <a:p>
                      <a:pPr marL="628628" lvl="1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External Test Data</a:t>
                      </a: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auto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CiscoSansTT Light" panose="020B0503020201090303" pitchFamily="34" charset="0"/>
                        </a:rPr>
                        <a:t>Automated Backend API Security Vulnerability Testing Tool (Deployment)</a:t>
                      </a:r>
                    </a:p>
                    <a:p>
                      <a:pPr marL="171450" indent="-171450" algn="l" fontAlgn="auto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CiscoSansTT Light" panose="020B0503020201090303" pitchFamily="34" charset="0"/>
                        </a:rPr>
                        <a:t>API Security Web Automation</a:t>
                      </a:r>
                    </a:p>
                    <a:p>
                      <a:pPr marL="628628" lvl="1" indent="-171450" algn="l" fontAlgn="auto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>
                          <a:solidFill>
                            <a:schemeClr val="bg2"/>
                          </a:solidFill>
                          <a:effectLst/>
                          <a:latin typeface="CiscoSansTT Light" panose="020B0503020201090303" pitchFamily="34" charset="0"/>
                        </a:rPr>
                        <a:t>Framework Extension</a:t>
                      </a:r>
                    </a:p>
                    <a:p>
                      <a:pPr marL="171450" indent="-171450" algn="l" fontAlgn="auto">
                        <a:buFont typeface="Arial" panose="020B0604020202020204" pitchFamily="34" charset="0"/>
                        <a:buChar char="•"/>
                      </a:pPr>
                      <a:endParaRPr lang="en-US" sz="900" b="0" i="0">
                        <a:solidFill>
                          <a:schemeClr val="bg2"/>
                        </a:solidFill>
                        <a:effectLst/>
                        <a:latin typeface="CiscoSansTT Light" panose="020B0503020201090303" pitchFamily="34" charset="0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725937"/>
                  </a:ext>
                </a:extLst>
              </a:tr>
              <a:tr h="926523">
                <a:tc>
                  <a:txBody>
                    <a:bodyPr/>
                    <a:lstStyle/>
                    <a:p>
                      <a:pPr marL="0" indent="0" algn="l" fontAlgn="base">
                        <a:buFont typeface="Arial" panose="020B0604020202020204" pitchFamily="34" charset="0"/>
                        <a:buNone/>
                      </a:pPr>
                      <a:r>
                        <a:rPr lang="en-US" sz="1200" b="1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Cisco Cyber Cloud Journey</a:t>
                      </a: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endParaRPr lang="en-US" sz="700" b="0" i="0" dirty="0">
                        <a:solidFill>
                          <a:schemeClr val="bg2"/>
                        </a:solidFill>
                        <a:effectLst/>
                        <a:latin typeface="CiscoSansTT" panose="020B0503020201020303" pitchFamily="34" charset="0"/>
                        <a:cs typeface="CiscoSansTT" panose="020B0503020201020303" pitchFamily="34" charset="0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✅ </a:t>
                      </a:r>
                      <a:r>
                        <a:rPr lang="en-US" sz="900" b="0" i="0" u="none" strike="noStrike" dirty="0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IDPS using Cisco NGFW technologies: </a:t>
                      </a:r>
                    </a:p>
                    <a:p>
                      <a:pPr marL="628015" lvl="1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✅ </a:t>
                      </a:r>
                      <a:r>
                        <a:rPr lang="en-US" sz="9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FTDv</a:t>
                      </a:r>
                      <a:r>
                        <a:rPr lang="en-US" sz="900" b="0" i="0" u="none" strike="noStrike" dirty="0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, </a:t>
                      </a:r>
                      <a:r>
                        <a:rPr lang="en-US" sz="9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FMCv</a:t>
                      </a:r>
                      <a:r>
                        <a:rPr lang="en-US" sz="900" b="0" i="0" u="none" strike="noStrike" dirty="0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 - PoC</a:t>
                      </a:r>
                    </a:p>
                    <a:p>
                      <a:pPr marL="628015" lvl="1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🌕 </a:t>
                      </a:r>
                      <a:r>
                        <a:rPr lang="en-US" sz="9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Multicloud</a:t>
                      </a:r>
                      <a:r>
                        <a:rPr lang="en-US" sz="900" b="0" i="0" u="none" strike="noStrike" dirty="0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 Defense – PoC</a:t>
                      </a: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IDPS: Cisco NGFW Deployment for Centralized Egress Point</a:t>
                      </a: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auto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bg2"/>
                          </a:solidFill>
                          <a:effectLst/>
                          <a:latin typeface="CiscoSansTT Light" panose="020B0503020201090303" pitchFamily="34" charset="0"/>
                        </a:rPr>
                        <a:t>Network Security Visibility for Consolidated AWS Accounts: Cisco </a:t>
                      </a:r>
                      <a:r>
                        <a:rPr lang="en-US" sz="900" b="0" i="0" dirty="0" err="1">
                          <a:solidFill>
                            <a:schemeClr val="bg2"/>
                          </a:solidFill>
                          <a:effectLst/>
                          <a:latin typeface="CiscoSansTT Light" panose="020B0503020201090303" pitchFamily="34" charset="0"/>
                        </a:rPr>
                        <a:t>Stealthwatch</a:t>
                      </a:r>
                      <a:r>
                        <a:rPr lang="en-US" sz="900" b="0" i="0" dirty="0">
                          <a:solidFill>
                            <a:schemeClr val="bg2"/>
                          </a:solidFill>
                          <a:effectLst/>
                          <a:latin typeface="CiscoSansTT Light" panose="020B0503020201090303" pitchFamily="34" charset="0"/>
                        </a:rPr>
                        <a:t> Cloud – PoC</a:t>
                      </a:r>
                    </a:p>
                    <a:p>
                      <a:pPr marL="171450" indent="-171450" algn="l" fontAlgn="auto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bg2"/>
                          </a:solidFill>
                          <a:effectLst/>
                          <a:latin typeface="CiscoSansTT Light" panose="020B0503020201090303" pitchFamily="34" charset="0"/>
                        </a:rPr>
                        <a:t>XDR (Extended Detection and Response): Cisco </a:t>
                      </a:r>
                      <a:r>
                        <a:rPr lang="en-US" sz="900" b="0" i="0" dirty="0" err="1">
                          <a:solidFill>
                            <a:schemeClr val="bg2"/>
                          </a:solidFill>
                          <a:effectLst/>
                          <a:latin typeface="CiscoSansTT Light" panose="020B0503020201090303" pitchFamily="34" charset="0"/>
                        </a:rPr>
                        <a:t>SecureX</a:t>
                      </a:r>
                      <a:r>
                        <a:rPr lang="en-US" sz="900" b="0" i="0" dirty="0">
                          <a:solidFill>
                            <a:schemeClr val="bg2"/>
                          </a:solidFill>
                          <a:effectLst/>
                          <a:latin typeface="CiscoSansTT Light" panose="020B0503020201090303" pitchFamily="34" charset="0"/>
                        </a:rPr>
                        <a:t> - PoC</a:t>
                      </a: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449115"/>
                  </a:ext>
                </a:extLst>
              </a:tr>
              <a:tr h="808661">
                <a:tc>
                  <a:txBody>
                    <a:bodyPr/>
                    <a:lstStyle/>
                    <a:p>
                      <a:pPr marL="0" indent="0" algn="l" fontAlgn="base">
                        <a:buFont typeface="Arial" panose="020B0604020202020204" pitchFamily="34" charset="0"/>
                        <a:buNone/>
                      </a:pPr>
                      <a:endParaRPr lang="en-US" sz="1200" b="1" i="0" u="none" strike="noStrike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>
                        <a:solidFill>
                          <a:schemeClr val="bg2"/>
                        </a:solidFill>
                        <a:effectLst/>
                        <a:latin typeface="CiscoSansTT"/>
                        <a:cs typeface="CiscoSansTT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>
                        <a:solidFill>
                          <a:schemeClr val="bg2"/>
                        </a:solidFill>
                        <a:effectLst/>
                        <a:latin typeface="CiscoSansTT"/>
                        <a:cs typeface="CiscoSansTT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 dirty="0">
                        <a:solidFill>
                          <a:schemeClr val="bg2"/>
                        </a:solidFill>
                        <a:effectLst/>
                        <a:latin typeface="CiscoSansTT"/>
                        <a:cs typeface="CiscoSansTT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771829"/>
                  </a:ext>
                </a:extLst>
              </a:tr>
              <a:tr h="595855">
                <a:tc>
                  <a:txBody>
                    <a:bodyPr/>
                    <a:lstStyle/>
                    <a:p>
                      <a:pPr marL="0" indent="0" algn="l" fontAlgn="base">
                        <a:buFont typeface="Arial" panose="020B0604020202020204" pitchFamily="34" charset="0"/>
                        <a:buNone/>
                      </a:pPr>
                      <a:endParaRPr lang="en-US" sz="1200" b="0" i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>
                        <a:solidFill>
                          <a:schemeClr val="bg2"/>
                        </a:solidFill>
                        <a:effectLst/>
                        <a:latin typeface="CiscoSansTT"/>
                        <a:cs typeface="CiscoSansTT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>
                        <a:solidFill>
                          <a:schemeClr val="bg2"/>
                        </a:solidFill>
                        <a:effectLst/>
                        <a:latin typeface="CiscoSansTT"/>
                        <a:cs typeface="CiscoSansTT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 dirty="0">
                        <a:solidFill>
                          <a:schemeClr val="bg2"/>
                        </a:solidFill>
                        <a:effectLst/>
                        <a:latin typeface="CiscoSansTT"/>
                        <a:cs typeface="CiscoSansTT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 dirty="0">
                        <a:solidFill>
                          <a:schemeClr val="bg2"/>
                        </a:solidFill>
                        <a:effectLst/>
                        <a:latin typeface="CiscoSansTT"/>
                        <a:cs typeface="CiscoSansTT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33223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A9E918CB-6887-DAE7-0856-0AB1C8EFB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13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60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A1722-A325-DAD8-0572-08A390CEC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4D0E-46FB-D07E-9587-95C38C83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15" y="-106569"/>
            <a:ext cx="10972800" cy="685800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800" b="0" dirty="0">
                <a:latin typeface="+mn-lt"/>
                <a:cs typeface="Arial"/>
              </a:rPr>
              <a:t>Roadmap</a:t>
            </a:r>
            <a:r>
              <a:rPr lang="en-US" sz="2800" dirty="0">
                <a:latin typeface="+mn-lt"/>
                <a:cs typeface="CiscoSansTT Thin"/>
              </a:rPr>
              <a:t> – </a:t>
            </a:r>
            <a:r>
              <a:rPr lang="en-US" sz="2800" dirty="0">
                <a:solidFill>
                  <a:srgbClr val="00B0F0"/>
                </a:solidFill>
                <a:latin typeface="+mn-lt"/>
                <a:cs typeface="CiscoSansTT Light"/>
              </a:rPr>
              <a:t>Defensive Security - </a:t>
            </a:r>
            <a:r>
              <a:rPr lang="en-US" sz="2800" dirty="0">
                <a:latin typeface="+mn-lt"/>
                <a:cs typeface="CiscoSansTT Thin"/>
              </a:rPr>
              <a:t>- Progress - Snapshot</a:t>
            </a:r>
            <a:endParaRPr lang="en-US" sz="2800" dirty="0">
              <a:solidFill>
                <a:srgbClr val="00B0F0"/>
              </a:solidFill>
              <a:latin typeface="+mn-lt"/>
              <a:cs typeface="CiscoSansTT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95EDD7-257D-A2C4-3952-23E439045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13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215CCE-F670-C771-AA77-AC6A3FE06F7E}"/>
              </a:ext>
            </a:extLst>
          </p:cNvPr>
          <p:cNvGraphicFramePr>
            <a:graphicFrameLocks noGrp="1"/>
          </p:cNvGraphicFramePr>
          <p:nvPr/>
        </p:nvGraphicFramePr>
        <p:xfrm>
          <a:off x="171415" y="393846"/>
          <a:ext cx="11670065" cy="6492110"/>
        </p:xfrm>
        <a:graphic>
          <a:graphicData uri="http://schemas.openxmlformats.org/drawingml/2006/table">
            <a:tbl>
              <a:tblPr/>
              <a:tblGrid>
                <a:gridCol w="2903145">
                  <a:extLst>
                    <a:ext uri="{9D8B030D-6E8A-4147-A177-3AD203B41FA5}">
                      <a16:colId xmlns:a16="http://schemas.microsoft.com/office/drawing/2014/main" val="97821198"/>
                    </a:ext>
                  </a:extLst>
                </a:gridCol>
                <a:gridCol w="2146219">
                  <a:extLst>
                    <a:ext uri="{9D8B030D-6E8A-4147-A177-3AD203B41FA5}">
                      <a16:colId xmlns:a16="http://schemas.microsoft.com/office/drawing/2014/main" val="4280887350"/>
                    </a:ext>
                  </a:extLst>
                </a:gridCol>
                <a:gridCol w="2146219">
                  <a:extLst>
                    <a:ext uri="{9D8B030D-6E8A-4147-A177-3AD203B41FA5}">
                      <a16:colId xmlns:a16="http://schemas.microsoft.com/office/drawing/2014/main" val="144784378"/>
                    </a:ext>
                  </a:extLst>
                </a:gridCol>
                <a:gridCol w="2270776">
                  <a:extLst>
                    <a:ext uri="{9D8B030D-6E8A-4147-A177-3AD203B41FA5}">
                      <a16:colId xmlns:a16="http://schemas.microsoft.com/office/drawing/2014/main" val="499500892"/>
                    </a:ext>
                  </a:extLst>
                </a:gridCol>
                <a:gridCol w="2203706">
                  <a:extLst>
                    <a:ext uri="{9D8B030D-6E8A-4147-A177-3AD203B41FA5}">
                      <a16:colId xmlns:a16="http://schemas.microsoft.com/office/drawing/2014/main" val="520840484"/>
                    </a:ext>
                  </a:extLst>
                </a:gridCol>
              </a:tblGrid>
              <a:tr h="260601">
                <a:tc>
                  <a:txBody>
                    <a:bodyPr/>
                    <a:lstStyle/>
                    <a:p>
                      <a:pPr algn="l" fontAlgn="auto"/>
                      <a:r>
                        <a:rPr lang="en-US" sz="900" b="1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2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FY24Q1</a:t>
                      </a:r>
                      <a:endParaRPr lang="en-US" sz="2800" b="1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kern="1200">
                          <a:solidFill>
                            <a:schemeClr val="bg2"/>
                          </a:solidFill>
                          <a:effectLst/>
                          <a:latin typeface="CiscoSansTT Light"/>
                          <a:ea typeface="+mn-ea"/>
                          <a:cs typeface="+mn-cs"/>
                        </a:rPr>
                        <a:t>FY24Q2​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62" rtl="0" eaLnBrk="1" fontAlgn="base" latinLnBrk="0" hangingPunct="1"/>
                      <a:r>
                        <a:rPr lang="en-US" sz="1600" b="1" i="0" kern="1200">
                          <a:solidFill>
                            <a:schemeClr val="bg2"/>
                          </a:solidFill>
                          <a:effectLst/>
                          <a:latin typeface="CiscoSansTT Light"/>
                          <a:ea typeface="+mn-ea"/>
                          <a:cs typeface="+mn-cs"/>
                        </a:rPr>
                        <a:t>FY24Q3​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62" rtl="0" eaLnBrk="1" fontAlgn="base" latinLnBrk="0" hangingPunct="1"/>
                      <a:r>
                        <a:rPr lang="en-US" sz="1600" b="1" i="0" kern="1200">
                          <a:solidFill>
                            <a:schemeClr val="bg2"/>
                          </a:solidFill>
                          <a:effectLst/>
                          <a:latin typeface="CiscoSansTT Light"/>
                          <a:ea typeface="+mn-ea"/>
                          <a:cs typeface="+mn-cs"/>
                        </a:rPr>
                        <a:t>FY24Q4​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00338"/>
                  </a:ext>
                </a:extLst>
              </a:tr>
              <a:tr h="6064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Secure Plan:</a:t>
                      </a:r>
                      <a:r>
                        <a:rPr lang="en-US" sz="12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algn="l" fontAlgn="base"/>
                      <a:r>
                        <a:rPr lang="en-US" sz="12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Security Readiness : RRA &amp; SRP</a:t>
                      </a:r>
                      <a:r>
                        <a:rPr lang="en-US" sz="12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🌕 </a:t>
                      </a: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Continuous SRP preparations: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🌕 </a:t>
                      </a: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Work with TCMS, LPMS PSAs to share review feedback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🔴 Internal Reviewed for below Apps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LCMT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​, </a:t>
                      </a: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CCIE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​, </a:t>
                      </a: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LPMS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SRP approval for 70% of externally facing applications: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RRA /SRP readiness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Aware of ESP Simplification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SRP approval for 80% of externally facing applications: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RRA /SRP readiness</a:t>
                      </a:r>
                      <a:endParaRPr lang="en-US" sz="900" b="0" i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050878"/>
                  </a:ext>
                </a:extLst>
              </a:tr>
              <a:tr h="8808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Secure Design:</a:t>
                      </a:r>
                      <a:r>
                        <a:rPr lang="en-US" sz="12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algn="l" fontAlgn="base"/>
                      <a:r>
                        <a:rPr lang="en-US" sz="12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Threat Model   </a:t>
                      </a:r>
                      <a:r>
                        <a:rPr lang="en-US" sz="12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algn="l" fontAlgn="base"/>
                      <a:r>
                        <a:rPr lang="en-US" sz="12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Data Privacy and Protection (DPP) </a:t>
                      </a:r>
                      <a:r>
                        <a:rPr lang="en-US" sz="12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Privacy Data Sheet: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For Cisco U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Be Complaint: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100%  Compliance on DPP which are pending for reassessment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✅ DPP for Learning Certifications Platform App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✅ DPP for Solomon Course Server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Be Complaint: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50%  Compliance on DPP for externally facing applications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50% Compliance on Threat Model for All Applications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en-US" sz="900" b="0" i="0" u="none" strike="noStrike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DPP for Cisco U Next Gen</a:t>
                      </a:r>
                      <a:endParaRPr lang="en-US" sz="900" b="0" i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Be Complaint: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100%  Compliance on DPP for externally facing applications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100% Compliance on Threat Model for All Applications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206703"/>
                  </a:ext>
                </a:extLst>
              </a:tr>
              <a:tr h="64626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Scans:</a:t>
                      </a:r>
                      <a:r>
                        <a:rPr lang="en-US" sz="12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algn="l" fontAlgn="base"/>
                      <a:r>
                        <a:rPr lang="en-US" sz="12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3rd Party Vulnerability Scan</a:t>
                      </a:r>
                      <a:r>
                        <a:rPr lang="en-US" sz="12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algn="l" fontAlgn="base"/>
                      <a:r>
                        <a:rPr lang="en-US" sz="12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PSIRT</a:t>
                      </a:r>
                      <a:r>
                        <a:rPr lang="en-US" sz="12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​, </a:t>
                      </a:r>
                      <a:r>
                        <a:rPr lang="en-US" sz="12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Jupiter One</a:t>
                      </a:r>
                      <a:r>
                        <a:rPr lang="en-US" sz="12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</a:t>
                      </a: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Include JupiterOne as part of Threat Index Score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🔴 Reducing Threat Index to 0.2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Reducing 3rd party vulnerabilities to 1.5K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Reducing PSIRT to 0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Reducing 3rd Party Vulnerabilities to 0.5K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Submit dependencies for Applications with Fixed 3rd Party Vulnerabilities to Corona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215417"/>
                  </a:ext>
                </a:extLst>
              </a:tr>
              <a:tr h="429992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2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algn="l" fontAlgn="base"/>
                      <a:r>
                        <a:rPr lang="en-US" sz="12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Zero Secrets in Code base</a:t>
                      </a:r>
                      <a:r>
                        <a:rPr lang="en-US" sz="12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Zero Secrets in Code base.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Zero Secrets tolerance : Block all deployments with any secrets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✅  Zero Secrets in Code base.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✅  Zero Secrets tolerance : Block all deployments with any secrets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Zero Secrets in Code base.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Zero Secrets tolerance : Block all deployments with any secrets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Zero Secrets in Code base.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Zero Secrets tolerance : Block all deployments with any secrets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33360"/>
                  </a:ext>
                </a:extLst>
              </a:tr>
              <a:tr h="880811">
                <a:tc>
                  <a:txBody>
                    <a:bodyPr/>
                    <a:lstStyle/>
                    <a:p>
                      <a:pPr algn="l" fontAlgn="auto"/>
                      <a:r>
                        <a:rPr lang="en-IN" sz="12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algn="l" fontAlgn="base"/>
                      <a:r>
                        <a:rPr lang="en-IN" sz="12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Product Security Incident Response Team (PSIRT) Vulnerabilities</a:t>
                      </a:r>
                      <a:r>
                        <a:rPr lang="en-IN" sz="12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</a:t>
                      </a: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Include PSIRT scan as part of Threat Index Score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Reduce PSIRT Vulnerabilities from 1100 to Zero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Prepare for TPSCRM Compliance: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✅  50% Submission for external facing apps to Corona for scanning ( Cisco U, LCP,EST and Vulcan )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🌕 Reduce 80% PSIRT Vulnerabilities 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Prepare for TPSCRM Compliance: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80% Submission for external facing apps to Corona for scanning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Reduce 95% PSIRT Vulnerabilities 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Prepare for TPSCRM Compliance: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90% Submission for external facing apps to Corona for scanning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223469"/>
                  </a:ext>
                </a:extLst>
              </a:tr>
              <a:tr h="752849">
                <a:tc>
                  <a:txBody>
                    <a:bodyPr/>
                    <a:lstStyle/>
                    <a:p>
                      <a:pPr algn="l" fontAlgn="auto"/>
                      <a:r>
                        <a:rPr lang="en-IN" sz="12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algn="l" fontAlgn="base"/>
                      <a:r>
                        <a:rPr lang="en-IN" sz="12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Build Environment Security (BES) Compliance</a:t>
                      </a:r>
                      <a:r>
                        <a:rPr lang="en-IN" sz="12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🌕 </a:t>
                      </a: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BES Product Security Baseline: 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BES SRP compliance for all build Environments in Wael &amp; Team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🌕 </a:t>
                      </a: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Dedicated Jenkins Readiness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✅  Completed Four BES SRP for LCP Build Environments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✅  Completed One BES SRP in Build Environments for David Mallory's Team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BES 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100% compliance for Learning &amp; Certifications Platform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Externally facing apps (50%): Migrating apps to LCP Build Platform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BES 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Externally facing apps (100%): Migrating apps to LCP Build Platform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Migrate Manual Build to LCP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892160"/>
                  </a:ext>
                </a:extLst>
              </a:tr>
              <a:tr h="123262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0" i="0" u="none" strike="noStrike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DevSecOps Hub Functionalities​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rtl="0" fontAlgn="base">
                        <a:buFont typeface="Arial" panose="020B0604020202020204" pitchFamily="34" charset="0"/>
                        <a:buChar char="•"/>
                      </a:pPr>
                      <a:endParaRPr lang="en-US" sz="900" b="1" i="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🌕   Prod Migration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  Code Review ( Report )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  Fixed 3rd Party Vulnerabilities ( Report )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  Policy Thresholds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  DevSecOps Hub to JIRA Integration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 Simplified Dashboard for IOA, IOC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GitGuardian Migration to Cisco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Design &amp; Implement Quality Dashboard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Onboarding apps from David Mallory &amp; team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Automate Zero Day Vulnerability detection &amp; notification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No manual report creation &amp; notification for zero-day vulnerabilities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Revise the CSDL Model: </a:t>
                      </a:r>
                      <a:r>
                        <a:rPr lang="en-US" sz="900" b="0" i="0" dirty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    Include/Update changes in Planning, Design, Implementation &amp; Monitoring</a:t>
                      </a:r>
                      <a:r>
                        <a:rPr lang="en-US" sz="900" b="0" i="0" dirty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 A dashboard for the Updated CSDL Status for all apps under an Executive leadership</a:t>
                      </a:r>
                      <a:r>
                        <a:rPr lang="en-US" sz="900" b="0" i="0" dirty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32958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CE5D6515-38C5-7B6D-DA83-FE9E84C5F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775" y="140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1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588CF-F1F3-4B48-740E-87A7E816C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23A1FD-E116-CAAC-5C3F-C6C9593ED6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Karthik</a:t>
            </a:r>
          </a:p>
          <a:p>
            <a:r>
              <a:rPr lang="en-GB"/>
              <a:t>Suman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BC1F2E-A14E-F93B-08D7-D674B58BA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iscoSansTT ExtraLight"/>
              </a:rPr>
              <a:t>Site Reliability Engineering</a:t>
            </a:r>
          </a:p>
        </p:txBody>
      </p:sp>
    </p:spTree>
    <p:extLst>
      <p:ext uri="{BB962C8B-B14F-4D97-AF65-F5344CB8AC3E}">
        <p14:creationId xmlns:p14="http://schemas.microsoft.com/office/powerpoint/2010/main" val="312797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SECTOMILLISECCONVERTED" val="1"/>
  <p:tag name="MMPROD_UIDATA" val="&lt;database version=&quot;11.0&quot;&gt;&lt;object type=&quot;1&quot; unique_id=&quot;10001&quot;&gt;&lt;object type=&quot;2&quot; unique_id=&quot;10002&quot;&gt;&lt;object type=&quot;3&quot; unique_id=&quot;184152&quot;&gt;&lt;property id=&quot;20148&quot; value=&quot;5&quot;/&gt;&lt;property id=&quot;20300&quot; value=&quot;Slide 1 - &amp;quot;Please read&amp;quot;&quot;/&gt;&lt;property id=&quot;20307&quot; value=&quot;283&quot;/&gt;&lt;/object&gt;&lt;object type=&quot;3&quot; unique_id=&quot;184153&quot;&gt;&lt;property id=&quot;20148&quot; value=&quot;5&quot;/&gt;&lt;property id=&quot;20300&quot; value=&quot;Slide 5 - &amp;quot;Presentation Title Goes Here&amp;quot;&quot;/&gt;&lt;property id=&quot;20307&quot; value=&quot;257&quot;/&gt;&lt;/object&gt;&lt;object type=&quot;3&quot; unique_id=&quot;184154&quot;&gt;&lt;property id=&quot;20148&quot; value=&quot;5&quot;/&gt;&lt;property id=&quot;20300&quot; value=&quot;Slide 6 - &amp;quot;Use this slide for transitions&amp;quot;&quot;/&gt;&lt;property id=&quot;20307&quot; value=&quot;258&quot;/&gt;&lt;/object&gt;&lt;object type=&quot;3&quot; unique_id=&quot;184155&quot;&gt;&lt;property id=&quot;20148&quot; value=&quot;5&quot;/&gt;&lt;property id=&quot;20300&quot; value=&quot;Slide 7 - &amp;quot;Use this slide for transitions&amp;quot;&quot;/&gt;&lt;property id=&quot;20307&quot; value=&quot;259&quot;/&gt;&lt;/object&gt;&lt;object type=&quot;3&quot; unique_id=&quot;184156&quot;&gt;&lt;property id=&quot;20148&quot; value=&quot;5&quot;/&gt;&lt;property id=&quot;20300&quot; value=&quot;Slide 8 - &amp;quot;“Design is the silent  ambassador of your brand.”&amp;quot;&quot;/&gt;&lt;property id=&quot;20307&quot; value=&quot;260&quot;/&gt;&lt;/object&gt;&lt;object type=&quot;3&quot; unique_id=&quot;184157&quot;&gt;&lt;property id=&quot;20148&quot; value=&quot;5&quot;/&gt;&lt;property id=&quot;20300&quot; value=&quot;Slide 9 - &amp;quot;“Design is the silent  ambassador of your brand.”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3 - &amp;quot;Two-column layout&amp;quot;&quot;/&gt;&lt;property id=&quot;20307&quot; value=&quot;265&quot;/&gt;&lt;/object&gt;&lt;object type=&quot;3&quot; unique_id=&quot;184162&quot;&gt;&lt;property id=&quot;20148&quot; value=&quot;5&quot;/&gt;&lt;property id=&quot;20300&quot; value=&quot;Slide 14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5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16 - &amp;quot;This is a sample headline&amp;quot;&quot;/&gt;&lt;property id=&quot;20307&quot; value=&quot;268&quot;/&gt;&lt;/object&gt;&lt;object type=&quot;3&quot; unique_id=&quot;184165&quot;&gt;&lt;property id=&quot;20148&quot; value=&quot;5&quot;/&gt;&lt;property id=&quot;20300&quot; value=&quot;Slide 17 - &amp;quot;Bar charts&amp;quot;&quot;/&gt;&lt;property id=&quot;20307&quot; value=&quot;269&quot;/&gt;&lt;/object&gt;&lt;object type=&quot;3&quot; unique_id=&quot;184166&quot;&gt;&lt;property id=&quot;20148&quot; value=&quot;5&quot;/&gt;&lt;property id=&quot;20300&quot; value=&quot;Slide 18 - &amp;quot;Line charts&amp;quot;&quot;/&gt;&lt;property id=&quot;20307&quot; value=&quot;270&quot;/&gt;&lt;/object&gt;&lt;object type=&quot;3&quot; unique_id=&quot;184167&quot;&gt;&lt;property id=&quot;20148&quot; value=&quot;5&quot;/&gt;&lt;property id=&quot;20300&quot; value=&quot;Slide 19 - &amp;quot;This is a sample headline&amp;quot;&quot;/&gt;&lt;property id=&quot;20307&quot; value=&quot;271&quot;/&gt;&lt;/object&gt;&lt;object type=&quot;3&quot; unique_id=&quot;184168&quot;&gt;&lt;property id=&quot;20148&quot; value=&quot;5&quot;/&gt;&lt;property id=&quot;20300&quot; value=&quot;Slide 20 - &amp;quot;Slide title&amp;quot;&quot;/&gt;&lt;property id=&quot;20307&quot; value=&quot;272&quot;/&gt;&lt;/object&gt;&lt;object type=&quot;3&quot; unique_id=&quot;184169&quot;&gt;&lt;property id=&quot;20148&quot; value=&quot;5&quot;/&gt;&lt;property id=&quot;20300&quot; value=&quot;Slide 21 - &amp;quot;Use this layout when pairing words with a picture.&amp;quot;&quot;/&gt;&lt;property id=&quot;20307&quot; value=&quot;273&quot;/&gt;&lt;/object&gt;&lt;object type=&quot;3&quot; unique_id=&quot;184170&quot;&gt;&lt;property id=&quot;20148&quot; value=&quot;5&quot;/&gt;&lt;property id=&quot;20300&quot; value=&quot;Slide 22 - &amp;quot;Use this layout when pairing words with a picture.&amp;quot;&quot;/&gt;&lt;property id=&quot;20307&quot; value=&quot;274&quot;/&gt;&lt;/object&gt;&lt;object type=&quot;3&quot; unique_id=&quot;184171&quot;&gt;&lt;property id=&quot;20148&quot; value=&quot;5&quot;/&gt;&lt;property id=&quot;20300&quot; value=&quot;Slide 23&quot;/&gt;&lt;property id=&quot;20307&quot; value=&quot;275&quot;/&gt;&lt;/object&gt;&lt;object type=&quot;3&quot; unique_id=&quot;184172&quot;&gt;&lt;property id=&quot;20148&quot; value=&quot;5&quot;/&gt;&lt;property id=&quot;20300&quot; value=&quot;Slide 24 - &amp;quot;Best practices&amp;quot;&quot;/&gt;&lt;property id=&quot;20307&quot; value=&quot;276&quot;/&gt;&lt;/object&gt;&lt;object type=&quot;3&quot; unique_id=&quot;184173&quot;&gt;&lt;property id=&quot;20148&quot; value=&quot;5&quot;/&gt;&lt;property id=&quot;20300&quot; value=&quot;Slide 25 - &amp;quot;Color palette&amp;quot;&quot;/&gt;&lt;property id=&quot;20307&quot; value=&quot;277&quot;/&gt;&lt;/object&gt;&lt;object type=&quot;3&quot; unique_id=&quot;184174&quot;&gt;&lt;property id=&quot;20148&quot; value=&quot;5&quot;/&gt;&lt;property id=&quot;20300&quot; value=&quot;Slide 26 - &amp;quot;Only use the themes provided&amp;quot;&quot;/&gt;&lt;property id=&quot;20307&quot; value=&quot;278&quot;/&gt;&lt;/object&gt;&lt;object type=&quot;3&quot; unique_id=&quot;184175&quot;&gt;&lt;property id=&quot;20148&quot; value=&quot;5&quot;/&gt;&lt;property id=&quot;20300&quot; value=&quot;Slide 26 - &amp;quot;Color themes&amp;quot;&quot;/&gt;&lt;property id=&quot;20307&quot; value=&quot;279&quot;/&gt;&lt;/object&gt;&lt;object type=&quot;3&quot; unique_id=&quot;184176&quot;&gt;&lt;property id=&quot;20148&quot; value=&quot;5&quot;/&gt;&lt;property id=&quot;20300&quot; value=&quot;Slide 27 - &amp;quot;Seven tips for better presentations&amp;quot;&quot;/&gt;&lt;property id=&quot;20307&quot; value=&quot;280&quot;/&gt;&lt;/object&gt;&lt;object type=&quot;3&quot; unique_id=&quot;184178&quot;&gt;&lt;property id=&quot;20148&quot; value=&quot;5&quot;/&gt;&lt;property id=&quot;20300&quot; value=&quot;Slide 28&quot;/&gt;&lt;property id=&quot;20307&quot; value=&quot;282&quot;/&gt;&lt;/object&gt;&lt;object type=&quot;3&quot; unique_id=&quot;198815&quot;&gt;&lt;property id=&quot;20148&quot; value=&quot;5&quot;/&gt;&lt;property id=&quot;20300&quot; value=&quot;Slide 2 - &amp;quot;Everyone is responsible for security&amp;quot;&quot;/&gt;&lt;property id=&quot;20307&quot; value=&quot;286&quot;/&gt;&lt;/object&gt;&lt;object type=&quot;3&quot; unique_id=&quot;198816&quot;&gt;&lt;property id=&quot;20148&quot; value=&quot;5&quot;/&gt;&lt;property id=&quot;20300&quot; value=&quot;Slide 3 - &amp;quot;Please read&amp;quot;&quot;/&gt;&lt;property id=&quot;20307&quot; value=&quot;287&quot;/&gt;&lt;/object&gt;&lt;object type=&quot;3&quot; unique_id=&quot;198998&quot;&gt;&lt;property id=&quot;20148&quot; value=&quot;5&quot;/&gt;&lt;property id=&quot;20300&quot; value=&quot;Slide 4 - &amp;quot;Color themes&amp;quot;&quot;/&gt;&lt;property id=&quot;20307&quot; value=&quot;288&quot;/&gt;&lt;/object&gt;&lt;/object&gt;&lt;object type=&quot;8&quot; unique_id=&quot;10268&quot;&gt;&lt;/object&gt;&lt;/object&gt;&lt;/database&gt;"/>
</p:tagLst>
</file>

<file path=ppt/theme/theme1.xml><?xml version="1.0" encoding="utf-8"?>
<a:theme xmlns:a="http://schemas.openxmlformats.org/drawingml/2006/main" name="2023 Cisco Template Master">
  <a:themeElements>
    <a:clrScheme name="ONEx Dark">
      <a:dk1>
        <a:srgbClr val="0D274D"/>
      </a:dk1>
      <a:lt1>
        <a:srgbClr val="414244"/>
      </a:lt1>
      <a:dk2>
        <a:srgbClr val="FFFFFF"/>
      </a:dk2>
      <a:lt2>
        <a:srgbClr val="0051AF"/>
      </a:lt2>
      <a:accent1>
        <a:srgbClr val="00BCEB"/>
      </a:accent1>
      <a:accent2>
        <a:srgbClr val="74BF4B"/>
      </a:accent2>
      <a:accent3>
        <a:srgbClr val="0051AF"/>
      </a:accent3>
      <a:accent4>
        <a:srgbClr val="E2E2E2"/>
      </a:accent4>
      <a:accent5>
        <a:srgbClr val="FBAB2C"/>
      </a:accent5>
      <a:accent6>
        <a:srgbClr val="E3241B"/>
      </a:accent6>
      <a:hlink>
        <a:srgbClr val="00BBEA"/>
      </a:hlink>
      <a:folHlink>
        <a:srgbClr val="0050AD"/>
      </a:folHlink>
    </a:clrScheme>
    <a:fontScheme name="Custom 13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45720" rIns="45720"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3 Cisco_PowerPoint_Template_Light_12-6-22 AE v5.potx" id="{02CFFE99-3FA0-4030-B4AB-C66403B6984A}" vid="{54E01BF6-73E5-488F-B288-8B939CB3D3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b487217-d6f9-4a80-8633-4191c6052160" xsi:nil="true"/>
    <lcf76f155ced4ddcb4097134ff3c332f xmlns="edafe633-42b9-4fef-adc7-c3083d15fa8e">
      <Terms xmlns="http://schemas.microsoft.com/office/infopath/2007/PartnerControls"/>
    </lcf76f155ced4ddcb4097134ff3c332f>
    <Access xmlns="edafe633-42b9-4fef-adc7-c3083d15fa8e">
      <UserInfo>
        <DisplayName/>
        <AccountId xsi:nil="true"/>
        <AccountType/>
      </UserInfo>
    </Access>
    <PublishingExpirationDate xmlns="http://schemas.microsoft.com/sharepoint/v3" xsi:nil="true"/>
    <PublishingStartDate xmlns="http://schemas.microsoft.com/sharepoint/v3" xsi:nil="true"/>
    <_Flow_SignoffStatus xmlns="edafe633-42b9-4fef-adc7-c3083d15fa8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B62BEC013A2D4EBCADFFD6AAFEF439" ma:contentTypeVersion="20" ma:contentTypeDescription="Create a new document." ma:contentTypeScope="" ma:versionID="b0748774119471276f64b730a5773890">
  <xsd:schema xmlns:xsd="http://www.w3.org/2001/XMLSchema" xmlns:xs="http://www.w3.org/2001/XMLSchema" xmlns:p="http://schemas.microsoft.com/office/2006/metadata/properties" xmlns:ns1="http://schemas.microsoft.com/sharepoint/v3" xmlns:ns2="0b487217-d6f9-4a80-8633-4191c6052160" xmlns:ns3="edafe633-42b9-4fef-adc7-c3083d15fa8e" targetNamespace="http://schemas.microsoft.com/office/2006/metadata/properties" ma:root="true" ma:fieldsID="96eb03c969344ecca627d89b15b150c0" ns1:_="" ns2:_="" ns3:_="">
    <xsd:import namespace="http://schemas.microsoft.com/sharepoint/v3"/>
    <xsd:import namespace="0b487217-d6f9-4a80-8633-4191c6052160"/>
    <xsd:import namespace="edafe633-42b9-4fef-adc7-c3083d15fa8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_Flow_SignoffStatus" minOccurs="0"/>
                <xsd:element ref="ns3:Access" minOccurs="0"/>
                <xsd:element ref="ns3:MediaLengthInSeconds" minOccurs="0"/>
                <xsd:element ref="ns1:PublishingStartDate" minOccurs="0"/>
                <xsd:element ref="ns1:PublishingExpirationDate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2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2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87217-d6f9-4a80-8633-4191c605216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6" nillable="true" ma:displayName="Taxonomy Catch All Column" ma:hidden="true" ma:list="{6bfa5a08-d29b-4f92-81f2-395f4fff613b}" ma:internalName="TaxCatchAll" ma:showField="CatchAllData" ma:web="0b487217-d6f9-4a80-8633-4191c60521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afe633-42b9-4fef-adc7-c3083d15fa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19" nillable="true" ma:displayName="Sign-off status" ma:internalName="Sign_x002d_off_x0020_status">
      <xsd:simpleType>
        <xsd:restriction base="dms:Text"/>
      </xsd:simpleType>
    </xsd:element>
    <xsd:element name="Access" ma:index="20" nillable="true" ma:displayName="Access" ma:list="UserInfo" ma:SharePointGroup="0" ma:internalName="Access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710261dd-85c0-4e16-8580-30375acfae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EBA1C3-26D4-4046-ADD3-52059FB380D2}">
  <ds:schemaRefs>
    <ds:schemaRef ds:uri="0b487217-d6f9-4a80-8633-4191c6052160"/>
    <ds:schemaRef ds:uri="edafe633-42b9-4fef-adc7-c3083d15fa8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0D7BC1-F1D5-4465-B62C-E69A5BD28A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04DB50-61A3-4395-A437-8BDBBEFCE01A}">
  <ds:schemaRefs>
    <ds:schemaRef ds:uri="0b487217-d6f9-4a80-8633-4191c6052160"/>
    <ds:schemaRef ds:uri="edafe633-42b9-4fef-adc7-c3083d15fa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2547</Words>
  <Application>Microsoft Macintosh PowerPoint</Application>
  <PresentationFormat>Widescreen</PresentationFormat>
  <Paragraphs>504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ＭＳ Ｐゴシック</vt:lpstr>
      <vt:lpstr>Arial</vt:lpstr>
      <vt:lpstr>Arial,Sans-Serif</vt:lpstr>
      <vt:lpstr>Calibri</vt:lpstr>
      <vt:lpstr>CiscoSansTT</vt:lpstr>
      <vt:lpstr>CiscoSansTT ExtraLight</vt:lpstr>
      <vt:lpstr>CiscoSansTT Light</vt:lpstr>
      <vt:lpstr>Courier New</vt:lpstr>
      <vt:lpstr>Courier New,monospace</vt:lpstr>
      <vt:lpstr>Poppins</vt:lpstr>
      <vt:lpstr>Wingdings</vt:lpstr>
      <vt:lpstr>2023 Cisco Template Master</vt:lpstr>
      <vt:lpstr>SRE, DevOps, DevSecOps</vt:lpstr>
      <vt:lpstr>Agenda</vt:lpstr>
      <vt:lpstr>DevSecOps</vt:lpstr>
      <vt:lpstr>Accomplishments</vt:lpstr>
      <vt:lpstr>PowerPoint Presentation</vt:lpstr>
      <vt:lpstr>PowerPoint Presentation</vt:lpstr>
      <vt:lpstr>Roadmap – Offensive Security - Progress - Snapshot</vt:lpstr>
      <vt:lpstr>Roadmap – Defensive Security - - Progress - Snapshot</vt:lpstr>
      <vt:lpstr>Site Reliability Engineering</vt:lpstr>
      <vt:lpstr>Accomplishments</vt:lpstr>
      <vt:lpstr>PowerPoint Presentation</vt:lpstr>
      <vt:lpstr>PowerPoint Presentation</vt:lpstr>
      <vt:lpstr>DevOps</vt:lpstr>
      <vt:lpstr>Accomplishments</vt:lpstr>
      <vt:lpstr>PowerPoint Presentation</vt:lpstr>
      <vt:lpstr>Roadmap – DevOps</vt:lpstr>
      <vt:lpstr>2 x 2 Summary</vt:lpstr>
      <vt:lpstr>2 X 2 Summary</vt:lpstr>
      <vt:lpstr>Decision Review Scorecard</vt:lpstr>
      <vt:lpstr>Decisions Review Scorecard</vt:lpstr>
      <vt:lpstr>Speed Boat Review</vt:lpstr>
      <vt:lpstr>Summary</vt:lpstr>
      <vt:lpstr>Thank You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Hatch for Cisco</dc:creator>
  <cp:lastModifiedBy>Raja Soundaramourty (rajasoun)</cp:lastModifiedBy>
  <cp:revision>13</cp:revision>
  <cp:lastPrinted>2022-03-18T19:12:29Z</cp:lastPrinted>
  <dcterms:created xsi:type="dcterms:W3CDTF">2014-07-09T19:55:36Z</dcterms:created>
  <dcterms:modified xsi:type="dcterms:W3CDTF">2024-02-19T08:44:09Z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0x01010001B62BEC013A2D4EBCADFFD6AAFEF439</vt:lpwstr>
  </property>
  <property fmtid="{D5CDD505-2E9C-101B-9397-08002B2CF9AE}" pid="3" name="MediaServiceImageTags">
    <vt:lpwstr/>
  </property>
</Properties>
</file>