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Baskerville Display PT Bold" charset="1" panose="02030702080406020203"/>
      <p:regular r:id="rId22"/>
    </p:embeddedFont>
    <p:embeddedFont>
      <p:font typeface="Baskerville Display PT" charset="1" panose="02030602080406020203"/>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938949" y="1624389"/>
            <a:ext cx="11688068" cy="3519111"/>
          </a:xfrm>
          <a:prstGeom prst="rect">
            <a:avLst/>
          </a:prstGeom>
        </p:spPr>
        <p:txBody>
          <a:bodyPr anchor="t" rtlCol="false" tIns="0" lIns="0" bIns="0" rIns="0">
            <a:spAutoFit/>
          </a:bodyPr>
          <a:lstStyle/>
          <a:p>
            <a:pPr algn="ctr">
              <a:lnSpc>
                <a:spcPts val="10258"/>
              </a:lnSpc>
            </a:pPr>
            <a:r>
              <a:rPr lang="en-US" b="true" sz="7327" spc="1465">
                <a:solidFill>
                  <a:srgbClr val="504C44"/>
                </a:solidFill>
                <a:latin typeface="Baskerville Display PT Bold"/>
                <a:ea typeface="Baskerville Display PT Bold"/>
                <a:cs typeface="Baskerville Display PT Bold"/>
                <a:sym typeface="Baskerville Display PT Bold"/>
              </a:rPr>
              <a:t>IMAGE FORENSICS </a:t>
            </a:r>
          </a:p>
          <a:p>
            <a:pPr algn="ctr">
              <a:lnSpc>
                <a:spcPts val="7699"/>
              </a:lnSpc>
            </a:pPr>
            <a:r>
              <a:rPr lang="en-US" b="true" sz="5499" spc="1099">
                <a:solidFill>
                  <a:srgbClr val="504C44"/>
                </a:solidFill>
                <a:latin typeface="Baskerville Display PT Bold"/>
                <a:ea typeface="Baskerville Display PT Bold"/>
                <a:cs typeface="Baskerville Display PT Bold"/>
                <a:sym typeface="Baskerville Display PT Bold"/>
              </a:rPr>
              <a:t>USING </a:t>
            </a:r>
          </a:p>
          <a:p>
            <a:pPr algn="ctr">
              <a:lnSpc>
                <a:spcPts val="10258"/>
              </a:lnSpc>
              <a:spcBef>
                <a:spcPct val="0"/>
              </a:spcBef>
            </a:pPr>
            <a:r>
              <a:rPr lang="en-US" b="true" sz="7327" spc="1465">
                <a:solidFill>
                  <a:srgbClr val="504C44"/>
                </a:solidFill>
                <a:latin typeface="Baskerville Display PT Bold"/>
                <a:ea typeface="Baskerville Display PT Bold"/>
                <a:cs typeface="Baskerville Display PT Bold"/>
                <a:sym typeface="Baskerville Display PT Bold"/>
              </a:rPr>
              <a:t>META DATA</a:t>
            </a:r>
          </a:p>
        </p:txBody>
      </p:sp>
      <p:sp>
        <p:nvSpPr>
          <p:cNvPr name="TextBox 3" id="3"/>
          <p:cNvSpPr txBox="true"/>
          <p:nvPr/>
        </p:nvSpPr>
        <p:spPr>
          <a:xfrm rot="0">
            <a:off x="15041532" y="7151309"/>
            <a:ext cx="1970931" cy="1767745"/>
          </a:xfrm>
          <a:prstGeom prst="rect">
            <a:avLst/>
          </a:prstGeom>
        </p:spPr>
        <p:txBody>
          <a:bodyPr anchor="t" rtlCol="false" tIns="0" lIns="0" bIns="0" rIns="0">
            <a:spAutoFit/>
          </a:bodyPr>
          <a:lstStyle/>
          <a:p>
            <a:pPr algn="l">
              <a:lnSpc>
                <a:spcPts val="5640"/>
              </a:lnSpc>
            </a:pPr>
            <a:r>
              <a:rPr lang="en-US" sz="4028">
                <a:solidFill>
                  <a:srgbClr val="504C44"/>
                </a:solidFill>
                <a:latin typeface="Baskerville Display PT"/>
                <a:ea typeface="Baskerville Display PT"/>
                <a:cs typeface="Baskerville Display PT"/>
                <a:sym typeface="Baskerville Display PT"/>
              </a:rPr>
              <a:t>Done By:</a:t>
            </a:r>
          </a:p>
          <a:p>
            <a:pPr algn="l">
              <a:lnSpc>
                <a:spcPts val="4240"/>
              </a:lnSpc>
            </a:pPr>
            <a:r>
              <a:rPr lang="en-US" sz="3028">
                <a:solidFill>
                  <a:srgbClr val="504C44"/>
                </a:solidFill>
                <a:latin typeface="Baskerville Display PT"/>
                <a:ea typeface="Baskerville Display PT"/>
                <a:cs typeface="Baskerville Display PT"/>
                <a:sym typeface="Baskerville Display PT"/>
              </a:rPr>
              <a:t>Raja</a:t>
            </a:r>
          </a:p>
          <a:p>
            <a:pPr algn="l">
              <a:lnSpc>
                <a:spcPts val="4240"/>
              </a:lnSpc>
            </a:pPr>
            <a:r>
              <a:rPr lang="en-US" sz="3028">
                <a:solidFill>
                  <a:srgbClr val="504C44"/>
                </a:solidFill>
                <a:latin typeface="Baskerville Display PT"/>
                <a:ea typeface="Baskerville Display PT"/>
                <a:cs typeface="Baskerville Display PT"/>
                <a:sym typeface="Baskerville Display PT"/>
              </a:rPr>
              <a:t>Ankith</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358775"/>
            <a:ext cx="10733246" cy="669925"/>
          </a:xfrm>
          <a:prstGeom prst="rect">
            <a:avLst/>
          </a:prstGeom>
        </p:spPr>
        <p:txBody>
          <a:bodyPr anchor="t" rtlCol="false" tIns="0" lIns="0" bIns="0" rIns="0">
            <a:spAutoFit/>
          </a:bodyPr>
          <a:lstStyle/>
          <a:p>
            <a:pPr algn="ctr">
              <a:lnSpc>
                <a:spcPts val="5599"/>
              </a:lnSpc>
              <a:spcBef>
                <a:spcPct val="0"/>
              </a:spcBef>
            </a:pPr>
            <a:r>
              <a:rPr lang="en-US" sz="3999" spc="799">
                <a:solidFill>
                  <a:srgbClr val="000000"/>
                </a:solidFill>
                <a:latin typeface="Baskerville Display PT"/>
                <a:ea typeface="Baskerville Display PT"/>
                <a:cs typeface="Baskerville Display PT"/>
                <a:sym typeface="Baskerville Display PT"/>
              </a:rPr>
              <a:t>TYPES OF ANOMALIES DETECTED</a:t>
            </a:r>
          </a:p>
        </p:txBody>
      </p:sp>
      <p:sp>
        <p:nvSpPr>
          <p:cNvPr name="TextBox 3" id="3"/>
          <p:cNvSpPr txBox="true"/>
          <p:nvPr/>
        </p:nvSpPr>
        <p:spPr>
          <a:xfrm rot="0">
            <a:off x="306268" y="1539875"/>
            <a:ext cx="9525" cy="669925"/>
          </a:xfrm>
          <a:prstGeom prst="rect">
            <a:avLst/>
          </a:prstGeom>
        </p:spPr>
        <p:txBody>
          <a:bodyPr anchor="t" rtlCol="false" tIns="0" lIns="0" bIns="0" rIns="0">
            <a:spAutoFit/>
          </a:bodyPr>
          <a:lstStyle/>
          <a:p>
            <a:pPr algn="l">
              <a:lnSpc>
                <a:spcPts val="5599"/>
              </a:lnSpc>
              <a:spcBef>
                <a:spcPct val="0"/>
              </a:spcBef>
            </a:pPr>
          </a:p>
        </p:txBody>
      </p:sp>
      <p:sp>
        <p:nvSpPr>
          <p:cNvPr name="TextBox 4" id="4"/>
          <p:cNvSpPr txBox="true"/>
          <p:nvPr/>
        </p:nvSpPr>
        <p:spPr>
          <a:xfrm rot="0">
            <a:off x="1028700" y="1841500"/>
            <a:ext cx="15799648" cy="6581140"/>
          </a:xfrm>
          <a:prstGeom prst="rect">
            <a:avLst/>
          </a:prstGeom>
        </p:spPr>
        <p:txBody>
          <a:bodyPr anchor="t" rtlCol="false" tIns="0" lIns="0" bIns="0" rIns="0">
            <a:spAutoFit/>
          </a:bodyPr>
          <a:lstStyle/>
          <a:p>
            <a:pPr algn="l">
              <a:lnSpc>
                <a:spcPts val="4759"/>
              </a:lnSpc>
            </a:pPr>
            <a:r>
              <a:rPr lang="en-US" sz="3399" spc="679">
                <a:solidFill>
                  <a:srgbClr val="000000"/>
                </a:solidFill>
                <a:latin typeface="Baskerville Display PT"/>
                <a:ea typeface="Baskerville Display PT"/>
                <a:cs typeface="Baskerville Display PT"/>
                <a:sym typeface="Baskerville Display PT"/>
              </a:rPr>
              <a:t>1.Time Gaps:</a:t>
            </a:r>
          </a:p>
          <a:p>
            <a:pPr algn="l">
              <a:lnSpc>
                <a:spcPts val="4759"/>
              </a:lnSpc>
            </a:pPr>
            <a:r>
              <a:rPr lang="en-US" sz="3399" spc="679">
                <a:solidFill>
                  <a:srgbClr val="000000"/>
                </a:solidFill>
                <a:latin typeface="Baskerville Display PT"/>
                <a:ea typeface="Baskerville Display PT"/>
                <a:cs typeface="Baskerville Display PT"/>
                <a:sym typeface="Baskerville Display PT"/>
              </a:rPr>
              <a:t>Red lines represent images with unusual modification intervals.</a:t>
            </a:r>
          </a:p>
          <a:p>
            <a:pPr algn="l">
              <a:lnSpc>
                <a:spcPts val="4759"/>
              </a:lnSpc>
            </a:pPr>
          </a:p>
          <a:p>
            <a:pPr algn="l">
              <a:lnSpc>
                <a:spcPts val="4759"/>
              </a:lnSpc>
            </a:pPr>
            <a:r>
              <a:rPr lang="en-US" sz="3399" spc="679">
                <a:solidFill>
                  <a:srgbClr val="000000"/>
                </a:solidFill>
                <a:latin typeface="Baskerville Display PT"/>
                <a:ea typeface="Baskerville Display PT"/>
                <a:cs typeface="Baskerville Display PT"/>
                <a:sym typeface="Baskerville Display PT"/>
              </a:rPr>
              <a:t>2. Out-of-Sequence Events:</a:t>
            </a:r>
          </a:p>
          <a:p>
            <a:pPr algn="l">
              <a:lnSpc>
                <a:spcPts val="4759"/>
              </a:lnSpc>
            </a:pPr>
            <a:r>
              <a:rPr lang="en-US" sz="3399" spc="679">
                <a:solidFill>
                  <a:srgbClr val="000000"/>
                </a:solidFill>
                <a:latin typeface="Baskerville Display PT"/>
                <a:ea typeface="Baskerville Display PT"/>
                <a:cs typeface="Baskerville Display PT"/>
                <a:sym typeface="Baskerville Display PT"/>
              </a:rPr>
              <a:t>Anomalies that appear out of sequence indicate suspicious changes to the timeline.</a:t>
            </a:r>
          </a:p>
          <a:p>
            <a:pPr algn="l">
              <a:lnSpc>
                <a:spcPts val="4759"/>
              </a:lnSpc>
            </a:pPr>
          </a:p>
          <a:p>
            <a:pPr algn="l">
              <a:lnSpc>
                <a:spcPts val="4759"/>
              </a:lnSpc>
            </a:pPr>
            <a:r>
              <a:rPr lang="en-US" sz="3399" spc="679">
                <a:solidFill>
                  <a:srgbClr val="000000"/>
                </a:solidFill>
                <a:latin typeface="Baskerville Display PT"/>
                <a:ea typeface="Baskerville Display PT"/>
                <a:cs typeface="Baskerville Display PT"/>
                <a:sym typeface="Baskerville Display PT"/>
              </a:rPr>
              <a:t>3. Location Inconsistencies:</a:t>
            </a:r>
          </a:p>
          <a:p>
            <a:pPr algn="l">
              <a:lnSpc>
                <a:spcPts val="4759"/>
              </a:lnSpc>
            </a:pPr>
            <a:r>
              <a:rPr lang="en-US" sz="3399" spc="679">
                <a:solidFill>
                  <a:srgbClr val="000000"/>
                </a:solidFill>
                <a:latin typeface="Baskerville Display PT"/>
                <a:ea typeface="Baskerville Display PT"/>
                <a:cs typeface="Baskerville Display PT"/>
                <a:sym typeface="Baskerville Display PT"/>
              </a:rPr>
              <a:t>Images with GPS data that do not match the expected crime scene location.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1519239"/>
            <a:ext cx="18288000" cy="7452360"/>
          </a:xfrm>
          <a:custGeom>
            <a:avLst/>
            <a:gdLst/>
            <a:ahLst/>
            <a:cxnLst/>
            <a:rect r="r" b="b" t="t" l="l"/>
            <a:pathLst>
              <a:path h="7452360" w="18288000">
                <a:moveTo>
                  <a:pt x="0" y="0"/>
                </a:moveTo>
                <a:lnTo>
                  <a:pt x="18288000" y="0"/>
                </a:lnTo>
                <a:lnTo>
                  <a:pt x="18288000" y="7452360"/>
                </a:lnTo>
                <a:lnTo>
                  <a:pt x="0" y="7452360"/>
                </a:lnTo>
                <a:lnTo>
                  <a:pt x="0" y="0"/>
                </a:lnTo>
                <a:close/>
              </a:path>
            </a:pathLst>
          </a:custGeom>
          <a:blipFill>
            <a:blip r:embed="rId2"/>
            <a:stretch>
              <a:fillRect l="0" t="0" r="0" b="0"/>
            </a:stretch>
          </a:blipFill>
        </p:spPr>
      </p:sp>
      <p:sp>
        <p:nvSpPr>
          <p:cNvPr name="TextBox 3" id="3"/>
          <p:cNvSpPr txBox="true"/>
          <p:nvPr/>
        </p:nvSpPr>
        <p:spPr>
          <a:xfrm rot="0">
            <a:off x="4942642" y="184965"/>
            <a:ext cx="8402717" cy="669925"/>
          </a:xfrm>
          <a:prstGeom prst="rect">
            <a:avLst/>
          </a:prstGeom>
        </p:spPr>
        <p:txBody>
          <a:bodyPr anchor="t" rtlCol="false" tIns="0" lIns="0" bIns="0" rIns="0">
            <a:spAutoFit/>
          </a:bodyPr>
          <a:lstStyle/>
          <a:p>
            <a:pPr algn="ctr">
              <a:lnSpc>
                <a:spcPts val="5599"/>
              </a:lnSpc>
              <a:spcBef>
                <a:spcPct val="0"/>
              </a:spcBef>
            </a:pPr>
            <a:r>
              <a:rPr lang="en-US" sz="3999" spc="799">
                <a:solidFill>
                  <a:srgbClr val="000000"/>
                </a:solidFill>
                <a:latin typeface="Baskerville Display PT"/>
                <a:ea typeface="Baskerville Display PT"/>
                <a:cs typeface="Baskerville Display PT"/>
                <a:sym typeface="Baskerville Display PT"/>
              </a:rPr>
              <a:t>VISUAL REPRESENTATION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854890"/>
            <a:ext cx="18288000" cy="9235440"/>
          </a:xfrm>
          <a:custGeom>
            <a:avLst/>
            <a:gdLst/>
            <a:ahLst/>
            <a:cxnLst/>
            <a:rect r="r" b="b" t="t" l="l"/>
            <a:pathLst>
              <a:path h="9235440" w="18288000">
                <a:moveTo>
                  <a:pt x="0" y="0"/>
                </a:moveTo>
                <a:lnTo>
                  <a:pt x="18288000" y="0"/>
                </a:lnTo>
                <a:lnTo>
                  <a:pt x="18288000" y="9235440"/>
                </a:lnTo>
                <a:lnTo>
                  <a:pt x="0" y="9235440"/>
                </a:lnTo>
                <a:lnTo>
                  <a:pt x="0" y="0"/>
                </a:lnTo>
                <a:close/>
              </a:path>
            </a:pathLst>
          </a:custGeom>
          <a:blipFill>
            <a:blip r:embed="rId2"/>
            <a:stretch>
              <a:fillRect l="0" t="0" r="0" b="0"/>
            </a:stretch>
          </a:blipFill>
        </p:spPr>
      </p:sp>
      <p:sp>
        <p:nvSpPr>
          <p:cNvPr name="TextBox 3" id="3"/>
          <p:cNvSpPr txBox="true"/>
          <p:nvPr/>
        </p:nvSpPr>
        <p:spPr>
          <a:xfrm rot="0">
            <a:off x="4942642" y="184965"/>
            <a:ext cx="8402717" cy="669925"/>
          </a:xfrm>
          <a:prstGeom prst="rect">
            <a:avLst/>
          </a:prstGeom>
        </p:spPr>
        <p:txBody>
          <a:bodyPr anchor="t" rtlCol="false" tIns="0" lIns="0" bIns="0" rIns="0">
            <a:spAutoFit/>
          </a:bodyPr>
          <a:lstStyle/>
          <a:p>
            <a:pPr algn="ctr">
              <a:lnSpc>
                <a:spcPts val="5599"/>
              </a:lnSpc>
              <a:spcBef>
                <a:spcPct val="0"/>
              </a:spcBef>
            </a:pPr>
            <a:r>
              <a:rPr lang="en-US" sz="3999" spc="799">
                <a:solidFill>
                  <a:srgbClr val="000000"/>
                </a:solidFill>
                <a:latin typeface="Baskerville Display PT"/>
                <a:ea typeface="Baskerville Display PT"/>
                <a:cs typeface="Baskerville Display PT"/>
                <a:sym typeface="Baskerville Display PT"/>
              </a:rPr>
              <a:t>VISUAL REPRESENTATION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3737693" y="854890"/>
            <a:ext cx="10419302" cy="8921527"/>
          </a:xfrm>
          <a:custGeom>
            <a:avLst/>
            <a:gdLst/>
            <a:ahLst/>
            <a:cxnLst/>
            <a:rect r="r" b="b" t="t" l="l"/>
            <a:pathLst>
              <a:path h="8921527" w="10419302">
                <a:moveTo>
                  <a:pt x="0" y="0"/>
                </a:moveTo>
                <a:lnTo>
                  <a:pt x="10419303" y="0"/>
                </a:lnTo>
                <a:lnTo>
                  <a:pt x="10419303" y="8921527"/>
                </a:lnTo>
                <a:lnTo>
                  <a:pt x="0" y="8921527"/>
                </a:lnTo>
                <a:lnTo>
                  <a:pt x="0" y="0"/>
                </a:lnTo>
                <a:close/>
              </a:path>
            </a:pathLst>
          </a:custGeom>
          <a:blipFill>
            <a:blip r:embed="rId2"/>
            <a:stretch>
              <a:fillRect l="0" t="0" r="0" b="0"/>
            </a:stretch>
          </a:blipFill>
        </p:spPr>
      </p:sp>
      <p:sp>
        <p:nvSpPr>
          <p:cNvPr name="TextBox 3" id="3"/>
          <p:cNvSpPr txBox="true"/>
          <p:nvPr/>
        </p:nvSpPr>
        <p:spPr>
          <a:xfrm rot="0">
            <a:off x="4942642" y="184965"/>
            <a:ext cx="8402717" cy="669925"/>
          </a:xfrm>
          <a:prstGeom prst="rect">
            <a:avLst/>
          </a:prstGeom>
        </p:spPr>
        <p:txBody>
          <a:bodyPr anchor="t" rtlCol="false" tIns="0" lIns="0" bIns="0" rIns="0">
            <a:spAutoFit/>
          </a:bodyPr>
          <a:lstStyle/>
          <a:p>
            <a:pPr algn="ctr">
              <a:lnSpc>
                <a:spcPts val="5599"/>
              </a:lnSpc>
              <a:spcBef>
                <a:spcPct val="0"/>
              </a:spcBef>
            </a:pPr>
            <a:r>
              <a:rPr lang="en-US" sz="3999" spc="799">
                <a:solidFill>
                  <a:srgbClr val="000000"/>
                </a:solidFill>
                <a:latin typeface="Baskerville Display PT"/>
                <a:ea typeface="Baskerville Display PT"/>
                <a:cs typeface="Baskerville Display PT"/>
                <a:sym typeface="Baskerville Display PT"/>
              </a:rPr>
              <a:t>VISUAL REPRESENTATION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3991038" y="1028700"/>
            <a:ext cx="9826337" cy="8749794"/>
          </a:xfrm>
          <a:custGeom>
            <a:avLst/>
            <a:gdLst/>
            <a:ahLst/>
            <a:cxnLst/>
            <a:rect r="r" b="b" t="t" l="l"/>
            <a:pathLst>
              <a:path h="8749794" w="9826337">
                <a:moveTo>
                  <a:pt x="0" y="0"/>
                </a:moveTo>
                <a:lnTo>
                  <a:pt x="9826337" y="0"/>
                </a:lnTo>
                <a:lnTo>
                  <a:pt x="9826337" y="8749794"/>
                </a:lnTo>
                <a:lnTo>
                  <a:pt x="0" y="8749794"/>
                </a:lnTo>
                <a:lnTo>
                  <a:pt x="0" y="0"/>
                </a:lnTo>
                <a:close/>
              </a:path>
            </a:pathLst>
          </a:custGeom>
          <a:blipFill>
            <a:blip r:embed="rId2"/>
            <a:stretch>
              <a:fillRect l="0" t="-2442" r="0" b="-2442"/>
            </a:stretch>
          </a:blipFill>
        </p:spPr>
      </p:sp>
      <p:sp>
        <p:nvSpPr>
          <p:cNvPr name="TextBox 3" id="3"/>
          <p:cNvSpPr txBox="true"/>
          <p:nvPr/>
        </p:nvSpPr>
        <p:spPr>
          <a:xfrm rot="0">
            <a:off x="4942642" y="184965"/>
            <a:ext cx="8402717" cy="669925"/>
          </a:xfrm>
          <a:prstGeom prst="rect">
            <a:avLst/>
          </a:prstGeom>
        </p:spPr>
        <p:txBody>
          <a:bodyPr anchor="t" rtlCol="false" tIns="0" lIns="0" bIns="0" rIns="0">
            <a:spAutoFit/>
          </a:bodyPr>
          <a:lstStyle/>
          <a:p>
            <a:pPr algn="ctr">
              <a:lnSpc>
                <a:spcPts val="5599"/>
              </a:lnSpc>
              <a:spcBef>
                <a:spcPct val="0"/>
              </a:spcBef>
            </a:pPr>
            <a:r>
              <a:rPr lang="en-US" sz="3999" spc="799">
                <a:solidFill>
                  <a:srgbClr val="000000"/>
                </a:solidFill>
                <a:latin typeface="Baskerville Display PT"/>
                <a:ea typeface="Baskerville Display PT"/>
                <a:cs typeface="Baskerville Display PT"/>
                <a:sym typeface="Baskerville Display PT"/>
              </a:rPr>
              <a:t>VISUAL REPRESENTATION</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215870" y="4157387"/>
            <a:ext cx="15856259" cy="3174895"/>
          </a:xfrm>
          <a:prstGeom prst="rect">
            <a:avLst/>
          </a:prstGeom>
        </p:spPr>
        <p:txBody>
          <a:bodyPr anchor="t" rtlCol="false" tIns="0" lIns="0" bIns="0" rIns="0">
            <a:spAutoFit/>
          </a:bodyPr>
          <a:lstStyle/>
          <a:p>
            <a:pPr algn="just">
              <a:lnSpc>
                <a:spcPts val="5080"/>
              </a:lnSpc>
            </a:pPr>
            <a:r>
              <a:rPr lang="en-US" sz="3629">
                <a:solidFill>
                  <a:srgbClr val="504C44"/>
                </a:solidFill>
                <a:latin typeface="Baskerville Display PT"/>
                <a:ea typeface="Baskerville Display PT"/>
                <a:cs typeface="Baskerville Display PT"/>
                <a:sym typeface="Baskerville Display PT"/>
              </a:rPr>
              <a:t>The project utilized metadata extraction, Isolation Forest for anomaly detection, and Folium for visualization to enhance image forensics in crime scene investigations. It demonstrated how combining AI and visualization tools can efficiently identify anomalies, validate evidence, and provide spatial insights, paving the way for advanced digital forensic analysis.</a:t>
            </a:r>
          </a:p>
        </p:txBody>
      </p:sp>
      <p:sp>
        <p:nvSpPr>
          <p:cNvPr name="TextBox 3" id="3"/>
          <p:cNvSpPr txBox="true"/>
          <p:nvPr/>
        </p:nvSpPr>
        <p:spPr>
          <a:xfrm rot="0">
            <a:off x="652767" y="2511873"/>
            <a:ext cx="16230600" cy="669925"/>
          </a:xfrm>
          <a:prstGeom prst="rect">
            <a:avLst/>
          </a:prstGeom>
        </p:spPr>
        <p:txBody>
          <a:bodyPr anchor="t" rtlCol="false" tIns="0" lIns="0" bIns="0" rIns="0">
            <a:spAutoFit/>
          </a:bodyPr>
          <a:lstStyle/>
          <a:p>
            <a:pPr algn="ctr">
              <a:lnSpc>
                <a:spcPts val="5599"/>
              </a:lnSpc>
            </a:pPr>
            <a:r>
              <a:rPr lang="en-US" sz="3999" spc="799">
                <a:solidFill>
                  <a:srgbClr val="504C44"/>
                </a:solidFill>
                <a:latin typeface="Baskerville Display PT"/>
                <a:ea typeface="Baskerville Display PT"/>
                <a:cs typeface="Baskerville Display PT"/>
                <a:sym typeface="Baskerville Display PT"/>
              </a:rPr>
              <a:t>CONCLUSION</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4114354" cy="669925"/>
          </a:xfrm>
          <a:prstGeom prst="rect">
            <a:avLst/>
          </a:prstGeom>
        </p:spPr>
        <p:txBody>
          <a:bodyPr anchor="t" rtlCol="false" tIns="0" lIns="0" bIns="0" rIns="0">
            <a:spAutoFit/>
          </a:bodyPr>
          <a:lstStyle/>
          <a:p>
            <a:pPr algn="ctr">
              <a:lnSpc>
                <a:spcPts val="5599"/>
              </a:lnSpc>
              <a:spcBef>
                <a:spcPct val="0"/>
              </a:spcBef>
            </a:pPr>
            <a:r>
              <a:rPr lang="en-US" sz="3999" spc="799">
                <a:solidFill>
                  <a:srgbClr val="000000"/>
                </a:solidFill>
                <a:latin typeface="Baskerville Display PT"/>
                <a:ea typeface="Baskerville Display PT"/>
                <a:cs typeface="Baskerville Display PT"/>
                <a:sym typeface="Baskerville Display PT"/>
              </a:rPr>
              <a:t>REFERENCES</a:t>
            </a:r>
          </a:p>
        </p:txBody>
      </p:sp>
      <p:sp>
        <p:nvSpPr>
          <p:cNvPr name="TextBox 3" id="3"/>
          <p:cNvSpPr txBox="true"/>
          <p:nvPr/>
        </p:nvSpPr>
        <p:spPr>
          <a:xfrm rot="0">
            <a:off x="1159462" y="1851840"/>
            <a:ext cx="11605" cy="325064"/>
          </a:xfrm>
          <a:prstGeom prst="rect">
            <a:avLst/>
          </a:prstGeom>
        </p:spPr>
        <p:txBody>
          <a:bodyPr anchor="t" rtlCol="false" tIns="0" lIns="0" bIns="0" rIns="0">
            <a:spAutoFit/>
          </a:bodyPr>
          <a:lstStyle/>
          <a:p>
            <a:pPr algn="l">
              <a:lnSpc>
                <a:spcPts val="2732"/>
              </a:lnSpc>
              <a:spcBef>
                <a:spcPct val="0"/>
              </a:spcBef>
            </a:pPr>
          </a:p>
        </p:txBody>
      </p:sp>
      <p:sp>
        <p:nvSpPr>
          <p:cNvPr name="TextBox 4" id="4"/>
          <p:cNvSpPr txBox="true"/>
          <p:nvPr/>
        </p:nvSpPr>
        <p:spPr>
          <a:xfrm rot="0">
            <a:off x="1009650" y="1851840"/>
            <a:ext cx="17105700" cy="8528684"/>
          </a:xfrm>
          <a:prstGeom prst="rect">
            <a:avLst/>
          </a:prstGeom>
        </p:spPr>
        <p:txBody>
          <a:bodyPr anchor="t" rtlCol="false" tIns="0" lIns="0" bIns="0" rIns="0">
            <a:spAutoFit/>
          </a:bodyPr>
          <a:lstStyle/>
          <a:p>
            <a:pPr algn="l">
              <a:lnSpc>
                <a:spcPts val="2940"/>
              </a:lnSpc>
            </a:pPr>
            <a:r>
              <a:rPr lang="en-US" sz="2100" spc="420">
                <a:solidFill>
                  <a:srgbClr val="000000"/>
                </a:solidFill>
                <a:latin typeface="Canva Sans"/>
                <a:ea typeface="Canva Sans"/>
                <a:cs typeface="Canva Sans"/>
                <a:sym typeface="Canva Sans"/>
              </a:rPr>
              <a:t>[1] Sagnik Ray Choudhury et al. “Figure Metadata Extraction from Digital Documents”.</a:t>
            </a:r>
          </a:p>
          <a:p>
            <a:pPr algn="l">
              <a:lnSpc>
                <a:spcPts val="2940"/>
              </a:lnSpc>
            </a:pPr>
            <a:r>
              <a:rPr lang="en-US" sz="2100" spc="420">
                <a:solidFill>
                  <a:srgbClr val="000000"/>
                </a:solidFill>
                <a:latin typeface="Canva Sans"/>
                <a:ea typeface="Canva Sans"/>
                <a:cs typeface="Canva Sans"/>
                <a:sym typeface="Canva Sans"/>
              </a:rPr>
              <a:t>In: 2013 12th International Conference on Document Analysis and Recognition. 2013,</a:t>
            </a:r>
          </a:p>
          <a:p>
            <a:pPr algn="l">
              <a:lnSpc>
                <a:spcPts val="2940"/>
              </a:lnSpc>
            </a:pPr>
            <a:r>
              <a:rPr lang="en-US" sz="2100" spc="420">
                <a:solidFill>
                  <a:srgbClr val="000000"/>
                </a:solidFill>
                <a:latin typeface="Canva Sans"/>
                <a:ea typeface="Canva Sans"/>
                <a:cs typeface="Canva Sans"/>
                <a:sym typeface="Canva Sans"/>
              </a:rPr>
              <a:t>pp. 135–139. doi: 10.1109/ICDAR.2013.34.</a:t>
            </a:r>
          </a:p>
          <a:p>
            <a:pPr algn="l">
              <a:lnSpc>
                <a:spcPts val="2940"/>
              </a:lnSpc>
            </a:pPr>
          </a:p>
          <a:p>
            <a:pPr algn="l">
              <a:lnSpc>
                <a:spcPts val="2940"/>
              </a:lnSpc>
            </a:pPr>
            <a:r>
              <a:rPr lang="en-US" sz="2100" spc="420">
                <a:solidFill>
                  <a:srgbClr val="000000"/>
                </a:solidFill>
                <a:latin typeface="Canva Sans"/>
                <a:ea typeface="Canva Sans"/>
                <a:cs typeface="Canva Sans"/>
                <a:sym typeface="Canva Sans"/>
              </a:rPr>
              <a:t>[2] Runtao Liu et al. “Automatic Document Metadata Extraction Based on Deep</a:t>
            </a:r>
          </a:p>
          <a:p>
            <a:pPr algn="l">
              <a:lnSpc>
                <a:spcPts val="2940"/>
              </a:lnSpc>
            </a:pPr>
            <a:r>
              <a:rPr lang="en-US" sz="2100" spc="420">
                <a:solidFill>
                  <a:srgbClr val="000000"/>
                </a:solidFill>
                <a:latin typeface="Canva Sans"/>
                <a:ea typeface="Canva Sans"/>
                <a:cs typeface="Canva Sans"/>
                <a:sym typeface="Canva Sans"/>
              </a:rPr>
              <a:t>Networks”. In: Natural Language Processing and Chinese Computing. Ed. by</a:t>
            </a:r>
          </a:p>
          <a:p>
            <a:pPr algn="l">
              <a:lnSpc>
                <a:spcPts val="2940"/>
              </a:lnSpc>
            </a:pPr>
            <a:r>
              <a:rPr lang="en-US" sz="2100" spc="420">
                <a:solidFill>
                  <a:srgbClr val="000000"/>
                </a:solidFill>
                <a:latin typeface="Canva Sans"/>
                <a:ea typeface="Canva Sans"/>
                <a:cs typeface="Canva Sans"/>
                <a:sym typeface="Canva Sans"/>
              </a:rPr>
              <a:t>Xuanjing Huang et al. Cham: Springer International Publishing, 2018, pp. 305–317.</a:t>
            </a:r>
          </a:p>
          <a:p>
            <a:pPr algn="l">
              <a:lnSpc>
                <a:spcPts val="2940"/>
              </a:lnSpc>
            </a:pPr>
            <a:r>
              <a:rPr lang="en-US" sz="2100" spc="420">
                <a:solidFill>
                  <a:srgbClr val="000000"/>
                </a:solidFill>
                <a:latin typeface="Canva Sans"/>
                <a:ea typeface="Canva Sans"/>
                <a:cs typeface="Canva Sans"/>
                <a:sym typeface="Canva Sans"/>
              </a:rPr>
              <a:t>isbn: 978-3-319-73618-1.</a:t>
            </a:r>
          </a:p>
          <a:p>
            <a:pPr algn="l">
              <a:lnSpc>
                <a:spcPts val="2940"/>
              </a:lnSpc>
            </a:pPr>
          </a:p>
          <a:p>
            <a:pPr algn="l">
              <a:lnSpc>
                <a:spcPts val="2940"/>
              </a:lnSpc>
            </a:pPr>
            <a:r>
              <a:rPr lang="en-US" sz="2100" spc="420">
                <a:solidFill>
                  <a:srgbClr val="000000"/>
                </a:solidFill>
                <a:latin typeface="Canva Sans"/>
                <a:ea typeface="Canva Sans"/>
                <a:cs typeface="Canva Sans"/>
                <a:sym typeface="Canva Sans"/>
              </a:rPr>
              <a:t>[3] MA Manso et al. “Automatic metadata extraction from geographic information”. In:</a:t>
            </a:r>
          </a:p>
          <a:p>
            <a:pPr algn="l">
              <a:lnSpc>
                <a:spcPts val="2940"/>
              </a:lnSpc>
            </a:pPr>
            <a:r>
              <a:rPr lang="en-US" sz="2100" spc="420">
                <a:solidFill>
                  <a:srgbClr val="000000"/>
                </a:solidFill>
                <a:latin typeface="Canva Sans"/>
                <a:ea typeface="Canva Sans"/>
                <a:cs typeface="Canva Sans"/>
                <a:sym typeface="Canva Sans"/>
              </a:rPr>
              <a:t>7th Conference on Geographic Information Science (AGILE 2004), Heraklion, Greece.</a:t>
            </a:r>
          </a:p>
          <a:p>
            <a:pPr algn="l">
              <a:lnSpc>
                <a:spcPts val="2940"/>
              </a:lnSpc>
            </a:pPr>
            <a:r>
              <a:rPr lang="en-US" sz="2100" spc="420">
                <a:solidFill>
                  <a:srgbClr val="000000"/>
                </a:solidFill>
                <a:latin typeface="Canva Sans"/>
                <a:ea typeface="Canva Sans"/>
                <a:cs typeface="Canva Sans"/>
                <a:sym typeface="Canva Sans"/>
              </a:rPr>
              <a:t>2004, pp. 379–385.</a:t>
            </a:r>
          </a:p>
          <a:p>
            <a:pPr algn="l">
              <a:lnSpc>
                <a:spcPts val="2940"/>
              </a:lnSpc>
            </a:pPr>
          </a:p>
          <a:p>
            <a:pPr algn="l">
              <a:lnSpc>
                <a:spcPts val="2940"/>
              </a:lnSpc>
            </a:pPr>
            <a:r>
              <a:rPr lang="en-US" sz="2100" spc="420">
                <a:solidFill>
                  <a:srgbClr val="000000"/>
                </a:solidFill>
                <a:latin typeface="Canva Sans"/>
                <a:ea typeface="Canva Sans"/>
                <a:cs typeface="Canva Sans"/>
                <a:sym typeface="Canva Sans"/>
              </a:rPr>
              <a:t>[4] Caleb Riggs, Tanner Douglas, and Kanwalinderjit Gagneja. “Image Mapping through</a:t>
            </a:r>
          </a:p>
          <a:p>
            <a:pPr algn="l">
              <a:lnSpc>
                <a:spcPts val="2940"/>
              </a:lnSpc>
            </a:pPr>
            <a:r>
              <a:rPr lang="en-US" sz="2100" spc="420">
                <a:solidFill>
                  <a:srgbClr val="000000"/>
                </a:solidFill>
                <a:latin typeface="Canva Sans"/>
                <a:ea typeface="Canva Sans"/>
                <a:cs typeface="Canva Sans"/>
                <a:sym typeface="Canva Sans"/>
              </a:rPr>
              <a:t>Metadata”. In: 2018 Third International Conference on Security of Smart Cities,</a:t>
            </a:r>
          </a:p>
          <a:p>
            <a:pPr algn="l">
              <a:lnSpc>
                <a:spcPts val="2940"/>
              </a:lnSpc>
            </a:pPr>
            <a:r>
              <a:rPr lang="en-US" sz="2100" spc="420">
                <a:solidFill>
                  <a:srgbClr val="000000"/>
                </a:solidFill>
                <a:latin typeface="Canva Sans"/>
                <a:ea typeface="Canva Sans"/>
                <a:cs typeface="Canva Sans"/>
                <a:sym typeface="Canva Sans"/>
              </a:rPr>
              <a:t>Industrial Control System and Communications (SSIC). 2018, pp. 1–8. doi:</a:t>
            </a:r>
          </a:p>
          <a:p>
            <a:pPr algn="l">
              <a:lnSpc>
                <a:spcPts val="2940"/>
              </a:lnSpc>
            </a:pPr>
            <a:r>
              <a:rPr lang="en-US" sz="2100" spc="420">
                <a:solidFill>
                  <a:srgbClr val="000000"/>
                </a:solidFill>
                <a:latin typeface="Canva Sans"/>
                <a:ea typeface="Canva Sans"/>
                <a:cs typeface="Canva Sans"/>
                <a:sym typeface="Canva Sans"/>
              </a:rPr>
              <a:t>10.1109/SSIC.2018.8556664.</a:t>
            </a:r>
          </a:p>
          <a:p>
            <a:pPr algn="l">
              <a:lnSpc>
                <a:spcPts val="2940"/>
              </a:lnSpc>
            </a:pPr>
          </a:p>
          <a:p>
            <a:pPr algn="l">
              <a:lnSpc>
                <a:spcPts val="2940"/>
              </a:lnSpc>
            </a:pPr>
            <a:r>
              <a:rPr lang="en-US" sz="2100" spc="420">
                <a:solidFill>
                  <a:srgbClr val="000000"/>
                </a:solidFill>
                <a:latin typeface="Canva Sans"/>
                <a:ea typeface="Canva Sans"/>
                <a:cs typeface="Canva Sans"/>
                <a:sym typeface="Canva Sans"/>
              </a:rPr>
              <a:t>[5] Evagelos Varthis et al. “Automatic metadata extraction via image processing using</a:t>
            </a:r>
          </a:p>
          <a:p>
            <a:pPr algn="l">
              <a:lnSpc>
                <a:spcPts val="2940"/>
              </a:lnSpc>
            </a:pPr>
            <a:r>
              <a:rPr lang="en-US" sz="2100" spc="420">
                <a:solidFill>
                  <a:srgbClr val="000000"/>
                </a:solidFill>
                <a:latin typeface="Canva Sans"/>
                <a:ea typeface="Canva Sans"/>
                <a:cs typeface="Canva Sans"/>
                <a:sym typeface="Canva Sans"/>
              </a:rPr>
              <a:t>Migne’s Patrologia Graeca”. In: International Journal of Metadata, Semantics and</a:t>
            </a:r>
          </a:p>
          <a:p>
            <a:pPr algn="l">
              <a:lnSpc>
                <a:spcPts val="2940"/>
              </a:lnSpc>
            </a:pPr>
            <a:r>
              <a:rPr lang="en-US" sz="2100" spc="420">
                <a:solidFill>
                  <a:srgbClr val="000000"/>
                </a:solidFill>
                <a:latin typeface="Canva Sans"/>
                <a:ea typeface="Canva Sans"/>
                <a:cs typeface="Canva Sans"/>
                <a:sym typeface="Canva Sans"/>
              </a:rPr>
              <a:t>Ontologies 14.4 (2020), pp. 265–278.</a:t>
            </a:r>
          </a:p>
          <a:p>
            <a:pPr algn="l">
              <a:lnSpc>
                <a:spcPts val="2940"/>
              </a:lnSpc>
            </a:pPr>
            <a:r>
              <a:rPr lang="en-US" sz="2100" spc="420">
                <a:solidFill>
                  <a:srgbClr val="000000"/>
                </a:solidFill>
                <a:latin typeface="Canva Sans"/>
                <a:ea typeface="Canva Sans"/>
                <a:cs typeface="Canva Sans"/>
                <a:sym typeface="Canva Sans"/>
              </a:rPr>
              <a:t> </a:t>
            </a:r>
          </a:p>
          <a:p>
            <a:pPr algn="l">
              <a:lnSpc>
                <a:spcPts val="2940"/>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9244012" cy="66992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INTRODUCTION</a:t>
            </a:r>
          </a:p>
        </p:txBody>
      </p:sp>
      <p:sp>
        <p:nvSpPr>
          <p:cNvPr name="TextBox 3" id="3"/>
          <p:cNvSpPr txBox="true"/>
          <p:nvPr/>
        </p:nvSpPr>
        <p:spPr>
          <a:xfrm rot="0">
            <a:off x="9139238" y="4487903"/>
            <a:ext cx="9525" cy="1177844"/>
          </a:xfrm>
          <a:prstGeom prst="rect">
            <a:avLst/>
          </a:prstGeom>
        </p:spPr>
        <p:txBody>
          <a:bodyPr anchor="t" rtlCol="false" tIns="0" lIns="0" bIns="0" rIns="0">
            <a:spAutoFit/>
          </a:bodyPr>
          <a:lstStyle/>
          <a:p>
            <a:pPr algn="ctr">
              <a:lnSpc>
                <a:spcPts val="9629"/>
              </a:lnSpc>
              <a:spcBef>
                <a:spcPct val="0"/>
              </a:spcBef>
            </a:pPr>
          </a:p>
        </p:txBody>
      </p:sp>
      <p:sp>
        <p:nvSpPr>
          <p:cNvPr name="TextBox 4" id="4"/>
          <p:cNvSpPr txBox="true"/>
          <p:nvPr/>
        </p:nvSpPr>
        <p:spPr>
          <a:xfrm rot="0">
            <a:off x="1023135" y="3169009"/>
            <a:ext cx="4311402" cy="513098"/>
          </a:xfrm>
          <a:prstGeom prst="rect">
            <a:avLst/>
          </a:prstGeom>
        </p:spPr>
        <p:txBody>
          <a:bodyPr anchor="t" rtlCol="false" tIns="0" lIns="0" bIns="0" rIns="0">
            <a:spAutoFit/>
          </a:bodyPr>
          <a:lstStyle/>
          <a:p>
            <a:pPr algn="ctr">
              <a:lnSpc>
                <a:spcPts val="4269"/>
              </a:lnSpc>
            </a:pPr>
            <a:r>
              <a:rPr lang="en-US" sz="3049" b="true">
                <a:solidFill>
                  <a:srgbClr val="504C44"/>
                </a:solidFill>
                <a:latin typeface="Baskerville Display PT Bold"/>
                <a:ea typeface="Baskerville Display PT Bold"/>
                <a:cs typeface="Baskerville Display PT Bold"/>
                <a:sym typeface="Baskerville Display PT Bold"/>
              </a:rPr>
              <a:t>What is Image Forensics?</a:t>
            </a:r>
          </a:p>
        </p:txBody>
      </p:sp>
      <p:sp>
        <p:nvSpPr>
          <p:cNvPr name="TextBox 5" id="5"/>
          <p:cNvSpPr txBox="true"/>
          <p:nvPr/>
        </p:nvSpPr>
        <p:spPr>
          <a:xfrm rot="0">
            <a:off x="1028700" y="6263536"/>
            <a:ext cx="7643248" cy="513080"/>
          </a:xfrm>
          <a:prstGeom prst="rect">
            <a:avLst/>
          </a:prstGeom>
        </p:spPr>
        <p:txBody>
          <a:bodyPr anchor="t" rtlCol="false" tIns="0" lIns="0" bIns="0" rIns="0">
            <a:spAutoFit/>
          </a:bodyPr>
          <a:lstStyle/>
          <a:p>
            <a:pPr algn="l">
              <a:lnSpc>
                <a:spcPts val="4270"/>
              </a:lnSpc>
            </a:pPr>
            <a:r>
              <a:rPr lang="en-US" sz="3050" b="true">
                <a:solidFill>
                  <a:srgbClr val="504C44"/>
                </a:solidFill>
                <a:latin typeface="Baskerville Display PT Bold"/>
                <a:ea typeface="Baskerville Display PT Bold"/>
                <a:cs typeface="Baskerville Display PT Bold"/>
                <a:sym typeface="Baskerville Display PT Bold"/>
              </a:rPr>
              <a:t>Importance of Metadata in Forensics.</a:t>
            </a:r>
          </a:p>
        </p:txBody>
      </p:sp>
      <p:sp>
        <p:nvSpPr>
          <p:cNvPr name="TextBox 6" id="6"/>
          <p:cNvSpPr txBox="true"/>
          <p:nvPr/>
        </p:nvSpPr>
        <p:spPr>
          <a:xfrm rot="0">
            <a:off x="1028700" y="6836052"/>
            <a:ext cx="15793679" cy="1180465"/>
          </a:xfrm>
          <a:prstGeom prst="rect">
            <a:avLst/>
          </a:prstGeom>
        </p:spPr>
        <p:txBody>
          <a:bodyPr anchor="t" rtlCol="false" tIns="0" lIns="0" bIns="0" rIns="0">
            <a:spAutoFit/>
          </a:bodyPr>
          <a:lstStyle/>
          <a:p>
            <a:pPr algn="just">
              <a:lnSpc>
                <a:spcPts val="4759"/>
              </a:lnSpc>
            </a:pPr>
            <a:r>
              <a:rPr lang="en-US" sz="3399">
                <a:solidFill>
                  <a:srgbClr val="504C44"/>
                </a:solidFill>
                <a:latin typeface="Baskerville Display PT"/>
                <a:ea typeface="Baskerville Display PT"/>
                <a:cs typeface="Baskerville Display PT"/>
                <a:sym typeface="Baskerville Display PT"/>
              </a:rPr>
              <a:t>Metadata can help trace the origin of an image, determine if it has been tampered with, and provide essential clues in criminal investigations.</a:t>
            </a:r>
          </a:p>
        </p:txBody>
      </p:sp>
      <p:sp>
        <p:nvSpPr>
          <p:cNvPr name="TextBox 7" id="7"/>
          <p:cNvSpPr txBox="true"/>
          <p:nvPr/>
        </p:nvSpPr>
        <p:spPr>
          <a:xfrm rot="0">
            <a:off x="1028700" y="3615431"/>
            <a:ext cx="15793679" cy="1180465"/>
          </a:xfrm>
          <a:prstGeom prst="rect">
            <a:avLst/>
          </a:prstGeom>
        </p:spPr>
        <p:txBody>
          <a:bodyPr anchor="t" rtlCol="false" tIns="0" lIns="0" bIns="0" rIns="0">
            <a:spAutoFit/>
          </a:bodyPr>
          <a:lstStyle/>
          <a:p>
            <a:pPr algn="l">
              <a:lnSpc>
                <a:spcPts val="4759"/>
              </a:lnSpc>
            </a:pPr>
            <a:r>
              <a:rPr lang="en-US" sz="3399">
                <a:solidFill>
                  <a:srgbClr val="504C44"/>
                </a:solidFill>
                <a:latin typeface="Baskerville Display PT"/>
                <a:ea typeface="Baskerville Display PT"/>
                <a:cs typeface="Baskerville Display PT"/>
                <a:sym typeface="Baskerville Display PT"/>
              </a:rPr>
              <a:t>A field of digital forensics that involves analyzing images to detect tampering, authenticate sources, and gather evidence.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2306425"/>
            <a:ext cx="14659672" cy="4516374"/>
          </a:xfrm>
          <a:prstGeom prst="rect">
            <a:avLst/>
          </a:prstGeom>
        </p:spPr>
        <p:txBody>
          <a:bodyPr anchor="t" rtlCol="false" tIns="0" lIns="0" bIns="0" rIns="0">
            <a:spAutoFit/>
          </a:bodyPr>
          <a:lstStyle/>
          <a:p>
            <a:pPr algn="l">
              <a:lnSpc>
                <a:spcPts val="6017"/>
              </a:lnSpc>
            </a:pPr>
            <a:r>
              <a:rPr lang="en-US" sz="3399">
                <a:solidFill>
                  <a:srgbClr val="504C44"/>
                </a:solidFill>
                <a:latin typeface="Baskerville Display PT"/>
                <a:ea typeface="Baskerville Display PT"/>
                <a:cs typeface="Baskerville Display PT"/>
                <a:sym typeface="Baskerville Display PT"/>
              </a:rPr>
              <a:t>Challenges:</a:t>
            </a:r>
          </a:p>
          <a:p>
            <a:pPr algn="l" marL="1468119" indent="-489373" lvl="2">
              <a:lnSpc>
                <a:spcPts val="6017"/>
              </a:lnSpc>
              <a:buFont typeface="Arial"/>
              <a:buChar char="⚬"/>
            </a:pPr>
            <a:r>
              <a:rPr lang="en-US" sz="3399">
                <a:solidFill>
                  <a:srgbClr val="504C44"/>
                </a:solidFill>
                <a:latin typeface="Baskerville Display PT"/>
                <a:ea typeface="Baskerville Display PT"/>
                <a:cs typeface="Baskerville Display PT"/>
                <a:sym typeface="Baskerville Display PT"/>
              </a:rPr>
              <a:t>Manual analysis of metadata is time-consuming and error-prone.</a:t>
            </a:r>
          </a:p>
          <a:p>
            <a:pPr algn="l" marL="1468119" indent="-489373" lvl="2">
              <a:lnSpc>
                <a:spcPts val="6017"/>
              </a:lnSpc>
              <a:buFont typeface="Arial"/>
              <a:buChar char="⚬"/>
            </a:pPr>
            <a:r>
              <a:rPr lang="en-US" sz="3399">
                <a:solidFill>
                  <a:srgbClr val="504C44"/>
                </a:solidFill>
                <a:latin typeface="Baskerville Display PT"/>
                <a:ea typeface="Baskerville Display PT"/>
                <a:cs typeface="Baskerville Display PT"/>
                <a:sym typeface="Baskerville Display PT"/>
              </a:rPr>
              <a:t>Growing need for automated methods to detect suspicious patterns.</a:t>
            </a:r>
          </a:p>
          <a:p>
            <a:pPr algn="l">
              <a:lnSpc>
                <a:spcPts val="6017"/>
              </a:lnSpc>
            </a:pPr>
            <a:r>
              <a:rPr lang="en-US" sz="3399">
                <a:solidFill>
                  <a:srgbClr val="504C44"/>
                </a:solidFill>
                <a:latin typeface="Baskerville Display PT"/>
                <a:ea typeface="Baskerville Display PT"/>
                <a:cs typeface="Baskerville Display PT"/>
                <a:sym typeface="Baskerville Display PT"/>
              </a:rPr>
              <a:t>Objective:</a:t>
            </a:r>
          </a:p>
          <a:p>
            <a:pPr algn="l" marL="1468119" indent="-489373" lvl="2">
              <a:lnSpc>
                <a:spcPts val="6017"/>
              </a:lnSpc>
              <a:buFont typeface="Arial"/>
              <a:buChar char="⚬"/>
            </a:pPr>
            <a:r>
              <a:rPr lang="en-US" sz="3399">
                <a:solidFill>
                  <a:srgbClr val="504C44"/>
                </a:solidFill>
                <a:latin typeface="Baskerville Display PT"/>
                <a:ea typeface="Baskerville Display PT"/>
                <a:cs typeface="Baskerville Display PT"/>
                <a:sym typeface="Baskerville Display PT"/>
              </a:rPr>
              <a:t>M</a:t>
            </a:r>
            <a:r>
              <a:rPr lang="en-US" sz="3399">
                <a:solidFill>
                  <a:srgbClr val="504C44"/>
                </a:solidFill>
                <a:latin typeface="Baskerville Display PT"/>
                <a:ea typeface="Baskerville Display PT"/>
                <a:cs typeface="Baskerville Display PT"/>
                <a:sym typeface="Baskerville Display PT"/>
              </a:rPr>
              <a:t>etadata extraction.</a:t>
            </a:r>
          </a:p>
          <a:p>
            <a:pPr algn="l" marL="1468119" indent="-489373" lvl="2">
              <a:lnSpc>
                <a:spcPts val="6017"/>
              </a:lnSpc>
              <a:buFont typeface="Arial"/>
              <a:buChar char="⚬"/>
            </a:pPr>
            <a:r>
              <a:rPr lang="en-US" sz="3399">
                <a:solidFill>
                  <a:srgbClr val="504C44"/>
                </a:solidFill>
                <a:latin typeface="Baskerville Display PT"/>
                <a:ea typeface="Baskerville Display PT"/>
                <a:cs typeface="Baskerville Display PT"/>
                <a:sym typeface="Baskerville Display PT"/>
              </a:rPr>
              <a:t>Leverage machine learning to detect anomalies.</a:t>
            </a:r>
          </a:p>
        </p:txBody>
      </p:sp>
      <p:sp>
        <p:nvSpPr>
          <p:cNvPr name="TextBox 3" id="3"/>
          <p:cNvSpPr txBox="true"/>
          <p:nvPr/>
        </p:nvSpPr>
        <p:spPr>
          <a:xfrm rot="0">
            <a:off x="1028700" y="962025"/>
            <a:ext cx="13981370" cy="66992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PROBLEM STATEMENT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1873186"/>
            <a:ext cx="13981370" cy="8512304"/>
          </a:xfrm>
          <a:prstGeom prst="rect">
            <a:avLst/>
          </a:prstGeom>
        </p:spPr>
        <p:txBody>
          <a:bodyPr anchor="t" rtlCol="false" tIns="0" lIns="0" bIns="0" rIns="0">
            <a:spAutoFit/>
          </a:bodyPr>
          <a:lstStyle/>
          <a:p>
            <a:pPr algn="l" marL="690874" indent="-345437" lvl="1">
              <a:lnSpc>
                <a:spcPts val="5663"/>
              </a:lnSpc>
              <a:buAutoNum type="arabicPeriod" startAt="1"/>
            </a:pPr>
            <a:r>
              <a:rPr lang="en-US" sz="3199">
                <a:solidFill>
                  <a:srgbClr val="504C44"/>
                </a:solidFill>
                <a:latin typeface="Baskerville Display PT"/>
                <a:ea typeface="Baskerville Display PT"/>
                <a:cs typeface="Baskerville Display PT"/>
                <a:sym typeface="Baskerville Display PT"/>
              </a:rPr>
              <a:t>Meta Data Extraction </a:t>
            </a:r>
          </a:p>
          <a:p>
            <a:pPr algn="l" marL="690874" indent="-345437" lvl="1">
              <a:lnSpc>
                <a:spcPts val="5663"/>
              </a:lnSpc>
              <a:buFont typeface="Arial"/>
              <a:buChar char="•"/>
            </a:pPr>
            <a:r>
              <a:rPr lang="en-US" sz="3199">
                <a:solidFill>
                  <a:srgbClr val="504C44"/>
                </a:solidFill>
                <a:latin typeface="Baskerville Display PT"/>
                <a:ea typeface="Baskerville Display PT"/>
                <a:cs typeface="Baskerville Display PT"/>
                <a:sym typeface="Baskerville Display PT"/>
              </a:rPr>
              <a:t>ExifRead Python library.</a:t>
            </a:r>
          </a:p>
          <a:p>
            <a:pPr algn="l" marL="690874" indent="-345437" lvl="1">
              <a:lnSpc>
                <a:spcPts val="5663"/>
              </a:lnSpc>
              <a:buFont typeface="Arial"/>
              <a:buChar char="•"/>
            </a:pPr>
            <a:r>
              <a:rPr lang="en-US" sz="3199">
                <a:solidFill>
                  <a:srgbClr val="504C44"/>
                </a:solidFill>
                <a:latin typeface="Baskerville Display PT"/>
                <a:ea typeface="Baskerville Display PT"/>
                <a:cs typeface="Baskerville Display PT"/>
                <a:sym typeface="Baskerville Display PT"/>
              </a:rPr>
              <a:t>Extracted fields: GPS, Timestamps, Camera... etc.</a:t>
            </a:r>
          </a:p>
          <a:p>
            <a:pPr algn="l">
              <a:lnSpc>
                <a:spcPts val="5663"/>
              </a:lnSpc>
            </a:pPr>
          </a:p>
          <a:p>
            <a:pPr algn="l">
              <a:lnSpc>
                <a:spcPts val="5663"/>
              </a:lnSpc>
            </a:pPr>
            <a:r>
              <a:rPr lang="en-US" sz="3199">
                <a:solidFill>
                  <a:srgbClr val="504C44"/>
                </a:solidFill>
                <a:latin typeface="Baskerville Display PT"/>
                <a:ea typeface="Baskerville Display PT"/>
                <a:cs typeface="Baskerville Display PT"/>
                <a:sym typeface="Baskerville Display PT"/>
              </a:rPr>
              <a:t>2. Anomaly Detection:</a:t>
            </a:r>
          </a:p>
          <a:p>
            <a:pPr algn="l" marL="690874" indent="-345437" lvl="1">
              <a:lnSpc>
                <a:spcPts val="5663"/>
              </a:lnSpc>
              <a:buFont typeface="Arial"/>
              <a:buChar char="•"/>
            </a:pPr>
            <a:r>
              <a:rPr lang="en-US" sz="3199">
                <a:solidFill>
                  <a:srgbClr val="504C44"/>
                </a:solidFill>
                <a:latin typeface="Baskerville Display PT"/>
                <a:ea typeface="Baskerville Display PT"/>
                <a:cs typeface="Baskerville Display PT"/>
                <a:sym typeface="Baskerville Display PT"/>
              </a:rPr>
              <a:t>Model: Isolation Forest.</a:t>
            </a:r>
          </a:p>
          <a:p>
            <a:pPr algn="l" marL="690874" indent="-345437" lvl="1">
              <a:lnSpc>
                <a:spcPts val="5663"/>
              </a:lnSpc>
              <a:buFont typeface="Arial"/>
              <a:buChar char="•"/>
            </a:pPr>
            <a:r>
              <a:rPr lang="en-US" sz="3199">
                <a:solidFill>
                  <a:srgbClr val="504C44"/>
                </a:solidFill>
                <a:latin typeface="Baskerville Display PT"/>
                <a:ea typeface="Baskerville Display PT"/>
                <a:cs typeface="Baskerville Display PT"/>
                <a:sym typeface="Baskerville Display PT"/>
              </a:rPr>
              <a:t>Identified outliers by separating minority anomalous samples from the majority.</a:t>
            </a:r>
          </a:p>
          <a:p>
            <a:pPr algn="l">
              <a:lnSpc>
                <a:spcPts val="5663"/>
              </a:lnSpc>
            </a:pPr>
          </a:p>
          <a:p>
            <a:pPr algn="l">
              <a:lnSpc>
                <a:spcPts val="5663"/>
              </a:lnSpc>
            </a:pPr>
            <a:r>
              <a:rPr lang="en-US" sz="3199">
                <a:solidFill>
                  <a:srgbClr val="504C44"/>
                </a:solidFill>
                <a:latin typeface="Baskerville Display PT"/>
                <a:ea typeface="Baskerville Display PT"/>
                <a:cs typeface="Baskerville Display PT"/>
                <a:sym typeface="Baskerville Display PT"/>
              </a:rPr>
              <a:t>3. Geospatial Visualisation</a:t>
            </a:r>
          </a:p>
          <a:p>
            <a:pPr algn="l" marL="690874" indent="-345437" lvl="1">
              <a:lnSpc>
                <a:spcPts val="5663"/>
              </a:lnSpc>
              <a:buFont typeface="Arial"/>
              <a:buChar char="•"/>
            </a:pPr>
            <a:r>
              <a:rPr lang="en-US" sz="3199">
                <a:solidFill>
                  <a:srgbClr val="504C44"/>
                </a:solidFill>
                <a:latin typeface="Baskerville Display PT"/>
                <a:ea typeface="Baskerville Display PT"/>
                <a:cs typeface="Baskerville Display PT"/>
                <a:sym typeface="Baskerville Display PT"/>
              </a:rPr>
              <a:t>We used sea-born and Folium to represent visually.</a:t>
            </a:r>
          </a:p>
          <a:p>
            <a:pPr algn="l">
              <a:lnSpc>
                <a:spcPts val="5663"/>
              </a:lnSpc>
            </a:pPr>
          </a:p>
        </p:txBody>
      </p:sp>
      <p:sp>
        <p:nvSpPr>
          <p:cNvPr name="TextBox 3" id="3"/>
          <p:cNvSpPr txBox="true"/>
          <p:nvPr/>
        </p:nvSpPr>
        <p:spPr>
          <a:xfrm rot="0">
            <a:off x="1028700" y="962025"/>
            <a:ext cx="13981370" cy="669925"/>
          </a:xfrm>
          <a:prstGeom prst="rect">
            <a:avLst/>
          </a:prstGeom>
        </p:spPr>
        <p:txBody>
          <a:bodyPr anchor="t" rtlCol="false" tIns="0" lIns="0" bIns="0" rIns="0">
            <a:spAutoFit/>
          </a:bodyPr>
          <a:lstStyle/>
          <a:p>
            <a:pPr algn="l">
              <a:lnSpc>
                <a:spcPts val="5599"/>
              </a:lnSpc>
            </a:pPr>
            <a:r>
              <a:rPr lang="en-US" sz="3999" spc="799">
                <a:solidFill>
                  <a:srgbClr val="504C44"/>
                </a:solidFill>
                <a:latin typeface="Baskerville Display PT"/>
                <a:ea typeface="Baskerville Display PT"/>
                <a:cs typeface="Baskerville Display PT"/>
                <a:sym typeface="Baskerville Display PT"/>
              </a:rPr>
              <a:t>METHODOLOGY</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295185" y="1444978"/>
            <a:ext cx="7230963" cy="669925"/>
          </a:xfrm>
          <a:prstGeom prst="rect">
            <a:avLst/>
          </a:prstGeom>
        </p:spPr>
        <p:txBody>
          <a:bodyPr anchor="t" rtlCol="false" tIns="0" lIns="0" bIns="0" rIns="0">
            <a:spAutoFit/>
          </a:bodyPr>
          <a:lstStyle/>
          <a:p>
            <a:pPr algn="ctr">
              <a:lnSpc>
                <a:spcPts val="5599"/>
              </a:lnSpc>
              <a:spcBef>
                <a:spcPct val="0"/>
              </a:spcBef>
            </a:pPr>
            <a:r>
              <a:rPr lang="en-US" b="true" sz="3999" spc="799">
                <a:solidFill>
                  <a:srgbClr val="000000"/>
                </a:solidFill>
                <a:latin typeface="Baskerville Display PT Bold"/>
                <a:ea typeface="Baskerville Display PT Bold"/>
                <a:cs typeface="Baskerville Display PT Bold"/>
                <a:sym typeface="Baskerville Display PT Bold"/>
              </a:rPr>
              <a:t>TECHNOLOGIES USED</a:t>
            </a:r>
          </a:p>
        </p:txBody>
      </p:sp>
      <p:sp>
        <p:nvSpPr>
          <p:cNvPr name="TextBox 3" id="3"/>
          <p:cNvSpPr txBox="true"/>
          <p:nvPr/>
        </p:nvSpPr>
        <p:spPr>
          <a:xfrm rot="0">
            <a:off x="1295185" y="2545033"/>
            <a:ext cx="13915281" cy="5380990"/>
          </a:xfrm>
          <a:prstGeom prst="rect">
            <a:avLst/>
          </a:prstGeom>
        </p:spPr>
        <p:txBody>
          <a:bodyPr anchor="t" rtlCol="false" tIns="0" lIns="0" bIns="0" rIns="0">
            <a:spAutoFit/>
          </a:bodyPr>
          <a:lstStyle/>
          <a:p>
            <a:pPr algn="l">
              <a:lnSpc>
                <a:spcPts val="4759"/>
              </a:lnSpc>
            </a:pPr>
          </a:p>
          <a:p>
            <a:pPr algn="l" marL="734059" indent="-367030" lvl="1">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Programming Language: Python</a:t>
            </a:r>
          </a:p>
          <a:p>
            <a:pPr algn="l" marL="734059" indent="-367030" lvl="1">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Libraries:</a:t>
            </a:r>
          </a:p>
          <a:p>
            <a:pPr algn="l" marL="1468119" indent="-489373" lvl="2">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ExifRea</a:t>
            </a:r>
            <a:r>
              <a:rPr lang="en-US" sz="3399">
                <a:solidFill>
                  <a:srgbClr val="000000"/>
                </a:solidFill>
                <a:latin typeface="Baskerville Display PT"/>
                <a:ea typeface="Baskerville Display PT"/>
                <a:cs typeface="Baskerville Display PT"/>
                <a:sym typeface="Baskerville Display PT"/>
              </a:rPr>
              <a:t>d for metadata extraction.</a:t>
            </a:r>
          </a:p>
          <a:p>
            <a:pPr algn="l" marL="1468119" indent="-489373" lvl="2">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Scikit-learn for Isolation Forest model implementation.</a:t>
            </a:r>
          </a:p>
          <a:p>
            <a:pPr algn="l">
              <a:lnSpc>
                <a:spcPts val="4759"/>
              </a:lnSpc>
            </a:pPr>
          </a:p>
          <a:p>
            <a:pPr algn="l" marL="734059" indent="-367030" lvl="1">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Data Analysis Tools: Pandas, NumPy.</a:t>
            </a:r>
          </a:p>
          <a:p>
            <a:pPr algn="l" marL="734059" indent="-367030" lvl="1">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Visualisation Tools:  Matplotlib, Seaborn, Folium</a:t>
            </a:r>
          </a:p>
          <a:p>
            <a:pPr algn="l">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160399" y="1419830"/>
            <a:ext cx="8479631" cy="669925"/>
          </a:xfrm>
          <a:prstGeom prst="rect">
            <a:avLst/>
          </a:prstGeom>
        </p:spPr>
        <p:txBody>
          <a:bodyPr anchor="t" rtlCol="false" tIns="0" lIns="0" bIns="0" rIns="0">
            <a:spAutoFit/>
          </a:bodyPr>
          <a:lstStyle/>
          <a:p>
            <a:pPr algn="ctr">
              <a:lnSpc>
                <a:spcPts val="5599"/>
              </a:lnSpc>
              <a:spcBef>
                <a:spcPct val="0"/>
              </a:spcBef>
            </a:pPr>
            <a:r>
              <a:rPr lang="en-US" b="true" sz="3999" spc="799">
                <a:solidFill>
                  <a:srgbClr val="000000"/>
                </a:solidFill>
                <a:latin typeface="Baskerville Display PT Bold"/>
                <a:ea typeface="Baskerville Display PT Bold"/>
                <a:cs typeface="Baskerville Display PT Bold"/>
                <a:sym typeface="Baskerville Display PT Bold"/>
              </a:rPr>
              <a:t>META DATA EXTRACTION</a:t>
            </a:r>
          </a:p>
        </p:txBody>
      </p:sp>
      <p:sp>
        <p:nvSpPr>
          <p:cNvPr name="TextBox 3" id="3"/>
          <p:cNvSpPr txBox="true"/>
          <p:nvPr/>
        </p:nvSpPr>
        <p:spPr>
          <a:xfrm rot="0">
            <a:off x="1292261" y="2655503"/>
            <a:ext cx="15703478" cy="2224729"/>
          </a:xfrm>
          <a:prstGeom prst="rect">
            <a:avLst/>
          </a:prstGeom>
        </p:spPr>
        <p:txBody>
          <a:bodyPr anchor="t" rtlCol="false" tIns="0" lIns="0" bIns="0" rIns="0">
            <a:spAutoFit/>
          </a:bodyPr>
          <a:lstStyle/>
          <a:p>
            <a:pPr algn="l">
              <a:lnSpc>
                <a:spcPts val="4427"/>
              </a:lnSpc>
            </a:pPr>
            <a:r>
              <a:rPr lang="en-US" sz="3162">
                <a:solidFill>
                  <a:srgbClr val="000000"/>
                </a:solidFill>
                <a:latin typeface="Baskerville Display PT"/>
                <a:ea typeface="Baskerville Display PT"/>
                <a:cs typeface="Baskerville Display PT"/>
                <a:sym typeface="Baskerville Display PT"/>
              </a:rPr>
              <a:t>Overview:</a:t>
            </a:r>
          </a:p>
          <a:p>
            <a:pPr algn="l" marL="682729" indent="-341365" lvl="1">
              <a:lnSpc>
                <a:spcPts val="4427"/>
              </a:lnSpc>
              <a:buFont typeface="Arial"/>
              <a:buChar char="•"/>
            </a:pPr>
            <a:r>
              <a:rPr lang="en-US" sz="3162">
                <a:solidFill>
                  <a:srgbClr val="000000"/>
                </a:solidFill>
                <a:latin typeface="Baskerville Display PT"/>
                <a:ea typeface="Baskerville Display PT"/>
                <a:cs typeface="Baskerville Display PT"/>
                <a:sym typeface="Baskerville Display PT"/>
              </a:rPr>
              <a:t>Metadata is embedded information within image files that provides contextual and technical details.</a:t>
            </a:r>
          </a:p>
          <a:p>
            <a:pPr algn="l">
              <a:lnSpc>
                <a:spcPts val="4427"/>
              </a:lnSpc>
            </a:pPr>
          </a:p>
        </p:txBody>
      </p:sp>
      <p:sp>
        <p:nvSpPr>
          <p:cNvPr name="Freeform 4" id="4"/>
          <p:cNvSpPr/>
          <p:nvPr/>
        </p:nvSpPr>
        <p:spPr>
          <a:xfrm flipH="false" flipV="false" rot="0">
            <a:off x="1292261" y="4880232"/>
            <a:ext cx="12788124" cy="3501779"/>
          </a:xfrm>
          <a:custGeom>
            <a:avLst/>
            <a:gdLst/>
            <a:ahLst/>
            <a:cxnLst/>
            <a:rect r="r" b="b" t="t" l="l"/>
            <a:pathLst>
              <a:path h="3501779" w="12788124">
                <a:moveTo>
                  <a:pt x="0" y="0"/>
                </a:moveTo>
                <a:lnTo>
                  <a:pt x="12788123" y="0"/>
                </a:lnTo>
                <a:lnTo>
                  <a:pt x="12788123" y="3501779"/>
                </a:lnTo>
                <a:lnTo>
                  <a:pt x="0" y="3501779"/>
                </a:lnTo>
                <a:lnTo>
                  <a:pt x="0" y="0"/>
                </a:lnTo>
                <a:close/>
              </a:path>
            </a:pathLst>
          </a:custGeom>
          <a:blipFill>
            <a:blip r:embed="rId2"/>
            <a:stretch>
              <a:fillRect l="0" t="0" r="0" b="-96289"/>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700" y="1169893"/>
            <a:ext cx="12698313" cy="7181215"/>
          </a:xfrm>
          <a:prstGeom prst="rect">
            <a:avLst/>
          </a:prstGeom>
        </p:spPr>
        <p:txBody>
          <a:bodyPr anchor="t" rtlCol="false" tIns="0" lIns="0" bIns="0" rIns="0">
            <a:spAutoFit/>
          </a:bodyPr>
          <a:lstStyle/>
          <a:p>
            <a:pPr algn="l">
              <a:lnSpc>
                <a:spcPts val="4759"/>
              </a:lnSpc>
            </a:pPr>
            <a:r>
              <a:rPr lang="en-US" sz="3399" b="true">
                <a:solidFill>
                  <a:srgbClr val="000000"/>
                </a:solidFill>
                <a:latin typeface="Baskerville Display PT Bold"/>
                <a:ea typeface="Baskerville Display PT Bold"/>
                <a:cs typeface="Baskerville Display PT Bold"/>
                <a:sym typeface="Baskerville Display PT Bold"/>
              </a:rPr>
              <a:t>Understanding Metadata:</a:t>
            </a:r>
          </a:p>
          <a:p>
            <a:pPr algn="l" marL="734059" indent="-367030" lvl="1">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EXIF Data (Exchangeable Image File Format):</a:t>
            </a:r>
          </a:p>
          <a:p>
            <a:pPr algn="l" marL="1468119" indent="-489373" lvl="2">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GPS data: Latitude, longitude, altitude.</a:t>
            </a:r>
          </a:p>
          <a:p>
            <a:pPr algn="l" marL="1468119" indent="-489373" lvl="2">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Date and time of capture.</a:t>
            </a:r>
          </a:p>
          <a:p>
            <a:pPr algn="l">
              <a:lnSpc>
                <a:spcPts val="4759"/>
              </a:lnSpc>
            </a:pPr>
          </a:p>
          <a:p>
            <a:pPr algn="l">
              <a:lnSpc>
                <a:spcPts val="4759"/>
              </a:lnSpc>
            </a:pPr>
            <a:r>
              <a:rPr lang="en-US" sz="3399" b="true">
                <a:solidFill>
                  <a:srgbClr val="000000"/>
                </a:solidFill>
                <a:latin typeface="Baskerville Display PT Bold"/>
                <a:ea typeface="Baskerville Display PT Bold"/>
                <a:cs typeface="Baskerville Display PT Bold"/>
                <a:sym typeface="Baskerville Display PT Bold"/>
              </a:rPr>
              <a:t>Tool Used: ExifRead Python Library:</a:t>
            </a:r>
          </a:p>
          <a:p>
            <a:pPr algn="l" marL="734059" indent="-367030" lvl="1">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Reads metadata from JPEG, TIFF, and R</a:t>
            </a:r>
            <a:r>
              <a:rPr lang="en-US" sz="3399">
                <a:solidFill>
                  <a:srgbClr val="000000"/>
                </a:solidFill>
                <a:latin typeface="Baskerville Display PT"/>
                <a:ea typeface="Baskerville Display PT"/>
                <a:cs typeface="Baskerville Display PT"/>
                <a:sym typeface="Baskerville Display PT"/>
              </a:rPr>
              <a:t>AW image formats.</a:t>
            </a:r>
          </a:p>
          <a:p>
            <a:pPr algn="l" marL="734059" indent="-367030" lvl="1">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Offers structured output for easy parsing.</a:t>
            </a:r>
          </a:p>
          <a:p>
            <a:pPr algn="l" marL="734059" indent="-367030" lvl="1">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Example Fields Extracted:</a:t>
            </a:r>
          </a:p>
          <a:p>
            <a:pPr algn="l" marL="1468119" indent="-489373" lvl="2">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GPSInfo: Contains geolocation data.</a:t>
            </a:r>
          </a:p>
          <a:p>
            <a:pPr algn="l" marL="1468119" indent="-489373" lvl="2">
              <a:lnSpc>
                <a:spcPts val="4759"/>
              </a:lnSpc>
              <a:buFont typeface="Arial"/>
              <a:buChar char="⚬"/>
            </a:pPr>
            <a:r>
              <a:rPr lang="en-US" sz="3399">
                <a:solidFill>
                  <a:srgbClr val="000000"/>
                </a:solidFill>
                <a:latin typeface="Baskerville Display PT"/>
                <a:ea typeface="Baskerville Display PT"/>
                <a:cs typeface="Baskerville Display PT"/>
                <a:sym typeface="Baskerville Display PT"/>
              </a:rPr>
              <a:t>DateTimeOriginal: Timestamp of the original image capture.</a:t>
            </a:r>
          </a:p>
          <a:p>
            <a:pPr algn="l">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185407" y="2590893"/>
            <a:ext cx="12404479" cy="6667407"/>
          </a:xfrm>
          <a:custGeom>
            <a:avLst/>
            <a:gdLst/>
            <a:ahLst/>
            <a:cxnLst/>
            <a:rect r="r" b="b" t="t" l="l"/>
            <a:pathLst>
              <a:path h="6667407" w="12404479">
                <a:moveTo>
                  <a:pt x="0" y="0"/>
                </a:moveTo>
                <a:lnTo>
                  <a:pt x="12404479" y="0"/>
                </a:lnTo>
                <a:lnTo>
                  <a:pt x="12404479" y="6667407"/>
                </a:lnTo>
                <a:lnTo>
                  <a:pt x="0" y="6667407"/>
                </a:lnTo>
                <a:lnTo>
                  <a:pt x="0" y="0"/>
                </a:lnTo>
                <a:close/>
              </a:path>
            </a:pathLst>
          </a:custGeom>
          <a:blipFill>
            <a:blip r:embed="rId2"/>
            <a:stretch>
              <a:fillRect l="0" t="0" r="0" b="0"/>
            </a:stretch>
          </a:blipFill>
        </p:spPr>
      </p:sp>
      <p:sp>
        <p:nvSpPr>
          <p:cNvPr name="TextBox 3" id="3"/>
          <p:cNvSpPr txBox="true"/>
          <p:nvPr/>
        </p:nvSpPr>
        <p:spPr>
          <a:xfrm rot="0">
            <a:off x="1185407" y="1318724"/>
            <a:ext cx="12404479" cy="669925"/>
          </a:xfrm>
          <a:prstGeom prst="rect">
            <a:avLst/>
          </a:prstGeom>
        </p:spPr>
        <p:txBody>
          <a:bodyPr anchor="t" rtlCol="false" tIns="0" lIns="0" bIns="0" rIns="0">
            <a:spAutoFit/>
          </a:bodyPr>
          <a:lstStyle/>
          <a:p>
            <a:pPr algn="l">
              <a:lnSpc>
                <a:spcPts val="5599"/>
              </a:lnSpc>
              <a:spcBef>
                <a:spcPct val="0"/>
              </a:spcBef>
            </a:pPr>
            <a:r>
              <a:rPr lang="en-US" sz="3999" spc="799">
                <a:solidFill>
                  <a:srgbClr val="000000"/>
                </a:solidFill>
                <a:latin typeface="Baskerville Display PT"/>
                <a:ea typeface="Baskerville Display PT"/>
                <a:cs typeface="Baskerville Display PT"/>
                <a:sym typeface="Baskerville Display PT"/>
              </a:rPr>
              <a:t> FINAL DATASET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1028417" y="962025"/>
            <a:ext cx="7216229" cy="669925"/>
          </a:xfrm>
          <a:prstGeom prst="rect">
            <a:avLst/>
          </a:prstGeom>
        </p:spPr>
        <p:txBody>
          <a:bodyPr anchor="t" rtlCol="false" tIns="0" lIns="0" bIns="0" rIns="0">
            <a:spAutoFit/>
          </a:bodyPr>
          <a:lstStyle/>
          <a:p>
            <a:pPr algn="ctr">
              <a:lnSpc>
                <a:spcPts val="5599"/>
              </a:lnSpc>
              <a:spcBef>
                <a:spcPct val="0"/>
              </a:spcBef>
            </a:pPr>
            <a:r>
              <a:rPr lang="en-US" sz="3999" spc="799">
                <a:solidFill>
                  <a:srgbClr val="000000"/>
                </a:solidFill>
                <a:latin typeface="Baskerville Display PT"/>
                <a:ea typeface="Baskerville Display PT"/>
                <a:cs typeface="Baskerville Display PT"/>
                <a:sym typeface="Baskerville Display PT"/>
              </a:rPr>
              <a:t>ANOMALY DETECTION</a:t>
            </a:r>
          </a:p>
        </p:txBody>
      </p:sp>
      <p:sp>
        <p:nvSpPr>
          <p:cNvPr name="TextBox 3" id="3"/>
          <p:cNvSpPr txBox="true"/>
          <p:nvPr/>
        </p:nvSpPr>
        <p:spPr>
          <a:xfrm rot="0">
            <a:off x="28575" y="1905564"/>
            <a:ext cx="9525" cy="505739"/>
          </a:xfrm>
          <a:prstGeom prst="rect">
            <a:avLst/>
          </a:prstGeom>
        </p:spPr>
        <p:txBody>
          <a:bodyPr anchor="t" rtlCol="false" tIns="0" lIns="0" bIns="0" rIns="0">
            <a:spAutoFit/>
          </a:bodyPr>
          <a:lstStyle/>
          <a:p>
            <a:pPr algn="l">
              <a:lnSpc>
                <a:spcPts val="4149"/>
              </a:lnSpc>
              <a:spcBef>
                <a:spcPct val="0"/>
              </a:spcBef>
            </a:pPr>
          </a:p>
        </p:txBody>
      </p:sp>
      <p:sp>
        <p:nvSpPr>
          <p:cNvPr name="TextBox 4" id="4"/>
          <p:cNvSpPr txBox="true"/>
          <p:nvPr/>
        </p:nvSpPr>
        <p:spPr>
          <a:xfrm rot="0">
            <a:off x="1028700" y="2129858"/>
            <a:ext cx="16230600" cy="7981908"/>
          </a:xfrm>
          <a:prstGeom prst="rect">
            <a:avLst/>
          </a:prstGeom>
        </p:spPr>
        <p:txBody>
          <a:bodyPr anchor="t" rtlCol="false" tIns="0" lIns="0" bIns="0" rIns="0">
            <a:spAutoFit/>
          </a:bodyPr>
          <a:lstStyle/>
          <a:p>
            <a:pPr algn="l">
              <a:lnSpc>
                <a:spcPts val="4202"/>
              </a:lnSpc>
            </a:pPr>
            <a:r>
              <a:rPr lang="en-US" sz="3001" spc="600">
                <a:solidFill>
                  <a:srgbClr val="000000"/>
                </a:solidFill>
                <a:latin typeface="Baskerville Display PT"/>
                <a:ea typeface="Baskerville Display PT"/>
                <a:cs typeface="Baskerville Display PT"/>
                <a:sym typeface="Baskerville Display PT"/>
              </a:rPr>
              <a:t> </a:t>
            </a:r>
            <a:r>
              <a:rPr lang="en-US" sz="3001" spc="600">
                <a:solidFill>
                  <a:srgbClr val="000000"/>
                </a:solidFill>
                <a:latin typeface="Baskerville Display PT"/>
                <a:ea typeface="Baskerville Display PT"/>
                <a:cs typeface="Baskerville Display PT"/>
                <a:sym typeface="Baskerville Display PT"/>
              </a:rPr>
              <a:t>1. Time Difference Between Creation and Modification:</a:t>
            </a:r>
          </a:p>
          <a:p>
            <a:pPr algn="l">
              <a:lnSpc>
                <a:spcPts val="4202"/>
              </a:lnSpc>
            </a:pPr>
            <a:r>
              <a:rPr lang="en-US" sz="3001" spc="600">
                <a:solidFill>
                  <a:srgbClr val="000000"/>
                </a:solidFill>
                <a:latin typeface="Baskerville Display PT"/>
                <a:ea typeface="Baskerville Display PT"/>
                <a:cs typeface="Baskerville Display PT"/>
                <a:sym typeface="Baskerville Display PT"/>
              </a:rPr>
              <a:t> Abnormally short or long modification times can indicate suspicious activity.</a:t>
            </a:r>
          </a:p>
          <a:p>
            <a:pPr algn="l">
              <a:lnSpc>
                <a:spcPts val="4202"/>
              </a:lnSpc>
            </a:pPr>
          </a:p>
          <a:p>
            <a:pPr algn="l">
              <a:lnSpc>
                <a:spcPts val="4202"/>
              </a:lnSpc>
            </a:pPr>
            <a:r>
              <a:rPr lang="en-US" sz="3001" spc="600">
                <a:solidFill>
                  <a:srgbClr val="000000"/>
                </a:solidFill>
                <a:latin typeface="Baskerville Display PT"/>
                <a:ea typeface="Baskerville Display PT"/>
                <a:cs typeface="Baskerville Display PT"/>
                <a:sym typeface="Baskerville Display PT"/>
              </a:rPr>
              <a:t>2. Geospatial Information (GPS Coordinates):</a:t>
            </a:r>
          </a:p>
          <a:p>
            <a:pPr algn="l">
              <a:lnSpc>
                <a:spcPts val="4202"/>
              </a:lnSpc>
            </a:pPr>
            <a:r>
              <a:rPr lang="en-US" sz="3001" spc="600">
                <a:solidFill>
                  <a:srgbClr val="000000"/>
                </a:solidFill>
                <a:latin typeface="Baskerville Display PT"/>
                <a:ea typeface="Baskerville Display PT"/>
                <a:cs typeface="Baskerville Display PT"/>
                <a:sym typeface="Baskerville Display PT"/>
              </a:rPr>
              <a:t>Inconsistent locations may indicate misplaced evidence or tampering.</a:t>
            </a:r>
          </a:p>
          <a:p>
            <a:pPr algn="l">
              <a:lnSpc>
                <a:spcPts val="4202"/>
              </a:lnSpc>
            </a:pPr>
          </a:p>
          <a:p>
            <a:pPr algn="l">
              <a:lnSpc>
                <a:spcPts val="4202"/>
              </a:lnSpc>
            </a:pPr>
            <a:r>
              <a:rPr lang="en-US" sz="3001" spc="600">
                <a:solidFill>
                  <a:srgbClr val="000000"/>
                </a:solidFill>
                <a:latin typeface="Baskerville Display PT"/>
                <a:ea typeface="Baskerville Display PT"/>
                <a:cs typeface="Baskerville Display PT"/>
                <a:sym typeface="Baskerville Display PT"/>
              </a:rPr>
              <a:t>3. File Size:</a:t>
            </a:r>
          </a:p>
          <a:p>
            <a:pPr algn="l">
              <a:lnSpc>
                <a:spcPts val="4202"/>
              </a:lnSpc>
            </a:pPr>
            <a:r>
              <a:rPr lang="en-US" sz="3001" spc="600">
                <a:solidFill>
                  <a:srgbClr val="000000"/>
                </a:solidFill>
                <a:latin typeface="Baskerville Display PT"/>
                <a:ea typeface="Baskerville Display PT"/>
                <a:cs typeface="Baskerville Display PT"/>
                <a:sym typeface="Baskerville Display PT"/>
              </a:rPr>
              <a:t>Significant deviations in file size might mean compression, cropping, or editing.</a:t>
            </a:r>
          </a:p>
          <a:p>
            <a:pPr algn="l">
              <a:lnSpc>
                <a:spcPts val="4202"/>
              </a:lnSpc>
            </a:pPr>
          </a:p>
          <a:p>
            <a:pPr algn="l">
              <a:lnSpc>
                <a:spcPts val="4202"/>
              </a:lnSpc>
            </a:pPr>
            <a:r>
              <a:rPr lang="en-US" sz="3001" spc="600">
                <a:solidFill>
                  <a:srgbClr val="000000"/>
                </a:solidFill>
                <a:latin typeface="Baskerville Display PT"/>
                <a:ea typeface="Baskerville Display PT"/>
                <a:cs typeface="Baskerville Display PT"/>
                <a:sym typeface="Baskerville Display PT"/>
              </a:rPr>
              <a:t>4. Date Shot:</a:t>
            </a:r>
          </a:p>
          <a:p>
            <a:pPr algn="l">
              <a:lnSpc>
                <a:spcPts val="4202"/>
              </a:lnSpc>
            </a:pPr>
            <a:r>
              <a:rPr lang="en-US" sz="3001" spc="600">
                <a:solidFill>
                  <a:srgbClr val="000000"/>
                </a:solidFill>
                <a:latin typeface="Baskerville Display PT"/>
                <a:ea typeface="Baskerville Display PT"/>
                <a:cs typeface="Baskerville Display PT"/>
                <a:sym typeface="Baskerville Display PT"/>
              </a:rPr>
              <a:t>Inconsistent shooting times may indicate tampering or incorrect metadata.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DAGQ-PQ5Yd0</dc:identifier>
  <dcterms:modified xsi:type="dcterms:W3CDTF">2011-08-01T06:04:30Z</dcterms:modified>
  <cp:revision>1</cp:revision>
  <dc:title>PROJECT IDEA</dc:title>
</cp:coreProperties>
</file>