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306" r:id="rId16"/>
    <p:sldId id="307" r:id="rId17"/>
    <p:sldId id="271" r:id="rId18"/>
    <p:sldId id="272" r:id="rId19"/>
    <p:sldId id="313" r:id="rId20"/>
    <p:sldId id="273" r:id="rId21"/>
    <p:sldId id="314" r:id="rId22"/>
    <p:sldId id="275" r:id="rId23"/>
    <p:sldId id="276" r:id="rId24"/>
    <p:sldId id="277" r:id="rId25"/>
    <p:sldId id="280" r:id="rId26"/>
    <p:sldId id="308" r:id="rId27"/>
    <p:sldId id="281" r:id="rId28"/>
    <p:sldId id="283" r:id="rId29"/>
    <p:sldId id="284" r:id="rId30"/>
    <p:sldId id="309" r:id="rId31"/>
    <p:sldId id="285" r:id="rId32"/>
    <p:sldId id="286" r:id="rId33"/>
    <p:sldId id="316" r:id="rId34"/>
    <p:sldId id="317" r:id="rId35"/>
    <p:sldId id="318" r:id="rId36"/>
    <p:sldId id="287" r:id="rId37"/>
    <p:sldId id="311" r:id="rId38"/>
    <p:sldId id="312"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4610100" cy="3467100"/>
  <p:notesSz cx="4610100" cy="3467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241" d="100"/>
          <a:sy n="241" d="100"/>
        </p:scale>
        <p:origin x="498" y="1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bject 41"/>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0" name="object 40"/>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39" name="object 39"/>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5" name="object 35"/>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6" name="object 36"/>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7" name="object 37"/>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8" name="object 38"/>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9" name="object 29"/>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1" name="object 31"/>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2" name="object 32"/>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3" name="object 33"/>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4" name="object 34"/>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3" name="object 23"/>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7" name="object 27"/>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8" name="object 28"/>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18" name="object 18"/>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9" name="object 19"/>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0" name="object 20"/>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1" name="object 21"/>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2" name="object 22"/>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2" name="object 12"/>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3" name="object 13"/>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4" name="object 14"/>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6" name="object 16"/>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0" name="object 10"/>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1" name="object 11"/>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9" name="object 9"/>
          <p:cNvSpPr/>
          <p:nvPr/>
        </p:nvSpPr>
        <p:spPr>
          <a:xfrm>
            <a:off x="360006" y="724877"/>
            <a:ext cx="3888003" cy="618058"/>
          </a:xfrm>
          <a:custGeom>
            <a:avLst/>
            <a:gdLst/>
            <a:ahLst/>
            <a:cxnLst/>
            <a:rect l="l" t="t" r="r" b="b"/>
            <a:pathLst>
              <a:path w="3888003" h="618058">
                <a:moveTo>
                  <a:pt x="0" y="618058"/>
                </a:moveTo>
                <a:lnTo>
                  <a:pt x="3888003" y="618058"/>
                </a:lnTo>
                <a:lnTo>
                  <a:pt x="3888003" y="0"/>
                </a:lnTo>
                <a:lnTo>
                  <a:pt x="0" y="0"/>
                </a:lnTo>
                <a:lnTo>
                  <a:pt x="0" y="618058"/>
                </a:lnTo>
                <a:close/>
              </a:path>
            </a:pathLst>
          </a:custGeom>
          <a:solidFill>
            <a:srgbClr val="3333B2"/>
          </a:solidFill>
        </p:spPr>
        <p:txBody>
          <a:bodyPr wrap="square" lIns="0" tIns="0" rIns="0" bIns="0" rtlCol="0">
            <a:noAutofit/>
          </a:bodyPr>
          <a:lstStyle/>
          <a:p>
            <a:endParaRPr/>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endParaRPr sz="600" dirty="0">
              <a:latin typeface="Times New Roman"/>
              <a:cs typeface="Times New Roman"/>
            </a:endParaRPr>
          </a:p>
        </p:txBody>
      </p:sp>
      <p:sp>
        <p:nvSpPr>
          <p:cNvPr id="7" name="object 7"/>
          <p:cNvSpPr txBox="1"/>
          <p:nvPr/>
        </p:nvSpPr>
        <p:spPr>
          <a:xfrm>
            <a:off x="863676" y="1573350"/>
            <a:ext cx="2892664" cy="508090"/>
          </a:xfrm>
          <a:prstGeom prst="rect">
            <a:avLst/>
          </a:prstGeom>
        </p:spPr>
        <p:txBody>
          <a:bodyPr wrap="square" lIns="0" tIns="0" rIns="0" bIns="0" rtlCol="0">
            <a:noAutofit/>
          </a:bodyPr>
          <a:lstStyle/>
          <a:p>
            <a:pPr marL="617979" marR="630019" algn="ctr">
              <a:lnSpc>
                <a:spcPts val="1160"/>
              </a:lnSpc>
              <a:spcBef>
                <a:spcPts val="57"/>
              </a:spcBef>
            </a:pPr>
            <a:r>
              <a:rPr sz="1100" spc="0" dirty="0" smtClean="0">
                <a:latin typeface="Times New Roman"/>
                <a:cs typeface="Times New Roman"/>
              </a:rPr>
              <a:t>By</a:t>
            </a:r>
            <a:r>
              <a:rPr sz="1100" spc="33" dirty="0" smtClean="0">
                <a:latin typeface="Times New Roman"/>
                <a:cs typeface="Times New Roman"/>
              </a:rPr>
              <a:t> </a:t>
            </a:r>
            <a:r>
              <a:rPr sz="1100" spc="0" dirty="0" smtClean="0">
                <a:latin typeface="Times New Roman"/>
                <a:cs typeface="Times New Roman"/>
              </a:rPr>
              <a:t>Rajesh</a:t>
            </a:r>
            <a:r>
              <a:rPr sz="1100" spc="69" dirty="0" smtClean="0">
                <a:latin typeface="Times New Roman"/>
                <a:cs typeface="Times New Roman"/>
              </a:rPr>
              <a:t> </a:t>
            </a:r>
            <a:r>
              <a:rPr sz="1100" spc="0" dirty="0" smtClean="0">
                <a:latin typeface="Times New Roman"/>
                <a:cs typeface="Times New Roman"/>
              </a:rPr>
              <a:t>Kum</a:t>
            </a:r>
            <a:r>
              <a:rPr sz="1100" spc="-29" dirty="0" smtClean="0">
                <a:latin typeface="Times New Roman"/>
                <a:cs typeface="Times New Roman"/>
              </a:rPr>
              <a:t>a</a:t>
            </a:r>
            <a:r>
              <a:rPr sz="1100" spc="0" dirty="0" smtClean="0">
                <a:latin typeface="Times New Roman"/>
                <a:cs typeface="Times New Roman"/>
              </a:rPr>
              <a:t>r</a:t>
            </a:r>
            <a:r>
              <a:rPr sz="1100" spc="105" dirty="0" smtClean="0">
                <a:latin typeface="Times New Roman"/>
                <a:cs typeface="Times New Roman"/>
              </a:rPr>
              <a:t> </a:t>
            </a:r>
            <a:r>
              <a:rPr sz="1100" spc="0" dirty="0" err="1" smtClean="0">
                <a:latin typeface="Times New Roman"/>
                <a:cs typeface="Times New Roman"/>
              </a:rPr>
              <a:t>Th</a:t>
            </a:r>
            <a:r>
              <a:rPr sz="1100" spc="-29" dirty="0" err="1" smtClean="0">
                <a:latin typeface="Times New Roman"/>
                <a:cs typeface="Times New Roman"/>
              </a:rPr>
              <a:t>a</a:t>
            </a:r>
            <a:r>
              <a:rPr sz="1100" spc="0" dirty="0" err="1" smtClean="0">
                <a:latin typeface="Times New Roman"/>
                <a:cs typeface="Times New Roman"/>
              </a:rPr>
              <a:t>r</a:t>
            </a:r>
            <a:r>
              <a:rPr sz="1100" spc="-29" dirty="0" err="1" smtClean="0">
                <a:latin typeface="Times New Roman"/>
                <a:cs typeface="Times New Roman"/>
              </a:rPr>
              <a:t>w</a:t>
            </a:r>
            <a:r>
              <a:rPr sz="1100" spc="0" dirty="0" err="1" smtClean="0">
                <a:latin typeface="Times New Roman"/>
                <a:cs typeface="Times New Roman"/>
              </a:rPr>
              <a:t>ani</a:t>
            </a:r>
            <a:endParaRPr sz="1100" dirty="0" smtClean="0">
              <a:latin typeface="Times New Roman"/>
              <a:cs typeface="Times New Roman"/>
            </a:endParaRPr>
          </a:p>
          <a:p>
            <a:pPr algn="ctr">
              <a:lnSpc>
                <a:spcPct val="95825"/>
              </a:lnSpc>
              <a:spcBef>
                <a:spcPts val="32"/>
              </a:spcBef>
            </a:pPr>
            <a:r>
              <a:rPr sz="1100" dirty="0" smtClean="0">
                <a:latin typeface="Times New Roman"/>
                <a:cs typeface="Times New Roman"/>
              </a:rPr>
              <a:t>Institute</a:t>
            </a:r>
            <a:r>
              <a:rPr sz="1100" spc="89"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Mathematics</a:t>
            </a:r>
            <a:r>
              <a:rPr sz="1100" spc="242"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0" dirty="0" smtClean="0">
                <a:latin typeface="Times New Roman"/>
                <a:cs typeface="Times New Roman"/>
              </a:rPr>
              <a:t>Computer</a:t>
            </a:r>
            <a:r>
              <a:rPr sz="1100" spc="158" dirty="0" smtClean="0">
                <a:latin typeface="Times New Roman"/>
                <a:cs typeface="Times New Roman"/>
              </a:rPr>
              <a:t> </a:t>
            </a:r>
            <a:r>
              <a:rPr sz="1100" spc="0" dirty="0" smtClean="0">
                <a:latin typeface="Times New Roman"/>
                <a:cs typeface="Times New Roman"/>
              </a:rPr>
              <a:t>Science</a:t>
            </a:r>
            <a:endParaRPr sz="1100" dirty="0" smtClean="0">
              <a:latin typeface="Times New Roman"/>
              <a:cs typeface="Times New Roman"/>
            </a:endParaRPr>
          </a:p>
          <a:p>
            <a:pPr marL="552447" marR="564487" algn="ctr">
              <a:lnSpc>
                <a:spcPct val="95825"/>
              </a:lnSpc>
              <a:spcBef>
                <a:spcPts val="90"/>
              </a:spcBef>
            </a:pPr>
            <a:r>
              <a:rPr sz="1100" dirty="0" smtClean="0">
                <a:latin typeface="Times New Roman"/>
                <a:cs typeface="Times New Roman"/>
              </a:rPr>
              <a:t>Universi</a:t>
            </a:r>
            <a:r>
              <a:rPr sz="1100" spc="-29" dirty="0" smtClean="0">
                <a:latin typeface="Times New Roman"/>
                <a:cs typeface="Times New Roman"/>
              </a:rPr>
              <a:t>t</a:t>
            </a:r>
            <a:r>
              <a:rPr sz="1100" spc="0" dirty="0" smtClean="0">
                <a:latin typeface="Times New Roman"/>
                <a:cs typeface="Times New Roman"/>
              </a:rPr>
              <a:t>y</a:t>
            </a:r>
            <a:r>
              <a:rPr sz="1100" spc="89"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Sindh,</a:t>
            </a:r>
            <a:r>
              <a:rPr sz="1100" spc="89" dirty="0" smtClean="0">
                <a:latin typeface="Times New Roman"/>
                <a:cs typeface="Times New Roman"/>
              </a:rPr>
              <a:t> </a:t>
            </a:r>
            <a:r>
              <a:rPr sz="1100" spc="0" dirty="0" smtClean="0">
                <a:latin typeface="Times New Roman"/>
                <a:cs typeface="Times New Roman"/>
              </a:rPr>
              <a:t>Jamsh</a:t>
            </a:r>
            <a:r>
              <a:rPr sz="1100" spc="-29" dirty="0" smtClean="0">
                <a:latin typeface="Times New Roman"/>
                <a:cs typeface="Times New Roman"/>
              </a:rPr>
              <a:t>o</a:t>
            </a:r>
            <a:r>
              <a:rPr sz="1100" spc="0" dirty="0" smtClean="0">
                <a:latin typeface="Times New Roman"/>
                <a:cs typeface="Times New Roman"/>
              </a:rPr>
              <a:t>ro</a:t>
            </a:r>
            <a:endParaRPr sz="1100" dirty="0">
              <a:latin typeface="Times New Roman"/>
              <a:cs typeface="Times New Roman"/>
            </a:endParaRPr>
          </a:p>
        </p:txBody>
      </p:sp>
      <p:sp>
        <p:nvSpPr>
          <p:cNvPr id="6" name="object 6"/>
          <p:cNvSpPr txBox="1"/>
          <p:nvPr/>
        </p:nvSpPr>
        <p:spPr>
          <a:xfrm>
            <a:off x="1181912" y="2469462"/>
            <a:ext cx="2254542" cy="336017"/>
          </a:xfrm>
          <a:prstGeom prst="rect">
            <a:avLst/>
          </a:prstGeom>
        </p:spPr>
        <p:txBody>
          <a:bodyPr wrap="square" lIns="0" tIns="0" rIns="0" bIns="0" rtlCol="0">
            <a:noAutofit/>
          </a:bodyPr>
          <a:lstStyle/>
          <a:p>
            <a:pPr algn="ctr">
              <a:lnSpc>
                <a:spcPct val="95825"/>
              </a:lnSpc>
              <a:spcBef>
                <a:spcPts val="32"/>
              </a:spcBef>
            </a:pPr>
            <a:r>
              <a:rPr lang="en-US" sz="1100" spc="0" dirty="0" smtClean="0">
                <a:latin typeface="Times New Roman"/>
                <a:cs typeface="Times New Roman"/>
              </a:rPr>
              <a:t>Under </a:t>
            </a:r>
            <a:r>
              <a:rPr sz="1100" spc="0" dirty="0" smtClean="0">
                <a:latin typeface="Times New Roman"/>
                <a:cs typeface="Times New Roman"/>
              </a:rPr>
              <a:t>Supervision</a:t>
            </a:r>
            <a:r>
              <a:rPr lang="en-US" sz="1100" dirty="0" smtClean="0">
                <a:latin typeface="Times New Roman"/>
                <a:cs typeface="Times New Roman"/>
              </a:rPr>
              <a:t> </a:t>
            </a:r>
            <a:r>
              <a:rPr sz="1100" spc="59" dirty="0" smtClean="0">
                <a:latin typeface="Times New Roman"/>
                <a:cs typeface="Times New Roman"/>
              </a:rPr>
              <a:t> </a:t>
            </a:r>
            <a:endParaRPr lang="en-US" sz="1100" spc="59" dirty="0" smtClean="0">
              <a:latin typeface="Times New Roman"/>
              <a:cs typeface="Times New Roman"/>
            </a:endParaRPr>
          </a:p>
          <a:p>
            <a:pPr algn="ctr">
              <a:lnSpc>
                <a:spcPct val="95825"/>
              </a:lnSpc>
              <a:spcBef>
                <a:spcPts val="32"/>
              </a:spcBef>
            </a:pPr>
            <a:r>
              <a:rPr sz="1100" spc="0" dirty="0" err="1" smtClean="0">
                <a:solidFill>
                  <a:srgbClr val="FF0000"/>
                </a:solidFill>
                <a:latin typeface="Times New Roman"/>
                <a:cs typeface="Times New Roman"/>
              </a:rPr>
              <a:t>Dr</a:t>
            </a:r>
            <a:r>
              <a:rPr sz="1100" spc="78" dirty="0" smtClean="0">
                <a:solidFill>
                  <a:srgbClr val="FF0000"/>
                </a:solidFill>
                <a:latin typeface="Times New Roman"/>
                <a:cs typeface="Times New Roman"/>
              </a:rPr>
              <a:t> </a:t>
            </a:r>
            <a:r>
              <a:rPr sz="1100" spc="-89" dirty="0" smtClean="0">
                <a:solidFill>
                  <a:srgbClr val="FF0000"/>
                </a:solidFill>
                <a:latin typeface="Times New Roman"/>
                <a:cs typeface="Times New Roman"/>
              </a:rPr>
              <a:t>Y</a:t>
            </a:r>
            <a:r>
              <a:rPr sz="1100" spc="0" dirty="0" smtClean="0">
                <a:solidFill>
                  <a:srgbClr val="FF0000"/>
                </a:solidFill>
                <a:latin typeface="Times New Roman"/>
                <a:cs typeface="Times New Roman"/>
              </a:rPr>
              <a:t>asir</a:t>
            </a:r>
            <a:r>
              <a:rPr sz="1100" spc="-5" dirty="0" smtClean="0">
                <a:solidFill>
                  <a:srgbClr val="FF0000"/>
                </a:solidFill>
                <a:latin typeface="Times New Roman"/>
                <a:cs typeface="Times New Roman"/>
              </a:rPr>
              <a:t> </a:t>
            </a:r>
            <a:r>
              <a:rPr sz="1100" spc="0" dirty="0" smtClean="0">
                <a:solidFill>
                  <a:srgbClr val="FF0000"/>
                </a:solidFill>
                <a:latin typeface="Times New Roman"/>
                <a:cs typeface="Times New Roman"/>
              </a:rPr>
              <a:t>Arfat</a:t>
            </a:r>
            <a:r>
              <a:rPr sz="1100" spc="89" dirty="0" smtClean="0">
                <a:solidFill>
                  <a:srgbClr val="FF0000"/>
                </a:solidFill>
                <a:latin typeface="Times New Roman"/>
                <a:cs typeface="Times New Roman"/>
              </a:rPr>
              <a:t> </a:t>
            </a:r>
            <a:r>
              <a:rPr sz="1100" spc="0" dirty="0" smtClean="0">
                <a:solidFill>
                  <a:srgbClr val="FF0000"/>
                </a:solidFill>
                <a:latin typeface="Times New Roman"/>
                <a:cs typeface="Times New Roman"/>
              </a:rPr>
              <a:t>Mal</a:t>
            </a:r>
            <a:r>
              <a:rPr sz="1100" spc="-29" dirty="0" smtClean="0">
                <a:solidFill>
                  <a:srgbClr val="FF0000"/>
                </a:solidFill>
                <a:latin typeface="Times New Roman"/>
                <a:cs typeface="Times New Roman"/>
              </a:rPr>
              <a:t>k</a:t>
            </a:r>
            <a:r>
              <a:rPr sz="1100" spc="0" dirty="0" smtClean="0">
                <a:solidFill>
                  <a:srgbClr val="FF0000"/>
                </a:solidFill>
                <a:latin typeface="Times New Roman"/>
                <a:cs typeface="Times New Roman"/>
              </a:rPr>
              <a:t>ani</a:t>
            </a:r>
            <a:endParaRPr sz="1100" dirty="0">
              <a:solidFill>
                <a:srgbClr val="FF0000"/>
              </a:solidFill>
              <a:latin typeface="Times New Roman"/>
              <a:cs typeface="Times New Roman"/>
            </a:endParaRPr>
          </a:p>
        </p:txBody>
      </p:sp>
      <p:sp>
        <p:nvSpPr>
          <p:cNvPr id="5" name="object 5"/>
          <p:cNvSpPr txBox="1"/>
          <p:nvPr/>
        </p:nvSpPr>
        <p:spPr>
          <a:xfrm>
            <a:off x="4326559" y="3341872"/>
            <a:ext cx="213488"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1</a:t>
            </a:r>
            <a:r>
              <a:rPr sz="600" spc="-29"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4" name="object 4"/>
          <p:cNvSpPr txBox="1"/>
          <p:nvPr/>
        </p:nvSpPr>
        <p:spPr>
          <a:xfrm>
            <a:off x="3333978" y="3270179"/>
            <a:ext cx="43099" cy="40583"/>
          </a:xfrm>
          <a:prstGeom prst="rect">
            <a:avLst/>
          </a:prstGeom>
        </p:spPr>
        <p:txBody>
          <a:bodyPr wrap="square" lIns="0" tIns="0" rIns="0" bIns="0" rtlCol="0">
            <a:noAutofit/>
          </a:bodyPr>
          <a:lstStyle/>
          <a:p>
            <a:endParaRPr/>
          </a:p>
        </p:txBody>
      </p:sp>
      <p:sp>
        <p:nvSpPr>
          <p:cNvPr id="3" name="object 3"/>
          <p:cNvSpPr txBox="1"/>
          <p:nvPr/>
        </p:nvSpPr>
        <p:spPr>
          <a:xfrm>
            <a:off x="3069133" y="3285457"/>
            <a:ext cx="43019" cy="15183"/>
          </a:xfrm>
          <a:prstGeom prst="rect">
            <a:avLst/>
          </a:prstGeom>
        </p:spPr>
        <p:txBody>
          <a:bodyPr wrap="square" lIns="0" tIns="0" rIns="0" bIns="0" rtlCol="0">
            <a:noAutofit/>
          </a:bodyPr>
          <a:lstStyle/>
          <a:p>
            <a:endParaRPr/>
          </a:p>
        </p:txBody>
      </p:sp>
      <p:sp>
        <p:nvSpPr>
          <p:cNvPr id="2" name="object 2"/>
          <p:cNvSpPr txBox="1"/>
          <p:nvPr/>
        </p:nvSpPr>
        <p:spPr>
          <a:xfrm>
            <a:off x="360006" y="724877"/>
            <a:ext cx="3888003" cy="618058"/>
          </a:xfrm>
          <a:prstGeom prst="rect">
            <a:avLst/>
          </a:prstGeom>
        </p:spPr>
        <p:txBody>
          <a:bodyPr wrap="square" lIns="0" tIns="0" rIns="0" bIns="0" rtlCol="0">
            <a:noAutofit/>
          </a:bodyPr>
          <a:lstStyle/>
          <a:p>
            <a:pPr>
              <a:lnSpc>
                <a:spcPts val="1400"/>
              </a:lnSpc>
              <a:spcBef>
                <a:spcPts val="76"/>
              </a:spcBef>
            </a:pPr>
            <a:endParaRPr sz="1400"/>
          </a:p>
          <a:p>
            <a:pPr marL="861415" marR="81007" indent="-756373">
              <a:lnSpc>
                <a:spcPts val="1264"/>
              </a:lnSpc>
            </a:pPr>
            <a:r>
              <a:rPr sz="1100" spc="0" dirty="0" smtClean="0">
                <a:solidFill>
                  <a:srgbClr val="FFFFFF"/>
                </a:solidFill>
                <a:latin typeface="Times New Roman"/>
                <a:cs typeface="Times New Roman"/>
              </a:rPr>
              <a:t>Analysis</a:t>
            </a:r>
            <a:r>
              <a:rPr sz="1100" spc="-101" dirty="0" smtClean="0">
                <a:solidFill>
                  <a:srgbClr val="FFFFFF"/>
                </a:solidFill>
                <a:latin typeface="Times New Roman"/>
                <a:cs typeface="Times New Roman"/>
              </a:rPr>
              <a:t> </a:t>
            </a:r>
            <a:r>
              <a:rPr sz="1100" spc="0" dirty="0" smtClean="0">
                <a:solidFill>
                  <a:srgbClr val="FFFFFF"/>
                </a:solidFill>
                <a:latin typeface="Times New Roman"/>
                <a:cs typeface="Times New Roman"/>
              </a:rPr>
              <a:t>of</a:t>
            </a:r>
            <a:r>
              <a:rPr sz="1100" spc="44" dirty="0" smtClean="0">
                <a:solidFill>
                  <a:srgbClr val="FFFFFF"/>
                </a:solidFill>
                <a:latin typeface="Times New Roman"/>
                <a:cs typeface="Times New Roman"/>
              </a:rPr>
              <a:t> </a:t>
            </a:r>
            <a:r>
              <a:rPr sz="1100" spc="0" dirty="0" smtClean="0">
                <a:solidFill>
                  <a:srgbClr val="FFFFFF"/>
                </a:solidFill>
                <a:latin typeface="Times New Roman"/>
                <a:cs typeface="Times New Roman"/>
              </a:rPr>
              <a:t>a</a:t>
            </a:r>
            <a:r>
              <a:rPr sz="1100" spc="124" dirty="0" smtClean="0">
                <a:solidFill>
                  <a:srgbClr val="FFFFFF"/>
                </a:solidFill>
                <a:latin typeface="Times New Roman"/>
                <a:cs typeface="Times New Roman"/>
              </a:rPr>
              <a:t> </a:t>
            </a:r>
            <a:r>
              <a:rPr sz="1100" spc="0" dirty="0" smtClean="0">
                <a:solidFill>
                  <a:srgbClr val="FFFFFF"/>
                </a:solidFill>
                <a:latin typeface="Times New Roman"/>
                <a:cs typeface="Times New Roman"/>
              </a:rPr>
              <a:t>Computerized</a:t>
            </a:r>
            <a:r>
              <a:rPr sz="1100" spc="110" dirty="0" smtClean="0">
                <a:solidFill>
                  <a:srgbClr val="FFFFFF"/>
                </a:solidFill>
                <a:latin typeface="Times New Roman"/>
                <a:cs typeface="Times New Roman"/>
              </a:rPr>
              <a:t> </a:t>
            </a:r>
            <a:r>
              <a:rPr sz="1100" spc="0" dirty="0" smtClean="0">
                <a:solidFill>
                  <a:srgbClr val="FFFFFF"/>
                </a:solidFill>
                <a:latin typeface="Times New Roman"/>
                <a:cs typeface="Times New Roman"/>
              </a:rPr>
              <a:t>Choice</a:t>
            </a:r>
            <a:r>
              <a:rPr sz="1100" spc="3" dirty="0" smtClean="0">
                <a:solidFill>
                  <a:srgbClr val="FFFFFF"/>
                </a:solidFill>
                <a:latin typeface="Times New Roman"/>
                <a:cs typeface="Times New Roman"/>
              </a:rPr>
              <a:t> </a:t>
            </a:r>
            <a:r>
              <a:rPr sz="1100" spc="0" dirty="0" smtClean="0">
                <a:solidFill>
                  <a:srgbClr val="FFFFFF"/>
                </a:solidFill>
                <a:latin typeface="Times New Roman"/>
                <a:cs typeface="Times New Roman"/>
              </a:rPr>
              <a:t>Selection</a:t>
            </a:r>
            <a:r>
              <a:rPr sz="1100" spc="66" dirty="0" smtClean="0">
                <a:solidFill>
                  <a:srgbClr val="FFFFFF"/>
                </a:solidFill>
                <a:latin typeface="Times New Roman"/>
                <a:cs typeface="Times New Roman"/>
              </a:rPr>
              <a:t> </a:t>
            </a:r>
            <a:r>
              <a:rPr sz="1100" spc="0" dirty="0" smtClean="0">
                <a:solidFill>
                  <a:srgbClr val="FFFFFF"/>
                </a:solidFill>
                <a:latin typeface="Times New Roman"/>
                <a:cs typeface="Times New Roman"/>
              </a:rPr>
              <a:t>System:</a:t>
            </a:r>
            <a:r>
              <a:rPr sz="1100" spc="215" dirty="0" smtClean="0">
                <a:solidFill>
                  <a:srgbClr val="FFFFFF"/>
                </a:solidFill>
                <a:latin typeface="Times New Roman"/>
                <a:cs typeface="Times New Roman"/>
              </a:rPr>
              <a:t> </a:t>
            </a:r>
            <a:r>
              <a:rPr sz="1100" spc="0" dirty="0" smtClean="0">
                <a:solidFill>
                  <a:srgbClr val="FFFFFF"/>
                </a:solidFill>
                <a:latin typeface="Times New Roman"/>
                <a:cs typeface="Times New Roman"/>
              </a:rPr>
              <a:t>The</a:t>
            </a:r>
            <a:r>
              <a:rPr sz="1100" spc="157" dirty="0" smtClean="0">
                <a:solidFill>
                  <a:srgbClr val="FFFFFF"/>
                </a:solidFill>
                <a:latin typeface="Times New Roman"/>
                <a:cs typeface="Times New Roman"/>
              </a:rPr>
              <a:t> </a:t>
            </a:r>
            <a:r>
              <a:rPr sz="1100" spc="0" dirty="0" smtClean="0">
                <a:solidFill>
                  <a:srgbClr val="FFFFFF"/>
                </a:solidFill>
                <a:latin typeface="Times New Roman"/>
                <a:cs typeface="Times New Roman"/>
              </a:rPr>
              <a:t>Case of</a:t>
            </a:r>
            <a:r>
              <a:rPr sz="1100" spc="44" dirty="0" smtClean="0">
                <a:solidFill>
                  <a:srgbClr val="FFFFFF"/>
                </a:solidFill>
                <a:latin typeface="Times New Roman"/>
                <a:cs typeface="Times New Roman"/>
              </a:rPr>
              <a:t> </a:t>
            </a:r>
            <a:r>
              <a:rPr sz="1100" spc="0" dirty="0" smtClean="0">
                <a:solidFill>
                  <a:srgbClr val="FFFFFF"/>
                </a:solidFill>
                <a:latin typeface="Times New Roman"/>
                <a:cs typeface="Times New Roman"/>
              </a:rPr>
              <a:t>a</a:t>
            </a:r>
            <a:r>
              <a:rPr sz="1100" spc="124" dirty="0" smtClean="0">
                <a:solidFill>
                  <a:srgbClr val="FFFFFF"/>
                </a:solidFill>
                <a:latin typeface="Times New Roman"/>
                <a:cs typeface="Times New Roman"/>
              </a:rPr>
              <a:t> </a:t>
            </a:r>
            <a:r>
              <a:rPr sz="1100" spc="0" dirty="0" smtClean="0">
                <a:solidFill>
                  <a:srgbClr val="FFFFFF"/>
                </a:solidFill>
                <a:latin typeface="Times New Roman"/>
                <a:cs typeface="Times New Roman"/>
              </a:rPr>
              <a:t>Public</a:t>
            </a:r>
            <a:r>
              <a:rPr sz="1100" spc="95" dirty="0" smtClean="0">
                <a:solidFill>
                  <a:srgbClr val="FFFFFF"/>
                </a:solidFill>
                <a:latin typeface="Times New Roman"/>
                <a:cs typeface="Times New Roman"/>
              </a:rPr>
              <a:t> </a:t>
            </a:r>
            <a:r>
              <a:rPr sz="1100" spc="0" dirty="0" smtClean="0">
                <a:solidFill>
                  <a:srgbClr val="FFFFFF"/>
                </a:solidFill>
                <a:latin typeface="Times New Roman"/>
                <a:cs typeface="Times New Roman"/>
              </a:rPr>
              <a:t>Sect</a:t>
            </a:r>
            <a:r>
              <a:rPr sz="1100" spc="-29" dirty="0" smtClean="0">
                <a:solidFill>
                  <a:srgbClr val="FFFFFF"/>
                </a:solidFill>
                <a:latin typeface="Times New Roman"/>
                <a:cs typeface="Times New Roman"/>
              </a:rPr>
              <a:t>o</a:t>
            </a:r>
            <a:r>
              <a:rPr sz="1100" spc="0" dirty="0" smtClean="0">
                <a:solidFill>
                  <a:srgbClr val="FFFFFF"/>
                </a:solidFill>
                <a:latin typeface="Times New Roman"/>
                <a:cs typeface="Times New Roman"/>
              </a:rPr>
              <a:t>r</a:t>
            </a:r>
            <a:r>
              <a:rPr sz="1100" spc="163" dirty="0" smtClean="0">
                <a:solidFill>
                  <a:srgbClr val="FFFFFF"/>
                </a:solidFill>
                <a:latin typeface="Times New Roman"/>
                <a:cs typeface="Times New Roman"/>
              </a:rPr>
              <a:t> </a:t>
            </a:r>
            <a:r>
              <a:rPr sz="1100" spc="0" dirty="0" smtClean="0">
                <a:solidFill>
                  <a:srgbClr val="FFFFFF"/>
                </a:solidFill>
                <a:latin typeface="Times New Roman"/>
                <a:cs typeface="Times New Roman"/>
              </a:rPr>
              <a:t>General</a:t>
            </a:r>
            <a:r>
              <a:rPr sz="1100" spc="6" dirty="0" smtClean="0">
                <a:solidFill>
                  <a:srgbClr val="FFFFFF"/>
                </a:solidFill>
                <a:latin typeface="Times New Roman"/>
                <a:cs typeface="Times New Roman"/>
              </a:rPr>
              <a:t> </a:t>
            </a:r>
            <a:r>
              <a:rPr sz="1100" spc="0" dirty="0" smtClean="0">
                <a:solidFill>
                  <a:srgbClr val="FFFFFF"/>
                </a:solidFill>
                <a:latin typeface="Times New Roman"/>
                <a:cs typeface="Times New Roman"/>
              </a:rPr>
              <a:t>Univerisi</a:t>
            </a:r>
            <a:r>
              <a:rPr sz="1100" spc="-29" dirty="0" smtClean="0">
                <a:solidFill>
                  <a:srgbClr val="FFFFFF"/>
                </a:solidFill>
                <a:latin typeface="Times New Roman"/>
                <a:cs typeface="Times New Roman"/>
              </a:rPr>
              <a:t>t</a:t>
            </a:r>
            <a:r>
              <a:rPr sz="1100" spc="0" dirty="0" smtClean="0">
                <a:solidFill>
                  <a:srgbClr val="FFFFFF"/>
                </a:solidFill>
                <a:latin typeface="Times New Roman"/>
                <a:cs typeface="Times New Roman"/>
              </a:rPr>
              <a:t>y</a:t>
            </a:r>
            <a:endParaRPr sz="1100">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8" name="object 48"/>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7" name="object 47"/>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43" name="object 43"/>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4" name="object 44"/>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5" name="object 45"/>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6" name="object 46"/>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7" name="object 37"/>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8" name="object 38"/>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9" name="object 39"/>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40" name="object 40"/>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41" name="object 41"/>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42" name="object 42"/>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1" name="object 31"/>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2" name="object 32"/>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3" name="object 33"/>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4" name="object 34"/>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5" name="object 35"/>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6" name="object 36"/>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6" name="object 26"/>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8" name="object 28"/>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9" name="object 29"/>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0" name="object 20"/>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21" name="object 21"/>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22" name="object 22"/>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23" name="object 23"/>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4" name="object 24"/>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5" name="object 25"/>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8" name="object 18"/>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9" name="object 19"/>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313867" y="1036866"/>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10" name="object 10"/>
          <p:cNvSpPr/>
          <p:nvPr/>
        </p:nvSpPr>
        <p:spPr>
          <a:xfrm>
            <a:off x="313867" y="1122807"/>
            <a:ext cx="3980268" cy="1791233"/>
          </a:xfrm>
          <a:custGeom>
            <a:avLst/>
            <a:gdLst/>
            <a:ahLst/>
            <a:cxnLst/>
            <a:rect l="l" t="t" r="r" b="b"/>
            <a:pathLst>
              <a:path w="3980268" h="1791233">
                <a:moveTo>
                  <a:pt x="0" y="1791233"/>
                </a:moveTo>
                <a:lnTo>
                  <a:pt x="3980268" y="1791233"/>
                </a:lnTo>
                <a:lnTo>
                  <a:pt x="3980268" y="0"/>
                </a:lnTo>
                <a:lnTo>
                  <a:pt x="0" y="0"/>
                </a:lnTo>
                <a:lnTo>
                  <a:pt x="0" y="1791233"/>
                </a:lnTo>
                <a:close/>
              </a:path>
            </a:pathLst>
          </a:custGeom>
          <a:solidFill>
            <a:srgbClr val="E9E9F2"/>
          </a:solidFill>
        </p:spPr>
        <p:txBody>
          <a:bodyPr wrap="square" lIns="0" tIns="0" rIns="0" bIns="0" rtlCol="0">
            <a:noAutofit/>
          </a:bodyPr>
          <a:lstStyle/>
          <a:p>
            <a:endParaRPr/>
          </a:p>
        </p:txBody>
      </p:sp>
      <p:sp>
        <p:nvSpPr>
          <p:cNvPr id="11" name="object 11"/>
          <p:cNvSpPr/>
          <p:nvPr/>
        </p:nvSpPr>
        <p:spPr>
          <a:xfrm>
            <a:off x="506310" y="1309281"/>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2" name="object 12"/>
          <p:cNvSpPr/>
          <p:nvPr/>
        </p:nvSpPr>
        <p:spPr>
          <a:xfrm>
            <a:off x="506310" y="1691386"/>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3" name="object 13"/>
          <p:cNvSpPr/>
          <p:nvPr/>
        </p:nvSpPr>
        <p:spPr>
          <a:xfrm>
            <a:off x="506310" y="1901418"/>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4" name="object 14"/>
          <p:cNvSpPr/>
          <p:nvPr/>
        </p:nvSpPr>
        <p:spPr>
          <a:xfrm>
            <a:off x="506310" y="2283523"/>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5" name="object 15"/>
          <p:cNvSpPr/>
          <p:nvPr/>
        </p:nvSpPr>
        <p:spPr>
          <a:xfrm>
            <a:off x="506310" y="2493556"/>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6" name="object 16"/>
          <p:cNvSpPr/>
          <p:nvPr/>
        </p:nvSpPr>
        <p:spPr>
          <a:xfrm>
            <a:off x="506310" y="2703588"/>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spc="0" dirty="0" smtClean="0">
                <a:solidFill>
                  <a:srgbClr val="FFFFFF"/>
                </a:solidFill>
                <a:latin typeface="Times New Roman"/>
                <a:cs typeface="Times New Roman"/>
              </a:rPr>
              <a:t> </a:t>
            </a:r>
            <a:r>
              <a:rPr lang="en-US" sz="600" spc="26" dirty="0" smtClean="0">
                <a:solidFill>
                  <a:srgbClr val="FFFFFF"/>
                </a:solidFill>
                <a:latin typeface="Times New Roman"/>
                <a:cs typeface="Times New Roman"/>
              </a:rPr>
              <a:t> </a:t>
            </a:r>
            <a:r>
              <a:rPr lang="en-US" sz="600" dirty="0">
                <a:solidFill>
                  <a:srgbClr val="FFFFFF"/>
                </a:solidFill>
                <a:latin typeface="Times New Roman"/>
                <a:cs typeface="Times New Roman"/>
              </a:rPr>
              <a:t>Objectives </a:t>
            </a:r>
            <a:r>
              <a:rPr lang="en-US" sz="600" spc="0" dirty="0" smtClean="0">
                <a:solidFill>
                  <a:srgbClr val="8C8CAC"/>
                </a:solidFill>
                <a:latin typeface="Times New Roman"/>
                <a:cs typeface="Times New Roman"/>
              </a:rPr>
              <a:t> </a:t>
            </a:r>
            <a:r>
              <a:rPr lang="en-US" sz="600" spc="27" dirty="0" smtClean="0">
                <a:solidFill>
                  <a:srgbClr val="8C8CAC"/>
                </a:solidFill>
                <a:latin typeface="Times New Roman"/>
                <a:cs typeface="Times New Roman"/>
              </a:rPr>
              <a:t>Problem Description</a:t>
            </a:r>
            <a:r>
              <a:rPr lang="en-US" sz="600" spc="0" dirty="0" smtClean="0">
                <a:solidFill>
                  <a:srgbClr val="8C8CAC"/>
                </a:solidFill>
                <a:latin typeface="Times New Roman"/>
                <a:cs typeface="Times New Roman"/>
              </a:rPr>
              <a:t>  </a:t>
            </a:r>
            <a:r>
              <a:rPr lang="en-US" sz="600" spc="27"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Approach  </a:t>
            </a:r>
            <a:r>
              <a:rPr lang="en-US" sz="600" spc="5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Case Study  </a:t>
            </a:r>
            <a:r>
              <a:rPr lang="en-US" sz="600" spc="23"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Meta Model  </a:t>
            </a:r>
            <a:r>
              <a:rPr lang="en-US" sz="600" spc="28"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Algorithm  Model  </a:t>
            </a:r>
            <a:r>
              <a:rPr lang="en-US" sz="600" spc="7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Summary</a:t>
            </a:r>
            <a:endParaRPr lang="en-US" sz="600" dirty="0" smtClean="0">
              <a:latin typeface="Times New Roman"/>
              <a:cs typeface="Times New Roman"/>
            </a:endParaRPr>
          </a:p>
          <a:p>
            <a:pPr marL="12700">
              <a:lnSpc>
                <a:spcPts val="680"/>
              </a:lnSpc>
              <a:spcBef>
                <a:spcPts val="34"/>
              </a:spcBef>
            </a:pPr>
            <a:endParaRPr sz="600" dirty="0">
              <a:latin typeface="Times New Roman"/>
              <a:cs typeface="Times New Roman"/>
            </a:endParaRPr>
          </a:p>
        </p:txBody>
      </p:sp>
      <p:sp>
        <p:nvSpPr>
          <p:cNvPr id="7" name="object 7"/>
          <p:cNvSpPr txBox="1"/>
          <p:nvPr/>
        </p:nvSpPr>
        <p:spPr>
          <a:xfrm>
            <a:off x="95300" y="366542"/>
            <a:ext cx="816352" cy="207596"/>
          </a:xfrm>
          <a:prstGeom prst="rect">
            <a:avLst/>
          </a:prstGeom>
        </p:spPr>
        <p:txBody>
          <a:bodyPr wrap="square" lIns="0" tIns="0" rIns="0" bIns="0" rtlCol="0">
            <a:noAutofit/>
          </a:bodyPr>
          <a:lstStyle/>
          <a:p>
            <a:pPr marL="12700">
              <a:lnSpc>
                <a:spcPts val="1480"/>
              </a:lnSpc>
              <a:spcBef>
                <a:spcPts val="74"/>
              </a:spcBef>
            </a:pPr>
            <a:r>
              <a:rPr sz="1400" dirty="0" smtClean="0">
                <a:solidFill>
                  <a:srgbClr val="FFFFFF"/>
                </a:solidFill>
                <a:latin typeface="Times New Roman"/>
                <a:cs typeface="Times New Roman"/>
              </a:rPr>
              <a:t>Objectives</a:t>
            </a:r>
            <a:endParaRPr sz="1400">
              <a:latin typeface="Times New Roman"/>
              <a:cs typeface="Times New Roman"/>
            </a:endParaRPr>
          </a:p>
        </p:txBody>
      </p:sp>
      <p:sp>
        <p:nvSpPr>
          <p:cNvPr id="6" name="object 6"/>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10</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5" name="object 5"/>
          <p:cNvSpPr txBox="1"/>
          <p:nvPr/>
        </p:nvSpPr>
        <p:spPr>
          <a:xfrm>
            <a:off x="3333978" y="3270179"/>
            <a:ext cx="43099" cy="40583"/>
          </a:xfrm>
          <a:prstGeom prst="rect">
            <a:avLst/>
          </a:prstGeom>
        </p:spPr>
        <p:txBody>
          <a:bodyPr wrap="square" lIns="0" tIns="0" rIns="0" bIns="0" rtlCol="0">
            <a:noAutofit/>
          </a:bodyPr>
          <a:lstStyle/>
          <a:p>
            <a:endParaRPr/>
          </a:p>
        </p:txBody>
      </p:sp>
      <p:sp>
        <p:nvSpPr>
          <p:cNvPr id="4" name="object 4"/>
          <p:cNvSpPr txBox="1"/>
          <p:nvPr/>
        </p:nvSpPr>
        <p:spPr>
          <a:xfrm>
            <a:off x="3069133" y="3285457"/>
            <a:ext cx="43019" cy="15183"/>
          </a:xfrm>
          <a:prstGeom prst="rect">
            <a:avLst/>
          </a:prstGeom>
        </p:spPr>
        <p:txBody>
          <a:bodyPr wrap="square" lIns="0" tIns="0" rIns="0" bIns="0" rtlCol="0">
            <a:noAutofit/>
          </a:bodyPr>
          <a:lstStyle/>
          <a:p>
            <a:endParaRPr/>
          </a:p>
        </p:txBody>
      </p:sp>
      <p:sp>
        <p:nvSpPr>
          <p:cNvPr id="3" name="object 3"/>
          <p:cNvSpPr txBox="1"/>
          <p:nvPr/>
        </p:nvSpPr>
        <p:spPr>
          <a:xfrm>
            <a:off x="313867" y="1036866"/>
            <a:ext cx="3980268" cy="89103"/>
          </a:xfrm>
          <a:prstGeom prst="rect">
            <a:avLst/>
          </a:prstGeom>
        </p:spPr>
        <p:txBody>
          <a:bodyPr wrap="square" lIns="0" tIns="0" rIns="0" bIns="0" rtlCol="0">
            <a:noAutofit/>
          </a:bodyPr>
          <a:lstStyle/>
          <a:p>
            <a:pPr marL="25400">
              <a:lnSpc>
                <a:spcPts val="700"/>
              </a:lnSpc>
              <a:spcBef>
                <a:spcPts val="1"/>
              </a:spcBef>
            </a:pPr>
            <a:endParaRPr sz="700"/>
          </a:p>
        </p:txBody>
      </p:sp>
      <p:sp>
        <p:nvSpPr>
          <p:cNvPr id="2" name="object 2"/>
          <p:cNvSpPr txBox="1"/>
          <p:nvPr/>
        </p:nvSpPr>
        <p:spPr>
          <a:xfrm>
            <a:off x="313867" y="1125969"/>
            <a:ext cx="3980268" cy="1788071"/>
          </a:xfrm>
          <a:prstGeom prst="rect">
            <a:avLst/>
          </a:prstGeom>
        </p:spPr>
        <p:txBody>
          <a:bodyPr wrap="square" lIns="0" tIns="0" rIns="0" bIns="0" rtlCol="0">
            <a:noAutofit/>
          </a:bodyPr>
          <a:lstStyle/>
          <a:p>
            <a:pPr>
              <a:lnSpc>
                <a:spcPts val="900"/>
              </a:lnSpc>
              <a:spcBef>
                <a:spcPts val="0"/>
              </a:spcBef>
            </a:pPr>
            <a:endParaRPr sz="900"/>
          </a:p>
          <a:p>
            <a:pPr marL="323227" marR="76064">
              <a:lnSpc>
                <a:spcPts val="1264"/>
              </a:lnSpc>
            </a:pPr>
            <a:r>
              <a:rPr sz="1100" spc="0" dirty="0" smtClean="0">
                <a:latin typeface="Times New Roman"/>
                <a:cs typeface="Times New Roman"/>
              </a:rPr>
              <a:t>Study</a:t>
            </a:r>
            <a:r>
              <a:rPr sz="1100" spc="140"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existing</a:t>
            </a:r>
            <a:r>
              <a:rPr sz="1100" spc="27" dirty="0" smtClean="0">
                <a:latin typeface="Times New Roman"/>
                <a:cs typeface="Times New Roman"/>
              </a:rPr>
              <a:t> </a:t>
            </a:r>
            <a:r>
              <a:rPr sz="1100" spc="0" dirty="0" smtClean="0">
                <a:latin typeface="Times New Roman"/>
                <a:cs typeface="Times New Roman"/>
              </a:rPr>
              <a:t>computerized</a:t>
            </a:r>
            <a:r>
              <a:rPr sz="1100" spc="121" dirty="0" smtClean="0">
                <a:latin typeface="Times New Roman"/>
                <a:cs typeface="Times New Roman"/>
              </a:rPr>
              <a:t> </a:t>
            </a:r>
            <a:r>
              <a:rPr sz="1100" spc="0" dirty="0" smtClean="0">
                <a:latin typeface="Times New Roman"/>
                <a:cs typeface="Times New Roman"/>
              </a:rPr>
              <a:t>choice</a:t>
            </a:r>
            <a:r>
              <a:rPr sz="1100" spc="28" dirty="0" smtClean="0">
                <a:latin typeface="Times New Roman"/>
                <a:cs typeface="Times New Roman"/>
              </a:rPr>
              <a:t> </a:t>
            </a:r>
            <a:r>
              <a:rPr sz="1100" spc="0" dirty="0" smtClean="0">
                <a:latin typeface="Times New Roman"/>
                <a:cs typeface="Times New Roman"/>
              </a:rPr>
              <a:t>selection</a:t>
            </a:r>
            <a:r>
              <a:rPr sz="1100" spc="56" dirty="0" smtClean="0">
                <a:latin typeface="Times New Roman"/>
                <a:cs typeface="Times New Roman"/>
              </a:rPr>
              <a:t> </a:t>
            </a:r>
            <a:r>
              <a:rPr sz="1100" spc="0" dirty="0" smtClean="0">
                <a:latin typeface="Times New Roman"/>
                <a:cs typeface="Times New Roman"/>
              </a:rPr>
              <a:t>system</a:t>
            </a:r>
            <a:r>
              <a:rPr sz="1100" spc="107" dirty="0" smtClean="0">
                <a:latin typeface="Times New Roman"/>
                <a:cs typeface="Times New Roman"/>
              </a:rPr>
              <a:t> </a:t>
            </a:r>
            <a:r>
              <a:rPr sz="1100" spc="0" dirty="0" smtClean="0">
                <a:latin typeface="Times New Roman"/>
                <a:cs typeface="Times New Roman"/>
              </a:rPr>
              <a:t>of selected</a:t>
            </a:r>
            <a:r>
              <a:rPr sz="1100" spc="102" dirty="0" smtClean="0">
                <a:latin typeface="Times New Roman"/>
                <a:cs typeface="Times New Roman"/>
              </a:rPr>
              <a:t> </a:t>
            </a:r>
            <a:r>
              <a:rPr sz="1100" spc="0" dirty="0" smtClean="0">
                <a:latin typeface="Times New Roman"/>
                <a:cs typeface="Times New Roman"/>
              </a:rPr>
              <a:t>public</a:t>
            </a:r>
            <a:r>
              <a:rPr sz="1100" spc="26" dirty="0" smtClean="0">
                <a:latin typeface="Times New Roman"/>
                <a:cs typeface="Times New Roman"/>
              </a:rPr>
              <a:t> </a:t>
            </a:r>
            <a:r>
              <a:rPr sz="1100" spc="0" dirty="0" smtClean="0">
                <a:latin typeface="Times New Roman"/>
                <a:cs typeface="Times New Roman"/>
              </a:rPr>
              <a:t>sect</a:t>
            </a:r>
            <a:r>
              <a:rPr sz="1100" spc="-29" dirty="0" smtClean="0">
                <a:latin typeface="Times New Roman"/>
                <a:cs typeface="Times New Roman"/>
              </a:rPr>
              <a:t>o</a:t>
            </a:r>
            <a:r>
              <a:rPr sz="1100" spc="0" dirty="0" smtClean="0">
                <a:latin typeface="Times New Roman"/>
                <a:cs typeface="Times New Roman"/>
              </a:rPr>
              <a:t>r</a:t>
            </a:r>
            <a:r>
              <a:rPr sz="1100" spc="155" dirty="0" smtClean="0">
                <a:latin typeface="Times New Roman"/>
                <a:cs typeface="Times New Roman"/>
              </a:rPr>
              <a:t> </a:t>
            </a:r>
            <a:r>
              <a:rPr sz="1100" spc="0" dirty="0" smtClean="0">
                <a:latin typeface="Times New Roman"/>
                <a:cs typeface="Times New Roman"/>
              </a:rPr>
              <a:t>general</a:t>
            </a:r>
            <a:r>
              <a:rPr sz="1100" spc="78" dirty="0" smtClean="0">
                <a:latin typeface="Times New Roman"/>
                <a:cs typeface="Times New Roman"/>
              </a:rPr>
              <a:t> </a:t>
            </a:r>
            <a:r>
              <a:rPr sz="1100" spc="0" dirty="0" smtClean="0">
                <a:latin typeface="Times New Roman"/>
                <a:cs typeface="Times New Roman"/>
              </a:rPr>
              <a:t>universi</a:t>
            </a:r>
            <a:r>
              <a:rPr sz="1100" spc="-29" dirty="0" smtClean="0">
                <a:latin typeface="Times New Roman"/>
                <a:cs typeface="Times New Roman"/>
              </a:rPr>
              <a:t>t</a:t>
            </a:r>
            <a:r>
              <a:rPr sz="1100" spc="-89" dirty="0" smtClean="0">
                <a:latin typeface="Times New Roman"/>
                <a:cs typeface="Times New Roman"/>
              </a:rPr>
              <a:t>y</a:t>
            </a:r>
            <a:r>
              <a:rPr sz="1100" spc="0" dirty="0" smtClean="0">
                <a:latin typeface="Times New Roman"/>
                <a:cs typeface="Times New Roman"/>
              </a:rPr>
              <a:t>.</a:t>
            </a:r>
            <a:endParaRPr sz="1100">
              <a:latin typeface="Times New Roman"/>
              <a:cs typeface="Times New Roman"/>
            </a:endParaRPr>
          </a:p>
          <a:p>
            <a:pPr marL="323227" marR="79209">
              <a:lnSpc>
                <a:spcPts val="1264"/>
              </a:lnSpc>
              <a:spcBef>
                <a:spcPts val="389"/>
              </a:spcBef>
            </a:pPr>
            <a:r>
              <a:rPr sz="1100" spc="0" dirty="0" smtClean="0">
                <a:latin typeface="Times New Roman"/>
                <a:cs typeface="Times New Roman"/>
              </a:rPr>
              <a:t>Identify</a:t>
            </a:r>
            <a:r>
              <a:rPr sz="1100" spc="107"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strengths</a:t>
            </a:r>
            <a:r>
              <a:rPr sz="1100" spc="238"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29" dirty="0" smtClean="0">
                <a:latin typeface="Times New Roman"/>
                <a:cs typeface="Times New Roman"/>
              </a:rPr>
              <a:t>w</a:t>
            </a:r>
            <a:r>
              <a:rPr sz="1100" spc="0" dirty="0" smtClean="0">
                <a:latin typeface="Times New Roman"/>
                <a:cs typeface="Times New Roman"/>
              </a:rPr>
              <a:t>eaknesses</a:t>
            </a:r>
            <a:r>
              <a:rPr sz="1100" spc="5"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selected</a:t>
            </a:r>
            <a:r>
              <a:rPr sz="1100" spc="115" dirty="0" smtClean="0">
                <a:latin typeface="Times New Roman"/>
                <a:cs typeface="Times New Roman"/>
              </a:rPr>
              <a:t> </a:t>
            </a:r>
            <a:r>
              <a:rPr sz="1100" spc="0" dirty="0" smtClean="0">
                <a:latin typeface="Times New Roman"/>
                <a:cs typeface="Times New Roman"/>
              </a:rPr>
              <a:t>system. </a:t>
            </a:r>
            <a:endParaRPr sz="1100">
              <a:latin typeface="Times New Roman"/>
              <a:cs typeface="Times New Roman"/>
            </a:endParaRPr>
          </a:p>
          <a:p>
            <a:pPr marL="323227" marR="79209">
              <a:lnSpc>
                <a:spcPts val="1264"/>
              </a:lnSpc>
              <a:spcBef>
                <a:spcPts val="388"/>
              </a:spcBef>
            </a:pPr>
            <a:r>
              <a:rPr sz="1100" spc="0" dirty="0" smtClean="0">
                <a:latin typeface="Times New Roman"/>
                <a:cs typeface="Times New Roman"/>
              </a:rPr>
              <a:t>M</a:t>
            </a:r>
            <a:r>
              <a:rPr sz="1100" spc="29" dirty="0" smtClean="0">
                <a:latin typeface="Times New Roman"/>
                <a:cs typeface="Times New Roman"/>
              </a:rPr>
              <a:t>o</a:t>
            </a:r>
            <a:r>
              <a:rPr sz="1100" spc="0" dirty="0" smtClean="0">
                <a:latin typeface="Times New Roman"/>
                <a:cs typeface="Times New Roman"/>
              </a:rPr>
              <a:t>dify</a:t>
            </a:r>
            <a:r>
              <a:rPr sz="1100" spc="-57"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existing</a:t>
            </a:r>
            <a:r>
              <a:rPr sz="1100" spc="19" dirty="0" smtClean="0">
                <a:latin typeface="Times New Roman"/>
                <a:cs typeface="Times New Roman"/>
              </a:rPr>
              <a:t> </a:t>
            </a:r>
            <a:r>
              <a:rPr sz="1100" spc="0" dirty="0" smtClean="0">
                <a:latin typeface="Times New Roman"/>
                <a:cs typeface="Times New Roman"/>
              </a:rPr>
              <a:t>alg</a:t>
            </a:r>
            <a:r>
              <a:rPr sz="1100" spc="-29" dirty="0" smtClean="0">
                <a:latin typeface="Times New Roman"/>
                <a:cs typeface="Times New Roman"/>
              </a:rPr>
              <a:t>o</a:t>
            </a:r>
            <a:r>
              <a:rPr sz="1100" spc="0" dirty="0" smtClean="0">
                <a:latin typeface="Times New Roman"/>
                <a:cs typeface="Times New Roman"/>
              </a:rPr>
              <a:t>rithm</a:t>
            </a:r>
            <a:r>
              <a:rPr sz="1100" spc="129" dirty="0" smtClean="0">
                <a:latin typeface="Times New Roman"/>
                <a:cs typeface="Times New Roman"/>
              </a:rPr>
              <a:t> </a:t>
            </a:r>
            <a:r>
              <a:rPr sz="1100" spc="0" dirty="0" smtClean="0">
                <a:latin typeface="Times New Roman"/>
                <a:cs typeface="Times New Roman"/>
              </a:rPr>
              <a:t>to</a:t>
            </a:r>
            <a:r>
              <a:rPr sz="1100" spc="71" dirty="0" smtClean="0">
                <a:latin typeface="Times New Roman"/>
                <a:cs typeface="Times New Roman"/>
              </a:rPr>
              <a:t> </a:t>
            </a:r>
            <a:r>
              <a:rPr sz="1100" spc="0" dirty="0" smtClean="0">
                <a:latin typeface="Times New Roman"/>
                <a:cs typeface="Times New Roman"/>
              </a:rPr>
              <a:t>overcome</a:t>
            </a:r>
            <a:r>
              <a:rPr sz="1100" spc="26"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29" dirty="0" smtClean="0">
                <a:latin typeface="Times New Roman"/>
                <a:cs typeface="Times New Roman"/>
              </a:rPr>
              <a:t>w</a:t>
            </a:r>
            <a:r>
              <a:rPr sz="1100" spc="0" dirty="0" smtClean="0">
                <a:latin typeface="Times New Roman"/>
                <a:cs typeface="Times New Roman"/>
              </a:rPr>
              <a:t>eaknesses</a:t>
            </a:r>
            <a:r>
              <a:rPr sz="1100" spc="6" dirty="0" smtClean="0">
                <a:latin typeface="Times New Roman"/>
                <a:cs typeface="Times New Roman"/>
              </a:rPr>
              <a:t> </a:t>
            </a:r>
            <a:r>
              <a:rPr sz="1100" spc="0" dirty="0" smtClean="0">
                <a:latin typeface="Times New Roman"/>
                <a:cs typeface="Times New Roman"/>
              </a:rPr>
              <a:t>(if</a:t>
            </a:r>
            <a:endParaRPr sz="1100">
              <a:latin typeface="Times New Roman"/>
              <a:cs typeface="Times New Roman"/>
            </a:endParaRPr>
          </a:p>
          <a:p>
            <a:pPr marL="323227">
              <a:lnSpc>
                <a:spcPts val="980"/>
              </a:lnSpc>
              <a:spcBef>
                <a:spcPts val="437"/>
              </a:spcBef>
            </a:pPr>
            <a:r>
              <a:rPr sz="1650" baseline="2635" dirty="0" smtClean="0">
                <a:latin typeface="Times New Roman"/>
                <a:cs typeface="Times New Roman"/>
              </a:rPr>
              <a:t>any).</a:t>
            </a:r>
            <a:endParaRPr sz="1100">
              <a:latin typeface="Times New Roman"/>
              <a:cs typeface="Times New Roman"/>
            </a:endParaRPr>
          </a:p>
          <a:p>
            <a:pPr marL="323227" marR="607733">
              <a:lnSpc>
                <a:spcPts val="1264"/>
              </a:lnSpc>
              <a:spcBef>
                <a:spcPts val="336"/>
              </a:spcBef>
            </a:pPr>
            <a:r>
              <a:rPr sz="1100" dirty="0" smtClean="0">
                <a:latin typeface="Times New Roman"/>
                <a:cs typeface="Times New Roman"/>
              </a:rPr>
              <a:t>Implement</a:t>
            </a:r>
            <a:r>
              <a:rPr sz="1100" spc="89"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new/m</a:t>
            </a:r>
            <a:r>
              <a:rPr sz="1100" spc="29" dirty="0" smtClean="0">
                <a:latin typeface="Times New Roman"/>
                <a:cs typeface="Times New Roman"/>
              </a:rPr>
              <a:t>o</a:t>
            </a:r>
            <a:r>
              <a:rPr sz="1100" spc="0" dirty="0" smtClean="0">
                <a:latin typeface="Times New Roman"/>
                <a:cs typeface="Times New Roman"/>
              </a:rPr>
              <a:t>dified</a:t>
            </a:r>
            <a:r>
              <a:rPr sz="1100" spc="156" dirty="0" smtClean="0">
                <a:latin typeface="Times New Roman"/>
                <a:cs typeface="Times New Roman"/>
              </a:rPr>
              <a:t> </a:t>
            </a:r>
            <a:r>
              <a:rPr sz="1100" spc="0" dirty="0" smtClean="0">
                <a:latin typeface="Times New Roman"/>
                <a:cs typeface="Times New Roman"/>
              </a:rPr>
              <a:t>system</a:t>
            </a:r>
            <a:r>
              <a:rPr sz="1100" spc="101" dirty="0" smtClean="0">
                <a:latin typeface="Times New Roman"/>
                <a:cs typeface="Times New Roman"/>
              </a:rPr>
              <a:t> </a:t>
            </a:r>
            <a:r>
              <a:rPr sz="1100" spc="0" dirty="0" smtClean="0">
                <a:latin typeface="Times New Roman"/>
                <a:cs typeface="Times New Roman"/>
              </a:rPr>
              <a:t>as</a:t>
            </a:r>
            <a:r>
              <a:rPr sz="1100" spc="111" dirty="0" smtClean="0">
                <a:latin typeface="Times New Roman"/>
                <a:cs typeface="Times New Roman"/>
              </a:rPr>
              <a:t> </a:t>
            </a:r>
            <a:r>
              <a:rPr sz="1100" spc="0" dirty="0" smtClean="0">
                <a:latin typeface="Times New Roman"/>
                <a:cs typeface="Times New Roman"/>
              </a:rPr>
              <a:t>a</a:t>
            </a:r>
            <a:r>
              <a:rPr sz="1100" spc="124"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roto</a:t>
            </a:r>
            <a:r>
              <a:rPr sz="1100" spc="-29" dirty="0" smtClean="0">
                <a:latin typeface="Times New Roman"/>
                <a:cs typeface="Times New Roman"/>
              </a:rPr>
              <a:t>t</a:t>
            </a:r>
            <a:r>
              <a:rPr sz="1100" spc="0" dirty="0" smtClean="0">
                <a:latin typeface="Times New Roman"/>
                <a:cs typeface="Times New Roman"/>
              </a:rPr>
              <a:t>y</a:t>
            </a:r>
            <a:r>
              <a:rPr sz="1100" spc="29" dirty="0" smtClean="0">
                <a:latin typeface="Times New Roman"/>
                <a:cs typeface="Times New Roman"/>
              </a:rPr>
              <a:t>p</a:t>
            </a:r>
            <a:r>
              <a:rPr sz="1100" spc="0" dirty="0" smtClean="0">
                <a:latin typeface="Times New Roman"/>
                <a:cs typeface="Times New Roman"/>
              </a:rPr>
              <a:t>e. </a:t>
            </a:r>
            <a:endParaRPr sz="1100">
              <a:latin typeface="Times New Roman"/>
              <a:cs typeface="Times New Roman"/>
            </a:endParaRPr>
          </a:p>
          <a:p>
            <a:pPr marL="323227" marR="607733">
              <a:lnSpc>
                <a:spcPts val="1264"/>
              </a:lnSpc>
              <a:spcBef>
                <a:spcPts val="388"/>
              </a:spcBef>
            </a:pPr>
            <a:r>
              <a:rPr sz="1100" spc="0" dirty="0" smtClean="0">
                <a:latin typeface="Times New Roman"/>
                <a:cs typeface="Times New Roman"/>
              </a:rPr>
              <a:t>Providing</a:t>
            </a:r>
            <a:r>
              <a:rPr sz="1100" spc="46" dirty="0" smtClean="0">
                <a:latin typeface="Times New Roman"/>
                <a:cs typeface="Times New Roman"/>
              </a:rPr>
              <a:t> </a:t>
            </a:r>
            <a:r>
              <a:rPr sz="1100" spc="0" dirty="0" smtClean="0">
                <a:latin typeface="Times New Roman"/>
                <a:cs typeface="Times New Roman"/>
              </a:rPr>
              <a:t>implementation</a:t>
            </a:r>
            <a:r>
              <a:rPr sz="1100" spc="174" dirty="0" smtClean="0">
                <a:latin typeface="Times New Roman"/>
                <a:cs typeface="Times New Roman"/>
              </a:rPr>
              <a:t> </a:t>
            </a:r>
            <a:r>
              <a:rPr sz="1100" spc="0" dirty="0" smtClean="0">
                <a:latin typeface="Times New Roman"/>
                <a:cs typeface="Times New Roman"/>
              </a:rPr>
              <a:t>guidelines.</a:t>
            </a:r>
            <a:endParaRPr sz="1100">
              <a:latin typeface="Times New Roman"/>
              <a:cs typeface="Times New Roman"/>
            </a:endParaRPr>
          </a:p>
          <a:p>
            <a:pPr marL="323227">
              <a:lnSpc>
                <a:spcPct val="95825"/>
              </a:lnSpc>
              <a:spcBef>
                <a:spcPts val="403"/>
              </a:spcBef>
            </a:pPr>
            <a:r>
              <a:rPr sz="1100" spc="0" dirty="0" smtClean="0">
                <a:latin typeface="Times New Roman"/>
                <a:cs typeface="Times New Roman"/>
              </a:rPr>
              <a:t>Presenting</a:t>
            </a:r>
            <a:r>
              <a:rPr sz="1100" spc="199"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results</a:t>
            </a:r>
            <a:r>
              <a:rPr sz="1100" spc="118" dirty="0" smtClean="0">
                <a:latin typeface="Times New Roman"/>
                <a:cs typeface="Times New Roman"/>
              </a:rPr>
              <a:t> </a:t>
            </a:r>
            <a:r>
              <a:rPr sz="1100" spc="0" dirty="0" smtClean="0">
                <a:latin typeface="Times New Roman"/>
                <a:cs typeface="Times New Roman"/>
              </a:rPr>
              <a:t>and</a:t>
            </a:r>
            <a:r>
              <a:rPr sz="1100" spc="142" dirty="0" smtClean="0">
                <a:latin typeface="Times New Roman"/>
                <a:cs typeface="Times New Roman"/>
              </a:rPr>
              <a:t> </a:t>
            </a:r>
            <a:r>
              <a:rPr sz="1100" spc="0" dirty="0" smtClean="0">
                <a:latin typeface="Times New Roman"/>
                <a:cs typeface="Times New Roman"/>
              </a:rPr>
              <a:t>discussions.</a:t>
            </a:r>
            <a:endParaRPr sz="1100">
              <a:latin typeface="Times New Roman"/>
              <a:cs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object 48"/>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7" name="object 47"/>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6" name="object 46"/>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42" name="object 42"/>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3" name="object 43"/>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4" name="object 44"/>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5" name="object 45"/>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6" name="object 36"/>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7" name="object 37"/>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8" name="object 38"/>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9" name="object 39"/>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40" name="object 40"/>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41" name="object 41"/>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0" name="object 30"/>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2" name="object 32"/>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3" name="object 33"/>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4" name="object 34"/>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5" name="object 35"/>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5" name="object 25"/>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8" name="object 28"/>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9" name="object 29"/>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9" name="object 19"/>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20" name="object 20"/>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21" name="object 21"/>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22" name="object 22"/>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3" name="object 23"/>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4" name="object 24"/>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6" name="object 16"/>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7" name="object 17"/>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8" name="object 18"/>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313867" y="1052055"/>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10" name="object 10"/>
          <p:cNvSpPr/>
          <p:nvPr/>
        </p:nvSpPr>
        <p:spPr>
          <a:xfrm>
            <a:off x="313867" y="1137996"/>
            <a:ext cx="3980268" cy="1753273"/>
          </a:xfrm>
          <a:custGeom>
            <a:avLst/>
            <a:gdLst/>
            <a:ahLst/>
            <a:cxnLst/>
            <a:rect l="l" t="t" r="r" b="b"/>
            <a:pathLst>
              <a:path w="3980268" h="1753273">
                <a:moveTo>
                  <a:pt x="0" y="1753273"/>
                </a:moveTo>
                <a:lnTo>
                  <a:pt x="3980268" y="1753273"/>
                </a:lnTo>
                <a:lnTo>
                  <a:pt x="3980268" y="0"/>
                </a:lnTo>
                <a:lnTo>
                  <a:pt x="0" y="0"/>
                </a:lnTo>
                <a:lnTo>
                  <a:pt x="0" y="1753273"/>
                </a:lnTo>
                <a:close/>
              </a:path>
            </a:pathLst>
          </a:custGeom>
          <a:solidFill>
            <a:srgbClr val="E9E9F2"/>
          </a:solidFill>
        </p:spPr>
        <p:txBody>
          <a:bodyPr wrap="square" lIns="0" tIns="0" rIns="0" bIns="0" rtlCol="0">
            <a:noAutofit/>
          </a:bodyPr>
          <a:lstStyle/>
          <a:p>
            <a:endParaRPr/>
          </a:p>
        </p:txBody>
      </p:sp>
      <p:sp>
        <p:nvSpPr>
          <p:cNvPr id="11" name="object 11"/>
          <p:cNvSpPr/>
          <p:nvPr/>
        </p:nvSpPr>
        <p:spPr>
          <a:xfrm>
            <a:off x="506310" y="1324470"/>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2" name="object 12"/>
          <p:cNvSpPr/>
          <p:nvPr/>
        </p:nvSpPr>
        <p:spPr>
          <a:xfrm>
            <a:off x="506310" y="1534502"/>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3" name="object 13"/>
          <p:cNvSpPr/>
          <p:nvPr/>
        </p:nvSpPr>
        <p:spPr>
          <a:xfrm>
            <a:off x="506310" y="1916607"/>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4" name="object 14"/>
          <p:cNvSpPr/>
          <p:nvPr/>
        </p:nvSpPr>
        <p:spPr>
          <a:xfrm>
            <a:off x="506310" y="2126640"/>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5" name="object 15"/>
          <p:cNvSpPr/>
          <p:nvPr/>
        </p:nvSpPr>
        <p:spPr>
          <a:xfrm>
            <a:off x="506310" y="2508745"/>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smtClean="0">
                <a:solidFill>
                  <a:srgbClr val="8C8CAC"/>
                </a:solidFill>
                <a:latin typeface="Times New Roman"/>
                <a:cs typeface="Times New Roman"/>
              </a:rPr>
              <a:t>Introduction </a:t>
            </a:r>
            <a:r>
              <a:rPr lang="en-US" sz="600" spc="0" dirty="0" smtClean="0">
                <a:solidFill>
                  <a:srgbClr val="FFFFFF"/>
                </a:solidFill>
                <a:latin typeface="Times New Roman"/>
                <a:cs typeface="Times New Roman"/>
              </a:rPr>
              <a:t> </a:t>
            </a:r>
            <a:r>
              <a:rPr lang="en-US" sz="600" spc="26" dirty="0" smtClean="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spc="0" dirty="0" smtClean="0">
                <a:solidFill>
                  <a:srgbClr val="8C8CAC"/>
                </a:solidFill>
                <a:latin typeface="Times New Roman"/>
                <a:cs typeface="Times New Roman"/>
              </a:rPr>
              <a:t> </a:t>
            </a:r>
            <a:r>
              <a:rPr lang="en-US" sz="600" dirty="0">
                <a:solidFill>
                  <a:srgbClr val="FFFFFF"/>
                </a:solidFill>
                <a:latin typeface="Times New Roman"/>
                <a:cs typeface="Times New Roman"/>
              </a:rPr>
              <a:t>Problem Description</a:t>
            </a:r>
            <a:r>
              <a:rPr lang="en-US" sz="600" spc="0" dirty="0" smtClean="0">
                <a:solidFill>
                  <a:srgbClr val="8C8CAC"/>
                </a:solidFill>
                <a:latin typeface="Times New Roman"/>
                <a:cs typeface="Times New Roman"/>
              </a:rPr>
              <a:t>  </a:t>
            </a:r>
            <a:r>
              <a:rPr lang="en-US" sz="600" spc="27"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Approach  </a:t>
            </a:r>
            <a:r>
              <a:rPr lang="en-US" sz="600" spc="5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Case Study  </a:t>
            </a:r>
            <a:r>
              <a:rPr lang="en-US" sz="600" spc="23"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Meta Model  </a:t>
            </a:r>
            <a:r>
              <a:rPr lang="en-US" sz="600" spc="28"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Algorithm  Model  </a:t>
            </a:r>
            <a:r>
              <a:rPr lang="en-US" sz="600" spc="7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Summary</a:t>
            </a:r>
            <a:endParaRPr lang="en-US" sz="600" dirty="0" smtClean="0">
              <a:latin typeface="Times New Roman"/>
              <a:cs typeface="Times New Roman"/>
            </a:endParaRPr>
          </a:p>
        </p:txBody>
      </p:sp>
      <p:sp>
        <p:nvSpPr>
          <p:cNvPr id="7" name="object 7"/>
          <p:cNvSpPr txBox="1"/>
          <p:nvPr/>
        </p:nvSpPr>
        <p:spPr>
          <a:xfrm>
            <a:off x="95300" y="366542"/>
            <a:ext cx="1564324"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Problem</a:t>
            </a:r>
            <a:r>
              <a:rPr sz="1400" spc="201" dirty="0" smtClean="0">
                <a:solidFill>
                  <a:srgbClr val="FFFFFF"/>
                </a:solidFill>
                <a:latin typeface="Times New Roman"/>
                <a:cs typeface="Times New Roman"/>
              </a:rPr>
              <a:t> </a:t>
            </a:r>
            <a:r>
              <a:rPr sz="1400" spc="0" dirty="0" smtClean="0">
                <a:solidFill>
                  <a:srgbClr val="FFFFFF"/>
                </a:solidFill>
                <a:latin typeface="Times New Roman"/>
                <a:cs typeface="Times New Roman"/>
              </a:rPr>
              <a:t>Description</a:t>
            </a:r>
            <a:endParaRPr sz="1400">
              <a:latin typeface="Times New Roman"/>
              <a:cs typeface="Times New Roman"/>
            </a:endParaRPr>
          </a:p>
        </p:txBody>
      </p:sp>
      <p:sp>
        <p:nvSpPr>
          <p:cNvPr id="6" name="object 6"/>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11</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5" name="object 5"/>
          <p:cNvSpPr txBox="1"/>
          <p:nvPr/>
        </p:nvSpPr>
        <p:spPr>
          <a:xfrm>
            <a:off x="3333978" y="3270179"/>
            <a:ext cx="43099" cy="40583"/>
          </a:xfrm>
          <a:prstGeom prst="rect">
            <a:avLst/>
          </a:prstGeom>
        </p:spPr>
        <p:txBody>
          <a:bodyPr wrap="square" lIns="0" tIns="0" rIns="0" bIns="0" rtlCol="0">
            <a:noAutofit/>
          </a:bodyPr>
          <a:lstStyle/>
          <a:p>
            <a:endParaRPr/>
          </a:p>
        </p:txBody>
      </p:sp>
      <p:sp>
        <p:nvSpPr>
          <p:cNvPr id="4" name="object 4"/>
          <p:cNvSpPr txBox="1"/>
          <p:nvPr/>
        </p:nvSpPr>
        <p:spPr>
          <a:xfrm>
            <a:off x="3069133" y="3285457"/>
            <a:ext cx="43019" cy="15183"/>
          </a:xfrm>
          <a:prstGeom prst="rect">
            <a:avLst/>
          </a:prstGeom>
        </p:spPr>
        <p:txBody>
          <a:bodyPr wrap="square" lIns="0" tIns="0" rIns="0" bIns="0" rtlCol="0">
            <a:noAutofit/>
          </a:bodyPr>
          <a:lstStyle/>
          <a:p>
            <a:endParaRPr/>
          </a:p>
        </p:txBody>
      </p:sp>
      <p:sp>
        <p:nvSpPr>
          <p:cNvPr id="3" name="object 3"/>
          <p:cNvSpPr txBox="1"/>
          <p:nvPr/>
        </p:nvSpPr>
        <p:spPr>
          <a:xfrm>
            <a:off x="313867" y="1052055"/>
            <a:ext cx="3980268" cy="89103"/>
          </a:xfrm>
          <a:prstGeom prst="rect">
            <a:avLst/>
          </a:prstGeom>
        </p:spPr>
        <p:txBody>
          <a:bodyPr wrap="square" lIns="0" tIns="0" rIns="0" bIns="0" rtlCol="0">
            <a:noAutofit/>
          </a:bodyPr>
          <a:lstStyle/>
          <a:p>
            <a:pPr marL="25400">
              <a:lnSpc>
                <a:spcPts val="700"/>
              </a:lnSpc>
              <a:spcBef>
                <a:spcPts val="1"/>
              </a:spcBef>
            </a:pPr>
            <a:endParaRPr sz="700"/>
          </a:p>
        </p:txBody>
      </p:sp>
      <p:sp>
        <p:nvSpPr>
          <p:cNvPr id="2" name="object 2"/>
          <p:cNvSpPr txBox="1"/>
          <p:nvPr/>
        </p:nvSpPr>
        <p:spPr>
          <a:xfrm>
            <a:off x="313867" y="1141158"/>
            <a:ext cx="3980268" cy="1750110"/>
          </a:xfrm>
          <a:prstGeom prst="rect">
            <a:avLst/>
          </a:prstGeom>
        </p:spPr>
        <p:txBody>
          <a:bodyPr wrap="square" lIns="0" tIns="0" rIns="0" bIns="0" rtlCol="0">
            <a:noAutofit/>
          </a:bodyPr>
          <a:lstStyle/>
          <a:p>
            <a:pPr>
              <a:lnSpc>
                <a:spcPts val="900"/>
              </a:lnSpc>
              <a:spcBef>
                <a:spcPts val="0"/>
              </a:spcBef>
            </a:pPr>
            <a:endParaRPr sz="900"/>
          </a:p>
          <a:p>
            <a:pPr marL="323227">
              <a:lnSpc>
                <a:spcPct val="95825"/>
              </a:lnSpc>
            </a:pPr>
            <a:r>
              <a:rPr sz="1100" spc="0" dirty="0" smtClean="0">
                <a:latin typeface="Times New Roman"/>
                <a:cs typeface="Times New Roman"/>
              </a:rPr>
              <a:t>Study</a:t>
            </a:r>
            <a:r>
              <a:rPr sz="1100" spc="140"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reasons</a:t>
            </a:r>
            <a:r>
              <a:rPr sz="1100" spc="91" dirty="0" smtClean="0">
                <a:latin typeface="Times New Roman"/>
                <a:cs typeface="Times New Roman"/>
              </a:rPr>
              <a:t> </a:t>
            </a:r>
            <a:r>
              <a:rPr sz="1100" spc="29" dirty="0" smtClean="0">
                <a:latin typeface="Times New Roman"/>
                <a:cs typeface="Times New Roman"/>
              </a:rPr>
              <a:t>b</a:t>
            </a:r>
            <a:r>
              <a:rPr sz="1100" spc="0" dirty="0" smtClean="0">
                <a:latin typeface="Times New Roman"/>
                <a:cs typeface="Times New Roman"/>
              </a:rPr>
              <a:t>ehind</a:t>
            </a:r>
            <a:r>
              <a:rPr sz="1100" spc="83" dirty="0" smtClean="0">
                <a:latin typeface="Times New Roman"/>
                <a:cs typeface="Times New Roman"/>
              </a:rPr>
              <a:t> </a:t>
            </a:r>
            <a:r>
              <a:rPr sz="1100" spc="0" dirty="0" smtClean="0">
                <a:latin typeface="Times New Roman"/>
                <a:cs typeface="Times New Roman"/>
              </a:rPr>
              <a:t>under</a:t>
            </a:r>
            <a:r>
              <a:rPr sz="1100" spc="122" dirty="0" smtClean="0">
                <a:latin typeface="Times New Roman"/>
                <a:cs typeface="Times New Roman"/>
              </a:rPr>
              <a:t> </a:t>
            </a:r>
            <a:r>
              <a:rPr sz="1100" spc="0" dirty="0" smtClean="0">
                <a:latin typeface="Times New Roman"/>
                <a:cs typeface="Times New Roman"/>
              </a:rPr>
              <a:t>seat</a:t>
            </a:r>
            <a:r>
              <a:rPr sz="1100" spc="190" dirty="0" smtClean="0">
                <a:latin typeface="Times New Roman"/>
                <a:cs typeface="Times New Roman"/>
              </a:rPr>
              <a:t> </a:t>
            </a:r>
            <a:r>
              <a:rPr sz="1100" spc="0" dirty="0" smtClean="0">
                <a:latin typeface="Times New Roman"/>
                <a:cs typeface="Times New Roman"/>
              </a:rPr>
              <a:t>utlization</a:t>
            </a:r>
            <a:endParaRPr sz="1100">
              <a:latin typeface="Times New Roman"/>
              <a:cs typeface="Times New Roman"/>
            </a:endParaRPr>
          </a:p>
          <a:p>
            <a:pPr marL="323227" marR="421015">
              <a:lnSpc>
                <a:spcPts val="1264"/>
              </a:lnSpc>
              <a:spcBef>
                <a:spcPts val="385"/>
              </a:spcBef>
            </a:pPr>
            <a:r>
              <a:rPr sz="1100" spc="0" dirty="0" smtClean="0">
                <a:latin typeface="Times New Roman"/>
                <a:cs typeface="Times New Roman"/>
              </a:rPr>
              <a:t>Study</a:t>
            </a:r>
            <a:r>
              <a:rPr sz="1100" spc="140"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exisiting</a:t>
            </a:r>
            <a:r>
              <a:rPr sz="1100" spc="-19" dirty="0" smtClean="0">
                <a:latin typeface="Times New Roman"/>
                <a:cs typeface="Times New Roman"/>
              </a:rPr>
              <a:t> </a:t>
            </a:r>
            <a:r>
              <a:rPr sz="1100" spc="0" dirty="0" smtClean="0">
                <a:latin typeface="Times New Roman"/>
                <a:cs typeface="Times New Roman"/>
              </a:rPr>
              <a:t>constraints</a:t>
            </a:r>
            <a:r>
              <a:rPr sz="1100" spc="245" dirty="0" smtClean="0">
                <a:latin typeface="Times New Roman"/>
                <a:cs typeface="Times New Roman"/>
              </a:rPr>
              <a:t> </a:t>
            </a:r>
            <a:r>
              <a:rPr sz="1100" spc="0" dirty="0" smtClean="0">
                <a:latin typeface="Times New Roman"/>
                <a:cs typeface="Times New Roman"/>
              </a:rPr>
              <a:t>over</a:t>
            </a:r>
            <a:r>
              <a:rPr sz="1100" spc="31"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choice</a:t>
            </a:r>
            <a:r>
              <a:rPr sz="1100" spc="33" dirty="0" smtClean="0">
                <a:latin typeface="Times New Roman"/>
                <a:cs typeface="Times New Roman"/>
              </a:rPr>
              <a:t> </a:t>
            </a:r>
            <a:r>
              <a:rPr sz="1100" spc="0" dirty="0" smtClean="0">
                <a:latin typeface="Times New Roman"/>
                <a:cs typeface="Times New Roman"/>
              </a:rPr>
              <a:t>selection system.</a:t>
            </a:r>
            <a:endParaRPr sz="1100">
              <a:latin typeface="Times New Roman"/>
              <a:cs typeface="Times New Roman"/>
            </a:endParaRPr>
          </a:p>
          <a:p>
            <a:pPr marL="323227" marR="61170">
              <a:lnSpc>
                <a:spcPts val="1264"/>
              </a:lnSpc>
              <a:spcBef>
                <a:spcPts val="389"/>
              </a:spcBef>
            </a:pPr>
            <a:r>
              <a:rPr sz="1100" spc="0" dirty="0" smtClean="0">
                <a:latin typeface="Times New Roman"/>
                <a:cs typeface="Times New Roman"/>
              </a:rPr>
              <a:t>Identifying</a:t>
            </a:r>
            <a:r>
              <a:rPr sz="1100" spc="103"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29" dirty="0" smtClean="0">
                <a:latin typeface="Times New Roman"/>
                <a:cs typeface="Times New Roman"/>
              </a:rPr>
              <a:t>k</a:t>
            </a:r>
            <a:r>
              <a:rPr sz="1100" spc="0" dirty="0" smtClean="0">
                <a:latin typeface="Times New Roman"/>
                <a:cs typeface="Times New Roman"/>
              </a:rPr>
              <a:t>ey</a:t>
            </a:r>
            <a:r>
              <a:rPr sz="1100" spc="13" dirty="0" smtClean="0">
                <a:latin typeface="Times New Roman"/>
                <a:cs typeface="Times New Roman"/>
              </a:rPr>
              <a:t> </a:t>
            </a:r>
            <a:r>
              <a:rPr sz="1100" spc="0" dirty="0" smtClean="0">
                <a:latin typeface="Times New Roman"/>
                <a:cs typeface="Times New Roman"/>
              </a:rPr>
              <a:t>constraints</a:t>
            </a:r>
            <a:r>
              <a:rPr sz="1100" spc="235" dirty="0" smtClean="0">
                <a:latin typeface="Times New Roman"/>
                <a:cs typeface="Times New Roman"/>
              </a:rPr>
              <a:t> </a:t>
            </a:r>
            <a:r>
              <a:rPr sz="1100" spc="0" dirty="0" smtClean="0">
                <a:latin typeface="Times New Roman"/>
                <a:cs typeface="Times New Roman"/>
              </a:rPr>
              <a:t>to</a:t>
            </a:r>
            <a:r>
              <a:rPr sz="1100" spc="166" dirty="0" smtClean="0">
                <a:latin typeface="Times New Roman"/>
                <a:cs typeface="Times New Roman"/>
              </a:rPr>
              <a:t> </a:t>
            </a:r>
            <a:r>
              <a:rPr sz="1100" spc="0" dirty="0" smtClean="0">
                <a:latin typeface="Times New Roman"/>
                <a:cs typeface="Times New Roman"/>
              </a:rPr>
              <a:t>maximize</a:t>
            </a:r>
            <a:r>
              <a:rPr sz="1100" spc="-18" dirty="0" smtClean="0">
                <a:latin typeface="Times New Roman"/>
                <a:cs typeface="Times New Roman"/>
              </a:rPr>
              <a:t> </a:t>
            </a:r>
            <a:r>
              <a:rPr sz="1100" spc="0" dirty="0" smtClean="0">
                <a:latin typeface="Times New Roman"/>
                <a:cs typeface="Times New Roman"/>
              </a:rPr>
              <a:t>seat</a:t>
            </a:r>
            <a:r>
              <a:rPr sz="1100" spc="190" dirty="0" smtClean="0">
                <a:latin typeface="Times New Roman"/>
                <a:cs typeface="Times New Roman"/>
              </a:rPr>
              <a:t> </a:t>
            </a:r>
            <a:r>
              <a:rPr sz="1100" spc="0" dirty="0" smtClean="0">
                <a:latin typeface="Times New Roman"/>
                <a:cs typeface="Times New Roman"/>
              </a:rPr>
              <a:t>utilization. </a:t>
            </a:r>
            <a:endParaRPr sz="1100">
              <a:latin typeface="Times New Roman"/>
              <a:cs typeface="Times New Roman"/>
            </a:endParaRPr>
          </a:p>
          <a:p>
            <a:pPr marL="323227" marR="61170">
              <a:lnSpc>
                <a:spcPts val="1264"/>
              </a:lnSpc>
              <a:spcBef>
                <a:spcPts val="388"/>
              </a:spcBef>
            </a:pPr>
            <a:r>
              <a:rPr sz="1100" spc="0" dirty="0" smtClean="0">
                <a:latin typeface="Times New Roman"/>
                <a:cs typeface="Times New Roman"/>
              </a:rPr>
              <a:t>Adding m</a:t>
            </a:r>
            <a:r>
              <a:rPr sz="1100" spc="-29" dirty="0" smtClean="0">
                <a:latin typeface="Times New Roman"/>
                <a:cs typeface="Times New Roman"/>
              </a:rPr>
              <a:t>o</a:t>
            </a:r>
            <a:r>
              <a:rPr sz="1100" spc="0" dirty="0" smtClean="0">
                <a:latin typeface="Times New Roman"/>
                <a:cs typeface="Times New Roman"/>
              </a:rPr>
              <a:t>re</a:t>
            </a:r>
            <a:r>
              <a:rPr sz="1100" spc="88" dirty="0" smtClean="0">
                <a:latin typeface="Times New Roman"/>
                <a:cs typeface="Times New Roman"/>
              </a:rPr>
              <a:t> </a:t>
            </a:r>
            <a:r>
              <a:rPr sz="1100" spc="0" dirty="0" smtClean="0">
                <a:latin typeface="Times New Roman"/>
                <a:cs typeface="Times New Roman"/>
              </a:rPr>
              <a:t>constraints</a:t>
            </a:r>
            <a:r>
              <a:rPr sz="1100" spc="232" dirty="0" smtClean="0">
                <a:latin typeface="Times New Roman"/>
                <a:cs typeface="Times New Roman"/>
              </a:rPr>
              <a:t> </a:t>
            </a:r>
            <a:r>
              <a:rPr sz="1100" spc="0" dirty="0" smtClean="0">
                <a:latin typeface="Times New Roman"/>
                <a:cs typeface="Times New Roman"/>
              </a:rPr>
              <a:t>over</a:t>
            </a:r>
            <a:r>
              <a:rPr sz="1100" spc="30" dirty="0" smtClean="0">
                <a:latin typeface="Times New Roman"/>
                <a:cs typeface="Times New Roman"/>
              </a:rPr>
              <a:t> </a:t>
            </a:r>
            <a:r>
              <a:rPr sz="1100" spc="0" dirty="0" smtClean="0">
                <a:latin typeface="Times New Roman"/>
                <a:cs typeface="Times New Roman"/>
              </a:rPr>
              <a:t>choice</a:t>
            </a:r>
            <a:r>
              <a:rPr sz="1100" spc="37" dirty="0" smtClean="0">
                <a:latin typeface="Times New Roman"/>
                <a:cs typeface="Times New Roman"/>
              </a:rPr>
              <a:t> </a:t>
            </a:r>
            <a:r>
              <a:rPr sz="1100" spc="0" dirty="0" smtClean="0">
                <a:latin typeface="Times New Roman"/>
                <a:cs typeface="Times New Roman"/>
              </a:rPr>
              <a:t>selections</a:t>
            </a:r>
            <a:r>
              <a:rPr sz="1100" spc="39" dirty="0" smtClean="0">
                <a:latin typeface="Times New Roman"/>
                <a:cs typeface="Times New Roman"/>
              </a:rPr>
              <a:t> </a:t>
            </a:r>
            <a:r>
              <a:rPr sz="1100" spc="0" dirty="0" smtClean="0">
                <a:latin typeface="Times New Roman"/>
                <a:cs typeface="Times New Roman"/>
              </a:rPr>
              <a:t>f</a:t>
            </a:r>
            <a:r>
              <a:rPr sz="1100" spc="-29" dirty="0" smtClean="0">
                <a:latin typeface="Times New Roman"/>
                <a:cs typeface="Times New Roman"/>
              </a:rPr>
              <a:t>o</a:t>
            </a:r>
            <a:r>
              <a:rPr sz="1100" spc="0" dirty="0" smtClean="0">
                <a:latin typeface="Times New Roman"/>
                <a:cs typeface="Times New Roman"/>
              </a:rPr>
              <a:t>r</a:t>
            </a:r>
            <a:r>
              <a:rPr sz="1100" spc="47" dirty="0" smtClean="0">
                <a:latin typeface="Times New Roman"/>
                <a:cs typeface="Times New Roman"/>
              </a:rPr>
              <a:t> </a:t>
            </a:r>
            <a:r>
              <a:rPr sz="1100" spc="0" dirty="0" smtClean="0">
                <a:latin typeface="Times New Roman"/>
                <a:cs typeface="Times New Roman"/>
              </a:rPr>
              <a:t>im</a:t>
            </a:r>
            <a:r>
              <a:rPr sz="1100" spc="-29" dirty="0" smtClean="0">
                <a:latin typeface="Times New Roman"/>
                <a:cs typeface="Times New Roman"/>
              </a:rPr>
              <a:t>p</a:t>
            </a:r>
            <a:r>
              <a:rPr sz="1100" spc="0" dirty="0" smtClean="0">
                <a:latin typeface="Times New Roman"/>
                <a:cs typeface="Times New Roman"/>
              </a:rPr>
              <a:t>roveing</a:t>
            </a:r>
            <a:endParaRPr sz="1100">
              <a:latin typeface="Times New Roman"/>
              <a:cs typeface="Times New Roman"/>
            </a:endParaRPr>
          </a:p>
          <a:p>
            <a:pPr marL="323227">
              <a:lnSpc>
                <a:spcPts val="980"/>
              </a:lnSpc>
              <a:spcBef>
                <a:spcPts val="437"/>
              </a:spcBef>
            </a:pPr>
            <a:r>
              <a:rPr sz="1650" spc="0" baseline="2635" dirty="0" smtClean="0">
                <a:latin typeface="Times New Roman"/>
                <a:cs typeface="Times New Roman"/>
              </a:rPr>
              <a:t>the</a:t>
            </a:r>
            <a:r>
              <a:rPr sz="1650" spc="179" baseline="2635" dirty="0" smtClean="0">
                <a:latin typeface="Times New Roman"/>
                <a:cs typeface="Times New Roman"/>
              </a:rPr>
              <a:t> </a:t>
            </a:r>
            <a:r>
              <a:rPr sz="1650" spc="0" baseline="2635" dirty="0" smtClean="0">
                <a:latin typeface="Times New Roman"/>
                <a:cs typeface="Times New Roman"/>
              </a:rPr>
              <a:t>seat</a:t>
            </a:r>
            <a:r>
              <a:rPr sz="1650" spc="75" baseline="2635" dirty="0" smtClean="0">
                <a:latin typeface="Times New Roman"/>
                <a:cs typeface="Times New Roman"/>
              </a:rPr>
              <a:t> </a:t>
            </a:r>
            <a:r>
              <a:rPr sz="1650" spc="0" baseline="2635" dirty="0" smtClean="0">
                <a:latin typeface="Times New Roman"/>
                <a:cs typeface="Times New Roman"/>
              </a:rPr>
              <a:t>utilization.</a:t>
            </a:r>
            <a:endParaRPr sz="1100">
              <a:latin typeface="Times New Roman"/>
              <a:cs typeface="Times New Roman"/>
            </a:endParaRPr>
          </a:p>
          <a:p>
            <a:pPr marL="323227" marR="395065">
              <a:lnSpc>
                <a:spcPts val="1264"/>
              </a:lnSpc>
              <a:spcBef>
                <a:spcPts val="336"/>
              </a:spcBef>
            </a:pPr>
            <a:r>
              <a:rPr sz="1100" spc="0" dirty="0" smtClean="0">
                <a:latin typeface="Times New Roman"/>
                <a:cs typeface="Times New Roman"/>
              </a:rPr>
              <a:t>A</a:t>
            </a:r>
            <a:r>
              <a:rPr sz="1100" spc="18"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roto</a:t>
            </a:r>
            <a:r>
              <a:rPr sz="1100" spc="-29" dirty="0" smtClean="0">
                <a:latin typeface="Times New Roman"/>
                <a:cs typeface="Times New Roman"/>
              </a:rPr>
              <a:t>t</a:t>
            </a:r>
            <a:r>
              <a:rPr sz="1100" spc="0" dirty="0" smtClean="0">
                <a:latin typeface="Times New Roman"/>
                <a:cs typeface="Times New Roman"/>
              </a:rPr>
              <a:t>y</a:t>
            </a:r>
            <a:r>
              <a:rPr sz="1100" spc="29" dirty="0" smtClean="0">
                <a:latin typeface="Times New Roman"/>
                <a:cs typeface="Times New Roman"/>
              </a:rPr>
              <a:t>p</a:t>
            </a:r>
            <a:r>
              <a:rPr sz="1100" spc="0" dirty="0" smtClean="0">
                <a:latin typeface="Times New Roman"/>
                <a:cs typeface="Times New Roman"/>
              </a:rPr>
              <a:t>e</a:t>
            </a:r>
            <a:r>
              <a:rPr sz="1100" spc="209" dirty="0" smtClean="0">
                <a:latin typeface="Times New Roman"/>
                <a:cs typeface="Times New Roman"/>
              </a:rPr>
              <a:t> </a:t>
            </a:r>
            <a:r>
              <a:rPr sz="1100" spc="0" dirty="0" smtClean="0">
                <a:latin typeface="Times New Roman"/>
                <a:cs typeface="Times New Roman"/>
              </a:rPr>
              <a:t>development</a:t>
            </a:r>
            <a:r>
              <a:rPr sz="1100" spc="76"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an</a:t>
            </a:r>
            <a:r>
              <a:rPr sz="1100" spc="134" dirty="0" smtClean="0">
                <a:latin typeface="Times New Roman"/>
                <a:cs typeface="Times New Roman"/>
              </a:rPr>
              <a:t> </a:t>
            </a:r>
            <a:r>
              <a:rPr sz="1100" spc="0" dirty="0" smtClean="0">
                <a:latin typeface="Times New Roman"/>
                <a:cs typeface="Times New Roman"/>
              </a:rPr>
              <a:t>online</a:t>
            </a:r>
            <a:r>
              <a:rPr sz="1100" spc="4" dirty="0" smtClean="0">
                <a:latin typeface="Times New Roman"/>
                <a:cs typeface="Times New Roman"/>
              </a:rPr>
              <a:t> </a:t>
            </a:r>
            <a:r>
              <a:rPr sz="1100" spc="0" dirty="0" smtClean="0">
                <a:latin typeface="Times New Roman"/>
                <a:cs typeface="Times New Roman"/>
              </a:rPr>
              <a:t>interactive</a:t>
            </a:r>
            <a:r>
              <a:rPr sz="1100" spc="156" dirty="0" smtClean="0">
                <a:latin typeface="Times New Roman"/>
                <a:cs typeface="Times New Roman"/>
              </a:rPr>
              <a:t> </a:t>
            </a:r>
            <a:r>
              <a:rPr sz="1100" spc="0" dirty="0" smtClean="0">
                <a:latin typeface="Times New Roman"/>
                <a:cs typeface="Times New Roman"/>
              </a:rPr>
              <a:t>choice selection</a:t>
            </a:r>
            <a:r>
              <a:rPr sz="1100" spc="60" dirty="0" smtClean="0">
                <a:latin typeface="Times New Roman"/>
                <a:cs typeface="Times New Roman"/>
              </a:rPr>
              <a:t> </a:t>
            </a:r>
            <a:r>
              <a:rPr sz="1100" spc="0" dirty="0" smtClean="0">
                <a:latin typeface="Times New Roman"/>
                <a:cs typeface="Times New Roman"/>
              </a:rPr>
              <a:t>system.</a:t>
            </a:r>
            <a:endParaRPr sz="1100">
              <a:latin typeface="Times New Roman"/>
              <a:cs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18" name="object 18"/>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19" name="object 19"/>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20" name="object 20"/>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21" name="object 21"/>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22" name="object 22"/>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3" name="object 23"/>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4" name="object 24"/>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5" name="object 25"/>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27" name="object 27"/>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28" name="object 28"/>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9" name="object 29"/>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30" name="object 30"/>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31" name="object 31"/>
          <p:cNvSpPr/>
          <p:nvPr/>
        </p:nvSpPr>
        <p:spPr>
          <a:xfrm>
            <a:off x="347066" y="816768"/>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32" name="object 32"/>
          <p:cNvSpPr/>
          <p:nvPr/>
        </p:nvSpPr>
        <p:spPr>
          <a:xfrm>
            <a:off x="347066" y="913271"/>
            <a:ext cx="3980268" cy="2801479"/>
          </a:xfrm>
          <a:custGeom>
            <a:avLst/>
            <a:gdLst/>
            <a:ahLst/>
            <a:cxnLst/>
            <a:rect l="l" t="t" r="r" b="b"/>
            <a:pathLst>
              <a:path w="3980268" h="2758084">
                <a:moveTo>
                  <a:pt x="3980268" y="0"/>
                </a:moveTo>
                <a:lnTo>
                  <a:pt x="0" y="0"/>
                </a:lnTo>
                <a:lnTo>
                  <a:pt x="0" y="2593454"/>
                </a:lnTo>
                <a:lnTo>
                  <a:pt x="3980268" y="2593454"/>
                </a:lnTo>
                <a:lnTo>
                  <a:pt x="3980268" y="0"/>
                </a:lnTo>
                <a:close/>
              </a:path>
            </a:pathLst>
          </a:custGeom>
          <a:solidFill>
            <a:srgbClr val="E9E9F2"/>
          </a:solidFill>
        </p:spPr>
        <p:txBody>
          <a:bodyPr wrap="square" lIns="0" tIns="0" rIns="0" bIns="0" rtlCol="0">
            <a:noAutofit/>
          </a:bodyPr>
          <a:lstStyle/>
          <a:p>
            <a:endParaRPr/>
          </a:p>
        </p:txBody>
      </p:sp>
      <p:sp>
        <p:nvSpPr>
          <p:cNvPr id="33" name="object 33"/>
          <p:cNvSpPr/>
          <p:nvPr/>
        </p:nvSpPr>
        <p:spPr>
          <a:xfrm>
            <a:off x="506310" y="1049019"/>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34" name="object 34"/>
          <p:cNvSpPr/>
          <p:nvPr/>
        </p:nvSpPr>
        <p:spPr>
          <a:xfrm>
            <a:off x="506310" y="1431124"/>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35" name="object 35"/>
          <p:cNvSpPr/>
          <p:nvPr/>
        </p:nvSpPr>
        <p:spPr>
          <a:xfrm>
            <a:off x="506310" y="1641157"/>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36" name="object 36"/>
          <p:cNvSpPr/>
          <p:nvPr/>
        </p:nvSpPr>
        <p:spPr>
          <a:xfrm>
            <a:off x="506310" y="1851190"/>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37" name="object 37"/>
          <p:cNvSpPr/>
          <p:nvPr/>
        </p:nvSpPr>
        <p:spPr>
          <a:xfrm>
            <a:off x="788733" y="2099710"/>
            <a:ext cx="56172" cy="0"/>
          </a:xfrm>
          <a:custGeom>
            <a:avLst/>
            <a:gdLst/>
            <a:ahLst/>
            <a:cxnLst/>
            <a:rect l="l" t="t" r="r" b="b"/>
            <a:pathLst>
              <a:path w="56172">
                <a:moveTo>
                  <a:pt x="0" y="0"/>
                </a:moveTo>
                <a:lnTo>
                  <a:pt x="56172" y="0"/>
                </a:lnTo>
              </a:path>
            </a:pathLst>
          </a:custGeom>
          <a:ln w="57442">
            <a:solidFill>
              <a:srgbClr val="3333B2"/>
            </a:solidFill>
          </a:ln>
        </p:spPr>
        <p:txBody>
          <a:bodyPr wrap="square" lIns="0" tIns="0" rIns="0" bIns="0" rtlCol="0">
            <a:noAutofit/>
          </a:bodyPr>
          <a:lstStyle/>
          <a:p>
            <a:endParaRPr/>
          </a:p>
        </p:txBody>
      </p:sp>
      <p:sp>
        <p:nvSpPr>
          <p:cNvPr id="38" name="object 38"/>
          <p:cNvSpPr/>
          <p:nvPr/>
        </p:nvSpPr>
        <p:spPr>
          <a:xfrm>
            <a:off x="788733" y="2251551"/>
            <a:ext cx="56172" cy="0"/>
          </a:xfrm>
          <a:custGeom>
            <a:avLst/>
            <a:gdLst/>
            <a:ahLst/>
            <a:cxnLst/>
            <a:rect l="l" t="t" r="r" b="b"/>
            <a:pathLst>
              <a:path w="56172">
                <a:moveTo>
                  <a:pt x="0" y="0"/>
                </a:moveTo>
                <a:lnTo>
                  <a:pt x="56172" y="0"/>
                </a:lnTo>
              </a:path>
            </a:pathLst>
          </a:custGeom>
          <a:ln w="57442">
            <a:solidFill>
              <a:srgbClr val="3333B2"/>
            </a:solidFill>
          </a:ln>
        </p:spPr>
        <p:txBody>
          <a:bodyPr wrap="square" lIns="0" tIns="0" rIns="0" bIns="0" rtlCol="0">
            <a:noAutofit/>
          </a:bodyPr>
          <a:lstStyle/>
          <a:p>
            <a:endParaRPr/>
          </a:p>
        </p:txBody>
      </p:sp>
      <p:sp>
        <p:nvSpPr>
          <p:cNvPr id="39" name="object 39"/>
          <p:cNvSpPr/>
          <p:nvPr/>
        </p:nvSpPr>
        <p:spPr>
          <a:xfrm>
            <a:off x="506310" y="2453449"/>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40" name="object 40"/>
          <p:cNvSpPr/>
          <p:nvPr/>
        </p:nvSpPr>
        <p:spPr>
          <a:xfrm>
            <a:off x="506310" y="2663482"/>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41" name="object 41"/>
          <p:cNvSpPr/>
          <p:nvPr/>
        </p:nvSpPr>
        <p:spPr>
          <a:xfrm>
            <a:off x="506310" y="3045586"/>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42" name="object 42"/>
          <p:cNvSpPr/>
          <p:nvPr/>
        </p:nvSpPr>
        <p:spPr>
          <a:xfrm>
            <a:off x="788733" y="3294119"/>
            <a:ext cx="56172" cy="0"/>
          </a:xfrm>
          <a:custGeom>
            <a:avLst/>
            <a:gdLst/>
            <a:ahLst/>
            <a:cxnLst/>
            <a:rect l="l" t="t" r="r" b="b"/>
            <a:pathLst>
              <a:path w="56172">
                <a:moveTo>
                  <a:pt x="0" y="0"/>
                </a:moveTo>
                <a:lnTo>
                  <a:pt x="56172" y="0"/>
                </a:lnTo>
              </a:path>
            </a:pathLst>
          </a:custGeom>
          <a:ln w="57442">
            <a:solidFill>
              <a:srgbClr val="3333B2"/>
            </a:solidFill>
          </a:ln>
        </p:spPr>
        <p:txBody>
          <a:bodyPr wrap="square" lIns="0" tIns="0" rIns="0" bIns="0" rtlCol="0">
            <a:noAutofit/>
          </a:bodyPr>
          <a:lstStyle/>
          <a:p>
            <a:endParaRPr/>
          </a:p>
        </p:txBody>
      </p:sp>
      <p:sp>
        <p:nvSpPr>
          <p:cNvPr id="43" name="object 43"/>
          <p:cNvSpPr/>
          <p:nvPr/>
        </p:nvSpPr>
        <p:spPr>
          <a:xfrm>
            <a:off x="788733" y="3445948"/>
            <a:ext cx="56172" cy="0"/>
          </a:xfrm>
          <a:custGeom>
            <a:avLst/>
            <a:gdLst/>
            <a:ahLst/>
            <a:cxnLst/>
            <a:rect l="l" t="t" r="r" b="b"/>
            <a:pathLst>
              <a:path w="56172">
                <a:moveTo>
                  <a:pt x="0" y="0"/>
                </a:moveTo>
                <a:lnTo>
                  <a:pt x="56172" y="0"/>
                </a:lnTo>
              </a:path>
            </a:pathLst>
          </a:custGeom>
          <a:ln w="57442">
            <a:solidFill>
              <a:srgbClr val="3333B2"/>
            </a:solidFill>
          </a:ln>
        </p:spPr>
        <p:txBody>
          <a:bodyPr wrap="square" lIns="0" tIns="0" rIns="0" bIns="0" rtlCol="0">
            <a:noAutofit/>
          </a:bodyPr>
          <a:lstStyle/>
          <a:p>
            <a:endParaRPr/>
          </a:p>
        </p:txBody>
      </p:sp>
      <p:sp>
        <p:nvSpPr>
          <p:cNvPr id="13" name="object 13"/>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4" name="object 14"/>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5" name="object 15"/>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12" name="object 12"/>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smtClean="0">
                <a:solidFill>
                  <a:srgbClr val="8C8CAC"/>
                </a:solidFill>
                <a:latin typeface="Times New Roman"/>
                <a:cs typeface="Times New Roman"/>
              </a:rPr>
              <a:t>Introduction </a:t>
            </a:r>
            <a:r>
              <a:rPr lang="en-US" sz="600" spc="0" dirty="0" smtClean="0">
                <a:solidFill>
                  <a:srgbClr val="FFFFFF"/>
                </a:solidFill>
                <a:latin typeface="Times New Roman"/>
                <a:cs typeface="Times New Roman"/>
              </a:rPr>
              <a:t> </a:t>
            </a:r>
            <a:r>
              <a:rPr lang="en-US" sz="600" spc="26" dirty="0" smtClean="0">
                <a:solidFill>
                  <a:srgbClr val="FFFFFF"/>
                </a:solidFill>
                <a:latin typeface="Times New Roman"/>
                <a:cs typeface="Times New Roman"/>
              </a:rPr>
              <a:t> </a:t>
            </a:r>
            <a:r>
              <a:rPr lang="en-US" sz="600" spc="27" dirty="0" smtClean="0">
                <a:solidFill>
                  <a:srgbClr val="8C8CAC"/>
                </a:solidFill>
                <a:latin typeface="Times New Roman"/>
                <a:cs typeface="Times New Roman"/>
              </a:rPr>
              <a:t>Objectives </a:t>
            </a:r>
            <a:r>
              <a:rPr lang="en-US" sz="600" spc="0" dirty="0" smtClean="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t>
            </a:r>
            <a:r>
              <a:rPr lang="en-US" sz="600" dirty="0">
                <a:solidFill>
                  <a:srgbClr val="FFFFFF"/>
                </a:solidFill>
                <a:latin typeface="Times New Roman"/>
                <a:cs typeface="Times New Roman"/>
              </a:rPr>
              <a:t>Approach  </a:t>
            </a:r>
            <a:r>
              <a:rPr lang="en-US" sz="600" spc="5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Case Study  </a:t>
            </a:r>
            <a:r>
              <a:rPr lang="en-US" sz="600" spc="23"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Meta Model  </a:t>
            </a:r>
            <a:r>
              <a:rPr lang="en-US" sz="600" spc="28"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Algorithm  Model  </a:t>
            </a:r>
            <a:r>
              <a:rPr lang="en-US" sz="600" spc="7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Summary</a:t>
            </a:r>
            <a:endParaRPr lang="en-US" sz="600" dirty="0" smtClean="0">
              <a:latin typeface="Times New Roman"/>
              <a:cs typeface="Times New Roman"/>
            </a:endParaRPr>
          </a:p>
        </p:txBody>
      </p:sp>
      <p:sp>
        <p:nvSpPr>
          <p:cNvPr id="11" name="object 11"/>
          <p:cNvSpPr txBox="1"/>
          <p:nvPr/>
        </p:nvSpPr>
        <p:spPr>
          <a:xfrm>
            <a:off x="95300" y="366542"/>
            <a:ext cx="1105644"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The</a:t>
            </a:r>
            <a:r>
              <a:rPr sz="1400" spc="235" dirty="0" smtClean="0">
                <a:solidFill>
                  <a:srgbClr val="FFFFFF"/>
                </a:solidFill>
                <a:latin typeface="Times New Roman"/>
                <a:cs typeface="Times New Roman"/>
              </a:rPr>
              <a:t> </a:t>
            </a:r>
            <a:r>
              <a:rPr sz="1400" spc="0" dirty="0" smtClean="0">
                <a:solidFill>
                  <a:srgbClr val="FFFFFF"/>
                </a:solidFill>
                <a:latin typeface="Times New Roman"/>
                <a:cs typeface="Times New Roman"/>
              </a:rPr>
              <a:t>Ap</a:t>
            </a:r>
            <a:r>
              <a:rPr sz="1400" spc="-39" dirty="0" smtClean="0">
                <a:solidFill>
                  <a:srgbClr val="FFFFFF"/>
                </a:solidFill>
                <a:latin typeface="Times New Roman"/>
                <a:cs typeface="Times New Roman"/>
              </a:rPr>
              <a:t>p</a:t>
            </a:r>
            <a:r>
              <a:rPr sz="1400" spc="0" dirty="0" smtClean="0">
                <a:solidFill>
                  <a:srgbClr val="FFFFFF"/>
                </a:solidFill>
                <a:latin typeface="Times New Roman"/>
                <a:cs typeface="Times New Roman"/>
              </a:rPr>
              <a:t>roach</a:t>
            </a:r>
            <a:endParaRPr sz="1400">
              <a:latin typeface="Times New Roman"/>
              <a:cs typeface="Times New Roman"/>
            </a:endParaRPr>
          </a:p>
        </p:txBody>
      </p:sp>
      <p:sp>
        <p:nvSpPr>
          <p:cNvPr id="10" name="object 10"/>
          <p:cNvSpPr txBox="1"/>
          <p:nvPr/>
        </p:nvSpPr>
        <p:spPr>
          <a:xfrm>
            <a:off x="624395" y="993620"/>
            <a:ext cx="3552881" cy="966115"/>
          </a:xfrm>
          <a:prstGeom prst="rect">
            <a:avLst/>
          </a:prstGeom>
        </p:spPr>
        <p:txBody>
          <a:bodyPr wrap="square" lIns="0" tIns="0" rIns="0" bIns="0" rtlCol="0">
            <a:noAutofit/>
          </a:bodyPr>
          <a:lstStyle/>
          <a:p>
            <a:pPr marL="12700" marR="20781">
              <a:lnSpc>
                <a:spcPts val="1160"/>
              </a:lnSpc>
              <a:spcBef>
                <a:spcPts val="57"/>
              </a:spcBef>
            </a:pPr>
            <a:r>
              <a:rPr sz="1100" spc="0" dirty="0" smtClean="0">
                <a:latin typeface="Times New Roman"/>
                <a:cs typeface="Times New Roman"/>
              </a:rPr>
              <a:t>Case</a:t>
            </a:r>
            <a:r>
              <a:rPr sz="1100" spc="69" dirty="0" smtClean="0">
                <a:latin typeface="Times New Roman"/>
                <a:cs typeface="Times New Roman"/>
              </a:rPr>
              <a:t> </a:t>
            </a:r>
            <a:r>
              <a:rPr sz="1100" spc="0" dirty="0" smtClean="0">
                <a:latin typeface="Times New Roman"/>
                <a:cs typeface="Times New Roman"/>
              </a:rPr>
              <a:t>study:</a:t>
            </a:r>
            <a:r>
              <a:rPr sz="1100" spc="258" dirty="0" smtClean="0">
                <a:latin typeface="Times New Roman"/>
                <a:cs typeface="Times New Roman"/>
              </a:rPr>
              <a:t> </a:t>
            </a:r>
            <a:r>
              <a:rPr sz="1100" spc="0" dirty="0" smtClean="0">
                <a:latin typeface="Times New Roman"/>
                <a:cs typeface="Times New Roman"/>
              </a:rPr>
              <a:t>undergrudate</a:t>
            </a:r>
            <a:r>
              <a:rPr sz="1100" spc="249" dirty="0" smtClean="0">
                <a:latin typeface="Times New Roman"/>
                <a:cs typeface="Times New Roman"/>
              </a:rPr>
              <a:t> </a:t>
            </a:r>
            <a:r>
              <a:rPr sz="1100" spc="0" dirty="0" smtClean="0">
                <a:latin typeface="Times New Roman"/>
                <a:cs typeface="Times New Roman"/>
              </a:rPr>
              <a:t>courses’</a:t>
            </a:r>
            <a:r>
              <a:rPr sz="1100" spc="-12" dirty="0" smtClean="0">
                <a:latin typeface="Times New Roman"/>
                <a:cs typeface="Times New Roman"/>
              </a:rPr>
              <a:t> </a:t>
            </a:r>
            <a:r>
              <a:rPr sz="1100" spc="0" dirty="0" smtClean="0">
                <a:latin typeface="Times New Roman"/>
                <a:cs typeface="Times New Roman"/>
              </a:rPr>
              <a:t>admissions</a:t>
            </a:r>
            <a:r>
              <a:rPr sz="1100" spc="9" dirty="0" smtClean="0">
                <a:latin typeface="Times New Roman"/>
                <a:cs typeface="Times New Roman"/>
              </a:rPr>
              <a:t> </a:t>
            </a:r>
            <a:r>
              <a:rPr sz="1100" spc="0" dirty="0" smtClean="0">
                <a:latin typeface="Times New Roman"/>
                <a:cs typeface="Times New Roman"/>
              </a:rPr>
              <a:t>in</a:t>
            </a:r>
            <a:r>
              <a:rPr sz="1100" spc="55" dirty="0" smtClean="0">
                <a:latin typeface="Times New Roman"/>
                <a:cs typeface="Times New Roman"/>
              </a:rPr>
              <a:t> </a:t>
            </a:r>
            <a:r>
              <a:rPr sz="1100" spc="0" dirty="0" smtClean="0">
                <a:latin typeface="Times New Roman"/>
                <a:cs typeface="Times New Roman"/>
              </a:rPr>
              <a:t>the</a:t>
            </a:r>
            <a:endParaRPr sz="1100">
              <a:latin typeface="Times New Roman"/>
              <a:cs typeface="Times New Roman"/>
            </a:endParaRPr>
          </a:p>
          <a:p>
            <a:pPr marL="12700" marR="20781">
              <a:lnSpc>
                <a:spcPct val="95825"/>
              </a:lnSpc>
              <a:spcBef>
                <a:spcPts val="32"/>
              </a:spcBef>
            </a:pPr>
            <a:r>
              <a:rPr sz="1100" dirty="0" smtClean="0">
                <a:latin typeface="Times New Roman"/>
                <a:cs typeface="Times New Roman"/>
              </a:rPr>
              <a:t>Universi</a:t>
            </a:r>
            <a:r>
              <a:rPr sz="1100" spc="-29" dirty="0" smtClean="0">
                <a:latin typeface="Times New Roman"/>
                <a:cs typeface="Times New Roman"/>
              </a:rPr>
              <a:t>t</a:t>
            </a:r>
            <a:r>
              <a:rPr sz="1100" spc="0" dirty="0" smtClean="0">
                <a:latin typeface="Times New Roman"/>
                <a:cs typeface="Times New Roman"/>
              </a:rPr>
              <a:t>y</a:t>
            </a:r>
            <a:r>
              <a:rPr sz="1100" spc="89"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Sindh</a:t>
            </a:r>
            <a:endParaRPr sz="1100">
              <a:latin typeface="Times New Roman"/>
              <a:cs typeface="Times New Roman"/>
            </a:endParaRPr>
          </a:p>
          <a:p>
            <a:pPr marL="12700" marR="20781">
              <a:lnSpc>
                <a:spcPct val="95825"/>
              </a:lnSpc>
              <a:spcBef>
                <a:spcPts val="385"/>
              </a:spcBef>
            </a:pPr>
            <a:r>
              <a:rPr sz="1100" spc="0" dirty="0" smtClean="0">
                <a:latin typeface="Times New Roman"/>
                <a:cs typeface="Times New Roman"/>
              </a:rPr>
              <a:t>Online</a:t>
            </a:r>
            <a:r>
              <a:rPr sz="1100" spc="11" dirty="0" smtClean="0">
                <a:latin typeface="Times New Roman"/>
                <a:cs typeface="Times New Roman"/>
              </a:rPr>
              <a:t> </a:t>
            </a:r>
            <a:r>
              <a:rPr sz="1100" spc="0" dirty="0" smtClean="0">
                <a:latin typeface="Times New Roman"/>
                <a:cs typeface="Times New Roman"/>
              </a:rPr>
              <a:t>interactive</a:t>
            </a:r>
            <a:r>
              <a:rPr sz="1100" spc="158" dirty="0" smtClean="0">
                <a:latin typeface="Times New Roman"/>
                <a:cs typeface="Times New Roman"/>
              </a:rPr>
              <a:t> </a:t>
            </a:r>
            <a:r>
              <a:rPr sz="1100" spc="0" dirty="0" smtClean="0">
                <a:latin typeface="Times New Roman"/>
                <a:cs typeface="Times New Roman"/>
              </a:rPr>
              <a:t>Proto</a:t>
            </a:r>
            <a:r>
              <a:rPr sz="1100" spc="-29" dirty="0" smtClean="0">
                <a:latin typeface="Times New Roman"/>
                <a:cs typeface="Times New Roman"/>
              </a:rPr>
              <a:t>t</a:t>
            </a:r>
            <a:r>
              <a:rPr sz="1100" spc="0" dirty="0" smtClean="0">
                <a:latin typeface="Times New Roman"/>
                <a:cs typeface="Times New Roman"/>
              </a:rPr>
              <a:t>y</a:t>
            </a:r>
            <a:r>
              <a:rPr sz="1100" spc="29" dirty="0" smtClean="0">
                <a:latin typeface="Times New Roman"/>
                <a:cs typeface="Times New Roman"/>
              </a:rPr>
              <a:t>p</a:t>
            </a:r>
            <a:r>
              <a:rPr sz="1100" spc="0" dirty="0" smtClean="0">
                <a:latin typeface="Times New Roman"/>
                <a:cs typeface="Times New Roman"/>
              </a:rPr>
              <a:t>e </a:t>
            </a:r>
            <a:r>
              <a:rPr sz="1100" spc="3" dirty="0" smtClean="0">
                <a:latin typeface="Times New Roman"/>
                <a:cs typeface="Times New Roman"/>
              </a:rPr>
              <a:t> </a:t>
            </a:r>
            <a:r>
              <a:rPr sz="1100" spc="0" dirty="0" smtClean="0">
                <a:latin typeface="Times New Roman"/>
                <a:cs typeface="Times New Roman"/>
              </a:rPr>
              <a:t>Design</a:t>
            </a:r>
            <a:endParaRPr sz="1100">
              <a:latin typeface="Times New Roman"/>
              <a:cs typeface="Times New Roman"/>
            </a:endParaRPr>
          </a:p>
          <a:p>
            <a:pPr marL="12700" marR="20781">
              <a:lnSpc>
                <a:spcPct val="95825"/>
              </a:lnSpc>
              <a:spcBef>
                <a:spcPts val="385"/>
              </a:spcBef>
            </a:pPr>
            <a:r>
              <a:rPr sz="1100" spc="0" dirty="0" smtClean="0">
                <a:latin typeface="Times New Roman"/>
                <a:cs typeface="Times New Roman"/>
              </a:rPr>
              <a:t>Comp</a:t>
            </a:r>
            <a:r>
              <a:rPr sz="1100" spc="-29" dirty="0" smtClean="0">
                <a:latin typeface="Times New Roman"/>
                <a:cs typeface="Times New Roman"/>
              </a:rPr>
              <a:t>a</a:t>
            </a:r>
            <a:r>
              <a:rPr sz="1100" spc="0" dirty="0" smtClean="0">
                <a:latin typeface="Times New Roman"/>
                <a:cs typeface="Times New Roman"/>
              </a:rPr>
              <a:t>re</a:t>
            </a:r>
            <a:r>
              <a:rPr sz="1100" spc="106" dirty="0" smtClean="0">
                <a:latin typeface="Times New Roman"/>
                <a:cs typeface="Times New Roman"/>
              </a:rPr>
              <a:t> </a:t>
            </a:r>
            <a:r>
              <a:rPr sz="1100" spc="0" dirty="0" smtClean="0">
                <a:latin typeface="Times New Roman"/>
                <a:cs typeface="Times New Roman"/>
              </a:rPr>
              <a:t>with</a:t>
            </a:r>
            <a:r>
              <a:rPr sz="1100" spc="84" dirty="0" smtClean="0">
                <a:latin typeface="Times New Roman"/>
                <a:cs typeface="Times New Roman"/>
              </a:rPr>
              <a:t> </a:t>
            </a:r>
            <a:r>
              <a:rPr sz="1100" spc="0" dirty="0" smtClean="0">
                <a:latin typeface="Times New Roman"/>
                <a:cs typeface="Times New Roman"/>
              </a:rPr>
              <a:t>other</a:t>
            </a:r>
            <a:r>
              <a:rPr sz="1100" spc="174"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olices</a:t>
            </a:r>
            <a:endParaRPr sz="1100">
              <a:latin typeface="Times New Roman"/>
              <a:cs typeface="Times New Roman"/>
            </a:endParaRPr>
          </a:p>
          <a:p>
            <a:pPr marL="12700">
              <a:lnSpc>
                <a:spcPct val="95825"/>
              </a:lnSpc>
              <a:spcBef>
                <a:spcPts val="385"/>
              </a:spcBef>
            </a:pPr>
            <a:r>
              <a:rPr sz="1100" spc="0" dirty="0" smtClean="0">
                <a:latin typeface="Times New Roman"/>
                <a:cs typeface="Times New Roman"/>
              </a:rPr>
              <a:t>Alg</a:t>
            </a:r>
            <a:r>
              <a:rPr sz="1100" spc="-29" dirty="0" smtClean="0">
                <a:latin typeface="Times New Roman"/>
                <a:cs typeface="Times New Roman"/>
              </a:rPr>
              <a:t>o</a:t>
            </a:r>
            <a:r>
              <a:rPr sz="1100" spc="0" dirty="0" smtClean="0">
                <a:latin typeface="Times New Roman"/>
                <a:cs typeface="Times New Roman"/>
              </a:rPr>
              <a:t>rithm</a:t>
            </a:r>
            <a:r>
              <a:rPr sz="1100" spc="24" dirty="0" smtClean="0">
                <a:latin typeface="Times New Roman"/>
                <a:cs typeface="Times New Roman"/>
              </a:rPr>
              <a:t> </a:t>
            </a:r>
            <a:r>
              <a:rPr sz="1100" spc="0" dirty="0" smtClean="0">
                <a:latin typeface="Times New Roman"/>
                <a:cs typeface="Times New Roman"/>
              </a:rPr>
              <a:t>(C</a:t>
            </a:r>
            <a:r>
              <a:rPr sz="1100" spc="-29" dirty="0" smtClean="0">
                <a:latin typeface="Times New Roman"/>
                <a:cs typeface="Times New Roman"/>
              </a:rPr>
              <a:t>o</a:t>
            </a:r>
            <a:r>
              <a:rPr sz="1100" spc="0" dirty="0" smtClean="0">
                <a:latin typeface="Times New Roman"/>
                <a:cs typeface="Times New Roman"/>
              </a:rPr>
              <a:t>rmen</a:t>
            </a:r>
            <a:r>
              <a:rPr sz="1100" spc="117" dirty="0" smtClean="0">
                <a:latin typeface="Times New Roman"/>
                <a:cs typeface="Times New Roman"/>
              </a:rPr>
              <a:t> </a:t>
            </a:r>
            <a:r>
              <a:rPr sz="1100" spc="0" dirty="0" smtClean="0">
                <a:latin typeface="Times New Roman"/>
                <a:cs typeface="Times New Roman"/>
              </a:rPr>
              <a:t>et</a:t>
            </a:r>
            <a:r>
              <a:rPr sz="1100" spc="169" dirty="0" smtClean="0">
                <a:latin typeface="Times New Roman"/>
                <a:cs typeface="Times New Roman"/>
              </a:rPr>
              <a:t> </a:t>
            </a:r>
            <a:r>
              <a:rPr sz="1100" spc="0" dirty="0" smtClean="0">
                <a:latin typeface="Times New Roman"/>
                <a:cs typeface="Times New Roman"/>
              </a:rPr>
              <a:t>al.,</a:t>
            </a:r>
            <a:r>
              <a:rPr sz="1100" spc="127" dirty="0" smtClean="0">
                <a:latin typeface="Times New Roman"/>
                <a:cs typeface="Times New Roman"/>
              </a:rPr>
              <a:t> </a:t>
            </a:r>
            <a:r>
              <a:rPr sz="1100" spc="0" dirty="0" smtClean="0">
                <a:latin typeface="Times New Roman"/>
                <a:cs typeface="Times New Roman"/>
              </a:rPr>
              <a:t>2001)</a:t>
            </a:r>
            <a:r>
              <a:rPr sz="1100" spc="115" dirty="0" smtClean="0">
                <a:latin typeface="Times New Roman"/>
                <a:cs typeface="Times New Roman"/>
              </a:rPr>
              <a:t> </a:t>
            </a:r>
            <a:r>
              <a:rPr sz="1100" spc="0" dirty="0" smtClean="0">
                <a:latin typeface="Times New Roman"/>
                <a:cs typeface="Times New Roman"/>
              </a:rPr>
              <a:t>Design</a:t>
            </a:r>
            <a:r>
              <a:rPr sz="1100" spc="18" dirty="0" smtClean="0">
                <a:latin typeface="Times New Roman"/>
                <a:cs typeface="Times New Roman"/>
              </a:rPr>
              <a:t> </a:t>
            </a:r>
            <a:r>
              <a:rPr sz="1100" spc="0" dirty="0" smtClean="0">
                <a:latin typeface="Times New Roman"/>
                <a:cs typeface="Times New Roman"/>
              </a:rPr>
              <a:t>and</a:t>
            </a:r>
            <a:r>
              <a:rPr sz="1100" spc="142" dirty="0" smtClean="0">
                <a:latin typeface="Times New Roman"/>
                <a:cs typeface="Times New Roman"/>
              </a:rPr>
              <a:t> </a:t>
            </a:r>
            <a:r>
              <a:rPr sz="1100" spc="0" dirty="0" smtClean="0">
                <a:latin typeface="Times New Roman"/>
                <a:cs typeface="Times New Roman"/>
              </a:rPr>
              <a:t>Implementation</a:t>
            </a:r>
            <a:endParaRPr sz="1100">
              <a:latin typeface="Times New Roman"/>
              <a:cs typeface="Times New Roman"/>
            </a:endParaRPr>
          </a:p>
        </p:txBody>
      </p:sp>
      <p:sp>
        <p:nvSpPr>
          <p:cNvPr id="9" name="object 9"/>
          <p:cNvSpPr txBox="1"/>
          <p:nvPr/>
        </p:nvSpPr>
        <p:spPr>
          <a:xfrm>
            <a:off x="901484" y="2019920"/>
            <a:ext cx="3362446" cy="303766"/>
          </a:xfrm>
          <a:prstGeom prst="rect">
            <a:avLst/>
          </a:prstGeom>
        </p:spPr>
        <p:txBody>
          <a:bodyPr wrap="square" lIns="0" tIns="0" rIns="0" bIns="0" rtlCol="0">
            <a:noAutofit/>
          </a:bodyPr>
          <a:lstStyle/>
          <a:p>
            <a:pPr marL="12700" marR="18978">
              <a:lnSpc>
                <a:spcPts val="1065"/>
              </a:lnSpc>
              <a:spcBef>
                <a:spcPts val="53"/>
              </a:spcBef>
            </a:pPr>
            <a:r>
              <a:rPr sz="1000" spc="0" dirty="0" smtClean="0">
                <a:latin typeface="Times New Roman"/>
                <a:cs typeface="Times New Roman"/>
              </a:rPr>
              <a:t>Suggestion</a:t>
            </a:r>
            <a:r>
              <a:rPr sz="1000" spc="112" dirty="0" smtClean="0">
                <a:latin typeface="Times New Roman"/>
                <a:cs typeface="Times New Roman"/>
              </a:rPr>
              <a:t> </a:t>
            </a:r>
            <a:r>
              <a:rPr sz="1000" spc="0" dirty="0" smtClean="0">
                <a:latin typeface="Times New Roman"/>
                <a:cs typeface="Times New Roman"/>
              </a:rPr>
              <a:t>Changing</a:t>
            </a:r>
            <a:r>
              <a:rPr sz="1000" spc="67" dirty="0" smtClean="0">
                <a:latin typeface="Times New Roman"/>
                <a:cs typeface="Times New Roman"/>
              </a:rPr>
              <a:t> </a:t>
            </a:r>
            <a:r>
              <a:rPr sz="1000" spc="0" dirty="0" smtClean="0">
                <a:latin typeface="Times New Roman"/>
                <a:cs typeface="Times New Roman"/>
              </a:rPr>
              <a:t>in</a:t>
            </a:r>
            <a:r>
              <a:rPr sz="1000" spc="48" dirty="0" smtClean="0">
                <a:latin typeface="Times New Roman"/>
                <a:cs typeface="Times New Roman"/>
              </a:rPr>
              <a:t> </a:t>
            </a:r>
            <a:r>
              <a:rPr sz="1000" spc="0" dirty="0" smtClean="0">
                <a:latin typeface="Times New Roman"/>
                <a:cs typeface="Times New Roman"/>
              </a:rPr>
              <a:t>alg</a:t>
            </a:r>
            <a:r>
              <a:rPr sz="1000" spc="-25" dirty="0" smtClean="0">
                <a:latin typeface="Times New Roman"/>
                <a:cs typeface="Times New Roman"/>
              </a:rPr>
              <a:t>o</a:t>
            </a:r>
            <a:r>
              <a:rPr sz="1000" spc="0" dirty="0" smtClean="0">
                <a:latin typeface="Times New Roman"/>
                <a:cs typeface="Times New Roman"/>
              </a:rPr>
              <a:t>rthim</a:t>
            </a:r>
            <a:endParaRPr sz="1000">
              <a:latin typeface="Times New Roman"/>
              <a:cs typeface="Times New Roman"/>
            </a:endParaRPr>
          </a:p>
          <a:p>
            <a:pPr marL="12700">
              <a:lnSpc>
                <a:spcPct val="95825"/>
              </a:lnSpc>
            </a:pPr>
            <a:r>
              <a:rPr sz="1000" spc="0" dirty="0" smtClean="0">
                <a:latin typeface="Times New Roman"/>
                <a:cs typeface="Times New Roman"/>
              </a:rPr>
              <a:t>Analysis</a:t>
            </a:r>
            <a:r>
              <a:rPr sz="1000" spc="-80" dirty="0" smtClean="0">
                <a:latin typeface="Times New Roman"/>
                <a:cs typeface="Times New Roman"/>
              </a:rPr>
              <a:t> </a:t>
            </a:r>
            <a:r>
              <a:rPr sz="1000" spc="0" dirty="0" smtClean="0">
                <a:latin typeface="Times New Roman"/>
                <a:cs typeface="Times New Roman"/>
              </a:rPr>
              <a:t>of</a:t>
            </a:r>
            <a:r>
              <a:rPr sz="1000" spc="46" dirty="0" smtClean="0">
                <a:latin typeface="Times New Roman"/>
                <a:cs typeface="Times New Roman"/>
              </a:rPr>
              <a:t> </a:t>
            </a:r>
            <a:r>
              <a:rPr sz="1000" spc="0" dirty="0" smtClean="0">
                <a:latin typeface="Times New Roman"/>
                <a:cs typeface="Times New Roman"/>
              </a:rPr>
              <a:t>alg</a:t>
            </a:r>
            <a:r>
              <a:rPr sz="1000" spc="-25" dirty="0" smtClean="0">
                <a:latin typeface="Times New Roman"/>
                <a:cs typeface="Times New Roman"/>
              </a:rPr>
              <a:t>o</a:t>
            </a:r>
            <a:r>
              <a:rPr sz="1000" spc="0" dirty="0" smtClean="0">
                <a:latin typeface="Times New Roman"/>
                <a:cs typeface="Times New Roman"/>
              </a:rPr>
              <a:t>rthim</a:t>
            </a:r>
            <a:r>
              <a:rPr sz="1000" spc="125" dirty="0" smtClean="0">
                <a:latin typeface="Times New Roman"/>
                <a:cs typeface="Times New Roman"/>
              </a:rPr>
              <a:t> </a:t>
            </a:r>
            <a:r>
              <a:rPr sz="1000" spc="0" dirty="0" smtClean="0">
                <a:latin typeface="Times New Roman"/>
                <a:cs typeface="Times New Roman"/>
              </a:rPr>
              <a:t>with</a:t>
            </a:r>
            <a:r>
              <a:rPr sz="1000" spc="83" dirty="0" smtClean="0">
                <a:latin typeface="Times New Roman"/>
                <a:cs typeface="Times New Roman"/>
              </a:rPr>
              <a:t> </a:t>
            </a:r>
            <a:r>
              <a:rPr sz="1000" spc="0" dirty="0" smtClean="0">
                <a:latin typeface="Times New Roman"/>
                <a:cs typeface="Times New Roman"/>
              </a:rPr>
              <a:t>res</a:t>
            </a:r>
            <a:r>
              <a:rPr sz="1000" spc="25" dirty="0" smtClean="0">
                <a:latin typeface="Times New Roman"/>
                <a:cs typeface="Times New Roman"/>
              </a:rPr>
              <a:t>p</a:t>
            </a:r>
            <a:r>
              <a:rPr sz="1000" spc="0" dirty="0" smtClean="0">
                <a:latin typeface="Times New Roman"/>
                <a:cs typeface="Times New Roman"/>
              </a:rPr>
              <a:t>ect</a:t>
            </a:r>
            <a:r>
              <a:rPr sz="1000" spc="149" dirty="0" smtClean="0">
                <a:latin typeface="Times New Roman"/>
                <a:cs typeface="Times New Roman"/>
              </a:rPr>
              <a:t> </a:t>
            </a:r>
            <a:r>
              <a:rPr sz="1000" spc="0" dirty="0" smtClean="0">
                <a:latin typeface="Times New Roman"/>
                <a:cs typeface="Times New Roman"/>
              </a:rPr>
              <a:t>to</a:t>
            </a:r>
            <a:r>
              <a:rPr sz="1000" spc="157" dirty="0" smtClean="0">
                <a:latin typeface="Times New Roman"/>
                <a:cs typeface="Times New Roman"/>
              </a:rPr>
              <a:t> </a:t>
            </a:r>
            <a:r>
              <a:rPr sz="1000" spc="0" dirty="0" smtClean="0">
                <a:latin typeface="Times New Roman"/>
                <a:cs typeface="Times New Roman"/>
              </a:rPr>
              <a:t>space</a:t>
            </a:r>
            <a:r>
              <a:rPr sz="1000" spc="102" dirty="0" smtClean="0">
                <a:latin typeface="Times New Roman"/>
                <a:cs typeface="Times New Roman"/>
              </a:rPr>
              <a:t> </a:t>
            </a:r>
            <a:r>
              <a:rPr sz="1000" spc="0" dirty="0" smtClean="0">
                <a:latin typeface="Times New Roman"/>
                <a:cs typeface="Times New Roman"/>
              </a:rPr>
              <a:t>and</a:t>
            </a:r>
            <a:r>
              <a:rPr sz="1000" spc="130" dirty="0" smtClean="0">
                <a:latin typeface="Times New Roman"/>
                <a:cs typeface="Times New Roman"/>
              </a:rPr>
              <a:t> </a:t>
            </a:r>
            <a:r>
              <a:rPr sz="1000" spc="0" dirty="0" smtClean="0">
                <a:latin typeface="Times New Roman"/>
                <a:cs typeface="Times New Roman"/>
              </a:rPr>
              <a:t>time</a:t>
            </a:r>
            <a:r>
              <a:rPr sz="1000" spc="122" dirty="0" smtClean="0">
                <a:latin typeface="Times New Roman"/>
                <a:cs typeface="Times New Roman"/>
              </a:rPr>
              <a:t> </a:t>
            </a:r>
            <a:r>
              <a:rPr sz="1000" spc="0" dirty="0" smtClean="0">
                <a:latin typeface="Times New Roman"/>
                <a:cs typeface="Times New Roman"/>
              </a:rPr>
              <a:t>utlization</a:t>
            </a:r>
            <a:endParaRPr sz="1000">
              <a:latin typeface="Times New Roman"/>
              <a:cs typeface="Times New Roman"/>
            </a:endParaRPr>
          </a:p>
        </p:txBody>
      </p:sp>
      <p:sp>
        <p:nvSpPr>
          <p:cNvPr id="8" name="object 8"/>
          <p:cNvSpPr txBox="1"/>
          <p:nvPr/>
        </p:nvSpPr>
        <p:spPr>
          <a:xfrm>
            <a:off x="624395" y="2398050"/>
            <a:ext cx="3512696" cy="756083"/>
          </a:xfrm>
          <a:prstGeom prst="rect">
            <a:avLst/>
          </a:prstGeom>
        </p:spPr>
        <p:txBody>
          <a:bodyPr wrap="square" lIns="0" tIns="0" rIns="0" bIns="0" rtlCol="0">
            <a:noAutofit/>
          </a:bodyPr>
          <a:lstStyle/>
          <a:p>
            <a:pPr marL="12700" marR="11396">
              <a:lnSpc>
                <a:spcPts val="1160"/>
              </a:lnSpc>
              <a:spcBef>
                <a:spcPts val="57"/>
              </a:spcBef>
            </a:pPr>
            <a:r>
              <a:rPr sz="1100" spc="0" dirty="0" smtClean="0">
                <a:latin typeface="Times New Roman"/>
                <a:cs typeface="Times New Roman"/>
              </a:rPr>
              <a:t>Analysis</a:t>
            </a:r>
            <a:r>
              <a:rPr sz="1100" spc="-101"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seat</a:t>
            </a:r>
            <a:r>
              <a:rPr sz="1100" spc="75" dirty="0" smtClean="0">
                <a:latin typeface="Times New Roman"/>
                <a:cs typeface="Times New Roman"/>
              </a:rPr>
              <a:t> </a:t>
            </a:r>
            <a:r>
              <a:rPr sz="1100" spc="0" dirty="0" smtClean="0">
                <a:latin typeface="Times New Roman"/>
                <a:cs typeface="Times New Roman"/>
              </a:rPr>
              <a:t>utlization.</a:t>
            </a:r>
            <a:endParaRPr sz="1100" dirty="0">
              <a:latin typeface="Times New Roman"/>
              <a:cs typeface="Times New Roman"/>
            </a:endParaRPr>
          </a:p>
          <a:p>
            <a:pPr marL="12700">
              <a:lnSpc>
                <a:spcPts val="1264"/>
              </a:lnSpc>
              <a:spcBef>
                <a:spcPts val="327"/>
              </a:spcBef>
            </a:pPr>
            <a:r>
              <a:rPr sz="1100" spc="0" dirty="0" smtClean="0">
                <a:latin typeface="Times New Roman"/>
                <a:cs typeface="Times New Roman"/>
              </a:rPr>
              <a:t>Pro</a:t>
            </a:r>
            <a:r>
              <a:rPr sz="1100" spc="29" dirty="0" smtClean="0">
                <a:latin typeface="Times New Roman"/>
                <a:cs typeface="Times New Roman"/>
              </a:rPr>
              <a:t>p</a:t>
            </a:r>
            <a:r>
              <a:rPr sz="1100" spc="0" dirty="0" smtClean="0">
                <a:latin typeface="Times New Roman"/>
                <a:cs typeface="Times New Roman"/>
              </a:rPr>
              <a:t>ose</a:t>
            </a:r>
            <a:r>
              <a:rPr sz="1100" spc="148"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candidate</a:t>
            </a:r>
            <a:r>
              <a:rPr sz="1100" spc="212" dirty="0" smtClean="0">
                <a:latin typeface="Times New Roman"/>
                <a:cs typeface="Times New Roman"/>
              </a:rPr>
              <a:t> </a:t>
            </a:r>
            <a:r>
              <a:rPr sz="1100" spc="0" dirty="0" smtClean="0">
                <a:latin typeface="Times New Roman"/>
                <a:cs typeface="Times New Roman"/>
              </a:rPr>
              <a:t>solution</a:t>
            </a:r>
            <a:r>
              <a:rPr sz="1100" spc="77" dirty="0" smtClean="0">
                <a:latin typeface="Times New Roman"/>
                <a:cs typeface="Times New Roman"/>
              </a:rPr>
              <a:t> </a:t>
            </a:r>
            <a:r>
              <a:rPr sz="1100" spc="0" dirty="0" smtClean="0">
                <a:latin typeface="Times New Roman"/>
                <a:cs typeface="Times New Roman"/>
              </a:rPr>
              <a:t>to</a:t>
            </a:r>
            <a:r>
              <a:rPr sz="1100" spc="166" dirty="0" smtClean="0">
                <a:latin typeface="Times New Roman"/>
                <a:cs typeface="Times New Roman"/>
              </a:rPr>
              <a:t> </a:t>
            </a:r>
            <a:r>
              <a:rPr sz="1100" spc="0" dirty="0" smtClean="0">
                <a:latin typeface="Times New Roman"/>
                <a:cs typeface="Times New Roman"/>
              </a:rPr>
              <a:t>automate </a:t>
            </a:r>
            <a:r>
              <a:rPr sz="1100" spc="70"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admission </a:t>
            </a:r>
            <a:r>
              <a:rPr sz="1100" spc="-29" dirty="0" smtClean="0">
                <a:latin typeface="Times New Roman"/>
                <a:cs typeface="Times New Roman"/>
              </a:rPr>
              <a:t>p</a:t>
            </a:r>
            <a:r>
              <a:rPr sz="1100" spc="0" dirty="0" smtClean="0">
                <a:latin typeface="Times New Roman"/>
                <a:cs typeface="Times New Roman"/>
              </a:rPr>
              <a:t>r</a:t>
            </a:r>
            <a:r>
              <a:rPr sz="1100" spc="29" dirty="0" smtClean="0">
                <a:latin typeface="Times New Roman"/>
                <a:cs typeface="Times New Roman"/>
              </a:rPr>
              <a:t>o</a:t>
            </a:r>
            <a:r>
              <a:rPr sz="1100" spc="0" dirty="0" smtClean="0">
                <a:latin typeface="Times New Roman"/>
                <a:cs typeface="Times New Roman"/>
              </a:rPr>
              <a:t>cess</a:t>
            </a:r>
            <a:r>
              <a:rPr sz="1100" spc="64" dirty="0" smtClean="0">
                <a:latin typeface="Times New Roman"/>
                <a:cs typeface="Times New Roman"/>
              </a:rPr>
              <a:t> </a:t>
            </a:r>
            <a:r>
              <a:rPr sz="1100" spc="0" dirty="0" smtClean="0">
                <a:latin typeface="Times New Roman"/>
                <a:cs typeface="Times New Roman"/>
              </a:rPr>
              <a:t>in</a:t>
            </a:r>
            <a:r>
              <a:rPr sz="1100" spc="55" dirty="0" smtClean="0">
                <a:latin typeface="Times New Roman"/>
                <a:cs typeface="Times New Roman"/>
              </a:rPr>
              <a:t> </a:t>
            </a:r>
            <a:r>
              <a:rPr sz="1100" spc="-29" dirty="0" smtClean="0">
                <a:latin typeface="Times New Roman"/>
                <a:cs typeface="Times New Roman"/>
              </a:rPr>
              <a:t>o</a:t>
            </a:r>
            <a:r>
              <a:rPr sz="1100" spc="0" dirty="0" smtClean="0">
                <a:latin typeface="Times New Roman"/>
                <a:cs typeface="Times New Roman"/>
              </a:rPr>
              <a:t>rder</a:t>
            </a:r>
            <a:r>
              <a:rPr sz="1100" spc="99" dirty="0" smtClean="0">
                <a:latin typeface="Times New Roman"/>
                <a:cs typeface="Times New Roman"/>
              </a:rPr>
              <a:t> </a:t>
            </a:r>
            <a:r>
              <a:rPr sz="1100" spc="0" dirty="0" smtClean="0">
                <a:latin typeface="Times New Roman"/>
                <a:cs typeface="Times New Roman"/>
              </a:rPr>
              <a:t>to</a:t>
            </a:r>
            <a:r>
              <a:rPr sz="1100" spc="166" dirty="0" smtClean="0">
                <a:latin typeface="Times New Roman"/>
                <a:cs typeface="Times New Roman"/>
              </a:rPr>
              <a:t> </a:t>
            </a:r>
            <a:r>
              <a:rPr sz="1100" spc="0" dirty="0" smtClean="0">
                <a:latin typeface="Times New Roman"/>
                <a:cs typeface="Times New Roman"/>
              </a:rPr>
              <a:t>maximize</a:t>
            </a:r>
            <a:r>
              <a:rPr sz="1100" spc="-28" dirty="0" smtClean="0">
                <a:latin typeface="Times New Roman"/>
                <a:cs typeface="Times New Roman"/>
              </a:rPr>
              <a:t> </a:t>
            </a:r>
            <a:r>
              <a:rPr sz="1100" spc="0" dirty="0" smtClean="0">
                <a:latin typeface="Times New Roman"/>
                <a:cs typeface="Times New Roman"/>
              </a:rPr>
              <a:t>the</a:t>
            </a:r>
            <a:r>
              <a:rPr sz="1100" spc="183" dirty="0" smtClean="0">
                <a:latin typeface="Times New Roman"/>
                <a:cs typeface="Times New Roman"/>
              </a:rPr>
              <a:t> </a:t>
            </a:r>
            <a:r>
              <a:rPr sz="1100" spc="0" dirty="0" smtClean="0">
                <a:latin typeface="Times New Roman"/>
                <a:cs typeface="Times New Roman"/>
              </a:rPr>
              <a:t>efficency</a:t>
            </a:r>
            <a:r>
              <a:rPr sz="1100" spc="127" dirty="0" smtClean="0">
                <a:latin typeface="Times New Roman"/>
                <a:cs typeface="Times New Roman"/>
              </a:rPr>
              <a:t> </a:t>
            </a:r>
            <a:r>
              <a:rPr sz="1100" spc="0" dirty="0" smtClean="0">
                <a:latin typeface="Times New Roman"/>
                <a:cs typeface="Times New Roman"/>
              </a:rPr>
              <a:t>in</a:t>
            </a:r>
            <a:r>
              <a:rPr sz="1100" spc="55" dirty="0" smtClean="0">
                <a:latin typeface="Times New Roman"/>
                <a:cs typeface="Times New Roman"/>
              </a:rPr>
              <a:t> </a:t>
            </a:r>
            <a:r>
              <a:rPr sz="1100" spc="0" dirty="0" smtClean="0">
                <a:latin typeface="Times New Roman"/>
                <a:cs typeface="Times New Roman"/>
              </a:rPr>
              <a:t>seat</a:t>
            </a:r>
            <a:r>
              <a:rPr sz="1100" spc="190" dirty="0" smtClean="0">
                <a:latin typeface="Times New Roman"/>
                <a:cs typeface="Times New Roman"/>
              </a:rPr>
              <a:t> </a:t>
            </a:r>
            <a:r>
              <a:rPr sz="1100" spc="0" dirty="0" smtClean="0">
                <a:latin typeface="Times New Roman"/>
                <a:cs typeface="Times New Roman"/>
              </a:rPr>
              <a:t>utlization.</a:t>
            </a:r>
            <a:endParaRPr sz="1100" dirty="0">
              <a:latin typeface="Times New Roman"/>
              <a:cs typeface="Times New Roman"/>
            </a:endParaRPr>
          </a:p>
          <a:p>
            <a:pPr marL="12700" marR="11396">
              <a:lnSpc>
                <a:spcPct val="95825"/>
              </a:lnSpc>
              <a:spcBef>
                <a:spcPts val="389"/>
              </a:spcBef>
            </a:pPr>
            <a:r>
              <a:rPr sz="1100" spc="0" dirty="0" smtClean="0">
                <a:latin typeface="Times New Roman"/>
                <a:cs typeface="Times New Roman"/>
              </a:rPr>
              <a:t>Object</a:t>
            </a:r>
            <a:r>
              <a:rPr sz="1100" spc="164" dirty="0" smtClean="0">
                <a:latin typeface="Times New Roman"/>
                <a:cs typeface="Times New Roman"/>
              </a:rPr>
              <a:t> </a:t>
            </a:r>
            <a:r>
              <a:rPr sz="1100" spc="0" dirty="0" smtClean="0">
                <a:latin typeface="Times New Roman"/>
                <a:cs typeface="Times New Roman"/>
              </a:rPr>
              <a:t>m</a:t>
            </a:r>
            <a:r>
              <a:rPr sz="1100" spc="29" dirty="0" smtClean="0">
                <a:latin typeface="Times New Roman"/>
                <a:cs typeface="Times New Roman"/>
              </a:rPr>
              <a:t>o</a:t>
            </a:r>
            <a:r>
              <a:rPr sz="1100" spc="0" dirty="0" smtClean="0">
                <a:latin typeface="Times New Roman"/>
                <a:cs typeface="Times New Roman"/>
              </a:rPr>
              <a:t>deling</a:t>
            </a:r>
            <a:endParaRPr sz="1100" dirty="0">
              <a:latin typeface="Times New Roman"/>
              <a:cs typeface="Times New Roman"/>
            </a:endParaRPr>
          </a:p>
        </p:txBody>
      </p:sp>
      <p:sp>
        <p:nvSpPr>
          <p:cNvPr id="7" name="object 7"/>
          <p:cNvSpPr txBox="1"/>
          <p:nvPr/>
        </p:nvSpPr>
        <p:spPr>
          <a:xfrm>
            <a:off x="901484" y="3214329"/>
            <a:ext cx="2718156" cy="151925"/>
          </a:xfrm>
          <a:prstGeom prst="rect">
            <a:avLst/>
          </a:prstGeom>
        </p:spPr>
        <p:txBody>
          <a:bodyPr wrap="square" lIns="0" tIns="0" rIns="0" bIns="0" rtlCol="0">
            <a:noAutofit/>
          </a:bodyPr>
          <a:lstStyle/>
          <a:p>
            <a:pPr marL="12700">
              <a:lnSpc>
                <a:spcPts val="1065"/>
              </a:lnSpc>
              <a:spcBef>
                <a:spcPts val="53"/>
              </a:spcBef>
            </a:pPr>
            <a:r>
              <a:rPr sz="1000" spc="0" dirty="0" smtClean="0">
                <a:latin typeface="Times New Roman"/>
                <a:cs typeface="Times New Roman"/>
              </a:rPr>
              <a:t>Meta</a:t>
            </a:r>
            <a:r>
              <a:rPr sz="1000" spc="175" dirty="0" smtClean="0">
                <a:latin typeface="Times New Roman"/>
                <a:cs typeface="Times New Roman"/>
              </a:rPr>
              <a:t> </a:t>
            </a:r>
            <a:r>
              <a:rPr sz="1000" spc="0" dirty="0" smtClean="0">
                <a:latin typeface="Times New Roman"/>
                <a:cs typeface="Times New Roman"/>
              </a:rPr>
              <a:t>M</a:t>
            </a:r>
            <a:r>
              <a:rPr sz="1000" spc="25" dirty="0" smtClean="0">
                <a:latin typeface="Times New Roman"/>
                <a:cs typeface="Times New Roman"/>
              </a:rPr>
              <a:t>o</a:t>
            </a:r>
            <a:r>
              <a:rPr sz="1000" spc="0" dirty="0" smtClean="0">
                <a:latin typeface="Times New Roman"/>
                <a:cs typeface="Times New Roman"/>
              </a:rPr>
              <a:t>del:</a:t>
            </a:r>
            <a:r>
              <a:rPr sz="1000" spc="126" dirty="0" smtClean="0">
                <a:latin typeface="Times New Roman"/>
                <a:cs typeface="Times New Roman"/>
              </a:rPr>
              <a:t> </a:t>
            </a:r>
            <a:r>
              <a:rPr sz="1000" spc="0" dirty="0" smtClean="0">
                <a:latin typeface="Times New Roman"/>
                <a:cs typeface="Times New Roman"/>
              </a:rPr>
              <a:t>UML</a:t>
            </a:r>
            <a:r>
              <a:rPr sz="1000" spc="-53" dirty="0" smtClean="0">
                <a:latin typeface="Times New Roman"/>
                <a:cs typeface="Times New Roman"/>
              </a:rPr>
              <a:t> </a:t>
            </a:r>
            <a:r>
              <a:rPr sz="1000" spc="0" dirty="0" smtClean="0">
                <a:latin typeface="Times New Roman"/>
                <a:cs typeface="Times New Roman"/>
              </a:rPr>
              <a:t>2</a:t>
            </a:r>
            <a:r>
              <a:rPr sz="1000" spc="74" dirty="0" smtClean="0">
                <a:latin typeface="Times New Roman"/>
                <a:cs typeface="Times New Roman"/>
              </a:rPr>
              <a:t> </a:t>
            </a:r>
            <a:r>
              <a:rPr sz="1000" spc="0" dirty="0" smtClean="0">
                <a:latin typeface="Times New Roman"/>
                <a:cs typeface="Times New Roman"/>
              </a:rPr>
              <a:t>(</a:t>
            </a:r>
            <a:r>
              <a:rPr sz="1000" spc="-25" dirty="0" smtClean="0">
                <a:latin typeface="Times New Roman"/>
                <a:cs typeface="Times New Roman"/>
              </a:rPr>
              <a:t>Fo</a:t>
            </a:r>
            <a:r>
              <a:rPr sz="1000" spc="0" dirty="0" smtClean="0">
                <a:latin typeface="Times New Roman"/>
                <a:cs typeface="Times New Roman"/>
              </a:rPr>
              <a:t>wler,</a:t>
            </a:r>
            <a:r>
              <a:rPr sz="1000" spc="73" dirty="0" smtClean="0">
                <a:latin typeface="Times New Roman"/>
                <a:cs typeface="Times New Roman"/>
              </a:rPr>
              <a:t> </a:t>
            </a:r>
            <a:r>
              <a:rPr sz="1000" spc="0" dirty="0" smtClean="0">
                <a:latin typeface="Times New Roman"/>
                <a:cs typeface="Times New Roman"/>
              </a:rPr>
              <a:t>2004)</a:t>
            </a:r>
            <a:r>
              <a:rPr sz="1000" spc="103" dirty="0" smtClean="0">
                <a:latin typeface="Times New Roman"/>
                <a:cs typeface="Times New Roman"/>
              </a:rPr>
              <a:t> </a:t>
            </a:r>
            <a:r>
              <a:rPr sz="1000" spc="0" dirty="0" smtClean="0">
                <a:latin typeface="Times New Roman"/>
                <a:cs typeface="Times New Roman"/>
              </a:rPr>
              <a:t>class</a:t>
            </a:r>
            <a:r>
              <a:rPr sz="1000" spc="53" dirty="0" smtClean="0">
                <a:latin typeface="Times New Roman"/>
                <a:cs typeface="Times New Roman"/>
              </a:rPr>
              <a:t> </a:t>
            </a:r>
            <a:r>
              <a:rPr sz="1000" spc="0" dirty="0" smtClean="0">
                <a:latin typeface="Times New Roman"/>
                <a:cs typeface="Times New Roman"/>
              </a:rPr>
              <a:t>diagram</a:t>
            </a:r>
            <a:endParaRPr sz="1000">
              <a:latin typeface="Times New Roman"/>
              <a:cs typeface="Times New Roman"/>
            </a:endParaRPr>
          </a:p>
        </p:txBody>
      </p:sp>
      <p:sp>
        <p:nvSpPr>
          <p:cNvPr id="6" name="object 6"/>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13</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5" name="object 5"/>
          <p:cNvSpPr txBox="1"/>
          <p:nvPr/>
        </p:nvSpPr>
        <p:spPr>
          <a:xfrm>
            <a:off x="901484" y="3366158"/>
            <a:ext cx="2257389" cy="151925"/>
          </a:xfrm>
          <a:prstGeom prst="rect">
            <a:avLst/>
          </a:prstGeom>
        </p:spPr>
        <p:txBody>
          <a:bodyPr wrap="square" lIns="0" tIns="0" rIns="0" bIns="0" rtlCol="0">
            <a:noAutofit/>
          </a:bodyPr>
          <a:lstStyle/>
          <a:p>
            <a:pPr marL="12700">
              <a:lnSpc>
                <a:spcPts val="1065"/>
              </a:lnSpc>
              <a:spcBef>
                <a:spcPts val="53"/>
              </a:spcBef>
            </a:pPr>
            <a:r>
              <a:rPr sz="1000" spc="0" dirty="0" smtClean="0">
                <a:latin typeface="Times New Roman"/>
                <a:cs typeface="Times New Roman"/>
              </a:rPr>
              <a:t>C</a:t>
            </a:r>
            <a:r>
              <a:rPr sz="1000" spc="25" dirty="0" smtClean="0">
                <a:latin typeface="Times New Roman"/>
                <a:cs typeface="Times New Roman"/>
              </a:rPr>
              <a:t>o</a:t>
            </a:r>
            <a:r>
              <a:rPr sz="1000" spc="0" dirty="0" smtClean="0">
                <a:latin typeface="Times New Roman"/>
                <a:cs typeface="Times New Roman"/>
              </a:rPr>
              <a:t>de</a:t>
            </a:r>
            <a:r>
              <a:rPr sz="1000" spc="47" dirty="0" smtClean="0">
                <a:latin typeface="Times New Roman"/>
                <a:cs typeface="Times New Roman"/>
              </a:rPr>
              <a:t> </a:t>
            </a:r>
            <a:r>
              <a:rPr sz="1000" spc="0" dirty="0" smtClean="0">
                <a:latin typeface="Times New Roman"/>
                <a:cs typeface="Times New Roman"/>
              </a:rPr>
              <a:t>generation</a:t>
            </a:r>
            <a:r>
              <a:rPr sz="1000" spc="163" dirty="0" smtClean="0">
                <a:latin typeface="Times New Roman"/>
                <a:cs typeface="Times New Roman"/>
              </a:rPr>
              <a:t> </a:t>
            </a:r>
            <a:r>
              <a:rPr sz="1000" spc="0" dirty="0" smtClean="0">
                <a:latin typeface="Times New Roman"/>
                <a:cs typeface="Times New Roman"/>
              </a:rPr>
              <a:t>using</a:t>
            </a:r>
            <a:r>
              <a:rPr sz="1000" spc="48" dirty="0" smtClean="0">
                <a:latin typeface="Times New Roman"/>
                <a:cs typeface="Times New Roman"/>
              </a:rPr>
              <a:t> </a:t>
            </a:r>
            <a:r>
              <a:rPr sz="1000" spc="0" dirty="0" smtClean="0">
                <a:latin typeface="Times New Roman"/>
                <a:cs typeface="Times New Roman"/>
              </a:rPr>
              <a:t>the</a:t>
            </a:r>
            <a:r>
              <a:rPr sz="1000" spc="168" dirty="0" smtClean="0">
                <a:latin typeface="Times New Roman"/>
                <a:cs typeface="Times New Roman"/>
              </a:rPr>
              <a:t> </a:t>
            </a:r>
            <a:r>
              <a:rPr sz="1000" spc="0" dirty="0" smtClean="0">
                <a:latin typeface="Times New Roman"/>
                <a:cs typeface="Times New Roman"/>
              </a:rPr>
              <a:t>class</a:t>
            </a:r>
            <a:r>
              <a:rPr sz="1000" spc="51" dirty="0" smtClean="0">
                <a:latin typeface="Times New Roman"/>
                <a:cs typeface="Times New Roman"/>
              </a:rPr>
              <a:t> </a:t>
            </a:r>
            <a:r>
              <a:rPr sz="1000" spc="0" dirty="0" smtClean="0">
                <a:latin typeface="Times New Roman"/>
                <a:cs typeface="Times New Roman"/>
              </a:rPr>
              <a:t>diagram</a:t>
            </a:r>
            <a:r>
              <a:rPr sz="1000" spc="125" dirty="0" smtClean="0">
                <a:latin typeface="Times New Roman"/>
                <a:cs typeface="Times New Roman"/>
              </a:rPr>
              <a:t> </a:t>
            </a:r>
            <a:r>
              <a:rPr sz="1000" spc="0" dirty="0" smtClean="0">
                <a:latin typeface="Times New Roman"/>
                <a:cs typeface="Times New Roman"/>
              </a:rPr>
              <a:t>.</a:t>
            </a:r>
            <a:endParaRPr sz="1000">
              <a:latin typeface="Times New Roman"/>
              <a:cs typeface="Times New Roman"/>
            </a:endParaRPr>
          </a:p>
        </p:txBody>
      </p:sp>
      <p:sp>
        <p:nvSpPr>
          <p:cNvPr id="4" name="object 4"/>
          <p:cNvSpPr txBox="1"/>
          <p:nvPr/>
        </p:nvSpPr>
        <p:spPr>
          <a:xfrm>
            <a:off x="3333978" y="3270179"/>
            <a:ext cx="43099" cy="40583"/>
          </a:xfrm>
          <a:prstGeom prst="rect">
            <a:avLst/>
          </a:prstGeom>
        </p:spPr>
        <p:txBody>
          <a:bodyPr wrap="square" lIns="0" tIns="0" rIns="0" bIns="0" rtlCol="0">
            <a:noAutofit/>
          </a:bodyPr>
          <a:lstStyle/>
          <a:p>
            <a:endParaRPr/>
          </a:p>
        </p:txBody>
      </p:sp>
      <p:sp>
        <p:nvSpPr>
          <p:cNvPr id="3" name="object 3"/>
          <p:cNvSpPr txBox="1"/>
          <p:nvPr/>
        </p:nvSpPr>
        <p:spPr>
          <a:xfrm>
            <a:off x="3069133" y="3285457"/>
            <a:ext cx="43019" cy="15183"/>
          </a:xfrm>
          <a:prstGeom prst="rect">
            <a:avLst/>
          </a:prstGeom>
        </p:spPr>
        <p:txBody>
          <a:bodyPr wrap="square" lIns="0" tIns="0" rIns="0" bIns="0" rtlCol="0">
            <a:noAutofit/>
          </a:bodyPr>
          <a:lstStyle/>
          <a:p>
            <a:endParaRPr/>
          </a:p>
        </p:txBody>
      </p:sp>
      <p:sp>
        <p:nvSpPr>
          <p:cNvPr id="2" name="object 2"/>
          <p:cNvSpPr txBox="1"/>
          <p:nvPr/>
        </p:nvSpPr>
        <p:spPr>
          <a:xfrm>
            <a:off x="313867" y="776604"/>
            <a:ext cx="3980268" cy="92265"/>
          </a:xfrm>
          <a:prstGeom prst="rect">
            <a:avLst/>
          </a:prstGeom>
        </p:spPr>
        <p:txBody>
          <a:bodyPr wrap="square" lIns="0" tIns="0" rIns="0" bIns="0" rtlCol="0">
            <a:noAutofit/>
          </a:bodyPr>
          <a:lstStyle/>
          <a:p>
            <a:pPr marL="25400">
              <a:lnSpc>
                <a:spcPts val="700"/>
              </a:lnSpc>
              <a:spcBef>
                <a:spcPts val="26"/>
              </a:spcBef>
            </a:pPr>
            <a:endParaRPr sz="7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bject 52"/>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53" name="object 53"/>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54" name="object 54"/>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55" name="object 55"/>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56" name="object 56"/>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57" name="object 57"/>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58" name="object 58"/>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59" name="object 59"/>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60" name="object 60"/>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61" name="object 61"/>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62" name="object 62"/>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63" name="object 63"/>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64" name="object 64"/>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65" name="object 65"/>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66" name="object 66"/>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67" name="object 67"/>
          <p:cNvSpPr/>
          <p:nvPr/>
        </p:nvSpPr>
        <p:spPr>
          <a:xfrm>
            <a:off x="313867" y="776604"/>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68" name="object 68"/>
          <p:cNvSpPr/>
          <p:nvPr/>
        </p:nvSpPr>
        <p:spPr>
          <a:xfrm>
            <a:off x="313867" y="862545"/>
            <a:ext cx="3980268" cy="2537929"/>
          </a:xfrm>
          <a:custGeom>
            <a:avLst/>
            <a:gdLst/>
            <a:ahLst/>
            <a:cxnLst/>
            <a:rect l="l" t="t" r="r" b="b"/>
            <a:pathLst>
              <a:path w="3980268" h="2537929">
                <a:moveTo>
                  <a:pt x="0" y="2537929"/>
                </a:moveTo>
                <a:lnTo>
                  <a:pt x="3980268" y="2537929"/>
                </a:lnTo>
                <a:lnTo>
                  <a:pt x="3980268" y="0"/>
                </a:lnTo>
                <a:lnTo>
                  <a:pt x="0" y="0"/>
                </a:lnTo>
                <a:lnTo>
                  <a:pt x="0" y="2537929"/>
                </a:lnTo>
                <a:close/>
              </a:path>
            </a:pathLst>
          </a:custGeom>
          <a:solidFill>
            <a:srgbClr val="E9E9F2"/>
          </a:solidFill>
        </p:spPr>
        <p:txBody>
          <a:bodyPr wrap="square" lIns="0" tIns="0" rIns="0" bIns="0" rtlCol="0">
            <a:noAutofit/>
          </a:bodyPr>
          <a:lstStyle/>
          <a:p>
            <a:endParaRPr/>
          </a:p>
        </p:txBody>
      </p:sp>
      <p:sp>
        <p:nvSpPr>
          <p:cNvPr id="69" name="object 69"/>
          <p:cNvSpPr/>
          <p:nvPr/>
        </p:nvSpPr>
        <p:spPr>
          <a:xfrm>
            <a:off x="399300" y="1403311"/>
            <a:ext cx="3809390" cy="0"/>
          </a:xfrm>
          <a:custGeom>
            <a:avLst/>
            <a:gdLst/>
            <a:ahLst/>
            <a:cxnLst/>
            <a:rect l="l" t="t" r="r" b="b"/>
            <a:pathLst>
              <a:path w="3809390">
                <a:moveTo>
                  <a:pt x="0" y="0"/>
                </a:moveTo>
                <a:lnTo>
                  <a:pt x="3809390" y="0"/>
                </a:lnTo>
              </a:path>
            </a:pathLst>
          </a:custGeom>
          <a:ln w="5054">
            <a:solidFill>
              <a:srgbClr val="000000"/>
            </a:solidFill>
          </a:ln>
        </p:spPr>
        <p:txBody>
          <a:bodyPr wrap="square" lIns="0" tIns="0" rIns="0" bIns="0" rtlCol="0">
            <a:noAutofit/>
          </a:bodyPr>
          <a:lstStyle/>
          <a:p>
            <a:endParaRPr/>
          </a:p>
        </p:txBody>
      </p:sp>
      <p:sp>
        <p:nvSpPr>
          <p:cNvPr id="70" name="object 70"/>
          <p:cNvSpPr/>
          <p:nvPr/>
        </p:nvSpPr>
        <p:spPr>
          <a:xfrm>
            <a:off x="399300" y="140585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1" name="object 71"/>
          <p:cNvSpPr/>
          <p:nvPr/>
        </p:nvSpPr>
        <p:spPr>
          <a:xfrm>
            <a:off x="1673745" y="140585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2" name="object 72"/>
          <p:cNvSpPr/>
          <p:nvPr/>
        </p:nvSpPr>
        <p:spPr>
          <a:xfrm>
            <a:off x="2315591" y="140585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3" name="object 73"/>
          <p:cNvSpPr/>
          <p:nvPr/>
        </p:nvSpPr>
        <p:spPr>
          <a:xfrm>
            <a:off x="3346005" y="140585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4" name="object 74"/>
          <p:cNvSpPr/>
          <p:nvPr/>
        </p:nvSpPr>
        <p:spPr>
          <a:xfrm>
            <a:off x="4208691" y="140585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5" name="object 75"/>
          <p:cNvSpPr/>
          <p:nvPr/>
        </p:nvSpPr>
        <p:spPr>
          <a:xfrm>
            <a:off x="399300" y="1580451"/>
            <a:ext cx="3809390" cy="0"/>
          </a:xfrm>
          <a:custGeom>
            <a:avLst/>
            <a:gdLst/>
            <a:ahLst/>
            <a:cxnLst/>
            <a:rect l="l" t="t" r="r" b="b"/>
            <a:pathLst>
              <a:path w="3809390">
                <a:moveTo>
                  <a:pt x="0" y="0"/>
                </a:moveTo>
                <a:lnTo>
                  <a:pt x="3809390" y="0"/>
                </a:lnTo>
              </a:path>
            </a:pathLst>
          </a:custGeom>
          <a:ln w="5054">
            <a:solidFill>
              <a:srgbClr val="000000"/>
            </a:solidFill>
          </a:ln>
        </p:spPr>
        <p:txBody>
          <a:bodyPr wrap="square" lIns="0" tIns="0" rIns="0" bIns="0" rtlCol="0">
            <a:noAutofit/>
          </a:bodyPr>
          <a:lstStyle/>
          <a:p>
            <a:endParaRPr/>
          </a:p>
        </p:txBody>
      </p:sp>
      <p:sp>
        <p:nvSpPr>
          <p:cNvPr id="76" name="object 76"/>
          <p:cNvSpPr/>
          <p:nvPr/>
        </p:nvSpPr>
        <p:spPr>
          <a:xfrm>
            <a:off x="399300" y="1605749"/>
            <a:ext cx="3809390" cy="0"/>
          </a:xfrm>
          <a:custGeom>
            <a:avLst/>
            <a:gdLst/>
            <a:ahLst/>
            <a:cxnLst/>
            <a:rect l="l" t="t" r="r" b="b"/>
            <a:pathLst>
              <a:path w="3809390">
                <a:moveTo>
                  <a:pt x="0" y="0"/>
                </a:moveTo>
                <a:lnTo>
                  <a:pt x="3809390" y="0"/>
                </a:lnTo>
              </a:path>
            </a:pathLst>
          </a:custGeom>
          <a:ln w="5054">
            <a:solidFill>
              <a:srgbClr val="000000"/>
            </a:solidFill>
          </a:ln>
        </p:spPr>
        <p:txBody>
          <a:bodyPr wrap="square" lIns="0" tIns="0" rIns="0" bIns="0" rtlCol="0">
            <a:noAutofit/>
          </a:bodyPr>
          <a:lstStyle/>
          <a:p>
            <a:endParaRPr/>
          </a:p>
        </p:txBody>
      </p:sp>
      <p:sp>
        <p:nvSpPr>
          <p:cNvPr id="77" name="object 77"/>
          <p:cNvSpPr/>
          <p:nvPr/>
        </p:nvSpPr>
        <p:spPr>
          <a:xfrm>
            <a:off x="399300" y="160828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8" name="object 78"/>
          <p:cNvSpPr/>
          <p:nvPr/>
        </p:nvSpPr>
        <p:spPr>
          <a:xfrm>
            <a:off x="1673745" y="160828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9" name="object 79"/>
          <p:cNvSpPr/>
          <p:nvPr/>
        </p:nvSpPr>
        <p:spPr>
          <a:xfrm>
            <a:off x="2315591" y="160828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0" name="object 80"/>
          <p:cNvSpPr/>
          <p:nvPr/>
        </p:nvSpPr>
        <p:spPr>
          <a:xfrm>
            <a:off x="3346005" y="160828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1" name="object 81"/>
          <p:cNvSpPr/>
          <p:nvPr/>
        </p:nvSpPr>
        <p:spPr>
          <a:xfrm>
            <a:off x="4208691" y="160828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2" name="object 82"/>
          <p:cNvSpPr/>
          <p:nvPr/>
        </p:nvSpPr>
        <p:spPr>
          <a:xfrm>
            <a:off x="399300" y="1782889"/>
            <a:ext cx="3809390" cy="0"/>
          </a:xfrm>
          <a:custGeom>
            <a:avLst/>
            <a:gdLst/>
            <a:ahLst/>
            <a:cxnLst/>
            <a:rect l="l" t="t" r="r" b="b"/>
            <a:pathLst>
              <a:path w="3809390">
                <a:moveTo>
                  <a:pt x="0" y="0"/>
                </a:moveTo>
                <a:lnTo>
                  <a:pt x="3809390" y="0"/>
                </a:lnTo>
              </a:path>
            </a:pathLst>
          </a:custGeom>
          <a:ln w="5054">
            <a:solidFill>
              <a:srgbClr val="000000"/>
            </a:solidFill>
          </a:ln>
        </p:spPr>
        <p:txBody>
          <a:bodyPr wrap="square" lIns="0" tIns="0" rIns="0" bIns="0" rtlCol="0">
            <a:noAutofit/>
          </a:bodyPr>
          <a:lstStyle/>
          <a:p>
            <a:endParaRPr/>
          </a:p>
        </p:txBody>
      </p:sp>
      <p:sp>
        <p:nvSpPr>
          <p:cNvPr id="83" name="object 83"/>
          <p:cNvSpPr/>
          <p:nvPr/>
        </p:nvSpPr>
        <p:spPr>
          <a:xfrm>
            <a:off x="399300" y="178542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4" name="object 84"/>
          <p:cNvSpPr/>
          <p:nvPr/>
        </p:nvSpPr>
        <p:spPr>
          <a:xfrm>
            <a:off x="1673745" y="178542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5" name="object 85"/>
          <p:cNvSpPr/>
          <p:nvPr/>
        </p:nvSpPr>
        <p:spPr>
          <a:xfrm>
            <a:off x="2315591" y="178542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6" name="object 86"/>
          <p:cNvSpPr/>
          <p:nvPr/>
        </p:nvSpPr>
        <p:spPr>
          <a:xfrm>
            <a:off x="3346005" y="178542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7" name="object 87"/>
          <p:cNvSpPr/>
          <p:nvPr/>
        </p:nvSpPr>
        <p:spPr>
          <a:xfrm>
            <a:off x="4208691" y="178542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8" name="object 88"/>
          <p:cNvSpPr/>
          <p:nvPr/>
        </p:nvSpPr>
        <p:spPr>
          <a:xfrm>
            <a:off x="399300" y="1960029"/>
            <a:ext cx="3809390" cy="0"/>
          </a:xfrm>
          <a:custGeom>
            <a:avLst/>
            <a:gdLst/>
            <a:ahLst/>
            <a:cxnLst/>
            <a:rect l="l" t="t" r="r" b="b"/>
            <a:pathLst>
              <a:path w="3809390">
                <a:moveTo>
                  <a:pt x="0" y="0"/>
                </a:moveTo>
                <a:lnTo>
                  <a:pt x="3809390" y="0"/>
                </a:lnTo>
              </a:path>
            </a:pathLst>
          </a:custGeom>
          <a:ln w="5054">
            <a:solidFill>
              <a:srgbClr val="000000"/>
            </a:solidFill>
          </a:ln>
        </p:spPr>
        <p:txBody>
          <a:bodyPr wrap="square" lIns="0" tIns="0" rIns="0" bIns="0" rtlCol="0">
            <a:noAutofit/>
          </a:bodyPr>
          <a:lstStyle/>
          <a:p>
            <a:endParaRPr/>
          </a:p>
        </p:txBody>
      </p:sp>
      <p:sp>
        <p:nvSpPr>
          <p:cNvPr id="89" name="object 89"/>
          <p:cNvSpPr/>
          <p:nvPr/>
        </p:nvSpPr>
        <p:spPr>
          <a:xfrm>
            <a:off x="399300" y="196255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90" name="object 90"/>
          <p:cNvSpPr/>
          <p:nvPr/>
        </p:nvSpPr>
        <p:spPr>
          <a:xfrm>
            <a:off x="1673745" y="196255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91" name="object 91"/>
          <p:cNvSpPr/>
          <p:nvPr/>
        </p:nvSpPr>
        <p:spPr>
          <a:xfrm>
            <a:off x="2315591" y="196255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92" name="object 92"/>
          <p:cNvSpPr/>
          <p:nvPr/>
        </p:nvSpPr>
        <p:spPr>
          <a:xfrm>
            <a:off x="3346005" y="196255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93" name="object 93"/>
          <p:cNvSpPr/>
          <p:nvPr/>
        </p:nvSpPr>
        <p:spPr>
          <a:xfrm>
            <a:off x="4208691" y="196255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94" name="object 94"/>
          <p:cNvSpPr/>
          <p:nvPr/>
        </p:nvSpPr>
        <p:spPr>
          <a:xfrm>
            <a:off x="399300" y="2137168"/>
            <a:ext cx="3809390" cy="0"/>
          </a:xfrm>
          <a:custGeom>
            <a:avLst/>
            <a:gdLst/>
            <a:ahLst/>
            <a:cxnLst/>
            <a:rect l="l" t="t" r="r" b="b"/>
            <a:pathLst>
              <a:path w="3809390">
                <a:moveTo>
                  <a:pt x="0" y="0"/>
                </a:moveTo>
                <a:lnTo>
                  <a:pt x="3809390" y="0"/>
                </a:lnTo>
              </a:path>
            </a:pathLst>
          </a:custGeom>
          <a:ln w="5054">
            <a:solidFill>
              <a:srgbClr val="000000"/>
            </a:solidFill>
          </a:ln>
        </p:spPr>
        <p:txBody>
          <a:bodyPr wrap="square" lIns="0" tIns="0" rIns="0" bIns="0" rtlCol="0">
            <a:noAutofit/>
          </a:bodyPr>
          <a:lstStyle/>
          <a:p>
            <a:endParaRPr/>
          </a:p>
        </p:txBody>
      </p:sp>
      <p:sp>
        <p:nvSpPr>
          <p:cNvPr id="95" name="object 95"/>
          <p:cNvSpPr/>
          <p:nvPr/>
        </p:nvSpPr>
        <p:spPr>
          <a:xfrm>
            <a:off x="399300" y="213969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96" name="object 96"/>
          <p:cNvSpPr/>
          <p:nvPr/>
        </p:nvSpPr>
        <p:spPr>
          <a:xfrm>
            <a:off x="1673745" y="213969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97" name="object 97"/>
          <p:cNvSpPr/>
          <p:nvPr/>
        </p:nvSpPr>
        <p:spPr>
          <a:xfrm>
            <a:off x="2315591" y="213969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98" name="object 98"/>
          <p:cNvSpPr/>
          <p:nvPr/>
        </p:nvSpPr>
        <p:spPr>
          <a:xfrm>
            <a:off x="3346005" y="213969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99" name="object 99"/>
          <p:cNvSpPr/>
          <p:nvPr/>
        </p:nvSpPr>
        <p:spPr>
          <a:xfrm>
            <a:off x="4208691" y="213969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00" name="object 100"/>
          <p:cNvSpPr/>
          <p:nvPr/>
        </p:nvSpPr>
        <p:spPr>
          <a:xfrm>
            <a:off x="399300" y="2314295"/>
            <a:ext cx="3809390" cy="0"/>
          </a:xfrm>
          <a:custGeom>
            <a:avLst/>
            <a:gdLst/>
            <a:ahLst/>
            <a:cxnLst/>
            <a:rect l="l" t="t" r="r" b="b"/>
            <a:pathLst>
              <a:path w="3809390">
                <a:moveTo>
                  <a:pt x="0" y="0"/>
                </a:moveTo>
                <a:lnTo>
                  <a:pt x="3809390" y="0"/>
                </a:lnTo>
              </a:path>
            </a:pathLst>
          </a:custGeom>
          <a:ln w="5054">
            <a:solidFill>
              <a:srgbClr val="000000"/>
            </a:solidFill>
          </a:ln>
        </p:spPr>
        <p:txBody>
          <a:bodyPr wrap="square" lIns="0" tIns="0" rIns="0" bIns="0" rtlCol="0">
            <a:noAutofit/>
          </a:bodyPr>
          <a:lstStyle/>
          <a:p>
            <a:endParaRPr/>
          </a:p>
        </p:txBody>
      </p:sp>
      <p:sp>
        <p:nvSpPr>
          <p:cNvPr id="101" name="object 101"/>
          <p:cNvSpPr/>
          <p:nvPr/>
        </p:nvSpPr>
        <p:spPr>
          <a:xfrm>
            <a:off x="399300" y="231683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02" name="object 102"/>
          <p:cNvSpPr/>
          <p:nvPr/>
        </p:nvSpPr>
        <p:spPr>
          <a:xfrm>
            <a:off x="1673745" y="231683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03" name="object 103"/>
          <p:cNvSpPr/>
          <p:nvPr/>
        </p:nvSpPr>
        <p:spPr>
          <a:xfrm>
            <a:off x="2315591" y="231683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04" name="object 104"/>
          <p:cNvSpPr/>
          <p:nvPr/>
        </p:nvSpPr>
        <p:spPr>
          <a:xfrm>
            <a:off x="3346005" y="231683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05" name="object 105"/>
          <p:cNvSpPr/>
          <p:nvPr/>
        </p:nvSpPr>
        <p:spPr>
          <a:xfrm>
            <a:off x="4208691" y="231683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06" name="object 106"/>
          <p:cNvSpPr/>
          <p:nvPr/>
        </p:nvSpPr>
        <p:spPr>
          <a:xfrm>
            <a:off x="399300" y="2491435"/>
            <a:ext cx="3809390" cy="0"/>
          </a:xfrm>
          <a:custGeom>
            <a:avLst/>
            <a:gdLst/>
            <a:ahLst/>
            <a:cxnLst/>
            <a:rect l="l" t="t" r="r" b="b"/>
            <a:pathLst>
              <a:path w="3809390">
                <a:moveTo>
                  <a:pt x="0" y="0"/>
                </a:moveTo>
                <a:lnTo>
                  <a:pt x="3809390" y="0"/>
                </a:lnTo>
              </a:path>
            </a:pathLst>
          </a:custGeom>
          <a:ln w="5054">
            <a:solidFill>
              <a:srgbClr val="000000"/>
            </a:solidFill>
          </a:ln>
        </p:spPr>
        <p:txBody>
          <a:bodyPr wrap="square" lIns="0" tIns="0" rIns="0" bIns="0" rtlCol="0">
            <a:noAutofit/>
          </a:bodyPr>
          <a:lstStyle/>
          <a:p>
            <a:endParaRPr/>
          </a:p>
        </p:txBody>
      </p:sp>
      <p:sp>
        <p:nvSpPr>
          <p:cNvPr id="107" name="object 107"/>
          <p:cNvSpPr/>
          <p:nvPr/>
        </p:nvSpPr>
        <p:spPr>
          <a:xfrm>
            <a:off x="399300" y="249396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08" name="object 108"/>
          <p:cNvSpPr/>
          <p:nvPr/>
        </p:nvSpPr>
        <p:spPr>
          <a:xfrm>
            <a:off x="1673745" y="249396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09" name="object 109"/>
          <p:cNvSpPr/>
          <p:nvPr/>
        </p:nvSpPr>
        <p:spPr>
          <a:xfrm>
            <a:off x="2315591" y="249396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10" name="object 110"/>
          <p:cNvSpPr/>
          <p:nvPr/>
        </p:nvSpPr>
        <p:spPr>
          <a:xfrm>
            <a:off x="3346005" y="249396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11" name="object 111"/>
          <p:cNvSpPr/>
          <p:nvPr/>
        </p:nvSpPr>
        <p:spPr>
          <a:xfrm>
            <a:off x="4208691" y="249396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12" name="object 112"/>
          <p:cNvSpPr/>
          <p:nvPr/>
        </p:nvSpPr>
        <p:spPr>
          <a:xfrm>
            <a:off x="399300" y="2668574"/>
            <a:ext cx="3809390" cy="0"/>
          </a:xfrm>
          <a:custGeom>
            <a:avLst/>
            <a:gdLst/>
            <a:ahLst/>
            <a:cxnLst/>
            <a:rect l="l" t="t" r="r" b="b"/>
            <a:pathLst>
              <a:path w="3809390">
                <a:moveTo>
                  <a:pt x="0" y="0"/>
                </a:moveTo>
                <a:lnTo>
                  <a:pt x="3809390" y="0"/>
                </a:lnTo>
              </a:path>
            </a:pathLst>
          </a:custGeom>
          <a:ln w="5054">
            <a:solidFill>
              <a:srgbClr val="000000"/>
            </a:solidFill>
          </a:ln>
        </p:spPr>
        <p:txBody>
          <a:bodyPr wrap="square" lIns="0" tIns="0" rIns="0" bIns="0" rtlCol="0">
            <a:noAutofit/>
          </a:bodyPr>
          <a:lstStyle/>
          <a:p>
            <a:endParaRPr/>
          </a:p>
        </p:txBody>
      </p:sp>
      <p:sp>
        <p:nvSpPr>
          <p:cNvPr id="113" name="object 113"/>
          <p:cNvSpPr/>
          <p:nvPr/>
        </p:nvSpPr>
        <p:spPr>
          <a:xfrm>
            <a:off x="399300" y="267110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14" name="object 114"/>
          <p:cNvSpPr/>
          <p:nvPr/>
        </p:nvSpPr>
        <p:spPr>
          <a:xfrm>
            <a:off x="1673745" y="267110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15" name="object 115"/>
          <p:cNvSpPr/>
          <p:nvPr/>
        </p:nvSpPr>
        <p:spPr>
          <a:xfrm>
            <a:off x="2315591" y="267110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16" name="object 116"/>
          <p:cNvSpPr/>
          <p:nvPr/>
        </p:nvSpPr>
        <p:spPr>
          <a:xfrm>
            <a:off x="3346005" y="267110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17" name="object 117"/>
          <p:cNvSpPr/>
          <p:nvPr/>
        </p:nvSpPr>
        <p:spPr>
          <a:xfrm>
            <a:off x="4208691" y="267110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18" name="object 118"/>
          <p:cNvSpPr/>
          <p:nvPr/>
        </p:nvSpPr>
        <p:spPr>
          <a:xfrm>
            <a:off x="399300" y="2845701"/>
            <a:ext cx="3809390" cy="0"/>
          </a:xfrm>
          <a:custGeom>
            <a:avLst/>
            <a:gdLst/>
            <a:ahLst/>
            <a:cxnLst/>
            <a:rect l="l" t="t" r="r" b="b"/>
            <a:pathLst>
              <a:path w="3809390">
                <a:moveTo>
                  <a:pt x="0" y="0"/>
                </a:moveTo>
                <a:lnTo>
                  <a:pt x="3809390" y="0"/>
                </a:lnTo>
              </a:path>
            </a:pathLst>
          </a:custGeom>
          <a:ln w="5054">
            <a:solidFill>
              <a:srgbClr val="000000"/>
            </a:solidFill>
          </a:ln>
        </p:spPr>
        <p:txBody>
          <a:bodyPr wrap="square" lIns="0" tIns="0" rIns="0" bIns="0" rtlCol="0">
            <a:noAutofit/>
          </a:bodyPr>
          <a:lstStyle/>
          <a:p>
            <a:endParaRPr/>
          </a:p>
        </p:txBody>
      </p:sp>
      <p:sp>
        <p:nvSpPr>
          <p:cNvPr id="119" name="object 119"/>
          <p:cNvSpPr/>
          <p:nvPr/>
        </p:nvSpPr>
        <p:spPr>
          <a:xfrm>
            <a:off x="399300" y="284824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20" name="object 120"/>
          <p:cNvSpPr/>
          <p:nvPr/>
        </p:nvSpPr>
        <p:spPr>
          <a:xfrm>
            <a:off x="1673745" y="284824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21" name="object 121"/>
          <p:cNvSpPr/>
          <p:nvPr/>
        </p:nvSpPr>
        <p:spPr>
          <a:xfrm>
            <a:off x="2315591" y="284824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22" name="object 122"/>
          <p:cNvSpPr/>
          <p:nvPr/>
        </p:nvSpPr>
        <p:spPr>
          <a:xfrm>
            <a:off x="3346005" y="284824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23" name="object 123"/>
          <p:cNvSpPr/>
          <p:nvPr/>
        </p:nvSpPr>
        <p:spPr>
          <a:xfrm>
            <a:off x="4208691" y="284824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24" name="object 124"/>
          <p:cNvSpPr/>
          <p:nvPr/>
        </p:nvSpPr>
        <p:spPr>
          <a:xfrm>
            <a:off x="399300" y="3022841"/>
            <a:ext cx="3809390" cy="0"/>
          </a:xfrm>
          <a:custGeom>
            <a:avLst/>
            <a:gdLst/>
            <a:ahLst/>
            <a:cxnLst/>
            <a:rect l="l" t="t" r="r" b="b"/>
            <a:pathLst>
              <a:path w="3809390">
                <a:moveTo>
                  <a:pt x="0" y="0"/>
                </a:moveTo>
                <a:lnTo>
                  <a:pt x="3809390" y="0"/>
                </a:lnTo>
              </a:path>
            </a:pathLst>
          </a:custGeom>
          <a:ln w="5054">
            <a:solidFill>
              <a:srgbClr val="000000"/>
            </a:solidFill>
          </a:ln>
        </p:spPr>
        <p:txBody>
          <a:bodyPr wrap="square" lIns="0" tIns="0" rIns="0" bIns="0" rtlCol="0">
            <a:noAutofit/>
          </a:bodyPr>
          <a:lstStyle/>
          <a:p>
            <a:endParaRPr/>
          </a:p>
        </p:txBody>
      </p:sp>
      <p:sp>
        <p:nvSpPr>
          <p:cNvPr id="125" name="object 125"/>
          <p:cNvSpPr/>
          <p:nvPr/>
        </p:nvSpPr>
        <p:spPr>
          <a:xfrm>
            <a:off x="399300" y="302536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26" name="object 126"/>
          <p:cNvSpPr/>
          <p:nvPr/>
        </p:nvSpPr>
        <p:spPr>
          <a:xfrm>
            <a:off x="1673745" y="302536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27" name="object 127"/>
          <p:cNvSpPr/>
          <p:nvPr/>
        </p:nvSpPr>
        <p:spPr>
          <a:xfrm>
            <a:off x="2315591" y="302536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28" name="object 128"/>
          <p:cNvSpPr/>
          <p:nvPr/>
        </p:nvSpPr>
        <p:spPr>
          <a:xfrm>
            <a:off x="3346005" y="302536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29" name="object 129"/>
          <p:cNvSpPr/>
          <p:nvPr/>
        </p:nvSpPr>
        <p:spPr>
          <a:xfrm>
            <a:off x="4208691" y="302536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130" name="object 130"/>
          <p:cNvSpPr/>
          <p:nvPr/>
        </p:nvSpPr>
        <p:spPr>
          <a:xfrm>
            <a:off x="399300" y="3199980"/>
            <a:ext cx="3809390" cy="0"/>
          </a:xfrm>
          <a:custGeom>
            <a:avLst/>
            <a:gdLst/>
            <a:ahLst/>
            <a:cxnLst/>
            <a:rect l="l" t="t" r="r" b="b"/>
            <a:pathLst>
              <a:path w="3809390">
                <a:moveTo>
                  <a:pt x="0" y="0"/>
                </a:moveTo>
                <a:lnTo>
                  <a:pt x="3809390" y="0"/>
                </a:lnTo>
              </a:path>
            </a:pathLst>
          </a:custGeom>
          <a:ln w="5054">
            <a:solidFill>
              <a:srgbClr val="000000"/>
            </a:solidFill>
          </a:ln>
        </p:spPr>
        <p:txBody>
          <a:bodyPr wrap="square" lIns="0" tIns="0" rIns="0" bIns="0" rtlCol="0">
            <a:noAutofit/>
          </a:bodyPr>
          <a:lstStyle/>
          <a:p>
            <a:endParaRPr/>
          </a:p>
        </p:txBody>
      </p:sp>
      <p:sp>
        <p:nvSpPr>
          <p:cNvPr id="49" name="object 49"/>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50" name="object 50"/>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51" name="object 51"/>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48" name="object 4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smtClean="0">
                <a:solidFill>
                  <a:srgbClr val="8C8CAC"/>
                </a:solidFill>
                <a:latin typeface="Times New Roman"/>
                <a:cs typeface="Times New Roman"/>
              </a:rPr>
              <a:t>Introduction </a:t>
            </a:r>
            <a:r>
              <a:rPr lang="en-US" sz="600" spc="0" dirty="0" smtClean="0">
                <a:solidFill>
                  <a:srgbClr val="FFFFFF"/>
                </a:solidFill>
                <a:latin typeface="Times New Roman"/>
                <a:cs typeface="Times New Roman"/>
              </a:rPr>
              <a:t> </a:t>
            </a:r>
            <a:r>
              <a:rPr lang="en-US" sz="600" spc="26" dirty="0" smtClean="0">
                <a:solidFill>
                  <a:srgbClr val="FFFFFF"/>
                </a:solidFill>
                <a:latin typeface="Times New Roman"/>
                <a:cs typeface="Times New Roman"/>
              </a:rPr>
              <a:t> </a:t>
            </a:r>
            <a:r>
              <a:rPr lang="en-US" sz="600" spc="27" dirty="0" smtClean="0">
                <a:solidFill>
                  <a:srgbClr val="8C8CAC"/>
                </a:solidFill>
                <a:latin typeface="Times New Roman"/>
                <a:cs typeface="Times New Roman"/>
              </a:rPr>
              <a:t>Objectives </a:t>
            </a:r>
            <a:r>
              <a:rPr lang="en-US" sz="600" spc="0" dirty="0" smtClean="0">
                <a:solidFill>
                  <a:srgbClr val="8C8CAC"/>
                </a:solidFill>
                <a:latin typeface="Times New Roman"/>
                <a:cs typeface="Times New Roman"/>
              </a:rPr>
              <a:t> </a:t>
            </a:r>
            <a:r>
              <a:rPr lang="en-US" sz="600" spc="27" dirty="0" smtClean="0">
                <a:solidFill>
                  <a:srgbClr val="8C8CAC"/>
                </a:solidFill>
                <a:latin typeface="Times New Roman"/>
                <a:cs typeface="Times New Roman"/>
              </a:rPr>
              <a:t>Problem Description   </a:t>
            </a:r>
            <a:r>
              <a:rPr lang="en-US" sz="600" spc="27" dirty="0">
                <a:solidFill>
                  <a:srgbClr val="8C8CAC"/>
                </a:solidFill>
                <a:latin typeface="Times New Roman"/>
                <a:cs typeface="Times New Roman"/>
              </a:rPr>
              <a:t>Approach </a:t>
            </a:r>
            <a:r>
              <a:rPr lang="en-US" sz="600" dirty="0" smtClean="0">
                <a:solidFill>
                  <a:srgbClr val="FFFFFF"/>
                </a:solidFill>
                <a:latin typeface="Times New Roman"/>
                <a:cs typeface="Times New Roman"/>
              </a:rPr>
              <a:t> </a:t>
            </a:r>
            <a:r>
              <a:rPr lang="en-US" sz="600" spc="50" dirty="0" smtClean="0">
                <a:solidFill>
                  <a:srgbClr val="8C8CAC"/>
                </a:solidFill>
                <a:latin typeface="Times New Roman"/>
                <a:cs typeface="Times New Roman"/>
              </a:rPr>
              <a:t> </a:t>
            </a:r>
            <a:r>
              <a:rPr lang="en-US" sz="600" dirty="0">
                <a:solidFill>
                  <a:srgbClr val="FFFFFF"/>
                </a:solidFill>
                <a:latin typeface="Times New Roman"/>
                <a:cs typeface="Times New Roman"/>
              </a:rPr>
              <a:t>Case Study   </a:t>
            </a:r>
            <a:r>
              <a:rPr lang="en-US" sz="600" spc="0" dirty="0" smtClean="0">
                <a:solidFill>
                  <a:srgbClr val="8C8CAC"/>
                </a:solidFill>
                <a:latin typeface="Times New Roman"/>
                <a:cs typeface="Times New Roman"/>
              </a:rPr>
              <a:t>Meta Model  </a:t>
            </a:r>
            <a:r>
              <a:rPr lang="en-US" sz="600" spc="28"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Algorithm  Model  </a:t>
            </a:r>
            <a:r>
              <a:rPr lang="en-US" sz="600" spc="7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Summary</a:t>
            </a:r>
            <a:endParaRPr lang="en-US" sz="600" dirty="0" smtClean="0">
              <a:latin typeface="Times New Roman"/>
              <a:cs typeface="Times New Roman"/>
            </a:endParaRPr>
          </a:p>
        </p:txBody>
      </p:sp>
      <p:sp>
        <p:nvSpPr>
          <p:cNvPr id="47" name="object 47"/>
          <p:cNvSpPr txBox="1"/>
          <p:nvPr/>
        </p:nvSpPr>
        <p:spPr>
          <a:xfrm>
            <a:off x="95300" y="366542"/>
            <a:ext cx="886407"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Case</a:t>
            </a:r>
            <a:r>
              <a:rPr sz="1400" spc="117" dirty="0" smtClean="0">
                <a:solidFill>
                  <a:srgbClr val="FFFFFF"/>
                </a:solidFill>
                <a:latin typeface="Times New Roman"/>
                <a:cs typeface="Times New Roman"/>
              </a:rPr>
              <a:t> </a:t>
            </a:r>
            <a:r>
              <a:rPr sz="1400" spc="0" dirty="0" smtClean="0">
                <a:solidFill>
                  <a:srgbClr val="FFFFFF"/>
                </a:solidFill>
                <a:latin typeface="Times New Roman"/>
                <a:cs typeface="Times New Roman"/>
              </a:rPr>
              <a:t>Study</a:t>
            </a:r>
            <a:endParaRPr sz="1400">
              <a:latin typeface="Times New Roman"/>
              <a:cs typeface="Times New Roman"/>
            </a:endParaRPr>
          </a:p>
        </p:txBody>
      </p:sp>
      <p:sp>
        <p:nvSpPr>
          <p:cNvPr id="46" name="object 46"/>
          <p:cNvSpPr txBox="1"/>
          <p:nvPr/>
        </p:nvSpPr>
        <p:spPr>
          <a:xfrm>
            <a:off x="888212" y="1167140"/>
            <a:ext cx="2850526" cy="151925"/>
          </a:xfrm>
          <a:prstGeom prst="rect">
            <a:avLst/>
          </a:prstGeom>
        </p:spPr>
        <p:txBody>
          <a:bodyPr wrap="square" lIns="0" tIns="0" rIns="0" bIns="0" rtlCol="0">
            <a:noAutofit/>
          </a:bodyPr>
          <a:lstStyle/>
          <a:p>
            <a:pPr marL="12700">
              <a:lnSpc>
                <a:spcPts val="1065"/>
              </a:lnSpc>
              <a:spcBef>
                <a:spcPts val="53"/>
              </a:spcBef>
            </a:pPr>
            <a:r>
              <a:rPr sz="1000" spc="-84" dirty="0" smtClean="0">
                <a:solidFill>
                  <a:srgbClr val="3333B2"/>
                </a:solidFill>
                <a:latin typeface="Times New Roman"/>
                <a:cs typeface="Times New Roman"/>
              </a:rPr>
              <a:t>T</a:t>
            </a:r>
            <a:r>
              <a:rPr sz="1000" spc="0" dirty="0" smtClean="0">
                <a:solidFill>
                  <a:srgbClr val="3333B2"/>
                </a:solidFill>
                <a:latin typeface="Times New Roman"/>
                <a:cs typeface="Times New Roman"/>
              </a:rPr>
              <a:t>able</a:t>
            </a:r>
            <a:r>
              <a:rPr sz="1000" spc="148" dirty="0" smtClean="0">
                <a:solidFill>
                  <a:srgbClr val="3333B2"/>
                </a:solidFill>
                <a:latin typeface="Times New Roman"/>
                <a:cs typeface="Times New Roman"/>
              </a:rPr>
              <a:t> </a:t>
            </a:r>
            <a:r>
              <a:rPr sz="1000" spc="0" dirty="0" smtClean="0">
                <a:solidFill>
                  <a:srgbClr val="3333B2"/>
                </a:solidFill>
                <a:latin typeface="Times New Roman"/>
                <a:cs typeface="Times New Roman"/>
              </a:rPr>
              <a:t>:</a:t>
            </a:r>
            <a:r>
              <a:rPr sz="1000" spc="187" dirty="0" smtClean="0">
                <a:solidFill>
                  <a:srgbClr val="3333B2"/>
                </a:solidFill>
                <a:latin typeface="Times New Roman"/>
                <a:cs typeface="Times New Roman"/>
              </a:rPr>
              <a:t> </a:t>
            </a:r>
            <a:r>
              <a:rPr sz="1000" spc="-25" dirty="0" smtClean="0">
                <a:latin typeface="Times New Roman"/>
                <a:cs typeface="Times New Roman"/>
              </a:rPr>
              <a:t>F</a:t>
            </a:r>
            <a:r>
              <a:rPr sz="1000" spc="0" dirty="0" smtClean="0">
                <a:latin typeface="Times New Roman"/>
                <a:cs typeface="Times New Roman"/>
              </a:rPr>
              <a:t>aculties</a:t>
            </a:r>
            <a:r>
              <a:rPr sz="1000" spc="114" dirty="0" smtClean="0">
                <a:latin typeface="Times New Roman"/>
                <a:cs typeface="Times New Roman"/>
              </a:rPr>
              <a:t> </a:t>
            </a:r>
            <a:r>
              <a:rPr sz="1000" spc="0" dirty="0" smtClean="0">
                <a:latin typeface="Times New Roman"/>
                <a:cs typeface="Times New Roman"/>
              </a:rPr>
              <a:t>and</a:t>
            </a:r>
            <a:r>
              <a:rPr sz="1000" spc="137" dirty="0" smtClean="0">
                <a:latin typeface="Times New Roman"/>
                <a:cs typeface="Times New Roman"/>
              </a:rPr>
              <a:t> </a:t>
            </a:r>
            <a:r>
              <a:rPr sz="1000" spc="0" dirty="0" smtClean="0">
                <a:latin typeface="Times New Roman"/>
                <a:cs typeface="Times New Roman"/>
              </a:rPr>
              <a:t>m</a:t>
            </a:r>
            <a:r>
              <a:rPr sz="1000" spc="-25" dirty="0" smtClean="0">
                <a:latin typeface="Times New Roman"/>
                <a:cs typeface="Times New Roman"/>
              </a:rPr>
              <a:t>o</a:t>
            </a:r>
            <a:r>
              <a:rPr sz="1000" spc="0" dirty="0" smtClean="0">
                <a:latin typeface="Times New Roman"/>
                <a:cs typeface="Times New Roman"/>
              </a:rPr>
              <a:t>rning</a:t>
            </a:r>
            <a:r>
              <a:rPr sz="1000" spc="65" dirty="0" smtClean="0">
                <a:latin typeface="Times New Roman"/>
                <a:cs typeface="Times New Roman"/>
              </a:rPr>
              <a:t> </a:t>
            </a:r>
            <a:r>
              <a:rPr sz="1000" spc="0" dirty="0" smtClean="0">
                <a:latin typeface="Times New Roman"/>
                <a:cs typeface="Times New Roman"/>
              </a:rPr>
              <a:t>undergraduate </a:t>
            </a:r>
            <a:r>
              <a:rPr sz="1000" spc="20" dirty="0" smtClean="0">
                <a:latin typeface="Times New Roman"/>
                <a:cs typeface="Times New Roman"/>
              </a:rPr>
              <a:t> </a:t>
            </a:r>
            <a:r>
              <a:rPr sz="1000" spc="0" dirty="0" smtClean="0">
                <a:latin typeface="Times New Roman"/>
                <a:cs typeface="Times New Roman"/>
              </a:rPr>
              <a:t>courses</a:t>
            </a:r>
            <a:endParaRPr sz="1000">
              <a:latin typeface="Times New Roman"/>
              <a:cs typeface="Times New Roman"/>
            </a:endParaRPr>
          </a:p>
        </p:txBody>
      </p:sp>
      <p:sp>
        <p:nvSpPr>
          <p:cNvPr id="45" name="object 45"/>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14</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44" name="object 44"/>
          <p:cNvSpPr txBox="1"/>
          <p:nvPr/>
        </p:nvSpPr>
        <p:spPr>
          <a:xfrm>
            <a:off x="3333978" y="3270179"/>
            <a:ext cx="43099" cy="40583"/>
          </a:xfrm>
          <a:prstGeom prst="rect">
            <a:avLst/>
          </a:prstGeom>
        </p:spPr>
        <p:txBody>
          <a:bodyPr wrap="square" lIns="0" tIns="0" rIns="0" bIns="0" rtlCol="0">
            <a:noAutofit/>
          </a:bodyPr>
          <a:lstStyle/>
          <a:p>
            <a:endParaRPr/>
          </a:p>
        </p:txBody>
      </p:sp>
      <p:sp>
        <p:nvSpPr>
          <p:cNvPr id="43" name="object 43"/>
          <p:cNvSpPr txBox="1"/>
          <p:nvPr/>
        </p:nvSpPr>
        <p:spPr>
          <a:xfrm>
            <a:off x="3069133" y="3285457"/>
            <a:ext cx="43019" cy="15183"/>
          </a:xfrm>
          <a:prstGeom prst="rect">
            <a:avLst/>
          </a:prstGeom>
        </p:spPr>
        <p:txBody>
          <a:bodyPr wrap="square" lIns="0" tIns="0" rIns="0" bIns="0" rtlCol="0">
            <a:noAutofit/>
          </a:bodyPr>
          <a:lstStyle/>
          <a:p>
            <a:endParaRPr/>
          </a:p>
        </p:txBody>
      </p:sp>
      <p:sp>
        <p:nvSpPr>
          <p:cNvPr id="42" name="object 42"/>
          <p:cNvSpPr txBox="1"/>
          <p:nvPr/>
        </p:nvSpPr>
        <p:spPr>
          <a:xfrm>
            <a:off x="399300" y="1403311"/>
            <a:ext cx="1274444" cy="189788"/>
          </a:xfrm>
          <a:prstGeom prst="rect">
            <a:avLst/>
          </a:prstGeom>
        </p:spPr>
        <p:txBody>
          <a:bodyPr wrap="square" lIns="0" tIns="0" rIns="0" bIns="0" rtlCol="0">
            <a:noAutofit/>
          </a:bodyPr>
          <a:lstStyle/>
          <a:p>
            <a:pPr marL="75920">
              <a:lnSpc>
                <a:spcPct val="95825"/>
              </a:lnSpc>
              <a:spcBef>
                <a:spcPts val="220"/>
              </a:spcBef>
            </a:pPr>
            <a:r>
              <a:rPr sz="800" spc="-25" dirty="0" smtClean="0">
                <a:latin typeface="Times New Roman"/>
                <a:cs typeface="Times New Roman"/>
              </a:rPr>
              <a:t>F</a:t>
            </a:r>
            <a:r>
              <a:rPr sz="800" spc="0" dirty="0" smtClean="0">
                <a:latin typeface="Times New Roman"/>
                <a:cs typeface="Times New Roman"/>
              </a:rPr>
              <a:t>acul</a:t>
            </a:r>
            <a:r>
              <a:rPr sz="800" spc="-25" dirty="0" smtClean="0">
                <a:latin typeface="Times New Roman"/>
                <a:cs typeface="Times New Roman"/>
              </a:rPr>
              <a:t>t</a:t>
            </a:r>
            <a:r>
              <a:rPr sz="800" spc="0" dirty="0" smtClean="0">
                <a:latin typeface="Times New Roman"/>
                <a:cs typeface="Times New Roman"/>
              </a:rPr>
              <a:t>y</a:t>
            </a:r>
            <a:endParaRPr sz="800">
              <a:latin typeface="Times New Roman"/>
              <a:cs typeface="Times New Roman"/>
            </a:endParaRPr>
          </a:p>
        </p:txBody>
      </p:sp>
      <p:sp>
        <p:nvSpPr>
          <p:cNvPr id="41" name="object 41"/>
          <p:cNvSpPr txBox="1"/>
          <p:nvPr/>
        </p:nvSpPr>
        <p:spPr>
          <a:xfrm>
            <a:off x="1673745" y="1403311"/>
            <a:ext cx="641845" cy="189788"/>
          </a:xfrm>
          <a:prstGeom prst="rect">
            <a:avLst/>
          </a:prstGeom>
        </p:spPr>
        <p:txBody>
          <a:bodyPr wrap="square" lIns="0" tIns="0" rIns="0" bIns="0" rtlCol="0">
            <a:noAutofit/>
          </a:bodyPr>
          <a:lstStyle/>
          <a:p>
            <a:pPr marL="75920">
              <a:lnSpc>
                <a:spcPct val="95825"/>
              </a:lnSpc>
              <a:spcBef>
                <a:spcPts val="220"/>
              </a:spcBef>
            </a:pPr>
            <a:r>
              <a:rPr sz="800" dirty="0" smtClean="0">
                <a:latin typeface="Times New Roman"/>
                <a:cs typeface="Times New Roman"/>
              </a:rPr>
              <a:t>Inst./Dept</a:t>
            </a:r>
            <a:endParaRPr sz="800">
              <a:latin typeface="Times New Roman"/>
              <a:cs typeface="Times New Roman"/>
            </a:endParaRPr>
          </a:p>
        </p:txBody>
      </p:sp>
      <p:sp>
        <p:nvSpPr>
          <p:cNvPr id="40" name="object 40"/>
          <p:cNvSpPr txBox="1"/>
          <p:nvPr/>
        </p:nvSpPr>
        <p:spPr>
          <a:xfrm>
            <a:off x="2315591" y="1403311"/>
            <a:ext cx="1030414" cy="189788"/>
          </a:xfrm>
          <a:prstGeom prst="rect">
            <a:avLst/>
          </a:prstGeom>
        </p:spPr>
        <p:txBody>
          <a:bodyPr wrap="square" lIns="0" tIns="0" rIns="0" bIns="0" rtlCol="0">
            <a:noAutofit/>
          </a:bodyPr>
          <a:lstStyle/>
          <a:p>
            <a:pPr marL="75907">
              <a:lnSpc>
                <a:spcPct val="95825"/>
              </a:lnSpc>
              <a:spcBef>
                <a:spcPts val="220"/>
              </a:spcBef>
            </a:pPr>
            <a:r>
              <a:rPr sz="800" spc="0" dirty="0" smtClean="0">
                <a:latin typeface="Times New Roman"/>
                <a:cs typeface="Times New Roman"/>
              </a:rPr>
              <a:t>Undergrad</a:t>
            </a:r>
            <a:r>
              <a:rPr sz="800" spc="92" dirty="0" smtClean="0">
                <a:latin typeface="Times New Roman"/>
                <a:cs typeface="Times New Roman"/>
              </a:rPr>
              <a:t> </a:t>
            </a:r>
            <a:r>
              <a:rPr sz="800" spc="0" dirty="0" smtClean="0">
                <a:latin typeface="Times New Roman"/>
                <a:cs typeface="Times New Roman"/>
              </a:rPr>
              <a:t>Courses</a:t>
            </a:r>
            <a:endParaRPr sz="800">
              <a:latin typeface="Times New Roman"/>
              <a:cs typeface="Times New Roman"/>
            </a:endParaRPr>
          </a:p>
        </p:txBody>
      </p:sp>
      <p:sp>
        <p:nvSpPr>
          <p:cNvPr id="39" name="object 39"/>
          <p:cNvSpPr txBox="1"/>
          <p:nvPr/>
        </p:nvSpPr>
        <p:spPr>
          <a:xfrm>
            <a:off x="3346005" y="1403311"/>
            <a:ext cx="862685" cy="189788"/>
          </a:xfrm>
          <a:prstGeom prst="rect">
            <a:avLst/>
          </a:prstGeom>
        </p:spPr>
        <p:txBody>
          <a:bodyPr wrap="square" lIns="0" tIns="0" rIns="0" bIns="0" rtlCol="0">
            <a:noAutofit/>
          </a:bodyPr>
          <a:lstStyle/>
          <a:p>
            <a:pPr marL="75907">
              <a:lnSpc>
                <a:spcPct val="95825"/>
              </a:lnSpc>
              <a:spcBef>
                <a:spcPts val="220"/>
              </a:spcBef>
            </a:pPr>
            <a:r>
              <a:rPr sz="800" spc="0" dirty="0" smtClean="0">
                <a:latin typeface="Times New Roman"/>
                <a:cs typeface="Times New Roman"/>
              </a:rPr>
              <a:t>Seat</a:t>
            </a:r>
            <a:r>
              <a:rPr sz="800" spc="53" dirty="0" smtClean="0">
                <a:latin typeface="Times New Roman"/>
                <a:cs typeface="Times New Roman"/>
              </a:rPr>
              <a:t> </a:t>
            </a:r>
            <a:r>
              <a:rPr sz="800" spc="0" dirty="0" smtClean="0">
                <a:latin typeface="Times New Roman"/>
                <a:cs typeface="Times New Roman"/>
              </a:rPr>
              <a:t>All</a:t>
            </a:r>
            <a:r>
              <a:rPr sz="800" spc="25" dirty="0" smtClean="0">
                <a:latin typeface="Times New Roman"/>
                <a:cs typeface="Times New Roman"/>
              </a:rPr>
              <a:t>o</a:t>
            </a:r>
            <a:r>
              <a:rPr sz="800" spc="0" dirty="0" smtClean="0">
                <a:latin typeface="Times New Roman"/>
                <a:cs typeface="Times New Roman"/>
              </a:rPr>
              <a:t>cation</a:t>
            </a:r>
            <a:endParaRPr sz="800">
              <a:latin typeface="Times New Roman"/>
              <a:cs typeface="Times New Roman"/>
            </a:endParaRPr>
          </a:p>
        </p:txBody>
      </p:sp>
      <p:sp>
        <p:nvSpPr>
          <p:cNvPr id="38" name="object 38"/>
          <p:cNvSpPr txBox="1"/>
          <p:nvPr/>
        </p:nvSpPr>
        <p:spPr>
          <a:xfrm>
            <a:off x="399300" y="1593100"/>
            <a:ext cx="1274444" cy="189788"/>
          </a:xfrm>
          <a:prstGeom prst="rect">
            <a:avLst/>
          </a:prstGeom>
        </p:spPr>
        <p:txBody>
          <a:bodyPr wrap="square" lIns="0" tIns="0" rIns="0" bIns="0" rtlCol="0">
            <a:noAutofit/>
          </a:bodyPr>
          <a:lstStyle/>
          <a:p>
            <a:pPr marL="75920">
              <a:lnSpc>
                <a:spcPct val="95825"/>
              </a:lnSpc>
              <a:spcBef>
                <a:spcPts val="320"/>
              </a:spcBef>
            </a:pPr>
            <a:r>
              <a:rPr sz="800" dirty="0" smtClean="0">
                <a:latin typeface="Times New Roman"/>
                <a:cs typeface="Times New Roman"/>
              </a:rPr>
              <a:t>Arts</a:t>
            </a:r>
            <a:endParaRPr sz="800">
              <a:latin typeface="Times New Roman"/>
              <a:cs typeface="Times New Roman"/>
            </a:endParaRPr>
          </a:p>
        </p:txBody>
      </p:sp>
      <p:sp>
        <p:nvSpPr>
          <p:cNvPr id="37" name="object 37"/>
          <p:cNvSpPr txBox="1"/>
          <p:nvPr/>
        </p:nvSpPr>
        <p:spPr>
          <a:xfrm>
            <a:off x="1673745" y="1593100"/>
            <a:ext cx="641845" cy="189788"/>
          </a:xfrm>
          <a:prstGeom prst="rect">
            <a:avLst/>
          </a:prstGeom>
        </p:spPr>
        <p:txBody>
          <a:bodyPr wrap="square" lIns="0" tIns="0" rIns="0" bIns="0" rtlCol="0">
            <a:noAutofit/>
          </a:bodyPr>
          <a:lstStyle/>
          <a:p>
            <a:pPr marR="75917" algn="r">
              <a:lnSpc>
                <a:spcPct val="95825"/>
              </a:lnSpc>
              <a:spcBef>
                <a:spcPts val="320"/>
              </a:spcBef>
            </a:pPr>
            <a:r>
              <a:rPr sz="800" spc="0" dirty="0" smtClean="0">
                <a:latin typeface="Times New Roman"/>
                <a:cs typeface="Times New Roman"/>
              </a:rPr>
              <a:t>06</a:t>
            </a:r>
            <a:endParaRPr sz="800">
              <a:latin typeface="Times New Roman"/>
              <a:cs typeface="Times New Roman"/>
            </a:endParaRPr>
          </a:p>
        </p:txBody>
      </p:sp>
      <p:sp>
        <p:nvSpPr>
          <p:cNvPr id="36" name="object 36"/>
          <p:cNvSpPr txBox="1"/>
          <p:nvPr/>
        </p:nvSpPr>
        <p:spPr>
          <a:xfrm>
            <a:off x="2315591" y="1593100"/>
            <a:ext cx="1030414" cy="189788"/>
          </a:xfrm>
          <a:prstGeom prst="rect">
            <a:avLst/>
          </a:prstGeom>
        </p:spPr>
        <p:txBody>
          <a:bodyPr wrap="square" lIns="0" tIns="0" rIns="0" bIns="0" rtlCol="0">
            <a:noAutofit/>
          </a:bodyPr>
          <a:lstStyle/>
          <a:p>
            <a:pPr marR="75917" algn="r">
              <a:lnSpc>
                <a:spcPct val="95825"/>
              </a:lnSpc>
              <a:spcBef>
                <a:spcPts val="320"/>
              </a:spcBef>
            </a:pPr>
            <a:r>
              <a:rPr sz="800" spc="0" dirty="0" smtClean="0">
                <a:latin typeface="Times New Roman"/>
                <a:cs typeface="Times New Roman"/>
              </a:rPr>
              <a:t>10</a:t>
            </a:r>
            <a:endParaRPr sz="800">
              <a:latin typeface="Times New Roman"/>
              <a:cs typeface="Times New Roman"/>
            </a:endParaRPr>
          </a:p>
        </p:txBody>
      </p:sp>
      <p:sp>
        <p:nvSpPr>
          <p:cNvPr id="35" name="object 35"/>
          <p:cNvSpPr txBox="1"/>
          <p:nvPr/>
        </p:nvSpPr>
        <p:spPr>
          <a:xfrm>
            <a:off x="3346005" y="1593100"/>
            <a:ext cx="862685" cy="189788"/>
          </a:xfrm>
          <a:prstGeom prst="rect">
            <a:avLst/>
          </a:prstGeom>
        </p:spPr>
        <p:txBody>
          <a:bodyPr wrap="square" lIns="0" tIns="0" rIns="0" bIns="0" rtlCol="0">
            <a:noAutofit/>
          </a:bodyPr>
          <a:lstStyle/>
          <a:p>
            <a:pPr marL="571792">
              <a:lnSpc>
                <a:spcPct val="95825"/>
              </a:lnSpc>
              <a:spcBef>
                <a:spcPts val="320"/>
              </a:spcBef>
            </a:pPr>
            <a:r>
              <a:rPr sz="800" spc="0" dirty="0" smtClean="0">
                <a:latin typeface="Times New Roman"/>
                <a:cs typeface="Times New Roman"/>
              </a:rPr>
              <a:t>1037</a:t>
            </a:r>
            <a:endParaRPr sz="800">
              <a:latin typeface="Times New Roman"/>
              <a:cs typeface="Times New Roman"/>
            </a:endParaRPr>
          </a:p>
        </p:txBody>
      </p:sp>
      <p:sp>
        <p:nvSpPr>
          <p:cNvPr id="34" name="object 34"/>
          <p:cNvSpPr txBox="1"/>
          <p:nvPr/>
        </p:nvSpPr>
        <p:spPr>
          <a:xfrm>
            <a:off x="399300" y="1782889"/>
            <a:ext cx="1274444" cy="177139"/>
          </a:xfrm>
          <a:prstGeom prst="rect">
            <a:avLst/>
          </a:prstGeom>
        </p:spPr>
        <p:txBody>
          <a:bodyPr wrap="square" lIns="0" tIns="0" rIns="0" bIns="0" rtlCol="0">
            <a:noAutofit/>
          </a:bodyPr>
          <a:lstStyle/>
          <a:p>
            <a:pPr marL="75920">
              <a:lnSpc>
                <a:spcPct val="95825"/>
              </a:lnSpc>
              <a:spcBef>
                <a:spcPts val="220"/>
              </a:spcBef>
            </a:pPr>
            <a:r>
              <a:rPr sz="800" spc="0" dirty="0" smtClean="0">
                <a:latin typeface="Times New Roman"/>
                <a:cs typeface="Times New Roman"/>
              </a:rPr>
              <a:t>Commerce </a:t>
            </a:r>
            <a:r>
              <a:rPr sz="800" spc="92" dirty="0" smtClean="0">
                <a:latin typeface="Times New Roman"/>
                <a:cs typeface="Times New Roman"/>
              </a:rPr>
              <a:t> </a:t>
            </a:r>
            <a:r>
              <a:rPr sz="800" spc="0" dirty="0" smtClean="0">
                <a:latin typeface="Times New Roman"/>
                <a:cs typeface="Times New Roman"/>
              </a:rPr>
              <a:t>and </a:t>
            </a:r>
            <a:r>
              <a:rPr sz="800" spc="1" dirty="0" smtClean="0">
                <a:latin typeface="Times New Roman"/>
                <a:cs typeface="Times New Roman"/>
              </a:rPr>
              <a:t> </a:t>
            </a:r>
            <a:r>
              <a:rPr sz="800" spc="0" dirty="0" smtClean="0">
                <a:latin typeface="Times New Roman"/>
                <a:cs typeface="Times New Roman"/>
              </a:rPr>
              <a:t>Business</a:t>
            </a:r>
            <a:endParaRPr sz="800" dirty="0">
              <a:latin typeface="Times New Roman"/>
              <a:cs typeface="Times New Roman"/>
            </a:endParaRPr>
          </a:p>
        </p:txBody>
      </p:sp>
      <p:sp>
        <p:nvSpPr>
          <p:cNvPr id="33" name="object 33"/>
          <p:cNvSpPr txBox="1"/>
          <p:nvPr/>
        </p:nvSpPr>
        <p:spPr>
          <a:xfrm>
            <a:off x="1673745" y="1782889"/>
            <a:ext cx="641845" cy="177139"/>
          </a:xfrm>
          <a:prstGeom prst="rect">
            <a:avLst/>
          </a:prstGeom>
        </p:spPr>
        <p:txBody>
          <a:bodyPr wrap="square" lIns="0" tIns="0" rIns="0" bIns="0" rtlCol="0">
            <a:noAutofit/>
          </a:bodyPr>
          <a:lstStyle/>
          <a:p>
            <a:pPr marR="75917" algn="r">
              <a:lnSpc>
                <a:spcPct val="95825"/>
              </a:lnSpc>
              <a:spcBef>
                <a:spcPts val="220"/>
              </a:spcBef>
            </a:pPr>
            <a:r>
              <a:rPr sz="800" spc="0" dirty="0" smtClean="0">
                <a:latin typeface="Times New Roman"/>
                <a:cs typeface="Times New Roman"/>
              </a:rPr>
              <a:t>02</a:t>
            </a:r>
            <a:endParaRPr sz="800">
              <a:latin typeface="Times New Roman"/>
              <a:cs typeface="Times New Roman"/>
            </a:endParaRPr>
          </a:p>
        </p:txBody>
      </p:sp>
      <p:sp>
        <p:nvSpPr>
          <p:cNvPr id="32" name="object 32"/>
          <p:cNvSpPr txBox="1"/>
          <p:nvPr/>
        </p:nvSpPr>
        <p:spPr>
          <a:xfrm>
            <a:off x="2315591" y="1782889"/>
            <a:ext cx="1030414" cy="177139"/>
          </a:xfrm>
          <a:prstGeom prst="rect">
            <a:avLst/>
          </a:prstGeom>
        </p:spPr>
        <p:txBody>
          <a:bodyPr wrap="square" lIns="0" tIns="0" rIns="0" bIns="0" rtlCol="0">
            <a:noAutofit/>
          </a:bodyPr>
          <a:lstStyle/>
          <a:p>
            <a:pPr marR="75917" algn="r">
              <a:lnSpc>
                <a:spcPct val="95825"/>
              </a:lnSpc>
              <a:spcBef>
                <a:spcPts val="220"/>
              </a:spcBef>
            </a:pPr>
            <a:r>
              <a:rPr sz="800" spc="0" dirty="0" smtClean="0">
                <a:latin typeface="Times New Roman"/>
                <a:cs typeface="Times New Roman"/>
              </a:rPr>
              <a:t>02</a:t>
            </a:r>
            <a:endParaRPr sz="800">
              <a:latin typeface="Times New Roman"/>
              <a:cs typeface="Times New Roman"/>
            </a:endParaRPr>
          </a:p>
        </p:txBody>
      </p:sp>
      <p:sp>
        <p:nvSpPr>
          <p:cNvPr id="31" name="object 31"/>
          <p:cNvSpPr txBox="1"/>
          <p:nvPr/>
        </p:nvSpPr>
        <p:spPr>
          <a:xfrm>
            <a:off x="3346005" y="1782889"/>
            <a:ext cx="862685" cy="177139"/>
          </a:xfrm>
          <a:prstGeom prst="rect">
            <a:avLst/>
          </a:prstGeom>
        </p:spPr>
        <p:txBody>
          <a:bodyPr wrap="square" lIns="0" tIns="0" rIns="0" bIns="0" rtlCol="0">
            <a:noAutofit/>
          </a:bodyPr>
          <a:lstStyle/>
          <a:p>
            <a:pPr marR="75943" algn="r">
              <a:lnSpc>
                <a:spcPct val="95825"/>
              </a:lnSpc>
              <a:spcBef>
                <a:spcPts val="220"/>
              </a:spcBef>
            </a:pPr>
            <a:r>
              <a:rPr sz="800" spc="0" dirty="0" smtClean="0">
                <a:latin typeface="Times New Roman"/>
                <a:cs typeface="Times New Roman"/>
              </a:rPr>
              <a:t>377</a:t>
            </a:r>
            <a:endParaRPr sz="800">
              <a:latin typeface="Times New Roman"/>
              <a:cs typeface="Times New Roman"/>
            </a:endParaRPr>
          </a:p>
        </p:txBody>
      </p:sp>
      <p:sp>
        <p:nvSpPr>
          <p:cNvPr id="30" name="object 30"/>
          <p:cNvSpPr txBox="1"/>
          <p:nvPr/>
        </p:nvSpPr>
        <p:spPr>
          <a:xfrm>
            <a:off x="399300" y="1960029"/>
            <a:ext cx="1274444" cy="177139"/>
          </a:xfrm>
          <a:prstGeom prst="rect">
            <a:avLst/>
          </a:prstGeom>
        </p:spPr>
        <p:txBody>
          <a:bodyPr wrap="square" lIns="0" tIns="0" rIns="0" bIns="0" rtlCol="0">
            <a:noAutofit/>
          </a:bodyPr>
          <a:lstStyle/>
          <a:p>
            <a:pPr marL="75920">
              <a:lnSpc>
                <a:spcPct val="95825"/>
              </a:lnSpc>
              <a:spcBef>
                <a:spcPts val="220"/>
              </a:spcBef>
            </a:pPr>
            <a:r>
              <a:rPr sz="800" dirty="0" smtClean="0">
                <a:latin typeface="Times New Roman"/>
                <a:cs typeface="Times New Roman"/>
              </a:rPr>
              <a:t>Education</a:t>
            </a:r>
            <a:endParaRPr sz="800">
              <a:latin typeface="Times New Roman"/>
              <a:cs typeface="Times New Roman"/>
            </a:endParaRPr>
          </a:p>
        </p:txBody>
      </p:sp>
      <p:sp>
        <p:nvSpPr>
          <p:cNvPr id="29" name="object 29"/>
          <p:cNvSpPr txBox="1"/>
          <p:nvPr/>
        </p:nvSpPr>
        <p:spPr>
          <a:xfrm>
            <a:off x="1673745" y="1960029"/>
            <a:ext cx="641845" cy="177139"/>
          </a:xfrm>
          <a:prstGeom prst="rect">
            <a:avLst/>
          </a:prstGeom>
        </p:spPr>
        <p:txBody>
          <a:bodyPr wrap="square" lIns="0" tIns="0" rIns="0" bIns="0" rtlCol="0">
            <a:noAutofit/>
          </a:bodyPr>
          <a:lstStyle/>
          <a:p>
            <a:pPr marR="75917" algn="r">
              <a:lnSpc>
                <a:spcPct val="95825"/>
              </a:lnSpc>
              <a:spcBef>
                <a:spcPts val="220"/>
              </a:spcBef>
            </a:pPr>
            <a:r>
              <a:rPr sz="800" spc="0" dirty="0" smtClean="0">
                <a:latin typeface="Times New Roman"/>
                <a:cs typeface="Times New Roman"/>
              </a:rPr>
              <a:t>04</a:t>
            </a:r>
            <a:endParaRPr sz="800">
              <a:latin typeface="Times New Roman"/>
              <a:cs typeface="Times New Roman"/>
            </a:endParaRPr>
          </a:p>
        </p:txBody>
      </p:sp>
      <p:sp>
        <p:nvSpPr>
          <p:cNvPr id="28" name="object 28"/>
          <p:cNvSpPr txBox="1"/>
          <p:nvPr/>
        </p:nvSpPr>
        <p:spPr>
          <a:xfrm>
            <a:off x="2315591" y="1960029"/>
            <a:ext cx="1030414" cy="177139"/>
          </a:xfrm>
          <a:prstGeom prst="rect">
            <a:avLst/>
          </a:prstGeom>
        </p:spPr>
        <p:txBody>
          <a:bodyPr wrap="square" lIns="0" tIns="0" rIns="0" bIns="0" rtlCol="0">
            <a:noAutofit/>
          </a:bodyPr>
          <a:lstStyle/>
          <a:p>
            <a:pPr marR="75917" algn="r">
              <a:lnSpc>
                <a:spcPct val="95825"/>
              </a:lnSpc>
              <a:spcBef>
                <a:spcPts val="220"/>
              </a:spcBef>
            </a:pPr>
            <a:r>
              <a:rPr sz="800" spc="0" dirty="0" smtClean="0">
                <a:latin typeface="Times New Roman"/>
                <a:cs typeface="Times New Roman"/>
              </a:rPr>
              <a:t>01</a:t>
            </a:r>
            <a:endParaRPr sz="800">
              <a:latin typeface="Times New Roman"/>
              <a:cs typeface="Times New Roman"/>
            </a:endParaRPr>
          </a:p>
        </p:txBody>
      </p:sp>
      <p:sp>
        <p:nvSpPr>
          <p:cNvPr id="27" name="object 27"/>
          <p:cNvSpPr txBox="1"/>
          <p:nvPr/>
        </p:nvSpPr>
        <p:spPr>
          <a:xfrm>
            <a:off x="3346005" y="1960029"/>
            <a:ext cx="862685" cy="177139"/>
          </a:xfrm>
          <a:prstGeom prst="rect">
            <a:avLst/>
          </a:prstGeom>
        </p:spPr>
        <p:txBody>
          <a:bodyPr wrap="square" lIns="0" tIns="0" rIns="0" bIns="0" rtlCol="0">
            <a:noAutofit/>
          </a:bodyPr>
          <a:lstStyle/>
          <a:p>
            <a:pPr marR="75943" algn="r">
              <a:lnSpc>
                <a:spcPct val="95825"/>
              </a:lnSpc>
              <a:spcBef>
                <a:spcPts val="220"/>
              </a:spcBef>
            </a:pPr>
            <a:r>
              <a:rPr sz="800" spc="0" dirty="0" smtClean="0">
                <a:latin typeface="Times New Roman"/>
                <a:cs typeface="Times New Roman"/>
              </a:rPr>
              <a:t>111</a:t>
            </a:r>
            <a:endParaRPr sz="800">
              <a:latin typeface="Times New Roman"/>
              <a:cs typeface="Times New Roman"/>
            </a:endParaRPr>
          </a:p>
        </p:txBody>
      </p:sp>
      <p:sp>
        <p:nvSpPr>
          <p:cNvPr id="26" name="object 26"/>
          <p:cNvSpPr txBox="1"/>
          <p:nvPr/>
        </p:nvSpPr>
        <p:spPr>
          <a:xfrm>
            <a:off x="399300" y="2137168"/>
            <a:ext cx="1274444" cy="177126"/>
          </a:xfrm>
          <a:prstGeom prst="rect">
            <a:avLst/>
          </a:prstGeom>
        </p:spPr>
        <p:txBody>
          <a:bodyPr wrap="square" lIns="0" tIns="0" rIns="0" bIns="0" rtlCol="0">
            <a:noAutofit/>
          </a:bodyPr>
          <a:lstStyle/>
          <a:p>
            <a:pPr marL="75920">
              <a:lnSpc>
                <a:spcPct val="95825"/>
              </a:lnSpc>
              <a:spcBef>
                <a:spcPts val="220"/>
              </a:spcBef>
            </a:pPr>
            <a:r>
              <a:rPr sz="800" spc="0" dirty="0" smtClean="0">
                <a:latin typeface="Times New Roman"/>
                <a:cs typeface="Times New Roman"/>
              </a:rPr>
              <a:t>Islamic</a:t>
            </a:r>
            <a:r>
              <a:rPr sz="800" spc="136" dirty="0" smtClean="0">
                <a:latin typeface="Times New Roman"/>
                <a:cs typeface="Times New Roman"/>
              </a:rPr>
              <a:t> </a:t>
            </a:r>
            <a:r>
              <a:rPr sz="800" spc="0" dirty="0" smtClean="0">
                <a:latin typeface="Times New Roman"/>
                <a:cs typeface="Times New Roman"/>
              </a:rPr>
              <a:t>Studies</a:t>
            </a:r>
            <a:endParaRPr sz="800">
              <a:latin typeface="Times New Roman"/>
              <a:cs typeface="Times New Roman"/>
            </a:endParaRPr>
          </a:p>
        </p:txBody>
      </p:sp>
      <p:sp>
        <p:nvSpPr>
          <p:cNvPr id="25" name="object 25"/>
          <p:cNvSpPr txBox="1"/>
          <p:nvPr/>
        </p:nvSpPr>
        <p:spPr>
          <a:xfrm>
            <a:off x="1673745" y="2137168"/>
            <a:ext cx="641845" cy="177126"/>
          </a:xfrm>
          <a:prstGeom prst="rect">
            <a:avLst/>
          </a:prstGeom>
        </p:spPr>
        <p:txBody>
          <a:bodyPr wrap="square" lIns="0" tIns="0" rIns="0" bIns="0" rtlCol="0">
            <a:noAutofit/>
          </a:bodyPr>
          <a:lstStyle/>
          <a:p>
            <a:pPr marR="75917" algn="r">
              <a:lnSpc>
                <a:spcPct val="95825"/>
              </a:lnSpc>
              <a:spcBef>
                <a:spcPts val="220"/>
              </a:spcBef>
            </a:pPr>
            <a:r>
              <a:rPr sz="800" spc="0" dirty="0" smtClean="0">
                <a:latin typeface="Times New Roman"/>
                <a:cs typeface="Times New Roman"/>
              </a:rPr>
              <a:t>03</a:t>
            </a:r>
            <a:endParaRPr sz="800">
              <a:latin typeface="Times New Roman"/>
              <a:cs typeface="Times New Roman"/>
            </a:endParaRPr>
          </a:p>
        </p:txBody>
      </p:sp>
      <p:sp>
        <p:nvSpPr>
          <p:cNvPr id="24" name="object 24"/>
          <p:cNvSpPr txBox="1"/>
          <p:nvPr/>
        </p:nvSpPr>
        <p:spPr>
          <a:xfrm>
            <a:off x="2315591" y="2137168"/>
            <a:ext cx="1030414" cy="177126"/>
          </a:xfrm>
          <a:prstGeom prst="rect">
            <a:avLst/>
          </a:prstGeom>
        </p:spPr>
        <p:txBody>
          <a:bodyPr wrap="square" lIns="0" tIns="0" rIns="0" bIns="0" rtlCol="0">
            <a:noAutofit/>
          </a:bodyPr>
          <a:lstStyle/>
          <a:p>
            <a:pPr marR="75917" algn="r">
              <a:lnSpc>
                <a:spcPct val="95825"/>
              </a:lnSpc>
              <a:spcBef>
                <a:spcPts val="220"/>
              </a:spcBef>
            </a:pPr>
            <a:r>
              <a:rPr sz="800" spc="0" dirty="0" smtClean="0">
                <a:latin typeface="Times New Roman"/>
                <a:cs typeface="Times New Roman"/>
              </a:rPr>
              <a:t>03</a:t>
            </a:r>
            <a:endParaRPr sz="800">
              <a:latin typeface="Times New Roman"/>
              <a:cs typeface="Times New Roman"/>
            </a:endParaRPr>
          </a:p>
        </p:txBody>
      </p:sp>
      <p:sp>
        <p:nvSpPr>
          <p:cNvPr id="23" name="object 23"/>
          <p:cNvSpPr txBox="1"/>
          <p:nvPr/>
        </p:nvSpPr>
        <p:spPr>
          <a:xfrm>
            <a:off x="3346005" y="2137168"/>
            <a:ext cx="862685" cy="177126"/>
          </a:xfrm>
          <a:prstGeom prst="rect">
            <a:avLst/>
          </a:prstGeom>
        </p:spPr>
        <p:txBody>
          <a:bodyPr wrap="square" lIns="0" tIns="0" rIns="0" bIns="0" rtlCol="0">
            <a:noAutofit/>
          </a:bodyPr>
          <a:lstStyle/>
          <a:p>
            <a:pPr marR="75943" algn="r">
              <a:lnSpc>
                <a:spcPct val="95825"/>
              </a:lnSpc>
              <a:spcBef>
                <a:spcPts val="220"/>
              </a:spcBef>
            </a:pPr>
            <a:r>
              <a:rPr sz="800" spc="0" dirty="0" smtClean="0">
                <a:latin typeface="Times New Roman"/>
                <a:cs typeface="Times New Roman"/>
              </a:rPr>
              <a:t>308</a:t>
            </a:r>
            <a:endParaRPr sz="800">
              <a:latin typeface="Times New Roman"/>
              <a:cs typeface="Times New Roman"/>
            </a:endParaRPr>
          </a:p>
        </p:txBody>
      </p:sp>
      <p:sp>
        <p:nvSpPr>
          <p:cNvPr id="22" name="object 22"/>
          <p:cNvSpPr txBox="1"/>
          <p:nvPr/>
        </p:nvSpPr>
        <p:spPr>
          <a:xfrm>
            <a:off x="399300" y="2314295"/>
            <a:ext cx="1274444" cy="177139"/>
          </a:xfrm>
          <a:prstGeom prst="rect">
            <a:avLst/>
          </a:prstGeom>
        </p:spPr>
        <p:txBody>
          <a:bodyPr wrap="square" lIns="0" tIns="0" rIns="0" bIns="0" rtlCol="0">
            <a:noAutofit/>
          </a:bodyPr>
          <a:lstStyle/>
          <a:p>
            <a:pPr marL="75920">
              <a:lnSpc>
                <a:spcPct val="95825"/>
              </a:lnSpc>
              <a:spcBef>
                <a:spcPts val="220"/>
              </a:spcBef>
            </a:pPr>
            <a:r>
              <a:rPr sz="800" dirty="0" smtClean="0">
                <a:latin typeface="Times New Roman"/>
                <a:cs typeface="Times New Roman"/>
              </a:rPr>
              <a:t>L</a:t>
            </a:r>
            <a:r>
              <a:rPr sz="800" spc="-25" dirty="0" smtClean="0">
                <a:latin typeface="Times New Roman"/>
                <a:cs typeface="Times New Roman"/>
              </a:rPr>
              <a:t>a</a:t>
            </a:r>
            <a:r>
              <a:rPr sz="800" spc="0" dirty="0" smtClean="0">
                <a:latin typeface="Times New Roman"/>
                <a:cs typeface="Times New Roman"/>
              </a:rPr>
              <a:t>w</a:t>
            </a:r>
            <a:endParaRPr sz="800">
              <a:latin typeface="Times New Roman"/>
              <a:cs typeface="Times New Roman"/>
            </a:endParaRPr>
          </a:p>
        </p:txBody>
      </p:sp>
      <p:sp>
        <p:nvSpPr>
          <p:cNvPr id="21" name="object 21"/>
          <p:cNvSpPr txBox="1"/>
          <p:nvPr/>
        </p:nvSpPr>
        <p:spPr>
          <a:xfrm>
            <a:off x="1673745" y="2314295"/>
            <a:ext cx="641845" cy="177139"/>
          </a:xfrm>
          <a:prstGeom prst="rect">
            <a:avLst/>
          </a:prstGeom>
        </p:spPr>
        <p:txBody>
          <a:bodyPr wrap="square" lIns="0" tIns="0" rIns="0" bIns="0" rtlCol="0">
            <a:noAutofit/>
          </a:bodyPr>
          <a:lstStyle/>
          <a:p>
            <a:pPr marR="75917" algn="r">
              <a:lnSpc>
                <a:spcPct val="95825"/>
              </a:lnSpc>
              <a:spcBef>
                <a:spcPts val="220"/>
              </a:spcBef>
            </a:pPr>
            <a:r>
              <a:rPr sz="800" spc="0" dirty="0" smtClean="0">
                <a:latin typeface="Times New Roman"/>
                <a:cs typeface="Times New Roman"/>
              </a:rPr>
              <a:t>01</a:t>
            </a:r>
            <a:endParaRPr sz="800">
              <a:latin typeface="Times New Roman"/>
              <a:cs typeface="Times New Roman"/>
            </a:endParaRPr>
          </a:p>
        </p:txBody>
      </p:sp>
      <p:sp>
        <p:nvSpPr>
          <p:cNvPr id="20" name="object 20"/>
          <p:cNvSpPr txBox="1"/>
          <p:nvPr/>
        </p:nvSpPr>
        <p:spPr>
          <a:xfrm>
            <a:off x="2315591" y="2314295"/>
            <a:ext cx="1030414" cy="177139"/>
          </a:xfrm>
          <a:prstGeom prst="rect">
            <a:avLst/>
          </a:prstGeom>
        </p:spPr>
        <p:txBody>
          <a:bodyPr wrap="square" lIns="0" tIns="0" rIns="0" bIns="0" rtlCol="0">
            <a:noAutofit/>
          </a:bodyPr>
          <a:lstStyle/>
          <a:p>
            <a:pPr marR="75917" algn="r">
              <a:lnSpc>
                <a:spcPct val="95825"/>
              </a:lnSpc>
              <a:spcBef>
                <a:spcPts val="220"/>
              </a:spcBef>
            </a:pPr>
            <a:r>
              <a:rPr sz="800" spc="0" dirty="0" smtClean="0">
                <a:latin typeface="Times New Roman"/>
                <a:cs typeface="Times New Roman"/>
              </a:rPr>
              <a:t>01</a:t>
            </a:r>
            <a:endParaRPr sz="800">
              <a:latin typeface="Times New Roman"/>
              <a:cs typeface="Times New Roman"/>
            </a:endParaRPr>
          </a:p>
        </p:txBody>
      </p:sp>
      <p:sp>
        <p:nvSpPr>
          <p:cNvPr id="19" name="object 19"/>
          <p:cNvSpPr txBox="1"/>
          <p:nvPr/>
        </p:nvSpPr>
        <p:spPr>
          <a:xfrm>
            <a:off x="3346005" y="2314295"/>
            <a:ext cx="862685" cy="177139"/>
          </a:xfrm>
          <a:prstGeom prst="rect">
            <a:avLst/>
          </a:prstGeom>
        </p:spPr>
        <p:txBody>
          <a:bodyPr wrap="square" lIns="0" tIns="0" rIns="0" bIns="0" rtlCol="0">
            <a:noAutofit/>
          </a:bodyPr>
          <a:lstStyle/>
          <a:p>
            <a:pPr marR="75943" algn="r">
              <a:lnSpc>
                <a:spcPct val="95825"/>
              </a:lnSpc>
              <a:spcBef>
                <a:spcPts val="220"/>
              </a:spcBef>
            </a:pPr>
            <a:r>
              <a:rPr sz="800" spc="0" dirty="0" smtClean="0">
                <a:latin typeface="Times New Roman"/>
                <a:cs typeface="Times New Roman"/>
              </a:rPr>
              <a:t>183</a:t>
            </a:r>
            <a:endParaRPr sz="800">
              <a:latin typeface="Times New Roman"/>
              <a:cs typeface="Times New Roman"/>
            </a:endParaRPr>
          </a:p>
        </p:txBody>
      </p:sp>
      <p:sp>
        <p:nvSpPr>
          <p:cNvPr id="18" name="object 18"/>
          <p:cNvSpPr txBox="1"/>
          <p:nvPr/>
        </p:nvSpPr>
        <p:spPr>
          <a:xfrm>
            <a:off x="399300" y="2491435"/>
            <a:ext cx="1274444" cy="177139"/>
          </a:xfrm>
          <a:prstGeom prst="rect">
            <a:avLst/>
          </a:prstGeom>
        </p:spPr>
        <p:txBody>
          <a:bodyPr wrap="square" lIns="0" tIns="0" rIns="0" bIns="0" rtlCol="0">
            <a:noAutofit/>
          </a:bodyPr>
          <a:lstStyle/>
          <a:p>
            <a:pPr marL="75920">
              <a:lnSpc>
                <a:spcPct val="95825"/>
              </a:lnSpc>
              <a:spcBef>
                <a:spcPts val="220"/>
              </a:spcBef>
            </a:pPr>
            <a:r>
              <a:rPr sz="800" spc="0" dirty="0" smtClean="0">
                <a:latin typeface="Times New Roman"/>
                <a:cs typeface="Times New Roman"/>
              </a:rPr>
              <a:t>Natural </a:t>
            </a:r>
            <a:r>
              <a:rPr sz="800" spc="116" dirty="0" smtClean="0">
                <a:latin typeface="Times New Roman"/>
                <a:cs typeface="Times New Roman"/>
              </a:rPr>
              <a:t> </a:t>
            </a:r>
            <a:r>
              <a:rPr sz="800" spc="0" dirty="0" smtClean="0">
                <a:latin typeface="Times New Roman"/>
                <a:cs typeface="Times New Roman"/>
              </a:rPr>
              <a:t>Sciences</a:t>
            </a:r>
            <a:endParaRPr sz="800">
              <a:latin typeface="Times New Roman"/>
              <a:cs typeface="Times New Roman"/>
            </a:endParaRPr>
          </a:p>
        </p:txBody>
      </p:sp>
      <p:sp>
        <p:nvSpPr>
          <p:cNvPr id="17" name="object 17"/>
          <p:cNvSpPr txBox="1"/>
          <p:nvPr/>
        </p:nvSpPr>
        <p:spPr>
          <a:xfrm>
            <a:off x="1673745" y="2491435"/>
            <a:ext cx="641845" cy="177139"/>
          </a:xfrm>
          <a:prstGeom prst="rect">
            <a:avLst/>
          </a:prstGeom>
        </p:spPr>
        <p:txBody>
          <a:bodyPr wrap="square" lIns="0" tIns="0" rIns="0" bIns="0" rtlCol="0">
            <a:noAutofit/>
          </a:bodyPr>
          <a:lstStyle/>
          <a:p>
            <a:pPr marR="75917" algn="r">
              <a:lnSpc>
                <a:spcPct val="95825"/>
              </a:lnSpc>
              <a:spcBef>
                <a:spcPts val="220"/>
              </a:spcBef>
            </a:pPr>
            <a:r>
              <a:rPr sz="800" spc="0" dirty="0" smtClean="0">
                <a:latin typeface="Times New Roman"/>
                <a:cs typeface="Times New Roman"/>
              </a:rPr>
              <a:t>19</a:t>
            </a:r>
            <a:endParaRPr sz="800">
              <a:latin typeface="Times New Roman"/>
              <a:cs typeface="Times New Roman"/>
            </a:endParaRPr>
          </a:p>
        </p:txBody>
      </p:sp>
      <p:sp>
        <p:nvSpPr>
          <p:cNvPr id="16" name="object 16"/>
          <p:cNvSpPr txBox="1"/>
          <p:nvPr/>
        </p:nvSpPr>
        <p:spPr>
          <a:xfrm>
            <a:off x="2315591" y="2491435"/>
            <a:ext cx="1030414" cy="177139"/>
          </a:xfrm>
          <a:prstGeom prst="rect">
            <a:avLst/>
          </a:prstGeom>
        </p:spPr>
        <p:txBody>
          <a:bodyPr wrap="square" lIns="0" tIns="0" rIns="0" bIns="0" rtlCol="0">
            <a:noAutofit/>
          </a:bodyPr>
          <a:lstStyle/>
          <a:p>
            <a:pPr marR="75917" algn="r">
              <a:lnSpc>
                <a:spcPct val="95825"/>
              </a:lnSpc>
              <a:spcBef>
                <a:spcPts val="220"/>
              </a:spcBef>
            </a:pPr>
            <a:r>
              <a:rPr sz="800" spc="0" dirty="0" smtClean="0">
                <a:latin typeface="Times New Roman"/>
                <a:cs typeface="Times New Roman"/>
              </a:rPr>
              <a:t>25</a:t>
            </a:r>
            <a:endParaRPr sz="800">
              <a:latin typeface="Times New Roman"/>
              <a:cs typeface="Times New Roman"/>
            </a:endParaRPr>
          </a:p>
        </p:txBody>
      </p:sp>
      <p:sp>
        <p:nvSpPr>
          <p:cNvPr id="15" name="object 15"/>
          <p:cNvSpPr txBox="1"/>
          <p:nvPr/>
        </p:nvSpPr>
        <p:spPr>
          <a:xfrm>
            <a:off x="3346005" y="2491435"/>
            <a:ext cx="862685" cy="177139"/>
          </a:xfrm>
          <a:prstGeom prst="rect">
            <a:avLst/>
          </a:prstGeom>
        </p:spPr>
        <p:txBody>
          <a:bodyPr wrap="square" lIns="0" tIns="0" rIns="0" bIns="0" rtlCol="0">
            <a:noAutofit/>
          </a:bodyPr>
          <a:lstStyle/>
          <a:p>
            <a:pPr marL="571792">
              <a:lnSpc>
                <a:spcPct val="95825"/>
              </a:lnSpc>
              <a:spcBef>
                <a:spcPts val="220"/>
              </a:spcBef>
            </a:pPr>
            <a:r>
              <a:rPr sz="800" spc="0" dirty="0" smtClean="0">
                <a:latin typeface="Times New Roman"/>
                <a:cs typeface="Times New Roman"/>
              </a:rPr>
              <a:t>3403</a:t>
            </a:r>
            <a:endParaRPr sz="800">
              <a:latin typeface="Times New Roman"/>
              <a:cs typeface="Times New Roman"/>
            </a:endParaRPr>
          </a:p>
        </p:txBody>
      </p:sp>
      <p:sp>
        <p:nvSpPr>
          <p:cNvPr id="14" name="object 14"/>
          <p:cNvSpPr txBox="1"/>
          <p:nvPr/>
        </p:nvSpPr>
        <p:spPr>
          <a:xfrm>
            <a:off x="399300" y="2668574"/>
            <a:ext cx="1274444" cy="177126"/>
          </a:xfrm>
          <a:prstGeom prst="rect">
            <a:avLst/>
          </a:prstGeom>
        </p:spPr>
        <p:txBody>
          <a:bodyPr wrap="square" lIns="0" tIns="0" rIns="0" bIns="0" rtlCol="0">
            <a:noAutofit/>
          </a:bodyPr>
          <a:lstStyle/>
          <a:p>
            <a:pPr marL="75920">
              <a:lnSpc>
                <a:spcPct val="95825"/>
              </a:lnSpc>
              <a:spcBef>
                <a:spcPts val="220"/>
              </a:spcBef>
            </a:pPr>
            <a:r>
              <a:rPr sz="800" dirty="0" smtClean="0">
                <a:latin typeface="Times New Roman"/>
                <a:cs typeface="Times New Roman"/>
              </a:rPr>
              <a:t>Ph</a:t>
            </a:r>
            <a:r>
              <a:rPr sz="800" spc="-25" dirty="0" smtClean="0">
                <a:latin typeface="Times New Roman"/>
                <a:cs typeface="Times New Roman"/>
              </a:rPr>
              <a:t>a</a:t>
            </a:r>
            <a:r>
              <a:rPr sz="800" spc="0" dirty="0" smtClean="0">
                <a:latin typeface="Times New Roman"/>
                <a:cs typeface="Times New Roman"/>
              </a:rPr>
              <a:t>rmacy</a:t>
            </a:r>
            <a:endParaRPr sz="800">
              <a:latin typeface="Times New Roman"/>
              <a:cs typeface="Times New Roman"/>
            </a:endParaRPr>
          </a:p>
        </p:txBody>
      </p:sp>
      <p:sp>
        <p:nvSpPr>
          <p:cNvPr id="13" name="object 13"/>
          <p:cNvSpPr txBox="1"/>
          <p:nvPr/>
        </p:nvSpPr>
        <p:spPr>
          <a:xfrm>
            <a:off x="1673745" y="2668574"/>
            <a:ext cx="641845" cy="177126"/>
          </a:xfrm>
          <a:prstGeom prst="rect">
            <a:avLst/>
          </a:prstGeom>
        </p:spPr>
        <p:txBody>
          <a:bodyPr wrap="square" lIns="0" tIns="0" rIns="0" bIns="0" rtlCol="0">
            <a:noAutofit/>
          </a:bodyPr>
          <a:lstStyle/>
          <a:p>
            <a:pPr marR="75917" algn="r">
              <a:lnSpc>
                <a:spcPct val="95825"/>
              </a:lnSpc>
              <a:spcBef>
                <a:spcPts val="220"/>
              </a:spcBef>
            </a:pPr>
            <a:r>
              <a:rPr sz="800" spc="0" dirty="0" smtClean="0">
                <a:latin typeface="Times New Roman"/>
                <a:cs typeface="Times New Roman"/>
              </a:rPr>
              <a:t>04</a:t>
            </a:r>
            <a:endParaRPr sz="800">
              <a:latin typeface="Times New Roman"/>
              <a:cs typeface="Times New Roman"/>
            </a:endParaRPr>
          </a:p>
        </p:txBody>
      </p:sp>
      <p:sp>
        <p:nvSpPr>
          <p:cNvPr id="12" name="object 12"/>
          <p:cNvSpPr txBox="1"/>
          <p:nvPr/>
        </p:nvSpPr>
        <p:spPr>
          <a:xfrm>
            <a:off x="2315591" y="2668574"/>
            <a:ext cx="1030414" cy="177126"/>
          </a:xfrm>
          <a:prstGeom prst="rect">
            <a:avLst/>
          </a:prstGeom>
        </p:spPr>
        <p:txBody>
          <a:bodyPr wrap="square" lIns="0" tIns="0" rIns="0" bIns="0" rtlCol="0">
            <a:noAutofit/>
          </a:bodyPr>
          <a:lstStyle/>
          <a:p>
            <a:pPr marR="75917" algn="r">
              <a:lnSpc>
                <a:spcPct val="95825"/>
              </a:lnSpc>
              <a:spcBef>
                <a:spcPts val="220"/>
              </a:spcBef>
            </a:pPr>
            <a:r>
              <a:rPr sz="800" spc="0" dirty="0" smtClean="0">
                <a:latin typeface="Times New Roman"/>
                <a:cs typeface="Times New Roman"/>
              </a:rPr>
              <a:t>01</a:t>
            </a:r>
            <a:endParaRPr sz="800">
              <a:latin typeface="Times New Roman"/>
              <a:cs typeface="Times New Roman"/>
            </a:endParaRPr>
          </a:p>
        </p:txBody>
      </p:sp>
      <p:sp>
        <p:nvSpPr>
          <p:cNvPr id="11" name="object 11"/>
          <p:cNvSpPr txBox="1"/>
          <p:nvPr/>
        </p:nvSpPr>
        <p:spPr>
          <a:xfrm>
            <a:off x="3346005" y="2668574"/>
            <a:ext cx="862685" cy="177126"/>
          </a:xfrm>
          <a:prstGeom prst="rect">
            <a:avLst/>
          </a:prstGeom>
        </p:spPr>
        <p:txBody>
          <a:bodyPr wrap="square" lIns="0" tIns="0" rIns="0" bIns="0" rtlCol="0">
            <a:noAutofit/>
          </a:bodyPr>
          <a:lstStyle/>
          <a:p>
            <a:pPr marR="75943" algn="r">
              <a:lnSpc>
                <a:spcPct val="95825"/>
              </a:lnSpc>
              <a:spcBef>
                <a:spcPts val="220"/>
              </a:spcBef>
            </a:pPr>
            <a:r>
              <a:rPr sz="800" spc="0" dirty="0" smtClean="0">
                <a:latin typeface="Times New Roman"/>
                <a:cs typeface="Times New Roman"/>
              </a:rPr>
              <a:t>111</a:t>
            </a:r>
            <a:endParaRPr sz="800">
              <a:latin typeface="Times New Roman"/>
              <a:cs typeface="Times New Roman"/>
            </a:endParaRPr>
          </a:p>
        </p:txBody>
      </p:sp>
      <p:sp>
        <p:nvSpPr>
          <p:cNvPr id="10" name="object 10"/>
          <p:cNvSpPr txBox="1"/>
          <p:nvPr/>
        </p:nvSpPr>
        <p:spPr>
          <a:xfrm>
            <a:off x="399300" y="2845701"/>
            <a:ext cx="1274444" cy="177139"/>
          </a:xfrm>
          <a:prstGeom prst="rect">
            <a:avLst/>
          </a:prstGeom>
        </p:spPr>
        <p:txBody>
          <a:bodyPr wrap="square" lIns="0" tIns="0" rIns="0" bIns="0" rtlCol="0">
            <a:noAutofit/>
          </a:bodyPr>
          <a:lstStyle/>
          <a:p>
            <a:pPr marL="75920">
              <a:lnSpc>
                <a:spcPct val="95825"/>
              </a:lnSpc>
              <a:spcBef>
                <a:spcPts val="220"/>
              </a:spcBef>
            </a:pPr>
            <a:r>
              <a:rPr sz="800" spc="0" dirty="0" smtClean="0">
                <a:latin typeface="Times New Roman"/>
                <a:cs typeface="Times New Roman"/>
              </a:rPr>
              <a:t>S</a:t>
            </a:r>
            <a:r>
              <a:rPr sz="800" spc="25" dirty="0" smtClean="0">
                <a:latin typeface="Times New Roman"/>
                <a:cs typeface="Times New Roman"/>
              </a:rPr>
              <a:t>o</a:t>
            </a:r>
            <a:r>
              <a:rPr sz="800" spc="0" dirty="0" smtClean="0">
                <a:latin typeface="Times New Roman"/>
                <a:cs typeface="Times New Roman"/>
              </a:rPr>
              <a:t>cial</a:t>
            </a:r>
            <a:r>
              <a:rPr sz="800" spc="151" dirty="0" smtClean="0">
                <a:latin typeface="Times New Roman"/>
                <a:cs typeface="Times New Roman"/>
              </a:rPr>
              <a:t> </a:t>
            </a:r>
            <a:r>
              <a:rPr sz="800" spc="0" dirty="0" smtClean="0">
                <a:latin typeface="Times New Roman"/>
                <a:cs typeface="Times New Roman"/>
              </a:rPr>
              <a:t>Sciences</a:t>
            </a:r>
            <a:endParaRPr sz="800">
              <a:latin typeface="Times New Roman"/>
              <a:cs typeface="Times New Roman"/>
            </a:endParaRPr>
          </a:p>
        </p:txBody>
      </p:sp>
      <p:sp>
        <p:nvSpPr>
          <p:cNvPr id="9" name="object 9"/>
          <p:cNvSpPr txBox="1"/>
          <p:nvPr/>
        </p:nvSpPr>
        <p:spPr>
          <a:xfrm>
            <a:off x="1673745" y="2845701"/>
            <a:ext cx="641845" cy="177139"/>
          </a:xfrm>
          <a:prstGeom prst="rect">
            <a:avLst/>
          </a:prstGeom>
        </p:spPr>
        <p:txBody>
          <a:bodyPr wrap="square" lIns="0" tIns="0" rIns="0" bIns="0" rtlCol="0">
            <a:noAutofit/>
          </a:bodyPr>
          <a:lstStyle/>
          <a:p>
            <a:pPr marR="75917" algn="r">
              <a:lnSpc>
                <a:spcPct val="95825"/>
              </a:lnSpc>
              <a:spcBef>
                <a:spcPts val="220"/>
              </a:spcBef>
            </a:pPr>
            <a:r>
              <a:rPr sz="800" spc="0" dirty="0" smtClean="0">
                <a:latin typeface="Times New Roman"/>
                <a:cs typeface="Times New Roman"/>
              </a:rPr>
              <a:t>14</a:t>
            </a:r>
            <a:endParaRPr sz="800">
              <a:latin typeface="Times New Roman"/>
              <a:cs typeface="Times New Roman"/>
            </a:endParaRPr>
          </a:p>
        </p:txBody>
      </p:sp>
      <p:sp>
        <p:nvSpPr>
          <p:cNvPr id="8" name="object 8"/>
          <p:cNvSpPr txBox="1"/>
          <p:nvPr/>
        </p:nvSpPr>
        <p:spPr>
          <a:xfrm>
            <a:off x="2315591" y="2845701"/>
            <a:ext cx="1030414" cy="177139"/>
          </a:xfrm>
          <a:prstGeom prst="rect">
            <a:avLst/>
          </a:prstGeom>
        </p:spPr>
        <p:txBody>
          <a:bodyPr wrap="square" lIns="0" tIns="0" rIns="0" bIns="0" rtlCol="0">
            <a:noAutofit/>
          </a:bodyPr>
          <a:lstStyle/>
          <a:p>
            <a:pPr marR="75917" algn="r">
              <a:lnSpc>
                <a:spcPct val="95825"/>
              </a:lnSpc>
              <a:spcBef>
                <a:spcPts val="220"/>
              </a:spcBef>
            </a:pPr>
            <a:r>
              <a:rPr sz="800" spc="0" dirty="0" smtClean="0">
                <a:latin typeface="Times New Roman"/>
                <a:cs typeface="Times New Roman"/>
              </a:rPr>
              <a:t>13</a:t>
            </a:r>
            <a:endParaRPr sz="800">
              <a:latin typeface="Times New Roman"/>
              <a:cs typeface="Times New Roman"/>
            </a:endParaRPr>
          </a:p>
        </p:txBody>
      </p:sp>
      <p:sp>
        <p:nvSpPr>
          <p:cNvPr id="7" name="object 7"/>
          <p:cNvSpPr txBox="1"/>
          <p:nvPr/>
        </p:nvSpPr>
        <p:spPr>
          <a:xfrm>
            <a:off x="3346005" y="2845701"/>
            <a:ext cx="862685" cy="177139"/>
          </a:xfrm>
          <a:prstGeom prst="rect">
            <a:avLst/>
          </a:prstGeom>
        </p:spPr>
        <p:txBody>
          <a:bodyPr wrap="square" lIns="0" tIns="0" rIns="0" bIns="0" rtlCol="0">
            <a:noAutofit/>
          </a:bodyPr>
          <a:lstStyle/>
          <a:p>
            <a:pPr marL="571792">
              <a:lnSpc>
                <a:spcPct val="95825"/>
              </a:lnSpc>
              <a:spcBef>
                <a:spcPts val="220"/>
              </a:spcBef>
            </a:pPr>
            <a:r>
              <a:rPr sz="800" spc="0" dirty="0" smtClean="0">
                <a:latin typeface="Times New Roman"/>
                <a:cs typeface="Times New Roman"/>
              </a:rPr>
              <a:t>1665</a:t>
            </a:r>
            <a:endParaRPr sz="800">
              <a:latin typeface="Times New Roman"/>
              <a:cs typeface="Times New Roman"/>
            </a:endParaRPr>
          </a:p>
        </p:txBody>
      </p:sp>
      <p:sp>
        <p:nvSpPr>
          <p:cNvPr id="6" name="object 6"/>
          <p:cNvSpPr txBox="1"/>
          <p:nvPr/>
        </p:nvSpPr>
        <p:spPr>
          <a:xfrm>
            <a:off x="399300" y="3022841"/>
            <a:ext cx="1274444" cy="177139"/>
          </a:xfrm>
          <a:prstGeom prst="rect">
            <a:avLst/>
          </a:prstGeom>
        </p:spPr>
        <p:txBody>
          <a:bodyPr wrap="square" lIns="0" tIns="0" rIns="0" bIns="0" rtlCol="0">
            <a:noAutofit/>
          </a:bodyPr>
          <a:lstStyle/>
          <a:p>
            <a:pPr marL="75920">
              <a:lnSpc>
                <a:spcPct val="95825"/>
              </a:lnSpc>
              <a:spcBef>
                <a:spcPts val="220"/>
              </a:spcBef>
            </a:pPr>
            <a:r>
              <a:rPr sz="800" spc="-69" dirty="0" smtClean="0">
                <a:latin typeface="Times New Roman"/>
                <a:cs typeface="Times New Roman"/>
              </a:rPr>
              <a:t>T</a:t>
            </a:r>
            <a:r>
              <a:rPr sz="800" spc="0" dirty="0" smtClean="0">
                <a:latin typeface="Times New Roman"/>
                <a:cs typeface="Times New Roman"/>
              </a:rPr>
              <a:t>otal</a:t>
            </a:r>
            <a:endParaRPr sz="800">
              <a:latin typeface="Times New Roman"/>
              <a:cs typeface="Times New Roman"/>
            </a:endParaRPr>
          </a:p>
        </p:txBody>
      </p:sp>
      <p:sp>
        <p:nvSpPr>
          <p:cNvPr id="5" name="object 5"/>
          <p:cNvSpPr txBox="1"/>
          <p:nvPr/>
        </p:nvSpPr>
        <p:spPr>
          <a:xfrm>
            <a:off x="1673745" y="3022841"/>
            <a:ext cx="641845" cy="177139"/>
          </a:xfrm>
          <a:prstGeom prst="rect">
            <a:avLst/>
          </a:prstGeom>
        </p:spPr>
        <p:txBody>
          <a:bodyPr wrap="square" lIns="0" tIns="0" rIns="0" bIns="0" rtlCol="0">
            <a:noAutofit/>
          </a:bodyPr>
          <a:lstStyle/>
          <a:p>
            <a:pPr marR="75919" algn="r">
              <a:lnSpc>
                <a:spcPct val="95825"/>
              </a:lnSpc>
              <a:spcBef>
                <a:spcPts val="220"/>
              </a:spcBef>
            </a:pPr>
            <a:r>
              <a:rPr sz="800" spc="0" dirty="0" smtClean="0">
                <a:latin typeface="Times New Roman"/>
                <a:cs typeface="Times New Roman"/>
              </a:rPr>
              <a:t>51</a:t>
            </a:r>
            <a:endParaRPr sz="800">
              <a:latin typeface="Times New Roman"/>
              <a:cs typeface="Times New Roman"/>
            </a:endParaRPr>
          </a:p>
        </p:txBody>
      </p:sp>
      <p:sp>
        <p:nvSpPr>
          <p:cNvPr id="4" name="object 4"/>
          <p:cNvSpPr txBox="1"/>
          <p:nvPr/>
        </p:nvSpPr>
        <p:spPr>
          <a:xfrm>
            <a:off x="2315591" y="3022841"/>
            <a:ext cx="1030414" cy="177139"/>
          </a:xfrm>
          <a:prstGeom prst="rect">
            <a:avLst/>
          </a:prstGeom>
        </p:spPr>
        <p:txBody>
          <a:bodyPr wrap="square" lIns="0" tIns="0" rIns="0" bIns="0" rtlCol="0">
            <a:noAutofit/>
          </a:bodyPr>
          <a:lstStyle/>
          <a:p>
            <a:pPr marR="75919" algn="r">
              <a:lnSpc>
                <a:spcPct val="95825"/>
              </a:lnSpc>
              <a:spcBef>
                <a:spcPts val="220"/>
              </a:spcBef>
            </a:pPr>
            <a:r>
              <a:rPr sz="800" spc="0" dirty="0" smtClean="0">
                <a:latin typeface="Times New Roman"/>
                <a:cs typeface="Times New Roman"/>
              </a:rPr>
              <a:t>69</a:t>
            </a:r>
            <a:endParaRPr sz="800">
              <a:latin typeface="Times New Roman"/>
              <a:cs typeface="Times New Roman"/>
            </a:endParaRPr>
          </a:p>
        </p:txBody>
      </p:sp>
      <p:sp>
        <p:nvSpPr>
          <p:cNvPr id="3" name="object 3"/>
          <p:cNvSpPr txBox="1"/>
          <p:nvPr/>
        </p:nvSpPr>
        <p:spPr>
          <a:xfrm>
            <a:off x="3346005" y="3022841"/>
            <a:ext cx="862685" cy="177139"/>
          </a:xfrm>
          <a:prstGeom prst="rect">
            <a:avLst/>
          </a:prstGeom>
        </p:spPr>
        <p:txBody>
          <a:bodyPr wrap="square" lIns="0" tIns="0" rIns="0" bIns="0" rtlCol="0">
            <a:noAutofit/>
          </a:bodyPr>
          <a:lstStyle/>
          <a:p>
            <a:pPr marL="564095">
              <a:lnSpc>
                <a:spcPct val="95825"/>
              </a:lnSpc>
              <a:spcBef>
                <a:spcPts val="220"/>
              </a:spcBef>
            </a:pPr>
            <a:r>
              <a:rPr sz="800" spc="0" dirty="0" smtClean="0">
                <a:latin typeface="Times New Roman"/>
                <a:cs typeface="Times New Roman"/>
              </a:rPr>
              <a:t>6901</a:t>
            </a:r>
            <a:endParaRPr sz="800">
              <a:latin typeface="Times New Roman"/>
              <a:cs typeface="Times New Roman"/>
            </a:endParaRPr>
          </a:p>
        </p:txBody>
      </p:sp>
      <p:sp>
        <p:nvSpPr>
          <p:cNvPr id="2" name="object 2"/>
          <p:cNvSpPr txBox="1"/>
          <p:nvPr/>
        </p:nvSpPr>
        <p:spPr>
          <a:xfrm>
            <a:off x="313867" y="776604"/>
            <a:ext cx="3980268" cy="92265"/>
          </a:xfrm>
          <a:prstGeom prst="rect">
            <a:avLst/>
          </a:prstGeom>
        </p:spPr>
        <p:txBody>
          <a:bodyPr wrap="square" lIns="0" tIns="0" rIns="0" bIns="0" rtlCol="0">
            <a:noAutofit/>
          </a:bodyPr>
          <a:lstStyle/>
          <a:p>
            <a:pPr marL="25400">
              <a:lnSpc>
                <a:spcPts val="700"/>
              </a:lnSpc>
              <a:spcBef>
                <a:spcPts val="26"/>
              </a:spcBef>
            </a:pPr>
            <a:endParaRPr sz="7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14" name="object 14"/>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15" name="object 15"/>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16" name="object 16"/>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18" name="object 18"/>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19" name="object 19"/>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0" name="object 20"/>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1" name="object 21"/>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2" name="object 22"/>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24" name="object 24"/>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25" name="object 25"/>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6" name="object 26"/>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7" name="object 27"/>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8" name="object 28"/>
          <p:cNvSpPr/>
          <p:nvPr/>
        </p:nvSpPr>
        <p:spPr>
          <a:xfrm>
            <a:off x="313867" y="776604"/>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29" name="object 29"/>
          <p:cNvSpPr/>
          <p:nvPr/>
        </p:nvSpPr>
        <p:spPr>
          <a:xfrm>
            <a:off x="313867" y="862545"/>
            <a:ext cx="3980268" cy="2538615"/>
          </a:xfrm>
          <a:custGeom>
            <a:avLst/>
            <a:gdLst/>
            <a:ahLst/>
            <a:cxnLst/>
            <a:rect l="l" t="t" r="r" b="b"/>
            <a:pathLst>
              <a:path w="3980268" h="2538615">
                <a:moveTo>
                  <a:pt x="0" y="2538615"/>
                </a:moveTo>
                <a:lnTo>
                  <a:pt x="3980268" y="2538615"/>
                </a:lnTo>
                <a:lnTo>
                  <a:pt x="3980268" y="0"/>
                </a:lnTo>
                <a:lnTo>
                  <a:pt x="0" y="0"/>
                </a:lnTo>
                <a:lnTo>
                  <a:pt x="0" y="2538615"/>
                </a:lnTo>
                <a:close/>
              </a:path>
            </a:pathLst>
          </a:custGeom>
          <a:solidFill>
            <a:srgbClr val="E9E9F2"/>
          </a:solidFill>
        </p:spPr>
        <p:txBody>
          <a:bodyPr wrap="square" lIns="0" tIns="0" rIns="0" bIns="0" rtlCol="0">
            <a:noAutofit/>
          </a:bodyPr>
          <a:lstStyle/>
          <a:p>
            <a:endParaRPr/>
          </a:p>
        </p:txBody>
      </p:sp>
      <p:sp>
        <p:nvSpPr>
          <p:cNvPr id="30" name="object 30"/>
          <p:cNvSpPr/>
          <p:nvPr/>
        </p:nvSpPr>
        <p:spPr>
          <a:xfrm>
            <a:off x="1441742" y="1225994"/>
            <a:ext cx="2001583" cy="1603438"/>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1" name="object 11"/>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2" name="object 12"/>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9" name="object 9"/>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smtClean="0">
                <a:solidFill>
                  <a:srgbClr val="8C8CAC"/>
                </a:solidFill>
                <a:latin typeface="Times New Roman"/>
                <a:cs typeface="Times New Roman"/>
              </a:rPr>
              <a:t>Introduction </a:t>
            </a:r>
            <a:r>
              <a:rPr lang="en-US" sz="600" spc="0" dirty="0" smtClean="0">
                <a:solidFill>
                  <a:srgbClr val="FFFFFF"/>
                </a:solidFill>
                <a:latin typeface="Times New Roman"/>
                <a:cs typeface="Times New Roman"/>
              </a:rPr>
              <a:t> </a:t>
            </a:r>
            <a:r>
              <a:rPr lang="en-US" sz="600" spc="26" dirty="0" smtClean="0">
                <a:solidFill>
                  <a:srgbClr val="FFFFFF"/>
                </a:solidFill>
                <a:latin typeface="Times New Roman"/>
                <a:cs typeface="Times New Roman"/>
              </a:rPr>
              <a:t> </a:t>
            </a:r>
            <a:r>
              <a:rPr lang="en-US" sz="600" spc="27" dirty="0" smtClean="0">
                <a:solidFill>
                  <a:srgbClr val="8C8CAC"/>
                </a:solidFill>
                <a:latin typeface="Times New Roman"/>
                <a:cs typeface="Times New Roman"/>
              </a:rPr>
              <a:t>Objectives </a:t>
            </a:r>
            <a:r>
              <a:rPr lang="en-US" sz="600" spc="0" dirty="0" smtClean="0">
                <a:solidFill>
                  <a:srgbClr val="8C8CAC"/>
                </a:solidFill>
                <a:latin typeface="Times New Roman"/>
                <a:cs typeface="Times New Roman"/>
              </a:rPr>
              <a:t> </a:t>
            </a:r>
            <a:r>
              <a:rPr lang="en-US" sz="600" spc="27" dirty="0" smtClean="0">
                <a:solidFill>
                  <a:srgbClr val="8C8CAC"/>
                </a:solidFill>
                <a:latin typeface="Times New Roman"/>
                <a:cs typeface="Times New Roman"/>
              </a:rPr>
              <a:t>Problem Description   Approach </a:t>
            </a:r>
            <a:r>
              <a:rPr lang="en-US" sz="600" dirty="0" smtClean="0">
                <a:solidFill>
                  <a:srgbClr val="FFFFFF"/>
                </a:solidFill>
                <a:latin typeface="Times New Roman"/>
                <a:cs typeface="Times New Roman"/>
              </a:rPr>
              <a:t> </a:t>
            </a:r>
            <a:r>
              <a:rPr lang="en-US" sz="600" spc="50" dirty="0" smtClean="0">
                <a:solidFill>
                  <a:srgbClr val="8C8CAC"/>
                </a:solidFill>
                <a:latin typeface="Times New Roman"/>
                <a:cs typeface="Times New Roman"/>
              </a:rPr>
              <a:t> </a:t>
            </a:r>
            <a:r>
              <a:rPr lang="en-US" sz="600" dirty="0" smtClean="0">
                <a:solidFill>
                  <a:srgbClr val="FFFFFF"/>
                </a:solidFill>
                <a:latin typeface="Times New Roman"/>
                <a:cs typeface="Times New Roman"/>
              </a:rPr>
              <a:t>Case Study   </a:t>
            </a:r>
            <a:r>
              <a:rPr lang="en-US" sz="600" spc="0" dirty="0" smtClean="0">
                <a:solidFill>
                  <a:srgbClr val="8C8CAC"/>
                </a:solidFill>
                <a:latin typeface="Times New Roman"/>
                <a:cs typeface="Times New Roman"/>
              </a:rPr>
              <a:t>Meta Model  </a:t>
            </a:r>
            <a:r>
              <a:rPr lang="en-US" sz="600" spc="28"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Algorithm  </a:t>
            </a:r>
            <a:r>
              <a:rPr lang="en-US" sz="600" spc="5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Objectives   </a:t>
            </a:r>
            <a:r>
              <a:rPr lang="en-US" sz="600" spc="55"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Model  </a:t>
            </a:r>
            <a:r>
              <a:rPr lang="en-US" sz="600" spc="7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Summary</a:t>
            </a:r>
            <a:endParaRPr lang="en-US" sz="600" dirty="0" smtClean="0">
              <a:latin typeface="Times New Roman"/>
              <a:cs typeface="Times New Roman"/>
            </a:endParaRPr>
          </a:p>
        </p:txBody>
      </p:sp>
      <p:sp>
        <p:nvSpPr>
          <p:cNvPr id="8" name="object 8"/>
          <p:cNvSpPr txBox="1"/>
          <p:nvPr/>
        </p:nvSpPr>
        <p:spPr>
          <a:xfrm>
            <a:off x="95300" y="366542"/>
            <a:ext cx="1583874"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Case</a:t>
            </a:r>
            <a:r>
              <a:rPr sz="1400" spc="117" dirty="0" smtClean="0">
                <a:solidFill>
                  <a:srgbClr val="FFFFFF"/>
                </a:solidFill>
                <a:latin typeface="Times New Roman"/>
                <a:cs typeface="Times New Roman"/>
              </a:rPr>
              <a:t> </a:t>
            </a:r>
            <a:r>
              <a:rPr sz="1400" spc="0" dirty="0" smtClean="0">
                <a:solidFill>
                  <a:srgbClr val="FFFFFF"/>
                </a:solidFill>
                <a:latin typeface="Times New Roman"/>
                <a:cs typeface="Times New Roman"/>
              </a:rPr>
              <a:t>Study</a:t>
            </a:r>
            <a:r>
              <a:rPr sz="1400" spc="208" dirty="0" smtClean="0">
                <a:solidFill>
                  <a:srgbClr val="FFFFFF"/>
                </a:solidFill>
                <a:latin typeface="Times New Roman"/>
                <a:cs typeface="Times New Roman"/>
              </a:rPr>
              <a:t> </a:t>
            </a:r>
            <a:r>
              <a:rPr sz="1400" spc="0" dirty="0" smtClean="0">
                <a:solidFill>
                  <a:srgbClr val="FFFFFF"/>
                </a:solidFill>
                <a:latin typeface="Times New Roman"/>
                <a:cs typeface="Times New Roman"/>
              </a:rPr>
              <a:t>(Cont’d)</a:t>
            </a:r>
            <a:endParaRPr sz="1400">
              <a:latin typeface="Times New Roman"/>
              <a:cs typeface="Times New Roman"/>
            </a:endParaRPr>
          </a:p>
        </p:txBody>
      </p:sp>
      <p:sp>
        <p:nvSpPr>
          <p:cNvPr id="7" name="object 7"/>
          <p:cNvSpPr txBox="1"/>
          <p:nvPr/>
        </p:nvSpPr>
        <p:spPr>
          <a:xfrm>
            <a:off x="347306" y="917700"/>
            <a:ext cx="2696891" cy="163945"/>
          </a:xfrm>
          <a:prstGeom prst="rect">
            <a:avLst/>
          </a:prstGeom>
        </p:spPr>
        <p:txBody>
          <a:bodyPr wrap="square" lIns="0" tIns="0" rIns="0" bIns="0" rtlCol="0">
            <a:noAutofit/>
          </a:bodyPr>
          <a:lstStyle/>
          <a:p>
            <a:pPr marL="12700">
              <a:lnSpc>
                <a:spcPts val="1160"/>
              </a:lnSpc>
              <a:spcBef>
                <a:spcPts val="57"/>
              </a:spcBef>
            </a:pPr>
            <a:r>
              <a:rPr sz="1100" spc="0" dirty="0" smtClean="0">
                <a:latin typeface="Times New Roman"/>
                <a:cs typeface="Times New Roman"/>
              </a:rPr>
              <a:t>Highe-level</a:t>
            </a:r>
            <a:r>
              <a:rPr sz="1100" spc="125" dirty="0" smtClean="0">
                <a:latin typeface="Times New Roman"/>
                <a:cs typeface="Times New Roman"/>
              </a:rPr>
              <a:t> </a:t>
            </a:r>
            <a:r>
              <a:rPr sz="1100" spc="0" dirty="0" smtClean="0">
                <a:latin typeface="Times New Roman"/>
                <a:cs typeface="Times New Roman"/>
              </a:rPr>
              <a:t>admissions</a:t>
            </a:r>
            <a:r>
              <a:rPr sz="1100" spc="13" dirty="0" smtClean="0">
                <a:latin typeface="Times New Roman"/>
                <a:cs typeface="Times New Roman"/>
              </a:rPr>
              <a:t> </a:t>
            </a:r>
            <a:r>
              <a:rPr sz="1100" spc="0" dirty="0" smtClean="0">
                <a:latin typeface="Times New Roman"/>
                <a:cs typeface="Times New Roman"/>
              </a:rPr>
              <a:t>management</a:t>
            </a:r>
            <a:r>
              <a:rPr sz="1100" spc="89" dirty="0" smtClean="0">
                <a:latin typeface="Times New Roman"/>
                <a:cs typeface="Times New Roman"/>
              </a:rPr>
              <a:t> </a:t>
            </a:r>
            <a:r>
              <a:rPr sz="1100" spc="0" dirty="0" smtClean="0">
                <a:latin typeface="Times New Roman"/>
                <a:cs typeface="Times New Roman"/>
              </a:rPr>
              <a:t>use</a:t>
            </a:r>
            <a:r>
              <a:rPr sz="1100" spc="82" dirty="0" smtClean="0">
                <a:latin typeface="Times New Roman"/>
                <a:cs typeface="Times New Roman"/>
              </a:rPr>
              <a:t> </a:t>
            </a:r>
            <a:r>
              <a:rPr sz="1100" spc="0" dirty="0" smtClean="0">
                <a:latin typeface="Times New Roman"/>
                <a:cs typeface="Times New Roman"/>
              </a:rPr>
              <a:t>cases</a:t>
            </a:r>
            <a:endParaRPr sz="1100">
              <a:latin typeface="Times New Roman"/>
              <a:cs typeface="Times New Roman"/>
            </a:endParaRPr>
          </a:p>
        </p:txBody>
      </p:sp>
      <p:sp>
        <p:nvSpPr>
          <p:cNvPr id="6" name="object 6"/>
          <p:cNvSpPr txBox="1"/>
          <p:nvPr/>
        </p:nvSpPr>
        <p:spPr>
          <a:xfrm>
            <a:off x="849248" y="2982199"/>
            <a:ext cx="2928428" cy="151925"/>
          </a:xfrm>
          <a:prstGeom prst="rect">
            <a:avLst/>
          </a:prstGeom>
        </p:spPr>
        <p:txBody>
          <a:bodyPr wrap="square" lIns="0" tIns="0" rIns="0" bIns="0" rtlCol="0">
            <a:noAutofit/>
          </a:bodyPr>
          <a:lstStyle/>
          <a:p>
            <a:pPr marL="12700">
              <a:lnSpc>
                <a:spcPts val="1065"/>
              </a:lnSpc>
              <a:spcBef>
                <a:spcPts val="53"/>
              </a:spcBef>
            </a:pPr>
            <a:r>
              <a:rPr sz="1000" spc="0" dirty="0" smtClean="0">
                <a:solidFill>
                  <a:srgbClr val="3333B2"/>
                </a:solidFill>
                <a:latin typeface="Times New Roman"/>
                <a:cs typeface="Times New Roman"/>
              </a:rPr>
              <a:t>Figure</a:t>
            </a:r>
            <a:r>
              <a:rPr sz="1000" spc="58" dirty="0" smtClean="0">
                <a:solidFill>
                  <a:srgbClr val="3333B2"/>
                </a:solidFill>
                <a:latin typeface="Times New Roman"/>
                <a:cs typeface="Times New Roman"/>
              </a:rPr>
              <a:t> </a:t>
            </a:r>
            <a:r>
              <a:rPr lang="en-US" sz="1000" spc="58" dirty="0" smtClean="0">
                <a:solidFill>
                  <a:srgbClr val="3333B2"/>
                </a:solidFill>
                <a:latin typeface="Times New Roman"/>
                <a:cs typeface="Times New Roman"/>
              </a:rPr>
              <a:t>1</a:t>
            </a:r>
            <a:r>
              <a:rPr sz="1000" spc="0" dirty="0" smtClean="0">
                <a:solidFill>
                  <a:srgbClr val="3333B2"/>
                </a:solidFill>
                <a:latin typeface="Times New Roman"/>
                <a:cs typeface="Times New Roman"/>
              </a:rPr>
              <a:t>:</a:t>
            </a:r>
            <a:r>
              <a:rPr sz="1000" spc="187" dirty="0" smtClean="0">
                <a:solidFill>
                  <a:srgbClr val="3333B2"/>
                </a:solidFill>
                <a:latin typeface="Times New Roman"/>
                <a:cs typeface="Times New Roman"/>
              </a:rPr>
              <a:t> </a:t>
            </a:r>
            <a:r>
              <a:rPr sz="1000" spc="0" dirty="0" smtClean="0">
                <a:latin typeface="Times New Roman"/>
                <a:cs typeface="Times New Roman"/>
              </a:rPr>
              <a:t>Highe-level</a:t>
            </a:r>
            <a:r>
              <a:rPr sz="1000" spc="-97" dirty="0" smtClean="0">
                <a:latin typeface="Times New Roman"/>
                <a:cs typeface="Times New Roman"/>
              </a:rPr>
              <a:t> </a:t>
            </a:r>
            <a:r>
              <a:rPr sz="1000" spc="0" dirty="0" smtClean="0">
                <a:latin typeface="Times New Roman"/>
                <a:cs typeface="Times New Roman"/>
              </a:rPr>
              <a:t>admissions</a:t>
            </a:r>
            <a:r>
              <a:rPr sz="1000" spc="27" dirty="0" smtClean="0">
                <a:latin typeface="Times New Roman"/>
                <a:cs typeface="Times New Roman"/>
              </a:rPr>
              <a:t> </a:t>
            </a:r>
            <a:r>
              <a:rPr sz="1000" spc="0" dirty="0" smtClean="0">
                <a:latin typeface="Times New Roman"/>
                <a:cs typeface="Times New Roman"/>
              </a:rPr>
              <a:t>management</a:t>
            </a:r>
            <a:r>
              <a:rPr sz="1000" spc="79" dirty="0" smtClean="0">
                <a:latin typeface="Times New Roman"/>
                <a:cs typeface="Times New Roman"/>
              </a:rPr>
              <a:t> </a:t>
            </a:r>
            <a:r>
              <a:rPr sz="1000" spc="0" dirty="0" smtClean="0">
                <a:latin typeface="Times New Roman"/>
                <a:cs typeface="Times New Roman"/>
              </a:rPr>
              <a:t>use</a:t>
            </a:r>
            <a:r>
              <a:rPr sz="1000" spc="81" dirty="0" smtClean="0">
                <a:latin typeface="Times New Roman"/>
                <a:cs typeface="Times New Roman"/>
              </a:rPr>
              <a:t> </a:t>
            </a:r>
            <a:r>
              <a:rPr sz="1000" spc="0" dirty="0" smtClean="0">
                <a:latin typeface="Times New Roman"/>
                <a:cs typeface="Times New Roman"/>
              </a:rPr>
              <a:t>cases</a:t>
            </a:r>
            <a:endParaRPr sz="1000" dirty="0">
              <a:latin typeface="Times New Roman"/>
              <a:cs typeface="Times New Roman"/>
            </a:endParaRPr>
          </a:p>
        </p:txBody>
      </p:sp>
      <p:sp>
        <p:nvSpPr>
          <p:cNvPr id="5" name="object 5"/>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15</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4" name="object 4"/>
          <p:cNvSpPr txBox="1"/>
          <p:nvPr/>
        </p:nvSpPr>
        <p:spPr>
          <a:xfrm>
            <a:off x="3333978" y="3270179"/>
            <a:ext cx="43099" cy="40583"/>
          </a:xfrm>
          <a:prstGeom prst="rect">
            <a:avLst/>
          </a:prstGeom>
        </p:spPr>
        <p:txBody>
          <a:bodyPr wrap="square" lIns="0" tIns="0" rIns="0" bIns="0" rtlCol="0">
            <a:noAutofit/>
          </a:bodyPr>
          <a:lstStyle/>
          <a:p>
            <a:endParaRPr/>
          </a:p>
        </p:txBody>
      </p:sp>
      <p:sp>
        <p:nvSpPr>
          <p:cNvPr id="3" name="object 3"/>
          <p:cNvSpPr txBox="1"/>
          <p:nvPr/>
        </p:nvSpPr>
        <p:spPr>
          <a:xfrm>
            <a:off x="3069133" y="3285457"/>
            <a:ext cx="43019" cy="15183"/>
          </a:xfrm>
          <a:prstGeom prst="rect">
            <a:avLst/>
          </a:prstGeom>
        </p:spPr>
        <p:txBody>
          <a:bodyPr wrap="square" lIns="0" tIns="0" rIns="0" bIns="0" rtlCol="0">
            <a:noAutofit/>
          </a:bodyPr>
          <a:lstStyle/>
          <a:p>
            <a:endParaRPr/>
          </a:p>
        </p:txBody>
      </p:sp>
      <p:sp>
        <p:nvSpPr>
          <p:cNvPr id="2" name="object 2"/>
          <p:cNvSpPr txBox="1"/>
          <p:nvPr/>
        </p:nvSpPr>
        <p:spPr>
          <a:xfrm>
            <a:off x="313867" y="776604"/>
            <a:ext cx="3980268" cy="92265"/>
          </a:xfrm>
          <a:prstGeom prst="rect">
            <a:avLst/>
          </a:prstGeom>
        </p:spPr>
        <p:txBody>
          <a:bodyPr wrap="square" lIns="0" tIns="0" rIns="0" bIns="0" rtlCol="0">
            <a:noAutofit/>
          </a:bodyPr>
          <a:lstStyle/>
          <a:p>
            <a:pPr marL="25400">
              <a:lnSpc>
                <a:spcPts val="700"/>
              </a:lnSpc>
              <a:spcBef>
                <a:spcPts val="26"/>
              </a:spcBef>
            </a:pPr>
            <a:endParaRPr sz="7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14" name="object 14"/>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15" name="object 15"/>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16" name="object 16"/>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18" name="object 18"/>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19" name="object 19"/>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0" name="object 20"/>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1" name="object 21"/>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2" name="object 22"/>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24" name="object 24"/>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25" name="object 25"/>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6" name="object 26"/>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7" name="object 27"/>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8" name="object 28"/>
          <p:cNvSpPr/>
          <p:nvPr/>
        </p:nvSpPr>
        <p:spPr>
          <a:xfrm>
            <a:off x="313867" y="776604"/>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29" name="object 29"/>
          <p:cNvSpPr/>
          <p:nvPr/>
        </p:nvSpPr>
        <p:spPr>
          <a:xfrm>
            <a:off x="313867" y="862545"/>
            <a:ext cx="3980268" cy="2538615"/>
          </a:xfrm>
          <a:custGeom>
            <a:avLst/>
            <a:gdLst/>
            <a:ahLst/>
            <a:cxnLst/>
            <a:rect l="l" t="t" r="r" b="b"/>
            <a:pathLst>
              <a:path w="3980268" h="2538615">
                <a:moveTo>
                  <a:pt x="0" y="2538615"/>
                </a:moveTo>
                <a:lnTo>
                  <a:pt x="3980268" y="2538615"/>
                </a:lnTo>
                <a:lnTo>
                  <a:pt x="3980268" y="0"/>
                </a:lnTo>
                <a:lnTo>
                  <a:pt x="0" y="0"/>
                </a:lnTo>
                <a:lnTo>
                  <a:pt x="0" y="2538615"/>
                </a:lnTo>
                <a:close/>
              </a:path>
            </a:pathLst>
          </a:custGeom>
          <a:solidFill>
            <a:srgbClr val="E9E9F2"/>
          </a:solidFill>
        </p:spPr>
        <p:txBody>
          <a:bodyPr wrap="square" lIns="0" tIns="0" rIns="0" bIns="0" rtlCol="0">
            <a:noAutofit/>
          </a:bodyPr>
          <a:lstStyle/>
          <a:p>
            <a:endParaRPr/>
          </a:p>
        </p:txBody>
      </p:sp>
      <p:sp>
        <p:nvSpPr>
          <p:cNvPr id="30" name="object 30"/>
          <p:cNvSpPr/>
          <p:nvPr/>
        </p:nvSpPr>
        <p:spPr>
          <a:xfrm>
            <a:off x="1441742" y="1225994"/>
            <a:ext cx="2001583" cy="1603438"/>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1" name="object 11"/>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2" name="object 12"/>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9" name="object 9"/>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smtClean="0">
                <a:solidFill>
                  <a:srgbClr val="8C8CAC"/>
                </a:solidFill>
                <a:latin typeface="Times New Roman"/>
                <a:cs typeface="Times New Roman"/>
              </a:rPr>
              <a:t>Introduction </a:t>
            </a:r>
            <a:r>
              <a:rPr lang="en-US" sz="600" spc="0" dirty="0" smtClean="0">
                <a:solidFill>
                  <a:srgbClr val="FFFFFF"/>
                </a:solidFill>
                <a:latin typeface="Times New Roman"/>
                <a:cs typeface="Times New Roman"/>
              </a:rPr>
              <a:t> </a:t>
            </a:r>
            <a:r>
              <a:rPr lang="en-US" sz="600" spc="26" dirty="0" smtClean="0">
                <a:solidFill>
                  <a:srgbClr val="FFFFFF"/>
                </a:solidFill>
                <a:latin typeface="Times New Roman"/>
                <a:cs typeface="Times New Roman"/>
              </a:rPr>
              <a:t> </a:t>
            </a:r>
            <a:r>
              <a:rPr lang="en-US" sz="600" spc="27" dirty="0" smtClean="0">
                <a:solidFill>
                  <a:srgbClr val="8C8CAC"/>
                </a:solidFill>
                <a:latin typeface="Times New Roman"/>
                <a:cs typeface="Times New Roman"/>
              </a:rPr>
              <a:t>Objectives </a:t>
            </a:r>
            <a:r>
              <a:rPr lang="en-US" sz="600" spc="0" dirty="0" smtClean="0">
                <a:solidFill>
                  <a:srgbClr val="8C8CAC"/>
                </a:solidFill>
                <a:latin typeface="Times New Roman"/>
                <a:cs typeface="Times New Roman"/>
              </a:rPr>
              <a:t> </a:t>
            </a:r>
            <a:r>
              <a:rPr lang="en-US" sz="600" spc="27" dirty="0" smtClean="0">
                <a:solidFill>
                  <a:srgbClr val="8C8CAC"/>
                </a:solidFill>
                <a:latin typeface="Times New Roman"/>
                <a:cs typeface="Times New Roman"/>
              </a:rPr>
              <a:t>Problem Description   Approach </a:t>
            </a:r>
            <a:r>
              <a:rPr lang="en-US" sz="600" dirty="0" smtClean="0">
                <a:solidFill>
                  <a:srgbClr val="FFFFFF"/>
                </a:solidFill>
                <a:latin typeface="Times New Roman"/>
                <a:cs typeface="Times New Roman"/>
              </a:rPr>
              <a:t> </a:t>
            </a:r>
            <a:r>
              <a:rPr lang="en-US" sz="600" spc="50" dirty="0" smtClean="0">
                <a:solidFill>
                  <a:srgbClr val="8C8CAC"/>
                </a:solidFill>
                <a:latin typeface="Times New Roman"/>
                <a:cs typeface="Times New Roman"/>
              </a:rPr>
              <a:t> </a:t>
            </a:r>
            <a:r>
              <a:rPr lang="en-US" sz="600" dirty="0" smtClean="0">
                <a:solidFill>
                  <a:srgbClr val="FFFFFF"/>
                </a:solidFill>
                <a:latin typeface="Times New Roman"/>
                <a:cs typeface="Times New Roman"/>
              </a:rPr>
              <a:t>Case Study   </a:t>
            </a:r>
            <a:r>
              <a:rPr lang="en-US" sz="600" spc="0" dirty="0" smtClean="0">
                <a:solidFill>
                  <a:srgbClr val="8C8CAC"/>
                </a:solidFill>
                <a:latin typeface="Times New Roman"/>
                <a:cs typeface="Times New Roman"/>
              </a:rPr>
              <a:t>Meta Model  </a:t>
            </a:r>
            <a:r>
              <a:rPr lang="en-US" sz="600" spc="28"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Algorithm  </a:t>
            </a:r>
            <a:r>
              <a:rPr lang="en-US" sz="600" spc="5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Objectives   </a:t>
            </a:r>
            <a:r>
              <a:rPr lang="en-US" sz="600" spc="55"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Model  </a:t>
            </a:r>
            <a:r>
              <a:rPr lang="en-US" sz="600" spc="7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Summary</a:t>
            </a:r>
            <a:endParaRPr lang="en-US" sz="600" dirty="0" smtClean="0">
              <a:latin typeface="Times New Roman"/>
              <a:cs typeface="Times New Roman"/>
            </a:endParaRPr>
          </a:p>
        </p:txBody>
      </p:sp>
      <p:sp>
        <p:nvSpPr>
          <p:cNvPr id="8" name="object 8"/>
          <p:cNvSpPr txBox="1"/>
          <p:nvPr/>
        </p:nvSpPr>
        <p:spPr>
          <a:xfrm>
            <a:off x="95300" y="366542"/>
            <a:ext cx="1583874"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Case</a:t>
            </a:r>
            <a:r>
              <a:rPr sz="1400" spc="117" dirty="0" smtClean="0">
                <a:solidFill>
                  <a:srgbClr val="FFFFFF"/>
                </a:solidFill>
                <a:latin typeface="Times New Roman"/>
                <a:cs typeface="Times New Roman"/>
              </a:rPr>
              <a:t> </a:t>
            </a:r>
            <a:r>
              <a:rPr sz="1400" spc="0" dirty="0" smtClean="0">
                <a:solidFill>
                  <a:srgbClr val="FFFFFF"/>
                </a:solidFill>
                <a:latin typeface="Times New Roman"/>
                <a:cs typeface="Times New Roman"/>
              </a:rPr>
              <a:t>Study</a:t>
            </a:r>
            <a:r>
              <a:rPr sz="1400" spc="208" dirty="0" smtClean="0">
                <a:solidFill>
                  <a:srgbClr val="FFFFFF"/>
                </a:solidFill>
                <a:latin typeface="Times New Roman"/>
                <a:cs typeface="Times New Roman"/>
              </a:rPr>
              <a:t> </a:t>
            </a:r>
            <a:r>
              <a:rPr sz="1400" spc="0" dirty="0" smtClean="0">
                <a:solidFill>
                  <a:srgbClr val="FFFFFF"/>
                </a:solidFill>
                <a:latin typeface="Times New Roman"/>
                <a:cs typeface="Times New Roman"/>
              </a:rPr>
              <a:t>(Cont’d)</a:t>
            </a:r>
            <a:endParaRPr sz="1400">
              <a:latin typeface="Times New Roman"/>
              <a:cs typeface="Times New Roman"/>
            </a:endParaRPr>
          </a:p>
        </p:txBody>
      </p:sp>
      <p:sp>
        <p:nvSpPr>
          <p:cNvPr id="7" name="object 7"/>
          <p:cNvSpPr txBox="1"/>
          <p:nvPr/>
        </p:nvSpPr>
        <p:spPr>
          <a:xfrm>
            <a:off x="347306" y="917700"/>
            <a:ext cx="2696891" cy="163945"/>
          </a:xfrm>
          <a:prstGeom prst="rect">
            <a:avLst/>
          </a:prstGeom>
        </p:spPr>
        <p:txBody>
          <a:bodyPr wrap="square" lIns="0" tIns="0" rIns="0" bIns="0" rtlCol="0">
            <a:noAutofit/>
          </a:bodyPr>
          <a:lstStyle/>
          <a:p>
            <a:pPr marL="12700">
              <a:lnSpc>
                <a:spcPts val="1160"/>
              </a:lnSpc>
              <a:spcBef>
                <a:spcPts val="57"/>
              </a:spcBef>
            </a:pPr>
            <a:r>
              <a:rPr sz="1100" spc="0" dirty="0" smtClean="0">
                <a:latin typeface="Times New Roman"/>
                <a:cs typeface="Times New Roman"/>
              </a:rPr>
              <a:t>Highe-level</a:t>
            </a:r>
            <a:r>
              <a:rPr sz="1100" spc="125" dirty="0" smtClean="0">
                <a:latin typeface="Times New Roman"/>
                <a:cs typeface="Times New Roman"/>
              </a:rPr>
              <a:t> </a:t>
            </a:r>
            <a:r>
              <a:rPr sz="1100" spc="0" dirty="0" smtClean="0">
                <a:latin typeface="Times New Roman"/>
                <a:cs typeface="Times New Roman"/>
              </a:rPr>
              <a:t>admissions</a:t>
            </a:r>
            <a:r>
              <a:rPr sz="1100" spc="13" dirty="0" smtClean="0">
                <a:latin typeface="Times New Roman"/>
                <a:cs typeface="Times New Roman"/>
              </a:rPr>
              <a:t> </a:t>
            </a:r>
            <a:r>
              <a:rPr sz="1100" spc="0" dirty="0" smtClean="0">
                <a:latin typeface="Times New Roman"/>
                <a:cs typeface="Times New Roman"/>
              </a:rPr>
              <a:t>management</a:t>
            </a:r>
            <a:r>
              <a:rPr sz="1100" spc="89" dirty="0" smtClean="0">
                <a:latin typeface="Times New Roman"/>
                <a:cs typeface="Times New Roman"/>
              </a:rPr>
              <a:t> </a:t>
            </a:r>
            <a:r>
              <a:rPr sz="1100" spc="0" dirty="0" smtClean="0">
                <a:latin typeface="Times New Roman"/>
                <a:cs typeface="Times New Roman"/>
              </a:rPr>
              <a:t>use</a:t>
            </a:r>
            <a:r>
              <a:rPr sz="1100" spc="82" dirty="0" smtClean="0">
                <a:latin typeface="Times New Roman"/>
                <a:cs typeface="Times New Roman"/>
              </a:rPr>
              <a:t> </a:t>
            </a:r>
            <a:r>
              <a:rPr sz="1100" spc="0" dirty="0" smtClean="0">
                <a:latin typeface="Times New Roman"/>
                <a:cs typeface="Times New Roman"/>
              </a:rPr>
              <a:t>cases</a:t>
            </a:r>
            <a:endParaRPr sz="1100" dirty="0">
              <a:latin typeface="Times New Roman"/>
              <a:cs typeface="Times New Roman"/>
            </a:endParaRPr>
          </a:p>
        </p:txBody>
      </p:sp>
      <p:sp>
        <p:nvSpPr>
          <p:cNvPr id="6" name="object 6"/>
          <p:cNvSpPr txBox="1"/>
          <p:nvPr/>
        </p:nvSpPr>
        <p:spPr>
          <a:xfrm>
            <a:off x="849248" y="2982199"/>
            <a:ext cx="2928428" cy="151925"/>
          </a:xfrm>
          <a:prstGeom prst="rect">
            <a:avLst/>
          </a:prstGeom>
        </p:spPr>
        <p:txBody>
          <a:bodyPr wrap="square" lIns="0" tIns="0" rIns="0" bIns="0" rtlCol="0">
            <a:noAutofit/>
          </a:bodyPr>
          <a:lstStyle/>
          <a:p>
            <a:pPr marL="12700">
              <a:lnSpc>
                <a:spcPts val="1065"/>
              </a:lnSpc>
              <a:spcBef>
                <a:spcPts val="53"/>
              </a:spcBef>
            </a:pPr>
            <a:r>
              <a:rPr sz="1000" spc="0" dirty="0" smtClean="0">
                <a:solidFill>
                  <a:srgbClr val="3333B2"/>
                </a:solidFill>
                <a:latin typeface="Times New Roman"/>
                <a:cs typeface="Times New Roman"/>
              </a:rPr>
              <a:t>Figure</a:t>
            </a:r>
            <a:r>
              <a:rPr sz="1000" spc="58" dirty="0" smtClean="0">
                <a:solidFill>
                  <a:srgbClr val="3333B2"/>
                </a:solidFill>
                <a:latin typeface="Times New Roman"/>
                <a:cs typeface="Times New Roman"/>
              </a:rPr>
              <a:t> </a:t>
            </a:r>
            <a:r>
              <a:rPr sz="1000" spc="0" dirty="0" smtClean="0">
                <a:solidFill>
                  <a:srgbClr val="3333B2"/>
                </a:solidFill>
                <a:latin typeface="Times New Roman"/>
                <a:cs typeface="Times New Roman"/>
              </a:rPr>
              <a:t>:</a:t>
            </a:r>
            <a:r>
              <a:rPr sz="1000" spc="187" dirty="0" smtClean="0">
                <a:solidFill>
                  <a:srgbClr val="3333B2"/>
                </a:solidFill>
                <a:latin typeface="Times New Roman"/>
                <a:cs typeface="Times New Roman"/>
              </a:rPr>
              <a:t> </a:t>
            </a:r>
            <a:r>
              <a:rPr sz="1000" spc="0" dirty="0" smtClean="0">
                <a:latin typeface="Times New Roman"/>
                <a:cs typeface="Times New Roman"/>
              </a:rPr>
              <a:t>Highe-level</a:t>
            </a:r>
            <a:r>
              <a:rPr sz="1000" spc="-97" dirty="0" smtClean="0">
                <a:latin typeface="Times New Roman"/>
                <a:cs typeface="Times New Roman"/>
              </a:rPr>
              <a:t> </a:t>
            </a:r>
            <a:r>
              <a:rPr sz="1000" spc="0" dirty="0" smtClean="0">
                <a:latin typeface="Times New Roman"/>
                <a:cs typeface="Times New Roman"/>
              </a:rPr>
              <a:t>admissions</a:t>
            </a:r>
            <a:r>
              <a:rPr sz="1000" spc="27" dirty="0" smtClean="0">
                <a:latin typeface="Times New Roman"/>
                <a:cs typeface="Times New Roman"/>
              </a:rPr>
              <a:t> </a:t>
            </a:r>
            <a:r>
              <a:rPr sz="1000" spc="0" dirty="0" smtClean="0">
                <a:latin typeface="Times New Roman"/>
                <a:cs typeface="Times New Roman"/>
              </a:rPr>
              <a:t>management</a:t>
            </a:r>
            <a:r>
              <a:rPr sz="1000" spc="79" dirty="0" smtClean="0">
                <a:latin typeface="Times New Roman"/>
                <a:cs typeface="Times New Roman"/>
              </a:rPr>
              <a:t> </a:t>
            </a:r>
            <a:r>
              <a:rPr sz="1000" spc="0" dirty="0" smtClean="0">
                <a:latin typeface="Times New Roman"/>
                <a:cs typeface="Times New Roman"/>
              </a:rPr>
              <a:t>use</a:t>
            </a:r>
            <a:r>
              <a:rPr sz="1000" spc="81" dirty="0" smtClean="0">
                <a:latin typeface="Times New Roman"/>
                <a:cs typeface="Times New Roman"/>
              </a:rPr>
              <a:t> </a:t>
            </a:r>
            <a:r>
              <a:rPr sz="1000" spc="0" dirty="0" smtClean="0">
                <a:latin typeface="Times New Roman"/>
                <a:cs typeface="Times New Roman"/>
              </a:rPr>
              <a:t>cases</a:t>
            </a:r>
            <a:endParaRPr sz="1000">
              <a:latin typeface="Times New Roman"/>
              <a:cs typeface="Times New Roman"/>
            </a:endParaRPr>
          </a:p>
        </p:txBody>
      </p:sp>
      <p:sp>
        <p:nvSpPr>
          <p:cNvPr id="5" name="object 5"/>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15</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4" name="object 4"/>
          <p:cNvSpPr txBox="1"/>
          <p:nvPr/>
        </p:nvSpPr>
        <p:spPr>
          <a:xfrm>
            <a:off x="3333978" y="3270179"/>
            <a:ext cx="43099" cy="40583"/>
          </a:xfrm>
          <a:prstGeom prst="rect">
            <a:avLst/>
          </a:prstGeom>
        </p:spPr>
        <p:txBody>
          <a:bodyPr wrap="square" lIns="0" tIns="0" rIns="0" bIns="0" rtlCol="0">
            <a:noAutofit/>
          </a:bodyPr>
          <a:lstStyle/>
          <a:p>
            <a:endParaRPr/>
          </a:p>
        </p:txBody>
      </p:sp>
      <p:sp>
        <p:nvSpPr>
          <p:cNvPr id="3" name="object 3"/>
          <p:cNvSpPr txBox="1"/>
          <p:nvPr/>
        </p:nvSpPr>
        <p:spPr>
          <a:xfrm>
            <a:off x="3069133" y="3285457"/>
            <a:ext cx="43019" cy="15183"/>
          </a:xfrm>
          <a:prstGeom prst="rect">
            <a:avLst/>
          </a:prstGeom>
        </p:spPr>
        <p:txBody>
          <a:bodyPr wrap="square" lIns="0" tIns="0" rIns="0" bIns="0" rtlCol="0">
            <a:noAutofit/>
          </a:bodyPr>
          <a:lstStyle/>
          <a:p>
            <a:endParaRPr/>
          </a:p>
        </p:txBody>
      </p:sp>
      <p:sp>
        <p:nvSpPr>
          <p:cNvPr id="2" name="object 2"/>
          <p:cNvSpPr txBox="1"/>
          <p:nvPr/>
        </p:nvSpPr>
        <p:spPr>
          <a:xfrm>
            <a:off x="313867" y="776604"/>
            <a:ext cx="3980268" cy="92265"/>
          </a:xfrm>
          <a:prstGeom prst="rect">
            <a:avLst/>
          </a:prstGeom>
        </p:spPr>
        <p:txBody>
          <a:bodyPr wrap="square" lIns="0" tIns="0" rIns="0" bIns="0" rtlCol="0">
            <a:noAutofit/>
          </a:bodyPr>
          <a:lstStyle/>
          <a:p>
            <a:pPr marL="25400">
              <a:lnSpc>
                <a:spcPts val="700"/>
              </a:lnSpc>
              <a:spcBef>
                <a:spcPts val="26"/>
              </a:spcBef>
            </a:pPr>
            <a:endParaRPr sz="700"/>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678"/>
            <a:ext cx="4610100" cy="3163544"/>
          </a:xfrm>
          <a:prstGeom prst="rect">
            <a:avLst/>
          </a:prstGeom>
        </p:spPr>
      </p:pic>
    </p:spTree>
    <p:extLst>
      <p:ext uri="{BB962C8B-B14F-4D97-AF65-F5344CB8AC3E}">
        <p14:creationId xmlns:p14="http://schemas.microsoft.com/office/powerpoint/2010/main" val="1428434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14" name="object 14"/>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15" name="object 15"/>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16" name="object 16"/>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18" name="object 18"/>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19" name="object 19"/>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0" name="object 20"/>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1" name="object 21"/>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2" name="object 22"/>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24" name="object 24"/>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25" name="object 25"/>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6" name="object 26"/>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7" name="object 27"/>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8" name="object 28"/>
          <p:cNvSpPr/>
          <p:nvPr/>
        </p:nvSpPr>
        <p:spPr>
          <a:xfrm>
            <a:off x="313867" y="776604"/>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29" name="object 29"/>
          <p:cNvSpPr/>
          <p:nvPr/>
        </p:nvSpPr>
        <p:spPr>
          <a:xfrm>
            <a:off x="313867" y="862545"/>
            <a:ext cx="3980268" cy="2538615"/>
          </a:xfrm>
          <a:custGeom>
            <a:avLst/>
            <a:gdLst/>
            <a:ahLst/>
            <a:cxnLst/>
            <a:rect l="l" t="t" r="r" b="b"/>
            <a:pathLst>
              <a:path w="3980268" h="2538615">
                <a:moveTo>
                  <a:pt x="0" y="2538615"/>
                </a:moveTo>
                <a:lnTo>
                  <a:pt x="3980268" y="2538615"/>
                </a:lnTo>
                <a:lnTo>
                  <a:pt x="3980268" y="0"/>
                </a:lnTo>
                <a:lnTo>
                  <a:pt x="0" y="0"/>
                </a:lnTo>
                <a:lnTo>
                  <a:pt x="0" y="2538615"/>
                </a:lnTo>
                <a:close/>
              </a:path>
            </a:pathLst>
          </a:custGeom>
          <a:solidFill>
            <a:srgbClr val="E9E9F2"/>
          </a:solidFill>
        </p:spPr>
        <p:txBody>
          <a:bodyPr wrap="square" lIns="0" tIns="0" rIns="0" bIns="0" rtlCol="0">
            <a:noAutofit/>
          </a:bodyPr>
          <a:lstStyle/>
          <a:p>
            <a:endParaRPr/>
          </a:p>
        </p:txBody>
      </p:sp>
      <p:sp>
        <p:nvSpPr>
          <p:cNvPr id="10" name="object 10"/>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1" name="object 11"/>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2" name="object 12"/>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9" name="object 9"/>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smtClean="0">
                <a:solidFill>
                  <a:srgbClr val="8C8CAC"/>
                </a:solidFill>
                <a:latin typeface="Times New Roman"/>
                <a:cs typeface="Times New Roman"/>
              </a:rPr>
              <a:t>Introduction </a:t>
            </a:r>
            <a:r>
              <a:rPr lang="en-US" sz="600" spc="0" dirty="0" smtClean="0">
                <a:solidFill>
                  <a:srgbClr val="FFFFFF"/>
                </a:solidFill>
                <a:latin typeface="Times New Roman"/>
                <a:cs typeface="Times New Roman"/>
              </a:rPr>
              <a:t> </a:t>
            </a:r>
            <a:r>
              <a:rPr lang="en-US" sz="600" spc="26" dirty="0" smtClean="0">
                <a:solidFill>
                  <a:srgbClr val="FFFFFF"/>
                </a:solidFill>
                <a:latin typeface="Times New Roman"/>
                <a:cs typeface="Times New Roman"/>
              </a:rPr>
              <a:t> </a:t>
            </a:r>
            <a:r>
              <a:rPr lang="en-US" sz="600" spc="27" dirty="0" smtClean="0">
                <a:solidFill>
                  <a:srgbClr val="8C8CAC"/>
                </a:solidFill>
                <a:latin typeface="Times New Roman"/>
                <a:cs typeface="Times New Roman"/>
              </a:rPr>
              <a:t>Objectives </a:t>
            </a:r>
            <a:r>
              <a:rPr lang="en-US" sz="600" spc="0" dirty="0" smtClean="0">
                <a:solidFill>
                  <a:srgbClr val="8C8CAC"/>
                </a:solidFill>
                <a:latin typeface="Times New Roman"/>
                <a:cs typeface="Times New Roman"/>
              </a:rPr>
              <a:t> </a:t>
            </a:r>
            <a:r>
              <a:rPr lang="en-US" sz="600" spc="27" dirty="0" smtClean="0">
                <a:solidFill>
                  <a:srgbClr val="8C8CAC"/>
                </a:solidFill>
                <a:latin typeface="Times New Roman"/>
                <a:cs typeface="Times New Roman"/>
              </a:rPr>
              <a:t>Problem Description   Approach </a:t>
            </a:r>
            <a:r>
              <a:rPr lang="en-US" sz="600" dirty="0" smtClean="0">
                <a:solidFill>
                  <a:srgbClr val="FFFFFF"/>
                </a:solidFill>
                <a:latin typeface="Times New Roman"/>
                <a:cs typeface="Times New Roman"/>
              </a:rPr>
              <a:t> </a:t>
            </a:r>
            <a:r>
              <a:rPr lang="en-US" sz="600" spc="50" dirty="0" smtClean="0">
                <a:solidFill>
                  <a:srgbClr val="8C8CAC"/>
                </a:solidFill>
                <a:latin typeface="Times New Roman"/>
                <a:cs typeface="Times New Roman"/>
              </a:rPr>
              <a:t> </a:t>
            </a:r>
            <a:r>
              <a:rPr lang="en-US" sz="600" dirty="0" smtClean="0">
                <a:solidFill>
                  <a:srgbClr val="FFFFFF"/>
                </a:solidFill>
                <a:latin typeface="Times New Roman"/>
                <a:cs typeface="Times New Roman"/>
              </a:rPr>
              <a:t>Case Study   </a:t>
            </a:r>
            <a:r>
              <a:rPr lang="en-US" sz="600" spc="0" dirty="0" smtClean="0">
                <a:solidFill>
                  <a:srgbClr val="8C8CAC"/>
                </a:solidFill>
                <a:latin typeface="Times New Roman"/>
                <a:cs typeface="Times New Roman"/>
              </a:rPr>
              <a:t>Meta Model  </a:t>
            </a:r>
            <a:r>
              <a:rPr lang="en-US" sz="600" spc="28"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Algorithm  </a:t>
            </a:r>
            <a:r>
              <a:rPr lang="en-US" sz="600" spc="5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Objectives   </a:t>
            </a:r>
            <a:r>
              <a:rPr lang="en-US" sz="600" spc="55"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Model  </a:t>
            </a:r>
            <a:r>
              <a:rPr lang="en-US" sz="600" spc="7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Summary</a:t>
            </a:r>
            <a:endParaRPr lang="en-US" sz="600" dirty="0" smtClean="0">
              <a:latin typeface="Times New Roman"/>
              <a:cs typeface="Times New Roman"/>
            </a:endParaRPr>
          </a:p>
        </p:txBody>
      </p:sp>
      <p:sp>
        <p:nvSpPr>
          <p:cNvPr id="8" name="object 8"/>
          <p:cNvSpPr txBox="1"/>
          <p:nvPr/>
        </p:nvSpPr>
        <p:spPr>
          <a:xfrm>
            <a:off x="95300" y="366542"/>
            <a:ext cx="1583874"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Case</a:t>
            </a:r>
            <a:r>
              <a:rPr sz="1400" spc="117" dirty="0" smtClean="0">
                <a:solidFill>
                  <a:srgbClr val="FFFFFF"/>
                </a:solidFill>
                <a:latin typeface="Times New Roman"/>
                <a:cs typeface="Times New Roman"/>
              </a:rPr>
              <a:t> </a:t>
            </a:r>
            <a:r>
              <a:rPr sz="1400" spc="0" dirty="0" smtClean="0">
                <a:solidFill>
                  <a:srgbClr val="FFFFFF"/>
                </a:solidFill>
                <a:latin typeface="Times New Roman"/>
                <a:cs typeface="Times New Roman"/>
              </a:rPr>
              <a:t>Study</a:t>
            </a:r>
            <a:r>
              <a:rPr sz="1400" spc="208" dirty="0" smtClean="0">
                <a:solidFill>
                  <a:srgbClr val="FFFFFF"/>
                </a:solidFill>
                <a:latin typeface="Times New Roman"/>
                <a:cs typeface="Times New Roman"/>
              </a:rPr>
              <a:t> </a:t>
            </a:r>
            <a:r>
              <a:rPr sz="1400" spc="0" dirty="0" smtClean="0">
                <a:solidFill>
                  <a:srgbClr val="FFFFFF"/>
                </a:solidFill>
                <a:latin typeface="Times New Roman"/>
                <a:cs typeface="Times New Roman"/>
              </a:rPr>
              <a:t>(Cont’d)</a:t>
            </a:r>
            <a:endParaRPr sz="1400">
              <a:latin typeface="Times New Roman"/>
              <a:cs typeface="Times New Roman"/>
            </a:endParaRPr>
          </a:p>
        </p:txBody>
      </p:sp>
      <p:sp>
        <p:nvSpPr>
          <p:cNvPr id="7" name="object 7"/>
          <p:cNvSpPr txBox="1"/>
          <p:nvPr/>
        </p:nvSpPr>
        <p:spPr>
          <a:xfrm>
            <a:off x="347307" y="917700"/>
            <a:ext cx="1331868" cy="163945"/>
          </a:xfrm>
          <a:prstGeom prst="rect">
            <a:avLst/>
          </a:prstGeom>
        </p:spPr>
        <p:txBody>
          <a:bodyPr wrap="square" lIns="0" tIns="0" rIns="0" bIns="0" rtlCol="0">
            <a:noAutofit/>
          </a:bodyPr>
          <a:lstStyle/>
          <a:p>
            <a:pPr marL="12700">
              <a:lnSpc>
                <a:spcPts val="1160"/>
              </a:lnSpc>
              <a:spcBef>
                <a:spcPts val="57"/>
              </a:spcBef>
            </a:pPr>
            <a:r>
              <a:rPr lang="en-US" sz="1100" spc="0" dirty="0" smtClean="0">
                <a:latin typeface="Times New Roman"/>
                <a:cs typeface="Times New Roman"/>
              </a:rPr>
              <a:t>Out of Jurisdiction</a:t>
            </a:r>
            <a:endParaRPr sz="1100" dirty="0">
              <a:latin typeface="Times New Roman"/>
              <a:cs typeface="Times New Roman"/>
            </a:endParaRPr>
          </a:p>
        </p:txBody>
      </p:sp>
      <p:sp>
        <p:nvSpPr>
          <p:cNvPr id="6" name="object 6"/>
          <p:cNvSpPr txBox="1"/>
          <p:nvPr/>
        </p:nvSpPr>
        <p:spPr>
          <a:xfrm>
            <a:off x="849248" y="2982199"/>
            <a:ext cx="2928428" cy="151925"/>
          </a:xfrm>
          <a:prstGeom prst="rect">
            <a:avLst/>
          </a:prstGeom>
        </p:spPr>
        <p:txBody>
          <a:bodyPr wrap="square" lIns="0" tIns="0" rIns="0" bIns="0" rtlCol="0">
            <a:noAutofit/>
          </a:bodyPr>
          <a:lstStyle/>
          <a:p>
            <a:pPr marL="12700">
              <a:lnSpc>
                <a:spcPts val="1065"/>
              </a:lnSpc>
              <a:spcBef>
                <a:spcPts val="53"/>
              </a:spcBef>
            </a:pPr>
            <a:r>
              <a:rPr sz="1000" spc="0" dirty="0" smtClean="0">
                <a:solidFill>
                  <a:srgbClr val="3333B2"/>
                </a:solidFill>
                <a:latin typeface="Times New Roman"/>
                <a:cs typeface="Times New Roman"/>
              </a:rPr>
              <a:t>Figure</a:t>
            </a:r>
            <a:r>
              <a:rPr lang="en-US" sz="1000" spc="0" dirty="0" smtClean="0">
                <a:solidFill>
                  <a:srgbClr val="3333B2"/>
                </a:solidFill>
                <a:latin typeface="Times New Roman"/>
                <a:cs typeface="Times New Roman"/>
              </a:rPr>
              <a:t>2</a:t>
            </a:r>
            <a:r>
              <a:rPr sz="1000" spc="58" dirty="0" smtClean="0">
                <a:solidFill>
                  <a:srgbClr val="3333B2"/>
                </a:solidFill>
                <a:latin typeface="Times New Roman"/>
                <a:cs typeface="Times New Roman"/>
              </a:rPr>
              <a:t> </a:t>
            </a:r>
            <a:r>
              <a:rPr sz="1000" spc="0" dirty="0" smtClean="0">
                <a:solidFill>
                  <a:srgbClr val="3333B2"/>
                </a:solidFill>
                <a:latin typeface="Times New Roman"/>
                <a:cs typeface="Times New Roman"/>
              </a:rPr>
              <a:t>:</a:t>
            </a:r>
            <a:r>
              <a:rPr sz="1000" spc="187" dirty="0" smtClean="0">
                <a:solidFill>
                  <a:srgbClr val="3333B2"/>
                </a:solidFill>
                <a:latin typeface="Times New Roman"/>
                <a:cs typeface="Times New Roman"/>
              </a:rPr>
              <a:t> </a:t>
            </a:r>
            <a:r>
              <a:rPr sz="1000" spc="0" dirty="0" smtClean="0">
                <a:latin typeface="Times New Roman"/>
                <a:cs typeface="Times New Roman"/>
              </a:rPr>
              <a:t>Highe-level</a:t>
            </a:r>
            <a:r>
              <a:rPr sz="1000" spc="-97" dirty="0" smtClean="0">
                <a:latin typeface="Times New Roman"/>
                <a:cs typeface="Times New Roman"/>
              </a:rPr>
              <a:t> </a:t>
            </a:r>
            <a:r>
              <a:rPr sz="1000" spc="0" dirty="0" smtClean="0">
                <a:latin typeface="Times New Roman"/>
                <a:cs typeface="Times New Roman"/>
              </a:rPr>
              <a:t>admissions</a:t>
            </a:r>
            <a:r>
              <a:rPr sz="1000" spc="27" dirty="0" smtClean="0">
                <a:latin typeface="Times New Roman"/>
                <a:cs typeface="Times New Roman"/>
              </a:rPr>
              <a:t> </a:t>
            </a:r>
            <a:r>
              <a:rPr sz="1000" spc="0" dirty="0" smtClean="0">
                <a:latin typeface="Times New Roman"/>
                <a:cs typeface="Times New Roman"/>
              </a:rPr>
              <a:t>management</a:t>
            </a:r>
            <a:r>
              <a:rPr sz="1000" spc="79" dirty="0" smtClean="0">
                <a:latin typeface="Times New Roman"/>
                <a:cs typeface="Times New Roman"/>
              </a:rPr>
              <a:t> </a:t>
            </a:r>
            <a:r>
              <a:rPr sz="1000" spc="0" dirty="0" smtClean="0">
                <a:latin typeface="Times New Roman"/>
                <a:cs typeface="Times New Roman"/>
              </a:rPr>
              <a:t>use</a:t>
            </a:r>
            <a:r>
              <a:rPr sz="1000" spc="81" dirty="0" smtClean="0">
                <a:latin typeface="Times New Roman"/>
                <a:cs typeface="Times New Roman"/>
              </a:rPr>
              <a:t> </a:t>
            </a:r>
            <a:r>
              <a:rPr sz="1000" spc="0" dirty="0" smtClean="0">
                <a:latin typeface="Times New Roman"/>
                <a:cs typeface="Times New Roman"/>
              </a:rPr>
              <a:t>cases</a:t>
            </a:r>
            <a:endParaRPr sz="1000" dirty="0">
              <a:latin typeface="Times New Roman"/>
              <a:cs typeface="Times New Roman"/>
            </a:endParaRPr>
          </a:p>
        </p:txBody>
      </p:sp>
      <p:sp>
        <p:nvSpPr>
          <p:cNvPr id="5" name="object 5"/>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15</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4" name="object 4"/>
          <p:cNvSpPr txBox="1"/>
          <p:nvPr/>
        </p:nvSpPr>
        <p:spPr>
          <a:xfrm>
            <a:off x="3333978" y="3270179"/>
            <a:ext cx="43099" cy="40583"/>
          </a:xfrm>
          <a:prstGeom prst="rect">
            <a:avLst/>
          </a:prstGeom>
        </p:spPr>
        <p:txBody>
          <a:bodyPr wrap="square" lIns="0" tIns="0" rIns="0" bIns="0" rtlCol="0">
            <a:noAutofit/>
          </a:bodyPr>
          <a:lstStyle/>
          <a:p>
            <a:endParaRPr/>
          </a:p>
        </p:txBody>
      </p:sp>
      <p:sp>
        <p:nvSpPr>
          <p:cNvPr id="3" name="object 3"/>
          <p:cNvSpPr txBox="1"/>
          <p:nvPr/>
        </p:nvSpPr>
        <p:spPr>
          <a:xfrm>
            <a:off x="3069133" y="3285457"/>
            <a:ext cx="43019" cy="15183"/>
          </a:xfrm>
          <a:prstGeom prst="rect">
            <a:avLst/>
          </a:prstGeom>
        </p:spPr>
        <p:txBody>
          <a:bodyPr wrap="square" lIns="0" tIns="0" rIns="0" bIns="0" rtlCol="0">
            <a:noAutofit/>
          </a:bodyPr>
          <a:lstStyle/>
          <a:p>
            <a:endParaRPr/>
          </a:p>
        </p:txBody>
      </p:sp>
      <p:sp>
        <p:nvSpPr>
          <p:cNvPr id="2" name="object 2"/>
          <p:cNvSpPr txBox="1"/>
          <p:nvPr/>
        </p:nvSpPr>
        <p:spPr>
          <a:xfrm>
            <a:off x="313867" y="776604"/>
            <a:ext cx="3980268" cy="92265"/>
          </a:xfrm>
          <a:prstGeom prst="rect">
            <a:avLst/>
          </a:prstGeom>
        </p:spPr>
        <p:txBody>
          <a:bodyPr wrap="square" lIns="0" tIns="0" rIns="0" bIns="0" rtlCol="0">
            <a:noAutofit/>
          </a:bodyPr>
          <a:lstStyle/>
          <a:p>
            <a:pPr marL="25400">
              <a:lnSpc>
                <a:spcPts val="700"/>
              </a:lnSpc>
              <a:spcBef>
                <a:spcPts val="26"/>
              </a:spcBef>
            </a:pPr>
            <a:endParaRPr sz="700"/>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60" y="1120169"/>
            <a:ext cx="1874266" cy="1736192"/>
          </a:xfrm>
          <a:prstGeom prst="rect">
            <a:avLst/>
          </a:prstGeom>
        </p:spPr>
      </p:pic>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5050" y="1120169"/>
            <a:ext cx="1936738" cy="1725880"/>
          </a:xfrm>
          <a:prstGeom prst="rect">
            <a:avLst/>
          </a:prstGeom>
        </p:spPr>
      </p:pic>
      <p:sp>
        <p:nvSpPr>
          <p:cNvPr id="33" name="object 7"/>
          <p:cNvSpPr txBox="1"/>
          <p:nvPr/>
        </p:nvSpPr>
        <p:spPr>
          <a:xfrm>
            <a:off x="2607485" y="954810"/>
            <a:ext cx="1331868" cy="163945"/>
          </a:xfrm>
          <a:prstGeom prst="rect">
            <a:avLst/>
          </a:prstGeom>
        </p:spPr>
        <p:txBody>
          <a:bodyPr wrap="square" lIns="0" tIns="0" rIns="0" bIns="0" rtlCol="0">
            <a:noAutofit/>
          </a:bodyPr>
          <a:lstStyle/>
          <a:p>
            <a:pPr marL="12700">
              <a:lnSpc>
                <a:spcPts val="1160"/>
              </a:lnSpc>
              <a:spcBef>
                <a:spcPts val="57"/>
              </a:spcBef>
            </a:pPr>
            <a:r>
              <a:rPr lang="en-US" sz="1100" dirty="0">
                <a:latin typeface="Times New Roman"/>
                <a:cs typeface="Times New Roman"/>
              </a:rPr>
              <a:t> Jurisdiction</a:t>
            </a:r>
            <a:endParaRPr sz="1100" dirty="0">
              <a:latin typeface="Times New Roman"/>
              <a:cs typeface="Times New Roman"/>
            </a:endParaRPr>
          </a:p>
        </p:txBody>
      </p:sp>
    </p:spTree>
    <p:extLst>
      <p:ext uri="{BB962C8B-B14F-4D97-AF65-F5344CB8AC3E}">
        <p14:creationId xmlns:p14="http://schemas.microsoft.com/office/powerpoint/2010/main" val="447435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bject 41"/>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0" name="object 40"/>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39" name="object 39"/>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5" name="object 35"/>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6" name="object 36"/>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7" name="object 37"/>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8" name="object 38"/>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9" name="object 29"/>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1" name="object 31"/>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2" name="object 32"/>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3" name="object 33"/>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4" name="object 34"/>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3" name="object 23"/>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7" name="object 27"/>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8" name="object 28"/>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18" name="object 18"/>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9" name="object 19"/>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0" name="object 20"/>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1" name="object 21"/>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2" name="object 22"/>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2" name="object 12"/>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3" name="object 13"/>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4" name="object 14"/>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6" name="object 16"/>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9" name="object 9"/>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0" name="object 10"/>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1" name="object 11"/>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8" name="object 8"/>
          <p:cNvSpPr/>
          <p:nvPr/>
        </p:nvSpPr>
        <p:spPr>
          <a:xfrm>
            <a:off x="740752" y="734758"/>
            <a:ext cx="3126486" cy="2422398"/>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smtClean="0">
                <a:solidFill>
                  <a:srgbClr val="8C8CAC"/>
                </a:solidFill>
                <a:latin typeface="Times New Roman"/>
                <a:cs typeface="Times New Roman"/>
              </a:rPr>
              <a:t>Introduction </a:t>
            </a:r>
            <a:r>
              <a:rPr lang="en-US" sz="600" spc="0" dirty="0" smtClean="0">
                <a:solidFill>
                  <a:srgbClr val="FFFFFF"/>
                </a:solidFill>
                <a:latin typeface="Times New Roman"/>
                <a:cs typeface="Times New Roman"/>
              </a:rPr>
              <a:t> </a:t>
            </a:r>
            <a:r>
              <a:rPr lang="en-US" sz="600" spc="26" dirty="0" smtClean="0">
                <a:solidFill>
                  <a:srgbClr val="FFFFFF"/>
                </a:solidFill>
                <a:latin typeface="Times New Roman"/>
                <a:cs typeface="Times New Roman"/>
              </a:rPr>
              <a:t> </a:t>
            </a:r>
            <a:r>
              <a:rPr lang="en-US" sz="600" spc="27" dirty="0" smtClean="0">
                <a:solidFill>
                  <a:srgbClr val="8C8CAC"/>
                </a:solidFill>
                <a:latin typeface="Times New Roman"/>
                <a:cs typeface="Times New Roman"/>
              </a:rPr>
              <a:t>Objectives </a:t>
            </a:r>
            <a:r>
              <a:rPr lang="en-US" sz="600" spc="0" dirty="0" smtClean="0">
                <a:solidFill>
                  <a:srgbClr val="8C8CAC"/>
                </a:solidFill>
                <a:latin typeface="Times New Roman"/>
                <a:cs typeface="Times New Roman"/>
              </a:rPr>
              <a:t> </a:t>
            </a:r>
            <a:r>
              <a:rPr lang="en-US" sz="600" spc="27" dirty="0" smtClean="0">
                <a:solidFill>
                  <a:srgbClr val="8C8CAC"/>
                </a:solidFill>
                <a:latin typeface="Times New Roman"/>
                <a:cs typeface="Times New Roman"/>
              </a:rPr>
              <a:t>Problem Description   Approach </a:t>
            </a:r>
            <a:r>
              <a:rPr lang="en-US" sz="600" dirty="0" smtClean="0">
                <a:solidFill>
                  <a:srgbClr val="FFFFFF"/>
                </a:solidFill>
                <a:latin typeface="Times New Roman"/>
                <a:cs typeface="Times New Roman"/>
              </a:rPr>
              <a:t> </a:t>
            </a:r>
            <a:r>
              <a:rPr lang="en-US" sz="600" spc="50" dirty="0" smtClean="0">
                <a:solidFill>
                  <a:srgbClr val="8C8CAC"/>
                </a:solidFill>
                <a:latin typeface="Times New Roman"/>
                <a:cs typeface="Times New Roman"/>
              </a:rPr>
              <a:t> </a:t>
            </a:r>
            <a:r>
              <a:rPr lang="en-US" sz="600" spc="27" dirty="0">
                <a:solidFill>
                  <a:srgbClr val="8C8CAC"/>
                </a:solidFill>
                <a:latin typeface="Times New Roman"/>
                <a:cs typeface="Times New Roman"/>
              </a:rPr>
              <a:t>Case Study   </a:t>
            </a:r>
            <a:r>
              <a:rPr lang="en-US" sz="600" dirty="0">
                <a:solidFill>
                  <a:srgbClr val="FFFFFF"/>
                </a:solidFill>
                <a:latin typeface="Times New Roman"/>
                <a:cs typeface="Times New Roman"/>
              </a:rPr>
              <a:t>Meta Model   </a:t>
            </a:r>
            <a:r>
              <a:rPr lang="en-US" sz="600" spc="0" dirty="0" smtClean="0">
                <a:solidFill>
                  <a:srgbClr val="8C8CAC"/>
                </a:solidFill>
                <a:latin typeface="Times New Roman"/>
                <a:cs typeface="Times New Roman"/>
              </a:rPr>
              <a:t>Algorithm  </a:t>
            </a:r>
            <a:r>
              <a:rPr lang="en-US" sz="600" spc="5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Objectives   </a:t>
            </a:r>
            <a:r>
              <a:rPr lang="en-US" sz="600" spc="55"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Model  </a:t>
            </a:r>
            <a:r>
              <a:rPr lang="en-US" sz="600" spc="7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Summary</a:t>
            </a:r>
            <a:endParaRPr lang="en-US" sz="600" dirty="0" smtClean="0">
              <a:latin typeface="Times New Roman"/>
              <a:cs typeface="Times New Roman"/>
            </a:endParaRPr>
          </a:p>
        </p:txBody>
      </p:sp>
      <p:sp>
        <p:nvSpPr>
          <p:cNvPr id="6" name="object 6"/>
          <p:cNvSpPr txBox="1"/>
          <p:nvPr/>
        </p:nvSpPr>
        <p:spPr>
          <a:xfrm>
            <a:off x="95300" y="366542"/>
            <a:ext cx="2587559"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The</a:t>
            </a:r>
            <a:r>
              <a:rPr sz="1400" spc="235" dirty="0" smtClean="0">
                <a:solidFill>
                  <a:srgbClr val="FFFFFF"/>
                </a:solidFill>
                <a:latin typeface="Times New Roman"/>
                <a:cs typeface="Times New Roman"/>
              </a:rPr>
              <a:t> </a:t>
            </a:r>
            <a:r>
              <a:rPr sz="1400" spc="0" dirty="0" smtClean="0">
                <a:solidFill>
                  <a:srgbClr val="FFFFFF"/>
                </a:solidFill>
                <a:latin typeface="Times New Roman"/>
                <a:cs typeface="Times New Roman"/>
              </a:rPr>
              <a:t>Choice</a:t>
            </a:r>
            <a:r>
              <a:rPr sz="1400" spc="26" dirty="0" smtClean="0">
                <a:solidFill>
                  <a:srgbClr val="FFFFFF"/>
                </a:solidFill>
                <a:latin typeface="Times New Roman"/>
                <a:cs typeface="Times New Roman"/>
              </a:rPr>
              <a:t> </a:t>
            </a:r>
            <a:r>
              <a:rPr sz="1400" spc="0" dirty="0" smtClean="0">
                <a:solidFill>
                  <a:srgbClr val="FFFFFF"/>
                </a:solidFill>
                <a:latin typeface="Times New Roman"/>
                <a:cs typeface="Times New Roman"/>
              </a:rPr>
              <a:t>Selection</a:t>
            </a:r>
            <a:r>
              <a:rPr sz="1400" spc="121" dirty="0" smtClean="0">
                <a:solidFill>
                  <a:srgbClr val="FFFFFF"/>
                </a:solidFill>
                <a:latin typeface="Times New Roman"/>
                <a:cs typeface="Times New Roman"/>
              </a:rPr>
              <a:t> </a:t>
            </a:r>
            <a:r>
              <a:rPr sz="1400" spc="0" dirty="0" smtClean="0">
                <a:solidFill>
                  <a:srgbClr val="FFFFFF"/>
                </a:solidFill>
                <a:latin typeface="Times New Roman"/>
                <a:cs typeface="Times New Roman"/>
              </a:rPr>
              <a:t>Meta</a:t>
            </a:r>
            <a:r>
              <a:rPr sz="1400" spc="253" dirty="0" smtClean="0">
                <a:solidFill>
                  <a:srgbClr val="FFFFFF"/>
                </a:solidFill>
                <a:latin typeface="Times New Roman"/>
                <a:cs typeface="Times New Roman"/>
              </a:rPr>
              <a:t> </a:t>
            </a:r>
            <a:r>
              <a:rPr sz="1400" spc="0" dirty="0" smtClean="0">
                <a:solidFill>
                  <a:srgbClr val="FFFFFF"/>
                </a:solidFill>
                <a:latin typeface="Times New Roman"/>
                <a:cs typeface="Times New Roman"/>
              </a:rPr>
              <a:t>M</a:t>
            </a:r>
            <a:r>
              <a:rPr sz="1400" spc="39" dirty="0" smtClean="0">
                <a:solidFill>
                  <a:srgbClr val="FFFFFF"/>
                </a:solidFill>
                <a:latin typeface="Times New Roman"/>
                <a:cs typeface="Times New Roman"/>
              </a:rPr>
              <a:t>o</a:t>
            </a:r>
            <a:r>
              <a:rPr sz="1400" spc="0" dirty="0" smtClean="0">
                <a:solidFill>
                  <a:srgbClr val="FFFFFF"/>
                </a:solidFill>
                <a:latin typeface="Times New Roman"/>
                <a:cs typeface="Times New Roman"/>
              </a:rPr>
              <a:t>del</a:t>
            </a:r>
            <a:endParaRPr sz="1400">
              <a:latin typeface="Times New Roman"/>
              <a:cs typeface="Times New Roman"/>
            </a:endParaRPr>
          </a:p>
        </p:txBody>
      </p:sp>
      <p:sp>
        <p:nvSpPr>
          <p:cNvPr id="5" name="object 5"/>
          <p:cNvSpPr txBox="1"/>
          <p:nvPr/>
        </p:nvSpPr>
        <p:spPr>
          <a:xfrm>
            <a:off x="740753" y="3309922"/>
            <a:ext cx="2951522" cy="151925"/>
          </a:xfrm>
          <a:prstGeom prst="rect">
            <a:avLst/>
          </a:prstGeom>
        </p:spPr>
        <p:txBody>
          <a:bodyPr wrap="square" lIns="0" tIns="0" rIns="0" bIns="0" rtlCol="0">
            <a:noAutofit/>
          </a:bodyPr>
          <a:lstStyle/>
          <a:p>
            <a:pPr marL="12700">
              <a:lnSpc>
                <a:spcPts val="1065"/>
              </a:lnSpc>
              <a:spcBef>
                <a:spcPts val="53"/>
              </a:spcBef>
            </a:pPr>
            <a:r>
              <a:rPr sz="1000" spc="0" dirty="0" smtClean="0">
                <a:solidFill>
                  <a:srgbClr val="3333B2"/>
                </a:solidFill>
                <a:latin typeface="Times New Roman"/>
                <a:cs typeface="Times New Roman"/>
              </a:rPr>
              <a:t>Figure</a:t>
            </a:r>
            <a:r>
              <a:rPr lang="en-US" sz="1000" spc="0" dirty="0" smtClean="0">
                <a:solidFill>
                  <a:srgbClr val="3333B2"/>
                </a:solidFill>
                <a:latin typeface="Times New Roman"/>
                <a:cs typeface="Times New Roman"/>
              </a:rPr>
              <a:t> 3</a:t>
            </a:r>
            <a:r>
              <a:rPr sz="1000" spc="58" dirty="0" smtClean="0">
                <a:solidFill>
                  <a:srgbClr val="3333B2"/>
                </a:solidFill>
                <a:latin typeface="Times New Roman"/>
                <a:cs typeface="Times New Roman"/>
              </a:rPr>
              <a:t> </a:t>
            </a:r>
            <a:r>
              <a:rPr sz="1000" spc="0" dirty="0" smtClean="0">
                <a:solidFill>
                  <a:srgbClr val="3333B2"/>
                </a:solidFill>
                <a:latin typeface="Times New Roman"/>
                <a:cs typeface="Times New Roman"/>
              </a:rPr>
              <a:t>:</a:t>
            </a:r>
            <a:r>
              <a:rPr sz="1000" spc="187" dirty="0" smtClean="0">
                <a:solidFill>
                  <a:srgbClr val="3333B2"/>
                </a:solidFill>
                <a:latin typeface="Times New Roman"/>
                <a:cs typeface="Times New Roman"/>
              </a:rPr>
              <a:t> </a:t>
            </a:r>
            <a:r>
              <a:rPr sz="1000" spc="0" dirty="0" smtClean="0">
                <a:latin typeface="Times New Roman"/>
                <a:cs typeface="Times New Roman"/>
              </a:rPr>
              <a:t>Meta</a:t>
            </a:r>
            <a:r>
              <a:rPr sz="1000" spc="162" dirty="0" smtClean="0">
                <a:latin typeface="Times New Roman"/>
                <a:cs typeface="Times New Roman"/>
              </a:rPr>
              <a:t> </a:t>
            </a:r>
            <a:r>
              <a:rPr sz="1000" spc="0" dirty="0" smtClean="0">
                <a:latin typeface="Times New Roman"/>
                <a:cs typeface="Times New Roman"/>
              </a:rPr>
              <a:t>m</a:t>
            </a:r>
            <a:r>
              <a:rPr sz="1000" spc="25" dirty="0" smtClean="0">
                <a:latin typeface="Times New Roman"/>
                <a:cs typeface="Times New Roman"/>
              </a:rPr>
              <a:t>o</a:t>
            </a:r>
            <a:r>
              <a:rPr sz="1000" spc="0" dirty="0" smtClean="0">
                <a:latin typeface="Times New Roman"/>
                <a:cs typeface="Times New Roman"/>
              </a:rPr>
              <a:t>del</a:t>
            </a:r>
            <a:r>
              <a:rPr sz="1000" spc="48" dirty="0" smtClean="0">
                <a:latin typeface="Times New Roman"/>
                <a:cs typeface="Times New Roman"/>
              </a:rPr>
              <a:t> </a:t>
            </a:r>
            <a:r>
              <a:rPr sz="1000" spc="0" dirty="0" smtClean="0">
                <a:latin typeface="Times New Roman"/>
                <a:cs typeface="Times New Roman"/>
              </a:rPr>
              <a:t>of</a:t>
            </a:r>
            <a:r>
              <a:rPr sz="1000" spc="46" dirty="0" smtClean="0">
                <a:latin typeface="Times New Roman"/>
                <a:cs typeface="Times New Roman"/>
              </a:rPr>
              <a:t> </a:t>
            </a:r>
            <a:r>
              <a:rPr sz="1000" spc="0" dirty="0" smtClean="0">
                <a:latin typeface="Times New Roman"/>
                <a:cs typeface="Times New Roman"/>
              </a:rPr>
              <a:t>the</a:t>
            </a:r>
            <a:r>
              <a:rPr sz="1000" spc="168" dirty="0" smtClean="0">
                <a:latin typeface="Times New Roman"/>
                <a:cs typeface="Times New Roman"/>
              </a:rPr>
              <a:t> </a:t>
            </a:r>
            <a:r>
              <a:rPr sz="1000" spc="0" dirty="0" smtClean="0">
                <a:latin typeface="Times New Roman"/>
                <a:cs typeface="Times New Roman"/>
              </a:rPr>
              <a:t>choice</a:t>
            </a:r>
            <a:r>
              <a:rPr sz="1000" spc="28" dirty="0" smtClean="0">
                <a:latin typeface="Times New Roman"/>
                <a:cs typeface="Times New Roman"/>
              </a:rPr>
              <a:t> </a:t>
            </a:r>
            <a:r>
              <a:rPr sz="1000" spc="0" dirty="0" smtClean="0">
                <a:latin typeface="Times New Roman"/>
                <a:cs typeface="Times New Roman"/>
              </a:rPr>
              <a:t>selection</a:t>
            </a:r>
            <a:r>
              <a:rPr sz="1000" spc="70" dirty="0" smtClean="0">
                <a:latin typeface="Times New Roman"/>
                <a:cs typeface="Times New Roman"/>
              </a:rPr>
              <a:t> </a:t>
            </a:r>
            <a:r>
              <a:rPr sz="1000" spc="0" dirty="0" smtClean="0">
                <a:latin typeface="Times New Roman"/>
                <a:cs typeface="Times New Roman"/>
              </a:rPr>
              <a:t>system</a:t>
            </a:r>
            <a:endParaRPr sz="1000" dirty="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16</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bject 41"/>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0" name="object 40"/>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39" name="object 39"/>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5" name="object 35"/>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6" name="object 36"/>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7" name="object 37"/>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8" name="object 38"/>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9" name="object 29"/>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1" name="object 31"/>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2" name="object 32"/>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3" name="object 33"/>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4" name="object 34"/>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3" name="object 23"/>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7" name="object 27"/>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8" name="object 28"/>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18" name="object 18"/>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9" name="object 19"/>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0" name="object 20"/>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1" name="object 21"/>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2" name="object 22"/>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2" name="object 12"/>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3" name="object 13"/>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4" name="object 14"/>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6" name="object 16"/>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9" name="object 9"/>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0" name="object 10"/>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1" name="object 11"/>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8" name="object 8"/>
          <p:cNvSpPr/>
          <p:nvPr/>
        </p:nvSpPr>
        <p:spPr>
          <a:xfrm>
            <a:off x="360006" y="1005865"/>
            <a:ext cx="4224337" cy="1839648"/>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smtClean="0">
                <a:solidFill>
                  <a:srgbClr val="8C8CAC"/>
                </a:solidFill>
                <a:latin typeface="Times New Roman"/>
                <a:cs typeface="Times New Roman"/>
              </a:rPr>
              <a:t>Introduction </a:t>
            </a:r>
            <a:r>
              <a:rPr lang="en-US" sz="600" spc="0" dirty="0" smtClean="0">
                <a:solidFill>
                  <a:srgbClr val="FFFFFF"/>
                </a:solidFill>
                <a:latin typeface="Times New Roman"/>
                <a:cs typeface="Times New Roman"/>
              </a:rPr>
              <a:t> </a:t>
            </a:r>
            <a:r>
              <a:rPr lang="en-US" sz="600" spc="26" dirty="0" smtClean="0">
                <a:solidFill>
                  <a:srgbClr val="FFFFFF"/>
                </a:solidFill>
                <a:latin typeface="Times New Roman"/>
                <a:cs typeface="Times New Roman"/>
              </a:rPr>
              <a:t> </a:t>
            </a:r>
            <a:r>
              <a:rPr lang="en-US" sz="600" spc="27" dirty="0" smtClean="0">
                <a:solidFill>
                  <a:srgbClr val="8C8CAC"/>
                </a:solidFill>
                <a:latin typeface="Times New Roman"/>
                <a:cs typeface="Times New Roman"/>
              </a:rPr>
              <a:t>Objectives </a:t>
            </a:r>
            <a:r>
              <a:rPr lang="en-US" sz="600" spc="0" dirty="0" smtClean="0">
                <a:solidFill>
                  <a:srgbClr val="8C8CAC"/>
                </a:solidFill>
                <a:latin typeface="Times New Roman"/>
                <a:cs typeface="Times New Roman"/>
              </a:rPr>
              <a:t> </a:t>
            </a:r>
            <a:r>
              <a:rPr lang="en-US" sz="600" spc="27" dirty="0" smtClean="0">
                <a:solidFill>
                  <a:srgbClr val="8C8CAC"/>
                </a:solidFill>
                <a:latin typeface="Times New Roman"/>
                <a:cs typeface="Times New Roman"/>
              </a:rPr>
              <a:t>Problem Description   Approach </a:t>
            </a:r>
            <a:r>
              <a:rPr lang="en-US" sz="600" dirty="0" smtClean="0">
                <a:solidFill>
                  <a:srgbClr val="FFFFFF"/>
                </a:solidFill>
                <a:latin typeface="Times New Roman"/>
                <a:cs typeface="Times New Roman"/>
              </a:rPr>
              <a:t> </a:t>
            </a:r>
            <a:r>
              <a:rPr lang="en-US" sz="600" spc="50" dirty="0" smtClean="0">
                <a:solidFill>
                  <a:srgbClr val="8C8CAC"/>
                </a:solidFill>
                <a:latin typeface="Times New Roman"/>
                <a:cs typeface="Times New Roman"/>
              </a:rPr>
              <a:t> </a:t>
            </a:r>
            <a:r>
              <a:rPr lang="en-US" sz="600" spc="27" dirty="0" smtClean="0">
                <a:solidFill>
                  <a:srgbClr val="8C8CAC"/>
                </a:solidFill>
                <a:latin typeface="Times New Roman"/>
                <a:cs typeface="Times New Roman"/>
              </a:rPr>
              <a:t>Case Study   </a:t>
            </a:r>
            <a:r>
              <a:rPr lang="en-US" sz="600" spc="27" dirty="0">
                <a:solidFill>
                  <a:srgbClr val="8C8CAC"/>
                </a:solidFill>
                <a:latin typeface="Times New Roman"/>
                <a:cs typeface="Times New Roman"/>
              </a:rPr>
              <a:t>Meta Model   </a:t>
            </a:r>
            <a:r>
              <a:rPr lang="en-US" sz="600" dirty="0">
                <a:solidFill>
                  <a:srgbClr val="FFFFFF"/>
                </a:solidFill>
                <a:latin typeface="Times New Roman"/>
                <a:cs typeface="Times New Roman"/>
              </a:rPr>
              <a:t>Algorithm </a:t>
            </a:r>
            <a:r>
              <a:rPr lang="en-US" sz="600" spc="0" dirty="0" smtClean="0">
                <a:solidFill>
                  <a:srgbClr val="8C8CAC"/>
                </a:solidFill>
                <a:latin typeface="Times New Roman"/>
                <a:cs typeface="Times New Roman"/>
              </a:rPr>
              <a:t> </a:t>
            </a:r>
            <a:r>
              <a:rPr lang="en-US" sz="600" spc="5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   </a:t>
            </a:r>
            <a:r>
              <a:rPr lang="en-US" sz="600" spc="55"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Model  </a:t>
            </a:r>
            <a:r>
              <a:rPr lang="en-US" sz="600" spc="7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Summary</a:t>
            </a:r>
            <a:endParaRPr lang="en-US" sz="600" dirty="0" smtClean="0">
              <a:latin typeface="Times New Roman"/>
              <a:cs typeface="Times New Roman"/>
            </a:endParaRPr>
          </a:p>
        </p:txBody>
      </p:sp>
      <p:sp>
        <p:nvSpPr>
          <p:cNvPr id="6" name="object 6"/>
          <p:cNvSpPr txBox="1"/>
          <p:nvPr/>
        </p:nvSpPr>
        <p:spPr>
          <a:xfrm>
            <a:off x="95300" y="366542"/>
            <a:ext cx="2415347"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The</a:t>
            </a:r>
            <a:r>
              <a:rPr sz="1400" spc="235" dirty="0" smtClean="0">
                <a:solidFill>
                  <a:srgbClr val="FFFFFF"/>
                </a:solidFill>
                <a:latin typeface="Times New Roman"/>
                <a:cs typeface="Times New Roman"/>
              </a:rPr>
              <a:t> </a:t>
            </a:r>
            <a:r>
              <a:rPr sz="1400" spc="0" dirty="0" smtClean="0">
                <a:solidFill>
                  <a:srgbClr val="FFFFFF"/>
                </a:solidFill>
                <a:latin typeface="Times New Roman"/>
                <a:cs typeface="Times New Roman"/>
              </a:rPr>
              <a:t>Choice</a:t>
            </a:r>
            <a:r>
              <a:rPr sz="1400" spc="26" dirty="0" smtClean="0">
                <a:solidFill>
                  <a:srgbClr val="FFFFFF"/>
                </a:solidFill>
                <a:latin typeface="Times New Roman"/>
                <a:cs typeface="Times New Roman"/>
              </a:rPr>
              <a:t> </a:t>
            </a:r>
            <a:r>
              <a:rPr sz="1400" spc="0" dirty="0" smtClean="0">
                <a:solidFill>
                  <a:srgbClr val="FFFFFF"/>
                </a:solidFill>
                <a:latin typeface="Times New Roman"/>
                <a:cs typeface="Times New Roman"/>
              </a:rPr>
              <a:t>Selection</a:t>
            </a:r>
            <a:r>
              <a:rPr sz="1400" spc="121" dirty="0" smtClean="0">
                <a:solidFill>
                  <a:srgbClr val="FFFFFF"/>
                </a:solidFill>
                <a:latin typeface="Times New Roman"/>
                <a:cs typeface="Times New Roman"/>
              </a:rPr>
              <a:t> </a:t>
            </a:r>
            <a:r>
              <a:rPr sz="1400" spc="0" dirty="0" smtClean="0">
                <a:solidFill>
                  <a:srgbClr val="FFFFFF"/>
                </a:solidFill>
                <a:latin typeface="Times New Roman"/>
                <a:cs typeface="Times New Roman"/>
              </a:rPr>
              <a:t>Alg</a:t>
            </a:r>
            <a:r>
              <a:rPr sz="1400" spc="-39" dirty="0" smtClean="0">
                <a:solidFill>
                  <a:srgbClr val="FFFFFF"/>
                </a:solidFill>
                <a:latin typeface="Times New Roman"/>
                <a:cs typeface="Times New Roman"/>
              </a:rPr>
              <a:t>o</a:t>
            </a:r>
            <a:r>
              <a:rPr sz="1400" spc="0" dirty="0" smtClean="0">
                <a:solidFill>
                  <a:srgbClr val="FFFFFF"/>
                </a:solidFill>
                <a:latin typeface="Times New Roman"/>
                <a:cs typeface="Times New Roman"/>
              </a:rPr>
              <a:t>rithm</a:t>
            </a:r>
            <a:endParaRPr sz="1400">
              <a:latin typeface="Times New Roman"/>
              <a:cs typeface="Times New Roman"/>
            </a:endParaRPr>
          </a:p>
        </p:txBody>
      </p:sp>
      <p:sp>
        <p:nvSpPr>
          <p:cNvPr id="5" name="object 5"/>
          <p:cNvSpPr txBox="1"/>
          <p:nvPr/>
        </p:nvSpPr>
        <p:spPr>
          <a:xfrm>
            <a:off x="1314450" y="2900812"/>
            <a:ext cx="1541189" cy="151925"/>
          </a:xfrm>
          <a:prstGeom prst="rect">
            <a:avLst/>
          </a:prstGeom>
        </p:spPr>
        <p:txBody>
          <a:bodyPr wrap="square" lIns="0" tIns="0" rIns="0" bIns="0" rtlCol="0">
            <a:noAutofit/>
          </a:bodyPr>
          <a:lstStyle/>
          <a:p>
            <a:pPr marL="12700">
              <a:lnSpc>
                <a:spcPts val="1065"/>
              </a:lnSpc>
              <a:spcBef>
                <a:spcPts val="53"/>
              </a:spcBef>
            </a:pPr>
            <a:r>
              <a:rPr sz="1000" spc="0" dirty="0" smtClean="0">
                <a:solidFill>
                  <a:srgbClr val="3333B2"/>
                </a:solidFill>
                <a:latin typeface="Times New Roman"/>
                <a:cs typeface="Times New Roman"/>
              </a:rPr>
              <a:t>Figure</a:t>
            </a:r>
            <a:r>
              <a:rPr lang="en-US" sz="1000" spc="0" dirty="0" smtClean="0">
                <a:solidFill>
                  <a:srgbClr val="3333B2"/>
                </a:solidFill>
                <a:latin typeface="Times New Roman"/>
                <a:cs typeface="Times New Roman"/>
              </a:rPr>
              <a:t>4</a:t>
            </a:r>
            <a:r>
              <a:rPr sz="1000" spc="58" dirty="0" smtClean="0">
                <a:solidFill>
                  <a:srgbClr val="3333B2"/>
                </a:solidFill>
                <a:latin typeface="Times New Roman"/>
                <a:cs typeface="Times New Roman"/>
              </a:rPr>
              <a:t> </a:t>
            </a:r>
            <a:r>
              <a:rPr sz="1000" spc="0" dirty="0" smtClean="0">
                <a:solidFill>
                  <a:srgbClr val="3333B2"/>
                </a:solidFill>
                <a:latin typeface="Times New Roman"/>
                <a:cs typeface="Times New Roman"/>
              </a:rPr>
              <a:t>:</a:t>
            </a:r>
            <a:r>
              <a:rPr sz="1000" spc="187" dirty="0" smtClean="0">
                <a:solidFill>
                  <a:srgbClr val="3333B2"/>
                </a:solidFill>
                <a:latin typeface="Times New Roman"/>
                <a:cs typeface="Times New Roman"/>
              </a:rPr>
              <a:t> </a:t>
            </a:r>
            <a:r>
              <a:rPr sz="1000" spc="0" dirty="0" smtClean="0">
                <a:latin typeface="Times New Roman"/>
                <a:cs typeface="Times New Roman"/>
              </a:rPr>
              <a:t>List</a:t>
            </a:r>
            <a:r>
              <a:rPr sz="1000" spc="38" dirty="0" smtClean="0">
                <a:latin typeface="Times New Roman"/>
                <a:cs typeface="Times New Roman"/>
              </a:rPr>
              <a:t> </a:t>
            </a:r>
            <a:r>
              <a:rPr sz="1000" spc="0" dirty="0" smtClean="0">
                <a:latin typeface="Times New Roman"/>
                <a:cs typeface="Times New Roman"/>
              </a:rPr>
              <a:t>Generation</a:t>
            </a:r>
            <a:endParaRPr sz="1000" dirty="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17</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bject 41"/>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0" name="object 40"/>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39" name="object 39"/>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5" name="object 35"/>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6" name="object 36"/>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7" name="object 37"/>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8" name="object 38"/>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9" name="object 29"/>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1" name="object 31"/>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2" name="object 32"/>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3" name="object 33"/>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4" name="object 34"/>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3" name="object 23"/>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7" name="object 27"/>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8" name="object 28"/>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18" name="object 18"/>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9" name="object 19"/>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0" name="object 20"/>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1" name="object 21"/>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2" name="object 22"/>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2" name="object 12"/>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3" name="object 13"/>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4" name="object 14"/>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6" name="object 16"/>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9" name="object 9"/>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0" name="object 10"/>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1" name="object 11"/>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7" name="object 7"/>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smtClean="0">
                <a:solidFill>
                  <a:srgbClr val="8C8CAC"/>
                </a:solidFill>
                <a:latin typeface="Times New Roman"/>
                <a:cs typeface="Times New Roman"/>
              </a:rPr>
              <a:t>Introduction </a:t>
            </a:r>
            <a:r>
              <a:rPr lang="en-US" sz="600" spc="0" dirty="0" smtClean="0">
                <a:solidFill>
                  <a:srgbClr val="FFFFFF"/>
                </a:solidFill>
                <a:latin typeface="Times New Roman"/>
                <a:cs typeface="Times New Roman"/>
              </a:rPr>
              <a:t> </a:t>
            </a:r>
            <a:r>
              <a:rPr lang="en-US" sz="600" spc="26" dirty="0" smtClean="0">
                <a:solidFill>
                  <a:srgbClr val="FFFFFF"/>
                </a:solidFill>
                <a:latin typeface="Times New Roman"/>
                <a:cs typeface="Times New Roman"/>
              </a:rPr>
              <a:t> </a:t>
            </a:r>
            <a:r>
              <a:rPr lang="en-US" sz="600" spc="27" dirty="0" smtClean="0">
                <a:solidFill>
                  <a:srgbClr val="8C8CAC"/>
                </a:solidFill>
                <a:latin typeface="Times New Roman"/>
                <a:cs typeface="Times New Roman"/>
              </a:rPr>
              <a:t>Objectives </a:t>
            </a:r>
            <a:r>
              <a:rPr lang="en-US" sz="600" spc="0" dirty="0" smtClean="0">
                <a:solidFill>
                  <a:srgbClr val="8C8CAC"/>
                </a:solidFill>
                <a:latin typeface="Times New Roman"/>
                <a:cs typeface="Times New Roman"/>
              </a:rPr>
              <a:t> </a:t>
            </a:r>
            <a:r>
              <a:rPr lang="en-US" sz="600" spc="27" dirty="0" smtClean="0">
                <a:solidFill>
                  <a:srgbClr val="8C8CAC"/>
                </a:solidFill>
                <a:latin typeface="Times New Roman"/>
                <a:cs typeface="Times New Roman"/>
              </a:rPr>
              <a:t>Problem Description   Approach </a:t>
            </a:r>
            <a:r>
              <a:rPr lang="en-US" sz="600" dirty="0" smtClean="0">
                <a:solidFill>
                  <a:srgbClr val="FFFFFF"/>
                </a:solidFill>
                <a:latin typeface="Times New Roman"/>
                <a:cs typeface="Times New Roman"/>
              </a:rPr>
              <a:t> </a:t>
            </a:r>
            <a:r>
              <a:rPr lang="en-US" sz="600" spc="50" dirty="0" smtClean="0">
                <a:solidFill>
                  <a:srgbClr val="8C8CAC"/>
                </a:solidFill>
                <a:latin typeface="Times New Roman"/>
                <a:cs typeface="Times New Roman"/>
              </a:rPr>
              <a:t> </a:t>
            </a:r>
            <a:r>
              <a:rPr lang="en-US" sz="600" spc="27" dirty="0" smtClean="0">
                <a:solidFill>
                  <a:srgbClr val="8C8CAC"/>
                </a:solidFill>
                <a:latin typeface="Times New Roman"/>
                <a:cs typeface="Times New Roman"/>
              </a:rPr>
              <a:t>Case Study   </a:t>
            </a:r>
            <a:r>
              <a:rPr lang="en-US" sz="600" spc="27" dirty="0">
                <a:solidFill>
                  <a:srgbClr val="8C8CAC"/>
                </a:solidFill>
                <a:latin typeface="Times New Roman"/>
                <a:cs typeface="Times New Roman"/>
              </a:rPr>
              <a:t>Meta Model   </a:t>
            </a:r>
            <a:r>
              <a:rPr lang="en-US" sz="600" dirty="0">
                <a:solidFill>
                  <a:srgbClr val="FFFFFF"/>
                </a:solidFill>
                <a:latin typeface="Times New Roman"/>
                <a:cs typeface="Times New Roman"/>
              </a:rPr>
              <a:t>Algorithm </a:t>
            </a:r>
            <a:r>
              <a:rPr lang="en-US" sz="600" spc="0" dirty="0" smtClean="0">
                <a:solidFill>
                  <a:srgbClr val="8C8CAC"/>
                </a:solidFill>
                <a:latin typeface="Times New Roman"/>
                <a:cs typeface="Times New Roman"/>
              </a:rPr>
              <a:t> </a:t>
            </a:r>
            <a:r>
              <a:rPr lang="en-US" sz="600" spc="5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   </a:t>
            </a:r>
            <a:r>
              <a:rPr lang="en-US" sz="600" spc="55"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Model  </a:t>
            </a:r>
            <a:r>
              <a:rPr lang="en-US" sz="600" spc="7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Summary</a:t>
            </a:r>
            <a:endParaRPr lang="en-US" sz="600" dirty="0" smtClean="0">
              <a:latin typeface="Times New Roman"/>
              <a:cs typeface="Times New Roman"/>
            </a:endParaRPr>
          </a:p>
        </p:txBody>
      </p:sp>
      <p:sp>
        <p:nvSpPr>
          <p:cNvPr id="6" name="object 6"/>
          <p:cNvSpPr txBox="1"/>
          <p:nvPr/>
        </p:nvSpPr>
        <p:spPr>
          <a:xfrm>
            <a:off x="95300" y="366542"/>
            <a:ext cx="2415347"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The</a:t>
            </a:r>
            <a:r>
              <a:rPr sz="1400" spc="235" dirty="0" smtClean="0">
                <a:solidFill>
                  <a:srgbClr val="FFFFFF"/>
                </a:solidFill>
                <a:latin typeface="Times New Roman"/>
                <a:cs typeface="Times New Roman"/>
              </a:rPr>
              <a:t> </a:t>
            </a:r>
            <a:r>
              <a:rPr sz="1400" spc="0" dirty="0" smtClean="0">
                <a:solidFill>
                  <a:srgbClr val="FFFFFF"/>
                </a:solidFill>
                <a:latin typeface="Times New Roman"/>
                <a:cs typeface="Times New Roman"/>
              </a:rPr>
              <a:t>Choice</a:t>
            </a:r>
            <a:r>
              <a:rPr sz="1400" spc="26" dirty="0" smtClean="0">
                <a:solidFill>
                  <a:srgbClr val="FFFFFF"/>
                </a:solidFill>
                <a:latin typeface="Times New Roman"/>
                <a:cs typeface="Times New Roman"/>
              </a:rPr>
              <a:t> </a:t>
            </a:r>
            <a:r>
              <a:rPr sz="1400" spc="0" dirty="0" smtClean="0">
                <a:solidFill>
                  <a:srgbClr val="FFFFFF"/>
                </a:solidFill>
                <a:latin typeface="Times New Roman"/>
                <a:cs typeface="Times New Roman"/>
              </a:rPr>
              <a:t>Selection</a:t>
            </a:r>
            <a:r>
              <a:rPr sz="1400" spc="121" dirty="0" smtClean="0">
                <a:solidFill>
                  <a:srgbClr val="FFFFFF"/>
                </a:solidFill>
                <a:latin typeface="Times New Roman"/>
                <a:cs typeface="Times New Roman"/>
              </a:rPr>
              <a:t> </a:t>
            </a:r>
            <a:r>
              <a:rPr sz="1400" spc="0" dirty="0" smtClean="0">
                <a:solidFill>
                  <a:srgbClr val="FFFFFF"/>
                </a:solidFill>
                <a:latin typeface="Times New Roman"/>
                <a:cs typeface="Times New Roman"/>
              </a:rPr>
              <a:t>Alg</a:t>
            </a:r>
            <a:r>
              <a:rPr sz="1400" spc="-39" dirty="0" smtClean="0">
                <a:solidFill>
                  <a:srgbClr val="FFFFFF"/>
                </a:solidFill>
                <a:latin typeface="Times New Roman"/>
                <a:cs typeface="Times New Roman"/>
              </a:rPr>
              <a:t>o</a:t>
            </a:r>
            <a:r>
              <a:rPr sz="1400" spc="0" dirty="0" smtClean="0">
                <a:solidFill>
                  <a:srgbClr val="FFFFFF"/>
                </a:solidFill>
                <a:latin typeface="Times New Roman"/>
                <a:cs typeface="Times New Roman"/>
              </a:rPr>
              <a:t>rithm</a:t>
            </a:r>
            <a:endParaRPr sz="1400">
              <a:latin typeface="Times New Roman"/>
              <a:cs typeface="Times New Roman"/>
            </a:endParaRPr>
          </a:p>
        </p:txBody>
      </p:sp>
      <p:sp>
        <p:nvSpPr>
          <p:cNvPr id="5" name="object 5"/>
          <p:cNvSpPr txBox="1"/>
          <p:nvPr/>
        </p:nvSpPr>
        <p:spPr>
          <a:xfrm>
            <a:off x="1543050" y="2896944"/>
            <a:ext cx="1426711" cy="151925"/>
          </a:xfrm>
          <a:prstGeom prst="rect">
            <a:avLst/>
          </a:prstGeom>
        </p:spPr>
        <p:txBody>
          <a:bodyPr wrap="square" lIns="0" tIns="0" rIns="0" bIns="0" rtlCol="0">
            <a:noAutofit/>
          </a:bodyPr>
          <a:lstStyle/>
          <a:p>
            <a:pPr marL="12700">
              <a:lnSpc>
                <a:spcPts val="1065"/>
              </a:lnSpc>
              <a:spcBef>
                <a:spcPts val="53"/>
              </a:spcBef>
            </a:pPr>
            <a:r>
              <a:rPr sz="1000" spc="0" dirty="0" smtClean="0">
                <a:solidFill>
                  <a:srgbClr val="3333B2"/>
                </a:solidFill>
                <a:latin typeface="Times New Roman"/>
                <a:cs typeface="Times New Roman"/>
              </a:rPr>
              <a:t>Figure</a:t>
            </a:r>
            <a:r>
              <a:rPr sz="1000" spc="58" dirty="0" smtClean="0">
                <a:solidFill>
                  <a:srgbClr val="3333B2"/>
                </a:solidFill>
                <a:latin typeface="Times New Roman"/>
                <a:cs typeface="Times New Roman"/>
              </a:rPr>
              <a:t> </a:t>
            </a:r>
            <a:r>
              <a:rPr lang="en-US" sz="1000" spc="58" dirty="0" smtClean="0">
                <a:solidFill>
                  <a:srgbClr val="3333B2"/>
                </a:solidFill>
                <a:latin typeface="Times New Roman"/>
                <a:cs typeface="Times New Roman"/>
              </a:rPr>
              <a:t>5</a:t>
            </a:r>
            <a:r>
              <a:rPr sz="1000" spc="0" dirty="0" smtClean="0">
                <a:solidFill>
                  <a:srgbClr val="3333B2"/>
                </a:solidFill>
                <a:latin typeface="Times New Roman"/>
                <a:cs typeface="Times New Roman"/>
              </a:rPr>
              <a:t>:</a:t>
            </a:r>
            <a:r>
              <a:rPr sz="1000" spc="187" dirty="0" smtClean="0">
                <a:solidFill>
                  <a:srgbClr val="3333B2"/>
                </a:solidFill>
                <a:latin typeface="Times New Roman"/>
                <a:cs typeface="Times New Roman"/>
              </a:rPr>
              <a:t> </a:t>
            </a:r>
            <a:r>
              <a:rPr sz="1000" spc="0" dirty="0" smtClean="0">
                <a:latin typeface="Times New Roman"/>
                <a:cs typeface="Times New Roman"/>
              </a:rPr>
              <a:t>List</a:t>
            </a:r>
            <a:r>
              <a:rPr sz="1000" spc="38" dirty="0" smtClean="0">
                <a:latin typeface="Times New Roman"/>
                <a:cs typeface="Times New Roman"/>
              </a:rPr>
              <a:t> </a:t>
            </a:r>
            <a:r>
              <a:rPr sz="1000" spc="0" dirty="0" smtClean="0">
                <a:latin typeface="Times New Roman"/>
                <a:cs typeface="Times New Roman"/>
              </a:rPr>
              <a:t>Generation</a:t>
            </a:r>
            <a:endParaRPr sz="1000" dirty="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17</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pic>
        <p:nvPicPr>
          <p:cNvPr id="42" name="Picture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7250" y="716833"/>
            <a:ext cx="2750402" cy="2077014"/>
          </a:xfrm>
          <a:prstGeom prst="rect">
            <a:avLst/>
          </a:prstGeom>
        </p:spPr>
      </p:pic>
    </p:spTree>
    <p:extLst>
      <p:ext uri="{BB962C8B-B14F-4D97-AF65-F5344CB8AC3E}">
        <p14:creationId xmlns:p14="http://schemas.microsoft.com/office/powerpoint/2010/main" val="478264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bject 69"/>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68" name="object 68"/>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67" name="object 67"/>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63" name="object 63"/>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64" name="object 64"/>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65" name="object 65"/>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66" name="object 66"/>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57" name="object 57"/>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58" name="object 58"/>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59" name="object 59"/>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60" name="object 60"/>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61" name="object 61"/>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62" name="object 62"/>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51" name="object 51"/>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52" name="object 52"/>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53" name="object 53"/>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54" name="object 54"/>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55" name="object 55"/>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56" name="object 56"/>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46" name="object 46"/>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47" name="object 47"/>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48" name="object 48"/>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49" name="object 49"/>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50" name="object 50"/>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40" name="object 40"/>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41" name="object 41"/>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42" name="object 42"/>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43" name="object 43"/>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44" name="object 44"/>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45" name="object 45"/>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37" name="object 37"/>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38" name="object 38"/>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39" name="object 39"/>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36" name="object 36"/>
          <p:cNvSpPr/>
          <p:nvPr/>
        </p:nvSpPr>
        <p:spPr>
          <a:xfrm>
            <a:off x="341248" y="678891"/>
            <a:ext cx="126403" cy="126403"/>
          </a:xfrm>
          <a:custGeom>
            <a:avLst/>
            <a:gdLst/>
            <a:ahLst/>
            <a:cxnLst/>
            <a:rect l="l" t="t" r="r" b="b"/>
            <a:pathLst>
              <a:path w="126403" h="126403">
                <a:moveTo>
                  <a:pt x="0" y="126403"/>
                </a:moveTo>
                <a:lnTo>
                  <a:pt x="126403" y="126403"/>
                </a:lnTo>
                <a:lnTo>
                  <a:pt x="126403" y="0"/>
                </a:lnTo>
                <a:lnTo>
                  <a:pt x="0" y="0"/>
                </a:lnTo>
                <a:lnTo>
                  <a:pt x="0" y="126403"/>
                </a:lnTo>
                <a:close/>
              </a:path>
            </a:pathLst>
          </a:custGeom>
          <a:solidFill>
            <a:srgbClr val="3333B2"/>
          </a:solidFill>
        </p:spPr>
        <p:txBody>
          <a:bodyPr wrap="square" lIns="0" tIns="0" rIns="0" bIns="0" rtlCol="0">
            <a:noAutofit/>
          </a:bodyPr>
          <a:lstStyle/>
          <a:p>
            <a:endParaRPr/>
          </a:p>
        </p:txBody>
      </p:sp>
      <p:sp>
        <p:nvSpPr>
          <p:cNvPr id="35" name="object 35"/>
          <p:cNvSpPr/>
          <p:nvPr/>
        </p:nvSpPr>
        <p:spPr>
          <a:xfrm>
            <a:off x="341248" y="867879"/>
            <a:ext cx="126403" cy="126403"/>
          </a:xfrm>
          <a:custGeom>
            <a:avLst/>
            <a:gdLst/>
            <a:ahLst/>
            <a:cxnLst/>
            <a:rect l="l" t="t" r="r" b="b"/>
            <a:pathLst>
              <a:path w="126403" h="126403">
                <a:moveTo>
                  <a:pt x="0" y="126403"/>
                </a:moveTo>
                <a:lnTo>
                  <a:pt x="126403" y="126403"/>
                </a:lnTo>
                <a:lnTo>
                  <a:pt x="126403" y="0"/>
                </a:lnTo>
                <a:lnTo>
                  <a:pt x="0" y="0"/>
                </a:lnTo>
                <a:lnTo>
                  <a:pt x="0" y="126403"/>
                </a:lnTo>
                <a:close/>
              </a:path>
            </a:pathLst>
          </a:custGeom>
          <a:solidFill>
            <a:srgbClr val="3333B2"/>
          </a:solidFill>
        </p:spPr>
        <p:txBody>
          <a:bodyPr wrap="square" lIns="0" tIns="0" rIns="0" bIns="0" rtlCol="0">
            <a:noAutofit/>
          </a:bodyPr>
          <a:lstStyle/>
          <a:p>
            <a:endParaRPr/>
          </a:p>
        </p:txBody>
      </p:sp>
      <p:sp>
        <p:nvSpPr>
          <p:cNvPr id="34" name="object 34"/>
          <p:cNvSpPr/>
          <p:nvPr/>
        </p:nvSpPr>
        <p:spPr>
          <a:xfrm>
            <a:off x="341248" y="1056868"/>
            <a:ext cx="126403" cy="126403"/>
          </a:xfrm>
          <a:custGeom>
            <a:avLst/>
            <a:gdLst/>
            <a:ahLst/>
            <a:cxnLst/>
            <a:rect l="l" t="t" r="r" b="b"/>
            <a:pathLst>
              <a:path w="126403" h="126403">
                <a:moveTo>
                  <a:pt x="0" y="126403"/>
                </a:moveTo>
                <a:lnTo>
                  <a:pt x="126403" y="126403"/>
                </a:lnTo>
                <a:lnTo>
                  <a:pt x="126403" y="0"/>
                </a:lnTo>
                <a:lnTo>
                  <a:pt x="0" y="0"/>
                </a:lnTo>
                <a:lnTo>
                  <a:pt x="0" y="126403"/>
                </a:lnTo>
                <a:close/>
              </a:path>
            </a:pathLst>
          </a:custGeom>
          <a:solidFill>
            <a:srgbClr val="3333B2"/>
          </a:solidFill>
        </p:spPr>
        <p:txBody>
          <a:bodyPr wrap="square" lIns="0" tIns="0" rIns="0" bIns="0" rtlCol="0">
            <a:noAutofit/>
          </a:bodyPr>
          <a:lstStyle/>
          <a:p>
            <a:endParaRPr/>
          </a:p>
        </p:txBody>
      </p:sp>
      <p:sp>
        <p:nvSpPr>
          <p:cNvPr id="33" name="object 33"/>
          <p:cNvSpPr/>
          <p:nvPr/>
        </p:nvSpPr>
        <p:spPr>
          <a:xfrm>
            <a:off x="341248" y="1245857"/>
            <a:ext cx="126403" cy="126403"/>
          </a:xfrm>
          <a:custGeom>
            <a:avLst/>
            <a:gdLst/>
            <a:ahLst/>
            <a:cxnLst/>
            <a:rect l="l" t="t" r="r" b="b"/>
            <a:pathLst>
              <a:path w="126403" h="126403">
                <a:moveTo>
                  <a:pt x="0" y="126403"/>
                </a:moveTo>
                <a:lnTo>
                  <a:pt x="126403" y="126403"/>
                </a:lnTo>
                <a:lnTo>
                  <a:pt x="126403" y="0"/>
                </a:lnTo>
                <a:lnTo>
                  <a:pt x="0" y="0"/>
                </a:lnTo>
                <a:lnTo>
                  <a:pt x="0" y="126403"/>
                </a:lnTo>
                <a:close/>
              </a:path>
            </a:pathLst>
          </a:custGeom>
          <a:solidFill>
            <a:srgbClr val="3333B2"/>
          </a:solidFill>
        </p:spPr>
        <p:txBody>
          <a:bodyPr wrap="square" lIns="0" tIns="0" rIns="0" bIns="0" rtlCol="0">
            <a:noAutofit/>
          </a:bodyPr>
          <a:lstStyle/>
          <a:p>
            <a:endParaRPr/>
          </a:p>
        </p:txBody>
      </p:sp>
      <p:sp>
        <p:nvSpPr>
          <p:cNvPr id="32" name="object 32"/>
          <p:cNvSpPr/>
          <p:nvPr/>
        </p:nvSpPr>
        <p:spPr>
          <a:xfrm>
            <a:off x="341248" y="1434845"/>
            <a:ext cx="126403" cy="126403"/>
          </a:xfrm>
          <a:custGeom>
            <a:avLst/>
            <a:gdLst/>
            <a:ahLst/>
            <a:cxnLst/>
            <a:rect l="l" t="t" r="r" b="b"/>
            <a:pathLst>
              <a:path w="126403" h="126403">
                <a:moveTo>
                  <a:pt x="0" y="126403"/>
                </a:moveTo>
                <a:lnTo>
                  <a:pt x="126403" y="126403"/>
                </a:lnTo>
                <a:lnTo>
                  <a:pt x="126403" y="0"/>
                </a:lnTo>
                <a:lnTo>
                  <a:pt x="0" y="0"/>
                </a:lnTo>
                <a:lnTo>
                  <a:pt x="0" y="126403"/>
                </a:lnTo>
                <a:close/>
              </a:path>
            </a:pathLst>
          </a:custGeom>
          <a:solidFill>
            <a:srgbClr val="3333B2"/>
          </a:solidFill>
        </p:spPr>
        <p:txBody>
          <a:bodyPr wrap="square" lIns="0" tIns="0" rIns="0" bIns="0" rtlCol="0">
            <a:noAutofit/>
          </a:bodyPr>
          <a:lstStyle/>
          <a:p>
            <a:endParaRPr/>
          </a:p>
        </p:txBody>
      </p:sp>
      <p:sp>
        <p:nvSpPr>
          <p:cNvPr id="31" name="object 31"/>
          <p:cNvSpPr/>
          <p:nvPr/>
        </p:nvSpPr>
        <p:spPr>
          <a:xfrm>
            <a:off x="341248" y="1623834"/>
            <a:ext cx="126403" cy="126403"/>
          </a:xfrm>
          <a:custGeom>
            <a:avLst/>
            <a:gdLst/>
            <a:ahLst/>
            <a:cxnLst/>
            <a:rect l="l" t="t" r="r" b="b"/>
            <a:pathLst>
              <a:path w="126403" h="126403">
                <a:moveTo>
                  <a:pt x="0" y="126403"/>
                </a:moveTo>
                <a:lnTo>
                  <a:pt x="126403" y="126403"/>
                </a:lnTo>
                <a:lnTo>
                  <a:pt x="126403" y="0"/>
                </a:lnTo>
                <a:lnTo>
                  <a:pt x="0" y="0"/>
                </a:lnTo>
                <a:lnTo>
                  <a:pt x="0" y="126403"/>
                </a:lnTo>
                <a:close/>
              </a:path>
            </a:pathLst>
          </a:custGeom>
          <a:solidFill>
            <a:srgbClr val="3333B2"/>
          </a:solidFill>
        </p:spPr>
        <p:txBody>
          <a:bodyPr wrap="square" lIns="0" tIns="0" rIns="0" bIns="0" rtlCol="0">
            <a:noAutofit/>
          </a:bodyPr>
          <a:lstStyle/>
          <a:p>
            <a:endParaRPr/>
          </a:p>
        </p:txBody>
      </p:sp>
      <p:sp>
        <p:nvSpPr>
          <p:cNvPr id="30" name="object 30"/>
          <p:cNvSpPr/>
          <p:nvPr/>
        </p:nvSpPr>
        <p:spPr>
          <a:xfrm>
            <a:off x="341248" y="1812823"/>
            <a:ext cx="126403" cy="126403"/>
          </a:xfrm>
          <a:custGeom>
            <a:avLst/>
            <a:gdLst/>
            <a:ahLst/>
            <a:cxnLst/>
            <a:rect l="l" t="t" r="r" b="b"/>
            <a:pathLst>
              <a:path w="126403" h="126403">
                <a:moveTo>
                  <a:pt x="0" y="126403"/>
                </a:moveTo>
                <a:lnTo>
                  <a:pt x="126403" y="126403"/>
                </a:lnTo>
                <a:lnTo>
                  <a:pt x="126403" y="0"/>
                </a:lnTo>
                <a:lnTo>
                  <a:pt x="0" y="0"/>
                </a:lnTo>
                <a:lnTo>
                  <a:pt x="0" y="126403"/>
                </a:lnTo>
                <a:close/>
              </a:path>
            </a:pathLst>
          </a:custGeom>
          <a:solidFill>
            <a:srgbClr val="3333B2"/>
          </a:solidFill>
        </p:spPr>
        <p:txBody>
          <a:bodyPr wrap="square" lIns="0" tIns="0" rIns="0" bIns="0" rtlCol="0">
            <a:noAutofit/>
          </a:bodyPr>
          <a:lstStyle/>
          <a:p>
            <a:endParaRPr/>
          </a:p>
        </p:txBody>
      </p:sp>
      <p:sp>
        <p:nvSpPr>
          <p:cNvPr id="29" name="object 29"/>
          <p:cNvSpPr/>
          <p:nvPr/>
        </p:nvSpPr>
        <p:spPr>
          <a:xfrm>
            <a:off x="341248" y="2001812"/>
            <a:ext cx="126403" cy="126403"/>
          </a:xfrm>
          <a:custGeom>
            <a:avLst/>
            <a:gdLst/>
            <a:ahLst/>
            <a:cxnLst/>
            <a:rect l="l" t="t" r="r" b="b"/>
            <a:pathLst>
              <a:path w="126403" h="126403">
                <a:moveTo>
                  <a:pt x="0" y="126403"/>
                </a:moveTo>
                <a:lnTo>
                  <a:pt x="126403" y="126403"/>
                </a:lnTo>
                <a:lnTo>
                  <a:pt x="126403" y="0"/>
                </a:lnTo>
                <a:lnTo>
                  <a:pt x="0" y="0"/>
                </a:lnTo>
                <a:lnTo>
                  <a:pt x="0" y="126403"/>
                </a:lnTo>
                <a:close/>
              </a:path>
            </a:pathLst>
          </a:custGeom>
          <a:solidFill>
            <a:srgbClr val="3333B2"/>
          </a:solidFill>
        </p:spPr>
        <p:txBody>
          <a:bodyPr wrap="square" lIns="0" tIns="0" rIns="0" bIns="0" rtlCol="0">
            <a:noAutofit/>
          </a:bodyPr>
          <a:lstStyle/>
          <a:p>
            <a:endParaRPr/>
          </a:p>
        </p:txBody>
      </p:sp>
      <p:sp>
        <p:nvSpPr>
          <p:cNvPr id="28" name="object 28"/>
          <p:cNvSpPr/>
          <p:nvPr/>
        </p:nvSpPr>
        <p:spPr>
          <a:xfrm>
            <a:off x="341248" y="2190800"/>
            <a:ext cx="126403" cy="126403"/>
          </a:xfrm>
          <a:custGeom>
            <a:avLst/>
            <a:gdLst/>
            <a:ahLst/>
            <a:cxnLst/>
            <a:rect l="l" t="t" r="r" b="b"/>
            <a:pathLst>
              <a:path w="126403" h="126403">
                <a:moveTo>
                  <a:pt x="0" y="126403"/>
                </a:moveTo>
                <a:lnTo>
                  <a:pt x="126403" y="126403"/>
                </a:lnTo>
                <a:lnTo>
                  <a:pt x="126403" y="0"/>
                </a:lnTo>
                <a:lnTo>
                  <a:pt x="0" y="0"/>
                </a:lnTo>
                <a:lnTo>
                  <a:pt x="0" y="126403"/>
                </a:lnTo>
                <a:close/>
              </a:path>
            </a:pathLst>
          </a:custGeom>
          <a:solidFill>
            <a:srgbClr val="3333B2"/>
          </a:solidFill>
        </p:spPr>
        <p:txBody>
          <a:bodyPr wrap="square" lIns="0" tIns="0" rIns="0" bIns="0" rtlCol="0">
            <a:noAutofit/>
          </a:bodyPr>
          <a:lstStyle/>
          <a:p>
            <a:endParaRPr/>
          </a:p>
        </p:txBody>
      </p:sp>
      <p:sp>
        <p:nvSpPr>
          <p:cNvPr id="27" name="object 27"/>
          <p:cNvSpPr/>
          <p:nvPr/>
        </p:nvSpPr>
        <p:spPr>
          <a:xfrm>
            <a:off x="341248" y="2379789"/>
            <a:ext cx="126403" cy="126403"/>
          </a:xfrm>
          <a:custGeom>
            <a:avLst/>
            <a:gdLst/>
            <a:ahLst/>
            <a:cxnLst/>
            <a:rect l="l" t="t" r="r" b="b"/>
            <a:pathLst>
              <a:path w="126403" h="126403">
                <a:moveTo>
                  <a:pt x="0" y="126403"/>
                </a:moveTo>
                <a:lnTo>
                  <a:pt x="126403" y="126403"/>
                </a:lnTo>
                <a:lnTo>
                  <a:pt x="126403" y="0"/>
                </a:lnTo>
                <a:lnTo>
                  <a:pt x="0" y="0"/>
                </a:lnTo>
                <a:lnTo>
                  <a:pt x="0" y="126403"/>
                </a:lnTo>
                <a:close/>
              </a:path>
            </a:pathLst>
          </a:custGeom>
          <a:solidFill>
            <a:srgbClr val="3333B2"/>
          </a:solidFill>
        </p:spPr>
        <p:txBody>
          <a:bodyPr wrap="square" lIns="0" tIns="0" rIns="0" bIns="0" rtlCol="0">
            <a:noAutofit/>
          </a:bodyPr>
          <a:lstStyle/>
          <a:p>
            <a:endParaRPr/>
          </a:p>
        </p:txBody>
      </p:sp>
      <p:sp>
        <p:nvSpPr>
          <p:cNvPr id="26" name="object 26"/>
          <p:cNvSpPr/>
          <p:nvPr/>
        </p:nvSpPr>
        <p:spPr>
          <a:xfrm>
            <a:off x="341248" y="2568778"/>
            <a:ext cx="126403" cy="126403"/>
          </a:xfrm>
          <a:custGeom>
            <a:avLst/>
            <a:gdLst/>
            <a:ahLst/>
            <a:cxnLst/>
            <a:rect l="l" t="t" r="r" b="b"/>
            <a:pathLst>
              <a:path w="126403" h="126403">
                <a:moveTo>
                  <a:pt x="0" y="126403"/>
                </a:moveTo>
                <a:lnTo>
                  <a:pt x="126403" y="126403"/>
                </a:lnTo>
                <a:lnTo>
                  <a:pt x="126403" y="0"/>
                </a:lnTo>
                <a:lnTo>
                  <a:pt x="0" y="0"/>
                </a:lnTo>
                <a:lnTo>
                  <a:pt x="0" y="126403"/>
                </a:lnTo>
                <a:close/>
              </a:path>
            </a:pathLst>
          </a:custGeom>
          <a:solidFill>
            <a:srgbClr val="3333B2"/>
          </a:solidFill>
        </p:spPr>
        <p:txBody>
          <a:bodyPr wrap="square" lIns="0" tIns="0" rIns="0" bIns="0" rtlCol="0">
            <a:noAutofit/>
          </a:bodyPr>
          <a:lstStyle/>
          <a:p>
            <a:endParaRPr/>
          </a:p>
        </p:txBody>
      </p:sp>
      <p:sp>
        <p:nvSpPr>
          <p:cNvPr id="25" name="object 25"/>
          <p:cNvSpPr/>
          <p:nvPr/>
        </p:nvSpPr>
        <p:spPr>
          <a:xfrm>
            <a:off x="341248" y="2757766"/>
            <a:ext cx="126403" cy="126403"/>
          </a:xfrm>
          <a:custGeom>
            <a:avLst/>
            <a:gdLst/>
            <a:ahLst/>
            <a:cxnLst/>
            <a:rect l="l" t="t" r="r" b="b"/>
            <a:pathLst>
              <a:path w="126403" h="126403">
                <a:moveTo>
                  <a:pt x="0" y="126403"/>
                </a:moveTo>
                <a:lnTo>
                  <a:pt x="126403" y="126403"/>
                </a:lnTo>
                <a:lnTo>
                  <a:pt x="126403" y="0"/>
                </a:lnTo>
                <a:lnTo>
                  <a:pt x="0" y="0"/>
                </a:lnTo>
                <a:lnTo>
                  <a:pt x="0" y="126403"/>
                </a:lnTo>
                <a:close/>
              </a:path>
            </a:pathLst>
          </a:custGeom>
          <a:solidFill>
            <a:srgbClr val="3333B2"/>
          </a:solidFill>
        </p:spPr>
        <p:txBody>
          <a:bodyPr wrap="square" lIns="0" tIns="0" rIns="0" bIns="0" rtlCol="0">
            <a:noAutofit/>
          </a:bodyPr>
          <a:lstStyle/>
          <a:p>
            <a:endParaRPr/>
          </a:p>
        </p:txBody>
      </p:sp>
      <p:sp>
        <p:nvSpPr>
          <p:cNvPr id="24" name="object 24"/>
          <p:cNvSpPr/>
          <p:nvPr/>
        </p:nvSpPr>
        <p:spPr>
          <a:xfrm>
            <a:off x="341248" y="2946755"/>
            <a:ext cx="126403" cy="126403"/>
          </a:xfrm>
          <a:custGeom>
            <a:avLst/>
            <a:gdLst/>
            <a:ahLst/>
            <a:cxnLst/>
            <a:rect l="l" t="t" r="r" b="b"/>
            <a:pathLst>
              <a:path w="126403" h="126403">
                <a:moveTo>
                  <a:pt x="0" y="126403"/>
                </a:moveTo>
                <a:lnTo>
                  <a:pt x="126403" y="126403"/>
                </a:lnTo>
                <a:lnTo>
                  <a:pt x="126403" y="0"/>
                </a:lnTo>
                <a:lnTo>
                  <a:pt x="0" y="0"/>
                </a:lnTo>
                <a:lnTo>
                  <a:pt x="0" y="126403"/>
                </a:lnTo>
                <a:close/>
              </a:path>
            </a:pathLst>
          </a:custGeom>
          <a:solidFill>
            <a:srgbClr val="3333B2"/>
          </a:solidFill>
        </p:spPr>
        <p:txBody>
          <a:bodyPr wrap="square" lIns="0" tIns="0" rIns="0" bIns="0" rtlCol="0">
            <a:noAutofit/>
          </a:bodyPr>
          <a:lstStyle/>
          <a:p>
            <a:endParaRPr/>
          </a:p>
        </p:txBody>
      </p:sp>
      <p:sp>
        <p:nvSpPr>
          <p:cNvPr id="23" name="object 23"/>
          <p:cNvSpPr/>
          <p:nvPr/>
        </p:nvSpPr>
        <p:spPr>
          <a:xfrm>
            <a:off x="341248" y="3135744"/>
            <a:ext cx="126403" cy="126403"/>
          </a:xfrm>
          <a:custGeom>
            <a:avLst/>
            <a:gdLst/>
            <a:ahLst/>
            <a:cxnLst/>
            <a:rect l="l" t="t" r="r" b="b"/>
            <a:pathLst>
              <a:path w="126403" h="126403">
                <a:moveTo>
                  <a:pt x="0" y="126403"/>
                </a:moveTo>
                <a:lnTo>
                  <a:pt x="126403" y="126403"/>
                </a:lnTo>
                <a:lnTo>
                  <a:pt x="126403" y="0"/>
                </a:lnTo>
                <a:lnTo>
                  <a:pt x="0" y="0"/>
                </a:lnTo>
                <a:lnTo>
                  <a:pt x="0" y="126403"/>
                </a:lnTo>
                <a:close/>
              </a:path>
            </a:pathLst>
          </a:custGeom>
          <a:solidFill>
            <a:srgbClr val="3333B2"/>
          </a:solidFill>
        </p:spPr>
        <p:txBody>
          <a:bodyPr wrap="square" lIns="0" tIns="0" rIns="0" bIns="0" rtlCol="0">
            <a:noAutofit/>
          </a:bodyPr>
          <a:lstStyle/>
          <a:p>
            <a:endParaRPr/>
          </a:p>
        </p:txBody>
      </p:sp>
      <p:sp>
        <p:nvSpPr>
          <p:cNvPr id="22" name="object 22"/>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endParaRPr sz="600" dirty="0">
              <a:latin typeface="Times New Roman"/>
              <a:cs typeface="Times New Roman"/>
            </a:endParaRPr>
          </a:p>
        </p:txBody>
      </p:sp>
      <p:sp>
        <p:nvSpPr>
          <p:cNvPr id="21" name="object 21"/>
          <p:cNvSpPr txBox="1"/>
          <p:nvPr/>
        </p:nvSpPr>
        <p:spPr>
          <a:xfrm>
            <a:off x="95300" y="366542"/>
            <a:ext cx="714759" cy="207596"/>
          </a:xfrm>
          <a:prstGeom prst="rect">
            <a:avLst/>
          </a:prstGeom>
        </p:spPr>
        <p:txBody>
          <a:bodyPr wrap="square" lIns="0" tIns="0" rIns="0" bIns="0" rtlCol="0">
            <a:noAutofit/>
          </a:bodyPr>
          <a:lstStyle/>
          <a:p>
            <a:pPr marL="12700">
              <a:lnSpc>
                <a:spcPts val="1480"/>
              </a:lnSpc>
              <a:spcBef>
                <a:spcPts val="74"/>
              </a:spcBef>
            </a:pPr>
            <a:r>
              <a:rPr sz="1400" dirty="0" smtClean="0">
                <a:solidFill>
                  <a:srgbClr val="FFFFFF"/>
                </a:solidFill>
                <a:latin typeface="Times New Roman"/>
                <a:cs typeface="Times New Roman"/>
              </a:rPr>
              <a:t>Contents</a:t>
            </a:r>
            <a:endParaRPr sz="1400">
              <a:latin typeface="Times New Roman"/>
              <a:cs typeface="Times New Roman"/>
            </a:endParaRPr>
          </a:p>
        </p:txBody>
      </p:sp>
      <p:sp>
        <p:nvSpPr>
          <p:cNvPr id="20" name="object 20"/>
          <p:cNvSpPr txBox="1"/>
          <p:nvPr/>
        </p:nvSpPr>
        <p:spPr>
          <a:xfrm>
            <a:off x="531837" y="665897"/>
            <a:ext cx="3234700" cy="2431822"/>
          </a:xfrm>
          <a:prstGeom prst="rect">
            <a:avLst/>
          </a:prstGeom>
        </p:spPr>
        <p:txBody>
          <a:bodyPr wrap="square" lIns="0" tIns="0" rIns="0" bIns="0" rtlCol="0">
            <a:noAutofit/>
          </a:bodyPr>
          <a:lstStyle/>
          <a:p>
            <a:pPr marL="12700" marR="24096">
              <a:lnSpc>
                <a:spcPts val="1160"/>
              </a:lnSpc>
              <a:spcBef>
                <a:spcPts val="57"/>
              </a:spcBef>
            </a:pPr>
            <a:r>
              <a:rPr sz="1100" dirty="0" smtClean="0">
                <a:solidFill>
                  <a:srgbClr val="3333B2"/>
                </a:solidFill>
                <a:latin typeface="Times New Roman"/>
                <a:cs typeface="Times New Roman"/>
              </a:rPr>
              <a:t>Intr</a:t>
            </a:r>
            <a:r>
              <a:rPr sz="1100" spc="29" dirty="0" smtClean="0">
                <a:solidFill>
                  <a:srgbClr val="3333B2"/>
                </a:solidFill>
                <a:latin typeface="Times New Roman"/>
                <a:cs typeface="Times New Roman"/>
              </a:rPr>
              <a:t>o</a:t>
            </a:r>
            <a:r>
              <a:rPr sz="1100" spc="0" dirty="0" smtClean="0">
                <a:solidFill>
                  <a:srgbClr val="3333B2"/>
                </a:solidFill>
                <a:latin typeface="Times New Roman"/>
                <a:cs typeface="Times New Roman"/>
              </a:rPr>
              <a:t>duction</a:t>
            </a:r>
            <a:endParaRPr sz="1100" dirty="0">
              <a:latin typeface="Times New Roman"/>
              <a:cs typeface="Times New Roman"/>
            </a:endParaRPr>
          </a:p>
          <a:p>
            <a:pPr marL="12700" marR="24096">
              <a:lnSpc>
                <a:spcPct val="95825"/>
              </a:lnSpc>
              <a:spcBef>
                <a:spcPts val="162"/>
              </a:spcBef>
            </a:pPr>
            <a:r>
              <a:rPr sz="1100" spc="0" dirty="0" smtClean="0">
                <a:solidFill>
                  <a:srgbClr val="3333B2"/>
                </a:solidFill>
                <a:latin typeface="Times New Roman"/>
                <a:cs typeface="Times New Roman"/>
              </a:rPr>
              <a:t>Objectives</a:t>
            </a:r>
            <a:endParaRPr sz="1100" dirty="0">
              <a:latin typeface="Times New Roman"/>
              <a:cs typeface="Times New Roman"/>
            </a:endParaRPr>
          </a:p>
          <a:p>
            <a:pPr marL="12700" marR="24096">
              <a:lnSpc>
                <a:spcPct val="95825"/>
              </a:lnSpc>
              <a:spcBef>
                <a:spcPts val="220"/>
              </a:spcBef>
            </a:pPr>
            <a:r>
              <a:rPr sz="1100" spc="0" dirty="0" smtClean="0">
                <a:solidFill>
                  <a:srgbClr val="3333B2"/>
                </a:solidFill>
                <a:latin typeface="Times New Roman"/>
                <a:cs typeface="Times New Roman"/>
              </a:rPr>
              <a:t>Problem</a:t>
            </a:r>
            <a:r>
              <a:rPr sz="1100" spc="134" dirty="0" smtClean="0">
                <a:solidFill>
                  <a:srgbClr val="3333B2"/>
                </a:solidFill>
                <a:latin typeface="Times New Roman"/>
                <a:cs typeface="Times New Roman"/>
              </a:rPr>
              <a:t> </a:t>
            </a:r>
            <a:r>
              <a:rPr sz="1100" spc="0" dirty="0" smtClean="0">
                <a:solidFill>
                  <a:srgbClr val="3333B2"/>
                </a:solidFill>
                <a:latin typeface="Times New Roman"/>
                <a:cs typeface="Times New Roman"/>
              </a:rPr>
              <a:t>Description</a:t>
            </a:r>
            <a:endParaRPr sz="1100" dirty="0">
              <a:latin typeface="Times New Roman"/>
              <a:cs typeface="Times New Roman"/>
            </a:endParaRPr>
          </a:p>
          <a:p>
            <a:pPr marL="12700" marR="24096">
              <a:lnSpc>
                <a:spcPct val="95825"/>
              </a:lnSpc>
              <a:spcBef>
                <a:spcPts val="220"/>
              </a:spcBef>
            </a:pPr>
            <a:r>
              <a:rPr sz="1100" spc="0" dirty="0" smtClean="0">
                <a:solidFill>
                  <a:srgbClr val="3333B2"/>
                </a:solidFill>
                <a:latin typeface="Times New Roman"/>
                <a:cs typeface="Times New Roman"/>
              </a:rPr>
              <a:t>The</a:t>
            </a:r>
            <a:r>
              <a:rPr sz="1100" spc="157" dirty="0" smtClean="0">
                <a:solidFill>
                  <a:srgbClr val="3333B2"/>
                </a:solidFill>
                <a:latin typeface="Times New Roman"/>
                <a:cs typeface="Times New Roman"/>
              </a:rPr>
              <a:t> </a:t>
            </a:r>
            <a:r>
              <a:rPr sz="1100" spc="0" dirty="0" smtClean="0">
                <a:solidFill>
                  <a:srgbClr val="3333B2"/>
                </a:solidFill>
                <a:latin typeface="Times New Roman"/>
                <a:cs typeface="Times New Roman"/>
              </a:rPr>
              <a:t>Ap</a:t>
            </a:r>
            <a:r>
              <a:rPr sz="1100" spc="-29" dirty="0" smtClean="0">
                <a:solidFill>
                  <a:srgbClr val="3333B2"/>
                </a:solidFill>
                <a:latin typeface="Times New Roman"/>
                <a:cs typeface="Times New Roman"/>
              </a:rPr>
              <a:t>p</a:t>
            </a:r>
            <a:r>
              <a:rPr sz="1100" spc="0" dirty="0" smtClean="0">
                <a:solidFill>
                  <a:srgbClr val="3333B2"/>
                </a:solidFill>
                <a:latin typeface="Times New Roman"/>
                <a:cs typeface="Times New Roman"/>
              </a:rPr>
              <a:t>roach</a:t>
            </a:r>
            <a:endParaRPr sz="1100" dirty="0">
              <a:latin typeface="Times New Roman"/>
              <a:cs typeface="Times New Roman"/>
            </a:endParaRPr>
          </a:p>
          <a:p>
            <a:pPr marL="12700" marR="24096">
              <a:lnSpc>
                <a:spcPct val="95825"/>
              </a:lnSpc>
              <a:spcBef>
                <a:spcPts val="220"/>
              </a:spcBef>
            </a:pPr>
            <a:r>
              <a:rPr sz="1100" spc="0" dirty="0" smtClean="0">
                <a:solidFill>
                  <a:srgbClr val="3333B2"/>
                </a:solidFill>
                <a:latin typeface="Times New Roman"/>
                <a:cs typeface="Times New Roman"/>
              </a:rPr>
              <a:t>Case</a:t>
            </a:r>
            <a:r>
              <a:rPr sz="1100" spc="69" dirty="0" smtClean="0">
                <a:solidFill>
                  <a:srgbClr val="3333B2"/>
                </a:solidFill>
                <a:latin typeface="Times New Roman"/>
                <a:cs typeface="Times New Roman"/>
              </a:rPr>
              <a:t> </a:t>
            </a:r>
            <a:r>
              <a:rPr sz="1100" spc="0" dirty="0" smtClean="0">
                <a:solidFill>
                  <a:srgbClr val="3333B2"/>
                </a:solidFill>
                <a:latin typeface="Times New Roman"/>
                <a:cs typeface="Times New Roman"/>
              </a:rPr>
              <a:t>Study</a:t>
            </a:r>
            <a:endParaRPr sz="1100" dirty="0">
              <a:latin typeface="Times New Roman"/>
              <a:cs typeface="Times New Roman"/>
            </a:endParaRPr>
          </a:p>
          <a:p>
            <a:pPr marL="12700" marR="1223408">
              <a:lnSpc>
                <a:spcPts val="1264"/>
              </a:lnSpc>
              <a:spcBef>
                <a:spcPts val="220"/>
              </a:spcBef>
            </a:pPr>
            <a:r>
              <a:rPr sz="1100" spc="0" dirty="0" smtClean="0">
                <a:solidFill>
                  <a:srgbClr val="3333B2"/>
                </a:solidFill>
                <a:latin typeface="Times New Roman"/>
                <a:cs typeface="Times New Roman"/>
              </a:rPr>
              <a:t>The</a:t>
            </a:r>
            <a:r>
              <a:rPr sz="1100" spc="157" dirty="0" smtClean="0">
                <a:solidFill>
                  <a:srgbClr val="3333B2"/>
                </a:solidFill>
                <a:latin typeface="Times New Roman"/>
                <a:cs typeface="Times New Roman"/>
              </a:rPr>
              <a:t> </a:t>
            </a:r>
            <a:r>
              <a:rPr sz="1100" spc="0" dirty="0" smtClean="0">
                <a:solidFill>
                  <a:srgbClr val="3333B2"/>
                </a:solidFill>
                <a:latin typeface="Times New Roman"/>
                <a:cs typeface="Times New Roman"/>
              </a:rPr>
              <a:t>Choice</a:t>
            </a:r>
            <a:r>
              <a:rPr sz="1100" spc="1" dirty="0" smtClean="0">
                <a:solidFill>
                  <a:srgbClr val="3333B2"/>
                </a:solidFill>
                <a:latin typeface="Times New Roman"/>
                <a:cs typeface="Times New Roman"/>
              </a:rPr>
              <a:t> </a:t>
            </a:r>
            <a:r>
              <a:rPr sz="1100" spc="0" dirty="0" smtClean="0">
                <a:solidFill>
                  <a:srgbClr val="3333B2"/>
                </a:solidFill>
                <a:latin typeface="Times New Roman"/>
                <a:cs typeface="Times New Roman"/>
              </a:rPr>
              <a:t>Selection</a:t>
            </a:r>
            <a:r>
              <a:rPr sz="1100" spc="55" dirty="0" smtClean="0">
                <a:solidFill>
                  <a:srgbClr val="3333B2"/>
                </a:solidFill>
                <a:latin typeface="Times New Roman"/>
                <a:cs typeface="Times New Roman"/>
              </a:rPr>
              <a:t> </a:t>
            </a:r>
            <a:r>
              <a:rPr sz="1100" spc="0" dirty="0" smtClean="0">
                <a:solidFill>
                  <a:srgbClr val="3333B2"/>
                </a:solidFill>
                <a:latin typeface="Times New Roman"/>
                <a:cs typeface="Times New Roman"/>
              </a:rPr>
              <a:t>Meta</a:t>
            </a:r>
            <a:r>
              <a:rPr sz="1100" spc="180" dirty="0" smtClean="0">
                <a:solidFill>
                  <a:srgbClr val="3333B2"/>
                </a:solidFill>
                <a:latin typeface="Times New Roman"/>
                <a:cs typeface="Times New Roman"/>
              </a:rPr>
              <a:t> </a:t>
            </a:r>
            <a:r>
              <a:rPr sz="1100" spc="0" dirty="0" smtClean="0">
                <a:solidFill>
                  <a:srgbClr val="3333B2"/>
                </a:solidFill>
                <a:latin typeface="Times New Roman"/>
                <a:cs typeface="Times New Roman"/>
              </a:rPr>
              <a:t>M</a:t>
            </a:r>
            <a:r>
              <a:rPr sz="1100" spc="29" dirty="0" smtClean="0">
                <a:solidFill>
                  <a:srgbClr val="3333B2"/>
                </a:solidFill>
                <a:latin typeface="Times New Roman"/>
                <a:cs typeface="Times New Roman"/>
              </a:rPr>
              <a:t>o</a:t>
            </a:r>
            <a:r>
              <a:rPr sz="1100" spc="0" dirty="0" smtClean="0">
                <a:solidFill>
                  <a:srgbClr val="3333B2"/>
                </a:solidFill>
                <a:latin typeface="Times New Roman"/>
                <a:cs typeface="Times New Roman"/>
              </a:rPr>
              <a:t>del </a:t>
            </a:r>
            <a:endParaRPr sz="1100" dirty="0">
              <a:latin typeface="Times New Roman"/>
              <a:cs typeface="Times New Roman"/>
            </a:endParaRPr>
          </a:p>
          <a:p>
            <a:pPr marL="12700" marR="1223408">
              <a:lnSpc>
                <a:spcPts val="1264"/>
              </a:lnSpc>
              <a:spcBef>
                <a:spcPts val="222"/>
              </a:spcBef>
            </a:pPr>
            <a:r>
              <a:rPr sz="1100" spc="0" dirty="0" smtClean="0">
                <a:solidFill>
                  <a:srgbClr val="3333B2"/>
                </a:solidFill>
                <a:latin typeface="Times New Roman"/>
                <a:cs typeface="Times New Roman"/>
              </a:rPr>
              <a:t>The</a:t>
            </a:r>
            <a:r>
              <a:rPr sz="1100" spc="157" dirty="0" smtClean="0">
                <a:solidFill>
                  <a:srgbClr val="3333B2"/>
                </a:solidFill>
                <a:latin typeface="Times New Roman"/>
                <a:cs typeface="Times New Roman"/>
              </a:rPr>
              <a:t> </a:t>
            </a:r>
            <a:r>
              <a:rPr sz="1100" spc="0" dirty="0" smtClean="0">
                <a:solidFill>
                  <a:srgbClr val="3333B2"/>
                </a:solidFill>
                <a:latin typeface="Times New Roman"/>
                <a:cs typeface="Times New Roman"/>
              </a:rPr>
              <a:t>Choice</a:t>
            </a:r>
            <a:r>
              <a:rPr sz="1100" spc="1" dirty="0" smtClean="0">
                <a:solidFill>
                  <a:srgbClr val="3333B2"/>
                </a:solidFill>
                <a:latin typeface="Times New Roman"/>
                <a:cs typeface="Times New Roman"/>
              </a:rPr>
              <a:t> </a:t>
            </a:r>
            <a:r>
              <a:rPr sz="1100" spc="0" dirty="0" smtClean="0">
                <a:solidFill>
                  <a:srgbClr val="3333B2"/>
                </a:solidFill>
                <a:latin typeface="Times New Roman"/>
                <a:cs typeface="Times New Roman"/>
              </a:rPr>
              <a:t>Selection</a:t>
            </a:r>
            <a:r>
              <a:rPr sz="1100" spc="55" dirty="0" smtClean="0">
                <a:solidFill>
                  <a:srgbClr val="3333B2"/>
                </a:solidFill>
                <a:latin typeface="Times New Roman"/>
                <a:cs typeface="Times New Roman"/>
              </a:rPr>
              <a:t> </a:t>
            </a:r>
            <a:r>
              <a:rPr sz="1100" spc="0" dirty="0" smtClean="0">
                <a:solidFill>
                  <a:srgbClr val="3333B2"/>
                </a:solidFill>
                <a:latin typeface="Times New Roman"/>
                <a:cs typeface="Times New Roman"/>
              </a:rPr>
              <a:t>Alg</a:t>
            </a:r>
            <a:r>
              <a:rPr sz="1100" spc="-29" dirty="0" smtClean="0">
                <a:solidFill>
                  <a:srgbClr val="3333B2"/>
                </a:solidFill>
                <a:latin typeface="Times New Roman"/>
                <a:cs typeface="Times New Roman"/>
              </a:rPr>
              <a:t>o</a:t>
            </a:r>
            <a:r>
              <a:rPr sz="1100" spc="0" dirty="0" smtClean="0">
                <a:solidFill>
                  <a:srgbClr val="3333B2"/>
                </a:solidFill>
                <a:latin typeface="Times New Roman"/>
                <a:cs typeface="Times New Roman"/>
              </a:rPr>
              <a:t>rithm </a:t>
            </a:r>
            <a:endParaRPr sz="1100" dirty="0">
              <a:latin typeface="Times New Roman"/>
              <a:cs typeface="Times New Roman"/>
            </a:endParaRPr>
          </a:p>
          <a:p>
            <a:pPr marL="12700" marR="1223408">
              <a:lnSpc>
                <a:spcPts val="1264"/>
              </a:lnSpc>
              <a:spcBef>
                <a:spcPts val="222"/>
              </a:spcBef>
            </a:pPr>
            <a:r>
              <a:rPr sz="1100" spc="0" dirty="0" smtClean="0">
                <a:solidFill>
                  <a:srgbClr val="3333B2"/>
                </a:solidFill>
                <a:latin typeface="Times New Roman"/>
                <a:cs typeface="Times New Roman"/>
              </a:rPr>
              <a:t>Online</a:t>
            </a:r>
            <a:r>
              <a:rPr sz="1100" spc="11" dirty="0" smtClean="0">
                <a:solidFill>
                  <a:srgbClr val="3333B2"/>
                </a:solidFill>
                <a:latin typeface="Times New Roman"/>
                <a:cs typeface="Times New Roman"/>
              </a:rPr>
              <a:t> </a:t>
            </a:r>
            <a:r>
              <a:rPr sz="1100" spc="0" dirty="0" smtClean="0">
                <a:solidFill>
                  <a:srgbClr val="3333B2"/>
                </a:solidFill>
                <a:latin typeface="Times New Roman"/>
                <a:cs typeface="Times New Roman"/>
              </a:rPr>
              <a:t>Interactive</a:t>
            </a:r>
            <a:r>
              <a:rPr sz="1100" spc="89" dirty="0" smtClean="0">
                <a:solidFill>
                  <a:srgbClr val="3333B2"/>
                </a:solidFill>
                <a:latin typeface="Times New Roman"/>
                <a:cs typeface="Times New Roman"/>
              </a:rPr>
              <a:t> </a:t>
            </a:r>
            <a:r>
              <a:rPr sz="1100" spc="0" dirty="0" smtClean="0">
                <a:solidFill>
                  <a:srgbClr val="3333B2"/>
                </a:solidFill>
                <a:latin typeface="Times New Roman"/>
                <a:cs typeface="Times New Roman"/>
              </a:rPr>
              <a:t>Secure</a:t>
            </a:r>
            <a:r>
              <a:rPr sz="1100" spc="76" dirty="0" smtClean="0">
                <a:solidFill>
                  <a:srgbClr val="3333B2"/>
                </a:solidFill>
                <a:latin typeface="Times New Roman"/>
                <a:cs typeface="Times New Roman"/>
              </a:rPr>
              <a:t> </a:t>
            </a:r>
            <a:r>
              <a:rPr sz="1100" spc="0" dirty="0" smtClean="0">
                <a:solidFill>
                  <a:srgbClr val="3333B2"/>
                </a:solidFill>
                <a:latin typeface="Times New Roman"/>
                <a:cs typeface="Times New Roman"/>
              </a:rPr>
              <a:t>M</a:t>
            </a:r>
            <a:r>
              <a:rPr sz="1100" spc="29" dirty="0" smtClean="0">
                <a:solidFill>
                  <a:srgbClr val="3333B2"/>
                </a:solidFill>
                <a:latin typeface="Times New Roman"/>
                <a:cs typeface="Times New Roman"/>
              </a:rPr>
              <a:t>o</a:t>
            </a:r>
            <a:r>
              <a:rPr sz="1100" spc="0" dirty="0" smtClean="0">
                <a:solidFill>
                  <a:srgbClr val="3333B2"/>
                </a:solidFill>
                <a:latin typeface="Times New Roman"/>
                <a:cs typeface="Times New Roman"/>
              </a:rPr>
              <a:t>del </a:t>
            </a:r>
            <a:endParaRPr sz="1100" dirty="0">
              <a:latin typeface="Times New Roman"/>
              <a:cs typeface="Times New Roman"/>
            </a:endParaRPr>
          </a:p>
          <a:p>
            <a:pPr marL="12700" marR="1223408">
              <a:lnSpc>
                <a:spcPts val="1264"/>
              </a:lnSpc>
              <a:spcBef>
                <a:spcPts val="222"/>
              </a:spcBef>
            </a:pPr>
            <a:r>
              <a:rPr sz="1100" spc="0" dirty="0" smtClean="0">
                <a:solidFill>
                  <a:srgbClr val="3333B2"/>
                </a:solidFill>
                <a:latin typeface="Times New Roman"/>
                <a:cs typeface="Times New Roman"/>
              </a:rPr>
              <a:t>Pro</a:t>
            </a:r>
            <a:r>
              <a:rPr sz="1100" spc="29" dirty="0" smtClean="0">
                <a:solidFill>
                  <a:srgbClr val="3333B2"/>
                </a:solidFill>
                <a:latin typeface="Times New Roman"/>
                <a:cs typeface="Times New Roman"/>
              </a:rPr>
              <a:t>p</a:t>
            </a:r>
            <a:r>
              <a:rPr sz="1100" spc="0" dirty="0" smtClean="0">
                <a:solidFill>
                  <a:srgbClr val="3333B2"/>
                </a:solidFill>
                <a:latin typeface="Times New Roman"/>
                <a:cs typeface="Times New Roman"/>
              </a:rPr>
              <a:t>osed</a:t>
            </a:r>
            <a:r>
              <a:rPr sz="1100" spc="153" dirty="0" smtClean="0">
                <a:solidFill>
                  <a:srgbClr val="3333B2"/>
                </a:solidFill>
                <a:latin typeface="Times New Roman"/>
                <a:cs typeface="Times New Roman"/>
              </a:rPr>
              <a:t> </a:t>
            </a:r>
            <a:r>
              <a:rPr sz="1100" spc="0" dirty="0" smtClean="0">
                <a:solidFill>
                  <a:srgbClr val="3333B2"/>
                </a:solidFill>
                <a:latin typeface="Times New Roman"/>
                <a:cs typeface="Times New Roman"/>
              </a:rPr>
              <a:t>M</a:t>
            </a:r>
            <a:r>
              <a:rPr sz="1100" spc="29" dirty="0" smtClean="0">
                <a:solidFill>
                  <a:srgbClr val="3333B2"/>
                </a:solidFill>
                <a:latin typeface="Times New Roman"/>
                <a:cs typeface="Times New Roman"/>
              </a:rPr>
              <a:t>o</a:t>
            </a:r>
            <a:r>
              <a:rPr sz="1100" spc="0" dirty="0" smtClean="0">
                <a:solidFill>
                  <a:srgbClr val="3333B2"/>
                </a:solidFill>
                <a:latin typeface="Times New Roman"/>
                <a:cs typeface="Times New Roman"/>
              </a:rPr>
              <a:t>del</a:t>
            </a:r>
            <a:endParaRPr sz="1100" dirty="0">
              <a:latin typeface="Times New Roman"/>
              <a:cs typeface="Times New Roman"/>
            </a:endParaRPr>
          </a:p>
          <a:p>
            <a:pPr marL="12700" marR="24096">
              <a:lnSpc>
                <a:spcPct val="95825"/>
              </a:lnSpc>
              <a:spcBef>
                <a:spcPts val="227"/>
              </a:spcBef>
            </a:pPr>
            <a:r>
              <a:rPr sz="1100" spc="0" dirty="0" smtClean="0">
                <a:solidFill>
                  <a:srgbClr val="3333B2"/>
                </a:solidFill>
                <a:latin typeface="Times New Roman"/>
                <a:cs typeface="Times New Roman"/>
              </a:rPr>
              <a:t>Seat</a:t>
            </a:r>
            <a:r>
              <a:rPr sz="1100" spc="87" dirty="0" smtClean="0">
                <a:solidFill>
                  <a:srgbClr val="3333B2"/>
                </a:solidFill>
                <a:latin typeface="Times New Roman"/>
                <a:cs typeface="Times New Roman"/>
              </a:rPr>
              <a:t> </a:t>
            </a:r>
            <a:r>
              <a:rPr sz="1100" spc="0" dirty="0" smtClean="0">
                <a:solidFill>
                  <a:srgbClr val="3333B2"/>
                </a:solidFill>
                <a:latin typeface="Times New Roman"/>
                <a:cs typeface="Times New Roman"/>
              </a:rPr>
              <a:t>Utlization</a:t>
            </a:r>
            <a:endParaRPr sz="1100" dirty="0">
              <a:latin typeface="Times New Roman"/>
              <a:cs typeface="Times New Roman"/>
            </a:endParaRPr>
          </a:p>
          <a:p>
            <a:pPr marL="12700">
              <a:lnSpc>
                <a:spcPct val="95825"/>
              </a:lnSpc>
              <a:spcBef>
                <a:spcPts val="220"/>
              </a:spcBef>
            </a:pPr>
            <a:r>
              <a:rPr sz="1100" spc="0" dirty="0" smtClean="0">
                <a:solidFill>
                  <a:srgbClr val="3333B2"/>
                </a:solidFill>
                <a:latin typeface="Times New Roman"/>
                <a:cs typeface="Times New Roman"/>
              </a:rPr>
              <a:t>Analysis</a:t>
            </a:r>
            <a:r>
              <a:rPr sz="1100" spc="-101" dirty="0" smtClean="0">
                <a:solidFill>
                  <a:srgbClr val="3333B2"/>
                </a:solidFill>
                <a:latin typeface="Times New Roman"/>
                <a:cs typeface="Times New Roman"/>
              </a:rPr>
              <a:t> </a:t>
            </a:r>
            <a:r>
              <a:rPr sz="1100" spc="0" dirty="0" smtClean="0">
                <a:solidFill>
                  <a:srgbClr val="3333B2"/>
                </a:solidFill>
                <a:latin typeface="Times New Roman"/>
                <a:cs typeface="Times New Roman"/>
              </a:rPr>
              <a:t>of</a:t>
            </a:r>
            <a:r>
              <a:rPr sz="1100" spc="44" dirty="0" smtClean="0">
                <a:solidFill>
                  <a:srgbClr val="3333B2"/>
                </a:solidFill>
                <a:latin typeface="Times New Roman"/>
                <a:cs typeface="Times New Roman"/>
              </a:rPr>
              <a:t> </a:t>
            </a:r>
            <a:r>
              <a:rPr sz="1100" spc="0" dirty="0" smtClean="0">
                <a:solidFill>
                  <a:srgbClr val="3333B2"/>
                </a:solidFill>
                <a:latin typeface="Times New Roman"/>
                <a:cs typeface="Times New Roman"/>
              </a:rPr>
              <a:t>Alg</a:t>
            </a:r>
            <a:r>
              <a:rPr sz="1100" spc="-29" dirty="0" smtClean="0">
                <a:solidFill>
                  <a:srgbClr val="3333B2"/>
                </a:solidFill>
                <a:latin typeface="Times New Roman"/>
                <a:cs typeface="Times New Roman"/>
              </a:rPr>
              <a:t>o</a:t>
            </a:r>
            <a:r>
              <a:rPr sz="1100" spc="0" dirty="0" smtClean="0">
                <a:solidFill>
                  <a:srgbClr val="3333B2"/>
                </a:solidFill>
                <a:latin typeface="Times New Roman"/>
                <a:cs typeface="Times New Roman"/>
              </a:rPr>
              <a:t>rthim</a:t>
            </a:r>
            <a:r>
              <a:rPr sz="1100" spc="29" dirty="0" smtClean="0">
                <a:solidFill>
                  <a:srgbClr val="3333B2"/>
                </a:solidFill>
                <a:latin typeface="Times New Roman"/>
                <a:cs typeface="Times New Roman"/>
              </a:rPr>
              <a:t> </a:t>
            </a:r>
            <a:r>
              <a:rPr sz="1100" spc="0" dirty="0" smtClean="0">
                <a:solidFill>
                  <a:srgbClr val="3333B2"/>
                </a:solidFill>
                <a:latin typeface="Times New Roman"/>
                <a:cs typeface="Times New Roman"/>
              </a:rPr>
              <a:t>with</a:t>
            </a:r>
            <a:r>
              <a:rPr sz="1100" spc="84" dirty="0" smtClean="0">
                <a:solidFill>
                  <a:srgbClr val="3333B2"/>
                </a:solidFill>
                <a:latin typeface="Times New Roman"/>
                <a:cs typeface="Times New Roman"/>
              </a:rPr>
              <a:t> </a:t>
            </a:r>
            <a:r>
              <a:rPr sz="1100" spc="0" dirty="0" smtClean="0">
                <a:solidFill>
                  <a:srgbClr val="3333B2"/>
                </a:solidFill>
                <a:latin typeface="Times New Roman"/>
                <a:cs typeface="Times New Roman"/>
              </a:rPr>
              <a:t>Res</a:t>
            </a:r>
            <a:r>
              <a:rPr sz="1100" spc="29" dirty="0" smtClean="0">
                <a:solidFill>
                  <a:srgbClr val="3333B2"/>
                </a:solidFill>
                <a:latin typeface="Times New Roman"/>
                <a:cs typeface="Times New Roman"/>
              </a:rPr>
              <a:t>p</a:t>
            </a:r>
            <a:r>
              <a:rPr sz="1100" spc="0" dirty="0" smtClean="0">
                <a:solidFill>
                  <a:srgbClr val="3333B2"/>
                </a:solidFill>
                <a:latin typeface="Times New Roman"/>
                <a:cs typeface="Times New Roman"/>
              </a:rPr>
              <a:t>ect</a:t>
            </a:r>
            <a:r>
              <a:rPr sz="1100" spc="89" dirty="0" smtClean="0">
                <a:solidFill>
                  <a:srgbClr val="3333B2"/>
                </a:solidFill>
                <a:latin typeface="Times New Roman"/>
                <a:cs typeface="Times New Roman"/>
              </a:rPr>
              <a:t> </a:t>
            </a:r>
            <a:r>
              <a:rPr sz="1100" spc="0" dirty="0" smtClean="0">
                <a:solidFill>
                  <a:srgbClr val="3333B2"/>
                </a:solidFill>
                <a:latin typeface="Times New Roman"/>
                <a:cs typeface="Times New Roman"/>
              </a:rPr>
              <a:t>to</a:t>
            </a:r>
            <a:r>
              <a:rPr sz="1100" spc="166" dirty="0" smtClean="0">
                <a:solidFill>
                  <a:srgbClr val="3333B2"/>
                </a:solidFill>
                <a:latin typeface="Times New Roman"/>
                <a:cs typeface="Times New Roman"/>
              </a:rPr>
              <a:t> </a:t>
            </a:r>
            <a:r>
              <a:rPr sz="1100" spc="0" dirty="0" smtClean="0">
                <a:solidFill>
                  <a:srgbClr val="3333B2"/>
                </a:solidFill>
                <a:latin typeface="Times New Roman"/>
                <a:cs typeface="Times New Roman"/>
              </a:rPr>
              <a:t>Space</a:t>
            </a:r>
            <a:r>
              <a:rPr sz="1100" spc="109" dirty="0" smtClean="0">
                <a:solidFill>
                  <a:srgbClr val="3333B2"/>
                </a:solidFill>
                <a:latin typeface="Times New Roman"/>
                <a:cs typeface="Times New Roman"/>
              </a:rPr>
              <a:t> </a:t>
            </a:r>
            <a:r>
              <a:rPr sz="1100" spc="0" dirty="0" smtClean="0">
                <a:solidFill>
                  <a:srgbClr val="3333B2"/>
                </a:solidFill>
                <a:latin typeface="Times New Roman"/>
                <a:cs typeface="Times New Roman"/>
              </a:rPr>
              <a:t>and</a:t>
            </a:r>
            <a:r>
              <a:rPr sz="1100" spc="142" dirty="0" smtClean="0">
                <a:solidFill>
                  <a:srgbClr val="3333B2"/>
                </a:solidFill>
                <a:latin typeface="Times New Roman"/>
                <a:cs typeface="Times New Roman"/>
              </a:rPr>
              <a:t> </a:t>
            </a:r>
            <a:r>
              <a:rPr sz="1100" spc="0" dirty="0" smtClean="0">
                <a:solidFill>
                  <a:srgbClr val="3333B2"/>
                </a:solidFill>
                <a:latin typeface="Times New Roman"/>
                <a:cs typeface="Times New Roman"/>
              </a:rPr>
              <a:t>Time</a:t>
            </a:r>
            <a:endParaRPr sz="1100" dirty="0">
              <a:latin typeface="Times New Roman"/>
              <a:cs typeface="Times New Roman"/>
            </a:endParaRPr>
          </a:p>
          <a:p>
            <a:pPr marL="12700" marR="24096">
              <a:lnSpc>
                <a:spcPct val="95825"/>
              </a:lnSpc>
              <a:spcBef>
                <a:spcPts val="220"/>
              </a:spcBef>
            </a:pPr>
            <a:r>
              <a:rPr sz="1100" spc="0" dirty="0" smtClean="0">
                <a:solidFill>
                  <a:srgbClr val="3333B2"/>
                </a:solidFill>
                <a:latin typeface="Times New Roman"/>
                <a:cs typeface="Times New Roman"/>
              </a:rPr>
              <a:t>Comp</a:t>
            </a:r>
            <a:r>
              <a:rPr sz="1100" spc="-29" dirty="0" smtClean="0">
                <a:solidFill>
                  <a:srgbClr val="3333B2"/>
                </a:solidFill>
                <a:latin typeface="Times New Roman"/>
                <a:cs typeface="Times New Roman"/>
              </a:rPr>
              <a:t>a</a:t>
            </a:r>
            <a:r>
              <a:rPr sz="1100" spc="0" dirty="0" smtClean="0">
                <a:solidFill>
                  <a:srgbClr val="3333B2"/>
                </a:solidFill>
                <a:latin typeface="Times New Roman"/>
                <a:cs typeface="Times New Roman"/>
              </a:rPr>
              <a:t>rison</a:t>
            </a:r>
            <a:r>
              <a:rPr sz="1100" spc="53" dirty="0" smtClean="0">
                <a:solidFill>
                  <a:srgbClr val="3333B2"/>
                </a:solidFill>
                <a:latin typeface="Times New Roman"/>
                <a:cs typeface="Times New Roman"/>
              </a:rPr>
              <a:t> </a:t>
            </a:r>
            <a:r>
              <a:rPr sz="1100" spc="0" dirty="0" smtClean="0">
                <a:solidFill>
                  <a:srgbClr val="3333B2"/>
                </a:solidFill>
                <a:latin typeface="Times New Roman"/>
                <a:cs typeface="Times New Roman"/>
              </a:rPr>
              <a:t>With</a:t>
            </a:r>
            <a:r>
              <a:rPr sz="1100" spc="127" dirty="0" smtClean="0">
                <a:solidFill>
                  <a:srgbClr val="3333B2"/>
                </a:solidFill>
                <a:latin typeface="Times New Roman"/>
                <a:cs typeface="Times New Roman"/>
              </a:rPr>
              <a:t> </a:t>
            </a:r>
            <a:r>
              <a:rPr sz="1100" spc="0" dirty="0" smtClean="0">
                <a:solidFill>
                  <a:srgbClr val="3333B2"/>
                </a:solidFill>
                <a:latin typeface="Times New Roman"/>
                <a:cs typeface="Times New Roman"/>
              </a:rPr>
              <a:t>Others</a:t>
            </a:r>
            <a:r>
              <a:rPr sz="1100" spc="169" dirty="0" smtClean="0">
                <a:solidFill>
                  <a:srgbClr val="3333B2"/>
                </a:solidFill>
                <a:latin typeface="Times New Roman"/>
                <a:cs typeface="Times New Roman"/>
              </a:rPr>
              <a:t> </a:t>
            </a:r>
            <a:r>
              <a:rPr sz="1100" spc="0" dirty="0" smtClean="0">
                <a:solidFill>
                  <a:srgbClr val="3333B2"/>
                </a:solidFill>
                <a:latin typeface="Times New Roman"/>
                <a:cs typeface="Times New Roman"/>
              </a:rPr>
              <a:t>M</a:t>
            </a:r>
            <a:r>
              <a:rPr sz="1100" spc="29" dirty="0" smtClean="0">
                <a:solidFill>
                  <a:srgbClr val="3333B2"/>
                </a:solidFill>
                <a:latin typeface="Times New Roman"/>
                <a:cs typeface="Times New Roman"/>
              </a:rPr>
              <a:t>o</a:t>
            </a:r>
            <a:r>
              <a:rPr sz="1100" spc="0" dirty="0" smtClean="0">
                <a:solidFill>
                  <a:srgbClr val="3333B2"/>
                </a:solidFill>
                <a:latin typeface="Times New Roman"/>
                <a:cs typeface="Times New Roman"/>
              </a:rPr>
              <a:t>dels</a:t>
            </a:r>
            <a:endParaRPr sz="1100" dirty="0">
              <a:latin typeface="Times New Roman"/>
              <a:cs typeface="Times New Roman"/>
            </a:endParaRPr>
          </a:p>
          <a:p>
            <a:pPr marL="12700" marR="24096">
              <a:lnSpc>
                <a:spcPct val="95825"/>
              </a:lnSpc>
              <a:spcBef>
                <a:spcPts val="220"/>
              </a:spcBef>
            </a:pPr>
            <a:r>
              <a:rPr sz="1100" spc="0" dirty="0" smtClean="0">
                <a:solidFill>
                  <a:srgbClr val="3333B2"/>
                </a:solidFill>
                <a:latin typeface="Times New Roman"/>
                <a:cs typeface="Times New Roman"/>
              </a:rPr>
              <a:t>Summ</a:t>
            </a:r>
            <a:r>
              <a:rPr sz="1100" spc="-29" dirty="0" smtClean="0">
                <a:solidFill>
                  <a:srgbClr val="3333B2"/>
                </a:solidFill>
                <a:latin typeface="Times New Roman"/>
                <a:cs typeface="Times New Roman"/>
              </a:rPr>
              <a:t>a</a:t>
            </a:r>
            <a:r>
              <a:rPr sz="1100" spc="0" dirty="0" smtClean="0">
                <a:solidFill>
                  <a:srgbClr val="3333B2"/>
                </a:solidFill>
                <a:latin typeface="Times New Roman"/>
                <a:cs typeface="Times New Roman"/>
              </a:rPr>
              <a:t>ry</a:t>
            </a:r>
            <a:r>
              <a:rPr sz="1100" spc="86" dirty="0" smtClean="0">
                <a:solidFill>
                  <a:srgbClr val="3333B2"/>
                </a:solidFill>
                <a:latin typeface="Times New Roman"/>
                <a:cs typeface="Times New Roman"/>
              </a:rPr>
              <a:t> </a:t>
            </a:r>
            <a:r>
              <a:rPr sz="1100" spc="0" dirty="0" smtClean="0">
                <a:solidFill>
                  <a:srgbClr val="3333B2"/>
                </a:solidFill>
                <a:latin typeface="Times New Roman"/>
                <a:cs typeface="Times New Roman"/>
              </a:rPr>
              <a:t>and</a:t>
            </a:r>
            <a:r>
              <a:rPr sz="1100" spc="142" dirty="0" smtClean="0">
                <a:solidFill>
                  <a:srgbClr val="3333B2"/>
                </a:solidFill>
                <a:latin typeface="Times New Roman"/>
                <a:cs typeface="Times New Roman"/>
              </a:rPr>
              <a:t> </a:t>
            </a:r>
            <a:r>
              <a:rPr sz="1100" spc="-29" dirty="0" smtClean="0">
                <a:solidFill>
                  <a:srgbClr val="3333B2"/>
                </a:solidFill>
                <a:latin typeface="Times New Roman"/>
                <a:cs typeface="Times New Roman"/>
              </a:rPr>
              <a:t>F</a:t>
            </a:r>
            <a:r>
              <a:rPr sz="1100" spc="0" dirty="0" smtClean="0">
                <a:solidFill>
                  <a:srgbClr val="3333B2"/>
                </a:solidFill>
                <a:latin typeface="Times New Roman"/>
                <a:cs typeface="Times New Roman"/>
              </a:rPr>
              <a:t>uture</a:t>
            </a:r>
            <a:r>
              <a:rPr sz="1100" spc="199" dirty="0" smtClean="0">
                <a:solidFill>
                  <a:srgbClr val="3333B2"/>
                </a:solidFill>
                <a:latin typeface="Times New Roman"/>
                <a:cs typeface="Times New Roman"/>
              </a:rPr>
              <a:t> </a:t>
            </a:r>
            <a:r>
              <a:rPr sz="1100" spc="-29" dirty="0" smtClean="0">
                <a:solidFill>
                  <a:srgbClr val="3333B2"/>
                </a:solidFill>
                <a:latin typeface="Times New Roman"/>
                <a:cs typeface="Times New Roman"/>
              </a:rPr>
              <a:t>Wo</a:t>
            </a:r>
            <a:r>
              <a:rPr sz="1100" spc="0" dirty="0" smtClean="0">
                <a:solidFill>
                  <a:srgbClr val="3333B2"/>
                </a:solidFill>
                <a:latin typeface="Times New Roman"/>
                <a:cs typeface="Times New Roman"/>
              </a:rPr>
              <a:t>rk</a:t>
            </a:r>
            <a:endParaRPr sz="1100" dirty="0">
              <a:latin typeface="Times New Roman"/>
              <a:cs typeface="Times New Roman"/>
            </a:endParaRPr>
          </a:p>
        </p:txBody>
      </p:sp>
      <p:sp>
        <p:nvSpPr>
          <p:cNvPr id="19" name="object 19"/>
          <p:cNvSpPr txBox="1"/>
          <p:nvPr/>
        </p:nvSpPr>
        <p:spPr>
          <a:xfrm>
            <a:off x="531837" y="3122762"/>
            <a:ext cx="657140" cy="163945"/>
          </a:xfrm>
          <a:prstGeom prst="rect">
            <a:avLst/>
          </a:prstGeom>
        </p:spPr>
        <p:txBody>
          <a:bodyPr wrap="square" lIns="0" tIns="0" rIns="0" bIns="0" rtlCol="0">
            <a:noAutofit/>
          </a:bodyPr>
          <a:lstStyle/>
          <a:p>
            <a:pPr marL="12700">
              <a:lnSpc>
                <a:spcPts val="1160"/>
              </a:lnSpc>
              <a:spcBef>
                <a:spcPts val="57"/>
              </a:spcBef>
            </a:pPr>
            <a:r>
              <a:rPr sz="1100" spc="0" dirty="0" smtClean="0">
                <a:solidFill>
                  <a:srgbClr val="3333B2"/>
                </a:solidFill>
                <a:latin typeface="Times New Roman"/>
                <a:cs typeface="Times New Roman"/>
              </a:rPr>
              <a:t>References</a:t>
            </a:r>
            <a:endParaRPr sz="1100">
              <a:latin typeface="Times New Roman"/>
              <a:cs typeface="Times New Roman"/>
            </a:endParaRPr>
          </a:p>
        </p:txBody>
      </p:sp>
      <p:sp>
        <p:nvSpPr>
          <p:cNvPr id="18" name="object 18"/>
          <p:cNvSpPr txBox="1"/>
          <p:nvPr/>
        </p:nvSpPr>
        <p:spPr>
          <a:xfrm>
            <a:off x="4326559" y="3341872"/>
            <a:ext cx="213488"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2</a:t>
            </a:r>
            <a:r>
              <a:rPr sz="600" spc="-29"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17" name="object 17"/>
          <p:cNvSpPr txBox="1"/>
          <p:nvPr/>
        </p:nvSpPr>
        <p:spPr>
          <a:xfrm>
            <a:off x="3333978" y="3270179"/>
            <a:ext cx="43099" cy="40583"/>
          </a:xfrm>
          <a:prstGeom prst="rect">
            <a:avLst/>
          </a:prstGeom>
        </p:spPr>
        <p:txBody>
          <a:bodyPr wrap="square" lIns="0" tIns="0" rIns="0" bIns="0" rtlCol="0">
            <a:noAutofit/>
          </a:bodyPr>
          <a:lstStyle/>
          <a:p>
            <a:endParaRPr/>
          </a:p>
        </p:txBody>
      </p:sp>
      <p:sp>
        <p:nvSpPr>
          <p:cNvPr id="16" name="object 16"/>
          <p:cNvSpPr txBox="1"/>
          <p:nvPr/>
        </p:nvSpPr>
        <p:spPr>
          <a:xfrm>
            <a:off x="3069133" y="3285457"/>
            <a:ext cx="43019" cy="15183"/>
          </a:xfrm>
          <a:prstGeom prst="rect">
            <a:avLst/>
          </a:prstGeom>
        </p:spPr>
        <p:txBody>
          <a:bodyPr wrap="square" lIns="0" tIns="0" rIns="0" bIns="0" rtlCol="0">
            <a:noAutofit/>
          </a:bodyPr>
          <a:lstStyle/>
          <a:p>
            <a:endParaRPr/>
          </a:p>
        </p:txBody>
      </p:sp>
      <p:sp>
        <p:nvSpPr>
          <p:cNvPr id="15" name="object 15"/>
          <p:cNvSpPr txBox="1"/>
          <p:nvPr/>
        </p:nvSpPr>
        <p:spPr>
          <a:xfrm>
            <a:off x="341248" y="3135744"/>
            <a:ext cx="158203" cy="126403"/>
          </a:xfrm>
          <a:prstGeom prst="rect">
            <a:avLst/>
          </a:prstGeom>
        </p:spPr>
        <p:txBody>
          <a:bodyPr wrap="square" lIns="0" tIns="0" rIns="0" bIns="0" rtlCol="0">
            <a:noAutofit/>
          </a:bodyPr>
          <a:lstStyle/>
          <a:p>
            <a:pPr>
              <a:lnSpc>
                <a:spcPts val="994"/>
              </a:lnSpc>
              <a:spcBef>
                <a:spcPts val="49"/>
              </a:spcBef>
            </a:pPr>
            <a:r>
              <a:rPr sz="1000" spc="0" dirty="0" smtClean="0">
                <a:solidFill>
                  <a:srgbClr val="FFFFFF"/>
                </a:solidFill>
                <a:latin typeface="Times New Roman"/>
                <a:cs typeface="Times New Roman"/>
              </a:rPr>
              <a:t>14</a:t>
            </a:r>
            <a:endParaRPr sz="1000" dirty="0">
              <a:latin typeface="Times New Roman"/>
              <a:cs typeface="Times New Roman"/>
            </a:endParaRPr>
          </a:p>
        </p:txBody>
      </p:sp>
      <p:sp>
        <p:nvSpPr>
          <p:cNvPr id="14" name="object 14"/>
          <p:cNvSpPr txBox="1"/>
          <p:nvPr/>
        </p:nvSpPr>
        <p:spPr>
          <a:xfrm>
            <a:off x="341248" y="2946755"/>
            <a:ext cx="158203" cy="126403"/>
          </a:xfrm>
          <a:prstGeom prst="rect">
            <a:avLst/>
          </a:prstGeom>
        </p:spPr>
        <p:txBody>
          <a:bodyPr wrap="square" lIns="0" tIns="0" rIns="0" bIns="0" rtlCol="0">
            <a:noAutofit/>
          </a:bodyPr>
          <a:lstStyle/>
          <a:p>
            <a:pPr>
              <a:lnSpc>
                <a:spcPts val="994"/>
              </a:lnSpc>
              <a:spcBef>
                <a:spcPts val="49"/>
              </a:spcBef>
            </a:pPr>
            <a:r>
              <a:rPr sz="1000" spc="0" dirty="0" smtClean="0">
                <a:solidFill>
                  <a:srgbClr val="FFFFFF"/>
                </a:solidFill>
                <a:latin typeface="Times New Roman"/>
                <a:cs typeface="Times New Roman"/>
              </a:rPr>
              <a:t>13</a:t>
            </a:r>
            <a:endParaRPr sz="1000">
              <a:latin typeface="Times New Roman"/>
              <a:cs typeface="Times New Roman"/>
            </a:endParaRPr>
          </a:p>
        </p:txBody>
      </p:sp>
      <p:sp>
        <p:nvSpPr>
          <p:cNvPr id="13" name="object 13"/>
          <p:cNvSpPr txBox="1"/>
          <p:nvPr/>
        </p:nvSpPr>
        <p:spPr>
          <a:xfrm>
            <a:off x="341248" y="2757766"/>
            <a:ext cx="158203" cy="126403"/>
          </a:xfrm>
          <a:prstGeom prst="rect">
            <a:avLst/>
          </a:prstGeom>
        </p:spPr>
        <p:txBody>
          <a:bodyPr wrap="square" lIns="0" tIns="0" rIns="0" bIns="0" rtlCol="0">
            <a:noAutofit/>
          </a:bodyPr>
          <a:lstStyle/>
          <a:p>
            <a:pPr>
              <a:lnSpc>
                <a:spcPts val="994"/>
              </a:lnSpc>
              <a:spcBef>
                <a:spcPts val="49"/>
              </a:spcBef>
            </a:pPr>
            <a:r>
              <a:rPr sz="1000" spc="0" dirty="0" smtClean="0">
                <a:solidFill>
                  <a:srgbClr val="FFFFFF"/>
                </a:solidFill>
                <a:latin typeface="Times New Roman"/>
                <a:cs typeface="Times New Roman"/>
              </a:rPr>
              <a:t>12</a:t>
            </a:r>
            <a:endParaRPr sz="1000">
              <a:latin typeface="Times New Roman"/>
              <a:cs typeface="Times New Roman"/>
            </a:endParaRPr>
          </a:p>
        </p:txBody>
      </p:sp>
      <p:sp>
        <p:nvSpPr>
          <p:cNvPr id="12" name="object 12"/>
          <p:cNvSpPr txBox="1"/>
          <p:nvPr/>
        </p:nvSpPr>
        <p:spPr>
          <a:xfrm>
            <a:off x="341248" y="2568778"/>
            <a:ext cx="158203" cy="126403"/>
          </a:xfrm>
          <a:prstGeom prst="rect">
            <a:avLst/>
          </a:prstGeom>
        </p:spPr>
        <p:txBody>
          <a:bodyPr wrap="square" lIns="0" tIns="0" rIns="0" bIns="0" rtlCol="0">
            <a:noAutofit/>
          </a:bodyPr>
          <a:lstStyle/>
          <a:p>
            <a:pPr>
              <a:lnSpc>
                <a:spcPts val="994"/>
              </a:lnSpc>
              <a:spcBef>
                <a:spcPts val="49"/>
              </a:spcBef>
            </a:pPr>
            <a:r>
              <a:rPr sz="1000" spc="0" dirty="0" smtClean="0">
                <a:solidFill>
                  <a:srgbClr val="FFFFFF"/>
                </a:solidFill>
                <a:latin typeface="Times New Roman"/>
                <a:cs typeface="Times New Roman"/>
              </a:rPr>
              <a:t>11</a:t>
            </a:r>
            <a:endParaRPr sz="1000">
              <a:latin typeface="Times New Roman"/>
              <a:cs typeface="Times New Roman"/>
            </a:endParaRPr>
          </a:p>
        </p:txBody>
      </p:sp>
      <p:sp>
        <p:nvSpPr>
          <p:cNvPr id="11" name="object 11"/>
          <p:cNvSpPr txBox="1"/>
          <p:nvPr/>
        </p:nvSpPr>
        <p:spPr>
          <a:xfrm>
            <a:off x="341248" y="2379789"/>
            <a:ext cx="158203" cy="126403"/>
          </a:xfrm>
          <a:prstGeom prst="rect">
            <a:avLst/>
          </a:prstGeom>
        </p:spPr>
        <p:txBody>
          <a:bodyPr wrap="square" lIns="0" tIns="0" rIns="0" bIns="0" rtlCol="0">
            <a:noAutofit/>
          </a:bodyPr>
          <a:lstStyle/>
          <a:p>
            <a:pPr>
              <a:lnSpc>
                <a:spcPts val="994"/>
              </a:lnSpc>
              <a:spcBef>
                <a:spcPts val="49"/>
              </a:spcBef>
            </a:pPr>
            <a:r>
              <a:rPr sz="1000" spc="0" dirty="0" smtClean="0">
                <a:solidFill>
                  <a:srgbClr val="FFFFFF"/>
                </a:solidFill>
                <a:latin typeface="Times New Roman"/>
                <a:cs typeface="Times New Roman"/>
              </a:rPr>
              <a:t>10</a:t>
            </a:r>
            <a:endParaRPr sz="1000">
              <a:latin typeface="Times New Roman"/>
              <a:cs typeface="Times New Roman"/>
            </a:endParaRPr>
          </a:p>
        </p:txBody>
      </p:sp>
      <p:sp>
        <p:nvSpPr>
          <p:cNvPr id="10" name="object 10"/>
          <p:cNvSpPr txBox="1"/>
          <p:nvPr/>
        </p:nvSpPr>
        <p:spPr>
          <a:xfrm>
            <a:off x="341248" y="2190800"/>
            <a:ext cx="126403" cy="126403"/>
          </a:xfrm>
          <a:prstGeom prst="rect">
            <a:avLst/>
          </a:prstGeom>
        </p:spPr>
        <p:txBody>
          <a:bodyPr wrap="square" lIns="0" tIns="0" rIns="0" bIns="0" rtlCol="0">
            <a:noAutofit/>
          </a:bodyPr>
          <a:lstStyle/>
          <a:p>
            <a:pPr marL="31572">
              <a:lnSpc>
                <a:spcPts val="994"/>
              </a:lnSpc>
              <a:spcBef>
                <a:spcPts val="49"/>
              </a:spcBef>
            </a:pPr>
            <a:r>
              <a:rPr sz="1000" spc="0" dirty="0" smtClean="0">
                <a:solidFill>
                  <a:srgbClr val="FFFFFF"/>
                </a:solidFill>
                <a:latin typeface="Times New Roman"/>
                <a:cs typeface="Times New Roman"/>
              </a:rPr>
              <a:t>9</a:t>
            </a:r>
            <a:endParaRPr sz="1000">
              <a:latin typeface="Times New Roman"/>
              <a:cs typeface="Times New Roman"/>
            </a:endParaRPr>
          </a:p>
        </p:txBody>
      </p:sp>
      <p:sp>
        <p:nvSpPr>
          <p:cNvPr id="9" name="object 9"/>
          <p:cNvSpPr txBox="1"/>
          <p:nvPr/>
        </p:nvSpPr>
        <p:spPr>
          <a:xfrm>
            <a:off x="341248" y="2001812"/>
            <a:ext cx="126403" cy="126403"/>
          </a:xfrm>
          <a:prstGeom prst="rect">
            <a:avLst/>
          </a:prstGeom>
        </p:spPr>
        <p:txBody>
          <a:bodyPr wrap="square" lIns="0" tIns="0" rIns="0" bIns="0" rtlCol="0">
            <a:noAutofit/>
          </a:bodyPr>
          <a:lstStyle/>
          <a:p>
            <a:pPr marL="31572">
              <a:lnSpc>
                <a:spcPts val="994"/>
              </a:lnSpc>
              <a:spcBef>
                <a:spcPts val="49"/>
              </a:spcBef>
            </a:pPr>
            <a:r>
              <a:rPr sz="1000" spc="0" dirty="0" smtClean="0">
                <a:solidFill>
                  <a:srgbClr val="FFFFFF"/>
                </a:solidFill>
                <a:latin typeface="Times New Roman"/>
                <a:cs typeface="Times New Roman"/>
              </a:rPr>
              <a:t>8</a:t>
            </a:r>
            <a:endParaRPr sz="1000">
              <a:latin typeface="Times New Roman"/>
              <a:cs typeface="Times New Roman"/>
            </a:endParaRPr>
          </a:p>
        </p:txBody>
      </p:sp>
      <p:sp>
        <p:nvSpPr>
          <p:cNvPr id="8" name="object 8"/>
          <p:cNvSpPr txBox="1"/>
          <p:nvPr/>
        </p:nvSpPr>
        <p:spPr>
          <a:xfrm>
            <a:off x="341248" y="1812823"/>
            <a:ext cx="126403" cy="126403"/>
          </a:xfrm>
          <a:prstGeom prst="rect">
            <a:avLst/>
          </a:prstGeom>
        </p:spPr>
        <p:txBody>
          <a:bodyPr wrap="square" lIns="0" tIns="0" rIns="0" bIns="0" rtlCol="0">
            <a:noAutofit/>
          </a:bodyPr>
          <a:lstStyle/>
          <a:p>
            <a:pPr marL="31572">
              <a:lnSpc>
                <a:spcPts val="994"/>
              </a:lnSpc>
              <a:spcBef>
                <a:spcPts val="49"/>
              </a:spcBef>
            </a:pPr>
            <a:r>
              <a:rPr sz="1000" spc="0" dirty="0" smtClean="0">
                <a:solidFill>
                  <a:srgbClr val="FFFFFF"/>
                </a:solidFill>
                <a:latin typeface="Times New Roman"/>
                <a:cs typeface="Times New Roman"/>
              </a:rPr>
              <a:t>7</a:t>
            </a:r>
            <a:endParaRPr sz="1000">
              <a:latin typeface="Times New Roman"/>
              <a:cs typeface="Times New Roman"/>
            </a:endParaRPr>
          </a:p>
        </p:txBody>
      </p:sp>
      <p:sp>
        <p:nvSpPr>
          <p:cNvPr id="7" name="object 7"/>
          <p:cNvSpPr txBox="1"/>
          <p:nvPr/>
        </p:nvSpPr>
        <p:spPr>
          <a:xfrm>
            <a:off x="341248" y="1623834"/>
            <a:ext cx="126403" cy="126403"/>
          </a:xfrm>
          <a:prstGeom prst="rect">
            <a:avLst/>
          </a:prstGeom>
        </p:spPr>
        <p:txBody>
          <a:bodyPr wrap="square" lIns="0" tIns="0" rIns="0" bIns="0" rtlCol="0">
            <a:noAutofit/>
          </a:bodyPr>
          <a:lstStyle/>
          <a:p>
            <a:pPr marL="31572">
              <a:lnSpc>
                <a:spcPts val="994"/>
              </a:lnSpc>
              <a:spcBef>
                <a:spcPts val="49"/>
              </a:spcBef>
            </a:pPr>
            <a:r>
              <a:rPr sz="1000" spc="0" dirty="0" smtClean="0">
                <a:solidFill>
                  <a:srgbClr val="FFFFFF"/>
                </a:solidFill>
                <a:latin typeface="Times New Roman"/>
                <a:cs typeface="Times New Roman"/>
              </a:rPr>
              <a:t>6</a:t>
            </a:r>
            <a:endParaRPr sz="1000">
              <a:latin typeface="Times New Roman"/>
              <a:cs typeface="Times New Roman"/>
            </a:endParaRPr>
          </a:p>
        </p:txBody>
      </p:sp>
      <p:sp>
        <p:nvSpPr>
          <p:cNvPr id="6" name="object 6"/>
          <p:cNvSpPr txBox="1"/>
          <p:nvPr/>
        </p:nvSpPr>
        <p:spPr>
          <a:xfrm>
            <a:off x="341248" y="1434845"/>
            <a:ext cx="126403" cy="126403"/>
          </a:xfrm>
          <a:prstGeom prst="rect">
            <a:avLst/>
          </a:prstGeom>
        </p:spPr>
        <p:txBody>
          <a:bodyPr wrap="square" lIns="0" tIns="0" rIns="0" bIns="0" rtlCol="0">
            <a:noAutofit/>
          </a:bodyPr>
          <a:lstStyle/>
          <a:p>
            <a:pPr marL="31572">
              <a:lnSpc>
                <a:spcPts val="994"/>
              </a:lnSpc>
              <a:spcBef>
                <a:spcPts val="49"/>
              </a:spcBef>
            </a:pPr>
            <a:r>
              <a:rPr sz="1000" spc="0" dirty="0" smtClean="0">
                <a:solidFill>
                  <a:srgbClr val="FFFFFF"/>
                </a:solidFill>
                <a:latin typeface="Times New Roman"/>
                <a:cs typeface="Times New Roman"/>
              </a:rPr>
              <a:t>5</a:t>
            </a:r>
            <a:endParaRPr sz="1000">
              <a:latin typeface="Times New Roman"/>
              <a:cs typeface="Times New Roman"/>
            </a:endParaRPr>
          </a:p>
        </p:txBody>
      </p:sp>
      <p:sp>
        <p:nvSpPr>
          <p:cNvPr id="5" name="object 5"/>
          <p:cNvSpPr txBox="1"/>
          <p:nvPr/>
        </p:nvSpPr>
        <p:spPr>
          <a:xfrm>
            <a:off x="341248" y="1245857"/>
            <a:ext cx="126403" cy="126403"/>
          </a:xfrm>
          <a:prstGeom prst="rect">
            <a:avLst/>
          </a:prstGeom>
        </p:spPr>
        <p:txBody>
          <a:bodyPr wrap="square" lIns="0" tIns="0" rIns="0" bIns="0" rtlCol="0">
            <a:noAutofit/>
          </a:bodyPr>
          <a:lstStyle/>
          <a:p>
            <a:pPr marL="31572">
              <a:lnSpc>
                <a:spcPts val="994"/>
              </a:lnSpc>
              <a:spcBef>
                <a:spcPts val="49"/>
              </a:spcBef>
            </a:pPr>
            <a:r>
              <a:rPr sz="1000" spc="0" dirty="0" smtClean="0">
                <a:solidFill>
                  <a:srgbClr val="FFFFFF"/>
                </a:solidFill>
                <a:latin typeface="Times New Roman"/>
                <a:cs typeface="Times New Roman"/>
              </a:rPr>
              <a:t>4</a:t>
            </a:r>
            <a:endParaRPr sz="1000">
              <a:latin typeface="Times New Roman"/>
              <a:cs typeface="Times New Roman"/>
            </a:endParaRPr>
          </a:p>
        </p:txBody>
      </p:sp>
      <p:sp>
        <p:nvSpPr>
          <p:cNvPr id="4" name="object 4"/>
          <p:cNvSpPr txBox="1"/>
          <p:nvPr/>
        </p:nvSpPr>
        <p:spPr>
          <a:xfrm>
            <a:off x="341248" y="1056868"/>
            <a:ext cx="126403" cy="126403"/>
          </a:xfrm>
          <a:prstGeom prst="rect">
            <a:avLst/>
          </a:prstGeom>
        </p:spPr>
        <p:txBody>
          <a:bodyPr wrap="square" lIns="0" tIns="0" rIns="0" bIns="0" rtlCol="0">
            <a:noAutofit/>
          </a:bodyPr>
          <a:lstStyle/>
          <a:p>
            <a:pPr marL="31572">
              <a:lnSpc>
                <a:spcPts val="994"/>
              </a:lnSpc>
              <a:spcBef>
                <a:spcPts val="49"/>
              </a:spcBef>
            </a:pPr>
            <a:r>
              <a:rPr sz="1000" spc="0" dirty="0" smtClean="0">
                <a:solidFill>
                  <a:srgbClr val="FFFFFF"/>
                </a:solidFill>
                <a:latin typeface="Times New Roman"/>
                <a:cs typeface="Times New Roman"/>
              </a:rPr>
              <a:t>3</a:t>
            </a:r>
            <a:endParaRPr sz="1000">
              <a:latin typeface="Times New Roman"/>
              <a:cs typeface="Times New Roman"/>
            </a:endParaRPr>
          </a:p>
        </p:txBody>
      </p:sp>
      <p:sp>
        <p:nvSpPr>
          <p:cNvPr id="3" name="object 3"/>
          <p:cNvSpPr txBox="1"/>
          <p:nvPr/>
        </p:nvSpPr>
        <p:spPr>
          <a:xfrm>
            <a:off x="341248" y="867879"/>
            <a:ext cx="126403" cy="126403"/>
          </a:xfrm>
          <a:prstGeom prst="rect">
            <a:avLst/>
          </a:prstGeom>
        </p:spPr>
        <p:txBody>
          <a:bodyPr wrap="square" lIns="0" tIns="0" rIns="0" bIns="0" rtlCol="0">
            <a:noAutofit/>
          </a:bodyPr>
          <a:lstStyle/>
          <a:p>
            <a:pPr marL="31572">
              <a:lnSpc>
                <a:spcPts val="994"/>
              </a:lnSpc>
              <a:spcBef>
                <a:spcPts val="49"/>
              </a:spcBef>
            </a:pPr>
            <a:r>
              <a:rPr sz="1000" spc="0" dirty="0" smtClean="0">
                <a:solidFill>
                  <a:srgbClr val="FFFFFF"/>
                </a:solidFill>
                <a:latin typeface="Times New Roman"/>
                <a:cs typeface="Times New Roman"/>
              </a:rPr>
              <a:t>2</a:t>
            </a:r>
            <a:endParaRPr sz="1000">
              <a:latin typeface="Times New Roman"/>
              <a:cs typeface="Times New Roman"/>
            </a:endParaRPr>
          </a:p>
        </p:txBody>
      </p:sp>
      <p:sp>
        <p:nvSpPr>
          <p:cNvPr id="2" name="object 2"/>
          <p:cNvSpPr txBox="1"/>
          <p:nvPr/>
        </p:nvSpPr>
        <p:spPr>
          <a:xfrm>
            <a:off x="341248" y="678891"/>
            <a:ext cx="126403" cy="126403"/>
          </a:xfrm>
          <a:prstGeom prst="rect">
            <a:avLst/>
          </a:prstGeom>
        </p:spPr>
        <p:txBody>
          <a:bodyPr wrap="square" lIns="0" tIns="0" rIns="0" bIns="0" rtlCol="0">
            <a:noAutofit/>
          </a:bodyPr>
          <a:lstStyle/>
          <a:p>
            <a:pPr marL="31572">
              <a:lnSpc>
                <a:spcPts val="994"/>
              </a:lnSpc>
              <a:spcBef>
                <a:spcPts val="49"/>
              </a:spcBef>
            </a:pPr>
            <a:r>
              <a:rPr sz="1000" spc="0" dirty="0" smtClean="0">
                <a:solidFill>
                  <a:srgbClr val="FFFFFF"/>
                </a:solidFill>
                <a:latin typeface="Times New Roman"/>
                <a:cs typeface="Times New Roman"/>
              </a:rPr>
              <a:t>1</a:t>
            </a:r>
            <a:endParaRPr sz="1000">
              <a:latin typeface="Times New Roman"/>
              <a:cs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33"/>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4" name="object 34"/>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35" name="object 35"/>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6" name="object 36"/>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7" name="object 37"/>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8" name="object 38"/>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9" name="object 39"/>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7" name="object 27"/>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8" name="object 28"/>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9" name="object 29"/>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0" name="object 30"/>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1" name="object 31"/>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2" name="object 32"/>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1" name="object 21"/>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2" name="object 22"/>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5" name="object 25"/>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6" name="object 26"/>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16" name="object 16"/>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7" name="object 17"/>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8" name="object 18"/>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9" name="object 19"/>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0" name="object 20"/>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0" name="object 10"/>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1" name="object 11"/>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2" name="object 12"/>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3" name="object 13"/>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4" name="object 14"/>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7" name="object 7"/>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8" name="object 8"/>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9" name="object 9"/>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6" name="object 6"/>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t>
            </a:r>
            <a:r>
              <a:rPr lang="en-US" sz="600" dirty="0">
                <a:solidFill>
                  <a:srgbClr val="FFFFFF"/>
                </a:solidFill>
                <a:latin typeface="Times New Roman"/>
                <a:cs typeface="Times New Roman"/>
              </a:rPr>
              <a:t>Algorithm </a:t>
            </a:r>
            <a:r>
              <a:rPr lang="en-US" sz="600" dirty="0">
                <a:solidFill>
                  <a:srgbClr val="8C8CAC"/>
                </a:solidFill>
                <a:latin typeface="Times New Roman"/>
                <a:cs typeface="Times New Roman"/>
              </a:rPr>
              <a:t> </a:t>
            </a:r>
            <a:r>
              <a:rPr lang="en-US" sz="600" spc="50" dirty="0">
                <a:solidFill>
                  <a:srgbClr val="8C8CAC"/>
                </a:solidFill>
                <a:latin typeface="Times New Roman"/>
                <a:cs typeface="Times New Roman"/>
              </a:rPr>
              <a:t> </a:t>
            </a:r>
            <a:r>
              <a:rPr lang="en-US" sz="600" dirty="0" smtClean="0">
                <a:solidFill>
                  <a:srgbClr val="8C8CAC"/>
                </a:solidFill>
                <a:latin typeface="Times New Roman"/>
                <a:cs typeface="Times New Roman"/>
              </a:rPr>
              <a:t>  </a:t>
            </a:r>
            <a:r>
              <a:rPr lang="en-US" sz="600" spc="55" dirty="0" smtClean="0">
                <a:solidFill>
                  <a:srgbClr val="8C8CAC"/>
                </a:solidFill>
                <a:latin typeface="Times New Roman"/>
                <a:cs typeface="Times New Roman"/>
              </a:rPr>
              <a:t> </a:t>
            </a:r>
            <a:r>
              <a:rPr lang="en-US" sz="600" dirty="0">
                <a:solidFill>
                  <a:srgbClr val="8C8CAC"/>
                </a:solidFill>
                <a:latin typeface="Times New Roman"/>
                <a:cs typeface="Times New Roman"/>
              </a:rPr>
              <a:t>Model  </a:t>
            </a:r>
            <a:r>
              <a:rPr lang="en-US" sz="600" spc="70" dirty="0">
                <a:solidFill>
                  <a:srgbClr val="8C8CAC"/>
                </a:solidFill>
                <a:latin typeface="Times New Roman"/>
                <a:cs typeface="Times New Roman"/>
              </a:rPr>
              <a:t> </a:t>
            </a:r>
            <a:r>
              <a:rPr lang="en-US" sz="600" dirty="0">
                <a:solidFill>
                  <a:srgbClr val="8C8CAC"/>
                </a:solidFill>
                <a:latin typeface="Times New Roman"/>
                <a:cs typeface="Times New Roman"/>
              </a:rPr>
              <a:t>Summary</a:t>
            </a:r>
            <a:endParaRPr lang="en-US" sz="600" dirty="0">
              <a:latin typeface="Times New Roman"/>
              <a:cs typeface="Times New Roman"/>
            </a:endParaRPr>
          </a:p>
        </p:txBody>
      </p:sp>
      <p:sp>
        <p:nvSpPr>
          <p:cNvPr id="5" name="object 5"/>
          <p:cNvSpPr txBox="1"/>
          <p:nvPr/>
        </p:nvSpPr>
        <p:spPr>
          <a:xfrm>
            <a:off x="95300" y="366542"/>
            <a:ext cx="3112887"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The</a:t>
            </a:r>
            <a:r>
              <a:rPr sz="1400" spc="235" dirty="0" smtClean="0">
                <a:solidFill>
                  <a:srgbClr val="FFFFFF"/>
                </a:solidFill>
                <a:latin typeface="Times New Roman"/>
                <a:cs typeface="Times New Roman"/>
              </a:rPr>
              <a:t> </a:t>
            </a:r>
            <a:r>
              <a:rPr sz="1400" spc="0" dirty="0" smtClean="0">
                <a:solidFill>
                  <a:srgbClr val="FFFFFF"/>
                </a:solidFill>
                <a:latin typeface="Times New Roman"/>
                <a:cs typeface="Times New Roman"/>
              </a:rPr>
              <a:t>Choice</a:t>
            </a:r>
            <a:r>
              <a:rPr sz="1400" spc="26" dirty="0" smtClean="0">
                <a:solidFill>
                  <a:srgbClr val="FFFFFF"/>
                </a:solidFill>
                <a:latin typeface="Times New Roman"/>
                <a:cs typeface="Times New Roman"/>
              </a:rPr>
              <a:t> </a:t>
            </a:r>
            <a:r>
              <a:rPr sz="1400" spc="0" dirty="0" smtClean="0">
                <a:solidFill>
                  <a:srgbClr val="FFFFFF"/>
                </a:solidFill>
                <a:latin typeface="Times New Roman"/>
                <a:cs typeface="Times New Roman"/>
              </a:rPr>
              <a:t>Selection</a:t>
            </a:r>
            <a:r>
              <a:rPr sz="1400" spc="121" dirty="0" smtClean="0">
                <a:solidFill>
                  <a:srgbClr val="FFFFFF"/>
                </a:solidFill>
                <a:latin typeface="Times New Roman"/>
                <a:cs typeface="Times New Roman"/>
              </a:rPr>
              <a:t> </a:t>
            </a:r>
            <a:r>
              <a:rPr sz="1400" spc="0" dirty="0" smtClean="0">
                <a:solidFill>
                  <a:srgbClr val="FFFFFF"/>
                </a:solidFill>
                <a:latin typeface="Times New Roman"/>
                <a:cs typeface="Times New Roman"/>
              </a:rPr>
              <a:t>Alg</a:t>
            </a:r>
            <a:r>
              <a:rPr sz="1400" spc="-39" dirty="0" smtClean="0">
                <a:solidFill>
                  <a:srgbClr val="FFFFFF"/>
                </a:solidFill>
                <a:latin typeface="Times New Roman"/>
                <a:cs typeface="Times New Roman"/>
              </a:rPr>
              <a:t>o</a:t>
            </a:r>
            <a:r>
              <a:rPr sz="1400" spc="0" dirty="0" smtClean="0">
                <a:solidFill>
                  <a:srgbClr val="FFFFFF"/>
                </a:solidFill>
                <a:latin typeface="Times New Roman"/>
                <a:cs typeface="Times New Roman"/>
              </a:rPr>
              <a:t>rithm</a:t>
            </a:r>
            <a:r>
              <a:rPr sz="1400" spc="70" dirty="0" smtClean="0">
                <a:solidFill>
                  <a:srgbClr val="FFFFFF"/>
                </a:solidFill>
                <a:latin typeface="Times New Roman"/>
                <a:cs typeface="Times New Roman"/>
              </a:rPr>
              <a:t> </a:t>
            </a:r>
            <a:r>
              <a:rPr sz="1400" spc="0" dirty="0" smtClean="0">
                <a:solidFill>
                  <a:srgbClr val="FFFFFF"/>
                </a:solidFill>
                <a:latin typeface="Times New Roman"/>
                <a:cs typeface="Times New Roman"/>
              </a:rPr>
              <a:t>(Cont’d)</a:t>
            </a:r>
            <a:endParaRPr sz="140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18</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49" y="679415"/>
            <a:ext cx="3825737" cy="250193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33"/>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4" name="object 34"/>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35" name="object 35"/>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6" name="object 36"/>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7" name="object 37"/>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8" name="object 38"/>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9" name="object 39"/>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7" name="object 27"/>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8" name="object 28"/>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9" name="object 29"/>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0" name="object 30"/>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1" name="object 31"/>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2" name="object 32"/>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1" name="object 21"/>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2" name="object 22"/>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5" name="object 25"/>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6" name="object 26"/>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16" name="object 16"/>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7" name="object 17"/>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8" name="object 18"/>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9" name="object 19"/>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0" name="object 20"/>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0" name="object 10"/>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1" name="object 11"/>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2" name="object 12"/>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3" name="object 13"/>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4" name="object 14"/>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7" name="object 7"/>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8" name="object 8"/>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9" name="object 9"/>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6" name="object 6"/>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t>
            </a:r>
            <a:r>
              <a:rPr lang="en-US" sz="600" dirty="0">
                <a:solidFill>
                  <a:srgbClr val="FFFFFF"/>
                </a:solidFill>
                <a:latin typeface="Times New Roman"/>
                <a:cs typeface="Times New Roman"/>
              </a:rPr>
              <a:t>Algorithm </a:t>
            </a:r>
            <a:r>
              <a:rPr lang="en-US" sz="600" dirty="0">
                <a:solidFill>
                  <a:srgbClr val="8C8CAC"/>
                </a:solidFill>
                <a:latin typeface="Times New Roman"/>
                <a:cs typeface="Times New Roman"/>
              </a:rPr>
              <a:t> </a:t>
            </a:r>
            <a:r>
              <a:rPr lang="en-US" sz="600" spc="50" dirty="0">
                <a:solidFill>
                  <a:srgbClr val="8C8CAC"/>
                </a:solidFill>
                <a:latin typeface="Times New Roman"/>
                <a:cs typeface="Times New Roman"/>
              </a:rPr>
              <a:t> </a:t>
            </a:r>
            <a:r>
              <a:rPr lang="en-US" sz="600" dirty="0" smtClean="0">
                <a:solidFill>
                  <a:srgbClr val="8C8CAC"/>
                </a:solidFill>
                <a:latin typeface="Times New Roman"/>
                <a:cs typeface="Times New Roman"/>
              </a:rPr>
              <a:t>  </a:t>
            </a:r>
            <a:r>
              <a:rPr lang="en-US" sz="600" spc="55" dirty="0" smtClean="0">
                <a:solidFill>
                  <a:srgbClr val="8C8CAC"/>
                </a:solidFill>
                <a:latin typeface="Times New Roman"/>
                <a:cs typeface="Times New Roman"/>
              </a:rPr>
              <a:t> </a:t>
            </a:r>
            <a:r>
              <a:rPr lang="en-US" sz="600" dirty="0">
                <a:solidFill>
                  <a:srgbClr val="8C8CAC"/>
                </a:solidFill>
                <a:latin typeface="Times New Roman"/>
                <a:cs typeface="Times New Roman"/>
              </a:rPr>
              <a:t>Model  </a:t>
            </a:r>
            <a:r>
              <a:rPr lang="en-US" sz="600" spc="70" dirty="0">
                <a:solidFill>
                  <a:srgbClr val="8C8CAC"/>
                </a:solidFill>
                <a:latin typeface="Times New Roman"/>
                <a:cs typeface="Times New Roman"/>
              </a:rPr>
              <a:t> </a:t>
            </a:r>
            <a:r>
              <a:rPr lang="en-US" sz="600" dirty="0">
                <a:solidFill>
                  <a:srgbClr val="8C8CAC"/>
                </a:solidFill>
                <a:latin typeface="Times New Roman"/>
                <a:cs typeface="Times New Roman"/>
              </a:rPr>
              <a:t>Summary</a:t>
            </a:r>
            <a:endParaRPr lang="en-US" sz="600" dirty="0">
              <a:latin typeface="Times New Roman"/>
              <a:cs typeface="Times New Roman"/>
            </a:endParaRPr>
          </a:p>
        </p:txBody>
      </p:sp>
      <p:sp>
        <p:nvSpPr>
          <p:cNvPr id="5" name="object 5"/>
          <p:cNvSpPr txBox="1"/>
          <p:nvPr/>
        </p:nvSpPr>
        <p:spPr>
          <a:xfrm>
            <a:off x="95300" y="366542"/>
            <a:ext cx="3112887"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The</a:t>
            </a:r>
            <a:r>
              <a:rPr sz="1400" spc="235" dirty="0" smtClean="0">
                <a:solidFill>
                  <a:srgbClr val="FFFFFF"/>
                </a:solidFill>
                <a:latin typeface="Times New Roman"/>
                <a:cs typeface="Times New Roman"/>
              </a:rPr>
              <a:t> </a:t>
            </a:r>
            <a:r>
              <a:rPr sz="1400" spc="0" dirty="0" smtClean="0">
                <a:solidFill>
                  <a:srgbClr val="FFFFFF"/>
                </a:solidFill>
                <a:latin typeface="Times New Roman"/>
                <a:cs typeface="Times New Roman"/>
              </a:rPr>
              <a:t>Choice</a:t>
            </a:r>
            <a:r>
              <a:rPr sz="1400" spc="26" dirty="0" smtClean="0">
                <a:solidFill>
                  <a:srgbClr val="FFFFFF"/>
                </a:solidFill>
                <a:latin typeface="Times New Roman"/>
                <a:cs typeface="Times New Roman"/>
              </a:rPr>
              <a:t> </a:t>
            </a:r>
            <a:r>
              <a:rPr sz="1400" spc="0" dirty="0" smtClean="0">
                <a:solidFill>
                  <a:srgbClr val="FFFFFF"/>
                </a:solidFill>
                <a:latin typeface="Times New Roman"/>
                <a:cs typeface="Times New Roman"/>
              </a:rPr>
              <a:t>Selection</a:t>
            </a:r>
            <a:r>
              <a:rPr sz="1400" spc="121" dirty="0" smtClean="0">
                <a:solidFill>
                  <a:srgbClr val="FFFFFF"/>
                </a:solidFill>
                <a:latin typeface="Times New Roman"/>
                <a:cs typeface="Times New Roman"/>
              </a:rPr>
              <a:t> </a:t>
            </a:r>
            <a:r>
              <a:rPr sz="1400" spc="0" dirty="0" smtClean="0">
                <a:solidFill>
                  <a:srgbClr val="FFFFFF"/>
                </a:solidFill>
                <a:latin typeface="Times New Roman"/>
                <a:cs typeface="Times New Roman"/>
              </a:rPr>
              <a:t>Alg</a:t>
            </a:r>
            <a:r>
              <a:rPr sz="1400" spc="-39" dirty="0" smtClean="0">
                <a:solidFill>
                  <a:srgbClr val="FFFFFF"/>
                </a:solidFill>
                <a:latin typeface="Times New Roman"/>
                <a:cs typeface="Times New Roman"/>
              </a:rPr>
              <a:t>o</a:t>
            </a:r>
            <a:r>
              <a:rPr sz="1400" spc="0" dirty="0" smtClean="0">
                <a:solidFill>
                  <a:srgbClr val="FFFFFF"/>
                </a:solidFill>
                <a:latin typeface="Times New Roman"/>
                <a:cs typeface="Times New Roman"/>
              </a:rPr>
              <a:t>rithm</a:t>
            </a:r>
            <a:r>
              <a:rPr sz="1400" spc="70" dirty="0" smtClean="0">
                <a:solidFill>
                  <a:srgbClr val="FFFFFF"/>
                </a:solidFill>
                <a:latin typeface="Times New Roman"/>
                <a:cs typeface="Times New Roman"/>
              </a:rPr>
              <a:t> </a:t>
            </a:r>
            <a:r>
              <a:rPr sz="1400" spc="0" dirty="0" smtClean="0">
                <a:solidFill>
                  <a:srgbClr val="FFFFFF"/>
                </a:solidFill>
                <a:latin typeface="Times New Roman"/>
                <a:cs typeface="Times New Roman"/>
              </a:rPr>
              <a:t>(Cont’d)</a:t>
            </a:r>
            <a:endParaRPr sz="140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18</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13" y="605248"/>
            <a:ext cx="4228600" cy="2798394"/>
          </a:xfrm>
          <a:prstGeom prst="rect">
            <a:avLst/>
          </a:prstGeom>
        </p:spPr>
      </p:pic>
    </p:spTree>
    <p:extLst>
      <p:ext uri="{BB962C8B-B14F-4D97-AF65-F5344CB8AC3E}">
        <p14:creationId xmlns:p14="http://schemas.microsoft.com/office/powerpoint/2010/main" val="1336882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6" name="object 46"/>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5" name="object 45"/>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41" name="object 41"/>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2" name="object 42"/>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3" name="object 43"/>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4" name="object 44"/>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5" name="object 35"/>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6" name="object 36"/>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7" name="object 37"/>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8" name="object 38"/>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9" name="object 39"/>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40" name="object 40"/>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9" name="object 29"/>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2" name="object 32"/>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3" name="object 33"/>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4" name="object 34"/>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4" name="object 24"/>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8" name="object 28"/>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8" name="object 18"/>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9" name="object 19"/>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20" name="object 20"/>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21" name="object 21"/>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2" name="object 22"/>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3" name="object 23"/>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6" name="object 16"/>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7" name="object 17"/>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313867" y="1353311"/>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10" name="object 10"/>
          <p:cNvSpPr/>
          <p:nvPr/>
        </p:nvSpPr>
        <p:spPr>
          <a:xfrm>
            <a:off x="313867" y="1439252"/>
            <a:ext cx="3980268" cy="1552328"/>
          </a:xfrm>
          <a:custGeom>
            <a:avLst/>
            <a:gdLst/>
            <a:ahLst/>
            <a:cxnLst/>
            <a:rect l="l" t="t" r="r" b="b"/>
            <a:pathLst>
              <a:path w="3980268" h="1000137">
                <a:moveTo>
                  <a:pt x="0" y="1000137"/>
                </a:moveTo>
                <a:lnTo>
                  <a:pt x="3980268" y="1000137"/>
                </a:lnTo>
                <a:lnTo>
                  <a:pt x="3980268" y="0"/>
                </a:lnTo>
                <a:lnTo>
                  <a:pt x="0" y="0"/>
                </a:lnTo>
                <a:lnTo>
                  <a:pt x="0" y="1000137"/>
                </a:lnTo>
                <a:close/>
              </a:path>
            </a:pathLst>
          </a:custGeom>
          <a:solidFill>
            <a:srgbClr val="E9E9F2"/>
          </a:solidFill>
        </p:spPr>
        <p:txBody>
          <a:bodyPr wrap="square" lIns="0" tIns="0" rIns="0" bIns="0" rtlCol="0">
            <a:noAutofit/>
          </a:bodyPr>
          <a:lstStyle/>
          <a:p>
            <a:endParaRPr/>
          </a:p>
        </p:txBody>
      </p:sp>
      <p:sp>
        <p:nvSpPr>
          <p:cNvPr id="11" name="object 11"/>
          <p:cNvSpPr/>
          <p:nvPr/>
        </p:nvSpPr>
        <p:spPr>
          <a:xfrm>
            <a:off x="506310" y="1625714"/>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2" name="object 12"/>
          <p:cNvSpPr/>
          <p:nvPr/>
        </p:nvSpPr>
        <p:spPr>
          <a:xfrm>
            <a:off x="506310" y="1835746"/>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3" name="object 13"/>
          <p:cNvSpPr/>
          <p:nvPr/>
        </p:nvSpPr>
        <p:spPr>
          <a:xfrm>
            <a:off x="506310" y="2045779"/>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4" name="object 14"/>
          <p:cNvSpPr/>
          <p:nvPr/>
        </p:nvSpPr>
        <p:spPr>
          <a:xfrm>
            <a:off x="506310" y="2255812"/>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t>
            </a:r>
            <a:r>
              <a:rPr lang="en-US" sz="600" dirty="0">
                <a:solidFill>
                  <a:srgbClr val="FFFFFF"/>
                </a:solidFill>
                <a:latin typeface="Times New Roman"/>
                <a:cs typeface="Times New Roman"/>
              </a:rPr>
              <a:t>Algorithm </a:t>
            </a:r>
            <a:r>
              <a:rPr lang="en-US" sz="600" dirty="0">
                <a:solidFill>
                  <a:srgbClr val="8C8CAC"/>
                </a:solidFill>
                <a:latin typeface="Times New Roman"/>
                <a:cs typeface="Times New Roman"/>
              </a:rPr>
              <a:t> </a:t>
            </a:r>
            <a:r>
              <a:rPr lang="en-US" sz="600" spc="50" dirty="0">
                <a:solidFill>
                  <a:srgbClr val="8C8CAC"/>
                </a:solidFill>
                <a:latin typeface="Times New Roman"/>
                <a:cs typeface="Times New Roman"/>
              </a:rPr>
              <a:t> </a:t>
            </a:r>
            <a:r>
              <a:rPr lang="en-US" sz="600" dirty="0" smtClean="0">
                <a:solidFill>
                  <a:srgbClr val="8C8CAC"/>
                </a:solidFill>
                <a:latin typeface="Times New Roman"/>
                <a:cs typeface="Times New Roman"/>
              </a:rPr>
              <a:t>  </a:t>
            </a:r>
            <a:r>
              <a:rPr lang="en-US" sz="600" spc="55" dirty="0" smtClean="0">
                <a:solidFill>
                  <a:srgbClr val="8C8CAC"/>
                </a:solidFill>
                <a:latin typeface="Times New Roman"/>
                <a:cs typeface="Times New Roman"/>
              </a:rPr>
              <a:t> </a:t>
            </a:r>
            <a:r>
              <a:rPr lang="en-US" sz="600" dirty="0">
                <a:solidFill>
                  <a:srgbClr val="8C8CAC"/>
                </a:solidFill>
                <a:latin typeface="Times New Roman"/>
                <a:cs typeface="Times New Roman"/>
              </a:rPr>
              <a:t>Model  </a:t>
            </a:r>
            <a:r>
              <a:rPr lang="en-US" sz="600" spc="70" dirty="0">
                <a:solidFill>
                  <a:srgbClr val="8C8CAC"/>
                </a:solidFill>
                <a:latin typeface="Times New Roman"/>
                <a:cs typeface="Times New Roman"/>
              </a:rPr>
              <a:t> </a:t>
            </a:r>
            <a:r>
              <a:rPr lang="en-US" sz="600" dirty="0">
                <a:solidFill>
                  <a:srgbClr val="8C8CAC"/>
                </a:solidFill>
                <a:latin typeface="Times New Roman"/>
                <a:cs typeface="Times New Roman"/>
              </a:rPr>
              <a:t>Summary</a:t>
            </a:r>
            <a:endParaRPr lang="en-US" sz="600" dirty="0">
              <a:latin typeface="Times New Roman"/>
              <a:cs typeface="Times New Roman"/>
            </a:endParaRPr>
          </a:p>
        </p:txBody>
      </p:sp>
      <p:sp>
        <p:nvSpPr>
          <p:cNvPr id="7" name="object 7"/>
          <p:cNvSpPr txBox="1"/>
          <p:nvPr/>
        </p:nvSpPr>
        <p:spPr>
          <a:xfrm>
            <a:off x="95300" y="366542"/>
            <a:ext cx="2433749"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Online</a:t>
            </a:r>
            <a:r>
              <a:rPr sz="1400" spc="49" dirty="0" smtClean="0">
                <a:solidFill>
                  <a:srgbClr val="FFFFFF"/>
                </a:solidFill>
                <a:latin typeface="Times New Roman"/>
                <a:cs typeface="Times New Roman"/>
              </a:rPr>
              <a:t> </a:t>
            </a:r>
            <a:r>
              <a:rPr sz="1400" spc="0" dirty="0" smtClean="0">
                <a:solidFill>
                  <a:srgbClr val="FFFFFF"/>
                </a:solidFill>
                <a:latin typeface="Times New Roman"/>
                <a:cs typeface="Times New Roman"/>
              </a:rPr>
              <a:t>Interactive</a:t>
            </a:r>
            <a:r>
              <a:rPr sz="1400" spc="218" dirty="0" smtClean="0">
                <a:solidFill>
                  <a:srgbClr val="FFFFFF"/>
                </a:solidFill>
                <a:latin typeface="Times New Roman"/>
                <a:cs typeface="Times New Roman"/>
              </a:rPr>
              <a:t> </a:t>
            </a:r>
            <a:r>
              <a:rPr sz="1400" spc="0" dirty="0" smtClean="0">
                <a:solidFill>
                  <a:srgbClr val="FFFFFF"/>
                </a:solidFill>
                <a:latin typeface="Times New Roman"/>
                <a:cs typeface="Times New Roman"/>
              </a:rPr>
              <a:t>Secure</a:t>
            </a:r>
            <a:r>
              <a:rPr sz="1400" spc="143" dirty="0" smtClean="0">
                <a:solidFill>
                  <a:srgbClr val="FFFFFF"/>
                </a:solidFill>
                <a:latin typeface="Times New Roman"/>
                <a:cs typeface="Times New Roman"/>
              </a:rPr>
              <a:t> </a:t>
            </a:r>
            <a:r>
              <a:rPr sz="1400" spc="0" dirty="0" smtClean="0">
                <a:solidFill>
                  <a:srgbClr val="FFFFFF"/>
                </a:solidFill>
                <a:latin typeface="Times New Roman"/>
                <a:cs typeface="Times New Roman"/>
              </a:rPr>
              <a:t>M</a:t>
            </a:r>
            <a:r>
              <a:rPr sz="1400" spc="39" dirty="0" smtClean="0">
                <a:solidFill>
                  <a:srgbClr val="FFFFFF"/>
                </a:solidFill>
                <a:latin typeface="Times New Roman"/>
                <a:cs typeface="Times New Roman"/>
              </a:rPr>
              <a:t>o</a:t>
            </a:r>
            <a:r>
              <a:rPr sz="1400" spc="0" dirty="0" smtClean="0">
                <a:solidFill>
                  <a:srgbClr val="FFFFFF"/>
                </a:solidFill>
                <a:latin typeface="Times New Roman"/>
                <a:cs typeface="Times New Roman"/>
              </a:rPr>
              <a:t>del</a:t>
            </a:r>
            <a:endParaRPr sz="1400">
              <a:latin typeface="Times New Roman"/>
              <a:cs typeface="Times New Roman"/>
            </a:endParaRPr>
          </a:p>
        </p:txBody>
      </p:sp>
      <p:sp>
        <p:nvSpPr>
          <p:cNvPr id="6" name="object 6"/>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20</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5" name="object 5"/>
          <p:cNvSpPr txBox="1"/>
          <p:nvPr/>
        </p:nvSpPr>
        <p:spPr>
          <a:xfrm>
            <a:off x="3333978" y="3270179"/>
            <a:ext cx="43099" cy="40583"/>
          </a:xfrm>
          <a:prstGeom prst="rect">
            <a:avLst/>
          </a:prstGeom>
        </p:spPr>
        <p:txBody>
          <a:bodyPr wrap="square" lIns="0" tIns="0" rIns="0" bIns="0" rtlCol="0">
            <a:noAutofit/>
          </a:bodyPr>
          <a:lstStyle/>
          <a:p>
            <a:endParaRPr/>
          </a:p>
        </p:txBody>
      </p:sp>
      <p:sp>
        <p:nvSpPr>
          <p:cNvPr id="4" name="object 4"/>
          <p:cNvSpPr txBox="1"/>
          <p:nvPr/>
        </p:nvSpPr>
        <p:spPr>
          <a:xfrm>
            <a:off x="3069133" y="3285457"/>
            <a:ext cx="43019" cy="15183"/>
          </a:xfrm>
          <a:prstGeom prst="rect">
            <a:avLst/>
          </a:prstGeom>
        </p:spPr>
        <p:txBody>
          <a:bodyPr wrap="square" lIns="0" tIns="0" rIns="0" bIns="0" rtlCol="0">
            <a:noAutofit/>
          </a:bodyPr>
          <a:lstStyle/>
          <a:p>
            <a:endParaRPr/>
          </a:p>
        </p:txBody>
      </p:sp>
      <p:sp>
        <p:nvSpPr>
          <p:cNvPr id="3" name="object 3"/>
          <p:cNvSpPr txBox="1"/>
          <p:nvPr/>
        </p:nvSpPr>
        <p:spPr>
          <a:xfrm>
            <a:off x="313867" y="1353311"/>
            <a:ext cx="3980268" cy="89103"/>
          </a:xfrm>
          <a:prstGeom prst="rect">
            <a:avLst/>
          </a:prstGeom>
        </p:spPr>
        <p:txBody>
          <a:bodyPr wrap="square" lIns="0" tIns="0" rIns="0" bIns="0" rtlCol="0">
            <a:noAutofit/>
          </a:bodyPr>
          <a:lstStyle/>
          <a:p>
            <a:pPr marL="25400">
              <a:lnSpc>
                <a:spcPts val="700"/>
              </a:lnSpc>
              <a:spcBef>
                <a:spcPts val="1"/>
              </a:spcBef>
            </a:pPr>
            <a:endParaRPr sz="700"/>
          </a:p>
        </p:txBody>
      </p:sp>
      <p:sp>
        <p:nvSpPr>
          <p:cNvPr id="2" name="object 2"/>
          <p:cNvSpPr txBox="1"/>
          <p:nvPr/>
        </p:nvSpPr>
        <p:spPr>
          <a:xfrm>
            <a:off x="313867" y="1442415"/>
            <a:ext cx="3980268" cy="1129335"/>
          </a:xfrm>
          <a:prstGeom prst="rect">
            <a:avLst/>
          </a:prstGeom>
        </p:spPr>
        <p:txBody>
          <a:bodyPr wrap="square" lIns="0" tIns="0" rIns="0" bIns="0" rtlCol="0">
            <a:noAutofit/>
          </a:bodyPr>
          <a:lstStyle/>
          <a:p>
            <a:pPr>
              <a:lnSpc>
                <a:spcPts val="900"/>
              </a:lnSpc>
              <a:spcBef>
                <a:spcPts val="0"/>
              </a:spcBef>
            </a:pPr>
            <a:endParaRPr sz="900" dirty="0"/>
          </a:p>
          <a:p>
            <a:pPr marL="323227">
              <a:lnSpc>
                <a:spcPct val="95825"/>
              </a:lnSpc>
            </a:pPr>
            <a:r>
              <a:rPr sz="1100" spc="0" dirty="0" smtClean="0">
                <a:latin typeface="Times New Roman"/>
                <a:cs typeface="Times New Roman"/>
              </a:rPr>
              <a:t>In</a:t>
            </a:r>
            <a:r>
              <a:rPr sz="1100" spc="106" dirty="0" smtClean="0">
                <a:latin typeface="Times New Roman"/>
                <a:cs typeface="Times New Roman"/>
              </a:rPr>
              <a:t> </a:t>
            </a:r>
            <a:r>
              <a:rPr sz="1100" spc="0" dirty="0" smtClean="0">
                <a:latin typeface="Times New Roman"/>
                <a:cs typeface="Times New Roman"/>
              </a:rPr>
              <a:t>this</a:t>
            </a:r>
            <a:r>
              <a:rPr sz="1100" spc="123"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ro</a:t>
            </a:r>
            <a:r>
              <a:rPr sz="1100" spc="29" dirty="0" smtClean="0">
                <a:latin typeface="Times New Roman"/>
                <a:cs typeface="Times New Roman"/>
              </a:rPr>
              <a:t>p</a:t>
            </a:r>
            <a:r>
              <a:rPr sz="1100" spc="0" dirty="0" smtClean="0">
                <a:latin typeface="Times New Roman"/>
                <a:cs typeface="Times New Roman"/>
              </a:rPr>
              <a:t>osed</a:t>
            </a:r>
            <a:r>
              <a:rPr sz="1100" spc="84" dirty="0" smtClean="0">
                <a:latin typeface="Times New Roman"/>
                <a:cs typeface="Times New Roman"/>
              </a:rPr>
              <a:t> </a:t>
            </a:r>
            <a:r>
              <a:rPr sz="1100" spc="0" dirty="0" smtClean="0">
                <a:latin typeface="Times New Roman"/>
                <a:cs typeface="Times New Roman"/>
              </a:rPr>
              <a:t>m</a:t>
            </a:r>
            <a:r>
              <a:rPr sz="1100" spc="29" dirty="0" smtClean="0">
                <a:latin typeface="Times New Roman"/>
                <a:cs typeface="Times New Roman"/>
              </a:rPr>
              <a:t>o</a:t>
            </a:r>
            <a:r>
              <a:rPr sz="1100" spc="0" dirty="0" smtClean="0">
                <a:latin typeface="Times New Roman"/>
                <a:cs typeface="Times New Roman"/>
              </a:rPr>
              <a:t>del</a:t>
            </a:r>
            <a:r>
              <a:rPr sz="1100" spc="47" dirty="0" smtClean="0">
                <a:latin typeface="Times New Roman"/>
                <a:cs typeface="Times New Roman"/>
              </a:rPr>
              <a:t> </a:t>
            </a:r>
            <a:r>
              <a:rPr sz="1100" spc="0" dirty="0" smtClean="0">
                <a:latin typeface="Times New Roman"/>
                <a:cs typeface="Times New Roman"/>
              </a:rPr>
              <a:t>seat</a:t>
            </a:r>
            <a:r>
              <a:rPr sz="1100" spc="73" dirty="0" smtClean="0">
                <a:latin typeface="Times New Roman"/>
                <a:cs typeface="Times New Roman"/>
              </a:rPr>
              <a:t> </a:t>
            </a:r>
            <a:r>
              <a:rPr sz="1100" spc="-29" dirty="0" smtClean="0">
                <a:latin typeface="Times New Roman"/>
                <a:cs typeface="Times New Roman"/>
              </a:rPr>
              <a:t>a</a:t>
            </a:r>
            <a:r>
              <a:rPr sz="1100" spc="0" dirty="0" smtClean="0">
                <a:latin typeface="Times New Roman"/>
                <a:cs typeface="Times New Roman"/>
              </a:rPr>
              <a:t>re</a:t>
            </a:r>
            <a:r>
              <a:rPr sz="1100" spc="124" dirty="0" smtClean="0">
                <a:latin typeface="Times New Roman"/>
                <a:cs typeface="Times New Roman"/>
              </a:rPr>
              <a:t> </a:t>
            </a:r>
            <a:r>
              <a:rPr sz="1100" spc="0" dirty="0" smtClean="0">
                <a:latin typeface="Times New Roman"/>
                <a:cs typeface="Times New Roman"/>
              </a:rPr>
              <a:t>m</a:t>
            </a:r>
            <a:r>
              <a:rPr sz="1100" spc="-29" dirty="0" smtClean="0">
                <a:latin typeface="Times New Roman"/>
                <a:cs typeface="Times New Roman"/>
              </a:rPr>
              <a:t>o</a:t>
            </a:r>
            <a:r>
              <a:rPr sz="1100" spc="0" dirty="0" smtClean="0">
                <a:latin typeface="Times New Roman"/>
                <a:cs typeface="Times New Roman"/>
              </a:rPr>
              <a:t>re</a:t>
            </a:r>
            <a:r>
              <a:rPr sz="1100" spc="88" dirty="0" smtClean="0">
                <a:latin typeface="Times New Roman"/>
                <a:cs typeface="Times New Roman"/>
              </a:rPr>
              <a:t> </a:t>
            </a:r>
            <a:r>
              <a:rPr sz="1100" spc="0" dirty="0" smtClean="0">
                <a:latin typeface="Times New Roman"/>
                <a:cs typeface="Times New Roman"/>
              </a:rPr>
              <a:t>ut</a:t>
            </a:r>
            <a:r>
              <a:rPr lang="en-US" sz="1100" spc="0" dirty="0" smtClean="0">
                <a:latin typeface="Times New Roman"/>
                <a:cs typeface="Times New Roman"/>
              </a:rPr>
              <a:t>i</a:t>
            </a:r>
            <a:r>
              <a:rPr sz="1100" spc="0" dirty="0" smtClean="0">
                <a:latin typeface="Times New Roman"/>
                <a:cs typeface="Times New Roman"/>
              </a:rPr>
              <a:t>lized</a:t>
            </a:r>
            <a:r>
              <a:rPr lang="en-US" sz="1100" spc="0" dirty="0" smtClean="0">
                <a:latin typeface="Times New Roman"/>
                <a:cs typeface="Times New Roman"/>
              </a:rPr>
              <a:t>.</a:t>
            </a:r>
            <a:endParaRPr sz="1100" dirty="0">
              <a:latin typeface="Times New Roman"/>
              <a:cs typeface="Times New Roman"/>
            </a:endParaRPr>
          </a:p>
          <a:p>
            <a:pPr marL="323227">
              <a:lnSpc>
                <a:spcPct val="95825"/>
              </a:lnSpc>
              <a:spcBef>
                <a:spcPts val="385"/>
              </a:spcBef>
            </a:pPr>
            <a:r>
              <a:rPr sz="1100" spc="0" dirty="0" smtClean="0">
                <a:latin typeface="Times New Roman"/>
                <a:cs typeface="Times New Roman"/>
              </a:rPr>
              <a:t>After</a:t>
            </a:r>
            <a:r>
              <a:rPr sz="1100" spc="68" dirty="0" smtClean="0">
                <a:latin typeface="Times New Roman"/>
                <a:cs typeface="Times New Roman"/>
              </a:rPr>
              <a:t> </a:t>
            </a:r>
            <a:r>
              <a:rPr sz="1100" spc="0" dirty="0" smtClean="0">
                <a:latin typeface="Times New Roman"/>
                <a:cs typeface="Times New Roman"/>
              </a:rPr>
              <a:t>Entry</a:t>
            </a:r>
            <a:r>
              <a:rPr sz="1100" spc="120" dirty="0" smtClean="0">
                <a:latin typeface="Times New Roman"/>
                <a:cs typeface="Times New Roman"/>
              </a:rPr>
              <a:t> </a:t>
            </a:r>
            <a:r>
              <a:rPr sz="1100" spc="-95" dirty="0" smtClean="0">
                <a:latin typeface="Times New Roman"/>
                <a:cs typeface="Times New Roman"/>
              </a:rPr>
              <a:t>T</a:t>
            </a:r>
            <a:r>
              <a:rPr sz="1100" spc="0" dirty="0" smtClean="0">
                <a:latin typeface="Times New Roman"/>
                <a:cs typeface="Times New Roman"/>
              </a:rPr>
              <a:t>est</a:t>
            </a:r>
            <a:r>
              <a:rPr sz="1100" spc="102" dirty="0" smtClean="0">
                <a:latin typeface="Times New Roman"/>
                <a:cs typeface="Times New Roman"/>
              </a:rPr>
              <a:t> </a:t>
            </a:r>
            <a:r>
              <a:rPr sz="1100" spc="0" dirty="0" smtClean="0">
                <a:latin typeface="Times New Roman"/>
                <a:cs typeface="Times New Roman"/>
              </a:rPr>
              <a:t>student</a:t>
            </a:r>
            <a:r>
              <a:rPr sz="1100" spc="72" dirty="0" smtClean="0">
                <a:latin typeface="Times New Roman"/>
                <a:cs typeface="Times New Roman"/>
              </a:rPr>
              <a:t> </a:t>
            </a:r>
            <a:r>
              <a:rPr sz="1100" spc="0" dirty="0" smtClean="0">
                <a:latin typeface="Times New Roman"/>
                <a:cs typeface="Times New Roman"/>
              </a:rPr>
              <a:t>fill</a:t>
            </a:r>
            <a:r>
              <a:rPr sz="1100" spc="-92"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choices.</a:t>
            </a:r>
            <a:endParaRPr sz="1100" dirty="0">
              <a:latin typeface="Times New Roman"/>
              <a:cs typeface="Times New Roman"/>
            </a:endParaRPr>
          </a:p>
          <a:p>
            <a:pPr marL="323227" marR="369393">
              <a:lnSpc>
                <a:spcPts val="1264"/>
              </a:lnSpc>
              <a:spcBef>
                <a:spcPts val="385"/>
              </a:spcBef>
            </a:pPr>
            <a:r>
              <a:rPr sz="1100" spc="0" dirty="0" smtClean="0">
                <a:latin typeface="Times New Roman"/>
                <a:cs typeface="Times New Roman"/>
              </a:rPr>
              <a:t>In</a:t>
            </a:r>
            <a:r>
              <a:rPr sz="1100" spc="106" dirty="0" smtClean="0">
                <a:latin typeface="Times New Roman"/>
                <a:cs typeface="Times New Roman"/>
              </a:rPr>
              <a:t> </a:t>
            </a:r>
            <a:r>
              <a:rPr sz="1100" spc="0" dirty="0" smtClean="0">
                <a:latin typeface="Times New Roman"/>
                <a:cs typeface="Times New Roman"/>
              </a:rPr>
              <a:t>this</a:t>
            </a:r>
            <a:r>
              <a:rPr sz="1100" spc="123"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rot</a:t>
            </a:r>
            <a:r>
              <a:rPr sz="1100" spc="-29" dirty="0" smtClean="0">
                <a:latin typeface="Times New Roman"/>
                <a:cs typeface="Times New Roman"/>
              </a:rPr>
              <a:t>o</a:t>
            </a:r>
            <a:r>
              <a:rPr sz="1100" spc="0" dirty="0" smtClean="0">
                <a:latin typeface="Times New Roman"/>
                <a:cs typeface="Times New Roman"/>
              </a:rPr>
              <a:t>y</a:t>
            </a:r>
            <a:r>
              <a:rPr sz="1100" spc="29" dirty="0" smtClean="0">
                <a:latin typeface="Times New Roman"/>
                <a:cs typeface="Times New Roman"/>
              </a:rPr>
              <a:t>p</a:t>
            </a:r>
            <a:r>
              <a:rPr sz="1100" spc="0" dirty="0" smtClean="0">
                <a:latin typeface="Times New Roman"/>
                <a:cs typeface="Times New Roman"/>
              </a:rPr>
              <a:t>e</a:t>
            </a:r>
            <a:r>
              <a:rPr sz="1100" spc="125" dirty="0" smtClean="0">
                <a:latin typeface="Times New Roman"/>
                <a:cs typeface="Times New Roman"/>
              </a:rPr>
              <a:t> </a:t>
            </a:r>
            <a:r>
              <a:rPr sz="1100" spc="0" dirty="0" smtClean="0">
                <a:latin typeface="Times New Roman"/>
                <a:cs typeface="Times New Roman"/>
              </a:rPr>
              <a:t>student </a:t>
            </a:r>
            <a:r>
              <a:rPr sz="1100" spc="3" dirty="0" smtClean="0">
                <a:latin typeface="Times New Roman"/>
                <a:cs typeface="Times New Roman"/>
              </a:rPr>
              <a:t> </a:t>
            </a:r>
            <a:r>
              <a:rPr sz="1100" spc="0" dirty="0" smtClean="0">
                <a:latin typeface="Times New Roman"/>
                <a:cs typeface="Times New Roman"/>
              </a:rPr>
              <a:t>already</a:t>
            </a:r>
            <a:r>
              <a:rPr sz="1100" spc="67" dirty="0" smtClean="0">
                <a:latin typeface="Times New Roman"/>
                <a:cs typeface="Times New Roman"/>
              </a:rPr>
              <a:t> </a:t>
            </a:r>
            <a:r>
              <a:rPr sz="1100" spc="0" dirty="0" smtClean="0">
                <a:latin typeface="Times New Roman"/>
                <a:cs typeface="Times New Roman"/>
              </a:rPr>
              <a:t>kn</a:t>
            </a:r>
            <a:r>
              <a:rPr sz="1100" spc="-29" dirty="0" smtClean="0">
                <a:latin typeface="Times New Roman"/>
                <a:cs typeface="Times New Roman"/>
              </a:rPr>
              <a:t>o</a:t>
            </a:r>
            <a:r>
              <a:rPr sz="1100" spc="0" dirty="0" smtClean="0">
                <a:latin typeface="Times New Roman"/>
                <a:cs typeface="Times New Roman"/>
              </a:rPr>
              <a:t>w</a:t>
            </a:r>
            <a:r>
              <a:rPr sz="1100" spc="17"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last</a:t>
            </a:r>
            <a:r>
              <a:rPr sz="1100" spc="147" dirty="0" smtClean="0">
                <a:latin typeface="Times New Roman"/>
                <a:cs typeface="Times New Roman"/>
              </a:rPr>
              <a:t> </a:t>
            </a:r>
            <a:r>
              <a:rPr sz="1100" spc="-29" dirty="0" smtClean="0">
                <a:latin typeface="Times New Roman"/>
                <a:cs typeface="Times New Roman"/>
              </a:rPr>
              <a:t>y</a:t>
            </a:r>
            <a:r>
              <a:rPr sz="1100" spc="0" dirty="0" smtClean="0">
                <a:latin typeface="Times New Roman"/>
                <a:cs typeface="Times New Roman"/>
              </a:rPr>
              <a:t>e</a:t>
            </a:r>
            <a:r>
              <a:rPr sz="1100" spc="-29" dirty="0" smtClean="0">
                <a:latin typeface="Times New Roman"/>
                <a:cs typeface="Times New Roman"/>
              </a:rPr>
              <a:t>a</a:t>
            </a:r>
            <a:r>
              <a:rPr sz="1100" spc="0" dirty="0" smtClean="0">
                <a:latin typeface="Times New Roman"/>
                <a:cs typeface="Times New Roman"/>
              </a:rPr>
              <a:t>r</a:t>
            </a:r>
            <a:r>
              <a:rPr sz="1100" spc="73" dirty="0" smtClean="0">
                <a:latin typeface="Times New Roman"/>
                <a:cs typeface="Times New Roman"/>
              </a:rPr>
              <a:t> </a:t>
            </a:r>
            <a:r>
              <a:rPr sz="1100" spc="0" dirty="0" smtClean="0">
                <a:latin typeface="Times New Roman"/>
                <a:cs typeface="Times New Roman"/>
              </a:rPr>
              <a:t>CPN </a:t>
            </a:r>
            <a:endParaRPr sz="1100" dirty="0">
              <a:latin typeface="Times New Roman"/>
              <a:cs typeface="Times New Roman"/>
            </a:endParaRPr>
          </a:p>
          <a:p>
            <a:pPr marL="323227" marR="369393">
              <a:lnSpc>
                <a:spcPts val="1264"/>
              </a:lnSpc>
              <a:spcBef>
                <a:spcPts val="388"/>
              </a:spcBef>
            </a:pPr>
            <a:r>
              <a:rPr sz="1100" spc="0" dirty="0" smtClean="0">
                <a:latin typeface="Times New Roman"/>
                <a:cs typeface="Times New Roman"/>
              </a:rPr>
              <a:t>The</a:t>
            </a:r>
            <a:r>
              <a:rPr sz="1100" spc="157" dirty="0" smtClean="0">
                <a:latin typeface="Times New Roman"/>
                <a:cs typeface="Times New Roman"/>
              </a:rPr>
              <a:t> </a:t>
            </a:r>
            <a:r>
              <a:rPr sz="1100" spc="0" dirty="0" smtClean="0">
                <a:latin typeface="Times New Roman"/>
                <a:cs typeface="Times New Roman"/>
              </a:rPr>
              <a:t>Results</a:t>
            </a:r>
            <a:r>
              <a:rPr sz="1100" spc="73" dirty="0" smtClean="0">
                <a:latin typeface="Times New Roman"/>
                <a:cs typeface="Times New Roman"/>
              </a:rPr>
              <a:t> </a:t>
            </a:r>
            <a:r>
              <a:rPr sz="1100" spc="-29" dirty="0" smtClean="0">
                <a:latin typeface="Times New Roman"/>
                <a:cs typeface="Times New Roman"/>
              </a:rPr>
              <a:t>a</a:t>
            </a:r>
            <a:r>
              <a:rPr sz="1100" spc="0" dirty="0" smtClean="0">
                <a:latin typeface="Times New Roman"/>
                <a:cs typeface="Times New Roman"/>
              </a:rPr>
              <a:t>re</a:t>
            </a:r>
            <a:r>
              <a:rPr sz="1100" spc="122" dirty="0" smtClean="0">
                <a:latin typeface="Times New Roman"/>
                <a:cs typeface="Times New Roman"/>
              </a:rPr>
              <a:t> </a:t>
            </a:r>
            <a:r>
              <a:rPr sz="1100" spc="0" dirty="0" smtClean="0">
                <a:latin typeface="Times New Roman"/>
                <a:cs typeface="Times New Roman"/>
              </a:rPr>
              <a:t>m</a:t>
            </a:r>
            <a:r>
              <a:rPr sz="1100" spc="-29" dirty="0" smtClean="0">
                <a:latin typeface="Times New Roman"/>
                <a:cs typeface="Times New Roman"/>
              </a:rPr>
              <a:t>o</a:t>
            </a:r>
            <a:r>
              <a:rPr sz="1100" spc="0" dirty="0" smtClean="0">
                <a:latin typeface="Times New Roman"/>
                <a:cs typeface="Times New Roman"/>
              </a:rPr>
              <a:t>re</a:t>
            </a:r>
            <a:r>
              <a:rPr sz="1100" spc="88" dirty="0" smtClean="0">
                <a:latin typeface="Times New Roman"/>
                <a:cs typeface="Times New Roman"/>
              </a:rPr>
              <a:t> </a:t>
            </a:r>
            <a:r>
              <a:rPr sz="1100" spc="0" dirty="0" smtClean="0">
                <a:latin typeface="Times New Roman"/>
                <a:cs typeface="Times New Roman"/>
              </a:rPr>
              <a:t>accurated.</a:t>
            </a:r>
            <a:endParaRPr sz="1100" dirty="0">
              <a:latin typeface="Times New Roman"/>
              <a:cs typeface="Times New Roma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bject 45"/>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4" name="object 44"/>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3" name="object 43"/>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9" name="object 39"/>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0" name="object 40"/>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1" name="object 41"/>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2" name="object 42"/>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3" name="object 33"/>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4" name="object 34"/>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5" name="object 35"/>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6" name="object 36"/>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7" name="object 37"/>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8" name="object 38"/>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7" name="object 27"/>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8" name="object 28"/>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9" name="object 29"/>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1" name="object 31"/>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2" name="object 32"/>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2" name="object 22"/>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6" name="object 16"/>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7" name="object 17"/>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8" name="object 18"/>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9" name="object 19"/>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0" name="object 20"/>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1" name="object 21"/>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3" name="object 13"/>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4" name="object 14"/>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5" name="object 15"/>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11" name="object 11"/>
          <p:cNvSpPr/>
          <p:nvPr/>
        </p:nvSpPr>
        <p:spPr>
          <a:xfrm>
            <a:off x="313867" y="901903"/>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12" name="object 12"/>
          <p:cNvSpPr/>
          <p:nvPr/>
        </p:nvSpPr>
        <p:spPr>
          <a:xfrm>
            <a:off x="313867" y="987844"/>
            <a:ext cx="3980268" cy="245084"/>
          </a:xfrm>
          <a:custGeom>
            <a:avLst/>
            <a:gdLst/>
            <a:ahLst/>
            <a:cxnLst/>
            <a:rect l="l" t="t" r="r" b="b"/>
            <a:pathLst>
              <a:path w="3980268" h="245084">
                <a:moveTo>
                  <a:pt x="0" y="245084"/>
                </a:moveTo>
                <a:lnTo>
                  <a:pt x="3980268" y="245084"/>
                </a:lnTo>
                <a:lnTo>
                  <a:pt x="3980268" y="0"/>
                </a:lnTo>
                <a:lnTo>
                  <a:pt x="0" y="0"/>
                </a:lnTo>
                <a:lnTo>
                  <a:pt x="0" y="245084"/>
                </a:lnTo>
                <a:close/>
              </a:path>
            </a:pathLst>
          </a:custGeom>
          <a:solidFill>
            <a:srgbClr val="E9E9F2"/>
          </a:solidFill>
        </p:spPr>
        <p:txBody>
          <a:bodyPr wrap="square" lIns="0" tIns="0" rIns="0" bIns="0" rtlCol="0">
            <a:noAutofit/>
          </a:bodyPr>
          <a:lstStyle/>
          <a:p>
            <a:endParaRPr/>
          </a:p>
        </p:txBody>
      </p:sp>
      <p:sp>
        <p:nvSpPr>
          <p:cNvPr id="10" name="object 10"/>
          <p:cNvSpPr/>
          <p:nvPr/>
        </p:nvSpPr>
        <p:spPr>
          <a:xfrm>
            <a:off x="1347203" y="1435379"/>
            <a:ext cx="1913572" cy="1193482"/>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Algorithm  </a:t>
            </a:r>
            <a:r>
              <a:rPr lang="en-US" sz="600" spc="50" dirty="0">
                <a:solidFill>
                  <a:srgbClr val="8C8CAC"/>
                </a:solidFill>
                <a:latin typeface="Times New Roman"/>
                <a:cs typeface="Times New Roman"/>
              </a:rPr>
              <a:t> </a:t>
            </a:r>
            <a:r>
              <a:rPr lang="en-US" sz="600" dirty="0">
                <a:solidFill>
                  <a:srgbClr val="8C8CAC"/>
                </a:solidFill>
                <a:latin typeface="Times New Roman"/>
                <a:cs typeface="Times New Roman"/>
              </a:rPr>
              <a:t>  </a:t>
            </a:r>
            <a:r>
              <a:rPr lang="en-US" sz="600" spc="55" dirty="0">
                <a:solidFill>
                  <a:srgbClr val="8C8CAC"/>
                </a:solidFill>
                <a:latin typeface="Times New Roman"/>
                <a:cs typeface="Times New Roman"/>
              </a:rPr>
              <a:t> </a:t>
            </a:r>
            <a:r>
              <a:rPr lang="en-US" sz="600" dirty="0">
                <a:solidFill>
                  <a:srgbClr val="FFFFFF"/>
                </a:solidFill>
                <a:latin typeface="Times New Roman"/>
                <a:cs typeface="Times New Roman"/>
              </a:rPr>
              <a:t>Model</a:t>
            </a:r>
            <a:r>
              <a:rPr lang="en-US" sz="600" dirty="0">
                <a:solidFill>
                  <a:srgbClr val="8C8CAC"/>
                </a:solidFill>
                <a:latin typeface="Times New Roman"/>
                <a:cs typeface="Times New Roman"/>
              </a:rPr>
              <a:t>  </a:t>
            </a:r>
            <a:r>
              <a:rPr lang="en-US" sz="600" spc="70" dirty="0">
                <a:solidFill>
                  <a:srgbClr val="8C8CAC"/>
                </a:solidFill>
                <a:latin typeface="Times New Roman"/>
                <a:cs typeface="Times New Roman"/>
              </a:rPr>
              <a:t> </a:t>
            </a:r>
            <a:r>
              <a:rPr lang="en-US" sz="600" dirty="0">
                <a:solidFill>
                  <a:srgbClr val="8C8CAC"/>
                </a:solidFill>
                <a:latin typeface="Times New Roman"/>
                <a:cs typeface="Times New Roman"/>
              </a:rPr>
              <a:t>Summary</a:t>
            </a:r>
            <a:endParaRPr lang="en-US" sz="600" dirty="0">
              <a:latin typeface="Times New Roman"/>
              <a:cs typeface="Times New Roman"/>
            </a:endParaRPr>
          </a:p>
        </p:txBody>
      </p:sp>
      <p:sp>
        <p:nvSpPr>
          <p:cNvPr id="8" name="object 8"/>
          <p:cNvSpPr txBox="1"/>
          <p:nvPr/>
        </p:nvSpPr>
        <p:spPr>
          <a:xfrm>
            <a:off x="95300" y="366542"/>
            <a:ext cx="2433749"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Online</a:t>
            </a:r>
            <a:r>
              <a:rPr sz="1400" spc="49" dirty="0" smtClean="0">
                <a:solidFill>
                  <a:srgbClr val="FFFFFF"/>
                </a:solidFill>
                <a:latin typeface="Times New Roman"/>
                <a:cs typeface="Times New Roman"/>
              </a:rPr>
              <a:t> </a:t>
            </a:r>
            <a:r>
              <a:rPr sz="1400" spc="0" dirty="0" smtClean="0">
                <a:solidFill>
                  <a:srgbClr val="FFFFFF"/>
                </a:solidFill>
                <a:latin typeface="Times New Roman"/>
                <a:cs typeface="Times New Roman"/>
              </a:rPr>
              <a:t>Interactive</a:t>
            </a:r>
            <a:r>
              <a:rPr sz="1400" spc="218" dirty="0" smtClean="0">
                <a:solidFill>
                  <a:srgbClr val="FFFFFF"/>
                </a:solidFill>
                <a:latin typeface="Times New Roman"/>
                <a:cs typeface="Times New Roman"/>
              </a:rPr>
              <a:t> </a:t>
            </a:r>
            <a:r>
              <a:rPr sz="1400" spc="0" dirty="0" smtClean="0">
                <a:solidFill>
                  <a:srgbClr val="FFFFFF"/>
                </a:solidFill>
                <a:latin typeface="Times New Roman"/>
                <a:cs typeface="Times New Roman"/>
              </a:rPr>
              <a:t>Secure</a:t>
            </a:r>
            <a:r>
              <a:rPr sz="1400" spc="143" dirty="0" smtClean="0">
                <a:solidFill>
                  <a:srgbClr val="FFFFFF"/>
                </a:solidFill>
                <a:latin typeface="Times New Roman"/>
                <a:cs typeface="Times New Roman"/>
              </a:rPr>
              <a:t> </a:t>
            </a:r>
            <a:r>
              <a:rPr sz="1400" spc="0" dirty="0" smtClean="0">
                <a:solidFill>
                  <a:srgbClr val="FFFFFF"/>
                </a:solidFill>
                <a:latin typeface="Times New Roman"/>
                <a:cs typeface="Times New Roman"/>
              </a:rPr>
              <a:t>M</a:t>
            </a:r>
            <a:r>
              <a:rPr sz="1400" spc="39" dirty="0" smtClean="0">
                <a:solidFill>
                  <a:srgbClr val="FFFFFF"/>
                </a:solidFill>
                <a:latin typeface="Times New Roman"/>
                <a:cs typeface="Times New Roman"/>
              </a:rPr>
              <a:t>o</a:t>
            </a:r>
            <a:r>
              <a:rPr sz="1400" spc="0" dirty="0" smtClean="0">
                <a:solidFill>
                  <a:srgbClr val="FFFFFF"/>
                </a:solidFill>
                <a:latin typeface="Times New Roman"/>
                <a:cs typeface="Times New Roman"/>
              </a:rPr>
              <a:t>del</a:t>
            </a:r>
            <a:endParaRPr sz="1400">
              <a:latin typeface="Times New Roman"/>
              <a:cs typeface="Times New Roman"/>
            </a:endParaRPr>
          </a:p>
        </p:txBody>
      </p:sp>
      <p:sp>
        <p:nvSpPr>
          <p:cNvPr id="7" name="object 7"/>
          <p:cNvSpPr txBox="1"/>
          <p:nvPr/>
        </p:nvSpPr>
        <p:spPr>
          <a:xfrm>
            <a:off x="1719795" y="2781628"/>
            <a:ext cx="1349338" cy="151925"/>
          </a:xfrm>
          <a:prstGeom prst="rect">
            <a:avLst/>
          </a:prstGeom>
        </p:spPr>
        <p:txBody>
          <a:bodyPr wrap="square" lIns="0" tIns="0" rIns="0" bIns="0" rtlCol="0">
            <a:noAutofit/>
          </a:bodyPr>
          <a:lstStyle/>
          <a:p>
            <a:pPr marL="12700">
              <a:lnSpc>
                <a:spcPts val="1065"/>
              </a:lnSpc>
              <a:spcBef>
                <a:spcPts val="53"/>
              </a:spcBef>
            </a:pPr>
            <a:r>
              <a:rPr sz="1000" spc="0" dirty="0" smtClean="0">
                <a:solidFill>
                  <a:srgbClr val="3333B2"/>
                </a:solidFill>
                <a:latin typeface="Times New Roman"/>
                <a:cs typeface="Times New Roman"/>
              </a:rPr>
              <a:t>Figure</a:t>
            </a:r>
            <a:r>
              <a:rPr sz="1000" spc="58" dirty="0" smtClean="0">
                <a:solidFill>
                  <a:srgbClr val="3333B2"/>
                </a:solidFill>
                <a:latin typeface="Times New Roman"/>
                <a:cs typeface="Times New Roman"/>
              </a:rPr>
              <a:t> </a:t>
            </a:r>
            <a:r>
              <a:rPr lang="en-US" sz="1000" spc="58" dirty="0" smtClean="0">
                <a:solidFill>
                  <a:srgbClr val="3333B2"/>
                </a:solidFill>
                <a:latin typeface="Times New Roman"/>
                <a:cs typeface="Times New Roman"/>
              </a:rPr>
              <a:t>7</a:t>
            </a:r>
            <a:r>
              <a:rPr sz="1000" spc="0" dirty="0" smtClean="0">
                <a:solidFill>
                  <a:srgbClr val="3333B2"/>
                </a:solidFill>
                <a:latin typeface="Times New Roman"/>
                <a:cs typeface="Times New Roman"/>
              </a:rPr>
              <a:t>:</a:t>
            </a:r>
            <a:r>
              <a:rPr sz="1000" spc="187" dirty="0" smtClean="0">
                <a:solidFill>
                  <a:srgbClr val="3333B2"/>
                </a:solidFill>
                <a:latin typeface="Times New Roman"/>
                <a:cs typeface="Times New Roman"/>
              </a:rPr>
              <a:t> </a:t>
            </a:r>
            <a:r>
              <a:rPr sz="1000" spc="0" dirty="0" smtClean="0">
                <a:latin typeface="Times New Roman"/>
                <a:cs typeface="Times New Roman"/>
              </a:rPr>
              <a:t>Secure</a:t>
            </a:r>
            <a:r>
              <a:rPr sz="1000" spc="76" dirty="0" smtClean="0">
                <a:latin typeface="Times New Roman"/>
                <a:cs typeface="Times New Roman"/>
              </a:rPr>
              <a:t> </a:t>
            </a:r>
            <a:r>
              <a:rPr sz="1000" spc="0" dirty="0" smtClean="0">
                <a:latin typeface="Times New Roman"/>
                <a:cs typeface="Times New Roman"/>
              </a:rPr>
              <a:t>Login</a:t>
            </a:r>
            <a:endParaRPr sz="1000" dirty="0">
              <a:latin typeface="Times New Roman"/>
              <a:cs typeface="Times New Roman"/>
            </a:endParaRPr>
          </a:p>
        </p:txBody>
      </p:sp>
      <p:sp>
        <p:nvSpPr>
          <p:cNvPr id="6" name="object 6"/>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21</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5" name="object 5"/>
          <p:cNvSpPr txBox="1"/>
          <p:nvPr/>
        </p:nvSpPr>
        <p:spPr>
          <a:xfrm>
            <a:off x="3333978" y="3270179"/>
            <a:ext cx="43099" cy="40583"/>
          </a:xfrm>
          <a:prstGeom prst="rect">
            <a:avLst/>
          </a:prstGeom>
        </p:spPr>
        <p:txBody>
          <a:bodyPr wrap="square" lIns="0" tIns="0" rIns="0" bIns="0" rtlCol="0">
            <a:noAutofit/>
          </a:bodyPr>
          <a:lstStyle/>
          <a:p>
            <a:endParaRPr/>
          </a:p>
        </p:txBody>
      </p:sp>
      <p:sp>
        <p:nvSpPr>
          <p:cNvPr id="4" name="object 4"/>
          <p:cNvSpPr txBox="1"/>
          <p:nvPr/>
        </p:nvSpPr>
        <p:spPr>
          <a:xfrm>
            <a:off x="3069133" y="3285457"/>
            <a:ext cx="43019" cy="15183"/>
          </a:xfrm>
          <a:prstGeom prst="rect">
            <a:avLst/>
          </a:prstGeom>
        </p:spPr>
        <p:txBody>
          <a:bodyPr wrap="square" lIns="0" tIns="0" rIns="0" bIns="0" rtlCol="0">
            <a:noAutofit/>
          </a:bodyPr>
          <a:lstStyle/>
          <a:p>
            <a:endParaRPr/>
          </a:p>
        </p:txBody>
      </p:sp>
      <p:sp>
        <p:nvSpPr>
          <p:cNvPr id="3" name="object 3"/>
          <p:cNvSpPr txBox="1"/>
          <p:nvPr/>
        </p:nvSpPr>
        <p:spPr>
          <a:xfrm>
            <a:off x="313867" y="901903"/>
            <a:ext cx="3980268" cy="89103"/>
          </a:xfrm>
          <a:prstGeom prst="rect">
            <a:avLst/>
          </a:prstGeom>
        </p:spPr>
        <p:txBody>
          <a:bodyPr wrap="square" lIns="0" tIns="0" rIns="0" bIns="0" rtlCol="0">
            <a:noAutofit/>
          </a:bodyPr>
          <a:lstStyle/>
          <a:p>
            <a:pPr marL="25400">
              <a:lnSpc>
                <a:spcPts val="700"/>
              </a:lnSpc>
              <a:spcBef>
                <a:spcPts val="1"/>
              </a:spcBef>
            </a:pPr>
            <a:endParaRPr sz="700"/>
          </a:p>
        </p:txBody>
      </p:sp>
      <p:sp>
        <p:nvSpPr>
          <p:cNvPr id="2" name="object 2"/>
          <p:cNvSpPr txBox="1"/>
          <p:nvPr/>
        </p:nvSpPr>
        <p:spPr>
          <a:xfrm>
            <a:off x="313867" y="991006"/>
            <a:ext cx="3980268" cy="241922"/>
          </a:xfrm>
          <a:prstGeom prst="rect">
            <a:avLst/>
          </a:prstGeom>
        </p:spPr>
        <p:txBody>
          <a:bodyPr wrap="square" lIns="0" tIns="0" rIns="0" bIns="0" rtlCol="0">
            <a:noAutofit/>
          </a:bodyPr>
          <a:lstStyle/>
          <a:p>
            <a:pPr marL="46139">
              <a:lnSpc>
                <a:spcPct val="95825"/>
              </a:lnSpc>
              <a:spcBef>
                <a:spcPts val="300"/>
              </a:spcBef>
            </a:pPr>
            <a:r>
              <a:rPr sz="1100" spc="0" dirty="0" smtClean="0">
                <a:latin typeface="Times New Roman"/>
                <a:cs typeface="Times New Roman"/>
              </a:rPr>
              <a:t>Secure</a:t>
            </a:r>
            <a:r>
              <a:rPr sz="1100" spc="76" dirty="0" smtClean="0">
                <a:latin typeface="Times New Roman"/>
                <a:cs typeface="Times New Roman"/>
              </a:rPr>
              <a:t> </a:t>
            </a:r>
            <a:r>
              <a:rPr sz="1100" spc="0" dirty="0" smtClean="0">
                <a:latin typeface="Times New Roman"/>
                <a:cs typeface="Times New Roman"/>
              </a:rPr>
              <a:t>Login</a:t>
            </a:r>
            <a:endParaRPr sz="1100">
              <a:latin typeface="Times New Roman"/>
              <a:cs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bject 45"/>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4" name="object 44"/>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3" name="object 43"/>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9" name="object 39"/>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0" name="object 40"/>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1" name="object 41"/>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2" name="object 42"/>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3" name="object 33"/>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4" name="object 34"/>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5" name="object 35"/>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6" name="object 36"/>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7" name="object 37"/>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8" name="object 38"/>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7" name="object 27"/>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8" name="object 28"/>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9" name="object 29"/>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1" name="object 31"/>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2" name="object 32"/>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2" name="object 22"/>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6" name="object 16"/>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7" name="object 17"/>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8" name="object 18"/>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9" name="object 19"/>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0" name="object 20"/>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1" name="object 21"/>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3" name="object 13"/>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4" name="object 14"/>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5" name="object 15"/>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11" name="object 11"/>
          <p:cNvSpPr/>
          <p:nvPr/>
        </p:nvSpPr>
        <p:spPr>
          <a:xfrm>
            <a:off x="313867" y="778814"/>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12" name="object 12"/>
          <p:cNvSpPr/>
          <p:nvPr/>
        </p:nvSpPr>
        <p:spPr>
          <a:xfrm>
            <a:off x="313867" y="864755"/>
            <a:ext cx="3980268" cy="218211"/>
          </a:xfrm>
          <a:custGeom>
            <a:avLst/>
            <a:gdLst/>
            <a:ahLst/>
            <a:cxnLst/>
            <a:rect l="l" t="t" r="r" b="b"/>
            <a:pathLst>
              <a:path w="3980268" h="218211">
                <a:moveTo>
                  <a:pt x="0" y="218211"/>
                </a:moveTo>
                <a:lnTo>
                  <a:pt x="3980268" y="218211"/>
                </a:lnTo>
                <a:lnTo>
                  <a:pt x="3980268" y="0"/>
                </a:lnTo>
                <a:lnTo>
                  <a:pt x="0" y="0"/>
                </a:lnTo>
                <a:lnTo>
                  <a:pt x="0" y="218211"/>
                </a:lnTo>
                <a:close/>
              </a:path>
            </a:pathLst>
          </a:custGeom>
          <a:solidFill>
            <a:srgbClr val="E9E9F2"/>
          </a:solidFill>
        </p:spPr>
        <p:txBody>
          <a:bodyPr wrap="square" lIns="0" tIns="0" rIns="0" bIns="0" rtlCol="0">
            <a:noAutofit/>
          </a:bodyPr>
          <a:lstStyle/>
          <a:p>
            <a:endParaRPr/>
          </a:p>
        </p:txBody>
      </p:sp>
      <p:sp>
        <p:nvSpPr>
          <p:cNvPr id="10" name="object 10"/>
          <p:cNvSpPr/>
          <p:nvPr/>
        </p:nvSpPr>
        <p:spPr>
          <a:xfrm>
            <a:off x="633768" y="1204601"/>
            <a:ext cx="3340417" cy="1643538"/>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Algorithm  </a:t>
            </a:r>
            <a:r>
              <a:rPr lang="en-US" sz="600" spc="50" dirty="0">
                <a:solidFill>
                  <a:srgbClr val="8C8CAC"/>
                </a:solidFill>
                <a:latin typeface="Times New Roman"/>
                <a:cs typeface="Times New Roman"/>
              </a:rPr>
              <a:t> </a:t>
            </a:r>
            <a:r>
              <a:rPr lang="en-US" sz="600" dirty="0">
                <a:solidFill>
                  <a:srgbClr val="8C8CAC"/>
                </a:solidFill>
                <a:latin typeface="Times New Roman"/>
                <a:cs typeface="Times New Roman"/>
              </a:rPr>
              <a:t>  </a:t>
            </a:r>
            <a:r>
              <a:rPr lang="en-US" sz="600" spc="55" dirty="0">
                <a:solidFill>
                  <a:srgbClr val="8C8CAC"/>
                </a:solidFill>
                <a:latin typeface="Times New Roman"/>
                <a:cs typeface="Times New Roman"/>
              </a:rPr>
              <a:t> </a:t>
            </a:r>
            <a:r>
              <a:rPr lang="en-US" sz="600" dirty="0">
                <a:solidFill>
                  <a:srgbClr val="FFFFFF"/>
                </a:solidFill>
                <a:latin typeface="Times New Roman"/>
                <a:cs typeface="Times New Roman"/>
              </a:rPr>
              <a:t>Model</a:t>
            </a:r>
            <a:r>
              <a:rPr lang="en-US" sz="600" dirty="0">
                <a:solidFill>
                  <a:srgbClr val="8C8CAC"/>
                </a:solidFill>
                <a:latin typeface="Times New Roman"/>
                <a:cs typeface="Times New Roman"/>
              </a:rPr>
              <a:t>  </a:t>
            </a:r>
            <a:r>
              <a:rPr lang="en-US" sz="600" spc="70" dirty="0">
                <a:solidFill>
                  <a:srgbClr val="8C8CAC"/>
                </a:solidFill>
                <a:latin typeface="Times New Roman"/>
                <a:cs typeface="Times New Roman"/>
              </a:rPr>
              <a:t> </a:t>
            </a:r>
            <a:r>
              <a:rPr lang="en-US" sz="600" dirty="0">
                <a:solidFill>
                  <a:srgbClr val="8C8CAC"/>
                </a:solidFill>
                <a:latin typeface="Times New Roman"/>
                <a:cs typeface="Times New Roman"/>
              </a:rPr>
              <a:t>Summary</a:t>
            </a:r>
            <a:endParaRPr lang="en-US" sz="600" dirty="0">
              <a:latin typeface="Times New Roman"/>
              <a:cs typeface="Times New Roman"/>
            </a:endParaRPr>
          </a:p>
        </p:txBody>
      </p:sp>
      <p:sp>
        <p:nvSpPr>
          <p:cNvPr id="8" name="object 8"/>
          <p:cNvSpPr txBox="1"/>
          <p:nvPr/>
        </p:nvSpPr>
        <p:spPr>
          <a:xfrm>
            <a:off x="95300" y="366542"/>
            <a:ext cx="2433749"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Online</a:t>
            </a:r>
            <a:r>
              <a:rPr sz="1400" spc="49" dirty="0" smtClean="0">
                <a:solidFill>
                  <a:srgbClr val="FFFFFF"/>
                </a:solidFill>
                <a:latin typeface="Times New Roman"/>
                <a:cs typeface="Times New Roman"/>
              </a:rPr>
              <a:t> </a:t>
            </a:r>
            <a:r>
              <a:rPr sz="1400" spc="0" dirty="0" smtClean="0">
                <a:solidFill>
                  <a:srgbClr val="FFFFFF"/>
                </a:solidFill>
                <a:latin typeface="Times New Roman"/>
                <a:cs typeface="Times New Roman"/>
              </a:rPr>
              <a:t>Interactive</a:t>
            </a:r>
            <a:r>
              <a:rPr sz="1400" spc="218" dirty="0" smtClean="0">
                <a:solidFill>
                  <a:srgbClr val="FFFFFF"/>
                </a:solidFill>
                <a:latin typeface="Times New Roman"/>
                <a:cs typeface="Times New Roman"/>
              </a:rPr>
              <a:t> </a:t>
            </a:r>
            <a:r>
              <a:rPr sz="1400" spc="0" dirty="0" smtClean="0">
                <a:solidFill>
                  <a:srgbClr val="FFFFFF"/>
                </a:solidFill>
                <a:latin typeface="Times New Roman"/>
                <a:cs typeface="Times New Roman"/>
              </a:rPr>
              <a:t>Secure</a:t>
            </a:r>
            <a:r>
              <a:rPr sz="1400" spc="143" dirty="0" smtClean="0">
                <a:solidFill>
                  <a:srgbClr val="FFFFFF"/>
                </a:solidFill>
                <a:latin typeface="Times New Roman"/>
                <a:cs typeface="Times New Roman"/>
              </a:rPr>
              <a:t> </a:t>
            </a:r>
            <a:r>
              <a:rPr sz="1400" spc="0" dirty="0" smtClean="0">
                <a:solidFill>
                  <a:srgbClr val="FFFFFF"/>
                </a:solidFill>
                <a:latin typeface="Times New Roman"/>
                <a:cs typeface="Times New Roman"/>
              </a:rPr>
              <a:t>M</a:t>
            </a:r>
            <a:r>
              <a:rPr sz="1400" spc="39" dirty="0" smtClean="0">
                <a:solidFill>
                  <a:srgbClr val="FFFFFF"/>
                </a:solidFill>
                <a:latin typeface="Times New Roman"/>
                <a:cs typeface="Times New Roman"/>
              </a:rPr>
              <a:t>o</a:t>
            </a:r>
            <a:r>
              <a:rPr sz="1400" spc="0" dirty="0" smtClean="0">
                <a:solidFill>
                  <a:srgbClr val="FFFFFF"/>
                </a:solidFill>
                <a:latin typeface="Times New Roman"/>
                <a:cs typeface="Times New Roman"/>
              </a:rPr>
              <a:t>del</a:t>
            </a:r>
            <a:endParaRPr sz="1400">
              <a:latin typeface="Times New Roman"/>
              <a:cs typeface="Times New Roman"/>
            </a:endParaRPr>
          </a:p>
        </p:txBody>
      </p:sp>
      <p:sp>
        <p:nvSpPr>
          <p:cNvPr id="7" name="object 7"/>
          <p:cNvSpPr txBox="1"/>
          <p:nvPr/>
        </p:nvSpPr>
        <p:spPr>
          <a:xfrm>
            <a:off x="1719795" y="3000906"/>
            <a:ext cx="1349338" cy="151925"/>
          </a:xfrm>
          <a:prstGeom prst="rect">
            <a:avLst/>
          </a:prstGeom>
        </p:spPr>
        <p:txBody>
          <a:bodyPr wrap="square" lIns="0" tIns="0" rIns="0" bIns="0" rtlCol="0">
            <a:noAutofit/>
          </a:bodyPr>
          <a:lstStyle/>
          <a:p>
            <a:pPr marL="12700">
              <a:lnSpc>
                <a:spcPts val="1065"/>
              </a:lnSpc>
              <a:spcBef>
                <a:spcPts val="53"/>
              </a:spcBef>
            </a:pPr>
            <a:r>
              <a:rPr sz="1000" spc="0" dirty="0" smtClean="0">
                <a:solidFill>
                  <a:srgbClr val="3333B2"/>
                </a:solidFill>
                <a:latin typeface="Times New Roman"/>
                <a:cs typeface="Times New Roman"/>
              </a:rPr>
              <a:t>Figure</a:t>
            </a:r>
            <a:r>
              <a:rPr lang="en-US" sz="1000" spc="0" dirty="0" smtClean="0">
                <a:solidFill>
                  <a:srgbClr val="3333B2"/>
                </a:solidFill>
                <a:latin typeface="Times New Roman"/>
                <a:cs typeface="Times New Roman"/>
              </a:rPr>
              <a:t> 8</a:t>
            </a:r>
            <a:r>
              <a:rPr sz="1000" spc="58" dirty="0" smtClean="0">
                <a:solidFill>
                  <a:srgbClr val="3333B2"/>
                </a:solidFill>
                <a:latin typeface="Times New Roman"/>
                <a:cs typeface="Times New Roman"/>
              </a:rPr>
              <a:t> </a:t>
            </a:r>
            <a:r>
              <a:rPr sz="1000" spc="0" dirty="0" smtClean="0">
                <a:solidFill>
                  <a:srgbClr val="3333B2"/>
                </a:solidFill>
                <a:latin typeface="Times New Roman"/>
                <a:cs typeface="Times New Roman"/>
              </a:rPr>
              <a:t>:</a:t>
            </a:r>
            <a:r>
              <a:rPr sz="1000" spc="187" dirty="0" smtClean="0">
                <a:solidFill>
                  <a:srgbClr val="3333B2"/>
                </a:solidFill>
                <a:latin typeface="Times New Roman"/>
                <a:cs typeface="Times New Roman"/>
              </a:rPr>
              <a:t> </a:t>
            </a:r>
            <a:r>
              <a:rPr sz="1000" spc="0" dirty="0" smtClean="0">
                <a:latin typeface="Times New Roman"/>
                <a:cs typeface="Times New Roman"/>
              </a:rPr>
              <a:t>Secure</a:t>
            </a:r>
            <a:r>
              <a:rPr sz="1000" spc="76" dirty="0" smtClean="0">
                <a:latin typeface="Times New Roman"/>
                <a:cs typeface="Times New Roman"/>
              </a:rPr>
              <a:t> </a:t>
            </a:r>
            <a:r>
              <a:rPr sz="1000" spc="0" dirty="0" smtClean="0">
                <a:latin typeface="Times New Roman"/>
                <a:cs typeface="Times New Roman"/>
              </a:rPr>
              <a:t>Login</a:t>
            </a:r>
            <a:endParaRPr sz="1000" dirty="0">
              <a:latin typeface="Times New Roman"/>
              <a:cs typeface="Times New Roman"/>
            </a:endParaRPr>
          </a:p>
        </p:txBody>
      </p:sp>
      <p:sp>
        <p:nvSpPr>
          <p:cNvPr id="6" name="object 6"/>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22</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5" name="object 5"/>
          <p:cNvSpPr txBox="1"/>
          <p:nvPr/>
        </p:nvSpPr>
        <p:spPr>
          <a:xfrm>
            <a:off x="3333978" y="3270179"/>
            <a:ext cx="43099" cy="40583"/>
          </a:xfrm>
          <a:prstGeom prst="rect">
            <a:avLst/>
          </a:prstGeom>
        </p:spPr>
        <p:txBody>
          <a:bodyPr wrap="square" lIns="0" tIns="0" rIns="0" bIns="0" rtlCol="0">
            <a:noAutofit/>
          </a:bodyPr>
          <a:lstStyle/>
          <a:p>
            <a:endParaRPr/>
          </a:p>
        </p:txBody>
      </p:sp>
      <p:sp>
        <p:nvSpPr>
          <p:cNvPr id="4" name="object 4"/>
          <p:cNvSpPr txBox="1"/>
          <p:nvPr/>
        </p:nvSpPr>
        <p:spPr>
          <a:xfrm>
            <a:off x="3069133" y="3285457"/>
            <a:ext cx="43019" cy="15183"/>
          </a:xfrm>
          <a:prstGeom prst="rect">
            <a:avLst/>
          </a:prstGeom>
        </p:spPr>
        <p:txBody>
          <a:bodyPr wrap="square" lIns="0" tIns="0" rIns="0" bIns="0" rtlCol="0">
            <a:noAutofit/>
          </a:bodyPr>
          <a:lstStyle/>
          <a:p>
            <a:endParaRPr/>
          </a:p>
        </p:txBody>
      </p:sp>
      <p:sp>
        <p:nvSpPr>
          <p:cNvPr id="3" name="object 3"/>
          <p:cNvSpPr txBox="1"/>
          <p:nvPr/>
        </p:nvSpPr>
        <p:spPr>
          <a:xfrm>
            <a:off x="313867" y="778814"/>
            <a:ext cx="3980268" cy="89103"/>
          </a:xfrm>
          <a:prstGeom prst="rect">
            <a:avLst/>
          </a:prstGeom>
        </p:spPr>
        <p:txBody>
          <a:bodyPr wrap="square" lIns="0" tIns="0" rIns="0" bIns="0" rtlCol="0">
            <a:noAutofit/>
          </a:bodyPr>
          <a:lstStyle/>
          <a:p>
            <a:pPr marL="25400">
              <a:lnSpc>
                <a:spcPts val="700"/>
              </a:lnSpc>
              <a:spcBef>
                <a:spcPts val="1"/>
              </a:spcBef>
            </a:pPr>
            <a:endParaRPr sz="700"/>
          </a:p>
        </p:txBody>
      </p:sp>
      <p:sp>
        <p:nvSpPr>
          <p:cNvPr id="2" name="object 2"/>
          <p:cNvSpPr txBox="1"/>
          <p:nvPr/>
        </p:nvSpPr>
        <p:spPr>
          <a:xfrm>
            <a:off x="313867" y="867917"/>
            <a:ext cx="3980268" cy="215049"/>
          </a:xfrm>
          <a:prstGeom prst="rect">
            <a:avLst/>
          </a:prstGeom>
        </p:spPr>
        <p:txBody>
          <a:bodyPr wrap="square" lIns="0" tIns="0" rIns="0" bIns="0" rtlCol="0">
            <a:noAutofit/>
          </a:bodyPr>
          <a:lstStyle/>
          <a:p>
            <a:pPr marL="46139">
              <a:lnSpc>
                <a:spcPct val="95825"/>
              </a:lnSpc>
              <a:spcBef>
                <a:spcPts val="300"/>
              </a:spcBef>
            </a:pPr>
            <a:r>
              <a:rPr sz="1100" spc="0" dirty="0" smtClean="0">
                <a:latin typeface="Times New Roman"/>
                <a:cs typeface="Times New Roman"/>
              </a:rPr>
              <a:t>Fill</a:t>
            </a:r>
            <a:r>
              <a:rPr sz="1100" spc="-38" dirty="0" smtClean="0">
                <a:latin typeface="Times New Roman"/>
                <a:cs typeface="Times New Roman"/>
              </a:rPr>
              <a:t> </a:t>
            </a:r>
            <a:r>
              <a:rPr sz="1100" spc="0" dirty="0" smtClean="0">
                <a:latin typeface="Times New Roman"/>
                <a:cs typeface="Times New Roman"/>
              </a:rPr>
              <a:t>Choices</a:t>
            </a:r>
            <a:endParaRPr sz="1100">
              <a:latin typeface="Times New Roman"/>
              <a:cs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1" name="object 41"/>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0" name="object 40"/>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6" name="object 36"/>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7" name="object 37"/>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8" name="object 38"/>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9" name="object 39"/>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0" name="object 30"/>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2" name="object 32"/>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3" name="object 33"/>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4" name="object 34"/>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5" name="object 35"/>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4" name="object 24"/>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8" name="object 28"/>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9" name="object 29"/>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19" name="object 19"/>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0" name="object 20"/>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1" name="object 21"/>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2" name="object 22"/>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3" name="object 13"/>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4" name="object 14"/>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6" name="object 16"/>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18" name="object 18"/>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0" name="object 10"/>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1" name="object 11"/>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2" name="object 12"/>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Algorithm  </a:t>
            </a:r>
            <a:r>
              <a:rPr lang="en-US" sz="600" spc="50" dirty="0">
                <a:solidFill>
                  <a:srgbClr val="8C8CAC"/>
                </a:solidFill>
                <a:latin typeface="Times New Roman"/>
                <a:cs typeface="Times New Roman"/>
              </a:rPr>
              <a:t> </a:t>
            </a:r>
            <a:r>
              <a:rPr lang="en-US" sz="600" dirty="0">
                <a:solidFill>
                  <a:srgbClr val="8C8CAC"/>
                </a:solidFill>
                <a:latin typeface="Times New Roman"/>
                <a:cs typeface="Times New Roman"/>
              </a:rPr>
              <a:t>  </a:t>
            </a:r>
            <a:r>
              <a:rPr lang="en-US" sz="600" spc="27" dirty="0" smtClean="0">
                <a:solidFill>
                  <a:srgbClr val="8C8CAC"/>
                </a:solidFill>
                <a:latin typeface="Times New Roman"/>
                <a:cs typeface="Times New Roman"/>
              </a:rPr>
              <a:t>Model </a:t>
            </a:r>
            <a:r>
              <a:rPr lang="en-US" sz="600" dirty="0" smtClean="0">
                <a:solidFill>
                  <a:srgbClr val="8C8CAC"/>
                </a:solidFill>
                <a:latin typeface="Times New Roman"/>
                <a:cs typeface="Times New Roman"/>
              </a:rPr>
              <a:t> </a:t>
            </a:r>
            <a:r>
              <a:rPr lang="en-US" sz="600" spc="70" dirty="0" smtClean="0">
                <a:solidFill>
                  <a:srgbClr val="8C8CAC"/>
                </a:solidFill>
                <a:latin typeface="Times New Roman"/>
                <a:cs typeface="Times New Roman"/>
              </a:rPr>
              <a:t> </a:t>
            </a:r>
            <a:r>
              <a:rPr lang="en-US" sz="600" dirty="0" smtClean="0">
                <a:solidFill>
                  <a:srgbClr val="FFFFFF"/>
                </a:solidFill>
                <a:latin typeface="Times New Roman"/>
                <a:cs typeface="Times New Roman"/>
              </a:rPr>
              <a:t>Results  </a:t>
            </a:r>
            <a:r>
              <a:rPr lang="en-US" sz="600" dirty="0" smtClean="0">
                <a:solidFill>
                  <a:srgbClr val="8C8CAC"/>
                </a:solidFill>
                <a:latin typeface="Times New Roman"/>
                <a:cs typeface="Times New Roman"/>
              </a:rPr>
              <a:t>Summary</a:t>
            </a:r>
            <a:endParaRPr lang="en-US" sz="600" dirty="0">
              <a:latin typeface="Times New Roman"/>
              <a:cs typeface="Times New Roman"/>
            </a:endParaRPr>
          </a:p>
        </p:txBody>
      </p:sp>
      <p:sp>
        <p:nvSpPr>
          <p:cNvPr id="7" name="object 7"/>
          <p:cNvSpPr txBox="1"/>
          <p:nvPr/>
        </p:nvSpPr>
        <p:spPr>
          <a:xfrm>
            <a:off x="95300" y="366542"/>
            <a:ext cx="2781107" cy="207596"/>
          </a:xfrm>
          <a:prstGeom prst="rect">
            <a:avLst/>
          </a:prstGeom>
        </p:spPr>
        <p:txBody>
          <a:bodyPr wrap="square" lIns="0" tIns="0" rIns="0" bIns="0" rtlCol="0">
            <a:noAutofit/>
          </a:bodyPr>
          <a:lstStyle/>
          <a:p>
            <a:pPr marL="12700">
              <a:lnSpc>
                <a:spcPts val="1480"/>
              </a:lnSpc>
              <a:spcBef>
                <a:spcPts val="74"/>
              </a:spcBef>
            </a:pPr>
            <a:r>
              <a:rPr lang="en-US" sz="1400" spc="-119" dirty="0" smtClean="0">
                <a:solidFill>
                  <a:srgbClr val="FFFFFF"/>
                </a:solidFill>
                <a:latin typeface="Times New Roman"/>
                <a:cs typeface="Times New Roman"/>
              </a:rPr>
              <a:t>Candidate  Apply  For  Entry Test Trend </a:t>
            </a:r>
            <a:endParaRPr sz="1400" dirty="0">
              <a:latin typeface="Times New Roman"/>
              <a:cs typeface="Times New Roman"/>
            </a:endParaRPr>
          </a:p>
        </p:txBody>
      </p:sp>
      <p:sp>
        <p:nvSpPr>
          <p:cNvPr id="6" name="object 6"/>
          <p:cNvSpPr txBox="1"/>
          <p:nvPr/>
        </p:nvSpPr>
        <p:spPr>
          <a:xfrm>
            <a:off x="1121460" y="2111118"/>
            <a:ext cx="2384003" cy="151925"/>
          </a:xfrm>
          <a:prstGeom prst="rect">
            <a:avLst/>
          </a:prstGeom>
        </p:spPr>
        <p:txBody>
          <a:bodyPr wrap="square" lIns="0" tIns="0" rIns="0" bIns="0" rtlCol="0">
            <a:noAutofit/>
          </a:bodyPr>
          <a:lstStyle/>
          <a:p>
            <a:pPr marL="12700">
              <a:lnSpc>
                <a:spcPts val="1065"/>
              </a:lnSpc>
              <a:spcBef>
                <a:spcPts val="53"/>
              </a:spcBef>
            </a:pPr>
            <a:r>
              <a:rPr sz="1000" spc="0" dirty="0" smtClean="0">
                <a:solidFill>
                  <a:srgbClr val="3333B2"/>
                </a:solidFill>
                <a:latin typeface="Times New Roman"/>
                <a:cs typeface="Times New Roman"/>
              </a:rPr>
              <a:t>Figure</a:t>
            </a:r>
            <a:r>
              <a:rPr sz="1000" spc="58" dirty="0" smtClean="0">
                <a:solidFill>
                  <a:srgbClr val="3333B2"/>
                </a:solidFill>
                <a:latin typeface="Times New Roman"/>
                <a:cs typeface="Times New Roman"/>
              </a:rPr>
              <a:t> </a:t>
            </a:r>
            <a:r>
              <a:rPr sz="1000" spc="0" dirty="0" smtClean="0">
                <a:solidFill>
                  <a:srgbClr val="3333B2"/>
                </a:solidFill>
                <a:latin typeface="Times New Roman"/>
                <a:cs typeface="Times New Roman"/>
              </a:rPr>
              <a:t>:</a:t>
            </a:r>
            <a:r>
              <a:rPr sz="1000" spc="187" dirty="0" smtClean="0">
                <a:solidFill>
                  <a:srgbClr val="3333B2"/>
                </a:solidFill>
                <a:latin typeface="Times New Roman"/>
                <a:cs typeface="Times New Roman"/>
              </a:rPr>
              <a:t> </a:t>
            </a:r>
            <a:r>
              <a:rPr sz="1000" spc="-84" dirty="0" smtClean="0">
                <a:latin typeface="Times New Roman"/>
                <a:cs typeface="Times New Roman"/>
              </a:rPr>
              <a:t>T</a:t>
            </a:r>
            <a:r>
              <a:rPr sz="1000" spc="0" dirty="0" smtClean="0">
                <a:latin typeface="Times New Roman"/>
                <a:cs typeface="Times New Roman"/>
              </a:rPr>
              <a:t>otal</a:t>
            </a:r>
            <a:r>
              <a:rPr sz="1000" spc="221" dirty="0" smtClean="0">
                <a:latin typeface="Times New Roman"/>
                <a:cs typeface="Times New Roman"/>
              </a:rPr>
              <a:t> </a:t>
            </a:r>
            <a:r>
              <a:rPr sz="1000" spc="0" dirty="0" smtClean="0">
                <a:latin typeface="Times New Roman"/>
                <a:cs typeface="Times New Roman"/>
              </a:rPr>
              <a:t>seat</a:t>
            </a:r>
            <a:r>
              <a:rPr sz="1000" spc="186" dirty="0" smtClean="0">
                <a:latin typeface="Times New Roman"/>
                <a:cs typeface="Times New Roman"/>
              </a:rPr>
              <a:t> </a:t>
            </a:r>
            <a:r>
              <a:rPr sz="1000" spc="0" dirty="0" smtClean="0">
                <a:latin typeface="Times New Roman"/>
                <a:cs typeface="Times New Roman"/>
              </a:rPr>
              <a:t>all</a:t>
            </a:r>
            <a:r>
              <a:rPr sz="1000" spc="25" dirty="0" smtClean="0">
                <a:latin typeface="Times New Roman"/>
                <a:cs typeface="Times New Roman"/>
              </a:rPr>
              <a:t>o</a:t>
            </a:r>
            <a:r>
              <a:rPr sz="1000" spc="0" dirty="0" smtClean="0">
                <a:latin typeface="Times New Roman"/>
                <a:cs typeface="Times New Roman"/>
              </a:rPr>
              <a:t>cation</a:t>
            </a:r>
            <a:r>
              <a:rPr sz="1000" spc="101" dirty="0" smtClean="0">
                <a:latin typeface="Times New Roman"/>
                <a:cs typeface="Times New Roman"/>
              </a:rPr>
              <a:t> </a:t>
            </a:r>
            <a:r>
              <a:rPr sz="1000" spc="0" dirty="0" smtClean="0">
                <a:latin typeface="Times New Roman"/>
                <a:cs typeface="Times New Roman"/>
              </a:rPr>
              <a:t>and</a:t>
            </a:r>
            <a:r>
              <a:rPr sz="1000" spc="137" dirty="0" smtClean="0">
                <a:latin typeface="Times New Roman"/>
                <a:cs typeface="Times New Roman"/>
              </a:rPr>
              <a:t> </a:t>
            </a:r>
            <a:r>
              <a:rPr sz="1000" spc="0" dirty="0" smtClean="0">
                <a:latin typeface="Times New Roman"/>
                <a:cs typeface="Times New Roman"/>
              </a:rPr>
              <a:t>utilization</a:t>
            </a:r>
            <a:endParaRPr sz="1000">
              <a:latin typeface="Times New Roman"/>
              <a:cs typeface="Times New Roman"/>
            </a:endParaRPr>
          </a:p>
        </p:txBody>
      </p:sp>
      <p:sp>
        <p:nvSpPr>
          <p:cNvPr id="5" name="object 5"/>
          <p:cNvSpPr txBox="1"/>
          <p:nvPr/>
        </p:nvSpPr>
        <p:spPr>
          <a:xfrm>
            <a:off x="347294" y="2490708"/>
            <a:ext cx="3882712" cy="727609"/>
          </a:xfrm>
          <a:prstGeom prst="rect">
            <a:avLst/>
          </a:prstGeom>
        </p:spPr>
        <p:txBody>
          <a:bodyPr wrap="square" lIns="0" tIns="0" rIns="0" bIns="0" rtlCol="0">
            <a:noAutofit/>
          </a:bodyPr>
          <a:lstStyle/>
          <a:p>
            <a:r>
              <a:rPr lang="en-US" sz="800" dirty="0"/>
              <a:t>The data preparation and selection process involves a dataset of </a:t>
            </a:r>
            <a:r>
              <a:rPr lang="en-US" sz="800" dirty="0" err="1"/>
              <a:t>Jamshoro</a:t>
            </a:r>
            <a:r>
              <a:rPr lang="en-US" sz="800" dirty="0"/>
              <a:t> Campus</a:t>
            </a:r>
          </a:p>
          <a:p>
            <a:r>
              <a:rPr lang="en-US" sz="800" dirty="0"/>
              <a:t>12708, 15175 and 18251 student records from 2015, 2016 and 2017 academic years.</a:t>
            </a:r>
          </a:p>
          <a:p>
            <a:r>
              <a:rPr lang="en-US" sz="800" dirty="0"/>
              <a:t>Thus, it was observed that the ratio of applying in entry test is increased</a:t>
            </a:r>
            <a:r>
              <a:rPr lang="en-US" sz="800" dirty="0" smtClean="0"/>
              <a:t>.</a:t>
            </a:r>
            <a:endParaRPr sz="800" dirty="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25</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pic>
        <p:nvPicPr>
          <p:cNvPr id="43" name="Picture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294" y="721060"/>
            <a:ext cx="4438650" cy="1769648"/>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1" name="object 41"/>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0" name="object 40"/>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6" name="object 36"/>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7" name="object 37"/>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8" name="object 38"/>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9" name="object 39"/>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0" name="object 30"/>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2" name="object 32"/>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3" name="object 33"/>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4" name="object 34"/>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5" name="object 35"/>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4" name="object 24"/>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8" name="object 28"/>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9" name="object 29"/>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19" name="object 19"/>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0" name="object 20"/>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1" name="object 21"/>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2" name="object 22"/>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3" name="object 13"/>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4" name="object 14"/>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6" name="object 16"/>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18" name="object 18"/>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0" name="object 10"/>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1" name="object 11"/>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2" name="object 12"/>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444754" y="880122"/>
            <a:ext cx="3718560" cy="1078230"/>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Algorithm  </a:t>
            </a:r>
            <a:r>
              <a:rPr lang="en-US" sz="600" spc="50" dirty="0">
                <a:solidFill>
                  <a:srgbClr val="8C8CAC"/>
                </a:solidFill>
                <a:latin typeface="Times New Roman"/>
                <a:cs typeface="Times New Roman"/>
              </a:rPr>
              <a:t> </a:t>
            </a:r>
            <a:r>
              <a:rPr lang="en-US" sz="600" dirty="0">
                <a:solidFill>
                  <a:srgbClr val="8C8CAC"/>
                </a:solidFill>
                <a:latin typeface="Times New Roman"/>
                <a:cs typeface="Times New Roman"/>
              </a:rPr>
              <a:t>  </a:t>
            </a:r>
            <a:r>
              <a:rPr lang="en-US" sz="600" spc="27" dirty="0" smtClean="0">
                <a:solidFill>
                  <a:srgbClr val="8C8CAC"/>
                </a:solidFill>
                <a:latin typeface="Times New Roman"/>
                <a:cs typeface="Times New Roman"/>
              </a:rPr>
              <a:t>Model </a:t>
            </a:r>
            <a:r>
              <a:rPr lang="en-US" sz="600" dirty="0" smtClean="0">
                <a:solidFill>
                  <a:srgbClr val="8C8CAC"/>
                </a:solidFill>
                <a:latin typeface="Times New Roman"/>
                <a:cs typeface="Times New Roman"/>
              </a:rPr>
              <a:t> </a:t>
            </a:r>
            <a:r>
              <a:rPr lang="en-US" sz="600" spc="70" dirty="0" smtClean="0">
                <a:solidFill>
                  <a:srgbClr val="8C8CAC"/>
                </a:solidFill>
                <a:latin typeface="Times New Roman"/>
                <a:cs typeface="Times New Roman"/>
              </a:rPr>
              <a:t> </a:t>
            </a:r>
            <a:r>
              <a:rPr lang="en-US" sz="600" dirty="0" smtClean="0">
                <a:solidFill>
                  <a:srgbClr val="FFFFFF"/>
                </a:solidFill>
                <a:latin typeface="Times New Roman"/>
                <a:cs typeface="Times New Roman"/>
              </a:rPr>
              <a:t>Results  </a:t>
            </a:r>
            <a:r>
              <a:rPr lang="en-US" sz="600" dirty="0" smtClean="0">
                <a:solidFill>
                  <a:srgbClr val="8C8CAC"/>
                </a:solidFill>
                <a:latin typeface="Times New Roman"/>
                <a:cs typeface="Times New Roman"/>
              </a:rPr>
              <a:t>Summary</a:t>
            </a:r>
            <a:endParaRPr lang="en-US" sz="600" dirty="0">
              <a:latin typeface="Times New Roman"/>
              <a:cs typeface="Times New Roman"/>
            </a:endParaRPr>
          </a:p>
        </p:txBody>
      </p:sp>
      <p:sp>
        <p:nvSpPr>
          <p:cNvPr id="7" name="object 7"/>
          <p:cNvSpPr txBox="1"/>
          <p:nvPr/>
        </p:nvSpPr>
        <p:spPr>
          <a:xfrm>
            <a:off x="95300" y="366542"/>
            <a:ext cx="2781107" cy="207596"/>
          </a:xfrm>
          <a:prstGeom prst="rect">
            <a:avLst/>
          </a:prstGeom>
        </p:spPr>
        <p:txBody>
          <a:bodyPr wrap="square" lIns="0" tIns="0" rIns="0" bIns="0" rtlCol="0">
            <a:noAutofit/>
          </a:bodyPr>
          <a:lstStyle/>
          <a:p>
            <a:pPr marL="12700">
              <a:lnSpc>
                <a:spcPts val="1480"/>
              </a:lnSpc>
              <a:spcBef>
                <a:spcPts val="74"/>
              </a:spcBef>
            </a:pPr>
            <a:r>
              <a:rPr sz="1400" spc="-119" dirty="0" smtClean="0">
                <a:solidFill>
                  <a:srgbClr val="FFFFFF"/>
                </a:solidFill>
                <a:latin typeface="Times New Roman"/>
                <a:cs typeface="Times New Roman"/>
              </a:rPr>
              <a:t>T</a:t>
            </a:r>
            <a:r>
              <a:rPr sz="1400" spc="0" dirty="0" smtClean="0">
                <a:solidFill>
                  <a:srgbClr val="FFFFFF"/>
                </a:solidFill>
                <a:latin typeface="Times New Roman"/>
                <a:cs typeface="Times New Roman"/>
              </a:rPr>
              <a:t>otal</a:t>
            </a:r>
            <a:r>
              <a:rPr sz="1400" spc="333" dirty="0" smtClean="0">
                <a:solidFill>
                  <a:srgbClr val="FFFFFF"/>
                </a:solidFill>
                <a:latin typeface="Times New Roman"/>
                <a:cs typeface="Times New Roman"/>
              </a:rPr>
              <a:t> </a:t>
            </a:r>
            <a:r>
              <a:rPr sz="1400" spc="0" dirty="0" smtClean="0">
                <a:solidFill>
                  <a:srgbClr val="FFFFFF"/>
                </a:solidFill>
                <a:latin typeface="Times New Roman"/>
                <a:cs typeface="Times New Roman"/>
              </a:rPr>
              <a:t>Seat</a:t>
            </a:r>
            <a:r>
              <a:rPr sz="1400" spc="115" dirty="0" smtClean="0">
                <a:solidFill>
                  <a:srgbClr val="FFFFFF"/>
                </a:solidFill>
                <a:latin typeface="Times New Roman"/>
                <a:cs typeface="Times New Roman"/>
              </a:rPr>
              <a:t> </a:t>
            </a:r>
            <a:r>
              <a:rPr sz="1400" spc="0" dirty="0" smtClean="0">
                <a:solidFill>
                  <a:srgbClr val="FFFFFF"/>
                </a:solidFill>
                <a:latin typeface="Times New Roman"/>
                <a:cs typeface="Times New Roman"/>
              </a:rPr>
              <a:t>All</a:t>
            </a:r>
            <a:r>
              <a:rPr sz="1400" spc="39" dirty="0" smtClean="0">
                <a:solidFill>
                  <a:srgbClr val="FFFFFF"/>
                </a:solidFill>
                <a:latin typeface="Times New Roman"/>
                <a:cs typeface="Times New Roman"/>
              </a:rPr>
              <a:t>o</a:t>
            </a:r>
            <a:r>
              <a:rPr sz="1400" spc="0" dirty="0" smtClean="0">
                <a:solidFill>
                  <a:srgbClr val="FFFFFF"/>
                </a:solidFill>
                <a:latin typeface="Times New Roman"/>
                <a:cs typeface="Times New Roman"/>
              </a:rPr>
              <a:t>cation</a:t>
            </a:r>
            <a:r>
              <a:rPr sz="1400" spc="28" dirty="0" smtClean="0">
                <a:solidFill>
                  <a:srgbClr val="FFFFFF"/>
                </a:solidFill>
                <a:latin typeface="Times New Roman"/>
                <a:cs typeface="Times New Roman"/>
              </a:rPr>
              <a:t> </a:t>
            </a:r>
            <a:r>
              <a:rPr sz="1400" spc="0" dirty="0" smtClean="0">
                <a:solidFill>
                  <a:srgbClr val="FFFFFF"/>
                </a:solidFill>
                <a:latin typeface="Times New Roman"/>
                <a:cs typeface="Times New Roman"/>
              </a:rPr>
              <a:t>and</a:t>
            </a:r>
            <a:r>
              <a:rPr sz="1400" spc="199" dirty="0" smtClean="0">
                <a:solidFill>
                  <a:srgbClr val="FFFFFF"/>
                </a:solidFill>
                <a:latin typeface="Times New Roman"/>
                <a:cs typeface="Times New Roman"/>
              </a:rPr>
              <a:t> </a:t>
            </a:r>
            <a:r>
              <a:rPr sz="1400" spc="0" dirty="0" smtClean="0">
                <a:solidFill>
                  <a:srgbClr val="FFFFFF"/>
                </a:solidFill>
                <a:latin typeface="Times New Roman"/>
                <a:cs typeface="Times New Roman"/>
              </a:rPr>
              <a:t>Utilization</a:t>
            </a:r>
            <a:endParaRPr sz="1400" dirty="0">
              <a:latin typeface="Times New Roman"/>
              <a:cs typeface="Times New Roman"/>
            </a:endParaRPr>
          </a:p>
        </p:txBody>
      </p:sp>
      <p:sp>
        <p:nvSpPr>
          <p:cNvPr id="6" name="object 6"/>
          <p:cNvSpPr txBox="1"/>
          <p:nvPr/>
        </p:nvSpPr>
        <p:spPr>
          <a:xfrm>
            <a:off x="1121459" y="2111118"/>
            <a:ext cx="2613193" cy="151925"/>
          </a:xfrm>
          <a:prstGeom prst="rect">
            <a:avLst/>
          </a:prstGeom>
        </p:spPr>
        <p:txBody>
          <a:bodyPr wrap="square" lIns="0" tIns="0" rIns="0" bIns="0" rtlCol="0">
            <a:noAutofit/>
          </a:bodyPr>
          <a:lstStyle/>
          <a:p>
            <a:pPr marL="12700">
              <a:lnSpc>
                <a:spcPts val="1065"/>
              </a:lnSpc>
              <a:spcBef>
                <a:spcPts val="53"/>
              </a:spcBef>
            </a:pPr>
            <a:r>
              <a:rPr sz="1000" spc="0" dirty="0" smtClean="0">
                <a:solidFill>
                  <a:srgbClr val="3333B2"/>
                </a:solidFill>
                <a:latin typeface="Times New Roman"/>
                <a:cs typeface="Times New Roman"/>
              </a:rPr>
              <a:t>Figure</a:t>
            </a:r>
            <a:r>
              <a:rPr lang="en-US" sz="1000" spc="0" dirty="0" smtClean="0">
                <a:solidFill>
                  <a:srgbClr val="3333B2"/>
                </a:solidFill>
                <a:latin typeface="Times New Roman"/>
                <a:cs typeface="Times New Roman"/>
              </a:rPr>
              <a:t> 10</a:t>
            </a:r>
            <a:r>
              <a:rPr sz="1000" spc="58" dirty="0" smtClean="0">
                <a:solidFill>
                  <a:srgbClr val="3333B2"/>
                </a:solidFill>
                <a:latin typeface="Times New Roman"/>
                <a:cs typeface="Times New Roman"/>
              </a:rPr>
              <a:t> </a:t>
            </a:r>
            <a:r>
              <a:rPr sz="1000" spc="0" dirty="0" smtClean="0">
                <a:solidFill>
                  <a:srgbClr val="3333B2"/>
                </a:solidFill>
                <a:latin typeface="Times New Roman"/>
                <a:cs typeface="Times New Roman"/>
              </a:rPr>
              <a:t>:</a:t>
            </a:r>
            <a:r>
              <a:rPr sz="1000" spc="187" dirty="0" smtClean="0">
                <a:solidFill>
                  <a:srgbClr val="3333B2"/>
                </a:solidFill>
                <a:latin typeface="Times New Roman"/>
                <a:cs typeface="Times New Roman"/>
              </a:rPr>
              <a:t> </a:t>
            </a:r>
            <a:r>
              <a:rPr sz="1000" spc="-84" dirty="0" smtClean="0">
                <a:latin typeface="Times New Roman"/>
                <a:cs typeface="Times New Roman"/>
              </a:rPr>
              <a:t>T</a:t>
            </a:r>
            <a:r>
              <a:rPr sz="1000" spc="0" dirty="0" smtClean="0">
                <a:latin typeface="Times New Roman"/>
                <a:cs typeface="Times New Roman"/>
              </a:rPr>
              <a:t>otal</a:t>
            </a:r>
            <a:r>
              <a:rPr sz="1000" spc="221" dirty="0" smtClean="0">
                <a:latin typeface="Times New Roman"/>
                <a:cs typeface="Times New Roman"/>
              </a:rPr>
              <a:t> </a:t>
            </a:r>
            <a:r>
              <a:rPr sz="1000" spc="0" dirty="0" smtClean="0">
                <a:latin typeface="Times New Roman"/>
                <a:cs typeface="Times New Roman"/>
              </a:rPr>
              <a:t>seat</a:t>
            </a:r>
            <a:r>
              <a:rPr sz="1000" spc="186" dirty="0" smtClean="0">
                <a:latin typeface="Times New Roman"/>
                <a:cs typeface="Times New Roman"/>
              </a:rPr>
              <a:t> </a:t>
            </a:r>
            <a:r>
              <a:rPr sz="1000" spc="0" dirty="0" smtClean="0">
                <a:latin typeface="Times New Roman"/>
                <a:cs typeface="Times New Roman"/>
              </a:rPr>
              <a:t>all</a:t>
            </a:r>
            <a:r>
              <a:rPr sz="1000" spc="25" dirty="0" smtClean="0">
                <a:latin typeface="Times New Roman"/>
                <a:cs typeface="Times New Roman"/>
              </a:rPr>
              <a:t>o</a:t>
            </a:r>
            <a:r>
              <a:rPr sz="1000" spc="0" dirty="0" smtClean="0">
                <a:latin typeface="Times New Roman"/>
                <a:cs typeface="Times New Roman"/>
              </a:rPr>
              <a:t>cation</a:t>
            </a:r>
            <a:r>
              <a:rPr sz="1000" spc="101" dirty="0" smtClean="0">
                <a:latin typeface="Times New Roman"/>
                <a:cs typeface="Times New Roman"/>
              </a:rPr>
              <a:t> </a:t>
            </a:r>
            <a:r>
              <a:rPr sz="1000" spc="0" dirty="0" smtClean="0">
                <a:latin typeface="Times New Roman"/>
                <a:cs typeface="Times New Roman"/>
              </a:rPr>
              <a:t>and</a:t>
            </a:r>
            <a:r>
              <a:rPr sz="1000" spc="137" dirty="0" smtClean="0">
                <a:latin typeface="Times New Roman"/>
                <a:cs typeface="Times New Roman"/>
              </a:rPr>
              <a:t> </a:t>
            </a:r>
            <a:r>
              <a:rPr sz="1000" spc="0" dirty="0" smtClean="0">
                <a:latin typeface="Times New Roman"/>
                <a:cs typeface="Times New Roman"/>
              </a:rPr>
              <a:t>utilization</a:t>
            </a:r>
            <a:endParaRPr sz="1000" dirty="0">
              <a:latin typeface="Times New Roman"/>
              <a:cs typeface="Times New Roman"/>
            </a:endParaRPr>
          </a:p>
        </p:txBody>
      </p:sp>
      <p:sp>
        <p:nvSpPr>
          <p:cNvPr id="5" name="object 5"/>
          <p:cNvSpPr txBox="1"/>
          <p:nvPr/>
        </p:nvSpPr>
        <p:spPr>
          <a:xfrm>
            <a:off x="347294" y="2490708"/>
            <a:ext cx="3882712" cy="727609"/>
          </a:xfrm>
          <a:prstGeom prst="rect">
            <a:avLst/>
          </a:prstGeom>
        </p:spPr>
        <p:txBody>
          <a:bodyPr wrap="square" lIns="0" tIns="0" rIns="0" bIns="0" rtlCol="0">
            <a:noAutofit/>
          </a:bodyPr>
          <a:lstStyle/>
          <a:p>
            <a:pPr marL="12700">
              <a:lnSpc>
                <a:spcPts val="875"/>
              </a:lnSpc>
              <a:spcBef>
                <a:spcPts val="43"/>
              </a:spcBef>
            </a:pPr>
            <a:r>
              <a:rPr sz="800" spc="0" dirty="0" smtClean="0">
                <a:latin typeface="Times New Roman"/>
                <a:cs typeface="Times New Roman"/>
              </a:rPr>
              <a:t>2015-</a:t>
            </a:r>
            <a:r>
              <a:rPr sz="800" spc="178" dirty="0" smtClean="0">
                <a:latin typeface="Times New Roman"/>
                <a:cs typeface="Times New Roman"/>
              </a:rPr>
              <a:t> </a:t>
            </a:r>
            <a:r>
              <a:rPr sz="800" spc="0" dirty="0" smtClean="0">
                <a:latin typeface="Times New Roman"/>
                <a:cs typeface="Times New Roman"/>
              </a:rPr>
              <a:t>60%</a:t>
            </a:r>
            <a:r>
              <a:rPr sz="800" spc="158" dirty="0" smtClean="0">
                <a:latin typeface="Times New Roman"/>
                <a:cs typeface="Times New Roman"/>
              </a:rPr>
              <a:t> </a:t>
            </a:r>
            <a:r>
              <a:rPr sz="800" spc="0" dirty="0" smtClean="0">
                <a:latin typeface="Times New Roman"/>
                <a:cs typeface="Times New Roman"/>
              </a:rPr>
              <a:t>seats </a:t>
            </a:r>
            <a:r>
              <a:rPr sz="800" spc="53" dirty="0" smtClean="0">
                <a:latin typeface="Times New Roman"/>
                <a:cs typeface="Times New Roman"/>
              </a:rPr>
              <a:t> </a:t>
            </a:r>
            <a:r>
              <a:rPr sz="800" spc="-25" dirty="0" smtClean="0">
                <a:latin typeface="Times New Roman"/>
                <a:cs typeface="Times New Roman"/>
              </a:rPr>
              <a:t>a</a:t>
            </a:r>
            <a:r>
              <a:rPr sz="800" spc="0" dirty="0" smtClean="0">
                <a:latin typeface="Times New Roman"/>
                <a:cs typeface="Times New Roman"/>
              </a:rPr>
              <a:t>re</a:t>
            </a:r>
            <a:r>
              <a:rPr sz="800" spc="172" dirty="0" smtClean="0">
                <a:latin typeface="Times New Roman"/>
                <a:cs typeface="Times New Roman"/>
              </a:rPr>
              <a:t> </a:t>
            </a:r>
            <a:r>
              <a:rPr sz="800" spc="0" dirty="0" smtClean="0">
                <a:latin typeface="Times New Roman"/>
                <a:cs typeface="Times New Roman"/>
              </a:rPr>
              <a:t>consumed </a:t>
            </a:r>
            <a:r>
              <a:rPr sz="800" spc="113" dirty="0" smtClean="0">
                <a:latin typeface="Times New Roman"/>
                <a:cs typeface="Times New Roman"/>
              </a:rPr>
              <a:t> </a:t>
            </a:r>
            <a:r>
              <a:rPr sz="800" spc="0" dirty="0" smtClean="0">
                <a:latin typeface="Times New Roman"/>
                <a:cs typeface="Times New Roman"/>
              </a:rPr>
              <a:t>in</a:t>
            </a:r>
            <a:r>
              <a:rPr sz="800" spc="92" dirty="0" smtClean="0">
                <a:latin typeface="Times New Roman"/>
                <a:cs typeface="Times New Roman"/>
              </a:rPr>
              <a:t> </a:t>
            </a:r>
            <a:r>
              <a:rPr sz="800" spc="0" dirty="0" smtClean="0">
                <a:latin typeface="Times New Roman"/>
                <a:cs typeface="Times New Roman"/>
              </a:rPr>
              <a:t>Arts</a:t>
            </a:r>
            <a:r>
              <a:rPr sz="800" spc="79" dirty="0" smtClean="0">
                <a:latin typeface="Times New Roman"/>
                <a:cs typeface="Times New Roman"/>
              </a:rPr>
              <a:t> </a:t>
            </a:r>
            <a:r>
              <a:rPr sz="800" spc="0" dirty="0" smtClean="0">
                <a:latin typeface="Times New Roman"/>
                <a:cs typeface="Times New Roman"/>
              </a:rPr>
              <a:t>facul</a:t>
            </a:r>
            <a:r>
              <a:rPr sz="800" spc="-25" dirty="0" smtClean="0">
                <a:latin typeface="Times New Roman"/>
                <a:cs typeface="Times New Roman"/>
              </a:rPr>
              <a:t>t</a:t>
            </a:r>
            <a:r>
              <a:rPr sz="800" spc="-69" dirty="0" smtClean="0">
                <a:latin typeface="Times New Roman"/>
                <a:cs typeface="Times New Roman"/>
              </a:rPr>
              <a:t>y</a:t>
            </a:r>
            <a:r>
              <a:rPr sz="800" spc="0" dirty="0" smtClean="0">
                <a:latin typeface="Times New Roman"/>
                <a:cs typeface="Times New Roman"/>
              </a:rPr>
              <a:t>, </a:t>
            </a:r>
            <a:r>
              <a:rPr sz="800" spc="53" dirty="0" smtClean="0">
                <a:latin typeface="Times New Roman"/>
                <a:cs typeface="Times New Roman"/>
              </a:rPr>
              <a:t> </a:t>
            </a:r>
            <a:r>
              <a:rPr sz="800" spc="0" dirty="0" smtClean="0">
                <a:latin typeface="Times New Roman"/>
                <a:cs typeface="Times New Roman"/>
              </a:rPr>
              <a:t>74%</a:t>
            </a:r>
            <a:r>
              <a:rPr sz="800" spc="153" dirty="0" smtClean="0">
                <a:latin typeface="Times New Roman"/>
                <a:cs typeface="Times New Roman"/>
              </a:rPr>
              <a:t> </a:t>
            </a:r>
            <a:r>
              <a:rPr sz="800" spc="0" dirty="0" smtClean="0">
                <a:latin typeface="Times New Roman"/>
                <a:cs typeface="Times New Roman"/>
              </a:rPr>
              <a:t>seats</a:t>
            </a:r>
            <a:r>
              <a:rPr sz="800" spc="63" dirty="0" smtClean="0">
                <a:latin typeface="Times New Roman"/>
                <a:cs typeface="Times New Roman"/>
              </a:rPr>
              <a:t> </a:t>
            </a:r>
            <a:r>
              <a:rPr sz="800" spc="0" dirty="0" smtClean="0">
                <a:latin typeface="Times New Roman"/>
                <a:cs typeface="Times New Roman"/>
              </a:rPr>
              <a:t>in</a:t>
            </a:r>
            <a:r>
              <a:rPr sz="800" spc="92" dirty="0" smtClean="0">
                <a:latin typeface="Times New Roman"/>
                <a:cs typeface="Times New Roman"/>
              </a:rPr>
              <a:t> </a:t>
            </a:r>
            <a:r>
              <a:rPr sz="800" spc="0" dirty="0" smtClean="0">
                <a:latin typeface="Times New Roman"/>
                <a:cs typeface="Times New Roman"/>
              </a:rPr>
              <a:t>Commerce </a:t>
            </a:r>
            <a:r>
              <a:rPr sz="800" spc="92" dirty="0" smtClean="0">
                <a:latin typeface="Times New Roman"/>
                <a:cs typeface="Times New Roman"/>
              </a:rPr>
              <a:t> </a:t>
            </a:r>
            <a:r>
              <a:rPr sz="800" spc="0" dirty="0" smtClean="0">
                <a:latin typeface="Times New Roman"/>
                <a:cs typeface="Times New Roman"/>
              </a:rPr>
              <a:t>and </a:t>
            </a:r>
            <a:r>
              <a:rPr sz="800" spc="1" dirty="0" smtClean="0">
                <a:latin typeface="Times New Roman"/>
                <a:cs typeface="Times New Roman"/>
              </a:rPr>
              <a:t> </a:t>
            </a:r>
            <a:r>
              <a:rPr sz="800" spc="0" dirty="0" smtClean="0">
                <a:latin typeface="Times New Roman"/>
                <a:cs typeface="Times New Roman"/>
              </a:rPr>
              <a:t>Business,</a:t>
            </a:r>
            <a:endParaRPr sz="800">
              <a:latin typeface="Times New Roman"/>
              <a:cs typeface="Times New Roman"/>
            </a:endParaRPr>
          </a:p>
          <a:p>
            <a:pPr marL="12700" marR="15183">
              <a:lnSpc>
                <a:spcPct val="95825"/>
              </a:lnSpc>
            </a:pPr>
            <a:r>
              <a:rPr sz="800" spc="0" dirty="0" smtClean="0">
                <a:latin typeface="Times New Roman"/>
                <a:cs typeface="Times New Roman"/>
              </a:rPr>
              <a:t>93%</a:t>
            </a:r>
            <a:r>
              <a:rPr sz="800" spc="153" dirty="0" smtClean="0">
                <a:latin typeface="Times New Roman"/>
                <a:cs typeface="Times New Roman"/>
              </a:rPr>
              <a:t> </a:t>
            </a:r>
            <a:r>
              <a:rPr sz="800" spc="0" dirty="0" smtClean="0">
                <a:latin typeface="Times New Roman"/>
                <a:cs typeface="Times New Roman"/>
              </a:rPr>
              <a:t>in</a:t>
            </a:r>
            <a:r>
              <a:rPr sz="800" spc="92" dirty="0" smtClean="0">
                <a:latin typeface="Times New Roman"/>
                <a:cs typeface="Times New Roman"/>
              </a:rPr>
              <a:t> </a:t>
            </a:r>
            <a:r>
              <a:rPr sz="800" spc="0" dirty="0" smtClean="0">
                <a:latin typeface="Times New Roman"/>
                <a:cs typeface="Times New Roman"/>
              </a:rPr>
              <a:t>Education,</a:t>
            </a:r>
            <a:r>
              <a:rPr sz="800" spc="97" dirty="0" smtClean="0">
                <a:latin typeface="Times New Roman"/>
                <a:cs typeface="Times New Roman"/>
              </a:rPr>
              <a:t> </a:t>
            </a:r>
            <a:r>
              <a:rPr sz="800" spc="0" dirty="0" smtClean="0">
                <a:latin typeface="Times New Roman"/>
                <a:cs typeface="Times New Roman"/>
              </a:rPr>
              <a:t>29%</a:t>
            </a:r>
            <a:r>
              <a:rPr sz="800" spc="158" dirty="0" smtClean="0">
                <a:latin typeface="Times New Roman"/>
                <a:cs typeface="Times New Roman"/>
              </a:rPr>
              <a:t> </a:t>
            </a:r>
            <a:r>
              <a:rPr sz="800" spc="0" dirty="0" smtClean="0">
                <a:latin typeface="Times New Roman"/>
                <a:cs typeface="Times New Roman"/>
              </a:rPr>
              <a:t>in</a:t>
            </a:r>
            <a:r>
              <a:rPr sz="800" spc="93" dirty="0" smtClean="0">
                <a:latin typeface="Times New Roman"/>
                <a:cs typeface="Times New Roman"/>
              </a:rPr>
              <a:t> </a:t>
            </a:r>
            <a:r>
              <a:rPr sz="800" spc="0" dirty="0" smtClean="0">
                <a:latin typeface="Times New Roman"/>
                <a:cs typeface="Times New Roman"/>
              </a:rPr>
              <a:t>Islamic</a:t>
            </a:r>
            <a:r>
              <a:rPr sz="800" spc="142" dirty="0" smtClean="0">
                <a:latin typeface="Times New Roman"/>
                <a:cs typeface="Times New Roman"/>
              </a:rPr>
              <a:t> </a:t>
            </a:r>
            <a:r>
              <a:rPr sz="800" spc="0" dirty="0" smtClean="0">
                <a:latin typeface="Times New Roman"/>
                <a:cs typeface="Times New Roman"/>
              </a:rPr>
              <a:t>Studies, </a:t>
            </a:r>
            <a:r>
              <a:rPr sz="800" spc="99" dirty="0" smtClean="0">
                <a:latin typeface="Times New Roman"/>
                <a:cs typeface="Times New Roman"/>
              </a:rPr>
              <a:t> </a:t>
            </a:r>
            <a:r>
              <a:rPr sz="800" spc="0" dirty="0" smtClean="0">
                <a:latin typeface="Times New Roman"/>
                <a:cs typeface="Times New Roman"/>
              </a:rPr>
              <a:t>61</a:t>
            </a:r>
            <a:r>
              <a:rPr sz="800" spc="124" dirty="0" smtClean="0">
                <a:latin typeface="Times New Roman"/>
                <a:cs typeface="Times New Roman"/>
              </a:rPr>
              <a:t> </a:t>
            </a:r>
            <a:r>
              <a:rPr sz="800" spc="0" dirty="0" smtClean="0">
                <a:latin typeface="Times New Roman"/>
                <a:cs typeface="Times New Roman"/>
              </a:rPr>
              <a:t>%</a:t>
            </a:r>
            <a:r>
              <a:rPr sz="800" spc="113" dirty="0" smtClean="0">
                <a:latin typeface="Times New Roman"/>
                <a:cs typeface="Times New Roman"/>
              </a:rPr>
              <a:t> </a:t>
            </a:r>
            <a:r>
              <a:rPr sz="800" spc="0" dirty="0" smtClean="0">
                <a:latin typeface="Times New Roman"/>
                <a:cs typeface="Times New Roman"/>
              </a:rPr>
              <a:t>in</a:t>
            </a:r>
            <a:r>
              <a:rPr sz="800" spc="92" dirty="0" smtClean="0">
                <a:latin typeface="Times New Roman"/>
                <a:cs typeface="Times New Roman"/>
              </a:rPr>
              <a:t> </a:t>
            </a:r>
            <a:r>
              <a:rPr sz="800" spc="0" dirty="0" smtClean="0">
                <a:latin typeface="Times New Roman"/>
                <a:cs typeface="Times New Roman"/>
              </a:rPr>
              <a:t>L</a:t>
            </a:r>
            <a:r>
              <a:rPr sz="800" spc="-25" dirty="0" smtClean="0">
                <a:latin typeface="Times New Roman"/>
                <a:cs typeface="Times New Roman"/>
              </a:rPr>
              <a:t>a</a:t>
            </a:r>
            <a:r>
              <a:rPr sz="800" spc="0" dirty="0" smtClean="0">
                <a:latin typeface="Times New Roman"/>
                <a:cs typeface="Times New Roman"/>
              </a:rPr>
              <a:t>w,</a:t>
            </a:r>
            <a:r>
              <a:rPr sz="800" spc="132" dirty="0" smtClean="0">
                <a:latin typeface="Times New Roman"/>
                <a:cs typeface="Times New Roman"/>
              </a:rPr>
              <a:t> </a:t>
            </a:r>
            <a:r>
              <a:rPr sz="800" spc="0" dirty="0" smtClean="0">
                <a:latin typeface="Times New Roman"/>
                <a:cs typeface="Times New Roman"/>
              </a:rPr>
              <a:t>80%</a:t>
            </a:r>
            <a:r>
              <a:rPr sz="800" spc="158" dirty="0" smtClean="0">
                <a:latin typeface="Times New Roman"/>
                <a:cs typeface="Times New Roman"/>
              </a:rPr>
              <a:t> </a:t>
            </a:r>
            <a:r>
              <a:rPr sz="800" spc="0" dirty="0" smtClean="0">
                <a:latin typeface="Times New Roman"/>
                <a:cs typeface="Times New Roman"/>
              </a:rPr>
              <a:t>in</a:t>
            </a:r>
            <a:r>
              <a:rPr sz="800" spc="93" dirty="0" smtClean="0">
                <a:latin typeface="Times New Roman"/>
                <a:cs typeface="Times New Roman"/>
              </a:rPr>
              <a:t> </a:t>
            </a:r>
            <a:r>
              <a:rPr sz="800" spc="0" dirty="0" smtClean="0">
                <a:latin typeface="Times New Roman"/>
                <a:cs typeface="Times New Roman"/>
              </a:rPr>
              <a:t>Natural </a:t>
            </a:r>
            <a:r>
              <a:rPr sz="800" spc="115" dirty="0" smtClean="0">
                <a:latin typeface="Times New Roman"/>
                <a:cs typeface="Times New Roman"/>
              </a:rPr>
              <a:t> </a:t>
            </a:r>
            <a:r>
              <a:rPr sz="800" spc="0" dirty="0" smtClean="0">
                <a:latin typeface="Times New Roman"/>
                <a:cs typeface="Times New Roman"/>
              </a:rPr>
              <a:t>Sciences,</a:t>
            </a:r>
            <a:endParaRPr sz="800">
              <a:latin typeface="Times New Roman"/>
              <a:cs typeface="Times New Roman"/>
            </a:endParaRPr>
          </a:p>
          <a:p>
            <a:pPr marL="12700" marR="15183">
              <a:lnSpc>
                <a:spcPct val="95825"/>
              </a:lnSpc>
              <a:spcBef>
                <a:spcPts val="25"/>
              </a:spcBef>
            </a:pPr>
            <a:r>
              <a:rPr sz="800" spc="0" dirty="0" smtClean="0">
                <a:latin typeface="Times New Roman"/>
                <a:cs typeface="Times New Roman"/>
              </a:rPr>
              <a:t>99%</a:t>
            </a:r>
            <a:r>
              <a:rPr sz="800" spc="153" dirty="0" smtClean="0">
                <a:latin typeface="Times New Roman"/>
                <a:cs typeface="Times New Roman"/>
              </a:rPr>
              <a:t> </a:t>
            </a:r>
            <a:r>
              <a:rPr sz="800" spc="0" dirty="0" smtClean="0">
                <a:latin typeface="Times New Roman"/>
                <a:cs typeface="Times New Roman"/>
              </a:rPr>
              <a:t>Ph</a:t>
            </a:r>
            <a:r>
              <a:rPr sz="800" spc="-27" dirty="0" smtClean="0">
                <a:latin typeface="Times New Roman"/>
                <a:cs typeface="Times New Roman"/>
              </a:rPr>
              <a:t>a</a:t>
            </a:r>
            <a:r>
              <a:rPr sz="800" spc="0" dirty="0" smtClean="0">
                <a:latin typeface="Times New Roman"/>
                <a:cs typeface="Times New Roman"/>
              </a:rPr>
              <a:t>rmacy</a:t>
            </a:r>
            <a:r>
              <a:rPr sz="800" spc="79" dirty="0" smtClean="0">
                <a:latin typeface="Times New Roman"/>
                <a:cs typeface="Times New Roman"/>
              </a:rPr>
              <a:t> </a:t>
            </a:r>
            <a:r>
              <a:rPr sz="800" spc="0" dirty="0" smtClean="0">
                <a:latin typeface="Times New Roman"/>
                <a:cs typeface="Times New Roman"/>
              </a:rPr>
              <a:t>and </a:t>
            </a:r>
            <a:r>
              <a:rPr sz="800" spc="3" dirty="0" smtClean="0">
                <a:latin typeface="Times New Roman"/>
                <a:cs typeface="Times New Roman"/>
              </a:rPr>
              <a:t> </a:t>
            </a:r>
            <a:r>
              <a:rPr sz="800" spc="0" dirty="0" smtClean="0">
                <a:latin typeface="Times New Roman"/>
                <a:cs typeface="Times New Roman"/>
              </a:rPr>
              <a:t>73%</a:t>
            </a:r>
            <a:r>
              <a:rPr sz="800" spc="158" dirty="0" smtClean="0">
                <a:latin typeface="Times New Roman"/>
                <a:cs typeface="Times New Roman"/>
              </a:rPr>
              <a:t> </a:t>
            </a:r>
            <a:r>
              <a:rPr sz="800" spc="0" dirty="0" smtClean="0">
                <a:latin typeface="Times New Roman"/>
                <a:cs typeface="Times New Roman"/>
              </a:rPr>
              <a:t>in</a:t>
            </a:r>
            <a:r>
              <a:rPr sz="800" spc="93" dirty="0" smtClean="0">
                <a:latin typeface="Times New Roman"/>
                <a:cs typeface="Times New Roman"/>
              </a:rPr>
              <a:t> </a:t>
            </a:r>
            <a:r>
              <a:rPr sz="800" spc="0" dirty="0" smtClean="0">
                <a:latin typeface="Times New Roman"/>
                <a:cs typeface="Times New Roman"/>
              </a:rPr>
              <a:t>S</a:t>
            </a:r>
            <a:r>
              <a:rPr sz="800" spc="25" dirty="0" smtClean="0">
                <a:latin typeface="Times New Roman"/>
                <a:cs typeface="Times New Roman"/>
              </a:rPr>
              <a:t>o</a:t>
            </a:r>
            <a:r>
              <a:rPr sz="800" spc="0" dirty="0" smtClean="0">
                <a:latin typeface="Times New Roman"/>
                <a:cs typeface="Times New Roman"/>
              </a:rPr>
              <a:t>cial</a:t>
            </a:r>
            <a:r>
              <a:rPr sz="800" spc="150" dirty="0" smtClean="0">
                <a:latin typeface="Times New Roman"/>
                <a:cs typeface="Times New Roman"/>
              </a:rPr>
              <a:t> </a:t>
            </a:r>
            <a:r>
              <a:rPr sz="800" spc="0" dirty="0" smtClean="0">
                <a:latin typeface="Times New Roman"/>
                <a:cs typeface="Times New Roman"/>
              </a:rPr>
              <a:t>Sciences.</a:t>
            </a:r>
            <a:endParaRPr sz="800">
              <a:latin typeface="Times New Roman"/>
              <a:cs typeface="Times New Roman"/>
            </a:endParaRPr>
          </a:p>
          <a:p>
            <a:pPr marL="12700" marR="15183">
              <a:lnSpc>
                <a:spcPct val="95825"/>
              </a:lnSpc>
              <a:spcBef>
                <a:spcPts val="25"/>
              </a:spcBef>
            </a:pPr>
            <a:r>
              <a:rPr sz="800" spc="0" dirty="0" smtClean="0">
                <a:latin typeface="Times New Roman"/>
                <a:cs typeface="Times New Roman"/>
              </a:rPr>
              <a:t>2016-</a:t>
            </a:r>
            <a:r>
              <a:rPr sz="800" spc="178" dirty="0" smtClean="0">
                <a:latin typeface="Times New Roman"/>
                <a:cs typeface="Times New Roman"/>
              </a:rPr>
              <a:t> </a:t>
            </a:r>
            <a:r>
              <a:rPr sz="800" spc="0" dirty="0" smtClean="0">
                <a:latin typeface="Times New Roman"/>
                <a:cs typeface="Times New Roman"/>
              </a:rPr>
              <a:t>It</a:t>
            </a:r>
            <a:r>
              <a:rPr sz="800" spc="84" dirty="0" smtClean="0">
                <a:latin typeface="Times New Roman"/>
                <a:cs typeface="Times New Roman"/>
              </a:rPr>
              <a:t> </a:t>
            </a:r>
            <a:r>
              <a:rPr sz="800" spc="-25" dirty="0" smtClean="0">
                <a:latin typeface="Times New Roman"/>
                <a:cs typeface="Times New Roman"/>
              </a:rPr>
              <a:t>w</a:t>
            </a:r>
            <a:r>
              <a:rPr sz="800" spc="0" dirty="0" smtClean="0">
                <a:latin typeface="Times New Roman"/>
                <a:cs typeface="Times New Roman"/>
              </a:rPr>
              <a:t>as</a:t>
            </a:r>
            <a:r>
              <a:rPr sz="800" spc="139" dirty="0" smtClean="0">
                <a:latin typeface="Times New Roman"/>
                <a:cs typeface="Times New Roman"/>
              </a:rPr>
              <a:t> </a:t>
            </a:r>
            <a:r>
              <a:rPr sz="800" spc="0" dirty="0" smtClean="0">
                <a:latin typeface="Times New Roman"/>
                <a:cs typeface="Times New Roman"/>
              </a:rPr>
              <a:t>observed </a:t>
            </a:r>
            <a:r>
              <a:rPr sz="800" spc="37" dirty="0" smtClean="0">
                <a:latin typeface="Times New Roman"/>
                <a:cs typeface="Times New Roman"/>
              </a:rPr>
              <a:t> </a:t>
            </a:r>
            <a:r>
              <a:rPr sz="800" spc="0" dirty="0" smtClean="0">
                <a:latin typeface="Times New Roman"/>
                <a:cs typeface="Times New Roman"/>
              </a:rPr>
              <a:t>that</a:t>
            </a:r>
            <a:r>
              <a:rPr sz="800" spc="50" dirty="0" smtClean="0">
                <a:latin typeface="Times New Roman"/>
                <a:cs typeface="Times New Roman"/>
              </a:rPr>
              <a:t> </a:t>
            </a:r>
            <a:r>
              <a:rPr sz="800" spc="0" dirty="0" smtClean="0">
                <a:latin typeface="Times New Roman"/>
                <a:cs typeface="Times New Roman"/>
              </a:rPr>
              <a:t>60%</a:t>
            </a:r>
            <a:r>
              <a:rPr sz="800" spc="153" dirty="0" smtClean="0">
                <a:latin typeface="Times New Roman"/>
                <a:cs typeface="Times New Roman"/>
              </a:rPr>
              <a:t> </a:t>
            </a:r>
            <a:r>
              <a:rPr sz="800" spc="0" dirty="0" smtClean="0">
                <a:latin typeface="Times New Roman"/>
                <a:cs typeface="Times New Roman"/>
              </a:rPr>
              <a:t>seats</a:t>
            </a:r>
            <a:r>
              <a:rPr sz="800" spc="63" dirty="0" smtClean="0">
                <a:latin typeface="Times New Roman"/>
                <a:cs typeface="Times New Roman"/>
              </a:rPr>
              <a:t> </a:t>
            </a:r>
            <a:r>
              <a:rPr sz="800" spc="-25" dirty="0" smtClean="0">
                <a:latin typeface="Times New Roman"/>
                <a:cs typeface="Times New Roman"/>
              </a:rPr>
              <a:t>a</a:t>
            </a:r>
            <a:r>
              <a:rPr sz="800" spc="0" dirty="0" smtClean="0">
                <a:latin typeface="Times New Roman"/>
                <a:cs typeface="Times New Roman"/>
              </a:rPr>
              <a:t>re</a:t>
            </a:r>
            <a:r>
              <a:rPr sz="800" spc="172" dirty="0" smtClean="0">
                <a:latin typeface="Times New Roman"/>
                <a:cs typeface="Times New Roman"/>
              </a:rPr>
              <a:t> </a:t>
            </a:r>
            <a:r>
              <a:rPr sz="800" spc="0" dirty="0" smtClean="0">
                <a:latin typeface="Times New Roman"/>
                <a:cs typeface="Times New Roman"/>
              </a:rPr>
              <a:t>consumed </a:t>
            </a:r>
            <a:r>
              <a:rPr sz="800" spc="103" dirty="0" smtClean="0">
                <a:latin typeface="Times New Roman"/>
                <a:cs typeface="Times New Roman"/>
              </a:rPr>
              <a:t> </a:t>
            </a:r>
            <a:r>
              <a:rPr sz="800" spc="0" dirty="0" smtClean="0">
                <a:latin typeface="Times New Roman"/>
                <a:cs typeface="Times New Roman"/>
              </a:rPr>
              <a:t>in</a:t>
            </a:r>
            <a:r>
              <a:rPr sz="800" spc="98" dirty="0" smtClean="0">
                <a:latin typeface="Times New Roman"/>
                <a:cs typeface="Times New Roman"/>
              </a:rPr>
              <a:t> </a:t>
            </a:r>
            <a:r>
              <a:rPr sz="800" spc="0" dirty="0" smtClean="0">
                <a:latin typeface="Times New Roman"/>
                <a:cs typeface="Times New Roman"/>
              </a:rPr>
              <a:t>Arts</a:t>
            </a:r>
            <a:r>
              <a:rPr sz="800" spc="177" dirty="0" smtClean="0">
                <a:latin typeface="Times New Roman"/>
                <a:cs typeface="Times New Roman"/>
              </a:rPr>
              <a:t> </a:t>
            </a:r>
            <a:r>
              <a:rPr sz="800" spc="0" dirty="0" smtClean="0">
                <a:latin typeface="Times New Roman"/>
                <a:cs typeface="Times New Roman"/>
              </a:rPr>
              <a:t>facul</a:t>
            </a:r>
            <a:r>
              <a:rPr sz="800" spc="-25" dirty="0" smtClean="0">
                <a:latin typeface="Times New Roman"/>
                <a:cs typeface="Times New Roman"/>
              </a:rPr>
              <a:t>t</a:t>
            </a:r>
            <a:r>
              <a:rPr sz="800" spc="-69" dirty="0" smtClean="0">
                <a:latin typeface="Times New Roman"/>
                <a:cs typeface="Times New Roman"/>
              </a:rPr>
              <a:t>y</a:t>
            </a:r>
            <a:r>
              <a:rPr sz="800" spc="0" dirty="0" smtClean="0">
                <a:latin typeface="Times New Roman"/>
                <a:cs typeface="Times New Roman"/>
              </a:rPr>
              <a:t>,</a:t>
            </a:r>
            <a:r>
              <a:rPr sz="800" spc="79" dirty="0" smtClean="0">
                <a:latin typeface="Times New Roman"/>
                <a:cs typeface="Times New Roman"/>
              </a:rPr>
              <a:t> </a:t>
            </a:r>
            <a:r>
              <a:rPr sz="800" spc="0" dirty="0" smtClean="0">
                <a:latin typeface="Times New Roman"/>
                <a:cs typeface="Times New Roman"/>
              </a:rPr>
              <a:t>90%</a:t>
            </a:r>
            <a:r>
              <a:rPr sz="800" spc="158" dirty="0" smtClean="0">
                <a:latin typeface="Times New Roman"/>
                <a:cs typeface="Times New Roman"/>
              </a:rPr>
              <a:t> </a:t>
            </a:r>
            <a:r>
              <a:rPr sz="800" spc="0" dirty="0" smtClean="0">
                <a:latin typeface="Times New Roman"/>
                <a:cs typeface="Times New Roman"/>
              </a:rPr>
              <a:t>seats </a:t>
            </a:r>
            <a:r>
              <a:rPr sz="800" spc="53" dirty="0" smtClean="0">
                <a:latin typeface="Times New Roman"/>
                <a:cs typeface="Times New Roman"/>
              </a:rPr>
              <a:t> </a:t>
            </a:r>
            <a:r>
              <a:rPr sz="800" spc="0" dirty="0" smtClean="0">
                <a:latin typeface="Times New Roman"/>
                <a:cs typeface="Times New Roman"/>
              </a:rPr>
              <a:t>in</a:t>
            </a:r>
            <a:endParaRPr sz="800">
              <a:latin typeface="Times New Roman"/>
              <a:cs typeface="Times New Roman"/>
            </a:endParaRPr>
          </a:p>
          <a:p>
            <a:pPr marL="12700" marR="15183">
              <a:lnSpc>
                <a:spcPct val="95825"/>
              </a:lnSpc>
              <a:spcBef>
                <a:spcPts val="25"/>
              </a:spcBef>
            </a:pPr>
            <a:r>
              <a:rPr sz="800" spc="0" dirty="0" smtClean="0">
                <a:latin typeface="Times New Roman"/>
                <a:cs typeface="Times New Roman"/>
              </a:rPr>
              <a:t>Commerce </a:t>
            </a:r>
            <a:r>
              <a:rPr sz="800" spc="92" dirty="0" smtClean="0">
                <a:latin typeface="Times New Roman"/>
                <a:cs typeface="Times New Roman"/>
              </a:rPr>
              <a:t> </a:t>
            </a:r>
            <a:r>
              <a:rPr sz="800" spc="0" dirty="0" smtClean="0">
                <a:latin typeface="Times New Roman"/>
                <a:cs typeface="Times New Roman"/>
              </a:rPr>
              <a:t>and </a:t>
            </a:r>
            <a:r>
              <a:rPr sz="800" spc="1" dirty="0" smtClean="0">
                <a:latin typeface="Times New Roman"/>
                <a:cs typeface="Times New Roman"/>
              </a:rPr>
              <a:t> </a:t>
            </a:r>
            <a:r>
              <a:rPr sz="800" spc="0" dirty="0" smtClean="0">
                <a:latin typeface="Times New Roman"/>
                <a:cs typeface="Times New Roman"/>
              </a:rPr>
              <a:t>Business, </a:t>
            </a:r>
            <a:r>
              <a:rPr sz="800" spc="44" dirty="0" smtClean="0">
                <a:latin typeface="Times New Roman"/>
                <a:cs typeface="Times New Roman"/>
              </a:rPr>
              <a:t> </a:t>
            </a:r>
            <a:r>
              <a:rPr sz="800" spc="0" dirty="0" smtClean="0">
                <a:latin typeface="Times New Roman"/>
                <a:cs typeface="Times New Roman"/>
              </a:rPr>
              <a:t>50%</a:t>
            </a:r>
            <a:r>
              <a:rPr sz="800" spc="153" dirty="0" smtClean="0">
                <a:latin typeface="Times New Roman"/>
                <a:cs typeface="Times New Roman"/>
              </a:rPr>
              <a:t> </a:t>
            </a:r>
            <a:r>
              <a:rPr sz="800" spc="0" dirty="0" smtClean="0">
                <a:latin typeface="Times New Roman"/>
                <a:cs typeface="Times New Roman"/>
              </a:rPr>
              <a:t>in</a:t>
            </a:r>
            <a:r>
              <a:rPr sz="800" spc="98" dirty="0" smtClean="0">
                <a:latin typeface="Times New Roman"/>
                <a:cs typeface="Times New Roman"/>
              </a:rPr>
              <a:t> </a:t>
            </a:r>
            <a:r>
              <a:rPr sz="800" spc="0" dirty="0" smtClean="0">
                <a:latin typeface="Times New Roman"/>
                <a:cs typeface="Times New Roman"/>
              </a:rPr>
              <a:t>Education,</a:t>
            </a:r>
            <a:r>
              <a:rPr sz="800" spc="96" dirty="0" smtClean="0">
                <a:latin typeface="Times New Roman"/>
                <a:cs typeface="Times New Roman"/>
              </a:rPr>
              <a:t> </a:t>
            </a:r>
            <a:r>
              <a:rPr sz="800" spc="0" dirty="0" smtClean="0">
                <a:latin typeface="Times New Roman"/>
                <a:cs typeface="Times New Roman"/>
              </a:rPr>
              <a:t>51%</a:t>
            </a:r>
            <a:r>
              <a:rPr sz="800" spc="153" dirty="0" smtClean="0">
                <a:latin typeface="Times New Roman"/>
                <a:cs typeface="Times New Roman"/>
              </a:rPr>
              <a:t> </a:t>
            </a:r>
            <a:r>
              <a:rPr sz="800" spc="0" dirty="0" smtClean="0">
                <a:latin typeface="Times New Roman"/>
                <a:cs typeface="Times New Roman"/>
              </a:rPr>
              <a:t>in</a:t>
            </a:r>
            <a:r>
              <a:rPr sz="800" spc="92" dirty="0" smtClean="0">
                <a:latin typeface="Times New Roman"/>
                <a:cs typeface="Times New Roman"/>
              </a:rPr>
              <a:t> </a:t>
            </a:r>
            <a:r>
              <a:rPr sz="800" spc="0" dirty="0" smtClean="0">
                <a:latin typeface="Times New Roman"/>
                <a:cs typeface="Times New Roman"/>
              </a:rPr>
              <a:t>Islamic</a:t>
            </a:r>
            <a:r>
              <a:rPr sz="800" spc="137" dirty="0" smtClean="0">
                <a:latin typeface="Times New Roman"/>
                <a:cs typeface="Times New Roman"/>
              </a:rPr>
              <a:t> </a:t>
            </a:r>
            <a:r>
              <a:rPr sz="800" spc="0" dirty="0" smtClean="0">
                <a:latin typeface="Times New Roman"/>
                <a:cs typeface="Times New Roman"/>
              </a:rPr>
              <a:t>Studies, </a:t>
            </a:r>
            <a:r>
              <a:rPr sz="800" spc="104" dirty="0" smtClean="0">
                <a:latin typeface="Times New Roman"/>
                <a:cs typeface="Times New Roman"/>
              </a:rPr>
              <a:t> </a:t>
            </a:r>
            <a:r>
              <a:rPr sz="800" spc="0" dirty="0" smtClean="0">
                <a:latin typeface="Times New Roman"/>
                <a:cs typeface="Times New Roman"/>
              </a:rPr>
              <a:t>76</a:t>
            </a:r>
            <a:r>
              <a:rPr sz="800" spc="119" dirty="0" smtClean="0">
                <a:latin typeface="Times New Roman"/>
                <a:cs typeface="Times New Roman"/>
              </a:rPr>
              <a:t> </a:t>
            </a:r>
            <a:r>
              <a:rPr sz="800" spc="0" dirty="0" smtClean="0">
                <a:latin typeface="Times New Roman"/>
                <a:cs typeface="Times New Roman"/>
              </a:rPr>
              <a:t>%</a:t>
            </a:r>
            <a:r>
              <a:rPr sz="800" spc="113" dirty="0" smtClean="0">
                <a:latin typeface="Times New Roman"/>
                <a:cs typeface="Times New Roman"/>
              </a:rPr>
              <a:t> </a:t>
            </a:r>
            <a:r>
              <a:rPr sz="800" spc="0" dirty="0" smtClean="0">
                <a:latin typeface="Times New Roman"/>
                <a:cs typeface="Times New Roman"/>
              </a:rPr>
              <a:t>in</a:t>
            </a:r>
            <a:r>
              <a:rPr sz="800" spc="98" dirty="0" smtClean="0">
                <a:latin typeface="Times New Roman"/>
                <a:cs typeface="Times New Roman"/>
              </a:rPr>
              <a:t> </a:t>
            </a:r>
            <a:r>
              <a:rPr sz="800" spc="0" dirty="0" smtClean="0">
                <a:latin typeface="Times New Roman"/>
                <a:cs typeface="Times New Roman"/>
              </a:rPr>
              <a:t>L</a:t>
            </a:r>
            <a:r>
              <a:rPr sz="800" spc="-25" dirty="0" smtClean="0">
                <a:latin typeface="Times New Roman"/>
                <a:cs typeface="Times New Roman"/>
              </a:rPr>
              <a:t>a</a:t>
            </a:r>
            <a:r>
              <a:rPr sz="800" spc="0" dirty="0" smtClean="0">
                <a:latin typeface="Times New Roman"/>
                <a:cs typeface="Times New Roman"/>
              </a:rPr>
              <a:t>w,</a:t>
            </a:r>
            <a:endParaRPr sz="800">
              <a:latin typeface="Times New Roman"/>
              <a:cs typeface="Times New Roman"/>
            </a:endParaRPr>
          </a:p>
          <a:p>
            <a:pPr marL="12700" marR="15183">
              <a:lnSpc>
                <a:spcPct val="95825"/>
              </a:lnSpc>
              <a:spcBef>
                <a:spcPts val="25"/>
              </a:spcBef>
            </a:pPr>
            <a:r>
              <a:rPr sz="800" spc="0" dirty="0" smtClean="0">
                <a:latin typeface="Times New Roman"/>
                <a:cs typeface="Times New Roman"/>
              </a:rPr>
              <a:t>73%</a:t>
            </a:r>
            <a:r>
              <a:rPr sz="800" spc="153" dirty="0" smtClean="0">
                <a:latin typeface="Times New Roman"/>
                <a:cs typeface="Times New Roman"/>
              </a:rPr>
              <a:t> </a:t>
            </a:r>
            <a:r>
              <a:rPr sz="800" spc="0" dirty="0" smtClean="0">
                <a:latin typeface="Times New Roman"/>
                <a:cs typeface="Times New Roman"/>
              </a:rPr>
              <a:t>in</a:t>
            </a:r>
            <a:r>
              <a:rPr sz="800" spc="92" dirty="0" smtClean="0">
                <a:latin typeface="Times New Roman"/>
                <a:cs typeface="Times New Roman"/>
              </a:rPr>
              <a:t> </a:t>
            </a:r>
            <a:r>
              <a:rPr sz="800" spc="0" dirty="0" smtClean="0">
                <a:latin typeface="Times New Roman"/>
                <a:cs typeface="Times New Roman"/>
              </a:rPr>
              <a:t>Natural </a:t>
            </a:r>
            <a:r>
              <a:rPr sz="800" spc="113" dirty="0" smtClean="0">
                <a:latin typeface="Times New Roman"/>
                <a:cs typeface="Times New Roman"/>
              </a:rPr>
              <a:t> </a:t>
            </a:r>
            <a:r>
              <a:rPr sz="800" spc="0" dirty="0" smtClean="0">
                <a:latin typeface="Times New Roman"/>
                <a:cs typeface="Times New Roman"/>
              </a:rPr>
              <a:t>Sciences, </a:t>
            </a:r>
            <a:r>
              <a:rPr sz="800" spc="43" dirty="0" smtClean="0">
                <a:latin typeface="Times New Roman"/>
                <a:cs typeface="Times New Roman"/>
              </a:rPr>
              <a:t> </a:t>
            </a:r>
            <a:r>
              <a:rPr sz="800" spc="0" dirty="0" smtClean="0">
                <a:latin typeface="Times New Roman"/>
                <a:cs typeface="Times New Roman"/>
              </a:rPr>
              <a:t>99%</a:t>
            </a:r>
            <a:r>
              <a:rPr sz="800" spc="158" dirty="0" smtClean="0">
                <a:latin typeface="Times New Roman"/>
                <a:cs typeface="Times New Roman"/>
              </a:rPr>
              <a:t> </a:t>
            </a:r>
            <a:r>
              <a:rPr sz="800" spc="0" dirty="0" smtClean="0">
                <a:latin typeface="Times New Roman"/>
                <a:cs typeface="Times New Roman"/>
              </a:rPr>
              <a:t>Ph</a:t>
            </a:r>
            <a:r>
              <a:rPr sz="800" spc="-27" dirty="0" smtClean="0">
                <a:latin typeface="Times New Roman"/>
                <a:cs typeface="Times New Roman"/>
              </a:rPr>
              <a:t>a</a:t>
            </a:r>
            <a:r>
              <a:rPr sz="800" spc="0" dirty="0" smtClean="0">
                <a:latin typeface="Times New Roman"/>
                <a:cs typeface="Times New Roman"/>
              </a:rPr>
              <a:t>rmacy</a:t>
            </a:r>
            <a:r>
              <a:rPr sz="800" spc="90" dirty="0" smtClean="0">
                <a:latin typeface="Times New Roman"/>
                <a:cs typeface="Times New Roman"/>
              </a:rPr>
              <a:t> </a:t>
            </a:r>
            <a:r>
              <a:rPr sz="800" spc="0" dirty="0" smtClean="0">
                <a:latin typeface="Times New Roman"/>
                <a:cs typeface="Times New Roman"/>
              </a:rPr>
              <a:t>and </a:t>
            </a:r>
            <a:r>
              <a:rPr sz="800" spc="1" dirty="0" smtClean="0">
                <a:latin typeface="Times New Roman"/>
                <a:cs typeface="Times New Roman"/>
              </a:rPr>
              <a:t> </a:t>
            </a:r>
            <a:r>
              <a:rPr sz="800" spc="0" dirty="0" smtClean="0">
                <a:latin typeface="Times New Roman"/>
                <a:cs typeface="Times New Roman"/>
              </a:rPr>
              <a:t>70%</a:t>
            </a:r>
            <a:r>
              <a:rPr sz="800" spc="153" dirty="0" smtClean="0">
                <a:latin typeface="Times New Roman"/>
                <a:cs typeface="Times New Roman"/>
              </a:rPr>
              <a:t> </a:t>
            </a:r>
            <a:r>
              <a:rPr sz="800" spc="0" dirty="0" smtClean="0">
                <a:latin typeface="Times New Roman"/>
                <a:cs typeface="Times New Roman"/>
              </a:rPr>
              <a:t>in</a:t>
            </a:r>
            <a:r>
              <a:rPr sz="800" spc="92" dirty="0" smtClean="0">
                <a:latin typeface="Times New Roman"/>
                <a:cs typeface="Times New Roman"/>
              </a:rPr>
              <a:t> </a:t>
            </a:r>
            <a:r>
              <a:rPr sz="800" spc="0" dirty="0" smtClean="0">
                <a:latin typeface="Times New Roman"/>
                <a:cs typeface="Times New Roman"/>
              </a:rPr>
              <a:t>S</a:t>
            </a:r>
            <a:r>
              <a:rPr sz="800" spc="25" dirty="0" smtClean="0">
                <a:latin typeface="Times New Roman"/>
                <a:cs typeface="Times New Roman"/>
              </a:rPr>
              <a:t>o</a:t>
            </a:r>
            <a:r>
              <a:rPr sz="800" spc="0" dirty="0" smtClean="0">
                <a:latin typeface="Times New Roman"/>
                <a:cs typeface="Times New Roman"/>
              </a:rPr>
              <a:t>cial</a:t>
            </a:r>
            <a:r>
              <a:rPr sz="800" spc="151" dirty="0" smtClean="0">
                <a:latin typeface="Times New Roman"/>
                <a:cs typeface="Times New Roman"/>
              </a:rPr>
              <a:t> </a:t>
            </a:r>
            <a:r>
              <a:rPr sz="800" spc="0" dirty="0" smtClean="0">
                <a:latin typeface="Times New Roman"/>
                <a:cs typeface="Times New Roman"/>
              </a:rPr>
              <a:t>Sciences.</a:t>
            </a:r>
            <a:endParaRPr sz="80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25</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spTree>
    <p:extLst>
      <p:ext uri="{BB962C8B-B14F-4D97-AF65-F5344CB8AC3E}">
        <p14:creationId xmlns:p14="http://schemas.microsoft.com/office/powerpoint/2010/main" val="8237793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1" name="object 41"/>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0" name="object 40"/>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6" name="object 36"/>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7" name="object 37"/>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8" name="object 38"/>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9" name="object 39"/>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0" name="object 30"/>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2" name="object 32"/>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3" name="object 33"/>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4" name="object 34"/>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5" name="object 35"/>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4" name="object 24"/>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8" name="object 28"/>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9" name="object 29"/>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19" name="object 19"/>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0" name="object 20"/>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1" name="object 21"/>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2" name="object 22"/>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3" name="object 13"/>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4" name="object 14"/>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6" name="object 16"/>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18" name="object 18"/>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0" name="object 10"/>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1" name="object 11"/>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2" name="object 12"/>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Algorithm  </a:t>
            </a:r>
            <a:r>
              <a:rPr lang="en-US" sz="600" spc="50" dirty="0">
                <a:solidFill>
                  <a:srgbClr val="8C8CAC"/>
                </a:solidFill>
                <a:latin typeface="Times New Roman"/>
                <a:cs typeface="Times New Roman"/>
              </a:rPr>
              <a:t>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Model </a:t>
            </a:r>
            <a:r>
              <a:rPr lang="en-US" sz="600" dirty="0">
                <a:solidFill>
                  <a:srgbClr val="8C8CAC"/>
                </a:solidFill>
                <a:latin typeface="Times New Roman"/>
                <a:cs typeface="Times New Roman"/>
              </a:rPr>
              <a:t> </a:t>
            </a:r>
            <a:r>
              <a:rPr lang="en-US" sz="600" spc="70" dirty="0">
                <a:solidFill>
                  <a:srgbClr val="8C8CAC"/>
                </a:solidFill>
                <a:latin typeface="Times New Roman"/>
                <a:cs typeface="Times New Roman"/>
              </a:rPr>
              <a:t> </a:t>
            </a:r>
            <a:r>
              <a:rPr lang="en-US" sz="600" dirty="0">
                <a:solidFill>
                  <a:srgbClr val="FFFFFF"/>
                </a:solidFill>
                <a:latin typeface="Times New Roman"/>
                <a:cs typeface="Times New Roman"/>
              </a:rPr>
              <a:t>Results  </a:t>
            </a:r>
            <a:r>
              <a:rPr lang="en-US" sz="600" dirty="0">
                <a:solidFill>
                  <a:srgbClr val="8C8CAC"/>
                </a:solidFill>
                <a:latin typeface="Times New Roman"/>
                <a:cs typeface="Times New Roman"/>
              </a:rPr>
              <a:t>Summary</a:t>
            </a:r>
            <a:endParaRPr lang="en-US" sz="600" dirty="0">
              <a:latin typeface="Times New Roman"/>
              <a:cs typeface="Times New Roman"/>
            </a:endParaRPr>
          </a:p>
        </p:txBody>
      </p:sp>
      <p:sp>
        <p:nvSpPr>
          <p:cNvPr id="7" name="object 7"/>
          <p:cNvSpPr txBox="1"/>
          <p:nvPr/>
        </p:nvSpPr>
        <p:spPr>
          <a:xfrm>
            <a:off x="95300" y="366542"/>
            <a:ext cx="3196771"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2017</a:t>
            </a:r>
            <a:r>
              <a:rPr sz="1400" spc="119" dirty="0" smtClean="0">
                <a:solidFill>
                  <a:srgbClr val="FFFFFF"/>
                </a:solidFill>
                <a:latin typeface="Times New Roman"/>
                <a:cs typeface="Times New Roman"/>
              </a:rPr>
              <a:t> </a:t>
            </a:r>
            <a:r>
              <a:rPr sz="1400" spc="-119" dirty="0" smtClean="0">
                <a:solidFill>
                  <a:srgbClr val="FFFFFF"/>
                </a:solidFill>
                <a:latin typeface="Times New Roman"/>
                <a:cs typeface="Times New Roman"/>
              </a:rPr>
              <a:t>T</a:t>
            </a:r>
            <a:r>
              <a:rPr sz="1400" spc="0" dirty="0" smtClean="0">
                <a:solidFill>
                  <a:srgbClr val="FFFFFF"/>
                </a:solidFill>
                <a:latin typeface="Times New Roman"/>
                <a:cs typeface="Times New Roman"/>
              </a:rPr>
              <a:t>otal</a:t>
            </a:r>
            <a:r>
              <a:rPr sz="1400" spc="325" dirty="0" smtClean="0">
                <a:solidFill>
                  <a:srgbClr val="FFFFFF"/>
                </a:solidFill>
                <a:latin typeface="Times New Roman"/>
                <a:cs typeface="Times New Roman"/>
              </a:rPr>
              <a:t> </a:t>
            </a:r>
            <a:r>
              <a:rPr sz="1400" spc="0" dirty="0" smtClean="0">
                <a:solidFill>
                  <a:srgbClr val="FFFFFF"/>
                </a:solidFill>
                <a:latin typeface="Times New Roman"/>
                <a:cs typeface="Times New Roman"/>
              </a:rPr>
              <a:t>Seat</a:t>
            </a:r>
            <a:r>
              <a:rPr sz="1400" spc="281" dirty="0" smtClean="0">
                <a:solidFill>
                  <a:srgbClr val="FFFFFF"/>
                </a:solidFill>
                <a:latin typeface="Times New Roman"/>
                <a:cs typeface="Times New Roman"/>
              </a:rPr>
              <a:t> </a:t>
            </a:r>
            <a:r>
              <a:rPr sz="1400" spc="0" dirty="0" smtClean="0">
                <a:solidFill>
                  <a:srgbClr val="FFFFFF"/>
                </a:solidFill>
                <a:latin typeface="Times New Roman"/>
                <a:cs typeface="Times New Roman"/>
              </a:rPr>
              <a:t>All</a:t>
            </a:r>
            <a:r>
              <a:rPr sz="1400" spc="39" dirty="0" smtClean="0">
                <a:solidFill>
                  <a:srgbClr val="FFFFFF"/>
                </a:solidFill>
                <a:latin typeface="Times New Roman"/>
                <a:cs typeface="Times New Roman"/>
              </a:rPr>
              <a:t>o</a:t>
            </a:r>
            <a:r>
              <a:rPr sz="1400" spc="0" dirty="0" smtClean="0">
                <a:solidFill>
                  <a:srgbClr val="FFFFFF"/>
                </a:solidFill>
                <a:latin typeface="Times New Roman"/>
                <a:cs typeface="Times New Roman"/>
              </a:rPr>
              <a:t>cation</a:t>
            </a:r>
            <a:r>
              <a:rPr sz="1400" spc="119" dirty="0" smtClean="0">
                <a:solidFill>
                  <a:srgbClr val="FFFFFF"/>
                </a:solidFill>
                <a:latin typeface="Times New Roman"/>
                <a:cs typeface="Times New Roman"/>
              </a:rPr>
              <a:t> </a:t>
            </a:r>
            <a:r>
              <a:rPr sz="1400" spc="0" dirty="0" smtClean="0">
                <a:solidFill>
                  <a:srgbClr val="FFFFFF"/>
                </a:solidFill>
                <a:latin typeface="Times New Roman"/>
                <a:cs typeface="Times New Roman"/>
              </a:rPr>
              <a:t>and</a:t>
            </a:r>
            <a:r>
              <a:rPr sz="1400" spc="197" dirty="0" smtClean="0">
                <a:solidFill>
                  <a:srgbClr val="FFFFFF"/>
                </a:solidFill>
                <a:latin typeface="Times New Roman"/>
                <a:cs typeface="Times New Roman"/>
              </a:rPr>
              <a:t> </a:t>
            </a:r>
            <a:r>
              <a:rPr sz="1400" spc="0" dirty="0" smtClean="0">
                <a:solidFill>
                  <a:srgbClr val="FFFFFF"/>
                </a:solidFill>
                <a:latin typeface="Times New Roman"/>
                <a:cs typeface="Times New Roman"/>
              </a:rPr>
              <a:t>Utilization</a:t>
            </a:r>
            <a:endParaRPr sz="1400">
              <a:latin typeface="Times New Roman"/>
              <a:cs typeface="Times New Roman"/>
            </a:endParaRPr>
          </a:p>
        </p:txBody>
      </p:sp>
      <p:sp>
        <p:nvSpPr>
          <p:cNvPr id="6" name="object 6"/>
          <p:cNvSpPr txBox="1"/>
          <p:nvPr/>
        </p:nvSpPr>
        <p:spPr>
          <a:xfrm>
            <a:off x="1121460" y="2111118"/>
            <a:ext cx="2680958" cy="151925"/>
          </a:xfrm>
          <a:prstGeom prst="rect">
            <a:avLst/>
          </a:prstGeom>
        </p:spPr>
        <p:txBody>
          <a:bodyPr wrap="square" lIns="0" tIns="0" rIns="0" bIns="0" rtlCol="0">
            <a:noAutofit/>
          </a:bodyPr>
          <a:lstStyle/>
          <a:p>
            <a:pPr marL="12700">
              <a:lnSpc>
                <a:spcPts val="1065"/>
              </a:lnSpc>
              <a:spcBef>
                <a:spcPts val="53"/>
              </a:spcBef>
            </a:pPr>
            <a:r>
              <a:rPr sz="1000" spc="0" dirty="0" smtClean="0">
                <a:solidFill>
                  <a:srgbClr val="3333B2"/>
                </a:solidFill>
                <a:latin typeface="Times New Roman"/>
                <a:cs typeface="Times New Roman"/>
              </a:rPr>
              <a:t>Figure</a:t>
            </a:r>
            <a:r>
              <a:rPr lang="en-US" sz="1000" spc="0" dirty="0" smtClean="0">
                <a:solidFill>
                  <a:srgbClr val="3333B2"/>
                </a:solidFill>
                <a:latin typeface="Times New Roman"/>
                <a:cs typeface="Times New Roman"/>
              </a:rPr>
              <a:t> 11</a:t>
            </a:r>
            <a:r>
              <a:rPr sz="1000" spc="58" dirty="0" smtClean="0">
                <a:solidFill>
                  <a:srgbClr val="3333B2"/>
                </a:solidFill>
                <a:latin typeface="Times New Roman"/>
                <a:cs typeface="Times New Roman"/>
              </a:rPr>
              <a:t> </a:t>
            </a:r>
            <a:r>
              <a:rPr sz="1000" spc="0" dirty="0" smtClean="0">
                <a:solidFill>
                  <a:srgbClr val="3333B2"/>
                </a:solidFill>
                <a:latin typeface="Times New Roman"/>
                <a:cs typeface="Times New Roman"/>
              </a:rPr>
              <a:t>:</a:t>
            </a:r>
            <a:r>
              <a:rPr sz="1000" spc="187" dirty="0" smtClean="0">
                <a:solidFill>
                  <a:srgbClr val="3333B2"/>
                </a:solidFill>
                <a:latin typeface="Times New Roman"/>
                <a:cs typeface="Times New Roman"/>
              </a:rPr>
              <a:t> </a:t>
            </a:r>
            <a:r>
              <a:rPr sz="1000" spc="-84" dirty="0" smtClean="0">
                <a:latin typeface="Times New Roman"/>
                <a:cs typeface="Times New Roman"/>
              </a:rPr>
              <a:t>T</a:t>
            </a:r>
            <a:r>
              <a:rPr sz="1000" spc="0" dirty="0" smtClean="0">
                <a:latin typeface="Times New Roman"/>
                <a:cs typeface="Times New Roman"/>
              </a:rPr>
              <a:t>otal</a:t>
            </a:r>
            <a:r>
              <a:rPr sz="1000" spc="221" dirty="0" smtClean="0">
                <a:latin typeface="Times New Roman"/>
                <a:cs typeface="Times New Roman"/>
              </a:rPr>
              <a:t> </a:t>
            </a:r>
            <a:r>
              <a:rPr sz="1000" spc="0" dirty="0" smtClean="0">
                <a:latin typeface="Times New Roman"/>
                <a:cs typeface="Times New Roman"/>
              </a:rPr>
              <a:t>seat</a:t>
            </a:r>
            <a:r>
              <a:rPr sz="1000" spc="186" dirty="0" smtClean="0">
                <a:latin typeface="Times New Roman"/>
                <a:cs typeface="Times New Roman"/>
              </a:rPr>
              <a:t> </a:t>
            </a:r>
            <a:r>
              <a:rPr sz="1000" spc="0" dirty="0" smtClean="0">
                <a:latin typeface="Times New Roman"/>
                <a:cs typeface="Times New Roman"/>
              </a:rPr>
              <a:t>all</a:t>
            </a:r>
            <a:r>
              <a:rPr sz="1000" spc="25" dirty="0" smtClean="0">
                <a:latin typeface="Times New Roman"/>
                <a:cs typeface="Times New Roman"/>
              </a:rPr>
              <a:t>o</a:t>
            </a:r>
            <a:r>
              <a:rPr sz="1000" spc="0" dirty="0" smtClean="0">
                <a:latin typeface="Times New Roman"/>
                <a:cs typeface="Times New Roman"/>
              </a:rPr>
              <a:t>cation</a:t>
            </a:r>
            <a:r>
              <a:rPr sz="1000" spc="101" dirty="0" smtClean="0">
                <a:latin typeface="Times New Roman"/>
                <a:cs typeface="Times New Roman"/>
              </a:rPr>
              <a:t> </a:t>
            </a:r>
            <a:r>
              <a:rPr sz="1000" spc="0" dirty="0" smtClean="0">
                <a:latin typeface="Times New Roman"/>
                <a:cs typeface="Times New Roman"/>
              </a:rPr>
              <a:t>and</a:t>
            </a:r>
            <a:r>
              <a:rPr sz="1000" spc="137" dirty="0" smtClean="0">
                <a:latin typeface="Times New Roman"/>
                <a:cs typeface="Times New Roman"/>
              </a:rPr>
              <a:t> </a:t>
            </a:r>
            <a:r>
              <a:rPr sz="1000" spc="0" dirty="0" smtClean="0">
                <a:latin typeface="Times New Roman"/>
                <a:cs typeface="Times New Roman"/>
              </a:rPr>
              <a:t>utilization</a:t>
            </a:r>
            <a:endParaRPr sz="1000" dirty="0">
              <a:latin typeface="Times New Roman"/>
              <a:cs typeface="Times New Roman"/>
            </a:endParaRPr>
          </a:p>
        </p:txBody>
      </p:sp>
      <p:sp>
        <p:nvSpPr>
          <p:cNvPr id="5" name="object 5"/>
          <p:cNvSpPr txBox="1"/>
          <p:nvPr/>
        </p:nvSpPr>
        <p:spPr>
          <a:xfrm>
            <a:off x="347294" y="2490708"/>
            <a:ext cx="3882712" cy="727609"/>
          </a:xfrm>
          <a:prstGeom prst="rect">
            <a:avLst/>
          </a:prstGeom>
        </p:spPr>
        <p:txBody>
          <a:bodyPr wrap="square" lIns="0" tIns="0" rIns="0" bIns="0" rtlCol="0">
            <a:noAutofit/>
          </a:bodyPr>
          <a:lstStyle/>
          <a:p>
            <a:pPr marL="12700">
              <a:lnSpc>
                <a:spcPts val="875"/>
              </a:lnSpc>
              <a:spcBef>
                <a:spcPts val="43"/>
              </a:spcBef>
            </a:pPr>
            <a:r>
              <a:rPr sz="800" spc="0" dirty="0" smtClean="0">
                <a:latin typeface="Times New Roman"/>
                <a:cs typeface="Times New Roman"/>
              </a:rPr>
              <a:t>2017-</a:t>
            </a:r>
            <a:r>
              <a:rPr sz="800" spc="178" dirty="0" smtClean="0">
                <a:latin typeface="Times New Roman"/>
                <a:cs typeface="Times New Roman"/>
              </a:rPr>
              <a:t> </a:t>
            </a:r>
            <a:r>
              <a:rPr sz="800" spc="0" dirty="0" smtClean="0">
                <a:latin typeface="Times New Roman"/>
                <a:cs typeface="Times New Roman"/>
              </a:rPr>
              <a:t>60%</a:t>
            </a:r>
            <a:r>
              <a:rPr sz="800" spc="158" dirty="0" smtClean="0">
                <a:latin typeface="Times New Roman"/>
                <a:cs typeface="Times New Roman"/>
              </a:rPr>
              <a:t> </a:t>
            </a:r>
            <a:r>
              <a:rPr sz="800" spc="0" dirty="0" smtClean="0">
                <a:latin typeface="Times New Roman"/>
                <a:cs typeface="Times New Roman"/>
              </a:rPr>
              <a:t>seats </a:t>
            </a:r>
            <a:r>
              <a:rPr sz="800" spc="53" dirty="0" smtClean="0">
                <a:latin typeface="Times New Roman"/>
                <a:cs typeface="Times New Roman"/>
              </a:rPr>
              <a:t> </a:t>
            </a:r>
            <a:r>
              <a:rPr sz="800" spc="-25" dirty="0" smtClean="0">
                <a:latin typeface="Times New Roman"/>
                <a:cs typeface="Times New Roman"/>
              </a:rPr>
              <a:t>a</a:t>
            </a:r>
            <a:r>
              <a:rPr sz="800" spc="0" dirty="0" smtClean="0">
                <a:latin typeface="Times New Roman"/>
                <a:cs typeface="Times New Roman"/>
              </a:rPr>
              <a:t>re</a:t>
            </a:r>
            <a:r>
              <a:rPr sz="800" spc="172" dirty="0" smtClean="0">
                <a:latin typeface="Times New Roman"/>
                <a:cs typeface="Times New Roman"/>
              </a:rPr>
              <a:t> </a:t>
            </a:r>
            <a:r>
              <a:rPr sz="800" spc="0" dirty="0" smtClean="0">
                <a:latin typeface="Times New Roman"/>
                <a:cs typeface="Times New Roman"/>
              </a:rPr>
              <a:t>consumed </a:t>
            </a:r>
            <a:r>
              <a:rPr sz="800" spc="113" dirty="0" smtClean="0">
                <a:latin typeface="Times New Roman"/>
                <a:cs typeface="Times New Roman"/>
              </a:rPr>
              <a:t> </a:t>
            </a:r>
            <a:r>
              <a:rPr sz="800" spc="0" dirty="0" smtClean="0">
                <a:latin typeface="Times New Roman"/>
                <a:cs typeface="Times New Roman"/>
              </a:rPr>
              <a:t>in</a:t>
            </a:r>
            <a:r>
              <a:rPr sz="800" spc="92" dirty="0" smtClean="0">
                <a:latin typeface="Times New Roman"/>
                <a:cs typeface="Times New Roman"/>
              </a:rPr>
              <a:t> </a:t>
            </a:r>
            <a:r>
              <a:rPr sz="800" spc="0" dirty="0" smtClean="0">
                <a:latin typeface="Times New Roman"/>
                <a:cs typeface="Times New Roman"/>
              </a:rPr>
              <a:t>Arts</a:t>
            </a:r>
            <a:r>
              <a:rPr sz="800" spc="79" dirty="0" smtClean="0">
                <a:latin typeface="Times New Roman"/>
                <a:cs typeface="Times New Roman"/>
              </a:rPr>
              <a:t> </a:t>
            </a:r>
            <a:r>
              <a:rPr sz="800" spc="0" dirty="0" smtClean="0">
                <a:latin typeface="Times New Roman"/>
                <a:cs typeface="Times New Roman"/>
              </a:rPr>
              <a:t>facul</a:t>
            </a:r>
            <a:r>
              <a:rPr sz="800" spc="-25" dirty="0" smtClean="0">
                <a:latin typeface="Times New Roman"/>
                <a:cs typeface="Times New Roman"/>
              </a:rPr>
              <a:t>t</a:t>
            </a:r>
            <a:r>
              <a:rPr sz="800" spc="-69" dirty="0" smtClean="0">
                <a:latin typeface="Times New Roman"/>
                <a:cs typeface="Times New Roman"/>
              </a:rPr>
              <a:t>y</a:t>
            </a:r>
            <a:r>
              <a:rPr sz="800" spc="0" dirty="0" smtClean="0">
                <a:latin typeface="Times New Roman"/>
                <a:cs typeface="Times New Roman"/>
              </a:rPr>
              <a:t>, </a:t>
            </a:r>
            <a:r>
              <a:rPr sz="800" spc="53" dirty="0" smtClean="0">
                <a:latin typeface="Times New Roman"/>
                <a:cs typeface="Times New Roman"/>
              </a:rPr>
              <a:t> </a:t>
            </a:r>
            <a:r>
              <a:rPr sz="800" spc="0" dirty="0" smtClean="0">
                <a:latin typeface="Times New Roman"/>
                <a:cs typeface="Times New Roman"/>
              </a:rPr>
              <a:t>74%</a:t>
            </a:r>
            <a:r>
              <a:rPr sz="800" spc="153" dirty="0" smtClean="0">
                <a:latin typeface="Times New Roman"/>
                <a:cs typeface="Times New Roman"/>
              </a:rPr>
              <a:t> </a:t>
            </a:r>
            <a:r>
              <a:rPr sz="800" spc="0" dirty="0" smtClean="0">
                <a:latin typeface="Times New Roman"/>
                <a:cs typeface="Times New Roman"/>
              </a:rPr>
              <a:t>seats</a:t>
            </a:r>
            <a:r>
              <a:rPr sz="800" spc="63" dirty="0" smtClean="0">
                <a:latin typeface="Times New Roman"/>
                <a:cs typeface="Times New Roman"/>
              </a:rPr>
              <a:t> </a:t>
            </a:r>
            <a:r>
              <a:rPr sz="800" spc="0" dirty="0" smtClean="0">
                <a:latin typeface="Times New Roman"/>
                <a:cs typeface="Times New Roman"/>
              </a:rPr>
              <a:t>in</a:t>
            </a:r>
            <a:r>
              <a:rPr sz="800" spc="92" dirty="0" smtClean="0">
                <a:latin typeface="Times New Roman"/>
                <a:cs typeface="Times New Roman"/>
              </a:rPr>
              <a:t> </a:t>
            </a:r>
            <a:r>
              <a:rPr sz="800" spc="0" dirty="0" smtClean="0">
                <a:latin typeface="Times New Roman"/>
                <a:cs typeface="Times New Roman"/>
              </a:rPr>
              <a:t>Commerce </a:t>
            </a:r>
            <a:r>
              <a:rPr sz="800" spc="92" dirty="0" smtClean="0">
                <a:latin typeface="Times New Roman"/>
                <a:cs typeface="Times New Roman"/>
              </a:rPr>
              <a:t> </a:t>
            </a:r>
            <a:r>
              <a:rPr sz="800" spc="0" dirty="0" smtClean="0">
                <a:latin typeface="Times New Roman"/>
                <a:cs typeface="Times New Roman"/>
              </a:rPr>
              <a:t>and </a:t>
            </a:r>
            <a:r>
              <a:rPr sz="800" spc="1" dirty="0" smtClean="0">
                <a:latin typeface="Times New Roman"/>
                <a:cs typeface="Times New Roman"/>
              </a:rPr>
              <a:t> </a:t>
            </a:r>
            <a:r>
              <a:rPr sz="800" spc="0" dirty="0" smtClean="0">
                <a:latin typeface="Times New Roman"/>
                <a:cs typeface="Times New Roman"/>
              </a:rPr>
              <a:t>Business,</a:t>
            </a:r>
            <a:endParaRPr sz="800" dirty="0">
              <a:latin typeface="Times New Roman"/>
              <a:cs typeface="Times New Roman"/>
            </a:endParaRPr>
          </a:p>
          <a:p>
            <a:pPr marL="12700" marR="15183">
              <a:lnSpc>
                <a:spcPct val="95825"/>
              </a:lnSpc>
            </a:pPr>
            <a:r>
              <a:rPr sz="800" spc="0" dirty="0" smtClean="0">
                <a:latin typeface="Times New Roman"/>
                <a:cs typeface="Times New Roman"/>
              </a:rPr>
              <a:t>93%</a:t>
            </a:r>
            <a:r>
              <a:rPr sz="800" spc="153" dirty="0" smtClean="0">
                <a:latin typeface="Times New Roman"/>
                <a:cs typeface="Times New Roman"/>
              </a:rPr>
              <a:t> </a:t>
            </a:r>
            <a:r>
              <a:rPr sz="800" spc="0" dirty="0" smtClean="0">
                <a:latin typeface="Times New Roman"/>
                <a:cs typeface="Times New Roman"/>
              </a:rPr>
              <a:t>in</a:t>
            </a:r>
            <a:r>
              <a:rPr sz="800" spc="92" dirty="0" smtClean="0">
                <a:latin typeface="Times New Roman"/>
                <a:cs typeface="Times New Roman"/>
              </a:rPr>
              <a:t> </a:t>
            </a:r>
            <a:r>
              <a:rPr sz="800" spc="0" dirty="0" smtClean="0">
                <a:latin typeface="Times New Roman"/>
                <a:cs typeface="Times New Roman"/>
              </a:rPr>
              <a:t>Education,</a:t>
            </a:r>
            <a:r>
              <a:rPr sz="800" spc="97" dirty="0" smtClean="0">
                <a:latin typeface="Times New Roman"/>
                <a:cs typeface="Times New Roman"/>
              </a:rPr>
              <a:t> </a:t>
            </a:r>
            <a:r>
              <a:rPr sz="800" spc="0" dirty="0" smtClean="0">
                <a:latin typeface="Times New Roman"/>
                <a:cs typeface="Times New Roman"/>
              </a:rPr>
              <a:t>29%</a:t>
            </a:r>
            <a:r>
              <a:rPr sz="800" spc="158" dirty="0" smtClean="0">
                <a:latin typeface="Times New Roman"/>
                <a:cs typeface="Times New Roman"/>
              </a:rPr>
              <a:t> </a:t>
            </a:r>
            <a:r>
              <a:rPr sz="800" spc="0" dirty="0" smtClean="0">
                <a:latin typeface="Times New Roman"/>
                <a:cs typeface="Times New Roman"/>
              </a:rPr>
              <a:t>in</a:t>
            </a:r>
            <a:r>
              <a:rPr sz="800" spc="93" dirty="0" smtClean="0">
                <a:latin typeface="Times New Roman"/>
                <a:cs typeface="Times New Roman"/>
              </a:rPr>
              <a:t> </a:t>
            </a:r>
            <a:r>
              <a:rPr sz="800" spc="0" dirty="0" smtClean="0">
                <a:latin typeface="Times New Roman"/>
                <a:cs typeface="Times New Roman"/>
              </a:rPr>
              <a:t>Islamic</a:t>
            </a:r>
            <a:r>
              <a:rPr sz="800" spc="142" dirty="0" smtClean="0">
                <a:latin typeface="Times New Roman"/>
                <a:cs typeface="Times New Roman"/>
              </a:rPr>
              <a:t> </a:t>
            </a:r>
            <a:r>
              <a:rPr sz="800" spc="0" dirty="0" smtClean="0">
                <a:latin typeface="Times New Roman"/>
                <a:cs typeface="Times New Roman"/>
              </a:rPr>
              <a:t>Studies, </a:t>
            </a:r>
            <a:r>
              <a:rPr sz="800" spc="99" dirty="0" smtClean="0">
                <a:latin typeface="Times New Roman"/>
                <a:cs typeface="Times New Roman"/>
              </a:rPr>
              <a:t> </a:t>
            </a:r>
            <a:r>
              <a:rPr sz="800" spc="0" dirty="0" smtClean="0">
                <a:latin typeface="Times New Roman"/>
                <a:cs typeface="Times New Roman"/>
              </a:rPr>
              <a:t>61</a:t>
            </a:r>
            <a:r>
              <a:rPr sz="800" spc="124" dirty="0" smtClean="0">
                <a:latin typeface="Times New Roman"/>
                <a:cs typeface="Times New Roman"/>
              </a:rPr>
              <a:t> </a:t>
            </a:r>
            <a:r>
              <a:rPr sz="800" spc="0" dirty="0" smtClean="0">
                <a:latin typeface="Times New Roman"/>
                <a:cs typeface="Times New Roman"/>
              </a:rPr>
              <a:t>%</a:t>
            </a:r>
            <a:r>
              <a:rPr sz="800" spc="113" dirty="0" smtClean="0">
                <a:latin typeface="Times New Roman"/>
                <a:cs typeface="Times New Roman"/>
              </a:rPr>
              <a:t> </a:t>
            </a:r>
            <a:r>
              <a:rPr sz="800" spc="0" dirty="0" smtClean="0">
                <a:latin typeface="Times New Roman"/>
                <a:cs typeface="Times New Roman"/>
              </a:rPr>
              <a:t>in</a:t>
            </a:r>
            <a:r>
              <a:rPr sz="800" spc="92" dirty="0" smtClean="0">
                <a:latin typeface="Times New Roman"/>
                <a:cs typeface="Times New Roman"/>
              </a:rPr>
              <a:t> </a:t>
            </a:r>
            <a:r>
              <a:rPr sz="800" spc="0" dirty="0" smtClean="0">
                <a:latin typeface="Times New Roman"/>
                <a:cs typeface="Times New Roman"/>
              </a:rPr>
              <a:t>L</a:t>
            </a:r>
            <a:r>
              <a:rPr sz="800" spc="-25" dirty="0" smtClean="0">
                <a:latin typeface="Times New Roman"/>
                <a:cs typeface="Times New Roman"/>
              </a:rPr>
              <a:t>a</a:t>
            </a:r>
            <a:r>
              <a:rPr sz="800" spc="0" dirty="0" smtClean="0">
                <a:latin typeface="Times New Roman"/>
                <a:cs typeface="Times New Roman"/>
              </a:rPr>
              <a:t>w,</a:t>
            </a:r>
            <a:r>
              <a:rPr sz="800" spc="132" dirty="0" smtClean="0">
                <a:latin typeface="Times New Roman"/>
                <a:cs typeface="Times New Roman"/>
              </a:rPr>
              <a:t> </a:t>
            </a:r>
            <a:r>
              <a:rPr sz="800" spc="0" dirty="0" smtClean="0">
                <a:latin typeface="Times New Roman"/>
                <a:cs typeface="Times New Roman"/>
              </a:rPr>
              <a:t>80%</a:t>
            </a:r>
            <a:r>
              <a:rPr sz="800" spc="158" dirty="0" smtClean="0">
                <a:latin typeface="Times New Roman"/>
                <a:cs typeface="Times New Roman"/>
              </a:rPr>
              <a:t> </a:t>
            </a:r>
            <a:r>
              <a:rPr sz="800" spc="0" dirty="0" smtClean="0">
                <a:latin typeface="Times New Roman"/>
                <a:cs typeface="Times New Roman"/>
              </a:rPr>
              <a:t>in</a:t>
            </a:r>
            <a:r>
              <a:rPr sz="800" spc="93" dirty="0" smtClean="0">
                <a:latin typeface="Times New Roman"/>
                <a:cs typeface="Times New Roman"/>
              </a:rPr>
              <a:t> </a:t>
            </a:r>
            <a:r>
              <a:rPr sz="800" spc="0" dirty="0" smtClean="0">
                <a:latin typeface="Times New Roman"/>
                <a:cs typeface="Times New Roman"/>
              </a:rPr>
              <a:t>Natural </a:t>
            </a:r>
            <a:r>
              <a:rPr sz="800" spc="115" dirty="0" smtClean="0">
                <a:latin typeface="Times New Roman"/>
                <a:cs typeface="Times New Roman"/>
              </a:rPr>
              <a:t> </a:t>
            </a:r>
            <a:r>
              <a:rPr sz="800" spc="0" dirty="0" smtClean="0">
                <a:latin typeface="Times New Roman"/>
                <a:cs typeface="Times New Roman"/>
              </a:rPr>
              <a:t>Sciences,</a:t>
            </a:r>
            <a:endParaRPr sz="800" dirty="0">
              <a:latin typeface="Times New Roman"/>
              <a:cs typeface="Times New Roman"/>
            </a:endParaRPr>
          </a:p>
          <a:p>
            <a:pPr marL="12700" marR="15183">
              <a:lnSpc>
                <a:spcPct val="95825"/>
              </a:lnSpc>
              <a:spcBef>
                <a:spcPts val="25"/>
              </a:spcBef>
            </a:pPr>
            <a:r>
              <a:rPr sz="800" spc="0" dirty="0" smtClean="0">
                <a:latin typeface="Times New Roman"/>
                <a:cs typeface="Times New Roman"/>
              </a:rPr>
              <a:t>.</a:t>
            </a:r>
            <a:endParaRPr sz="800" dirty="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26</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sp>
        <p:nvSpPr>
          <p:cNvPr id="43" name="object 8"/>
          <p:cNvSpPr/>
          <p:nvPr/>
        </p:nvSpPr>
        <p:spPr>
          <a:xfrm>
            <a:off x="1399127" y="839220"/>
            <a:ext cx="1809750" cy="1203960"/>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2" name="object 42"/>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1" name="object 41"/>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7" name="object 37"/>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8" name="object 38"/>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9" name="object 39"/>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0" name="object 40"/>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1" name="object 31"/>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2" name="object 32"/>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3" name="object 33"/>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4" name="object 34"/>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5" name="object 35"/>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6" name="object 36"/>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5" name="object 25"/>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8" name="object 28"/>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9" name="object 29"/>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0" name="object 30"/>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0" name="object 20"/>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1" name="object 21"/>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2" name="object 22"/>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4" name="object 14"/>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5" name="object 15"/>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6" name="object 16"/>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8" name="object 18"/>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19" name="object 19"/>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1" name="object 11"/>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2" name="object 12"/>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3" name="object 13"/>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10" name="object 10"/>
          <p:cNvSpPr/>
          <p:nvPr/>
        </p:nvSpPr>
        <p:spPr>
          <a:xfrm>
            <a:off x="1257185" y="734783"/>
            <a:ext cx="2093595" cy="1646872"/>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Algorithm  </a:t>
            </a:r>
            <a:r>
              <a:rPr lang="en-US" sz="600" spc="50" dirty="0">
                <a:solidFill>
                  <a:srgbClr val="8C8CAC"/>
                </a:solidFill>
                <a:latin typeface="Times New Roman"/>
                <a:cs typeface="Times New Roman"/>
              </a:rPr>
              <a:t>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Model </a:t>
            </a:r>
            <a:r>
              <a:rPr lang="en-US" sz="600" dirty="0">
                <a:solidFill>
                  <a:srgbClr val="8C8CAC"/>
                </a:solidFill>
                <a:latin typeface="Times New Roman"/>
                <a:cs typeface="Times New Roman"/>
              </a:rPr>
              <a:t> </a:t>
            </a:r>
            <a:r>
              <a:rPr lang="en-US" sz="600" spc="70" dirty="0">
                <a:solidFill>
                  <a:srgbClr val="8C8CAC"/>
                </a:solidFill>
                <a:latin typeface="Times New Roman"/>
                <a:cs typeface="Times New Roman"/>
              </a:rPr>
              <a:t> </a:t>
            </a:r>
            <a:r>
              <a:rPr lang="en-US" sz="600" dirty="0">
                <a:solidFill>
                  <a:srgbClr val="FFFFFF"/>
                </a:solidFill>
                <a:latin typeface="Times New Roman"/>
                <a:cs typeface="Times New Roman"/>
              </a:rPr>
              <a:t>Results  </a:t>
            </a:r>
            <a:r>
              <a:rPr lang="en-US" sz="600" dirty="0">
                <a:solidFill>
                  <a:srgbClr val="8C8CAC"/>
                </a:solidFill>
                <a:latin typeface="Times New Roman"/>
                <a:cs typeface="Times New Roman"/>
              </a:rPr>
              <a:t>Summary</a:t>
            </a:r>
            <a:endParaRPr lang="en-US" sz="600" dirty="0">
              <a:latin typeface="Times New Roman"/>
              <a:cs typeface="Times New Roman"/>
            </a:endParaRPr>
          </a:p>
        </p:txBody>
      </p:sp>
      <p:sp>
        <p:nvSpPr>
          <p:cNvPr id="8" name="object 8"/>
          <p:cNvSpPr txBox="1"/>
          <p:nvPr/>
        </p:nvSpPr>
        <p:spPr>
          <a:xfrm>
            <a:off x="95300" y="366542"/>
            <a:ext cx="3962350"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Candidates’</a:t>
            </a:r>
            <a:r>
              <a:rPr sz="1400" spc="210" dirty="0" smtClean="0">
                <a:solidFill>
                  <a:srgbClr val="FFFFFF"/>
                </a:solidFill>
                <a:latin typeface="Times New Roman"/>
                <a:cs typeface="Times New Roman"/>
              </a:rPr>
              <a:t> </a:t>
            </a:r>
            <a:r>
              <a:rPr sz="1400" spc="0" dirty="0" smtClean="0">
                <a:solidFill>
                  <a:srgbClr val="FFFFFF"/>
                </a:solidFill>
                <a:latin typeface="Times New Roman"/>
                <a:cs typeface="Times New Roman"/>
              </a:rPr>
              <a:t>Choice</a:t>
            </a:r>
            <a:r>
              <a:rPr sz="1400" spc="26" dirty="0" smtClean="0">
                <a:solidFill>
                  <a:srgbClr val="FFFFFF"/>
                </a:solidFill>
                <a:latin typeface="Times New Roman"/>
                <a:cs typeface="Times New Roman"/>
              </a:rPr>
              <a:t> </a:t>
            </a:r>
            <a:r>
              <a:rPr sz="1400" spc="0" dirty="0" smtClean="0">
                <a:solidFill>
                  <a:srgbClr val="FFFFFF"/>
                </a:solidFill>
                <a:latin typeface="Times New Roman"/>
                <a:cs typeface="Times New Roman"/>
              </a:rPr>
              <a:t>Selection</a:t>
            </a:r>
            <a:r>
              <a:rPr sz="1400" spc="125" dirty="0" smtClean="0">
                <a:solidFill>
                  <a:srgbClr val="FFFFFF"/>
                </a:solidFill>
                <a:latin typeface="Times New Roman"/>
                <a:cs typeface="Times New Roman"/>
              </a:rPr>
              <a:t> </a:t>
            </a:r>
            <a:r>
              <a:rPr sz="1400" spc="-119" dirty="0" smtClean="0">
                <a:solidFill>
                  <a:srgbClr val="FFFFFF"/>
                </a:solidFill>
                <a:latin typeface="Times New Roman"/>
                <a:cs typeface="Times New Roman"/>
              </a:rPr>
              <a:t>T</a:t>
            </a:r>
            <a:r>
              <a:rPr sz="1400" spc="0" dirty="0" smtClean="0">
                <a:solidFill>
                  <a:srgbClr val="FFFFFF"/>
                </a:solidFill>
                <a:latin typeface="Times New Roman"/>
                <a:cs typeface="Times New Roman"/>
              </a:rPr>
              <a:t>rend</a:t>
            </a:r>
            <a:r>
              <a:rPr sz="1400" spc="267" dirty="0" smtClean="0">
                <a:solidFill>
                  <a:srgbClr val="FFFFFF"/>
                </a:solidFill>
                <a:latin typeface="Times New Roman"/>
                <a:cs typeface="Times New Roman"/>
              </a:rPr>
              <a:t> </a:t>
            </a:r>
            <a:r>
              <a:rPr sz="1400" spc="0" dirty="0" smtClean="0">
                <a:solidFill>
                  <a:srgbClr val="FFFFFF"/>
                </a:solidFill>
                <a:latin typeface="Times New Roman"/>
                <a:cs typeface="Times New Roman"/>
              </a:rPr>
              <a:t>in</a:t>
            </a:r>
            <a:r>
              <a:rPr sz="1400" spc="76" dirty="0" smtClean="0">
                <a:solidFill>
                  <a:srgbClr val="FFFFFF"/>
                </a:solidFill>
                <a:latin typeface="Times New Roman"/>
                <a:cs typeface="Times New Roman"/>
              </a:rPr>
              <a:t> </a:t>
            </a:r>
            <a:r>
              <a:rPr sz="1400" spc="0" dirty="0" smtClean="0">
                <a:solidFill>
                  <a:srgbClr val="FFFFFF"/>
                </a:solidFill>
                <a:latin typeface="Times New Roman"/>
                <a:cs typeface="Times New Roman"/>
              </a:rPr>
              <a:t>2015</a:t>
            </a:r>
            <a:r>
              <a:rPr lang="en-US" sz="1400" spc="0" dirty="0" smtClean="0">
                <a:solidFill>
                  <a:srgbClr val="FFFFFF"/>
                </a:solidFill>
                <a:latin typeface="Times New Roman"/>
                <a:cs typeface="Times New Roman"/>
              </a:rPr>
              <a:t> to 2018</a:t>
            </a:r>
            <a:endParaRPr sz="1400" dirty="0">
              <a:latin typeface="Times New Roman"/>
              <a:cs typeface="Times New Roman"/>
            </a:endParaRPr>
          </a:p>
        </p:txBody>
      </p:sp>
      <p:sp>
        <p:nvSpPr>
          <p:cNvPr id="7" name="object 7"/>
          <p:cNvSpPr txBox="1"/>
          <p:nvPr/>
        </p:nvSpPr>
        <p:spPr>
          <a:xfrm>
            <a:off x="798638" y="2534422"/>
            <a:ext cx="3259011" cy="151925"/>
          </a:xfrm>
          <a:prstGeom prst="rect">
            <a:avLst/>
          </a:prstGeom>
        </p:spPr>
        <p:txBody>
          <a:bodyPr wrap="square" lIns="0" tIns="0" rIns="0" bIns="0" rtlCol="0">
            <a:noAutofit/>
          </a:bodyPr>
          <a:lstStyle/>
          <a:p>
            <a:pPr marL="12700">
              <a:lnSpc>
                <a:spcPts val="1065"/>
              </a:lnSpc>
              <a:spcBef>
                <a:spcPts val="53"/>
              </a:spcBef>
            </a:pPr>
            <a:r>
              <a:rPr sz="1000" spc="0" dirty="0" smtClean="0">
                <a:solidFill>
                  <a:srgbClr val="3333B2"/>
                </a:solidFill>
                <a:latin typeface="Times New Roman"/>
                <a:cs typeface="Times New Roman"/>
              </a:rPr>
              <a:t>Figure</a:t>
            </a:r>
            <a:r>
              <a:rPr sz="1000" spc="58" dirty="0" smtClean="0">
                <a:solidFill>
                  <a:srgbClr val="3333B2"/>
                </a:solidFill>
                <a:latin typeface="Times New Roman"/>
                <a:cs typeface="Times New Roman"/>
              </a:rPr>
              <a:t> </a:t>
            </a:r>
            <a:r>
              <a:rPr lang="en-US" sz="1000" spc="58" dirty="0" smtClean="0">
                <a:solidFill>
                  <a:srgbClr val="3333B2"/>
                </a:solidFill>
                <a:latin typeface="Times New Roman"/>
                <a:cs typeface="Times New Roman"/>
              </a:rPr>
              <a:t>12</a:t>
            </a:r>
            <a:r>
              <a:rPr sz="1000" spc="0" dirty="0" smtClean="0">
                <a:solidFill>
                  <a:srgbClr val="3333B2"/>
                </a:solidFill>
                <a:latin typeface="Times New Roman"/>
                <a:cs typeface="Times New Roman"/>
              </a:rPr>
              <a:t>:</a:t>
            </a:r>
            <a:r>
              <a:rPr sz="1000" spc="187" dirty="0" smtClean="0">
                <a:solidFill>
                  <a:srgbClr val="3333B2"/>
                </a:solidFill>
                <a:latin typeface="Times New Roman"/>
                <a:cs typeface="Times New Roman"/>
              </a:rPr>
              <a:t> </a:t>
            </a:r>
            <a:r>
              <a:rPr sz="1000" spc="0" dirty="0" smtClean="0">
                <a:latin typeface="Times New Roman"/>
                <a:cs typeface="Times New Roman"/>
              </a:rPr>
              <a:t>Candidates’</a:t>
            </a:r>
            <a:r>
              <a:rPr sz="1000" spc="123" dirty="0" smtClean="0">
                <a:latin typeface="Times New Roman"/>
                <a:cs typeface="Times New Roman"/>
              </a:rPr>
              <a:t> </a:t>
            </a:r>
            <a:r>
              <a:rPr sz="1000" spc="0" dirty="0" smtClean="0">
                <a:latin typeface="Times New Roman"/>
                <a:cs typeface="Times New Roman"/>
              </a:rPr>
              <a:t>choice</a:t>
            </a:r>
            <a:r>
              <a:rPr sz="1000" spc="33" dirty="0" smtClean="0">
                <a:latin typeface="Times New Roman"/>
                <a:cs typeface="Times New Roman"/>
              </a:rPr>
              <a:t> </a:t>
            </a:r>
            <a:r>
              <a:rPr sz="1000" spc="0" dirty="0" smtClean="0">
                <a:latin typeface="Times New Roman"/>
                <a:cs typeface="Times New Roman"/>
              </a:rPr>
              <a:t>selection</a:t>
            </a:r>
            <a:r>
              <a:rPr sz="1000" spc="69" dirty="0" smtClean="0">
                <a:latin typeface="Times New Roman"/>
                <a:cs typeface="Times New Roman"/>
              </a:rPr>
              <a:t> </a:t>
            </a:r>
            <a:r>
              <a:rPr sz="1000" spc="0" dirty="0" smtClean="0">
                <a:latin typeface="Times New Roman"/>
                <a:cs typeface="Times New Roman"/>
              </a:rPr>
              <a:t>trend</a:t>
            </a:r>
            <a:r>
              <a:rPr sz="1000" spc="184" dirty="0" smtClean="0">
                <a:latin typeface="Times New Roman"/>
                <a:cs typeface="Times New Roman"/>
              </a:rPr>
              <a:t> </a:t>
            </a:r>
            <a:r>
              <a:rPr sz="1000" spc="0" dirty="0" smtClean="0">
                <a:latin typeface="Times New Roman"/>
                <a:cs typeface="Times New Roman"/>
              </a:rPr>
              <a:t>in</a:t>
            </a:r>
            <a:r>
              <a:rPr sz="1000" spc="48" dirty="0" smtClean="0">
                <a:latin typeface="Times New Roman"/>
                <a:cs typeface="Times New Roman"/>
              </a:rPr>
              <a:t> </a:t>
            </a:r>
            <a:r>
              <a:rPr sz="1000" spc="0" dirty="0" smtClean="0">
                <a:latin typeface="Times New Roman"/>
                <a:cs typeface="Times New Roman"/>
              </a:rPr>
              <a:t>2015</a:t>
            </a:r>
            <a:r>
              <a:rPr lang="en-US" sz="1000" spc="0" dirty="0" smtClean="0">
                <a:latin typeface="Times New Roman"/>
                <a:cs typeface="Times New Roman"/>
              </a:rPr>
              <a:t> to 2018</a:t>
            </a:r>
            <a:endParaRPr sz="1000" dirty="0">
              <a:latin typeface="Times New Roman"/>
              <a:cs typeface="Times New Roman"/>
            </a:endParaRPr>
          </a:p>
        </p:txBody>
      </p:sp>
      <p:sp>
        <p:nvSpPr>
          <p:cNvPr id="6" name="object 6"/>
          <p:cNvSpPr txBox="1"/>
          <p:nvPr/>
        </p:nvSpPr>
        <p:spPr>
          <a:xfrm>
            <a:off x="347306" y="2838091"/>
            <a:ext cx="3918155" cy="487211"/>
          </a:xfrm>
          <a:prstGeom prst="rect">
            <a:avLst/>
          </a:prstGeom>
        </p:spPr>
        <p:txBody>
          <a:bodyPr wrap="square" lIns="0" tIns="0" rIns="0" bIns="0" rtlCol="0">
            <a:noAutofit/>
          </a:bodyPr>
          <a:lstStyle/>
          <a:p>
            <a:pPr marL="12700" marR="57789" algn="just">
              <a:lnSpc>
                <a:spcPts val="875"/>
              </a:lnSpc>
              <a:spcBef>
                <a:spcPts val="43"/>
              </a:spcBef>
            </a:pPr>
            <a:r>
              <a:rPr sz="800" dirty="0" smtClean="0">
                <a:latin typeface="Times New Roman"/>
                <a:cs typeface="Times New Roman"/>
              </a:rPr>
              <a:t>Universi</a:t>
            </a:r>
            <a:r>
              <a:rPr sz="800" spc="-25" dirty="0" smtClean="0">
                <a:latin typeface="Times New Roman"/>
                <a:cs typeface="Times New Roman"/>
              </a:rPr>
              <a:t>t</a:t>
            </a:r>
            <a:r>
              <a:rPr sz="800" spc="0" dirty="0" smtClean="0">
                <a:latin typeface="Times New Roman"/>
                <a:cs typeface="Times New Roman"/>
              </a:rPr>
              <a:t>y</a:t>
            </a:r>
            <a:r>
              <a:rPr sz="800" spc="84" dirty="0" smtClean="0">
                <a:latin typeface="Times New Roman"/>
                <a:cs typeface="Times New Roman"/>
              </a:rPr>
              <a:t> </a:t>
            </a:r>
            <a:r>
              <a:rPr sz="800" spc="0" dirty="0" smtClean="0">
                <a:latin typeface="Times New Roman"/>
                <a:cs typeface="Times New Roman"/>
              </a:rPr>
              <a:t>of</a:t>
            </a:r>
            <a:r>
              <a:rPr sz="800" spc="94" dirty="0" smtClean="0">
                <a:latin typeface="Times New Roman"/>
                <a:cs typeface="Times New Roman"/>
              </a:rPr>
              <a:t> </a:t>
            </a:r>
            <a:r>
              <a:rPr sz="800" spc="0" dirty="0" smtClean="0">
                <a:latin typeface="Times New Roman"/>
                <a:cs typeface="Times New Roman"/>
              </a:rPr>
              <a:t>Sindh</a:t>
            </a:r>
            <a:r>
              <a:rPr sz="800" spc="186" dirty="0" smtClean="0">
                <a:latin typeface="Times New Roman"/>
                <a:cs typeface="Times New Roman"/>
              </a:rPr>
              <a:t> </a:t>
            </a:r>
            <a:r>
              <a:rPr sz="800" spc="0" dirty="0" smtClean="0">
                <a:latin typeface="Times New Roman"/>
                <a:cs typeface="Times New Roman"/>
              </a:rPr>
              <a:t>offered</a:t>
            </a:r>
            <a:r>
              <a:rPr sz="800" spc="157" dirty="0" smtClean="0">
                <a:latin typeface="Times New Roman"/>
                <a:cs typeface="Times New Roman"/>
              </a:rPr>
              <a:t> </a:t>
            </a:r>
            <a:r>
              <a:rPr sz="800" spc="0" dirty="0" smtClean="0">
                <a:latin typeface="Times New Roman"/>
                <a:cs typeface="Times New Roman"/>
              </a:rPr>
              <a:t>69</a:t>
            </a:r>
            <a:r>
              <a:rPr sz="800" spc="119" dirty="0" smtClean="0">
                <a:latin typeface="Times New Roman"/>
                <a:cs typeface="Times New Roman"/>
              </a:rPr>
              <a:t> </a:t>
            </a:r>
            <a:r>
              <a:rPr sz="800" spc="0" dirty="0" smtClean="0">
                <a:latin typeface="Times New Roman"/>
                <a:cs typeface="Times New Roman"/>
              </a:rPr>
              <a:t>courses </a:t>
            </a:r>
            <a:r>
              <a:rPr sz="800" spc="21" dirty="0" smtClean="0">
                <a:latin typeface="Times New Roman"/>
                <a:cs typeface="Times New Roman"/>
              </a:rPr>
              <a:t> </a:t>
            </a:r>
            <a:r>
              <a:rPr sz="800" spc="0" dirty="0" smtClean="0">
                <a:latin typeface="Times New Roman"/>
                <a:cs typeface="Times New Roman"/>
              </a:rPr>
              <a:t>in</a:t>
            </a:r>
            <a:r>
              <a:rPr sz="800" spc="92" dirty="0" smtClean="0">
                <a:latin typeface="Times New Roman"/>
                <a:cs typeface="Times New Roman"/>
              </a:rPr>
              <a:t> </a:t>
            </a:r>
            <a:r>
              <a:rPr sz="800" spc="0" dirty="0" smtClean="0">
                <a:latin typeface="Times New Roman"/>
                <a:cs typeface="Times New Roman"/>
              </a:rPr>
              <a:t>2015/16</a:t>
            </a:r>
            <a:r>
              <a:rPr lang="en-US" sz="800" spc="0" dirty="0" smtClean="0">
                <a:latin typeface="Times New Roman"/>
                <a:cs typeface="Times New Roman"/>
              </a:rPr>
              <a:t>/17</a:t>
            </a:r>
            <a:r>
              <a:rPr sz="800" spc="0" dirty="0" smtClean="0">
                <a:latin typeface="Times New Roman"/>
                <a:cs typeface="Times New Roman"/>
              </a:rPr>
              <a:t>.A</a:t>
            </a:r>
            <a:r>
              <a:rPr sz="800" spc="65" dirty="0" smtClean="0">
                <a:latin typeface="Times New Roman"/>
                <a:cs typeface="Times New Roman"/>
              </a:rPr>
              <a:t> </a:t>
            </a:r>
            <a:r>
              <a:rPr sz="800" spc="0" dirty="0" smtClean="0">
                <a:latin typeface="Times New Roman"/>
                <a:cs typeface="Times New Roman"/>
              </a:rPr>
              <a:t>l</a:t>
            </a:r>
            <a:r>
              <a:rPr sz="800" spc="-25" dirty="0" smtClean="0">
                <a:latin typeface="Times New Roman"/>
                <a:cs typeface="Times New Roman"/>
              </a:rPr>
              <a:t>a</a:t>
            </a:r>
            <a:r>
              <a:rPr sz="800" spc="0" dirty="0" smtClean="0">
                <a:latin typeface="Times New Roman"/>
                <a:cs typeface="Times New Roman"/>
              </a:rPr>
              <a:t>rge</a:t>
            </a:r>
            <a:r>
              <a:rPr sz="800" spc="166" dirty="0" smtClean="0">
                <a:latin typeface="Times New Roman"/>
                <a:cs typeface="Times New Roman"/>
              </a:rPr>
              <a:t> </a:t>
            </a:r>
            <a:r>
              <a:rPr sz="800" spc="0" dirty="0" smtClean="0">
                <a:latin typeface="Times New Roman"/>
                <a:cs typeface="Times New Roman"/>
              </a:rPr>
              <a:t>num</a:t>
            </a:r>
            <a:r>
              <a:rPr sz="800" spc="25" dirty="0" smtClean="0">
                <a:latin typeface="Times New Roman"/>
                <a:cs typeface="Times New Roman"/>
              </a:rPr>
              <a:t>b</a:t>
            </a:r>
            <a:r>
              <a:rPr sz="800" spc="0" dirty="0" smtClean="0">
                <a:latin typeface="Times New Roman"/>
                <a:cs typeface="Times New Roman"/>
              </a:rPr>
              <a:t>er </a:t>
            </a:r>
            <a:r>
              <a:rPr sz="800" spc="81" dirty="0" smtClean="0">
                <a:latin typeface="Times New Roman"/>
                <a:cs typeface="Times New Roman"/>
              </a:rPr>
              <a:t> </a:t>
            </a:r>
            <a:r>
              <a:rPr sz="800" spc="0" dirty="0" smtClean="0">
                <a:latin typeface="Times New Roman"/>
                <a:cs typeface="Times New Roman"/>
              </a:rPr>
              <a:t>of</a:t>
            </a:r>
            <a:r>
              <a:rPr sz="800" spc="94" dirty="0" smtClean="0">
                <a:latin typeface="Times New Roman"/>
                <a:cs typeface="Times New Roman"/>
              </a:rPr>
              <a:t> </a:t>
            </a:r>
            <a:r>
              <a:rPr sz="800" spc="0" dirty="0" smtClean="0">
                <a:latin typeface="Times New Roman"/>
                <a:cs typeface="Times New Roman"/>
              </a:rPr>
              <a:t>students</a:t>
            </a:r>
            <a:r>
              <a:rPr sz="800" spc="57" dirty="0" smtClean="0">
                <a:latin typeface="Times New Roman"/>
                <a:cs typeface="Times New Roman"/>
              </a:rPr>
              <a:t> </a:t>
            </a:r>
            <a:r>
              <a:rPr sz="800" spc="0" dirty="0" smtClean="0">
                <a:latin typeface="Times New Roman"/>
                <a:cs typeface="Times New Roman"/>
              </a:rPr>
              <a:t>applied</a:t>
            </a:r>
            <a:endParaRPr sz="800" dirty="0">
              <a:latin typeface="Times New Roman"/>
              <a:cs typeface="Times New Roman"/>
            </a:endParaRPr>
          </a:p>
          <a:p>
            <a:pPr marL="12700" algn="just">
              <a:lnSpc>
                <a:spcPct val="98604"/>
              </a:lnSpc>
            </a:pPr>
            <a:r>
              <a:rPr sz="800" spc="0" dirty="0" smtClean="0">
                <a:latin typeface="Times New Roman"/>
                <a:cs typeface="Times New Roman"/>
              </a:rPr>
              <a:t>in</a:t>
            </a:r>
            <a:r>
              <a:rPr sz="800" spc="98" dirty="0" smtClean="0">
                <a:latin typeface="Times New Roman"/>
                <a:cs typeface="Times New Roman"/>
              </a:rPr>
              <a:t> </a:t>
            </a:r>
            <a:r>
              <a:rPr sz="800" spc="0" dirty="0" smtClean="0">
                <a:latin typeface="Times New Roman"/>
                <a:cs typeface="Times New Roman"/>
              </a:rPr>
              <a:t>m</a:t>
            </a:r>
            <a:r>
              <a:rPr sz="800" spc="-25" dirty="0" smtClean="0">
                <a:latin typeface="Times New Roman"/>
                <a:cs typeface="Times New Roman"/>
              </a:rPr>
              <a:t>a</a:t>
            </a:r>
            <a:r>
              <a:rPr sz="800" spc="0" dirty="0" smtClean="0">
                <a:latin typeface="Times New Roman"/>
                <a:cs typeface="Times New Roman"/>
              </a:rPr>
              <a:t>r</a:t>
            </a:r>
            <a:r>
              <a:rPr sz="800" spc="-25" dirty="0" smtClean="0">
                <a:latin typeface="Times New Roman"/>
                <a:cs typeface="Times New Roman"/>
              </a:rPr>
              <a:t>k</a:t>
            </a:r>
            <a:r>
              <a:rPr sz="800" spc="0" dirty="0" smtClean="0">
                <a:latin typeface="Times New Roman"/>
                <a:cs typeface="Times New Roman"/>
              </a:rPr>
              <a:t>et-</a:t>
            </a:r>
            <a:r>
              <a:rPr sz="800" spc="-25" dirty="0" smtClean="0">
                <a:latin typeface="Times New Roman"/>
                <a:cs typeface="Times New Roman"/>
              </a:rPr>
              <a:t>o</a:t>
            </a:r>
            <a:r>
              <a:rPr sz="800" spc="0" dirty="0" smtClean="0">
                <a:latin typeface="Times New Roman"/>
                <a:cs typeface="Times New Roman"/>
              </a:rPr>
              <a:t>riented</a:t>
            </a:r>
            <a:r>
              <a:rPr sz="800" spc="79" dirty="0" smtClean="0">
                <a:latin typeface="Times New Roman"/>
                <a:cs typeface="Times New Roman"/>
              </a:rPr>
              <a:t> </a:t>
            </a:r>
            <a:r>
              <a:rPr sz="800" spc="0" dirty="0" smtClean="0">
                <a:latin typeface="Times New Roman"/>
                <a:cs typeface="Times New Roman"/>
              </a:rPr>
              <a:t>courses. </a:t>
            </a:r>
            <a:r>
              <a:rPr sz="800" spc="159" dirty="0" smtClean="0">
                <a:latin typeface="Times New Roman"/>
                <a:cs typeface="Times New Roman"/>
              </a:rPr>
              <a:t> </a:t>
            </a:r>
            <a:r>
              <a:rPr sz="800" spc="0" dirty="0" smtClean="0">
                <a:latin typeface="Times New Roman"/>
                <a:cs typeface="Times New Roman"/>
              </a:rPr>
              <a:t>The </a:t>
            </a:r>
            <a:r>
              <a:rPr sz="800" spc="25" dirty="0" smtClean="0">
                <a:latin typeface="Times New Roman"/>
                <a:cs typeface="Times New Roman"/>
              </a:rPr>
              <a:t> </a:t>
            </a:r>
            <a:r>
              <a:rPr sz="800" spc="0" dirty="0" smtClean="0">
                <a:latin typeface="Times New Roman"/>
                <a:cs typeface="Times New Roman"/>
              </a:rPr>
              <a:t>results </a:t>
            </a:r>
            <a:r>
              <a:rPr sz="800" spc="42" dirty="0" smtClean="0">
                <a:latin typeface="Times New Roman"/>
                <a:cs typeface="Times New Roman"/>
              </a:rPr>
              <a:t> </a:t>
            </a:r>
            <a:r>
              <a:rPr sz="800" spc="0" dirty="0" smtClean="0">
                <a:latin typeface="Times New Roman"/>
                <a:cs typeface="Times New Roman"/>
              </a:rPr>
              <a:t>of</a:t>
            </a:r>
            <a:r>
              <a:rPr sz="800" spc="93" dirty="0" smtClean="0">
                <a:latin typeface="Times New Roman"/>
                <a:cs typeface="Times New Roman"/>
              </a:rPr>
              <a:t> </a:t>
            </a:r>
            <a:r>
              <a:rPr sz="800" spc="0" dirty="0" smtClean="0">
                <a:latin typeface="Times New Roman"/>
                <a:cs typeface="Times New Roman"/>
              </a:rPr>
              <a:t>academic </a:t>
            </a:r>
            <a:r>
              <a:rPr sz="800" spc="96" dirty="0" smtClean="0">
                <a:latin typeface="Times New Roman"/>
                <a:cs typeface="Times New Roman"/>
              </a:rPr>
              <a:t> </a:t>
            </a:r>
            <a:r>
              <a:rPr sz="800" spc="0" dirty="0" smtClean="0">
                <a:latin typeface="Times New Roman"/>
                <a:cs typeface="Times New Roman"/>
              </a:rPr>
              <a:t>sessions</a:t>
            </a:r>
            <a:r>
              <a:rPr sz="800" spc="181" dirty="0" smtClean="0">
                <a:latin typeface="Times New Roman"/>
                <a:cs typeface="Times New Roman"/>
              </a:rPr>
              <a:t> </a:t>
            </a:r>
            <a:r>
              <a:rPr sz="800" spc="0" dirty="0" smtClean="0">
                <a:latin typeface="Times New Roman"/>
                <a:cs typeface="Times New Roman"/>
              </a:rPr>
              <a:t>2015</a:t>
            </a:r>
            <a:r>
              <a:rPr sz="800" spc="164" dirty="0" smtClean="0">
                <a:latin typeface="Times New Roman"/>
                <a:cs typeface="Times New Roman"/>
              </a:rPr>
              <a:t> </a:t>
            </a:r>
            <a:r>
              <a:rPr sz="800" spc="0" dirty="0" smtClean="0">
                <a:latin typeface="Times New Roman"/>
                <a:cs typeface="Times New Roman"/>
              </a:rPr>
              <a:t>and </a:t>
            </a:r>
            <a:r>
              <a:rPr sz="800" spc="1" dirty="0" smtClean="0">
                <a:latin typeface="Times New Roman"/>
                <a:cs typeface="Times New Roman"/>
              </a:rPr>
              <a:t> </a:t>
            </a:r>
            <a:r>
              <a:rPr sz="800" spc="0" dirty="0" smtClean="0">
                <a:latin typeface="Times New Roman"/>
                <a:cs typeface="Times New Roman"/>
              </a:rPr>
              <a:t>2016</a:t>
            </a:r>
            <a:r>
              <a:rPr sz="800" spc="164" dirty="0" smtClean="0">
                <a:latin typeface="Times New Roman"/>
                <a:cs typeface="Times New Roman"/>
              </a:rPr>
              <a:t> </a:t>
            </a:r>
            <a:r>
              <a:rPr sz="800" spc="0" dirty="0" smtClean="0">
                <a:latin typeface="Times New Roman"/>
                <a:cs typeface="Times New Roman"/>
              </a:rPr>
              <a:t>sh</a:t>
            </a:r>
            <a:r>
              <a:rPr sz="800" spc="-25" dirty="0" smtClean="0">
                <a:latin typeface="Times New Roman"/>
                <a:cs typeface="Times New Roman"/>
              </a:rPr>
              <a:t>o</a:t>
            </a:r>
            <a:r>
              <a:rPr sz="800" spc="0" dirty="0" smtClean="0">
                <a:latin typeface="Times New Roman"/>
                <a:cs typeface="Times New Roman"/>
              </a:rPr>
              <a:t>w</a:t>
            </a:r>
            <a:r>
              <a:rPr sz="800" spc="149" dirty="0" smtClean="0">
                <a:latin typeface="Times New Roman"/>
                <a:cs typeface="Times New Roman"/>
              </a:rPr>
              <a:t> </a:t>
            </a:r>
            <a:r>
              <a:rPr sz="800" spc="0" dirty="0" smtClean="0">
                <a:latin typeface="Times New Roman"/>
                <a:cs typeface="Times New Roman"/>
              </a:rPr>
              <a:t>that on</a:t>
            </a:r>
            <a:r>
              <a:rPr sz="800" spc="130" dirty="0" smtClean="0">
                <a:latin typeface="Times New Roman"/>
                <a:cs typeface="Times New Roman"/>
              </a:rPr>
              <a:t> </a:t>
            </a:r>
            <a:r>
              <a:rPr sz="800" spc="0" dirty="0" smtClean="0">
                <a:latin typeface="Times New Roman"/>
                <a:cs typeface="Times New Roman"/>
              </a:rPr>
              <a:t>average </a:t>
            </a:r>
            <a:r>
              <a:rPr sz="800" spc="44" dirty="0" smtClean="0">
                <a:latin typeface="Times New Roman"/>
                <a:cs typeface="Times New Roman"/>
              </a:rPr>
              <a:t> </a:t>
            </a:r>
            <a:r>
              <a:rPr sz="800" spc="0" dirty="0" smtClean="0">
                <a:latin typeface="Times New Roman"/>
                <a:cs typeface="Times New Roman"/>
              </a:rPr>
              <a:t>students</a:t>
            </a:r>
            <a:r>
              <a:rPr sz="800" spc="51" dirty="0" smtClean="0">
                <a:latin typeface="Times New Roman"/>
                <a:cs typeface="Times New Roman"/>
              </a:rPr>
              <a:t> </a:t>
            </a:r>
            <a:r>
              <a:rPr sz="800" spc="0" dirty="0" smtClean="0">
                <a:latin typeface="Times New Roman"/>
                <a:cs typeface="Times New Roman"/>
              </a:rPr>
              <a:t>s</a:t>
            </a:r>
            <a:r>
              <a:rPr sz="800" spc="25" dirty="0" smtClean="0">
                <a:latin typeface="Times New Roman"/>
                <a:cs typeface="Times New Roman"/>
              </a:rPr>
              <a:t>p</a:t>
            </a:r>
            <a:r>
              <a:rPr sz="800" spc="0" dirty="0" smtClean="0">
                <a:latin typeface="Times New Roman"/>
                <a:cs typeface="Times New Roman"/>
              </a:rPr>
              <a:t>ecified</a:t>
            </a:r>
            <a:r>
              <a:rPr sz="800" spc="160" dirty="0" smtClean="0">
                <a:latin typeface="Times New Roman"/>
                <a:cs typeface="Times New Roman"/>
              </a:rPr>
              <a:t> </a:t>
            </a:r>
            <a:r>
              <a:rPr sz="800" spc="0" dirty="0" smtClean="0">
                <a:latin typeface="Times New Roman"/>
                <a:cs typeface="Times New Roman"/>
              </a:rPr>
              <a:t>maximum </a:t>
            </a:r>
            <a:r>
              <a:rPr sz="800" spc="74" dirty="0" smtClean="0">
                <a:latin typeface="Times New Roman"/>
                <a:cs typeface="Times New Roman"/>
              </a:rPr>
              <a:t> </a:t>
            </a:r>
            <a:r>
              <a:rPr sz="800" spc="0" dirty="0" smtClean="0">
                <a:latin typeface="Times New Roman"/>
                <a:cs typeface="Times New Roman"/>
              </a:rPr>
              <a:t>of</a:t>
            </a:r>
            <a:r>
              <a:rPr sz="800" spc="88" dirty="0" smtClean="0">
                <a:latin typeface="Times New Roman"/>
                <a:cs typeface="Times New Roman"/>
              </a:rPr>
              <a:t> </a:t>
            </a:r>
            <a:r>
              <a:rPr sz="800" spc="0" dirty="0" smtClean="0">
                <a:latin typeface="Times New Roman"/>
                <a:cs typeface="Times New Roman"/>
              </a:rPr>
              <a:t>8</a:t>
            </a:r>
            <a:r>
              <a:rPr sz="800" spc="94" dirty="0" smtClean="0">
                <a:latin typeface="Times New Roman"/>
                <a:cs typeface="Times New Roman"/>
              </a:rPr>
              <a:t> </a:t>
            </a:r>
            <a:r>
              <a:rPr sz="800" spc="0" dirty="0" smtClean="0">
                <a:latin typeface="Times New Roman"/>
                <a:cs typeface="Times New Roman"/>
              </a:rPr>
              <a:t>and</a:t>
            </a:r>
            <a:r>
              <a:rPr sz="800" spc="193" dirty="0" smtClean="0">
                <a:latin typeface="Times New Roman"/>
                <a:cs typeface="Times New Roman"/>
              </a:rPr>
              <a:t> </a:t>
            </a:r>
            <a:r>
              <a:rPr sz="800" spc="0" dirty="0" smtClean="0">
                <a:latin typeface="Times New Roman"/>
                <a:cs typeface="Times New Roman"/>
              </a:rPr>
              <a:t>9</a:t>
            </a:r>
            <a:r>
              <a:rPr sz="800" spc="94" dirty="0" smtClean="0">
                <a:latin typeface="Times New Roman"/>
                <a:cs typeface="Times New Roman"/>
              </a:rPr>
              <a:t> </a:t>
            </a:r>
            <a:r>
              <a:rPr sz="800" spc="0" dirty="0" smtClean="0">
                <a:latin typeface="Times New Roman"/>
                <a:cs typeface="Times New Roman"/>
              </a:rPr>
              <a:t>choices</a:t>
            </a:r>
            <a:r>
              <a:rPr sz="800" spc="178" dirty="0" smtClean="0">
                <a:latin typeface="Times New Roman"/>
                <a:cs typeface="Times New Roman"/>
              </a:rPr>
              <a:t> </a:t>
            </a:r>
            <a:r>
              <a:rPr sz="800" spc="0" dirty="0" smtClean="0">
                <a:latin typeface="Times New Roman"/>
                <a:cs typeface="Times New Roman"/>
              </a:rPr>
              <a:t>res</a:t>
            </a:r>
            <a:r>
              <a:rPr sz="800" spc="25" dirty="0" smtClean="0">
                <a:latin typeface="Times New Roman"/>
                <a:cs typeface="Times New Roman"/>
              </a:rPr>
              <a:t>p</a:t>
            </a:r>
            <a:r>
              <a:rPr sz="800" spc="0" dirty="0" smtClean="0">
                <a:latin typeface="Times New Roman"/>
                <a:cs typeface="Times New Roman"/>
              </a:rPr>
              <a:t>ectivel</a:t>
            </a:r>
            <a:r>
              <a:rPr sz="800" spc="-69" dirty="0" smtClean="0">
                <a:latin typeface="Times New Roman"/>
                <a:cs typeface="Times New Roman"/>
              </a:rPr>
              <a:t>y</a:t>
            </a:r>
            <a:r>
              <a:rPr sz="800" spc="0" dirty="0" smtClean="0">
                <a:latin typeface="Times New Roman"/>
                <a:cs typeface="Times New Roman"/>
              </a:rPr>
              <a:t>. </a:t>
            </a:r>
            <a:endParaRPr sz="800" dirty="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28</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bject 41"/>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0" name="object 40"/>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39" name="object 39"/>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5" name="object 35"/>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6" name="object 36"/>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7" name="object 37"/>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8" name="object 38"/>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9" name="object 29"/>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1" name="object 31"/>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2" name="object 32"/>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3" name="object 33"/>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4" name="object 34"/>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3" name="object 23"/>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7" name="object 27"/>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8" name="object 28"/>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18" name="object 18"/>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9" name="object 19"/>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0" name="object 20"/>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1" name="object 21"/>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2" name="object 22"/>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2" name="object 12"/>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3" name="object 13"/>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4" name="object 14"/>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6" name="object 16"/>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9" name="object 9"/>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0" name="object 10"/>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1" name="object 11"/>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8" name="object 8"/>
          <p:cNvSpPr/>
          <p:nvPr/>
        </p:nvSpPr>
        <p:spPr>
          <a:xfrm>
            <a:off x="1195514" y="1244568"/>
            <a:ext cx="2216943" cy="883443"/>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Algorithm  </a:t>
            </a:r>
            <a:r>
              <a:rPr lang="en-US" sz="600" spc="50" dirty="0">
                <a:solidFill>
                  <a:srgbClr val="8C8CAC"/>
                </a:solidFill>
                <a:latin typeface="Times New Roman"/>
                <a:cs typeface="Times New Roman"/>
              </a:rPr>
              <a:t>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Model </a:t>
            </a:r>
            <a:r>
              <a:rPr lang="en-US" sz="600" dirty="0">
                <a:solidFill>
                  <a:srgbClr val="8C8CAC"/>
                </a:solidFill>
                <a:latin typeface="Times New Roman"/>
                <a:cs typeface="Times New Roman"/>
              </a:rPr>
              <a:t> </a:t>
            </a:r>
            <a:r>
              <a:rPr lang="en-US" sz="600" spc="70" dirty="0">
                <a:solidFill>
                  <a:srgbClr val="8C8CAC"/>
                </a:solidFill>
                <a:latin typeface="Times New Roman"/>
                <a:cs typeface="Times New Roman"/>
              </a:rPr>
              <a:t> </a:t>
            </a:r>
            <a:r>
              <a:rPr lang="en-US" sz="600" dirty="0">
                <a:solidFill>
                  <a:srgbClr val="FFFFFF"/>
                </a:solidFill>
                <a:latin typeface="Times New Roman"/>
                <a:cs typeface="Times New Roman"/>
              </a:rPr>
              <a:t>Results  </a:t>
            </a:r>
            <a:r>
              <a:rPr lang="en-US" sz="600" dirty="0">
                <a:solidFill>
                  <a:srgbClr val="8C8CAC"/>
                </a:solidFill>
                <a:latin typeface="Times New Roman"/>
                <a:cs typeface="Times New Roman"/>
              </a:rPr>
              <a:t>Summary</a:t>
            </a:r>
            <a:endParaRPr lang="en-US" sz="600" dirty="0">
              <a:latin typeface="Times New Roman"/>
              <a:cs typeface="Times New Roman"/>
            </a:endParaRPr>
          </a:p>
        </p:txBody>
      </p:sp>
      <p:sp>
        <p:nvSpPr>
          <p:cNvPr id="6" name="object 6"/>
          <p:cNvSpPr txBox="1"/>
          <p:nvPr/>
        </p:nvSpPr>
        <p:spPr>
          <a:xfrm>
            <a:off x="95300" y="366542"/>
            <a:ext cx="3098220"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Candidates’</a:t>
            </a:r>
            <a:r>
              <a:rPr sz="1400" spc="210" dirty="0" smtClean="0">
                <a:solidFill>
                  <a:srgbClr val="FFFFFF"/>
                </a:solidFill>
                <a:latin typeface="Times New Roman"/>
                <a:cs typeface="Times New Roman"/>
              </a:rPr>
              <a:t> </a:t>
            </a:r>
            <a:r>
              <a:rPr sz="1400" spc="0" dirty="0" smtClean="0">
                <a:solidFill>
                  <a:srgbClr val="FFFFFF"/>
                </a:solidFill>
                <a:latin typeface="Times New Roman"/>
                <a:cs typeface="Times New Roman"/>
              </a:rPr>
              <a:t>Choice</a:t>
            </a:r>
            <a:r>
              <a:rPr sz="1400" spc="26" dirty="0" smtClean="0">
                <a:solidFill>
                  <a:srgbClr val="FFFFFF"/>
                </a:solidFill>
                <a:latin typeface="Times New Roman"/>
                <a:cs typeface="Times New Roman"/>
              </a:rPr>
              <a:t> </a:t>
            </a:r>
            <a:r>
              <a:rPr sz="1400" spc="0" dirty="0" smtClean="0">
                <a:solidFill>
                  <a:srgbClr val="FFFFFF"/>
                </a:solidFill>
                <a:latin typeface="Times New Roman"/>
                <a:cs typeface="Times New Roman"/>
              </a:rPr>
              <a:t>Selection</a:t>
            </a:r>
            <a:r>
              <a:rPr sz="1400" spc="125" dirty="0" smtClean="0">
                <a:solidFill>
                  <a:srgbClr val="FFFFFF"/>
                </a:solidFill>
                <a:latin typeface="Times New Roman"/>
                <a:cs typeface="Times New Roman"/>
              </a:rPr>
              <a:t> </a:t>
            </a:r>
            <a:r>
              <a:rPr sz="1400" spc="-119" dirty="0" smtClean="0">
                <a:solidFill>
                  <a:srgbClr val="FFFFFF"/>
                </a:solidFill>
                <a:latin typeface="Times New Roman"/>
                <a:cs typeface="Times New Roman"/>
              </a:rPr>
              <a:t>T</a:t>
            </a:r>
            <a:r>
              <a:rPr sz="1400" spc="0" dirty="0" smtClean="0">
                <a:solidFill>
                  <a:srgbClr val="FFFFFF"/>
                </a:solidFill>
                <a:latin typeface="Times New Roman"/>
                <a:cs typeface="Times New Roman"/>
              </a:rPr>
              <a:t>rend</a:t>
            </a:r>
            <a:r>
              <a:rPr sz="1400" spc="267" dirty="0" smtClean="0">
                <a:solidFill>
                  <a:srgbClr val="FFFFFF"/>
                </a:solidFill>
                <a:latin typeface="Times New Roman"/>
                <a:cs typeface="Times New Roman"/>
              </a:rPr>
              <a:t> </a:t>
            </a:r>
            <a:r>
              <a:rPr sz="1400" spc="0" dirty="0" smtClean="0">
                <a:solidFill>
                  <a:srgbClr val="FFFFFF"/>
                </a:solidFill>
                <a:latin typeface="Times New Roman"/>
                <a:cs typeface="Times New Roman"/>
              </a:rPr>
              <a:t>2017</a:t>
            </a:r>
            <a:endParaRPr sz="1400">
              <a:latin typeface="Times New Roman"/>
              <a:cs typeface="Times New Roman"/>
            </a:endParaRPr>
          </a:p>
        </p:txBody>
      </p:sp>
      <p:sp>
        <p:nvSpPr>
          <p:cNvPr id="5" name="object 5"/>
          <p:cNvSpPr txBox="1"/>
          <p:nvPr/>
        </p:nvSpPr>
        <p:spPr>
          <a:xfrm>
            <a:off x="946226" y="2280778"/>
            <a:ext cx="2882824" cy="151925"/>
          </a:xfrm>
          <a:prstGeom prst="rect">
            <a:avLst/>
          </a:prstGeom>
        </p:spPr>
        <p:txBody>
          <a:bodyPr wrap="square" lIns="0" tIns="0" rIns="0" bIns="0" rtlCol="0">
            <a:noAutofit/>
          </a:bodyPr>
          <a:lstStyle/>
          <a:p>
            <a:pPr marL="12700">
              <a:lnSpc>
                <a:spcPts val="1065"/>
              </a:lnSpc>
              <a:spcBef>
                <a:spcPts val="53"/>
              </a:spcBef>
            </a:pPr>
            <a:r>
              <a:rPr sz="1000" spc="0" dirty="0" smtClean="0">
                <a:solidFill>
                  <a:srgbClr val="3333B2"/>
                </a:solidFill>
                <a:latin typeface="Times New Roman"/>
                <a:cs typeface="Times New Roman"/>
              </a:rPr>
              <a:t>Figure</a:t>
            </a:r>
            <a:r>
              <a:rPr sz="1000" spc="58" dirty="0" smtClean="0">
                <a:solidFill>
                  <a:srgbClr val="3333B2"/>
                </a:solidFill>
                <a:latin typeface="Times New Roman"/>
                <a:cs typeface="Times New Roman"/>
              </a:rPr>
              <a:t> </a:t>
            </a:r>
            <a:r>
              <a:rPr lang="en-US" sz="1000" spc="58" dirty="0" smtClean="0">
                <a:solidFill>
                  <a:srgbClr val="3333B2"/>
                </a:solidFill>
                <a:latin typeface="Times New Roman"/>
                <a:cs typeface="Times New Roman"/>
              </a:rPr>
              <a:t>13</a:t>
            </a:r>
            <a:r>
              <a:rPr sz="1000" spc="0" dirty="0" smtClean="0">
                <a:solidFill>
                  <a:srgbClr val="3333B2"/>
                </a:solidFill>
                <a:latin typeface="Times New Roman"/>
                <a:cs typeface="Times New Roman"/>
              </a:rPr>
              <a:t>:</a:t>
            </a:r>
            <a:r>
              <a:rPr sz="1000" spc="187" dirty="0" smtClean="0">
                <a:solidFill>
                  <a:srgbClr val="3333B2"/>
                </a:solidFill>
                <a:latin typeface="Times New Roman"/>
                <a:cs typeface="Times New Roman"/>
              </a:rPr>
              <a:t> </a:t>
            </a:r>
            <a:r>
              <a:rPr sz="1000" spc="0" dirty="0" smtClean="0">
                <a:latin typeface="Times New Roman"/>
                <a:cs typeface="Times New Roman"/>
              </a:rPr>
              <a:t>Candidates’</a:t>
            </a:r>
            <a:r>
              <a:rPr sz="1000" spc="123" dirty="0" smtClean="0">
                <a:latin typeface="Times New Roman"/>
                <a:cs typeface="Times New Roman"/>
              </a:rPr>
              <a:t> </a:t>
            </a:r>
            <a:r>
              <a:rPr sz="1000" spc="0" dirty="0" smtClean="0">
                <a:latin typeface="Times New Roman"/>
                <a:cs typeface="Times New Roman"/>
              </a:rPr>
              <a:t>choice</a:t>
            </a:r>
            <a:r>
              <a:rPr sz="1000" spc="33" dirty="0" smtClean="0">
                <a:latin typeface="Times New Roman"/>
                <a:cs typeface="Times New Roman"/>
              </a:rPr>
              <a:t> </a:t>
            </a:r>
            <a:r>
              <a:rPr sz="1000" spc="0" dirty="0" smtClean="0">
                <a:latin typeface="Times New Roman"/>
                <a:cs typeface="Times New Roman"/>
              </a:rPr>
              <a:t>selection</a:t>
            </a:r>
            <a:r>
              <a:rPr sz="1000" spc="69" dirty="0" smtClean="0">
                <a:latin typeface="Times New Roman"/>
                <a:cs typeface="Times New Roman"/>
              </a:rPr>
              <a:t> </a:t>
            </a:r>
            <a:r>
              <a:rPr sz="1000" spc="0" dirty="0" smtClean="0">
                <a:latin typeface="Times New Roman"/>
                <a:cs typeface="Times New Roman"/>
              </a:rPr>
              <a:t>trend</a:t>
            </a:r>
            <a:r>
              <a:rPr sz="1000" spc="184" dirty="0" smtClean="0">
                <a:latin typeface="Times New Roman"/>
                <a:cs typeface="Times New Roman"/>
              </a:rPr>
              <a:t> </a:t>
            </a:r>
            <a:r>
              <a:rPr sz="1000" spc="0" dirty="0" smtClean="0">
                <a:latin typeface="Times New Roman"/>
                <a:cs typeface="Times New Roman"/>
              </a:rPr>
              <a:t>in</a:t>
            </a:r>
            <a:r>
              <a:rPr sz="1000" spc="48" dirty="0" smtClean="0">
                <a:latin typeface="Times New Roman"/>
                <a:cs typeface="Times New Roman"/>
              </a:rPr>
              <a:t> </a:t>
            </a:r>
            <a:r>
              <a:rPr sz="1000" spc="0" dirty="0" smtClean="0">
                <a:latin typeface="Times New Roman"/>
                <a:cs typeface="Times New Roman"/>
              </a:rPr>
              <a:t>2017</a:t>
            </a:r>
            <a:endParaRPr sz="1000" dirty="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29</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sp>
        <p:nvSpPr>
          <p:cNvPr id="42" name="TextBox 41"/>
          <p:cNvSpPr txBox="1"/>
          <p:nvPr/>
        </p:nvSpPr>
        <p:spPr>
          <a:xfrm>
            <a:off x="552450" y="2647950"/>
            <a:ext cx="3505200" cy="738664"/>
          </a:xfrm>
          <a:prstGeom prst="rect">
            <a:avLst/>
          </a:prstGeom>
          <a:noFill/>
        </p:spPr>
        <p:txBody>
          <a:bodyPr wrap="square" rtlCol="0">
            <a:spAutoFit/>
          </a:bodyPr>
          <a:lstStyle/>
          <a:p>
            <a:r>
              <a:rPr lang="en-US" sz="1050" dirty="0" smtClean="0"/>
              <a:t>It </a:t>
            </a:r>
            <a:r>
              <a:rPr lang="en-US" sz="1050" dirty="0"/>
              <a:t>was observed 2015 and 2016 that the 10 is the maximum</a:t>
            </a:r>
          </a:p>
          <a:p>
            <a:r>
              <a:rPr lang="en-US" sz="1050" dirty="0"/>
              <a:t>selection of program of study but in 2017 the policy was changed. Admission </a:t>
            </a:r>
            <a:r>
              <a:rPr lang="en-US" sz="1050" dirty="0" smtClean="0"/>
              <a:t>ofﬁce </a:t>
            </a:r>
            <a:r>
              <a:rPr lang="en-US" sz="1050" dirty="0" err="1" smtClean="0"/>
              <a:t>offerd</a:t>
            </a:r>
            <a:r>
              <a:rPr lang="en-US" sz="1050" dirty="0" smtClean="0"/>
              <a:t> </a:t>
            </a:r>
            <a:r>
              <a:rPr lang="en-US" sz="1050" dirty="0"/>
              <a:t>15 choices of program of study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16" name="object 16"/>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17" name="object 17"/>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18" name="object 18"/>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19" name="object 19"/>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20" name="object 20"/>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21" name="object 21"/>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2" name="object 22"/>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3" name="object 23"/>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4" name="object 24"/>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26" name="object 26"/>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27" name="object 27"/>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8" name="object 28"/>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9" name="object 29"/>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30" name="object 30"/>
          <p:cNvSpPr/>
          <p:nvPr/>
        </p:nvSpPr>
        <p:spPr>
          <a:xfrm>
            <a:off x="313867" y="776604"/>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31" name="object 31"/>
          <p:cNvSpPr/>
          <p:nvPr/>
        </p:nvSpPr>
        <p:spPr>
          <a:xfrm>
            <a:off x="313867" y="862545"/>
            <a:ext cx="3980268" cy="2631554"/>
          </a:xfrm>
          <a:custGeom>
            <a:avLst/>
            <a:gdLst/>
            <a:ahLst/>
            <a:cxnLst/>
            <a:rect l="l" t="t" r="r" b="b"/>
            <a:pathLst>
              <a:path w="3980268" h="2631554">
                <a:moveTo>
                  <a:pt x="3980268" y="0"/>
                </a:moveTo>
                <a:lnTo>
                  <a:pt x="0" y="0"/>
                </a:lnTo>
                <a:lnTo>
                  <a:pt x="0" y="2593454"/>
                </a:lnTo>
                <a:lnTo>
                  <a:pt x="3980268" y="2593454"/>
                </a:lnTo>
                <a:lnTo>
                  <a:pt x="3980268" y="0"/>
                </a:lnTo>
                <a:close/>
              </a:path>
            </a:pathLst>
          </a:custGeom>
          <a:solidFill>
            <a:srgbClr val="E9E9F2"/>
          </a:solidFill>
        </p:spPr>
        <p:txBody>
          <a:bodyPr wrap="square" lIns="0" tIns="0" rIns="0" bIns="0" rtlCol="0">
            <a:noAutofit/>
          </a:bodyPr>
          <a:lstStyle/>
          <a:p>
            <a:endParaRPr/>
          </a:p>
        </p:txBody>
      </p:sp>
      <p:sp>
        <p:nvSpPr>
          <p:cNvPr id="32" name="object 32"/>
          <p:cNvSpPr/>
          <p:nvPr/>
        </p:nvSpPr>
        <p:spPr>
          <a:xfrm>
            <a:off x="506310" y="1221092"/>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33" name="object 33"/>
          <p:cNvSpPr/>
          <p:nvPr/>
        </p:nvSpPr>
        <p:spPr>
          <a:xfrm>
            <a:off x="506310" y="2119426"/>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34" name="object 34"/>
          <p:cNvSpPr/>
          <p:nvPr/>
        </p:nvSpPr>
        <p:spPr>
          <a:xfrm>
            <a:off x="788733" y="2712104"/>
            <a:ext cx="56172" cy="0"/>
          </a:xfrm>
          <a:custGeom>
            <a:avLst/>
            <a:gdLst/>
            <a:ahLst/>
            <a:cxnLst/>
            <a:rect l="l" t="t" r="r" b="b"/>
            <a:pathLst>
              <a:path w="56172">
                <a:moveTo>
                  <a:pt x="0" y="0"/>
                </a:moveTo>
                <a:lnTo>
                  <a:pt x="56172" y="0"/>
                </a:lnTo>
              </a:path>
            </a:pathLst>
          </a:custGeom>
          <a:ln w="57442">
            <a:solidFill>
              <a:srgbClr val="3333B2"/>
            </a:solidFill>
          </a:ln>
        </p:spPr>
        <p:txBody>
          <a:bodyPr wrap="square" lIns="0" tIns="0" rIns="0" bIns="0" rtlCol="0">
            <a:noAutofit/>
          </a:bodyPr>
          <a:lstStyle/>
          <a:p>
            <a:endParaRPr/>
          </a:p>
        </p:txBody>
      </p:sp>
      <p:sp>
        <p:nvSpPr>
          <p:cNvPr id="35" name="object 35"/>
          <p:cNvSpPr/>
          <p:nvPr/>
        </p:nvSpPr>
        <p:spPr>
          <a:xfrm>
            <a:off x="788733" y="2863932"/>
            <a:ext cx="56172" cy="0"/>
          </a:xfrm>
          <a:custGeom>
            <a:avLst/>
            <a:gdLst/>
            <a:ahLst/>
            <a:cxnLst/>
            <a:rect l="l" t="t" r="r" b="b"/>
            <a:pathLst>
              <a:path w="56172">
                <a:moveTo>
                  <a:pt x="0" y="0"/>
                </a:moveTo>
                <a:lnTo>
                  <a:pt x="56172" y="0"/>
                </a:lnTo>
              </a:path>
            </a:pathLst>
          </a:custGeom>
          <a:ln w="57442">
            <a:solidFill>
              <a:srgbClr val="3333B2"/>
            </a:solidFill>
          </a:ln>
        </p:spPr>
        <p:txBody>
          <a:bodyPr wrap="square" lIns="0" tIns="0" rIns="0" bIns="0" rtlCol="0">
            <a:noAutofit/>
          </a:bodyPr>
          <a:lstStyle/>
          <a:p>
            <a:endParaRPr/>
          </a:p>
        </p:txBody>
      </p:sp>
      <p:sp>
        <p:nvSpPr>
          <p:cNvPr id="36" name="object 36"/>
          <p:cNvSpPr/>
          <p:nvPr/>
        </p:nvSpPr>
        <p:spPr>
          <a:xfrm>
            <a:off x="788733" y="3167589"/>
            <a:ext cx="56172" cy="0"/>
          </a:xfrm>
          <a:custGeom>
            <a:avLst/>
            <a:gdLst/>
            <a:ahLst/>
            <a:cxnLst/>
            <a:rect l="l" t="t" r="r" b="b"/>
            <a:pathLst>
              <a:path w="56172">
                <a:moveTo>
                  <a:pt x="0" y="0"/>
                </a:moveTo>
                <a:lnTo>
                  <a:pt x="56172" y="0"/>
                </a:lnTo>
              </a:path>
            </a:pathLst>
          </a:custGeom>
          <a:ln w="57442">
            <a:solidFill>
              <a:srgbClr val="3333B2"/>
            </a:solidFill>
          </a:ln>
        </p:spPr>
        <p:txBody>
          <a:bodyPr wrap="square" lIns="0" tIns="0" rIns="0" bIns="0" rtlCol="0">
            <a:noAutofit/>
          </a:bodyPr>
          <a:lstStyle/>
          <a:p>
            <a:endParaRPr/>
          </a:p>
        </p:txBody>
      </p:sp>
      <p:sp>
        <p:nvSpPr>
          <p:cNvPr id="37" name="object 37"/>
          <p:cNvSpPr/>
          <p:nvPr/>
        </p:nvSpPr>
        <p:spPr>
          <a:xfrm>
            <a:off x="788733" y="3319418"/>
            <a:ext cx="56172" cy="0"/>
          </a:xfrm>
          <a:custGeom>
            <a:avLst/>
            <a:gdLst/>
            <a:ahLst/>
            <a:cxnLst/>
            <a:rect l="l" t="t" r="r" b="b"/>
            <a:pathLst>
              <a:path w="56172">
                <a:moveTo>
                  <a:pt x="0" y="0"/>
                </a:moveTo>
                <a:lnTo>
                  <a:pt x="56172" y="0"/>
                </a:lnTo>
              </a:path>
            </a:pathLst>
          </a:custGeom>
          <a:ln w="57442">
            <a:solidFill>
              <a:srgbClr val="3333B2"/>
            </a:solidFill>
          </a:ln>
        </p:spPr>
        <p:txBody>
          <a:bodyPr wrap="square" lIns="0" tIns="0" rIns="0" bIns="0" rtlCol="0">
            <a:noAutofit/>
          </a:bodyPr>
          <a:lstStyle/>
          <a:p>
            <a:endParaRPr/>
          </a:p>
        </p:txBody>
      </p:sp>
      <p:sp>
        <p:nvSpPr>
          <p:cNvPr id="12" name="object 12"/>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3" name="object 13"/>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4" name="object 14"/>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11" name="object 11"/>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FFFFFF"/>
                </a:solidFill>
                <a:latin typeface="Times New Roman"/>
                <a:cs typeface="Times New Roman"/>
              </a:rPr>
              <a:t>Intr</a:t>
            </a:r>
            <a:r>
              <a:rPr sz="600" spc="16" dirty="0" smtClean="0">
                <a:solidFill>
                  <a:srgbClr val="FFFFFF"/>
                </a:solidFill>
                <a:latin typeface="Times New Roman"/>
                <a:cs typeface="Times New Roman"/>
              </a:rPr>
              <a:t>o</a:t>
            </a:r>
            <a:r>
              <a:rPr sz="600" spc="0" dirty="0" smtClean="0">
                <a:solidFill>
                  <a:srgbClr val="FFFFFF"/>
                </a:solidFill>
                <a:latin typeface="Times New Roman"/>
                <a:cs typeface="Times New Roman"/>
              </a:rPr>
              <a:t>duction  </a:t>
            </a:r>
            <a:r>
              <a:rPr sz="600" spc="26" dirty="0" smtClean="0">
                <a:solidFill>
                  <a:srgbClr val="FFFFFF"/>
                </a:solidFill>
                <a:latin typeface="Times New Roman"/>
                <a:cs typeface="Times New Roman"/>
              </a:rPr>
              <a:t> </a:t>
            </a:r>
            <a:r>
              <a:rPr lang="en-US" sz="600" spc="0" dirty="0" smtClean="0">
                <a:solidFill>
                  <a:srgbClr val="8C8CAC"/>
                </a:solidFill>
                <a:latin typeface="Times New Roman"/>
                <a:cs typeface="Times New Roman"/>
              </a:rPr>
              <a:t>Objectives</a:t>
            </a:r>
            <a:r>
              <a:rPr sz="600" spc="0" dirty="0" smtClean="0">
                <a:solidFill>
                  <a:srgbClr val="8C8CAC"/>
                </a:solidFill>
                <a:latin typeface="Times New Roman"/>
                <a:cs typeface="Times New Roman"/>
              </a:rPr>
              <a:t>  </a:t>
            </a:r>
            <a:r>
              <a:rPr lang="en-US" sz="600" spc="27" dirty="0" smtClean="0">
                <a:solidFill>
                  <a:srgbClr val="8C8CAC"/>
                </a:solidFill>
                <a:latin typeface="Times New Roman"/>
                <a:cs typeface="Times New Roman"/>
              </a:rPr>
              <a:t>Problem Description</a:t>
            </a:r>
            <a:r>
              <a:rPr sz="600" spc="0" dirty="0" smtClean="0">
                <a:solidFill>
                  <a:srgbClr val="8C8CAC"/>
                </a:solidFill>
                <a:latin typeface="Times New Roman"/>
                <a:cs typeface="Times New Roman"/>
              </a:rPr>
              <a:t>  </a:t>
            </a:r>
            <a:r>
              <a:rPr sz="600" spc="27"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Approach</a:t>
            </a:r>
            <a:r>
              <a:rPr sz="600" spc="0" dirty="0" smtClean="0">
                <a:solidFill>
                  <a:srgbClr val="8C8CAC"/>
                </a:solidFill>
                <a:latin typeface="Times New Roman"/>
                <a:cs typeface="Times New Roman"/>
              </a:rPr>
              <a:t>  </a:t>
            </a:r>
            <a:r>
              <a:rPr sz="600" spc="5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Case Study</a:t>
            </a:r>
            <a:r>
              <a:rPr sz="600" spc="0" dirty="0" smtClean="0">
                <a:solidFill>
                  <a:srgbClr val="8C8CAC"/>
                </a:solidFill>
                <a:latin typeface="Times New Roman"/>
                <a:cs typeface="Times New Roman"/>
              </a:rPr>
              <a:t>  </a:t>
            </a:r>
            <a:r>
              <a:rPr sz="600" spc="23"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Meta Model</a:t>
            </a:r>
            <a:r>
              <a:rPr sz="600" spc="0" dirty="0" smtClean="0">
                <a:solidFill>
                  <a:srgbClr val="8C8CAC"/>
                </a:solidFill>
                <a:latin typeface="Times New Roman"/>
                <a:cs typeface="Times New Roman"/>
              </a:rPr>
              <a:t>  </a:t>
            </a:r>
            <a:r>
              <a:rPr sz="600" spc="28"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Algorithm</a:t>
            </a:r>
            <a:r>
              <a:rPr sz="600" spc="0" dirty="0" smtClean="0">
                <a:solidFill>
                  <a:srgbClr val="8C8CAC"/>
                </a:solidFill>
                <a:latin typeface="Times New Roman"/>
                <a:cs typeface="Times New Roman"/>
              </a:rPr>
              <a:t>  </a:t>
            </a:r>
            <a:r>
              <a:rPr sz="600" spc="50" dirty="0" smtClean="0">
                <a:solidFill>
                  <a:srgbClr val="8C8CAC"/>
                </a:solidFill>
                <a:latin typeface="Times New Roman"/>
                <a:cs typeface="Times New Roman"/>
              </a:rPr>
              <a:t> </a:t>
            </a:r>
            <a:r>
              <a:rPr sz="600" spc="0" dirty="0" smtClean="0">
                <a:solidFill>
                  <a:srgbClr val="8C8CAC"/>
                </a:solidFill>
                <a:latin typeface="Times New Roman"/>
                <a:cs typeface="Times New Roman"/>
              </a:rPr>
              <a:t>Objectives   </a:t>
            </a:r>
            <a:r>
              <a:rPr sz="600" spc="55"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Model </a:t>
            </a:r>
            <a:r>
              <a:rPr sz="600" spc="0" dirty="0" smtClean="0">
                <a:solidFill>
                  <a:srgbClr val="8C8CAC"/>
                </a:solidFill>
                <a:latin typeface="Times New Roman"/>
                <a:cs typeface="Times New Roman"/>
              </a:rPr>
              <a:t> </a:t>
            </a:r>
            <a:r>
              <a:rPr sz="600" spc="7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Summary</a:t>
            </a:r>
            <a:endParaRPr sz="600" dirty="0">
              <a:latin typeface="Times New Roman"/>
              <a:cs typeface="Times New Roman"/>
            </a:endParaRPr>
          </a:p>
        </p:txBody>
      </p:sp>
      <p:sp>
        <p:nvSpPr>
          <p:cNvPr id="10" name="object 10"/>
          <p:cNvSpPr txBox="1"/>
          <p:nvPr/>
        </p:nvSpPr>
        <p:spPr>
          <a:xfrm>
            <a:off x="95300" y="366542"/>
            <a:ext cx="960397" cy="207596"/>
          </a:xfrm>
          <a:prstGeom prst="rect">
            <a:avLst/>
          </a:prstGeom>
        </p:spPr>
        <p:txBody>
          <a:bodyPr wrap="square" lIns="0" tIns="0" rIns="0" bIns="0" rtlCol="0">
            <a:noAutofit/>
          </a:bodyPr>
          <a:lstStyle/>
          <a:p>
            <a:pPr marL="12700">
              <a:lnSpc>
                <a:spcPts val="1480"/>
              </a:lnSpc>
              <a:spcBef>
                <a:spcPts val="74"/>
              </a:spcBef>
            </a:pPr>
            <a:r>
              <a:rPr sz="1400" dirty="0" smtClean="0">
                <a:solidFill>
                  <a:srgbClr val="FFFFFF"/>
                </a:solidFill>
                <a:latin typeface="Times New Roman"/>
                <a:cs typeface="Times New Roman"/>
              </a:rPr>
              <a:t>Intr</a:t>
            </a:r>
            <a:r>
              <a:rPr sz="1400" spc="39" dirty="0" smtClean="0">
                <a:solidFill>
                  <a:srgbClr val="FFFFFF"/>
                </a:solidFill>
                <a:latin typeface="Times New Roman"/>
                <a:cs typeface="Times New Roman"/>
              </a:rPr>
              <a:t>o</a:t>
            </a:r>
            <a:r>
              <a:rPr sz="1400" spc="0" dirty="0" smtClean="0">
                <a:solidFill>
                  <a:srgbClr val="FFFFFF"/>
                </a:solidFill>
                <a:latin typeface="Times New Roman"/>
                <a:cs typeface="Times New Roman"/>
              </a:rPr>
              <a:t>duction</a:t>
            </a:r>
            <a:endParaRPr sz="1400" dirty="0">
              <a:latin typeface="Times New Roman"/>
              <a:cs typeface="Times New Roman"/>
            </a:endParaRPr>
          </a:p>
        </p:txBody>
      </p:sp>
      <p:sp>
        <p:nvSpPr>
          <p:cNvPr id="9" name="object 9"/>
          <p:cNvSpPr txBox="1"/>
          <p:nvPr/>
        </p:nvSpPr>
        <p:spPr>
          <a:xfrm>
            <a:off x="347306" y="917700"/>
            <a:ext cx="1457046" cy="163945"/>
          </a:xfrm>
          <a:prstGeom prst="rect">
            <a:avLst/>
          </a:prstGeom>
        </p:spPr>
        <p:txBody>
          <a:bodyPr wrap="square" lIns="0" tIns="0" rIns="0" bIns="0" rtlCol="0">
            <a:noAutofit/>
          </a:bodyPr>
          <a:lstStyle/>
          <a:p>
            <a:pPr marL="12700">
              <a:lnSpc>
                <a:spcPts val="1160"/>
              </a:lnSpc>
              <a:spcBef>
                <a:spcPts val="57"/>
              </a:spcBef>
            </a:pPr>
            <a:r>
              <a:rPr sz="1100" spc="0" dirty="0" smtClean="0">
                <a:latin typeface="Times New Roman"/>
                <a:cs typeface="Times New Roman"/>
              </a:rPr>
              <a:t>Choice</a:t>
            </a:r>
            <a:r>
              <a:rPr sz="1100" spc="3" dirty="0" smtClean="0">
                <a:latin typeface="Times New Roman"/>
                <a:cs typeface="Times New Roman"/>
              </a:rPr>
              <a:t> </a:t>
            </a:r>
            <a:r>
              <a:rPr sz="1100" spc="0" dirty="0" smtClean="0">
                <a:latin typeface="Times New Roman"/>
                <a:cs typeface="Times New Roman"/>
              </a:rPr>
              <a:t>Selection</a:t>
            </a:r>
            <a:r>
              <a:rPr sz="1100" spc="50" dirty="0" smtClean="0">
                <a:latin typeface="Times New Roman"/>
                <a:cs typeface="Times New Roman"/>
              </a:rPr>
              <a:t> </a:t>
            </a:r>
            <a:r>
              <a:rPr sz="1100" spc="0" dirty="0" smtClean="0">
                <a:latin typeface="Times New Roman"/>
                <a:cs typeface="Times New Roman"/>
              </a:rPr>
              <a:t>System</a:t>
            </a:r>
            <a:endParaRPr sz="1100" dirty="0">
              <a:latin typeface="Times New Roman"/>
              <a:cs typeface="Times New Roman"/>
            </a:endParaRPr>
          </a:p>
        </p:txBody>
      </p:sp>
      <p:sp>
        <p:nvSpPr>
          <p:cNvPr id="8" name="object 8"/>
          <p:cNvSpPr txBox="1"/>
          <p:nvPr/>
        </p:nvSpPr>
        <p:spPr>
          <a:xfrm>
            <a:off x="624395" y="1165692"/>
            <a:ext cx="3622213" cy="1406424"/>
          </a:xfrm>
          <a:prstGeom prst="rect">
            <a:avLst/>
          </a:prstGeom>
        </p:spPr>
        <p:txBody>
          <a:bodyPr wrap="square" lIns="0" tIns="0" rIns="0" bIns="0" rtlCol="0">
            <a:noAutofit/>
          </a:bodyPr>
          <a:lstStyle/>
          <a:p>
            <a:pPr marL="12700" marR="12348">
              <a:lnSpc>
                <a:spcPts val="1160"/>
              </a:lnSpc>
              <a:spcBef>
                <a:spcPts val="57"/>
              </a:spcBef>
            </a:pPr>
            <a:r>
              <a:rPr sz="1100" spc="0" dirty="0" smtClean="0">
                <a:latin typeface="Times New Roman"/>
                <a:cs typeface="Times New Roman"/>
              </a:rPr>
              <a:t>Choice</a:t>
            </a:r>
            <a:r>
              <a:rPr sz="1100" spc="3" dirty="0" smtClean="0">
                <a:latin typeface="Times New Roman"/>
                <a:cs typeface="Times New Roman"/>
              </a:rPr>
              <a:t> </a:t>
            </a:r>
            <a:r>
              <a:rPr sz="1100" spc="0" dirty="0" smtClean="0">
                <a:latin typeface="Times New Roman"/>
                <a:cs typeface="Times New Roman"/>
              </a:rPr>
              <a:t>selection</a:t>
            </a:r>
            <a:r>
              <a:rPr sz="1100" spc="54"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courses</a:t>
            </a:r>
            <a:r>
              <a:rPr sz="1100" spc="53" dirty="0" smtClean="0">
                <a:latin typeface="Times New Roman"/>
                <a:cs typeface="Times New Roman"/>
              </a:rPr>
              <a:t> </a:t>
            </a:r>
            <a:r>
              <a:rPr sz="1100" spc="0" dirty="0" smtClean="0">
                <a:latin typeface="Times New Roman"/>
                <a:cs typeface="Times New Roman"/>
              </a:rPr>
              <a:t>in</a:t>
            </a:r>
            <a:r>
              <a:rPr sz="1100" spc="55" dirty="0" smtClean="0">
                <a:latin typeface="Times New Roman"/>
                <a:cs typeface="Times New Roman"/>
              </a:rPr>
              <a:t> </a:t>
            </a:r>
            <a:r>
              <a:rPr sz="1100" spc="0" dirty="0" smtClean="0">
                <a:latin typeface="Times New Roman"/>
                <a:cs typeface="Times New Roman"/>
              </a:rPr>
              <a:t>l</a:t>
            </a:r>
            <a:r>
              <a:rPr sz="1100" spc="-29" dirty="0" smtClean="0">
                <a:latin typeface="Times New Roman"/>
                <a:cs typeface="Times New Roman"/>
              </a:rPr>
              <a:t>a</a:t>
            </a:r>
            <a:r>
              <a:rPr sz="1100" spc="0" dirty="0" smtClean="0">
                <a:latin typeface="Times New Roman"/>
                <a:cs typeface="Times New Roman"/>
              </a:rPr>
              <a:t>rge</a:t>
            </a:r>
            <a:r>
              <a:rPr sz="1100" spc="71" dirty="0" smtClean="0">
                <a:latin typeface="Times New Roman"/>
                <a:cs typeface="Times New Roman"/>
              </a:rPr>
              <a:t> </a:t>
            </a:r>
            <a:r>
              <a:rPr sz="1100" spc="0" dirty="0" smtClean="0">
                <a:latin typeface="Times New Roman"/>
                <a:cs typeface="Times New Roman"/>
              </a:rPr>
              <a:t>public</a:t>
            </a:r>
            <a:r>
              <a:rPr sz="1100" spc="27" dirty="0" smtClean="0">
                <a:latin typeface="Times New Roman"/>
                <a:cs typeface="Times New Roman"/>
              </a:rPr>
              <a:t> </a:t>
            </a:r>
            <a:r>
              <a:rPr sz="1100" spc="0" dirty="0" smtClean="0">
                <a:latin typeface="Times New Roman"/>
                <a:cs typeface="Times New Roman"/>
              </a:rPr>
              <a:t>sect</a:t>
            </a:r>
            <a:r>
              <a:rPr sz="1100" spc="-29" dirty="0" smtClean="0">
                <a:latin typeface="Times New Roman"/>
                <a:cs typeface="Times New Roman"/>
              </a:rPr>
              <a:t>o</a:t>
            </a:r>
            <a:r>
              <a:rPr sz="1100" spc="0" dirty="0" smtClean="0">
                <a:latin typeface="Times New Roman"/>
                <a:cs typeface="Times New Roman"/>
              </a:rPr>
              <a:t>r</a:t>
            </a:r>
            <a:r>
              <a:rPr sz="1100" spc="142" dirty="0" smtClean="0">
                <a:latin typeface="Times New Roman"/>
                <a:cs typeface="Times New Roman"/>
              </a:rPr>
              <a:t> </a:t>
            </a:r>
            <a:r>
              <a:rPr sz="1100" spc="0" dirty="0" smtClean="0">
                <a:latin typeface="Times New Roman"/>
                <a:cs typeface="Times New Roman"/>
              </a:rPr>
              <a:t>universities</a:t>
            </a:r>
            <a:endParaRPr sz="1100" dirty="0">
              <a:latin typeface="Times New Roman"/>
              <a:cs typeface="Times New Roman"/>
            </a:endParaRPr>
          </a:p>
          <a:p>
            <a:pPr marL="12700" marR="75988">
              <a:lnSpc>
                <a:spcPts val="1264"/>
              </a:lnSpc>
              <a:spcBef>
                <a:spcPts val="32"/>
              </a:spcBef>
            </a:pPr>
            <a:r>
              <a:rPr sz="1100" spc="0" dirty="0" smtClean="0">
                <a:latin typeface="Times New Roman"/>
                <a:cs typeface="Times New Roman"/>
              </a:rPr>
              <a:t>has</a:t>
            </a:r>
            <a:r>
              <a:rPr sz="1100" spc="119" dirty="0" smtClean="0">
                <a:latin typeface="Times New Roman"/>
                <a:cs typeface="Times New Roman"/>
              </a:rPr>
              <a:t> </a:t>
            </a:r>
            <a:r>
              <a:rPr sz="1100" spc="0" dirty="0" smtClean="0">
                <a:latin typeface="Times New Roman"/>
                <a:cs typeface="Times New Roman"/>
              </a:rPr>
              <a:t>al</a:t>
            </a:r>
            <a:r>
              <a:rPr sz="1100" spc="-29" dirty="0" smtClean="0">
                <a:latin typeface="Times New Roman"/>
                <a:cs typeface="Times New Roman"/>
              </a:rPr>
              <a:t>wa</a:t>
            </a:r>
            <a:r>
              <a:rPr sz="1100" spc="0" dirty="0" smtClean="0">
                <a:latin typeface="Times New Roman"/>
                <a:cs typeface="Times New Roman"/>
              </a:rPr>
              <a:t>ys</a:t>
            </a:r>
            <a:r>
              <a:rPr sz="1100" spc="-6" dirty="0" smtClean="0">
                <a:latin typeface="Times New Roman"/>
                <a:cs typeface="Times New Roman"/>
              </a:rPr>
              <a:t> </a:t>
            </a:r>
            <a:r>
              <a:rPr sz="1100" spc="0" dirty="0" smtClean="0">
                <a:latin typeface="Times New Roman"/>
                <a:cs typeface="Times New Roman"/>
              </a:rPr>
              <a:t>remained</a:t>
            </a:r>
            <a:r>
              <a:rPr sz="1100" spc="94" dirty="0" smtClean="0">
                <a:latin typeface="Times New Roman"/>
                <a:cs typeface="Times New Roman"/>
              </a:rPr>
              <a:t> </a:t>
            </a:r>
            <a:r>
              <a:rPr sz="1100" spc="0" dirty="0" smtClean="0">
                <a:latin typeface="Times New Roman"/>
                <a:cs typeface="Times New Roman"/>
              </a:rPr>
              <a:t>a</a:t>
            </a:r>
            <a:r>
              <a:rPr sz="1100" spc="124" dirty="0" smtClean="0">
                <a:latin typeface="Times New Roman"/>
                <a:cs typeface="Times New Roman"/>
              </a:rPr>
              <a:t> </a:t>
            </a:r>
            <a:r>
              <a:rPr sz="1100" spc="0" dirty="0" smtClean="0">
                <a:latin typeface="Times New Roman"/>
                <a:cs typeface="Times New Roman"/>
              </a:rPr>
              <a:t>critical</a:t>
            </a:r>
            <a:r>
              <a:rPr sz="1100" spc="70" dirty="0" smtClean="0">
                <a:latin typeface="Times New Roman"/>
                <a:cs typeface="Times New Roman"/>
              </a:rPr>
              <a:t> </a:t>
            </a:r>
            <a:r>
              <a:rPr sz="1100" spc="0" dirty="0" smtClean="0">
                <a:latin typeface="Times New Roman"/>
                <a:cs typeface="Times New Roman"/>
              </a:rPr>
              <a:t>matter. </a:t>
            </a:r>
            <a:r>
              <a:rPr sz="1100" spc="171" dirty="0" smtClean="0">
                <a:latin typeface="Times New Roman"/>
                <a:cs typeface="Times New Roman"/>
              </a:rPr>
              <a:t> </a:t>
            </a:r>
            <a:r>
              <a:rPr sz="1100" spc="0" dirty="0" smtClean="0">
                <a:latin typeface="Times New Roman"/>
                <a:cs typeface="Times New Roman"/>
              </a:rPr>
              <a:t>It</a:t>
            </a:r>
            <a:r>
              <a:rPr sz="1100" spc="89" dirty="0" smtClean="0">
                <a:latin typeface="Times New Roman"/>
                <a:cs typeface="Times New Roman"/>
              </a:rPr>
              <a:t> </a:t>
            </a:r>
            <a:r>
              <a:rPr sz="1100" spc="0" dirty="0" smtClean="0">
                <a:latin typeface="Times New Roman"/>
                <a:cs typeface="Times New Roman"/>
              </a:rPr>
              <a:t>is</a:t>
            </a:r>
            <a:r>
              <a:rPr sz="1100" spc="31" dirty="0" smtClean="0">
                <a:latin typeface="Times New Roman"/>
                <a:cs typeface="Times New Roman"/>
              </a:rPr>
              <a:t> </a:t>
            </a:r>
            <a:r>
              <a:rPr sz="1100" spc="0" dirty="0" smtClean="0">
                <a:latin typeface="Times New Roman"/>
                <a:cs typeface="Times New Roman"/>
              </a:rPr>
              <a:t>evident</a:t>
            </a:r>
            <a:r>
              <a:rPr sz="1100" spc="85" dirty="0" smtClean="0">
                <a:latin typeface="Times New Roman"/>
                <a:cs typeface="Times New Roman"/>
              </a:rPr>
              <a:t> </a:t>
            </a:r>
            <a:r>
              <a:rPr sz="1100" spc="0" dirty="0" smtClean="0">
                <a:latin typeface="Times New Roman"/>
                <a:cs typeface="Times New Roman"/>
              </a:rPr>
              <a:t>that, </a:t>
            </a:r>
            <a:r>
              <a:rPr sz="1100" spc="65" dirty="0" smtClean="0">
                <a:latin typeface="Times New Roman"/>
                <a:cs typeface="Times New Roman"/>
              </a:rPr>
              <a:t> </a:t>
            </a:r>
            <a:r>
              <a:rPr sz="1100" spc="0" dirty="0" smtClean="0">
                <a:latin typeface="Times New Roman"/>
                <a:cs typeface="Times New Roman"/>
              </a:rPr>
              <a:t>in such</a:t>
            </a:r>
            <a:r>
              <a:rPr sz="1100" spc="89" dirty="0" smtClean="0">
                <a:latin typeface="Times New Roman"/>
                <a:cs typeface="Times New Roman"/>
              </a:rPr>
              <a:t> </a:t>
            </a:r>
            <a:r>
              <a:rPr sz="1100" spc="0" dirty="0" smtClean="0">
                <a:latin typeface="Times New Roman"/>
                <a:cs typeface="Times New Roman"/>
              </a:rPr>
              <a:t>universities,</a:t>
            </a:r>
            <a:r>
              <a:rPr sz="1100" spc="8" dirty="0" smtClean="0">
                <a:latin typeface="Times New Roman"/>
                <a:cs typeface="Times New Roman"/>
              </a:rPr>
              <a:t> </a:t>
            </a:r>
            <a:r>
              <a:rPr sz="1100" spc="0" dirty="0" smtClean="0">
                <a:latin typeface="Times New Roman"/>
                <a:cs typeface="Times New Roman"/>
              </a:rPr>
              <a:t>thousands</a:t>
            </a:r>
            <a:r>
              <a:rPr sz="1100" spc="89"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ros</a:t>
            </a:r>
            <a:r>
              <a:rPr sz="1100" spc="29" dirty="0" smtClean="0">
                <a:latin typeface="Times New Roman"/>
                <a:cs typeface="Times New Roman"/>
              </a:rPr>
              <a:t>p</a:t>
            </a:r>
            <a:r>
              <a:rPr sz="1100" spc="0" dirty="0" smtClean="0">
                <a:latin typeface="Times New Roman"/>
                <a:cs typeface="Times New Roman"/>
              </a:rPr>
              <a:t>ective</a:t>
            </a:r>
            <a:r>
              <a:rPr sz="1100" spc="68" dirty="0" smtClean="0">
                <a:latin typeface="Times New Roman"/>
                <a:cs typeface="Times New Roman"/>
              </a:rPr>
              <a:t> </a:t>
            </a:r>
            <a:r>
              <a:rPr sz="1100" spc="0" dirty="0" smtClean="0">
                <a:latin typeface="Times New Roman"/>
                <a:cs typeface="Times New Roman"/>
              </a:rPr>
              <a:t>students</a:t>
            </a:r>
            <a:r>
              <a:rPr sz="1100" spc="263" dirty="0" smtClean="0">
                <a:latin typeface="Times New Roman"/>
                <a:cs typeface="Times New Roman"/>
              </a:rPr>
              <a:t> </a:t>
            </a:r>
            <a:r>
              <a:rPr sz="1100" spc="0" dirty="0" smtClean="0">
                <a:latin typeface="Times New Roman"/>
                <a:cs typeface="Times New Roman"/>
              </a:rPr>
              <a:t>com</a:t>
            </a:r>
            <a:r>
              <a:rPr sz="1100" spc="29" dirty="0" smtClean="0">
                <a:latin typeface="Times New Roman"/>
                <a:cs typeface="Times New Roman"/>
              </a:rPr>
              <a:t>p</a:t>
            </a:r>
            <a:r>
              <a:rPr sz="1100" spc="0" dirty="0" smtClean="0">
                <a:latin typeface="Times New Roman"/>
                <a:cs typeface="Times New Roman"/>
              </a:rPr>
              <a:t>ete f</a:t>
            </a:r>
            <a:r>
              <a:rPr sz="1100" spc="-29" dirty="0" smtClean="0">
                <a:latin typeface="Times New Roman"/>
                <a:cs typeface="Times New Roman"/>
              </a:rPr>
              <a:t>o</a:t>
            </a:r>
            <a:r>
              <a:rPr sz="1100" spc="0" dirty="0" smtClean="0">
                <a:latin typeface="Times New Roman"/>
                <a:cs typeface="Times New Roman"/>
              </a:rPr>
              <a:t>r</a:t>
            </a:r>
            <a:r>
              <a:rPr sz="1100" spc="51" dirty="0" smtClean="0">
                <a:latin typeface="Times New Roman"/>
                <a:cs typeface="Times New Roman"/>
              </a:rPr>
              <a:t> </a:t>
            </a:r>
            <a:r>
              <a:rPr sz="1100" spc="0" dirty="0" smtClean="0">
                <a:latin typeface="Times New Roman"/>
                <a:cs typeface="Times New Roman"/>
              </a:rPr>
              <a:t>a</a:t>
            </a:r>
            <a:r>
              <a:rPr sz="1100" spc="124" dirty="0" smtClean="0">
                <a:latin typeface="Times New Roman"/>
                <a:cs typeface="Times New Roman"/>
              </a:rPr>
              <a:t> </a:t>
            </a:r>
            <a:r>
              <a:rPr sz="1100" spc="0" dirty="0" smtClean="0">
                <a:latin typeface="Times New Roman"/>
                <a:cs typeface="Times New Roman"/>
              </a:rPr>
              <a:t>limited</a:t>
            </a:r>
            <a:r>
              <a:rPr sz="1100" spc="53" dirty="0" smtClean="0">
                <a:latin typeface="Times New Roman"/>
                <a:cs typeface="Times New Roman"/>
              </a:rPr>
              <a:t> </a:t>
            </a:r>
            <a:r>
              <a:rPr sz="1100" spc="0" dirty="0" smtClean="0">
                <a:latin typeface="Times New Roman"/>
                <a:cs typeface="Times New Roman"/>
              </a:rPr>
              <a:t>num</a:t>
            </a:r>
            <a:r>
              <a:rPr sz="1100" spc="29" dirty="0" smtClean="0">
                <a:latin typeface="Times New Roman"/>
                <a:cs typeface="Times New Roman"/>
              </a:rPr>
              <a:t>b</a:t>
            </a:r>
            <a:r>
              <a:rPr sz="1100" spc="0" dirty="0" smtClean="0">
                <a:latin typeface="Times New Roman"/>
                <a:cs typeface="Times New Roman"/>
              </a:rPr>
              <a:t>er</a:t>
            </a:r>
            <a:r>
              <a:rPr sz="1100" spc="125"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seats</a:t>
            </a:r>
            <a:r>
              <a:rPr sz="1100" spc="177" dirty="0" smtClean="0">
                <a:latin typeface="Times New Roman"/>
                <a:cs typeface="Times New Roman"/>
              </a:rPr>
              <a:t> </a:t>
            </a:r>
            <a:r>
              <a:rPr sz="1100" spc="0" dirty="0" smtClean="0">
                <a:latin typeface="Times New Roman"/>
                <a:cs typeface="Times New Roman"/>
              </a:rPr>
              <a:t>all</a:t>
            </a:r>
            <a:r>
              <a:rPr sz="1100" spc="29" dirty="0" smtClean="0">
                <a:latin typeface="Times New Roman"/>
                <a:cs typeface="Times New Roman"/>
              </a:rPr>
              <a:t>o</a:t>
            </a:r>
            <a:r>
              <a:rPr sz="1100" spc="0" dirty="0" smtClean="0">
                <a:latin typeface="Times New Roman"/>
                <a:cs typeface="Times New Roman"/>
              </a:rPr>
              <a:t>cated</a:t>
            </a:r>
            <a:r>
              <a:rPr sz="1100" spc="150" dirty="0" smtClean="0">
                <a:latin typeface="Times New Roman"/>
                <a:cs typeface="Times New Roman"/>
              </a:rPr>
              <a:t> </a:t>
            </a:r>
            <a:r>
              <a:rPr sz="1100" spc="0" dirty="0" smtClean="0">
                <a:latin typeface="Times New Roman"/>
                <a:cs typeface="Times New Roman"/>
              </a:rPr>
              <a:t>f</a:t>
            </a:r>
            <a:r>
              <a:rPr sz="1100" spc="-29" dirty="0" smtClean="0">
                <a:latin typeface="Times New Roman"/>
                <a:cs typeface="Times New Roman"/>
              </a:rPr>
              <a:t>o</a:t>
            </a:r>
            <a:r>
              <a:rPr sz="1100" spc="0" dirty="0" smtClean="0">
                <a:latin typeface="Times New Roman"/>
                <a:cs typeface="Times New Roman"/>
              </a:rPr>
              <a:t>r</a:t>
            </a:r>
            <a:r>
              <a:rPr sz="1100" spc="51" dirty="0" smtClean="0">
                <a:latin typeface="Times New Roman"/>
                <a:cs typeface="Times New Roman"/>
              </a:rPr>
              <a:t> </a:t>
            </a:r>
            <a:r>
              <a:rPr sz="1100" spc="0" dirty="0" smtClean="0">
                <a:latin typeface="Times New Roman"/>
                <a:cs typeface="Times New Roman"/>
              </a:rPr>
              <a:t>s</a:t>
            </a:r>
            <a:r>
              <a:rPr sz="1100" spc="29" dirty="0" smtClean="0">
                <a:latin typeface="Times New Roman"/>
                <a:cs typeface="Times New Roman"/>
              </a:rPr>
              <a:t>p</a:t>
            </a:r>
            <a:r>
              <a:rPr sz="1100" spc="0" dirty="0" smtClean="0">
                <a:latin typeface="Times New Roman"/>
                <a:cs typeface="Times New Roman"/>
              </a:rPr>
              <a:t>ecific undergraduate </a:t>
            </a:r>
            <a:r>
              <a:rPr sz="1100" spc="12"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ostgraduate </a:t>
            </a:r>
            <a:r>
              <a:rPr sz="1100" spc="61" dirty="0" smtClean="0">
                <a:latin typeface="Times New Roman"/>
                <a:cs typeface="Times New Roman"/>
              </a:rPr>
              <a:t> </a:t>
            </a:r>
            <a:r>
              <a:rPr sz="1100" spc="0" dirty="0" smtClean="0">
                <a:latin typeface="Times New Roman"/>
                <a:cs typeface="Times New Roman"/>
              </a:rPr>
              <a:t>courses.</a:t>
            </a:r>
            <a:endParaRPr sz="1100" dirty="0">
              <a:latin typeface="Times New Roman"/>
              <a:cs typeface="Times New Roman"/>
            </a:endParaRPr>
          </a:p>
          <a:p>
            <a:pPr marL="12700" indent="0">
              <a:lnSpc>
                <a:spcPts val="1264"/>
              </a:lnSpc>
              <a:spcBef>
                <a:spcPts val="389"/>
              </a:spcBef>
            </a:pPr>
            <a:r>
              <a:rPr sz="1100" spc="0" dirty="0" smtClean="0">
                <a:latin typeface="Times New Roman"/>
                <a:cs typeface="Times New Roman"/>
              </a:rPr>
              <a:t>The</a:t>
            </a:r>
            <a:r>
              <a:rPr sz="1100" spc="157" dirty="0" smtClean="0">
                <a:latin typeface="Times New Roman"/>
                <a:cs typeface="Times New Roman"/>
              </a:rPr>
              <a:t> </a:t>
            </a:r>
            <a:r>
              <a:rPr sz="1100" spc="0" dirty="0" smtClean="0">
                <a:latin typeface="Times New Roman"/>
                <a:cs typeface="Times New Roman"/>
              </a:rPr>
              <a:t>choice</a:t>
            </a:r>
            <a:r>
              <a:rPr sz="1100" spc="28" dirty="0" smtClean="0">
                <a:latin typeface="Times New Roman"/>
                <a:cs typeface="Times New Roman"/>
              </a:rPr>
              <a:t> </a:t>
            </a:r>
            <a:r>
              <a:rPr sz="1100" spc="0" dirty="0" smtClean="0">
                <a:latin typeface="Times New Roman"/>
                <a:cs typeface="Times New Roman"/>
              </a:rPr>
              <a:t>selection</a:t>
            </a:r>
            <a:r>
              <a:rPr sz="1100" spc="56" dirty="0" smtClean="0">
                <a:latin typeface="Times New Roman"/>
                <a:cs typeface="Times New Roman"/>
              </a:rPr>
              <a:t> </a:t>
            </a:r>
            <a:r>
              <a:rPr sz="1100" spc="0" dirty="0" smtClean="0">
                <a:latin typeface="Times New Roman"/>
                <a:cs typeface="Times New Roman"/>
              </a:rPr>
              <a:t>systems</a:t>
            </a:r>
            <a:r>
              <a:rPr sz="1100" spc="89" dirty="0" smtClean="0">
                <a:latin typeface="Times New Roman"/>
                <a:cs typeface="Times New Roman"/>
              </a:rPr>
              <a:t> </a:t>
            </a:r>
            <a:r>
              <a:rPr sz="1100" spc="0" dirty="0" smtClean="0">
                <a:latin typeface="Times New Roman"/>
                <a:cs typeface="Times New Roman"/>
              </a:rPr>
              <a:t>all</a:t>
            </a:r>
            <a:r>
              <a:rPr sz="1100" spc="-29" dirty="0" smtClean="0">
                <a:latin typeface="Times New Roman"/>
                <a:cs typeface="Times New Roman"/>
              </a:rPr>
              <a:t>o</a:t>
            </a:r>
            <a:r>
              <a:rPr sz="1100" spc="0" dirty="0" smtClean="0">
                <a:latin typeface="Times New Roman"/>
                <a:cs typeface="Times New Roman"/>
              </a:rPr>
              <a:t>ws</a:t>
            </a:r>
            <a:r>
              <a:rPr sz="1100" spc="-38" dirty="0" smtClean="0">
                <a:latin typeface="Times New Roman"/>
                <a:cs typeface="Times New Roman"/>
              </a:rPr>
              <a:t> </a:t>
            </a:r>
            <a:r>
              <a:rPr sz="1100" spc="0" dirty="0" smtClean="0">
                <a:latin typeface="Times New Roman"/>
                <a:cs typeface="Times New Roman"/>
              </a:rPr>
              <a:t>f</a:t>
            </a:r>
            <a:r>
              <a:rPr sz="1100" spc="-29" dirty="0" smtClean="0">
                <a:latin typeface="Times New Roman"/>
                <a:cs typeface="Times New Roman"/>
              </a:rPr>
              <a:t>o</a:t>
            </a:r>
            <a:r>
              <a:rPr sz="1100" spc="0" dirty="0" smtClean="0">
                <a:latin typeface="Times New Roman"/>
                <a:cs typeface="Times New Roman"/>
              </a:rPr>
              <a:t>r</a:t>
            </a:r>
            <a:r>
              <a:rPr sz="1100" spc="47"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pur</a:t>
            </a:r>
            <a:r>
              <a:rPr sz="1100" spc="29" dirty="0" smtClean="0">
                <a:latin typeface="Times New Roman"/>
                <a:cs typeface="Times New Roman"/>
              </a:rPr>
              <a:t>p</a:t>
            </a:r>
            <a:r>
              <a:rPr sz="1100" spc="0" dirty="0" smtClean="0">
                <a:latin typeface="Times New Roman"/>
                <a:cs typeface="Times New Roman"/>
              </a:rPr>
              <a:t>oseful</a:t>
            </a:r>
            <a:r>
              <a:rPr sz="1100" spc="27" dirty="0" smtClean="0">
                <a:latin typeface="Times New Roman"/>
                <a:cs typeface="Times New Roman"/>
              </a:rPr>
              <a:t> </a:t>
            </a:r>
            <a:r>
              <a:rPr sz="1100" spc="0" dirty="0" smtClean="0">
                <a:latin typeface="Times New Roman"/>
                <a:cs typeface="Times New Roman"/>
              </a:rPr>
              <a:t>choices </a:t>
            </a:r>
            <a:r>
              <a:rPr sz="1650" spc="29" baseline="2635" dirty="0" smtClean="0">
                <a:latin typeface="Times New Roman"/>
                <a:cs typeface="Times New Roman"/>
              </a:rPr>
              <a:t>b</a:t>
            </a:r>
            <a:r>
              <a:rPr sz="1650" spc="0" baseline="2635" dirty="0" smtClean="0">
                <a:latin typeface="Times New Roman"/>
                <a:cs typeface="Times New Roman"/>
              </a:rPr>
              <a:t>e</a:t>
            </a:r>
            <a:r>
              <a:rPr sz="1650" spc="-29" baseline="2635" dirty="0" smtClean="0">
                <a:latin typeface="Times New Roman"/>
                <a:cs typeface="Times New Roman"/>
              </a:rPr>
              <a:t>tw</a:t>
            </a:r>
            <a:r>
              <a:rPr sz="1650" spc="0" baseline="2635" dirty="0" smtClean="0">
                <a:latin typeface="Times New Roman"/>
                <a:cs typeface="Times New Roman"/>
              </a:rPr>
              <a:t>een</a:t>
            </a:r>
            <a:r>
              <a:rPr sz="1650" spc="124" baseline="2635" dirty="0" smtClean="0">
                <a:latin typeface="Times New Roman"/>
                <a:cs typeface="Times New Roman"/>
              </a:rPr>
              <a:t> </a:t>
            </a:r>
            <a:r>
              <a:rPr sz="1650" spc="0" baseline="2635" dirty="0" smtClean="0">
                <a:latin typeface="Times New Roman"/>
                <a:cs typeface="Times New Roman"/>
              </a:rPr>
              <a:t>multiple</a:t>
            </a:r>
            <a:r>
              <a:rPr sz="1650" spc="61" baseline="2635" dirty="0" smtClean="0">
                <a:latin typeface="Times New Roman"/>
                <a:cs typeface="Times New Roman"/>
              </a:rPr>
              <a:t> </a:t>
            </a:r>
            <a:r>
              <a:rPr sz="1650" spc="0" baseline="2635" dirty="0" smtClean="0">
                <a:latin typeface="Times New Roman"/>
                <a:cs typeface="Times New Roman"/>
              </a:rPr>
              <a:t>items</a:t>
            </a:r>
            <a:r>
              <a:rPr sz="1650" spc="123" baseline="2635" dirty="0" smtClean="0">
                <a:latin typeface="Times New Roman"/>
                <a:cs typeface="Times New Roman"/>
              </a:rPr>
              <a:t> </a:t>
            </a:r>
            <a:r>
              <a:rPr sz="1650" spc="0" baseline="2635" dirty="0" smtClean="0">
                <a:latin typeface="Times New Roman"/>
                <a:cs typeface="Times New Roman"/>
              </a:rPr>
              <a:t>(Ayg</a:t>
            </a:r>
            <a:r>
              <a:rPr sz="1650" spc="-554" baseline="2635" dirty="0" smtClean="0">
                <a:latin typeface="Times New Roman"/>
                <a:cs typeface="Times New Roman"/>
              </a:rPr>
              <a:t>u</a:t>
            </a:r>
            <a:r>
              <a:rPr sz="1100" spc="9" dirty="0" smtClean="0">
                <a:latin typeface="Times New Roman"/>
                <a:cs typeface="Times New Roman"/>
              </a:rPr>
              <a:t>¨</a:t>
            </a:r>
            <a:r>
              <a:rPr sz="1650" spc="0" baseline="2635" dirty="0" smtClean="0">
                <a:latin typeface="Times New Roman"/>
                <a:cs typeface="Times New Roman"/>
              </a:rPr>
              <a:t>n</a:t>
            </a:r>
            <a:r>
              <a:rPr sz="1650" spc="-29" baseline="2635" dirty="0" smtClean="0">
                <a:latin typeface="Times New Roman"/>
                <a:cs typeface="Times New Roman"/>
              </a:rPr>
              <a:t>y</a:t>
            </a:r>
            <a:r>
              <a:rPr sz="1650" spc="0" baseline="2635" dirty="0" smtClean="0">
                <a:latin typeface="Times New Roman"/>
                <a:cs typeface="Times New Roman"/>
              </a:rPr>
              <a:t>and</a:t>
            </a:r>
            <a:r>
              <a:rPr sz="1650" spc="89" baseline="2635" dirty="0" smtClean="0">
                <a:latin typeface="Times New Roman"/>
                <a:cs typeface="Times New Roman"/>
              </a:rPr>
              <a:t> </a:t>
            </a:r>
            <a:r>
              <a:rPr sz="1650" spc="0" baseline="2635" dirty="0" smtClean="0">
                <a:latin typeface="Times New Roman"/>
                <a:cs typeface="Times New Roman"/>
              </a:rPr>
              <a:t>et</a:t>
            </a:r>
            <a:r>
              <a:rPr sz="1650" spc="169" baseline="2635" dirty="0" smtClean="0">
                <a:latin typeface="Times New Roman"/>
                <a:cs typeface="Times New Roman"/>
              </a:rPr>
              <a:t> </a:t>
            </a:r>
            <a:r>
              <a:rPr sz="1650" spc="0" baseline="2635" dirty="0" smtClean="0">
                <a:latin typeface="Times New Roman"/>
                <a:cs typeface="Times New Roman"/>
              </a:rPr>
              <a:t>al.,</a:t>
            </a:r>
            <a:r>
              <a:rPr sz="1650" spc="127" baseline="2635" dirty="0" smtClean="0">
                <a:latin typeface="Times New Roman"/>
                <a:cs typeface="Times New Roman"/>
              </a:rPr>
              <a:t> </a:t>
            </a:r>
            <a:r>
              <a:rPr sz="1650" spc="0" baseline="2635" dirty="0" smtClean="0">
                <a:latin typeface="Times New Roman"/>
                <a:cs typeface="Times New Roman"/>
              </a:rPr>
              <a:t>2013;</a:t>
            </a:r>
            <a:r>
              <a:rPr sz="1650" spc="64" baseline="2635" dirty="0" smtClean="0">
                <a:latin typeface="Times New Roman"/>
                <a:cs typeface="Times New Roman"/>
              </a:rPr>
              <a:t> </a:t>
            </a:r>
            <a:r>
              <a:rPr sz="1650" spc="0" baseline="2635" dirty="0" smtClean="0">
                <a:latin typeface="Times New Roman"/>
                <a:cs typeface="Times New Roman"/>
              </a:rPr>
              <a:t>Bo,</a:t>
            </a:r>
            <a:r>
              <a:rPr sz="1650" spc="99" baseline="2635" dirty="0" smtClean="0">
                <a:latin typeface="Times New Roman"/>
                <a:cs typeface="Times New Roman"/>
              </a:rPr>
              <a:t> </a:t>
            </a:r>
            <a:r>
              <a:rPr sz="1650" spc="0" baseline="2635" dirty="0" smtClean="0">
                <a:latin typeface="Times New Roman"/>
                <a:cs typeface="Times New Roman"/>
              </a:rPr>
              <a:t>2014; </a:t>
            </a:r>
            <a:r>
              <a:rPr sz="1100" spc="0" dirty="0" smtClean="0">
                <a:latin typeface="Times New Roman"/>
                <a:cs typeface="Times New Roman"/>
              </a:rPr>
              <a:t>Kamada</a:t>
            </a:r>
            <a:r>
              <a:rPr sz="1100" spc="162" dirty="0" smtClean="0">
                <a:latin typeface="Times New Roman"/>
                <a:cs typeface="Times New Roman"/>
              </a:rPr>
              <a:t> </a:t>
            </a:r>
            <a:r>
              <a:rPr sz="1100" spc="0" dirty="0" smtClean="0">
                <a:latin typeface="Times New Roman"/>
                <a:cs typeface="Times New Roman"/>
              </a:rPr>
              <a:t>et</a:t>
            </a:r>
            <a:r>
              <a:rPr sz="1100" spc="66" dirty="0" smtClean="0">
                <a:latin typeface="Times New Roman"/>
                <a:cs typeface="Times New Roman"/>
              </a:rPr>
              <a:t> </a:t>
            </a:r>
            <a:r>
              <a:rPr sz="1100" spc="0" dirty="0" smtClean="0">
                <a:latin typeface="Times New Roman"/>
                <a:cs typeface="Times New Roman"/>
              </a:rPr>
              <a:t>al.,</a:t>
            </a:r>
            <a:r>
              <a:rPr sz="1100" spc="123" dirty="0" smtClean="0">
                <a:latin typeface="Times New Roman"/>
                <a:cs typeface="Times New Roman"/>
              </a:rPr>
              <a:t> </a:t>
            </a:r>
            <a:r>
              <a:rPr sz="1100" spc="0" dirty="0" smtClean="0">
                <a:latin typeface="Times New Roman"/>
                <a:cs typeface="Times New Roman"/>
              </a:rPr>
              <a:t>2013;</a:t>
            </a:r>
            <a:r>
              <a:rPr sz="1100" spc="64" dirty="0" smtClean="0">
                <a:latin typeface="Times New Roman"/>
                <a:cs typeface="Times New Roman"/>
              </a:rPr>
              <a:t> </a:t>
            </a:r>
            <a:r>
              <a:rPr sz="1100" spc="-29" dirty="0" smtClean="0">
                <a:latin typeface="Times New Roman"/>
                <a:cs typeface="Times New Roman"/>
              </a:rPr>
              <a:t>F</a:t>
            </a:r>
            <a:r>
              <a:rPr sz="1100" spc="0" dirty="0" smtClean="0">
                <a:latin typeface="Times New Roman"/>
                <a:cs typeface="Times New Roman"/>
              </a:rPr>
              <a:t>ragiadakis</a:t>
            </a:r>
            <a:r>
              <a:rPr sz="1100" spc="83" dirty="0" smtClean="0">
                <a:latin typeface="Times New Roman"/>
                <a:cs typeface="Times New Roman"/>
              </a:rPr>
              <a:t> </a:t>
            </a:r>
            <a:r>
              <a:rPr sz="1100" spc="0" dirty="0" smtClean="0">
                <a:latin typeface="Times New Roman"/>
                <a:cs typeface="Times New Roman"/>
              </a:rPr>
              <a:t>et</a:t>
            </a:r>
            <a:r>
              <a:rPr sz="1100" spc="169" dirty="0" smtClean="0">
                <a:latin typeface="Times New Roman"/>
                <a:cs typeface="Times New Roman"/>
              </a:rPr>
              <a:t> </a:t>
            </a:r>
            <a:r>
              <a:rPr sz="1100" spc="0" dirty="0" smtClean="0">
                <a:latin typeface="Times New Roman"/>
                <a:cs typeface="Times New Roman"/>
              </a:rPr>
              <a:t>al.,</a:t>
            </a:r>
            <a:r>
              <a:rPr sz="1100" spc="127" dirty="0" smtClean="0">
                <a:latin typeface="Times New Roman"/>
                <a:cs typeface="Times New Roman"/>
              </a:rPr>
              <a:t> </a:t>
            </a:r>
            <a:r>
              <a:rPr sz="1100" spc="0" dirty="0" smtClean="0">
                <a:latin typeface="Times New Roman"/>
                <a:cs typeface="Times New Roman"/>
              </a:rPr>
              <a:t>2015)</a:t>
            </a:r>
            <a:endParaRPr sz="1100" dirty="0">
              <a:latin typeface="Times New Roman"/>
              <a:cs typeface="Times New Roman"/>
            </a:endParaRPr>
          </a:p>
        </p:txBody>
      </p:sp>
      <p:sp>
        <p:nvSpPr>
          <p:cNvPr id="7" name="object 7"/>
          <p:cNvSpPr txBox="1"/>
          <p:nvPr/>
        </p:nvSpPr>
        <p:spPr>
          <a:xfrm>
            <a:off x="901484" y="2632314"/>
            <a:ext cx="2670709" cy="607410"/>
          </a:xfrm>
          <a:prstGeom prst="rect">
            <a:avLst/>
          </a:prstGeom>
        </p:spPr>
        <p:txBody>
          <a:bodyPr wrap="square" lIns="0" tIns="0" rIns="0" bIns="0" rtlCol="0">
            <a:noAutofit/>
          </a:bodyPr>
          <a:lstStyle/>
          <a:p>
            <a:pPr marL="12700" marR="18978">
              <a:lnSpc>
                <a:spcPts val="1065"/>
              </a:lnSpc>
              <a:spcBef>
                <a:spcPts val="53"/>
              </a:spcBef>
            </a:pPr>
            <a:r>
              <a:rPr sz="1000" spc="0" dirty="0" smtClean="0">
                <a:latin typeface="Times New Roman"/>
                <a:cs typeface="Times New Roman"/>
              </a:rPr>
              <a:t>Course</a:t>
            </a:r>
            <a:endParaRPr sz="1000">
              <a:latin typeface="Times New Roman"/>
              <a:cs typeface="Times New Roman"/>
            </a:endParaRPr>
          </a:p>
          <a:p>
            <a:pPr marL="12700" marR="67987">
              <a:lnSpc>
                <a:spcPct val="99658"/>
              </a:lnSpc>
            </a:pPr>
            <a:r>
              <a:rPr sz="1000" spc="0" dirty="0" smtClean="0">
                <a:latin typeface="Times New Roman"/>
                <a:cs typeface="Times New Roman"/>
              </a:rPr>
              <a:t>Categ</a:t>
            </a:r>
            <a:r>
              <a:rPr sz="1000" spc="-25" dirty="0" smtClean="0">
                <a:latin typeface="Times New Roman"/>
                <a:cs typeface="Times New Roman"/>
              </a:rPr>
              <a:t>o</a:t>
            </a:r>
            <a:r>
              <a:rPr sz="1000" spc="0" dirty="0" smtClean="0">
                <a:latin typeface="Times New Roman"/>
                <a:cs typeface="Times New Roman"/>
              </a:rPr>
              <a:t>ry</a:t>
            </a:r>
            <a:r>
              <a:rPr sz="1000" spc="108" dirty="0" smtClean="0">
                <a:latin typeface="Times New Roman"/>
                <a:cs typeface="Times New Roman"/>
              </a:rPr>
              <a:t> </a:t>
            </a:r>
            <a:r>
              <a:rPr sz="1000" spc="0" dirty="0" smtClean="0">
                <a:latin typeface="Times New Roman"/>
                <a:cs typeface="Times New Roman"/>
              </a:rPr>
              <a:t>(e.g.,</a:t>
            </a:r>
            <a:r>
              <a:rPr sz="1000" spc="201" dirty="0" smtClean="0">
                <a:latin typeface="Times New Roman"/>
                <a:cs typeface="Times New Roman"/>
              </a:rPr>
              <a:t> </a:t>
            </a:r>
            <a:r>
              <a:rPr sz="1000" spc="0" dirty="0" smtClean="0">
                <a:latin typeface="Times New Roman"/>
                <a:cs typeface="Times New Roman"/>
              </a:rPr>
              <a:t>Merit,</a:t>
            </a:r>
            <a:r>
              <a:rPr sz="1000" spc="127" dirty="0" smtClean="0">
                <a:latin typeface="Times New Roman"/>
                <a:cs typeface="Times New Roman"/>
              </a:rPr>
              <a:t> </a:t>
            </a:r>
            <a:r>
              <a:rPr sz="1000" spc="0" dirty="0" smtClean="0">
                <a:latin typeface="Times New Roman"/>
                <a:cs typeface="Times New Roman"/>
              </a:rPr>
              <a:t>Self-finance,</a:t>
            </a:r>
            <a:r>
              <a:rPr sz="1000" spc="-14" dirty="0" smtClean="0">
                <a:latin typeface="Times New Roman"/>
                <a:cs typeface="Times New Roman"/>
              </a:rPr>
              <a:t> </a:t>
            </a:r>
            <a:r>
              <a:rPr sz="1000" spc="-25" dirty="0" smtClean="0">
                <a:latin typeface="Times New Roman"/>
                <a:cs typeface="Times New Roman"/>
              </a:rPr>
              <a:t>F</a:t>
            </a:r>
            <a:r>
              <a:rPr sz="1000" spc="0" dirty="0" smtClean="0">
                <a:latin typeface="Times New Roman"/>
                <a:cs typeface="Times New Roman"/>
              </a:rPr>
              <a:t>emal-quota, Empl</a:t>
            </a:r>
            <a:r>
              <a:rPr sz="1000" spc="-25" dirty="0" smtClean="0">
                <a:latin typeface="Times New Roman"/>
                <a:cs typeface="Times New Roman"/>
              </a:rPr>
              <a:t>oy</a:t>
            </a:r>
            <a:r>
              <a:rPr sz="1000" spc="0" dirty="0" smtClean="0">
                <a:latin typeface="Times New Roman"/>
                <a:cs typeface="Times New Roman"/>
              </a:rPr>
              <a:t>ee-quota,</a:t>
            </a:r>
            <a:r>
              <a:rPr sz="1000" spc="130" dirty="0" smtClean="0">
                <a:latin typeface="Times New Roman"/>
                <a:cs typeface="Times New Roman"/>
              </a:rPr>
              <a:t> </a:t>
            </a:r>
            <a:r>
              <a:rPr sz="1000" spc="0" dirty="0" smtClean="0">
                <a:latin typeface="Times New Roman"/>
                <a:cs typeface="Times New Roman"/>
              </a:rPr>
              <a:t>etc.)</a:t>
            </a:r>
            <a:endParaRPr sz="1000">
              <a:latin typeface="Times New Roman"/>
              <a:cs typeface="Times New Roman"/>
            </a:endParaRPr>
          </a:p>
          <a:p>
            <a:pPr marL="12700">
              <a:lnSpc>
                <a:spcPct val="95825"/>
              </a:lnSpc>
            </a:pPr>
            <a:r>
              <a:rPr sz="1000" spc="0" dirty="0" smtClean="0">
                <a:latin typeface="Times New Roman"/>
                <a:cs typeface="Times New Roman"/>
              </a:rPr>
              <a:t>Shift/Session</a:t>
            </a:r>
            <a:r>
              <a:rPr sz="1000" spc="84" dirty="0" smtClean="0">
                <a:latin typeface="Times New Roman"/>
                <a:cs typeface="Times New Roman"/>
              </a:rPr>
              <a:t> </a:t>
            </a:r>
            <a:r>
              <a:rPr sz="1000" spc="0" dirty="0" smtClean="0">
                <a:latin typeface="Times New Roman"/>
                <a:cs typeface="Times New Roman"/>
              </a:rPr>
              <a:t>(e.g.,</a:t>
            </a:r>
            <a:r>
              <a:rPr sz="1000" spc="201" dirty="0" smtClean="0">
                <a:latin typeface="Times New Roman"/>
                <a:cs typeface="Times New Roman"/>
              </a:rPr>
              <a:t> </a:t>
            </a:r>
            <a:r>
              <a:rPr sz="1000" spc="0" dirty="0" smtClean="0">
                <a:latin typeface="Times New Roman"/>
                <a:cs typeface="Times New Roman"/>
              </a:rPr>
              <a:t>M</a:t>
            </a:r>
            <a:r>
              <a:rPr sz="1000" spc="-25" dirty="0" smtClean="0">
                <a:latin typeface="Times New Roman"/>
                <a:cs typeface="Times New Roman"/>
              </a:rPr>
              <a:t>o</a:t>
            </a:r>
            <a:r>
              <a:rPr sz="1000" spc="0" dirty="0" smtClean="0">
                <a:latin typeface="Times New Roman"/>
                <a:cs typeface="Times New Roman"/>
              </a:rPr>
              <a:t>rning,</a:t>
            </a:r>
            <a:r>
              <a:rPr sz="1000" spc="60" dirty="0" smtClean="0">
                <a:latin typeface="Times New Roman"/>
                <a:cs typeface="Times New Roman"/>
              </a:rPr>
              <a:t> </a:t>
            </a:r>
            <a:r>
              <a:rPr sz="1000" spc="0" dirty="0" smtClean="0">
                <a:latin typeface="Times New Roman"/>
                <a:cs typeface="Times New Roman"/>
              </a:rPr>
              <a:t>N</a:t>
            </a:r>
            <a:r>
              <a:rPr sz="1000" spc="25" dirty="0" smtClean="0">
                <a:latin typeface="Times New Roman"/>
                <a:cs typeface="Times New Roman"/>
              </a:rPr>
              <a:t>o</a:t>
            </a:r>
            <a:r>
              <a:rPr sz="1000" spc="0" dirty="0" smtClean="0">
                <a:latin typeface="Times New Roman"/>
                <a:cs typeface="Times New Roman"/>
              </a:rPr>
              <a:t>on,</a:t>
            </a:r>
            <a:r>
              <a:rPr sz="1000" spc="90" dirty="0" smtClean="0">
                <a:latin typeface="Times New Roman"/>
                <a:cs typeface="Times New Roman"/>
              </a:rPr>
              <a:t> </a:t>
            </a:r>
            <a:r>
              <a:rPr sz="1000" spc="0" dirty="0" smtClean="0">
                <a:latin typeface="Times New Roman"/>
                <a:cs typeface="Times New Roman"/>
              </a:rPr>
              <a:t>and</a:t>
            </a:r>
            <a:r>
              <a:rPr sz="1000" spc="137" dirty="0" smtClean="0">
                <a:latin typeface="Times New Roman"/>
                <a:cs typeface="Times New Roman"/>
              </a:rPr>
              <a:t> </a:t>
            </a:r>
            <a:r>
              <a:rPr sz="1000" spc="0" dirty="0" smtClean="0">
                <a:latin typeface="Times New Roman"/>
                <a:cs typeface="Times New Roman"/>
              </a:rPr>
              <a:t>Evening)</a:t>
            </a:r>
            <a:endParaRPr sz="1000">
              <a:latin typeface="Times New Roman"/>
              <a:cs typeface="Times New Roman"/>
            </a:endParaRPr>
          </a:p>
        </p:txBody>
      </p:sp>
      <p:sp>
        <p:nvSpPr>
          <p:cNvPr id="6" name="object 6"/>
          <p:cNvSpPr txBox="1"/>
          <p:nvPr/>
        </p:nvSpPr>
        <p:spPr>
          <a:xfrm>
            <a:off x="901484" y="3239628"/>
            <a:ext cx="465276" cy="151925"/>
          </a:xfrm>
          <a:prstGeom prst="rect">
            <a:avLst/>
          </a:prstGeom>
        </p:spPr>
        <p:txBody>
          <a:bodyPr wrap="square" lIns="0" tIns="0" rIns="0" bIns="0" rtlCol="0">
            <a:noAutofit/>
          </a:bodyPr>
          <a:lstStyle/>
          <a:p>
            <a:pPr marL="12700">
              <a:lnSpc>
                <a:spcPts val="1065"/>
              </a:lnSpc>
              <a:spcBef>
                <a:spcPts val="53"/>
              </a:spcBef>
            </a:pPr>
            <a:r>
              <a:rPr sz="1000" dirty="0" smtClean="0">
                <a:latin typeface="Times New Roman"/>
                <a:cs typeface="Times New Roman"/>
              </a:rPr>
              <a:t>Campus</a:t>
            </a:r>
            <a:endParaRPr sz="1000">
              <a:latin typeface="Times New Roman"/>
              <a:cs typeface="Times New Roman"/>
            </a:endParaRPr>
          </a:p>
        </p:txBody>
      </p:sp>
      <p:sp>
        <p:nvSpPr>
          <p:cNvPr id="5" name="object 5"/>
          <p:cNvSpPr txBox="1"/>
          <p:nvPr/>
        </p:nvSpPr>
        <p:spPr>
          <a:xfrm>
            <a:off x="4326559" y="3341872"/>
            <a:ext cx="213488"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3</a:t>
            </a:r>
            <a:r>
              <a:rPr sz="600" spc="-29"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4" name="object 4"/>
          <p:cNvSpPr txBox="1"/>
          <p:nvPr/>
        </p:nvSpPr>
        <p:spPr>
          <a:xfrm>
            <a:off x="3333978" y="3270179"/>
            <a:ext cx="43099" cy="40583"/>
          </a:xfrm>
          <a:prstGeom prst="rect">
            <a:avLst/>
          </a:prstGeom>
        </p:spPr>
        <p:txBody>
          <a:bodyPr wrap="square" lIns="0" tIns="0" rIns="0" bIns="0" rtlCol="0">
            <a:noAutofit/>
          </a:bodyPr>
          <a:lstStyle/>
          <a:p>
            <a:endParaRPr/>
          </a:p>
        </p:txBody>
      </p:sp>
      <p:sp>
        <p:nvSpPr>
          <p:cNvPr id="3" name="object 3"/>
          <p:cNvSpPr txBox="1"/>
          <p:nvPr/>
        </p:nvSpPr>
        <p:spPr>
          <a:xfrm>
            <a:off x="3069133" y="3285457"/>
            <a:ext cx="43019" cy="15183"/>
          </a:xfrm>
          <a:prstGeom prst="rect">
            <a:avLst/>
          </a:prstGeom>
        </p:spPr>
        <p:txBody>
          <a:bodyPr wrap="square" lIns="0" tIns="0" rIns="0" bIns="0" rtlCol="0">
            <a:noAutofit/>
          </a:bodyPr>
          <a:lstStyle/>
          <a:p>
            <a:endParaRPr/>
          </a:p>
        </p:txBody>
      </p:sp>
      <p:sp>
        <p:nvSpPr>
          <p:cNvPr id="2" name="object 2"/>
          <p:cNvSpPr txBox="1"/>
          <p:nvPr/>
        </p:nvSpPr>
        <p:spPr>
          <a:xfrm>
            <a:off x="313867" y="776604"/>
            <a:ext cx="3980268" cy="92265"/>
          </a:xfrm>
          <a:prstGeom prst="rect">
            <a:avLst/>
          </a:prstGeom>
        </p:spPr>
        <p:txBody>
          <a:bodyPr wrap="square" lIns="0" tIns="0" rIns="0" bIns="0" rtlCol="0">
            <a:noAutofit/>
          </a:bodyPr>
          <a:lstStyle/>
          <a:p>
            <a:pPr marL="25400">
              <a:lnSpc>
                <a:spcPts val="700"/>
              </a:lnSpc>
              <a:spcBef>
                <a:spcPts val="26"/>
              </a:spcBef>
            </a:pPr>
            <a:endParaRPr sz="7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bject 41"/>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0" name="object 40"/>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39" name="object 39"/>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5" name="object 35"/>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6" name="object 36"/>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7" name="object 37"/>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8" name="object 38"/>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9" name="object 29"/>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1" name="object 31"/>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2" name="object 32"/>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3" name="object 33"/>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4" name="object 34"/>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3" name="object 23"/>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7" name="object 27"/>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8" name="object 28"/>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18" name="object 18"/>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9" name="object 19"/>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0" name="object 20"/>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1" name="object 21"/>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2" name="object 22"/>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2" name="object 12"/>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3" name="object 13"/>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4" name="object 14"/>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6" name="object 16"/>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9" name="object 9"/>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0" name="object 10"/>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1" name="object 11"/>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7" name="object 7"/>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Algorithm  </a:t>
            </a:r>
            <a:r>
              <a:rPr lang="en-US" sz="600" spc="50" dirty="0">
                <a:solidFill>
                  <a:srgbClr val="8C8CAC"/>
                </a:solidFill>
                <a:latin typeface="Times New Roman"/>
                <a:cs typeface="Times New Roman"/>
              </a:rPr>
              <a:t>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Model </a:t>
            </a:r>
            <a:r>
              <a:rPr lang="en-US" sz="600" dirty="0">
                <a:solidFill>
                  <a:srgbClr val="8C8CAC"/>
                </a:solidFill>
                <a:latin typeface="Times New Roman"/>
                <a:cs typeface="Times New Roman"/>
              </a:rPr>
              <a:t> </a:t>
            </a:r>
            <a:r>
              <a:rPr lang="en-US" sz="600" spc="70" dirty="0">
                <a:solidFill>
                  <a:srgbClr val="8C8CAC"/>
                </a:solidFill>
                <a:latin typeface="Times New Roman"/>
                <a:cs typeface="Times New Roman"/>
              </a:rPr>
              <a:t> </a:t>
            </a:r>
            <a:r>
              <a:rPr lang="en-US" sz="600" dirty="0">
                <a:solidFill>
                  <a:srgbClr val="FFFFFF"/>
                </a:solidFill>
                <a:latin typeface="Times New Roman"/>
                <a:cs typeface="Times New Roman"/>
              </a:rPr>
              <a:t>Results  </a:t>
            </a:r>
            <a:r>
              <a:rPr lang="en-US" sz="600" dirty="0">
                <a:solidFill>
                  <a:srgbClr val="8C8CAC"/>
                </a:solidFill>
                <a:latin typeface="Times New Roman"/>
                <a:cs typeface="Times New Roman"/>
              </a:rPr>
              <a:t>Summary</a:t>
            </a:r>
            <a:endParaRPr lang="en-US" sz="600" dirty="0">
              <a:latin typeface="Times New Roman"/>
              <a:cs typeface="Times New Roman"/>
            </a:endParaRPr>
          </a:p>
        </p:txBody>
      </p:sp>
      <p:sp>
        <p:nvSpPr>
          <p:cNvPr id="6" name="object 6"/>
          <p:cNvSpPr txBox="1"/>
          <p:nvPr/>
        </p:nvSpPr>
        <p:spPr>
          <a:xfrm>
            <a:off x="95300" y="366542"/>
            <a:ext cx="3098220" cy="207596"/>
          </a:xfrm>
          <a:prstGeom prst="rect">
            <a:avLst/>
          </a:prstGeom>
        </p:spPr>
        <p:txBody>
          <a:bodyPr wrap="square" lIns="0" tIns="0" rIns="0" bIns="0" rtlCol="0">
            <a:noAutofit/>
          </a:bodyPr>
          <a:lstStyle/>
          <a:p>
            <a:pPr marL="12700">
              <a:lnSpc>
                <a:spcPts val="1480"/>
              </a:lnSpc>
              <a:spcBef>
                <a:spcPts val="74"/>
              </a:spcBef>
            </a:pPr>
            <a:r>
              <a:rPr lang="en-US" sz="1400" dirty="0" smtClean="0">
                <a:solidFill>
                  <a:srgbClr val="FFFFFF"/>
                </a:solidFill>
                <a:latin typeface="Times New Roman"/>
                <a:cs typeface="Times New Roman"/>
              </a:rPr>
              <a:t>Left Over Seats</a:t>
            </a:r>
            <a:r>
              <a:rPr sz="1400" spc="267" dirty="0" smtClean="0">
                <a:solidFill>
                  <a:srgbClr val="FFFFFF"/>
                </a:solidFill>
                <a:latin typeface="Times New Roman"/>
                <a:cs typeface="Times New Roman"/>
              </a:rPr>
              <a:t> </a:t>
            </a:r>
            <a:r>
              <a:rPr sz="1400" spc="0" dirty="0" smtClean="0">
                <a:solidFill>
                  <a:srgbClr val="FFFFFF"/>
                </a:solidFill>
                <a:latin typeface="Times New Roman"/>
                <a:cs typeface="Times New Roman"/>
              </a:rPr>
              <a:t>201</a:t>
            </a:r>
            <a:r>
              <a:rPr lang="en-US" sz="1400" spc="0" dirty="0" smtClean="0">
                <a:solidFill>
                  <a:srgbClr val="FFFFFF"/>
                </a:solidFill>
                <a:latin typeface="Times New Roman"/>
                <a:cs typeface="Times New Roman"/>
              </a:rPr>
              <a:t>6-2017</a:t>
            </a:r>
            <a:endParaRPr sz="1400" dirty="0">
              <a:latin typeface="Times New Roman"/>
              <a:cs typeface="Times New Roman"/>
            </a:endParaRPr>
          </a:p>
        </p:txBody>
      </p:sp>
      <p:sp>
        <p:nvSpPr>
          <p:cNvPr id="5" name="object 5"/>
          <p:cNvSpPr txBox="1"/>
          <p:nvPr/>
        </p:nvSpPr>
        <p:spPr>
          <a:xfrm>
            <a:off x="946226" y="2280778"/>
            <a:ext cx="2734515" cy="151925"/>
          </a:xfrm>
          <a:prstGeom prst="rect">
            <a:avLst/>
          </a:prstGeom>
        </p:spPr>
        <p:txBody>
          <a:bodyPr wrap="square" lIns="0" tIns="0" rIns="0" bIns="0" rtlCol="0">
            <a:noAutofit/>
          </a:bodyPr>
          <a:lstStyle/>
          <a:p>
            <a:pPr marL="12700">
              <a:lnSpc>
                <a:spcPts val="1065"/>
              </a:lnSpc>
              <a:spcBef>
                <a:spcPts val="53"/>
              </a:spcBef>
            </a:pPr>
            <a:r>
              <a:rPr sz="1000" spc="0" dirty="0" smtClean="0">
                <a:solidFill>
                  <a:srgbClr val="3333B2"/>
                </a:solidFill>
                <a:latin typeface="Times New Roman"/>
                <a:cs typeface="Times New Roman"/>
              </a:rPr>
              <a:t>Figure</a:t>
            </a:r>
            <a:r>
              <a:rPr lang="en-US" sz="1000" spc="0" dirty="0" smtClean="0">
                <a:solidFill>
                  <a:srgbClr val="3333B2"/>
                </a:solidFill>
                <a:latin typeface="Times New Roman"/>
                <a:cs typeface="Times New Roman"/>
              </a:rPr>
              <a:t> 14</a:t>
            </a:r>
            <a:r>
              <a:rPr sz="1000" spc="58" dirty="0" smtClean="0">
                <a:solidFill>
                  <a:srgbClr val="3333B2"/>
                </a:solidFill>
                <a:latin typeface="Times New Roman"/>
                <a:cs typeface="Times New Roman"/>
              </a:rPr>
              <a:t> </a:t>
            </a:r>
            <a:r>
              <a:rPr sz="1000" spc="0" dirty="0" smtClean="0">
                <a:solidFill>
                  <a:srgbClr val="3333B2"/>
                </a:solidFill>
                <a:latin typeface="Times New Roman"/>
                <a:cs typeface="Times New Roman"/>
              </a:rPr>
              <a:t>:</a:t>
            </a:r>
            <a:r>
              <a:rPr sz="1000" spc="187" dirty="0" smtClean="0">
                <a:solidFill>
                  <a:srgbClr val="3333B2"/>
                </a:solidFill>
                <a:latin typeface="Times New Roman"/>
                <a:cs typeface="Times New Roman"/>
              </a:rPr>
              <a:t> </a:t>
            </a:r>
            <a:r>
              <a:rPr lang="en-US" sz="1000" spc="0" dirty="0" smtClean="0">
                <a:latin typeface="Times New Roman"/>
                <a:cs typeface="Times New Roman"/>
              </a:rPr>
              <a:t>Left Over Seats 2016-2017</a:t>
            </a:r>
            <a:endParaRPr sz="1000" dirty="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29</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sp>
        <p:nvSpPr>
          <p:cNvPr id="42" name="TextBox 41"/>
          <p:cNvSpPr txBox="1"/>
          <p:nvPr/>
        </p:nvSpPr>
        <p:spPr>
          <a:xfrm>
            <a:off x="335318" y="2419792"/>
            <a:ext cx="4059833" cy="900246"/>
          </a:xfrm>
          <a:prstGeom prst="rect">
            <a:avLst/>
          </a:prstGeom>
          <a:noFill/>
        </p:spPr>
        <p:txBody>
          <a:bodyPr wrap="square" rtlCol="0">
            <a:spAutoFit/>
          </a:bodyPr>
          <a:lstStyle/>
          <a:p>
            <a:r>
              <a:rPr lang="en-US" sz="1050" dirty="0"/>
              <a:t> </a:t>
            </a:r>
            <a:r>
              <a:rPr lang="en-US" sz="1050" dirty="0" smtClean="0"/>
              <a:t>2017achieve </a:t>
            </a:r>
            <a:r>
              <a:rPr lang="en-US" sz="1050" dirty="0"/>
              <a:t>better results compare </a:t>
            </a:r>
            <a:r>
              <a:rPr lang="en-US" sz="1050" dirty="0" smtClean="0"/>
              <a:t>to 2016</a:t>
            </a:r>
            <a:r>
              <a:rPr lang="en-US" sz="1050" dirty="0"/>
              <a:t>. </a:t>
            </a:r>
            <a:r>
              <a:rPr lang="en-US" sz="1050" dirty="0" smtClean="0"/>
              <a:t>From </a:t>
            </a:r>
            <a:r>
              <a:rPr lang="en-US" sz="1050" dirty="0"/>
              <a:t>the experiment it was observed that 8% seats are more </a:t>
            </a:r>
            <a:r>
              <a:rPr lang="en-US" sz="1050" dirty="0" smtClean="0"/>
              <a:t>consumed in </a:t>
            </a:r>
            <a:r>
              <a:rPr lang="en-US" sz="1050" dirty="0"/>
              <a:t>Arts faculty, 8% seats are more </a:t>
            </a:r>
            <a:r>
              <a:rPr lang="en-US" sz="1050" dirty="0" smtClean="0"/>
              <a:t>increase Commerce </a:t>
            </a:r>
            <a:r>
              <a:rPr lang="en-US" sz="1050" dirty="0"/>
              <a:t>and Business, 10% increase </a:t>
            </a:r>
            <a:r>
              <a:rPr lang="en-US" sz="1050" dirty="0" smtClean="0"/>
              <a:t>in education</a:t>
            </a:r>
            <a:r>
              <a:rPr lang="en-US" sz="1050" dirty="0"/>
              <a:t>, 10% in Islamic Studies, 2 % in Law, 15% in Natural Sciences, 3% </a:t>
            </a:r>
            <a:r>
              <a:rPr lang="en-US" sz="1050" dirty="0" smtClean="0"/>
              <a:t>Pharmacy and </a:t>
            </a:r>
            <a:r>
              <a:rPr lang="en-US" sz="1050" dirty="0"/>
              <a:t>5% in Social Sciences</a:t>
            </a:r>
            <a:r>
              <a:rPr lang="en-US" sz="1050" dirty="0" smtClean="0"/>
              <a:t>.</a:t>
            </a:r>
            <a:endParaRPr lang="en-US" sz="1050" dirty="0"/>
          </a:p>
        </p:txBody>
      </p:sp>
      <p:pic>
        <p:nvPicPr>
          <p:cNvPr id="43" name="Picture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00" y="767542"/>
            <a:ext cx="2514550" cy="1437682"/>
          </a:xfrm>
          <a:prstGeom prst="rect">
            <a:avLst/>
          </a:prstGeom>
        </p:spPr>
      </p:pic>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7246" y="863473"/>
            <a:ext cx="2152650" cy="1234501"/>
          </a:xfrm>
          <a:prstGeom prst="rect">
            <a:avLst/>
          </a:prstGeom>
        </p:spPr>
      </p:pic>
    </p:spTree>
    <p:extLst>
      <p:ext uri="{BB962C8B-B14F-4D97-AF65-F5344CB8AC3E}">
        <p14:creationId xmlns:p14="http://schemas.microsoft.com/office/powerpoint/2010/main" val="31923299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1" name="object 41"/>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0" name="object 40"/>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6" name="object 36"/>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7" name="object 37"/>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8" name="object 38"/>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9" name="object 39"/>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0" name="object 30"/>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2" name="object 32"/>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3" name="object 33"/>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4" name="object 34"/>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5" name="object 35"/>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4" name="object 24"/>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8" name="object 28"/>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9" name="object 29"/>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19" name="object 19"/>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0" name="object 20"/>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1" name="object 21"/>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2" name="object 22"/>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3" name="object 13"/>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4" name="object 14"/>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6" name="object 16"/>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18" name="object 18"/>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0" name="object 10"/>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1" name="object 11"/>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2" name="object 12"/>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1387716" y="1069632"/>
            <a:ext cx="1832610" cy="1104900"/>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Algorithm  </a:t>
            </a:r>
            <a:r>
              <a:rPr lang="en-US" sz="600" spc="50" dirty="0">
                <a:solidFill>
                  <a:srgbClr val="8C8CAC"/>
                </a:solidFill>
                <a:latin typeface="Times New Roman"/>
                <a:cs typeface="Times New Roman"/>
              </a:rPr>
              <a:t>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Model </a:t>
            </a:r>
            <a:r>
              <a:rPr lang="en-US" sz="600" dirty="0">
                <a:solidFill>
                  <a:srgbClr val="8C8CAC"/>
                </a:solidFill>
                <a:latin typeface="Times New Roman"/>
                <a:cs typeface="Times New Roman"/>
              </a:rPr>
              <a:t> </a:t>
            </a:r>
            <a:r>
              <a:rPr lang="en-US" sz="600" spc="70" dirty="0">
                <a:solidFill>
                  <a:srgbClr val="8C8CAC"/>
                </a:solidFill>
                <a:latin typeface="Times New Roman"/>
                <a:cs typeface="Times New Roman"/>
              </a:rPr>
              <a:t> </a:t>
            </a:r>
            <a:r>
              <a:rPr lang="en-US" sz="600" dirty="0">
                <a:solidFill>
                  <a:srgbClr val="FFFFFF"/>
                </a:solidFill>
                <a:latin typeface="Times New Roman"/>
                <a:cs typeface="Times New Roman"/>
              </a:rPr>
              <a:t>Results  </a:t>
            </a:r>
            <a:r>
              <a:rPr lang="en-US" sz="600" dirty="0">
                <a:solidFill>
                  <a:srgbClr val="8C8CAC"/>
                </a:solidFill>
                <a:latin typeface="Times New Roman"/>
                <a:cs typeface="Times New Roman"/>
              </a:rPr>
              <a:t>Summary</a:t>
            </a:r>
            <a:endParaRPr lang="en-US" sz="600" dirty="0">
              <a:latin typeface="Times New Roman"/>
              <a:cs typeface="Times New Roman"/>
            </a:endParaRPr>
          </a:p>
        </p:txBody>
      </p:sp>
      <p:sp>
        <p:nvSpPr>
          <p:cNvPr id="7" name="object 7"/>
          <p:cNvSpPr txBox="1"/>
          <p:nvPr/>
        </p:nvSpPr>
        <p:spPr>
          <a:xfrm>
            <a:off x="95300" y="366542"/>
            <a:ext cx="3369001"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Analysis</a:t>
            </a:r>
            <a:r>
              <a:rPr sz="1400" spc="-100" dirty="0" smtClean="0">
                <a:solidFill>
                  <a:srgbClr val="FFFFFF"/>
                </a:solidFill>
                <a:latin typeface="Times New Roman"/>
                <a:cs typeface="Times New Roman"/>
              </a:rPr>
              <a:t> </a:t>
            </a:r>
            <a:r>
              <a:rPr sz="1400" spc="0" dirty="0" smtClean="0">
                <a:solidFill>
                  <a:srgbClr val="FFFFFF"/>
                </a:solidFill>
                <a:latin typeface="Times New Roman"/>
                <a:cs typeface="Times New Roman"/>
              </a:rPr>
              <a:t>of</a:t>
            </a:r>
            <a:r>
              <a:rPr sz="1400" spc="82" dirty="0" smtClean="0">
                <a:solidFill>
                  <a:srgbClr val="FFFFFF"/>
                </a:solidFill>
                <a:latin typeface="Times New Roman"/>
                <a:cs typeface="Times New Roman"/>
              </a:rPr>
              <a:t> </a:t>
            </a:r>
            <a:r>
              <a:rPr sz="1400" spc="0" dirty="0" smtClean="0">
                <a:solidFill>
                  <a:srgbClr val="FFFFFF"/>
                </a:solidFill>
                <a:latin typeface="Times New Roman"/>
                <a:cs typeface="Times New Roman"/>
              </a:rPr>
              <a:t>Alg</a:t>
            </a:r>
            <a:r>
              <a:rPr sz="1400" spc="-39" dirty="0" smtClean="0">
                <a:solidFill>
                  <a:srgbClr val="FFFFFF"/>
                </a:solidFill>
                <a:latin typeface="Times New Roman"/>
                <a:cs typeface="Times New Roman"/>
              </a:rPr>
              <a:t>o</a:t>
            </a:r>
            <a:r>
              <a:rPr sz="1400" spc="0" dirty="0" smtClean="0">
                <a:solidFill>
                  <a:srgbClr val="FFFFFF"/>
                </a:solidFill>
                <a:latin typeface="Times New Roman"/>
                <a:cs typeface="Times New Roman"/>
              </a:rPr>
              <a:t>rthim</a:t>
            </a:r>
            <a:r>
              <a:rPr sz="1400" spc="119" dirty="0" smtClean="0">
                <a:solidFill>
                  <a:srgbClr val="FFFFFF"/>
                </a:solidFill>
                <a:latin typeface="Times New Roman"/>
                <a:cs typeface="Times New Roman"/>
              </a:rPr>
              <a:t> </a:t>
            </a:r>
            <a:r>
              <a:rPr sz="1400" spc="0" dirty="0" smtClean="0">
                <a:solidFill>
                  <a:srgbClr val="FFFFFF"/>
                </a:solidFill>
                <a:latin typeface="Times New Roman"/>
                <a:cs typeface="Times New Roman"/>
              </a:rPr>
              <a:t>with</a:t>
            </a:r>
            <a:r>
              <a:rPr sz="1400" spc="124" dirty="0" smtClean="0">
                <a:solidFill>
                  <a:srgbClr val="FFFFFF"/>
                </a:solidFill>
                <a:latin typeface="Times New Roman"/>
                <a:cs typeface="Times New Roman"/>
              </a:rPr>
              <a:t> </a:t>
            </a:r>
            <a:r>
              <a:rPr sz="1400" spc="0" dirty="0" smtClean="0">
                <a:solidFill>
                  <a:srgbClr val="FFFFFF"/>
                </a:solidFill>
                <a:latin typeface="Times New Roman"/>
                <a:cs typeface="Times New Roman"/>
              </a:rPr>
              <a:t>Res</a:t>
            </a:r>
            <a:r>
              <a:rPr sz="1400" spc="39" dirty="0" smtClean="0">
                <a:solidFill>
                  <a:srgbClr val="FFFFFF"/>
                </a:solidFill>
                <a:latin typeface="Times New Roman"/>
                <a:cs typeface="Times New Roman"/>
              </a:rPr>
              <a:t>p</a:t>
            </a:r>
            <a:r>
              <a:rPr sz="1400" spc="0" dirty="0" smtClean="0">
                <a:solidFill>
                  <a:srgbClr val="FFFFFF"/>
                </a:solidFill>
                <a:latin typeface="Times New Roman"/>
                <a:cs typeface="Times New Roman"/>
              </a:rPr>
              <a:t>ect</a:t>
            </a:r>
            <a:r>
              <a:rPr sz="1400" spc="205" dirty="0" smtClean="0">
                <a:solidFill>
                  <a:srgbClr val="FFFFFF"/>
                </a:solidFill>
                <a:latin typeface="Times New Roman"/>
                <a:cs typeface="Times New Roman"/>
              </a:rPr>
              <a:t> </a:t>
            </a:r>
            <a:r>
              <a:rPr sz="1400" spc="0" dirty="0" smtClean="0">
                <a:solidFill>
                  <a:srgbClr val="FFFFFF"/>
                </a:solidFill>
                <a:latin typeface="Times New Roman"/>
                <a:cs typeface="Times New Roman"/>
              </a:rPr>
              <a:t>to</a:t>
            </a:r>
            <a:r>
              <a:rPr sz="1400" spc="239" dirty="0" smtClean="0">
                <a:solidFill>
                  <a:srgbClr val="FFFFFF"/>
                </a:solidFill>
                <a:latin typeface="Times New Roman"/>
                <a:cs typeface="Times New Roman"/>
              </a:rPr>
              <a:t> </a:t>
            </a:r>
            <a:r>
              <a:rPr sz="1400" spc="0" dirty="0" smtClean="0">
                <a:solidFill>
                  <a:srgbClr val="FFFFFF"/>
                </a:solidFill>
                <a:latin typeface="Times New Roman"/>
                <a:cs typeface="Times New Roman"/>
              </a:rPr>
              <a:t>Space</a:t>
            </a:r>
            <a:endParaRPr sz="1400">
              <a:latin typeface="Times New Roman"/>
              <a:cs typeface="Times New Roman"/>
            </a:endParaRPr>
          </a:p>
        </p:txBody>
      </p:sp>
      <p:sp>
        <p:nvSpPr>
          <p:cNvPr id="6" name="object 6"/>
          <p:cNvSpPr txBox="1"/>
          <p:nvPr/>
        </p:nvSpPr>
        <p:spPr>
          <a:xfrm>
            <a:off x="1121460" y="2327298"/>
            <a:ext cx="2555190" cy="151925"/>
          </a:xfrm>
          <a:prstGeom prst="rect">
            <a:avLst/>
          </a:prstGeom>
        </p:spPr>
        <p:txBody>
          <a:bodyPr wrap="square" lIns="0" tIns="0" rIns="0" bIns="0" rtlCol="0">
            <a:noAutofit/>
          </a:bodyPr>
          <a:lstStyle/>
          <a:p>
            <a:pPr marL="12700">
              <a:lnSpc>
                <a:spcPts val="1065"/>
              </a:lnSpc>
              <a:spcBef>
                <a:spcPts val="53"/>
              </a:spcBef>
            </a:pPr>
            <a:r>
              <a:rPr sz="1000" spc="0" dirty="0" smtClean="0">
                <a:solidFill>
                  <a:srgbClr val="3333B2"/>
                </a:solidFill>
                <a:latin typeface="Times New Roman"/>
                <a:cs typeface="Times New Roman"/>
              </a:rPr>
              <a:t>Figure</a:t>
            </a:r>
            <a:r>
              <a:rPr sz="1000" spc="58" dirty="0" smtClean="0">
                <a:solidFill>
                  <a:srgbClr val="3333B2"/>
                </a:solidFill>
                <a:latin typeface="Times New Roman"/>
                <a:cs typeface="Times New Roman"/>
              </a:rPr>
              <a:t> </a:t>
            </a:r>
            <a:r>
              <a:rPr lang="en-US" sz="1000" spc="58" dirty="0" smtClean="0">
                <a:solidFill>
                  <a:srgbClr val="3333B2"/>
                </a:solidFill>
                <a:latin typeface="Times New Roman"/>
                <a:cs typeface="Times New Roman"/>
              </a:rPr>
              <a:t>15</a:t>
            </a:r>
            <a:r>
              <a:rPr sz="1000" spc="0" dirty="0" smtClean="0">
                <a:solidFill>
                  <a:srgbClr val="3333B2"/>
                </a:solidFill>
                <a:latin typeface="Times New Roman"/>
                <a:cs typeface="Times New Roman"/>
              </a:rPr>
              <a:t>:</a:t>
            </a:r>
            <a:r>
              <a:rPr sz="1000" spc="187" dirty="0" smtClean="0">
                <a:solidFill>
                  <a:srgbClr val="3333B2"/>
                </a:solidFill>
                <a:latin typeface="Times New Roman"/>
                <a:cs typeface="Times New Roman"/>
              </a:rPr>
              <a:t> </a:t>
            </a:r>
            <a:r>
              <a:rPr sz="1000" spc="-84" dirty="0" smtClean="0">
                <a:latin typeface="Times New Roman"/>
                <a:cs typeface="Times New Roman"/>
              </a:rPr>
              <a:t>T</a:t>
            </a:r>
            <a:r>
              <a:rPr sz="1000" spc="0" dirty="0" smtClean="0">
                <a:latin typeface="Times New Roman"/>
                <a:cs typeface="Times New Roman"/>
              </a:rPr>
              <a:t>otal</a:t>
            </a:r>
            <a:r>
              <a:rPr sz="1000" spc="221" dirty="0" smtClean="0">
                <a:latin typeface="Times New Roman"/>
                <a:cs typeface="Times New Roman"/>
              </a:rPr>
              <a:t> </a:t>
            </a:r>
            <a:r>
              <a:rPr sz="1000" spc="0" dirty="0" smtClean="0">
                <a:latin typeface="Times New Roman"/>
                <a:cs typeface="Times New Roman"/>
              </a:rPr>
              <a:t>seat</a:t>
            </a:r>
            <a:r>
              <a:rPr sz="1000" spc="186" dirty="0" smtClean="0">
                <a:latin typeface="Times New Roman"/>
                <a:cs typeface="Times New Roman"/>
              </a:rPr>
              <a:t> </a:t>
            </a:r>
            <a:r>
              <a:rPr sz="1000" spc="0" dirty="0" smtClean="0">
                <a:latin typeface="Times New Roman"/>
                <a:cs typeface="Times New Roman"/>
              </a:rPr>
              <a:t>all</a:t>
            </a:r>
            <a:r>
              <a:rPr sz="1000" spc="25" dirty="0" smtClean="0">
                <a:latin typeface="Times New Roman"/>
                <a:cs typeface="Times New Roman"/>
              </a:rPr>
              <a:t>o</a:t>
            </a:r>
            <a:r>
              <a:rPr sz="1000" spc="0" dirty="0" smtClean="0">
                <a:latin typeface="Times New Roman"/>
                <a:cs typeface="Times New Roman"/>
              </a:rPr>
              <a:t>cation</a:t>
            </a:r>
            <a:r>
              <a:rPr sz="1000" spc="101" dirty="0" smtClean="0">
                <a:latin typeface="Times New Roman"/>
                <a:cs typeface="Times New Roman"/>
              </a:rPr>
              <a:t> </a:t>
            </a:r>
            <a:r>
              <a:rPr sz="1000" spc="0" dirty="0" smtClean="0">
                <a:latin typeface="Times New Roman"/>
                <a:cs typeface="Times New Roman"/>
              </a:rPr>
              <a:t>and</a:t>
            </a:r>
            <a:r>
              <a:rPr sz="1000" spc="137" dirty="0" smtClean="0">
                <a:latin typeface="Times New Roman"/>
                <a:cs typeface="Times New Roman"/>
              </a:rPr>
              <a:t> </a:t>
            </a:r>
            <a:r>
              <a:rPr sz="1000" spc="0" dirty="0" smtClean="0">
                <a:latin typeface="Times New Roman"/>
                <a:cs typeface="Times New Roman"/>
              </a:rPr>
              <a:t>utilization</a:t>
            </a:r>
            <a:endParaRPr sz="1000" dirty="0">
              <a:latin typeface="Times New Roman"/>
              <a:cs typeface="Times New Roman"/>
            </a:endParaRPr>
          </a:p>
        </p:txBody>
      </p:sp>
      <p:sp>
        <p:nvSpPr>
          <p:cNvPr id="5" name="object 5"/>
          <p:cNvSpPr txBox="1"/>
          <p:nvPr/>
        </p:nvSpPr>
        <p:spPr>
          <a:xfrm>
            <a:off x="347294" y="2706874"/>
            <a:ext cx="3881224" cy="246825"/>
          </a:xfrm>
          <a:prstGeom prst="rect">
            <a:avLst/>
          </a:prstGeom>
        </p:spPr>
        <p:txBody>
          <a:bodyPr wrap="square" lIns="0" tIns="0" rIns="0" bIns="0" rtlCol="0">
            <a:noAutofit/>
          </a:bodyPr>
          <a:lstStyle/>
          <a:p>
            <a:pPr marL="12700">
              <a:lnSpc>
                <a:spcPts val="875"/>
              </a:lnSpc>
              <a:spcBef>
                <a:spcPts val="43"/>
              </a:spcBef>
            </a:pPr>
            <a:r>
              <a:rPr sz="800" spc="0" dirty="0" smtClean="0">
                <a:latin typeface="Times New Roman"/>
                <a:cs typeface="Times New Roman"/>
              </a:rPr>
              <a:t>It</a:t>
            </a:r>
            <a:r>
              <a:rPr sz="800" spc="128" dirty="0" smtClean="0">
                <a:latin typeface="Times New Roman"/>
                <a:cs typeface="Times New Roman"/>
              </a:rPr>
              <a:t> </a:t>
            </a:r>
            <a:r>
              <a:rPr sz="800" spc="0" dirty="0" smtClean="0">
                <a:latin typeface="Times New Roman"/>
                <a:cs typeface="Times New Roman"/>
              </a:rPr>
              <a:t>observed </a:t>
            </a:r>
            <a:r>
              <a:rPr sz="800" spc="41" dirty="0" smtClean="0">
                <a:latin typeface="Times New Roman"/>
                <a:cs typeface="Times New Roman"/>
              </a:rPr>
              <a:t> </a:t>
            </a:r>
            <a:r>
              <a:rPr sz="800" spc="0" dirty="0" smtClean="0">
                <a:latin typeface="Times New Roman"/>
                <a:cs typeface="Times New Roman"/>
              </a:rPr>
              <a:t>that</a:t>
            </a:r>
            <a:r>
              <a:rPr sz="800" spc="50" dirty="0" smtClean="0">
                <a:latin typeface="Times New Roman"/>
                <a:cs typeface="Times New Roman"/>
              </a:rPr>
              <a:t> </a:t>
            </a:r>
            <a:r>
              <a:rPr sz="800" spc="0" dirty="0" smtClean="0">
                <a:latin typeface="Times New Roman"/>
                <a:cs typeface="Times New Roman"/>
              </a:rPr>
              <a:t>5000</a:t>
            </a:r>
            <a:r>
              <a:rPr lang="en-US" sz="800" spc="0" dirty="0" smtClean="0">
                <a:latin typeface="Times New Roman"/>
                <a:cs typeface="Times New Roman"/>
              </a:rPr>
              <a:t> </a:t>
            </a:r>
            <a:r>
              <a:rPr sz="800" spc="0" dirty="0" smtClean="0">
                <a:latin typeface="Times New Roman"/>
                <a:cs typeface="Times New Roman"/>
              </a:rPr>
              <a:t>rec</a:t>
            </a:r>
            <a:r>
              <a:rPr sz="800" spc="-25" dirty="0" smtClean="0">
                <a:latin typeface="Times New Roman"/>
                <a:cs typeface="Times New Roman"/>
              </a:rPr>
              <a:t>o</a:t>
            </a:r>
            <a:r>
              <a:rPr sz="800" spc="0" dirty="0" smtClean="0">
                <a:latin typeface="Times New Roman"/>
                <a:cs typeface="Times New Roman"/>
              </a:rPr>
              <a:t>rds </a:t>
            </a:r>
            <a:r>
              <a:rPr sz="800" spc="112" dirty="0" smtClean="0">
                <a:latin typeface="Times New Roman"/>
                <a:cs typeface="Times New Roman"/>
              </a:rPr>
              <a:t> </a:t>
            </a:r>
            <a:r>
              <a:rPr sz="800" spc="0" dirty="0" smtClean="0">
                <a:latin typeface="Times New Roman"/>
                <a:cs typeface="Times New Roman"/>
              </a:rPr>
              <a:t>ta</a:t>
            </a:r>
            <a:r>
              <a:rPr sz="800" spc="-27" dirty="0" smtClean="0">
                <a:latin typeface="Times New Roman"/>
                <a:cs typeface="Times New Roman"/>
              </a:rPr>
              <a:t>k</a:t>
            </a:r>
            <a:r>
              <a:rPr sz="800" spc="0" dirty="0" smtClean="0">
                <a:latin typeface="Times New Roman"/>
                <a:cs typeface="Times New Roman"/>
              </a:rPr>
              <a:t>es</a:t>
            </a:r>
            <a:r>
              <a:rPr sz="800" spc="80" dirty="0" smtClean="0">
                <a:latin typeface="Times New Roman"/>
                <a:cs typeface="Times New Roman"/>
              </a:rPr>
              <a:t> </a:t>
            </a:r>
            <a:r>
              <a:rPr sz="800" spc="0" dirty="0" smtClean="0">
                <a:latin typeface="Times New Roman"/>
                <a:cs typeface="Times New Roman"/>
              </a:rPr>
              <a:t>1</a:t>
            </a:r>
            <a:r>
              <a:rPr sz="800" spc="99" dirty="0" smtClean="0">
                <a:latin typeface="Times New Roman"/>
                <a:cs typeface="Times New Roman"/>
              </a:rPr>
              <a:t> </a:t>
            </a:r>
            <a:r>
              <a:rPr sz="800" spc="0" dirty="0" smtClean="0">
                <a:latin typeface="Times New Roman"/>
                <a:cs typeface="Times New Roman"/>
              </a:rPr>
              <a:t>mb</a:t>
            </a:r>
            <a:r>
              <a:rPr sz="800" spc="165" dirty="0" smtClean="0">
                <a:latin typeface="Times New Roman"/>
                <a:cs typeface="Times New Roman"/>
              </a:rPr>
              <a:t> </a:t>
            </a:r>
            <a:r>
              <a:rPr sz="800" spc="0" dirty="0" smtClean="0">
                <a:latin typeface="Times New Roman"/>
                <a:cs typeface="Times New Roman"/>
              </a:rPr>
              <a:t>mem</a:t>
            </a:r>
            <a:r>
              <a:rPr sz="800" spc="-25" dirty="0" smtClean="0">
                <a:latin typeface="Times New Roman"/>
                <a:cs typeface="Times New Roman"/>
              </a:rPr>
              <a:t>o</a:t>
            </a:r>
            <a:r>
              <a:rPr sz="800" spc="0" dirty="0" smtClean="0">
                <a:latin typeface="Times New Roman"/>
                <a:cs typeface="Times New Roman"/>
              </a:rPr>
              <a:t>r</a:t>
            </a:r>
            <a:r>
              <a:rPr sz="800" spc="-69" dirty="0" smtClean="0">
                <a:latin typeface="Times New Roman"/>
                <a:cs typeface="Times New Roman"/>
              </a:rPr>
              <a:t>y</a:t>
            </a:r>
            <a:r>
              <a:rPr sz="800" spc="0" dirty="0" smtClean="0">
                <a:latin typeface="Times New Roman"/>
                <a:cs typeface="Times New Roman"/>
              </a:rPr>
              <a:t>, </a:t>
            </a:r>
            <a:r>
              <a:rPr sz="800" spc="61" dirty="0" smtClean="0">
                <a:latin typeface="Times New Roman"/>
                <a:cs typeface="Times New Roman"/>
              </a:rPr>
              <a:t> </a:t>
            </a:r>
            <a:r>
              <a:rPr sz="800" spc="0" dirty="0" smtClean="0">
                <a:latin typeface="Times New Roman"/>
                <a:cs typeface="Times New Roman"/>
              </a:rPr>
              <a:t>1000</a:t>
            </a:r>
            <a:r>
              <a:rPr sz="800" spc="159" dirty="0" smtClean="0">
                <a:latin typeface="Times New Roman"/>
                <a:cs typeface="Times New Roman"/>
              </a:rPr>
              <a:t> </a:t>
            </a:r>
            <a:r>
              <a:rPr sz="800" spc="0" dirty="0" smtClean="0">
                <a:latin typeface="Times New Roman"/>
                <a:cs typeface="Times New Roman"/>
              </a:rPr>
              <a:t>rec</a:t>
            </a:r>
            <a:r>
              <a:rPr sz="800" spc="-25" dirty="0" smtClean="0">
                <a:latin typeface="Times New Roman"/>
                <a:cs typeface="Times New Roman"/>
              </a:rPr>
              <a:t>o</a:t>
            </a:r>
            <a:r>
              <a:rPr sz="800" spc="0" dirty="0" smtClean="0">
                <a:latin typeface="Times New Roman"/>
                <a:cs typeface="Times New Roman"/>
              </a:rPr>
              <a:t>rds </a:t>
            </a:r>
            <a:r>
              <a:rPr sz="800" spc="33" dirty="0" smtClean="0">
                <a:latin typeface="Times New Roman"/>
                <a:cs typeface="Times New Roman"/>
              </a:rPr>
              <a:t> </a:t>
            </a:r>
            <a:r>
              <a:rPr sz="800" spc="0" dirty="0" smtClean="0">
                <a:latin typeface="Times New Roman"/>
                <a:cs typeface="Times New Roman"/>
              </a:rPr>
              <a:t>ta</a:t>
            </a:r>
            <a:r>
              <a:rPr sz="800" spc="-27" dirty="0" smtClean="0">
                <a:latin typeface="Times New Roman"/>
                <a:cs typeface="Times New Roman"/>
              </a:rPr>
              <a:t>k</a:t>
            </a:r>
            <a:r>
              <a:rPr sz="800" spc="0" dirty="0" smtClean="0">
                <a:latin typeface="Times New Roman"/>
                <a:cs typeface="Times New Roman"/>
              </a:rPr>
              <a:t>es</a:t>
            </a:r>
            <a:r>
              <a:rPr sz="800" spc="78" dirty="0" smtClean="0">
                <a:latin typeface="Times New Roman"/>
                <a:cs typeface="Times New Roman"/>
              </a:rPr>
              <a:t> </a:t>
            </a:r>
            <a:r>
              <a:rPr sz="800" spc="0" dirty="0" smtClean="0">
                <a:latin typeface="Times New Roman"/>
                <a:cs typeface="Times New Roman"/>
              </a:rPr>
              <a:t>2</a:t>
            </a:r>
            <a:r>
              <a:rPr sz="800" spc="99" dirty="0" smtClean="0">
                <a:latin typeface="Times New Roman"/>
                <a:cs typeface="Times New Roman"/>
              </a:rPr>
              <a:t> </a:t>
            </a:r>
            <a:r>
              <a:rPr sz="800" spc="0" dirty="0" smtClean="0">
                <a:latin typeface="Times New Roman"/>
                <a:cs typeface="Times New Roman"/>
              </a:rPr>
              <a:t>MB</a:t>
            </a:r>
            <a:r>
              <a:rPr sz="800" spc="127" dirty="0" smtClean="0">
                <a:latin typeface="Times New Roman"/>
                <a:cs typeface="Times New Roman"/>
              </a:rPr>
              <a:t> </a:t>
            </a:r>
            <a:r>
              <a:rPr sz="800" spc="0" dirty="0" smtClean="0">
                <a:latin typeface="Times New Roman"/>
                <a:cs typeface="Times New Roman"/>
              </a:rPr>
              <a:t>,</a:t>
            </a:r>
            <a:r>
              <a:rPr sz="800" spc="113" dirty="0" smtClean="0">
                <a:latin typeface="Times New Roman"/>
                <a:cs typeface="Times New Roman"/>
              </a:rPr>
              <a:t> </a:t>
            </a:r>
            <a:r>
              <a:rPr sz="800" spc="0" dirty="0" smtClean="0">
                <a:latin typeface="Times New Roman"/>
                <a:cs typeface="Times New Roman"/>
              </a:rPr>
              <a:t>it</a:t>
            </a:r>
            <a:endParaRPr sz="800" dirty="0">
              <a:latin typeface="Times New Roman"/>
              <a:cs typeface="Times New Roman"/>
            </a:endParaRPr>
          </a:p>
          <a:p>
            <a:pPr marL="12700" marR="15183">
              <a:lnSpc>
                <a:spcPct val="95825"/>
              </a:lnSpc>
            </a:pPr>
            <a:r>
              <a:rPr sz="800" spc="0" dirty="0" smtClean="0">
                <a:latin typeface="Times New Roman"/>
                <a:cs typeface="Times New Roman"/>
              </a:rPr>
              <a:t>is</a:t>
            </a:r>
            <a:r>
              <a:rPr sz="800" spc="69" dirty="0" smtClean="0">
                <a:latin typeface="Times New Roman"/>
                <a:cs typeface="Times New Roman"/>
              </a:rPr>
              <a:t> </a:t>
            </a:r>
            <a:r>
              <a:rPr sz="800" spc="0" dirty="0" smtClean="0">
                <a:latin typeface="Times New Roman"/>
                <a:cs typeface="Times New Roman"/>
              </a:rPr>
              <a:t>line</a:t>
            </a:r>
            <a:r>
              <a:rPr sz="800" spc="-25" dirty="0" smtClean="0">
                <a:latin typeface="Times New Roman"/>
                <a:cs typeface="Times New Roman"/>
              </a:rPr>
              <a:t>a</a:t>
            </a:r>
            <a:r>
              <a:rPr sz="800" spc="0" dirty="0" smtClean="0">
                <a:latin typeface="Times New Roman"/>
                <a:cs typeface="Times New Roman"/>
              </a:rPr>
              <a:t>r</a:t>
            </a:r>
            <a:endParaRPr sz="800" dirty="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30</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1" name="object 41"/>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0" name="object 40"/>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6" name="object 36"/>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7" name="object 37"/>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8" name="object 38"/>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9" name="object 39"/>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0" name="object 30"/>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2" name="object 32"/>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3" name="object 33"/>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4" name="object 34"/>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5" name="object 35"/>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4" name="object 24"/>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8" name="object 28"/>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9" name="object 29"/>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19" name="object 19"/>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0" name="object 20"/>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1" name="object 21"/>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2" name="object 22"/>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3" name="object 13"/>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4" name="object 14"/>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6" name="object 16"/>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18" name="object 18"/>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0" name="object 10"/>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1" name="object 11"/>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2" name="object 12"/>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1085850" y="839219"/>
            <a:ext cx="2438501" cy="1296647"/>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Algorithm  </a:t>
            </a:r>
            <a:r>
              <a:rPr lang="en-US" sz="600" spc="50" dirty="0">
                <a:solidFill>
                  <a:srgbClr val="8C8CAC"/>
                </a:solidFill>
                <a:latin typeface="Times New Roman"/>
                <a:cs typeface="Times New Roman"/>
              </a:rPr>
              <a:t>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Model </a:t>
            </a:r>
            <a:r>
              <a:rPr lang="en-US" sz="600" dirty="0">
                <a:solidFill>
                  <a:srgbClr val="8C8CAC"/>
                </a:solidFill>
                <a:latin typeface="Times New Roman"/>
                <a:cs typeface="Times New Roman"/>
              </a:rPr>
              <a:t> </a:t>
            </a:r>
            <a:r>
              <a:rPr lang="en-US" sz="600" spc="70" dirty="0">
                <a:solidFill>
                  <a:srgbClr val="8C8CAC"/>
                </a:solidFill>
                <a:latin typeface="Times New Roman"/>
                <a:cs typeface="Times New Roman"/>
              </a:rPr>
              <a:t> </a:t>
            </a:r>
            <a:r>
              <a:rPr lang="en-US" sz="600" dirty="0">
                <a:solidFill>
                  <a:srgbClr val="FFFFFF"/>
                </a:solidFill>
                <a:latin typeface="Times New Roman"/>
                <a:cs typeface="Times New Roman"/>
              </a:rPr>
              <a:t>Results  </a:t>
            </a:r>
            <a:r>
              <a:rPr lang="en-US" sz="600" dirty="0">
                <a:solidFill>
                  <a:srgbClr val="8C8CAC"/>
                </a:solidFill>
                <a:latin typeface="Times New Roman"/>
                <a:cs typeface="Times New Roman"/>
              </a:rPr>
              <a:t>Summary</a:t>
            </a:r>
            <a:endParaRPr lang="en-US" sz="600" dirty="0">
              <a:latin typeface="Times New Roman"/>
              <a:cs typeface="Times New Roman"/>
            </a:endParaRPr>
          </a:p>
        </p:txBody>
      </p:sp>
      <p:sp>
        <p:nvSpPr>
          <p:cNvPr id="7" name="object 7"/>
          <p:cNvSpPr txBox="1"/>
          <p:nvPr/>
        </p:nvSpPr>
        <p:spPr>
          <a:xfrm>
            <a:off x="95300" y="366542"/>
            <a:ext cx="3318496"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Analysis</a:t>
            </a:r>
            <a:r>
              <a:rPr sz="1400" spc="-100" dirty="0" smtClean="0">
                <a:solidFill>
                  <a:srgbClr val="FFFFFF"/>
                </a:solidFill>
                <a:latin typeface="Times New Roman"/>
                <a:cs typeface="Times New Roman"/>
              </a:rPr>
              <a:t> </a:t>
            </a:r>
            <a:r>
              <a:rPr sz="1400" spc="0" dirty="0" smtClean="0">
                <a:solidFill>
                  <a:srgbClr val="FFFFFF"/>
                </a:solidFill>
                <a:latin typeface="Times New Roman"/>
                <a:cs typeface="Times New Roman"/>
              </a:rPr>
              <a:t>of</a:t>
            </a:r>
            <a:r>
              <a:rPr sz="1400" spc="82" dirty="0" smtClean="0">
                <a:solidFill>
                  <a:srgbClr val="FFFFFF"/>
                </a:solidFill>
                <a:latin typeface="Times New Roman"/>
                <a:cs typeface="Times New Roman"/>
              </a:rPr>
              <a:t> </a:t>
            </a:r>
            <a:r>
              <a:rPr sz="1400" spc="0" dirty="0" smtClean="0">
                <a:solidFill>
                  <a:srgbClr val="FFFFFF"/>
                </a:solidFill>
                <a:latin typeface="Times New Roman"/>
                <a:cs typeface="Times New Roman"/>
              </a:rPr>
              <a:t>Alg</a:t>
            </a:r>
            <a:r>
              <a:rPr sz="1400" spc="-39" dirty="0" smtClean="0">
                <a:solidFill>
                  <a:srgbClr val="FFFFFF"/>
                </a:solidFill>
                <a:latin typeface="Times New Roman"/>
                <a:cs typeface="Times New Roman"/>
              </a:rPr>
              <a:t>o</a:t>
            </a:r>
            <a:r>
              <a:rPr sz="1400" spc="0" dirty="0" smtClean="0">
                <a:solidFill>
                  <a:srgbClr val="FFFFFF"/>
                </a:solidFill>
                <a:latin typeface="Times New Roman"/>
                <a:cs typeface="Times New Roman"/>
              </a:rPr>
              <a:t>rthim</a:t>
            </a:r>
            <a:r>
              <a:rPr sz="1400" spc="119" dirty="0" smtClean="0">
                <a:solidFill>
                  <a:srgbClr val="FFFFFF"/>
                </a:solidFill>
                <a:latin typeface="Times New Roman"/>
                <a:cs typeface="Times New Roman"/>
              </a:rPr>
              <a:t> </a:t>
            </a:r>
            <a:r>
              <a:rPr sz="1400" spc="0" dirty="0" smtClean="0">
                <a:solidFill>
                  <a:srgbClr val="FFFFFF"/>
                </a:solidFill>
                <a:latin typeface="Times New Roman"/>
                <a:cs typeface="Times New Roman"/>
              </a:rPr>
              <a:t>with</a:t>
            </a:r>
            <a:r>
              <a:rPr sz="1400" spc="124" dirty="0" smtClean="0">
                <a:solidFill>
                  <a:srgbClr val="FFFFFF"/>
                </a:solidFill>
                <a:latin typeface="Times New Roman"/>
                <a:cs typeface="Times New Roman"/>
              </a:rPr>
              <a:t> </a:t>
            </a:r>
            <a:r>
              <a:rPr sz="1400" spc="0" dirty="0" smtClean="0">
                <a:solidFill>
                  <a:srgbClr val="FFFFFF"/>
                </a:solidFill>
                <a:latin typeface="Times New Roman"/>
                <a:cs typeface="Times New Roman"/>
              </a:rPr>
              <a:t>Res</a:t>
            </a:r>
            <a:r>
              <a:rPr sz="1400" spc="39" dirty="0" smtClean="0">
                <a:solidFill>
                  <a:srgbClr val="FFFFFF"/>
                </a:solidFill>
                <a:latin typeface="Times New Roman"/>
                <a:cs typeface="Times New Roman"/>
              </a:rPr>
              <a:t>p</a:t>
            </a:r>
            <a:r>
              <a:rPr sz="1400" spc="0" dirty="0" smtClean="0">
                <a:solidFill>
                  <a:srgbClr val="FFFFFF"/>
                </a:solidFill>
                <a:latin typeface="Times New Roman"/>
                <a:cs typeface="Times New Roman"/>
              </a:rPr>
              <a:t>ect</a:t>
            </a:r>
            <a:r>
              <a:rPr sz="1400" spc="205" dirty="0" smtClean="0">
                <a:solidFill>
                  <a:srgbClr val="FFFFFF"/>
                </a:solidFill>
                <a:latin typeface="Times New Roman"/>
                <a:cs typeface="Times New Roman"/>
              </a:rPr>
              <a:t> </a:t>
            </a:r>
            <a:r>
              <a:rPr sz="1400" spc="0" dirty="0" smtClean="0">
                <a:solidFill>
                  <a:srgbClr val="FFFFFF"/>
                </a:solidFill>
                <a:latin typeface="Times New Roman"/>
                <a:cs typeface="Times New Roman"/>
              </a:rPr>
              <a:t>to</a:t>
            </a:r>
            <a:r>
              <a:rPr sz="1400" spc="239" dirty="0" smtClean="0">
                <a:solidFill>
                  <a:srgbClr val="FFFFFF"/>
                </a:solidFill>
                <a:latin typeface="Times New Roman"/>
                <a:cs typeface="Times New Roman"/>
              </a:rPr>
              <a:t> </a:t>
            </a:r>
            <a:r>
              <a:rPr sz="1400" spc="0" dirty="0" smtClean="0">
                <a:solidFill>
                  <a:srgbClr val="FFFFFF"/>
                </a:solidFill>
                <a:latin typeface="Times New Roman"/>
                <a:cs typeface="Times New Roman"/>
              </a:rPr>
              <a:t>Time</a:t>
            </a:r>
            <a:endParaRPr sz="1400">
              <a:latin typeface="Times New Roman"/>
              <a:cs typeface="Times New Roman"/>
            </a:endParaRPr>
          </a:p>
        </p:txBody>
      </p:sp>
      <p:sp>
        <p:nvSpPr>
          <p:cNvPr id="6" name="object 6"/>
          <p:cNvSpPr txBox="1"/>
          <p:nvPr/>
        </p:nvSpPr>
        <p:spPr>
          <a:xfrm>
            <a:off x="798638" y="2292525"/>
            <a:ext cx="3259011" cy="151925"/>
          </a:xfrm>
          <a:prstGeom prst="rect">
            <a:avLst/>
          </a:prstGeom>
        </p:spPr>
        <p:txBody>
          <a:bodyPr wrap="square" lIns="0" tIns="0" rIns="0" bIns="0" rtlCol="0">
            <a:noAutofit/>
          </a:bodyPr>
          <a:lstStyle/>
          <a:p>
            <a:pPr marL="12700">
              <a:lnSpc>
                <a:spcPts val="1065"/>
              </a:lnSpc>
              <a:spcBef>
                <a:spcPts val="53"/>
              </a:spcBef>
            </a:pPr>
            <a:r>
              <a:rPr sz="1000" spc="0" dirty="0" smtClean="0">
                <a:solidFill>
                  <a:srgbClr val="3333B2"/>
                </a:solidFill>
                <a:latin typeface="Times New Roman"/>
                <a:cs typeface="Times New Roman"/>
              </a:rPr>
              <a:t>Figure</a:t>
            </a:r>
            <a:r>
              <a:rPr lang="en-US" sz="1000" spc="0" dirty="0" smtClean="0">
                <a:solidFill>
                  <a:srgbClr val="3333B2"/>
                </a:solidFill>
                <a:latin typeface="Times New Roman"/>
                <a:cs typeface="Times New Roman"/>
              </a:rPr>
              <a:t> 16</a:t>
            </a:r>
            <a:r>
              <a:rPr sz="1000" spc="58" dirty="0" smtClean="0">
                <a:solidFill>
                  <a:srgbClr val="3333B2"/>
                </a:solidFill>
                <a:latin typeface="Times New Roman"/>
                <a:cs typeface="Times New Roman"/>
              </a:rPr>
              <a:t> </a:t>
            </a:r>
            <a:r>
              <a:rPr sz="1000" spc="0" dirty="0" smtClean="0">
                <a:solidFill>
                  <a:srgbClr val="3333B2"/>
                </a:solidFill>
                <a:latin typeface="Times New Roman"/>
                <a:cs typeface="Times New Roman"/>
              </a:rPr>
              <a:t>:</a:t>
            </a:r>
            <a:r>
              <a:rPr sz="1000" spc="187" dirty="0" smtClean="0">
                <a:solidFill>
                  <a:srgbClr val="3333B2"/>
                </a:solidFill>
                <a:latin typeface="Times New Roman"/>
                <a:cs typeface="Times New Roman"/>
              </a:rPr>
              <a:t> </a:t>
            </a:r>
            <a:r>
              <a:rPr sz="1000" spc="0" dirty="0" smtClean="0">
                <a:latin typeface="Times New Roman"/>
                <a:cs typeface="Times New Roman"/>
              </a:rPr>
              <a:t>Candidates’</a:t>
            </a:r>
            <a:r>
              <a:rPr sz="1000" spc="123" dirty="0" smtClean="0">
                <a:latin typeface="Times New Roman"/>
                <a:cs typeface="Times New Roman"/>
              </a:rPr>
              <a:t> </a:t>
            </a:r>
            <a:r>
              <a:rPr sz="1000" spc="0" dirty="0" smtClean="0">
                <a:latin typeface="Times New Roman"/>
                <a:cs typeface="Times New Roman"/>
              </a:rPr>
              <a:t>choice</a:t>
            </a:r>
            <a:r>
              <a:rPr sz="1000" spc="33" dirty="0" smtClean="0">
                <a:latin typeface="Times New Roman"/>
                <a:cs typeface="Times New Roman"/>
              </a:rPr>
              <a:t> </a:t>
            </a:r>
            <a:r>
              <a:rPr sz="1000" spc="0" dirty="0" smtClean="0">
                <a:latin typeface="Times New Roman"/>
                <a:cs typeface="Times New Roman"/>
              </a:rPr>
              <a:t>selection</a:t>
            </a:r>
            <a:r>
              <a:rPr sz="1000" spc="69" dirty="0" smtClean="0">
                <a:latin typeface="Times New Roman"/>
                <a:cs typeface="Times New Roman"/>
              </a:rPr>
              <a:t> </a:t>
            </a:r>
            <a:r>
              <a:rPr sz="1000" spc="0" dirty="0" smtClean="0">
                <a:latin typeface="Times New Roman"/>
                <a:cs typeface="Times New Roman"/>
              </a:rPr>
              <a:t>trend</a:t>
            </a:r>
            <a:r>
              <a:rPr sz="1000" spc="184" dirty="0" smtClean="0">
                <a:latin typeface="Times New Roman"/>
                <a:cs typeface="Times New Roman"/>
              </a:rPr>
              <a:t> </a:t>
            </a:r>
            <a:r>
              <a:rPr sz="1000" spc="0" dirty="0" smtClean="0">
                <a:latin typeface="Times New Roman"/>
                <a:cs typeface="Times New Roman"/>
              </a:rPr>
              <a:t>in</a:t>
            </a:r>
            <a:r>
              <a:rPr sz="1000" spc="48" dirty="0" smtClean="0">
                <a:latin typeface="Times New Roman"/>
                <a:cs typeface="Times New Roman"/>
              </a:rPr>
              <a:t> </a:t>
            </a:r>
            <a:r>
              <a:rPr sz="1000" spc="0" dirty="0" smtClean="0">
                <a:latin typeface="Times New Roman"/>
                <a:cs typeface="Times New Roman"/>
              </a:rPr>
              <a:t>2015-2016</a:t>
            </a:r>
            <a:endParaRPr sz="1000" dirty="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31</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1" name="object 41"/>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0" name="object 40"/>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6" name="object 36"/>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7" name="object 37"/>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8" name="object 38"/>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9" name="object 39"/>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0" name="object 30"/>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2" name="object 32"/>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3" name="object 33"/>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4" name="object 34"/>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5" name="object 35"/>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4" name="object 24"/>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8" name="object 28"/>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9" name="object 29"/>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19" name="object 19"/>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0" name="object 20"/>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1" name="object 21"/>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2" name="object 22"/>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3" name="object 13"/>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4" name="object 14"/>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6" name="object 16"/>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18" name="object 18"/>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0" name="object 10"/>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1" name="object 11"/>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2" name="object 12"/>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Algorithm  </a:t>
            </a:r>
            <a:r>
              <a:rPr lang="en-US" sz="600" spc="50" dirty="0">
                <a:solidFill>
                  <a:srgbClr val="8C8CAC"/>
                </a:solidFill>
                <a:latin typeface="Times New Roman"/>
                <a:cs typeface="Times New Roman"/>
              </a:rPr>
              <a:t>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Model </a:t>
            </a:r>
            <a:r>
              <a:rPr lang="en-US" sz="600" dirty="0">
                <a:solidFill>
                  <a:srgbClr val="8C8CAC"/>
                </a:solidFill>
                <a:latin typeface="Times New Roman"/>
                <a:cs typeface="Times New Roman"/>
              </a:rPr>
              <a:t> </a:t>
            </a:r>
            <a:r>
              <a:rPr lang="en-US" sz="600" spc="70" dirty="0">
                <a:solidFill>
                  <a:srgbClr val="8C8CAC"/>
                </a:solidFill>
                <a:latin typeface="Times New Roman"/>
                <a:cs typeface="Times New Roman"/>
              </a:rPr>
              <a:t> </a:t>
            </a:r>
            <a:r>
              <a:rPr lang="en-US" sz="600" dirty="0">
                <a:solidFill>
                  <a:srgbClr val="FFFFFF"/>
                </a:solidFill>
                <a:latin typeface="Times New Roman"/>
                <a:cs typeface="Times New Roman"/>
              </a:rPr>
              <a:t>Results  </a:t>
            </a:r>
            <a:r>
              <a:rPr lang="en-US" sz="600" dirty="0">
                <a:solidFill>
                  <a:srgbClr val="8C8CAC"/>
                </a:solidFill>
                <a:latin typeface="Times New Roman"/>
                <a:cs typeface="Times New Roman"/>
              </a:rPr>
              <a:t>Summary</a:t>
            </a:r>
            <a:endParaRPr lang="en-US" sz="600" dirty="0">
              <a:latin typeface="Times New Roman"/>
              <a:cs typeface="Times New Roman"/>
            </a:endParaRPr>
          </a:p>
        </p:txBody>
      </p:sp>
      <p:sp>
        <p:nvSpPr>
          <p:cNvPr id="7" name="object 7"/>
          <p:cNvSpPr txBox="1"/>
          <p:nvPr/>
        </p:nvSpPr>
        <p:spPr>
          <a:xfrm>
            <a:off x="95300" y="366542"/>
            <a:ext cx="3318496" cy="207596"/>
          </a:xfrm>
          <a:prstGeom prst="rect">
            <a:avLst/>
          </a:prstGeom>
        </p:spPr>
        <p:txBody>
          <a:bodyPr wrap="square" lIns="0" tIns="0" rIns="0" bIns="0" rtlCol="0">
            <a:noAutofit/>
          </a:bodyPr>
          <a:lstStyle/>
          <a:p>
            <a:pPr marL="12700">
              <a:lnSpc>
                <a:spcPts val="1480"/>
              </a:lnSpc>
              <a:spcBef>
                <a:spcPts val="74"/>
              </a:spcBef>
            </a:pPr>
            <a:r>
              <a:rPr lang="en-US" sz="1400" spc="0" dirty="0" smtClean="0">
                <a:solidFill>
                  <a:srgbClr val="FFFFFF"/>
                </a:solidFill>
                <a:latin typeface="Times New Roman"/>
                <a:cs typeface="Times New Roman"/>
              </a:rPr>
              <a:t>Literature Review</a:t>
            </a:r>
            <a:endParaRPr sz="1400" dirty="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31</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graphicFrame>
        <p:nvGraphicFramePr>
          <p:cNvPr id="5" name="Table 4"/>
          <p:cNvGraphicFramePr>
            <a:graphicFrameLocks noGrp="1"/>
          </p:cNvGraphicFramePr>
          <p:nvPr>
            <p:extLst>
              <p:ext uri="{D42A27DB-BD31-4B8C-83A1-F6EECF244321}">
                <p14:modId xmlns:p14="http://schemas.microsoft.com/office/powerpoint/2010/main" val="3238904004"/>
              </p:ext>
            </p:extLst>
          </p:nvPr>
        </p:nvGraphicFramePr>
        <p:xfrm>
          <a:off x="247650" y="666749"/>
          <a:ext cx="3914636" cy="2519680"/>
        </p:xfrm>
        <a:graphic>
          <a:graphicData uri="http://schemas.openxmlformats.org/drawingml/2006/table">
            <a:tbl>
              <a:tblPr firstRow="1" bandRow="1">
                <a:tableStyleId>{5C22544A-7EE6-4342-B048-85BDC9FD1C3A}</a:tableStyleId>
              </a:tblPr>
              <a:tblGrid>
                <a:gridCol w="1914340"/>
                <a:gridCol w="2000296"/>
              </a:tblGrid>
              <a:tr h="287237">
                <a:tc gridSpan="2">
                  <a:txBody>
                    <a:bodyPr/>
                    <a:lstStyle/>
                    <a:p>
                      <a:r>
                        <a:rPr lang="en-US" dirty="0" smtClean="0"/>
                        <a:t>Difference between other</a:t>
                      </a:r>
                      <a:r>
                        <a:rPr lang="en-US" baseline="0" dirty="0" smtClean="0"/>
                        <a:t> Systems</a:t>
                      </a:r>
                      <a:endParaRPr lang="en-US" dirty="0"/>
                    </a:p>
                  </a:txBody>
                  <a:tcPr/>
                </a:tc>
                <a:tc hMerge="1">
                  <a:txBody>
                    <a:bodyPr/>
                    <a:lstStyle/>
                    <a:p>
                      <a:endParaRPr lang="en-US" dirty="0"/>
                    </a:p>
                  </a:txBody>
                  <a:tcPr/>
                </a:tc>
              </a:tr>
              <a:tr h="370840">
                <a:tc>
                  <a:txBody>
                    <a:bodyPr/>
                    <a:lstStyle/>
                    <a:p>
                      <a:r>
                        <a:rPr lang="en-US" sz="1400" kern="1200" spc="0" baseline="2635" dirty="0" smtClean="0">
                          <a:solidFill>
                            <a:schemeClr val="dk1"/>
                          </a:solidFill>
                          <a:latin typeface="Times New Roman"/>
                          <a:ea typeface="+mn-ea"/>
                          <a:cs typeface="Times New Roman"/>
                        </a:rPr>
                        <a:t>O. </a:t>
                      </a:r>
                      <a:r>
                        <a:rPr lang="en-US" sz="1400" kern="1200" spc="0" baseline="2635" dirty="0" err="1" smtClean="0">
                          <a:solidFill>
                            <a:schemeClr val="dk1"/>
                          </a:solidFill>
                          <a:latin typeface="Times New Roman"/>
                          <a:ea typeface="+mn-ea"/>
                          <a:cs typeface="Times New Roman"/>
                        </a:rPr>
                        <a:t>Aygu¨n</a:t>
                      </a:r>
                      <a:r>
                        <a:rPr lang="en-US" sz="1400" kern="1200" spc="0" baseline="2635" dirty="0" smtClean="0">
                          <a:solidFill>
                            <a:schemeClr val="dk1"/>
                          </a:solidFill>
                          <a:latin typeface="Times New Roman"/>
                          <a:ea typeface="+mn-ea"/>
                          <a:cs typeface="Times New Roman"/>
                        </a:rPr>
                        <a:t> and I. Bo [1], </a:t>
                      </a:r>
                      <a:endParaRPr lang="en-US" sz="1400" kern="1200" spc="0" baseline="2635" dirty="0">
                        <a:solidFill>
                          <a:schemeClr val="dk1"/>
                        </a:solidFill>
                        <a:latin typeface="Times New Roman"/>
                        <a:ea typeface="+mn-ea"/>
                        <a:cs typeface="Times New Roman"/>
                      </a:endParaRPr>
                    </a:p>
                  </a:txBody>
                  <a:tcPr/>
                </a:tc>
                <a:tc>
                  <a:txBody>
                    <a:bodyPr/>
                    <a:lstStyle/>
                    <a:p>
                      <a:r>
                        <a:rPr lang="en-US" sz="1400" spc="0" baseline="2635" dirty="0" smtClean="0">
                          <a:latin typeface="Times New Roman"/>
                          <a:cs typeface="Times New Roman"/>
                        </a:rPr>
                        <a:t>seats</a:t>
                      </a:r>
                      <a:r>
                        <a:rPr lang="en-US" sz="1400" spc="179" baseline="2635" dirty="0" smtClean="0">
                          <a:latin typeface="Times New Roman"/>
                          <a:cs typeface="Times New Roman"/>
                        </a:rPr>
                        <a:t> </a:t>
                      </a:r>
                      <a:r>
                        <a:rPr lang="en-US" sz="1400" spc="-29" baseline="2635" dirty="0" smtClean="0">
                          <a:latin typeface="Times New Roman"/>
                          <a:cs typeface="Times New Roman"/>
                        </a:rPr>
                        <a:t>a</a:t>
                      </a:r>
                      <a:r>
                        <a:rPr lang="en-US" sz="1400" spc="0" baseline="2635" dirty="0" smtClean="0">
                          <a:latin typeface="Times New Roman"/>
                          <a:cs typeface="Times New Roman"/>
                        </a:rPr>
                        <a:t>re</a:t>
                      </a:r>
                      <a:r>
                        <a:rPr lang="en-US" sz="1400" spc="124" baseline="2635" dirty="0" smtClean="0">
                          <a:latin typeface="Times New Roman"/>
                          <a:cs typeface="Times New Roman"/>
                        </a:rPr>
                        <a:t> </a:t>
                      </a:r>
                      <a:r>
                        <a:rPr lang="en-US" sz="1400" spc="0" baseline="2635" dirty="0" smtClean="0">
                          <a:latin typeface="Times New Roman"/>
                          <a:cs typeface="Times New Roman"/>
                        </a:rPr>
                        <a:t>distributed</a:t>
                      </a:r>
                      <a:r>
                        <a:rPr lang="en-US" sz="1400" spc="206" baseline="2635" dirty="0" smtClean="0">
                          <a:latin typeface="Times New Roman"/>
                          <a:cs typeface="Times New Roman"/>
                        </a:rPr>
                        <a:t> </a:t>
                      </a:r>
                      <a:r>
                        <a:rPr lang="en-US" sz="1400" spc="0" baseline="2635" dirty="0" smtClean="0">
                          <a:latin typeface="Times New Roman"/>
                          <a:cs typeface="Times New Roman"/>
                        </a:rPr>
                        <a:t>acc</a:t>
                      </a:r>
                      <a:r>
                        <a:rPr lang="en-US" sz="1400" spc="-29" baseline="2635" dirty="0" smtClean="0">
                          <a:latin typeface="Times New Roman"/>
                          <a:cs typeface="Times New Roman"/>
                        </a:rPr>
                        <a:t>o</a:t>
                      </a:r>
                      <a:r>
                        <a:rPr lang="en-US" sz="1400" spc="0" baseline="2635" dirty="0" smtClean="0">
                          <a:latin typeface="Times New Roman"/>
                          <a:cs typeface="Times New Roman"/>
                        </a:rPr>
                        <a:t>rding</a:t>
                      </a:r>
                      <a:r>
                        <a:rPr lang="en-US" sz="1400" spc="86" baseline="2635" dirty="0" smtClean="0">
                          <a:latin typeface="Times New Roman"/>
                          <a:cs typeface="Times New Roman"/>
                        </a:rPr>
                        <a:t> </a:t>
                      </a:r>
                      <a:r>
                        <a:rPr lang="en-US" sz="1400" spc="0" baseline="2635" dirty="0" smtClean="0">
                          <a:latin typeface="Times New Roman"/>
                          <a:cs typeface="Times New Roman"/>
                        </a:rPr>
                        <a:t>to </a:t>
                      </a:r>
                      <a:r>
                        <a:rPr lang="en-US" sz="1400" kern="1200" spc="0" baseline="2635" dirty="0" smtClean="0">
                          <a:solidFill>
                            <a:schemeClr val="dk1"/>
                          </a:solidFill>
                          <a:latin typeface="Times New Roman"/>
                          <a:ea typeface="+mn-ea"/>
                          <a:cs typeface="Times New Roman"/>
                        </a:rPr>
                        <a:t>district where each district has its own fixed quota</a:t>
                      </a:r>
                      <a:endParaRPr lang="en-US" sz="1400" kern="1200" spc="0" baseline="2635" dirty="0">
                        <a:solidFill>
                          <a:schemeClr val="dk1"/>
                        </a:solidFill>
                        <a:latin typeface="Times New Roman"/>
                        <a:ea typeface="+mn-ea"/>
                        <a:cs typeface="Times New Roman"/>
                      </a:endParaRPr>
                    </a:p>
                  </a:txBody>
                  <a:tcPr/>
                </a:tc>
              </a:tr>
              <a:tr h="370840">
                <a:tc>
                  <a:txBody>
                    <a:bodyPr/>
                    <a:lstStyle/>
                    <a:p>
                      <a:pPr marL="0" algn="l" defTabSz="914400" rtl="0" eaLnBrk="1" latinLnBrk="0" hangingPunct="1"/>
                      <a:r>
                        <a:rPr lang="en-US" sz="1400" kern="1200" spc="0" baseline="2635" dirty="0" smtClean="0">
                          <a:solidFill>
                            <a:schemeClr val="dk1"/>
                          </a:solidFill>
                          <a:latin typeface="Times New Roman"/>
                          <a:ea typeface="+mn-ea"/>
                          <a:cs typeface="Times New Roman"/>
                        </a:rPr>
                        <a:t>A. Bhatia et al</a:t>
                      </a:r>
                      <a:endParaRPr lang="en-US" sz="1400" kern="1200" spc="0" baseline="2635" dirty="0">
                        <a:solidFill>
                          <a:schemeClr val="dk1"/>
                        </a:solidFill>
                        <a:latin typeface="Times New Roman"/>
                        <a:ea typeface="+mn-ea"/>
                        <a:cs typeface="Times New Roman"/>
                      </a:endParaRPr>
                    </a:p>
                  </a:txBody>
                  <a:tcPr/>
                </a:tc>
                <a:tc>
                  <a:txBody>
                    <a:bodyPr/>
                    <a:lstStyle/>
                    <a:p>
                      <a:r>
                        <a:rPr lang="en-US" sz="1400" kern="1200" spc="0" baseline="2635" dirty="0" smtClean="0">
                          <a:solidFill>
                            <a:schemeClr val="dk1"/>
                          </a:solidFill>
                          <a:latin typeface="Times New Roman"/>
                          <a:ea typeface="+mn-ea"/>
                          <a:cs typeface="Times New Roman"/>
                        </a:rPr>
                        <a:t>seats are distributed according to their realms</a:t>
                      </a:r>
                      <a:endParaRPr lang="en-US" sz="1400" kern="1200" spc="0" baseline="2635" dirty="0">
                        <a:solidFill>
                          <a:schemeClr val="dk1"/>
                        </a:solidFill>
                        <a:latin typeface="Times New Roman"/>
                        <a:ea typeface="+mn-ea"/>
                        <a:cs typeface="Times New Roman"/>
                      </a:endParaRPr>
                    </a:p>
                  </a:txBody>
                  <a:tcPr/>
                </a:tc>
              </a:tr>
              <a:tr h="370840">
                <a:tc gridSpan="2">
                  <a:txBody>
                    <a:bodyPr/>
                    <a:lstStyle/>
                    <a:p>
                      <a:r>
                        <a:rPr lang="en-US" sz="1400" kern="1200" spc="0" baseline="2635" dirty="0" smtClean="0">
                          <a:solidFill>
                            <a:srgbClr val="FF0000"/>
                          </a:solidFill>
                          <a:latin typeface="Times New Roman"/>
                          <a:ea typeface="+mn-ea"/>
                          <a:cs typeface="Times New Roman"/>
                        </a:rPr>
                        <a:t>                   University Of Sindh</a:t>
                      </a:r>
                      <a:r>
                        <a:rPr lang="en-US" sz="1400" kern="1200" spc="0" baseline="2635" dirty="0">
                          <a:solidFill>
                            <a:srgbClr val="FF0000"/>
                          </a:solidFill>
                          <a:latin typeface="Times New Roman"/>
                          <a:ea typeface="+mn-ea"/>
                          <a:cs typeface="Times New Roman"/>
                        </a:rPr>
                        <a:t> </a:t>
                      </a:r>
                      <a:r>
                        <a:rPr lang="en-US" sz="1400" kern="1200" spc="0" baseline="2635" dirty="0" smtClean="0">
                          <a:solidFill>
                            <a:srgbClr val="FF0000"/>
                          </a:solidFill>
                          <a:latin typeface="Times New Roman"/>
                          <a:ea typeface="+mn-ea"/>
                          <a:cs typeface="Times New Roman"/>
                        </a:rPr>
                        <a:t>adopted both polices</a:t>
                      </a:r>
                      <a:endParaRPr lang="en-US" sz="1400" kern="1200" spc="0" baseline="2635" dirty="0">
                        <a:solidFill>
                          <a:srgbClr val="FF0000"/>
                        </a:solidFill>
                        <a:latin typeface="Times New Roman"/>
                        <a:ea typeface="+mn-ea"/>
                        <a:cs typeface="Times New Roman"/>
                      </a:endParaRPr>
                    </a:p>
                  </a:txBody>
                  <a:tcPr/>
                </a:tc>
                <a:tc hMerge="1">
                  <a:txBody>
                    <a:bodyPr/>
                    <a:lstStyle/>
                    <a:p>
                      <a:endParaRPr lang="en-US" sz="1400" kern="1200" spc="0" baseline="2635" dirty="0">
                        <a:solidFill>
                          <a:srgbClr val="FF0000"/>
                        </a:solidFill>
                        <a:latin typeface="Times New Roman"/>
                        <a:ea typeface="+mn-ea"/>
                        <a:cs typeface="Times New Roman"/>
                      </a:endParaRPr>
                    </a:p>
                  </a:txBody>
                  <a:tcPr/>
                </a:tc>
              </a:tr>
              <a:tr h="370840">
                <a:tc gridSpan="2">
                  <a:txBody>
                    <a:bodyPr/>
                    <a:lstStyle/>
                    <a:p>
                      <a:pPr marL="323227" marR="157349" indent="0" algn="l" defTabSz="914400" rtl="0" eaLnBrk="1" fontAlgn="auto" latinLnBrk="0" hangingPunct="1">
                        <a:lnSpc>
                          <a:spcPts val="1264"/>
                        </a:lnSpc>
                        <a:spcBef>
                          <a:spcPts val="0"/>
                        </a:spcBef>
                        <a:spcAft>
                          <a:spcPts val="0"/>
                        </a:spcAft>
                        <a:buClrTx/>
                        <a:buSzTx/>
                        <a:buFontTx/>
                        <a:buNone/>
                        <a:tabLst/>
                        <a:defRPr/>
                      </a:pPr>
                      <a:r>
                        <a:rPr lang="en-US" sz="1400" kern="1200" spc="0" baseline="2635" dirty="0" smtClean="0">
                          <a:solidFill>
                            <a:schemeClr val="dk1"/>
                          </a:solidFill>
                          <a:latin typeface="Times New Roman"/>
                          <a:ea typeface="+mn-ea"/>
                          <a:cs typeface="Times New Roman"/>
                        </a:rPr>
                        <a:t>The authors [1,2,3,5,7,13, 6],  developed the mathematical models.</a:t>
                      </a:r>
                    </a:p>
                  </a:txBody>
                  <a:tcPr/>
                </a:tc>
                <a:tc hMerge="1">
                  <a:txBody>
                    <a:bodyPr/>
                    <a:lstStyle/>
                    <a:p>
                      <a:pPr marL="323227" marR="157349">
                        <a:lnSpc>
                          <a:spcPts val="1264"/>
                        </a:lnSpc>
                      </a:pPr>
                      <a:endParaRPr lang="en-US" sz="1100" dirty="0">
                        <a:latin typeface="Times New Roman"/>
                        <a:cs typeface="Times New Roman"/>
                      </a:endParaRPr>
                    </a:p>
                  </a:txBody>
                  <a:tcPr/>
                </a:tc>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spc="0" baseline="2635" dirty="0" smtClean="0">
                          <a:solidFill>
                            <a:srgbClr val="FF0000"/>
                          </a:solidFill>
                          <a:latin typeface="Times New Roman"/>
                          <a:ea typeface="+mn-ea"/>
                          <a:cs typeface="Times New Roman"/>
                        </a:rPr>
                        <a:t>We used the object modeling approach to structure the system that dominates the programming paradigm.  To the best of our knowledge, such an approach has not been used for the said purpose.</a:t>
                      </a:r>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42666675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1" name="object 41"/>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0" name="object 40"/>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6" name="object 36"/>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7" name="object 37"/>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8" name="object 38"/>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9" name="object 39"/>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0" name="object 30"/>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2" name="object 32"/>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3" name="object 33"/>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4" name="object 34"/>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5" name="object 35"/>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4" name="object 24"/>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8" name="object 28"/>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9" name="object 29"/>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19" name="object 19"/>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0" name="object 20"/>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1" name="object 21"/>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2" name="object 22"/>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3" name="object 13"/>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4" name="object 14"/>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6" name="object 16"/>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18" name="object 18"/>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0" name="object 10"/>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1" name="object 11"/>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2" name="object 12"/>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Algorithm  </a:t>
            </a:r>
            <a:r>
              <a:rPr lang="en-US" sz="600" spc="50" dirty="0">
                <a:solidFill>
                  <a:srgbClr val="8C8CAC"/>
                </a:solidFill>
                <a:latin typeface="Times New Roman"/>
                <a:cs typeface="Times New Roman"/>
              </a:rPr>
              <a:t>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Model </a:t>
            </a:r>
            <a:r>
              <a:rPr lang="en-US" sz="600" dirty="0">
                <a:solidFill>
                  <a:srgbClr val="8C8CAC"/>
                </a:solidFill>
                <a:latin typeface="Times New Roman"/>
                <a:cs typeface="Times New Roman"/>
              </a:rPr>
              <a:t> </a:t>
            </a:r>
            <a:r>
              <a:rPr lang="en-US" sz="600" spc="70" dirty="0">
                <a:solidFill>
                  <a:srgbClr val="8C8CAC"/>
                </a:solidFill>
                <a:latin typeface="Times New Roman"/>
                <a:cs typeface="Times New Roman"/>
              </a:rPr>
              <a:t> </a:t>
            </a:r>
            <a:r>
              <a:rPr lang="en-US" sz="600" dirty="0">
                <a:solidFill>
                  <a:srgbClr val="FFFFFF"/>
                </a:solidFill>
                <a:latin typeface="Times New Roman"/>
                <a:cs typeface="Times New Roman"/>
              </a:rPr>
              <a:t>Results  </a:t>
            </a:r>
            <a:r>
              <a:rPr lang="en-US" sz="600" dirty="0">
                <a:solidFill>
                  <a:srgbClr val="8C8CAC"/>
                </a:solidFill>
                <a:latin typeface="Times New Roman"/>
                <a:cs typeface="Times New Roman"/>
              </a:rPr>
              <a:t>Summary</a:t>
            </a:r>
            <a:endParaRPr lang="en-US" sz="600" dirty="0">
              <a:latin typeface="Times New Roman"/>
              <a:cs typeface="Times New Roman"/>
            </a:endParaRPr>
          </a:p>
        </p:txBody>
      </p:sp>
      <p:sp>
        <p:nvSpPr>
          <p:cNvPr id="7" name="object 7"/>
          <p:cNvSpPr txBox="1"/>
          <p:nvPr/>
        </p:nvSpPr>
        <p:spPr>
          <a:xfrm>
            <a:off x="95300" y="366542"/>
            <a:ext cx="3318496" cy="207596"/>
          </a:xfrm>
          <a:prstGeom prst="rect">
            <a:avLst/>
          </a:prstGeom>
        </p:spPr>
        <p:txBody>
          <a:bodyPr wrap="square" lIns="0" tIns="0" rIns="0" bIns="0" rtlCol="0">
            <a:noAutofit/>
          </a:bodyPr>
          <a:lstStyle/>
          <a:p>
            <a:pPr marL="12700">
              <a:lnSpc>
                <a:spcPts val="1480"/>
              </a:lnSpc>
              <a:spcBef>
                <a:spcPts val="74"/>
              </a:spcBef>
            </a:pPr>
            <a:r>
              <a:rPr lang="en-US" sz="1400" spc="0" dirty="0" smtClean="0">
                <a:solidFill>
                  <a:srgbClr val="FFFFFF"/>
                </a:solidFill>
                <a:latin typeface="Times New Roman"/>
                <a:cs typeface="Times New Roman"/>
              </a:rPr>
              <a:t>Literature Review</a:t>
            </a:r>
            <a:endParaRPr sz="1400" dirty="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31</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graphicFrame>
        <p:nvGraphicFramePr>
          <p:cNvPr id="5" name="Table 4"/>
          <p:cNvGraphicFramePr>
            <a:graphicFrameLocks noGrp="1"/>
          </p:cNvGraphicFramePr>
          <p:nvPr>
            <p:extLst>
              <p:ext uri="{D42A27DB-BD31-4B8C-83A1-F6EECF244321}">
                <p14:modId xmlns:p14="http://schemas.microsoft.com/office/powerpoint/2010/main" val="702335973"/>
              </p:ext>
            </p:extLst>
          </p:nvPr>
        </p:nvGraphicFramePr>
        <p:xfrm>
          <a:off x="247650" y="666749"/>
          <a:ext cx="3914636" cy="2623821"/>
        </p:xfrm>
        <a:graphic>
          <a:graphicData uri="http://schemas.openxmlformats.org/drawingml/2006/table">
            <a:tbl>
              <a:tblPr firstRow="1" bandRow="1">
                <a:tableStyleId>{5C22544A-7EE6-4342-B048-85BDC9FD1C3A}</a:tableStyleId>
              </a:tblPr>
              <a:tblGrid>
                <a:gridCol w="1914340"/>
                <a:gridCol w="2000296"/>
              </a:tblGrid>
              <a:tr h="287237">
                <a:tc gridSpan="2">
                  <a:txBody>
                    <a:bodyPr/>
                    <a:lstStyle/>
                    <a:p>
                      <a:r>
                        <a:rPr lang="en-US" dirty="0" smtClean="0"/>
                        <a:t>Difference between other</a:t>
                      </a:r>
                      <a:r>
                        <a:rPr lang="en-US" baseline="0" dirty="0" smtClean="0"/>
                        <a:t> Systems</a:t>
                      </a:r>
                      <a:endParaRPr lang="en-US" dirty="0"/>
                    </a:p>
                  </a:txBody>
                  <a:tcPr/>
                </a:tc>
                <a:tc hMerge="1">
                  <a:txBody>
                    <a:bodyPr/>
                    <a:lstStyle/>
                    <a:p>
                      <a:endParaRPr lang="en-US" dirty="0"/>
                    </a:p>
                  </a:txBody>
                  <a:tcPr/>
                </a:tc>
              </a:tr>
              <a:tr h="370840">
                <a:tc>
                  <a:txBody>
                    <a:bodyPr/>
                    <a:lstStyle/>
                    <a:p>
                      <a:pPr marL="0" algn="l" defTabSz="914400" rtl="0" eaLnBrk="1" latinLnBrk="0" hangingPunct="1"/>
                      <a:r>
                        <a:rPr lang="en-US" sz="1400" kern="1200" spc="0" baseline="2635" dirty="0" err="1" smtClean="0">
                          <a:solidFill>
                            <a:schemeClr val="dk1"/>
                          </a:solidFill>
                          <a:latin typeface="Times New Roman"/>
                          <a:ea typeface="+mn-ea"/>
                          <a:cs typeface="Times New Roman"/>
                        </a:rPr>
                        <a:t>Atila</a:t>
                      </a:r>
                      <a:r>
                        <a:rPr lang="en-US" sz="1400" kern="1200" spc="0" baseline="2635" dirty="0" smtClean="0">
                          <a:solidFill>
                            <a:schemeClr val="dk1"/>
                          </a:solidFill>
                          <a:latin typeface="Times New Roman"/>
                          <a:ea typeface="+mn-ea"/>
                          <a:cs typeface="Times New Roman"/>
                        </a:rPr>
                        <a:t> et al. [2] describe the selection of 8th and 9th grade </a:t>
                      </a:r>
                      <a:endParaRPr lang="en-US" sz="1400" kern="1200" spc="0" baseline="2635" dirty="0">
                        <a:solidFill>
                          <a:schemeClr val="dk1"/>
                        </a:solidFill>
                        <a:latin typeface="Times New Roman"/>
                        <a:ea typeface="+mn-ea"/>
                        <a:cs typeface="Times New Roman"/>
                      </a:endParaRPr>
                    </a:p>
                  </a:txBody>
                  <a:tcPr/>
                </a:tc>
                <a:tc>
                  <a:txBody>
                    <a:bodyPr/>
                    <a:lstStyle/>
                    <a:p>
                      <a:endParaRPr lang="en-US" sz="1400" kern="1200" spc="0" baseline="2635" dirty="0">
                        <a:solidFill>
                          <a:schemeClr val="dk1"/>
                        </a:solidFill>
                        <a:latin typeface="Times New Roman"/>
                        <a:ea typeface="+mn-ea"/>
                        <a:cs typeface="Times New Roman"/>
                      </a:endParaRPr>
                    </a:p>
                  </a:txBody>
                  <a:tcPr/>
                </a:tc>
              </a:tr>
              <a:tr h="477521">
                <a:tc>
                  <a:txBody>
                    <a:bodyPr/>
                    <a:lstStyle/>
                    <a:p>
                      <a:pPr marL="0" algn="l" defTabSz="914400" rtl="0" eaLnBrk="1" latinLnBrk="0" hangingPunct="1"/>
                      <a:r>
                        <a:rPr lang="en-US" sz="1400" kern="1200" spc="0" baseline="2635" dirty="0" smtClean="0">
                          <a:solidFill>
                            <a:schemeClr val="dk1"/>
                          </a:solidFill>
                          <a:latin typeface="Times New Roman"/>
                          <a:ea typeface="+mn-ea"/>
                          <a:cs typeface="Times New Roman"/>
                        </a:rPr>
                        <a:t>A. Bhatia et al</a:t>
                      </a:r>
                      <a:endParaRPr lang="en-US" sz="1400" kern="1200" spc="0" baseline="2635" dirty="0">
                        <a:solidFill>
                          <a:schemeClr val="dk1"/>
                        </a:solidFill>
                        <a:latin typeface="Times New Roman"/>
                        <a:ea typeface="+mn-ea"/>
                        <a:cs typeface="Times New Roman"/>
                      </a:endParaRPr>
                    </a:p>
                  </a:txBody>
                  <a:tcPr/>
                </a:tc>
                <a:tc>
                  <a:txBody>
                    <a:bodyPr/>
                    <a:lstStyle/>
                    <a:p>
                      <a:r>
                        <a:rPr lang="en-US" sz="1400" kern="1200" spc="0" baseline="2635" dirty="0" smtClean="0">
                          <a:solidFill>
                            <a:schemeClr val="dk1"/>
                          </a:solidFill>
                          <a:latin typeface="Times New Roman"/>
                          <a:ea typeface="+mn-ea"/>
                          <a:cs typeface="Times New Roman"/>
                        </a:rPr>
                        <a:t>seats are distributed according to their realms</a:t>
                      </a:r>
                      <a:endParaRPr lang="en-US" sz="1400" kern="1200" spc="0" baseline="2635" dirty="0">
                        <a:solidFill>
                          <a:schemeClr val="dk1"/>
                        </a:solidFill>
                        <a:latin typeface="Times New Roman"/>
                        <a:ea typeface="+mn-ea"/>
                        <a:cs typeface="Times New Roman"/>
                      </a:endParaRPr>
                    </a:p>
                  </a:txBody>
                  <a:tcPr/>
                </a:tc>
              </a:tr>
              <a:tr h="370840">
                <a:tc gridSpan="2">
                  <a:txBody>
                    <a:bodyPr/>
                    <a:lstStyle/>
                    <a:p>
                      <a:r>
                        <a:rPr lang="en-US" sz="1400" kern="1200" spc="0" baseline="2635" dirty="0" smtClean="0">
                          <a:solidFill>
                            <a:srgbClr val="FF0000"/>
                          </a:solidFill>
                          <a:latin typeface="Times New Roman"/>
                          <a:ea typeface="+mn-ea"/>
                          <a:cs typeface="Times New Roman"/>
                        </a:rPr>
                        <a:t>                   University Of Sindh</a:t>
                      </a:r>
                      <a:r>
                        <a:rPr lang="en-US" sz="1400" kern="1200" spc="0" baseline="0" dirty="0" smtClean="0">
                          <a:solidFill>
                            <a:srgbClr val="FF0000"/>
                          </a:solidFill>
                          <a:latin typeface="Times New Roman"/>
                          <a:ea typeface="+mn-ea"/>
                          <a:cs typeface="Times New Roman"/>
                        </a:rPr>
                        <a:t> </a:t>
                      </a:r>
                      <a:r>
                        <a:rPr lang="en-US" sz="1400" kern="1200" spc="0" baseline="2635" dirty="0" smtClean="0">
                          <a:solidFill>
                            <a:srgbClr val="FF0000"/>
                          </a:solidFill>
                          <a:latin typeface="Times New Roman"/>
                          <a:ea typeface="+mn-ea"/>
                          <a:cs typeface="Times New Roman"/>
                        </a:rPr>
                        <a:t>do not adopted this policy</a:t>
                      </a:r>
                      <a:endParaRPr lang="en-US" sz="1400" kern="1200" spc="0" baseline="2635" dirty="0">
                        <a:solidFill>
                          <a:srgbClr val="FF0000"/>
                        </a:solidFill>
                        <a:latin typeface="Times New Roman"/>
                        <a:ea typeface="+mn-ea"/>
                        <a:cs typeface="Times New Roman"/>
                      </a:endParaRPr>
                    </a:p>
                  </a:txBody>
                  <a:tcPr/>
                </a:tc>
                <a:tc hMerge="1">
                  <a:txBody>
                    <a:bodyPr/>
                    <a:lstStyle/>
                    <a:p>
                      <a:endParaRPr lang="en-US" sz="1400" kern="1200" spc="0" baseline="2635" dirty="0">
                        <a:solidFill>
                          <a:srgbClr val="FF0000"/>
                        </a:solidFill>
                        <a:latin typeface="Times New Roman"/>
                        <a:ea typeface="+mn-ea"/>
                        <a:cs typeface="Times New Roman"/>
                      </a:endParaRPr>
                    </a:p>
                  </a:txBody>
                  <a:tcPr/>
                </a:tc>
              </a:tr>
              <a:tr h="370840">
                <a:tc gridSpan="2">
                  <a:txBody>
                    <a:bodyPr/>
                    <a:lstStyle/>
                    <a:p>
                      <a:pPr marL="323227" marR="71451">
                        <a:lnSpc>
                          <a:spcPts val="1264"/>
                        </a:lnSpc>
                      </a:pPr>
                      <a:r>
                        <a:rPr lang="en-US" sz="1400" kern="1200" spc="0" baseline="2635" dirty="0" err="1" smtClean="0">
                          <a:solidFill>
                            <a:schemeClr val="dk1"/>
                          </a:solidFill>
                          <a:latin typeface="Times New Roman"/>
                          <a:ea typeface="+mn-ea"/>
                          <a:cs typeface="Times New Roman"/>
                        </a:rPr>
                        <a:t>Dur</a:t>
                      </a:r>
                      <a:r>
                        <a:rPr lang="en-US" sz="1400" kern="1200" spc="0" baseline="2635" dirty="0" smtClean="0">
                          <a:solidFill>
                            <a:schemeClr val="dk1"/>
                          </a:solidFill>
                          <a:latin typeface="Times New Roman"/>
                          <a:ea typeface="+mn-ea"/>
                          <a:cs typeface="Times New Roman"/>
                        </a:rPr>
                        <a:t> et al. [10] mention seat distribution where 50% seats are assigned to neighborhood school priority and remaining 50% are on choice-base priority</a:t>
                      </a:r>
                      <a:endParaRPr lang="en-US" sz="1400" kern="1200" spc="0" baseline="2635" dirty="0">
                        <a:solidFill>
                          <a:schemeClr val="dk1"/>
                        </a:solidFill>
                        <a:latin typeface="Times New Roman"/>
                        <a:ea typeface="+mn-ea"/>
                        <a:cs typeface="Times New Roman"/>
                      </a:endParaRPr>
                    </a:p>
                  </a:txBody>
                  <a:tcPr/>
                </a:tc>
                <a:tc hMerge="1">
                  <a:txBody>
                    <a:bodyPr/>
                    <a:lstStyle/>
                    <a:p>
                      <a:pPr marL="323227" marR="157349">
                        <a:lnSpc>
                          <a:spcPts val="1264"/>
                        </a:lnSpc>
                      </a:pPr>
                      <a:endParaRPr lang="en-US" sz="1100" dirty="0">
                        <a:latin typeface="Times New Roman"/>
                        <a:cs typeface="Times New Roman"/>
                      </a:endParaRPr>
                    </a:p>
                  </a:txBody>
                  <a:tcPr/>
                </a:tc>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spc="0" baseline="2635" dirty="0" smtClean="0">
                          <a:solidFill>
                            <a:srgbClr val="FF0000"/>
                          </a:solidFill>
                          <a:latin typeface="Times New Roman"/>
                          <a:ea typeface="+mn-ea"/>
                          <a:cs typeface="Times New Roman"/>
                        </a:rPr>
                        <a:t>                University Of Sindh</a:t>
                      </a:r>
                      <a:r>
                        <a:rPr lang="en-US" sz="1400" kern="1200" spc="0" baseline="0" dirty="0" smtClean="0">
                          <a:solidFill>
                            <a:srgbClr val="FF0000"/>
                          </a:solidFill>
                          <a:latin typeface="Times New Roman"/>
                          <a:ea typeface="+mn-ea"/>
                          <a:cs typeface="Times New Roman"/>
                        </a:rPr>
                        <a:t> </a:t>
                      </a:r>
                      <a:r>
                        <a:rPr lang="en-US" sz="1400" kern="1200" spc="0" baseline="2635" dirty="0" smtClean="0">
                          <a:solidFill>
                            <a:srgbClr val="FF0000"/>
                          </a:solidFill>
                          <a:latin typeface="Times New Roman"/>
                          <a:ea typeface="+mn-ea"/>
                          <a:cs typeface="Times New Roman"/>
                        </a:rPr>
                        <a:t>do not adopted this policy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spc="0" baseline="2635" dirty="0" smtClean="0">
                        <a:solidFill>
                          <a:srgbClr val="FF0000"/>
                        </a:solidFill>
                        <a:latin typeface="Times New Roman"/>
                        <a:ea typeface="+mn-ea"/>
                        <a:cs typeface="Times New Roman"/>
                      </a:endParaRPr>
                    </a:p>
                  </a:txBody>
                  <a:tcPr/>
                </a:tc>
                <a:tc hMerge="1">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49431520"/>
              </p:ext>
            </p:extLst>
          </p:nvPr>
        </p:nvGraphicFramePr>
        <p:xfrm>
          <a:off x="2176820" y="971550"/>
          <a:ext cx="1972768" cy="883920"/>
        </p:xfrm>
        <a:graphic>
          <a:graphicData uri="http://schemas.openxmlformats.org/drawingml/2006/table">
            <a:tbl>
              <a:tblPr firstRow="1" bandRow="1">
                <a:tableStyleId>{5C22544A-7EE6-4342-B048-85BDC9FD1C3A}</a:tableStyleId>
              </a:tblPr>
              <a:tblGrid>
                <a:gridCol w="493192"/>
                <a:gridCol w="493192"/>
                <a:gridCol w="493192"/>
                <a:gridCol w="493192"/>
              </a:tblGrid>
              <a:tr h="459565">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smtClean="0">
                          <a:solidFill>
                            <a:schemeClr val="lt1"/>
                          </a:solidFill>
                          <a:latin typeface="+mn-lt"/>
                          <a:ea typeface="+mn-ea"/>
                          <a:cs typeface="+mn-cs"/>
                        </a:rPr>
                        <a:t>50% Academic </a:t>
                      </a:r>
                      <a:r>
                        <a:rPr lang="en-US" sz="900" b="1" kern="1200" dirty="0" err="1" smtClean="0">
                          <a:solidFill>
                            <a:schemeClr val="lt1"/>
                          </a:solidFill>
                          <a:latin typeface="+mn-lt"/>
                          <a:ea typeface="+mn-ea"/>
                          <a:cs typeface="+mn-cs"/>
                        </a:rPr>
                        <a:t>Perfomance</a:t>
                      </a:r>
                      <a:endParaRPr lang="en-US" sz="900" b="1" kern="1200" dirty="0" smtClean="0">
                        <a:solidFill>
                          <a:schemeClr val="lt1"/>
                        </a:solidFill>
                        <a:latin typeface="+mn-lt"/>
                        <a:ea typeface="+mn-ea"/>
                        <a:cs typeface="+mn-cs"/>
                      </a:endParaRPr>
                    </a:p>
                  </a:txBody>
                  <a:tcPr/>
                </a:tc>
                <a:tc hMerge="1">
                  <a:txBody>
                    <a:bodyPr/>
                    <a:lstStyle/>
                    <a:p>
                      <a:endParaRPr lang="en-US" dirty="0"/>
                    </a:p>
                  </a:txBody>
                  <a:tcPr/>
                </a:tc>
                <a:tc h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smtClean="0">
                          <a:solidFill>
                            <a:schemeClr val="lt1"/>
                          </a:solidFill>
                          <a:latin typeface="+mn-lt"/>
                          <a:ea typeface="+mn-ea"/>
                          <a:cs typeface="+mn-cs"/>
                        </a:rPr>
                        <a:t>50%</a:t>
                      </a:r>
                      <a:r>
                        <a:rPr lang="en-US" sz="900" b="1" kern="1200" baseline="0" dirty="0" smtClean="0">
                          <a:solidFill>
                            <a:schemeClr val="lt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baseline="0" dirty="0" smtClean="0">
                          <a:solidFill>
                            <a:schemeClr val="lt1"/>
                          </a:solidFill>
                          <a:latin typeface="+mn-lt"/>
                          <a:ea typeface="+mn-ea"/>
                          <a:cs typeface="+mn-cs"/>
                        </a:rPr>
                        <a:t>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baseline="0" dirty="0" smtClean="0">
                          <a:solidFill>
                            <a:schemeClr val="lt1"/>
                          </a:solidFill>
                          <a:latin typeface="+mn-lt"/>
                          <a:ea typeface="+mn-ea"/>
                          <a:cs typeface="+mn-cs"/>
                        </a:rPr>
                        <a:t>Score</a:t>
                      </a:r>
                      <a:endParaRPr lang="en-US" sz="900" dirty="0"/>
                    </a:p>
                  </a:txBody>
                  <a:tcPr/>
                </a:tc>
              </a:tr>
              <a:tr h="348155">
                <a:tc>
                  <a:txBody>
                    <a:bodyPr/>
                    <a:lstStyle/>
                    <a:p>
                      <a:r>
                        <a:rPr lang="en-US" sz="500" dirty="0" smtClean="0"/>
                        <a:t>16 % Lower </a:t>
                      </a:r>
                      <a:endParaRPr lang="en-US" sz="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 dirty="0" smtClean="0"/>
                        <a:t>16 % Middle</a:t>
                      </a:r>
                    </a:p>
                    <a:p>
                      <a:endParaRPr lang="en-US" sz="9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t>16 % High</a:t>
                      </a:r>
                    </a:p>
                    <a:p>
                      <a:endParaRPr lang="en-US" sz="900" dirty="0"/>
                    </a:p>
                  </a:txBody>
                  <a:tcPr/>
                </a:tc>
                <a:tc>
                  <a:txBody>
                    <a:bodyPr/>
                    <a:lstStyle/>
                    <a:p>
                      <a:endParaRPr lang="en-US" sz="900" dirty="0"/>
                    </a:p>
                  </a:txBody>
                  <a:tcPr/>
                </a:tc>
              </a:tr>
            </a:tbl>
          </a:graphicData>
        </a:graphic>
      </p:graphicFrame>
    </p:spTree>
    <p:extLst>
      <p:ext uri="{BB962C8B-B14F-4D97-AF65-F5344CB8AC3E}">
        <p14:creationId xmlns:p14="http://schemas.microsoft.com/office/powerpoint/2010/main" val="36417053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3902097"/>
              </p:ext>
            </p:extLst>
          </p:nvPr>
        </p:nvGraphicFramePr>
        <p:xfrm>
          <a:off x="19050" y="361950"/>
          <a:ext cx="4572000" cy="1676400"/>
        </p:xfrm>
        <a:graphic>
          <a:graphicData uri="http://schemas.openxmlformats.org/drawingml/2006/table">
            <a:tbl>
              <a:tblPr firstRow="1" bandRow="1">
                <a:tableStyleId>{5C22544A-7EE6-4342-B048-85BDC9FD1C3A}</a:tableStyleId>
              </a:tblPr>
              <a:tblGrid>
                <a:gridCol w="1121434"/>
                <a:gridCol w="1035170"/>
                <a:gridCol w="2415396"/>
              </a:tblGrid>
              <a:tr h="279400">
                <a:tc>
                  <a:txBody>
                    <a:bodyPr/>
                    <a:lstStyle/>
                    <a:p>
                      <a:r>
                        <a:rPr lang="en-US" sz="1100" dirty="0" smtClean="0"/>
                        <a:t>Students(</a:t>
                      </a:r>
                      <a:r>
                        <a:rPr lang="en-US" sz="1100" dirty="0" err="1" smtClean="0"/>
                        <a:t>Sn</a:t>
                      </a:r>
                      <a:r>
                        <a:rPr lang="en-US" sz="1100" dirty="0" smtClean="0"/>
                        <a:t>)</a:t>
                      </a:r>
                      <a:endParaRPr lang="en-US" sz="1100" dirty="0"/>
                    </a:p>
                  </a:txBody>
                  <a:tcPr/>
                </a:tc>
                <a:tc>
                  <a:txBody>
                    <a:bodyPr/>
                    <a:lstStyle/>
                    <a:p>
                      <a:r>
                        <a:rPr lang="en-US" sz="1100" dirty="0" smtClean="0"/>
                        <a:t>Percentage</a:t>
                      </a:r>
                      <a:endParaRPr lang="en-US" sz="1100" dirty="0"/>
                    </a:p>
                  </a:txBody>
                  <a:tcPr/>
                </a:tc>
                <a:tc>
                  <a:txBody>
                    <a:bodyPr/>
                    <a:lstStyle/>
                    <a:p>
                      <a:r>
                        <a:rPr lang="en-US" sz="1100" dirty="0" smtClean="0"/>
                        <a:t>Preferences </a:t>
                      </a:r>
                      <a:r>
                        <a:rPr lang="en-US" sz="1100" b="1" kern="1200" dirty="0" smtClean="0">
                          <a:solidFill>
                            <a:schemeClr val="lt1"/>
                          </a:solidFill>
                          <a:latin typeface="+mn-lt"/>
                          <a:ea typeface="+mn-ea"/>
                          <a:cs typeface="+mn-cs"/>
                        </a:rPr>
                        <a:t>Coerces (</a:t>
                      </a:r>
                      <a:r>
                        <a:rPr lang="en-US" sz="1100" b="1" kern="1200" dirty="0" err="1" smtClean="0">
                          <a:solidFill>
                            <a:schemeClr val="lt1"/>
                          </a:solidFill>
                          <a:latin typeface="+mn-lt"/>
                          <a:ea typeface="+mn-ea"/>
                          <a:cs typeface="+mn-cs"/>
                        </a:rPr>
                        <a:t>Ci</a:t>
                      </a:r>
                      <a:r>
                        <a:rPr lang="en-US" sz="1100" b="1" kern="1200" dirty="0" smtClean="0">
                          <a:solidFill>
                            <a:schemeClr val="lt1"/>
                          </a:solidFill>
                          <a:latin typeface="+mn-lt"/>
                          <a:ea typeface="+mn-ea"/>
                          <a:cs typeface="+mn-cs"/>
                        </a:rPr>
                        <a:t>) order (&gt;)</a:t>
                      </a:r>
                      <a:endParaRPr lang="en-US" sz="1100" b="1" kern="1200" dirty="0">
                        <a:solidFill>
                          <a:schemeClr val="lt1"/>
                        </a:solidFill>
                        <a:latin typeface="+mn-lt"/>
                        <a:ea typeface="+mn-ea"/>
                        <a:cs typeface="+mn-cs"/>
                      </a:endParaRPr>
                    </a:p>
                  </a:txBody>
                  <a:tcPr/>
                </a:tc>
              </a:tr>
              <a:tr h="279400">
                <a:tc>
                  <a:txBody>
                    <a:bodyPr/>
                    <a:lstStyle/>
                    <a:p>
                      <a:r>
                        <a:rPr lang="en-US" sz="1200" dirty="0" smtClean="0"/>
                        <a:t>S1</a:t>
                      </a:r>
                      <a:endParaRPr lang="en-US" sz="1200" dirty="0"/>
                    </a:p>
                  </a:txBody>
                  <a:tcPr/>
                </a:tc>
                <a:tc>
                  <a:txBody>
                    <a:bodyPr/>
                    <a:lstStyle/>
                    <a:p>
                      <a:r>
                        <a:rPr lang="en-US" sz="1200" dirty="0" smtClean="0"/>
                        <a:t>71</a:t>
                      </a:r>
                      <a:endParaRPr lang="en-US" sz="1200" dirty="0"/>
                    </a:p>
                  </a:txBody>
                  <a:tcPr/>
                </a:tc>
                <a:tc>
                  <a:txBody>
                    <a:bodyPr/>
                    <a:lstStyle/>
                    <a:p>
                      <a:pPr algn="ctr"/>
                      <a:r>
                        <a:rPr lang="en-US" sz="1200" dirty="0" smtClean="0"/>
                        <a:t>C3,C1,C2</a:t>
                      </a:r>
                      <a:endParaRPr lang="en-US" sz="1200" dirty="0"/>
                    </a:p>
                  </a:txBody>
                  <a:tcPr/>
                </a:tc>
              </a:tr>
              <a:tr h="279400">
                <a:tc>
                  <a:txBody>
                    <a:bodyPr/>
                    <a:lstStyle/>
                    <a:p>
                      <a:r>
                        <a:rPr lang="en-US" sz="1200" dirty="0" smtClean="0"/>
                        <a:t>S2</a:t>
                      </a:r>
                      <a:endParaRPr lang="en-US" sz="1200" dirty="0"/>
                    </a:p>
                  </a:txBody>
                  <a:tcPr/>
                </a:tc>
                <a:tc>
                  <a:txBody>
                    <a:bodyPr/>
                    <a:lstStyle/>
                    <a:p>
                      <a:r>
                        <a:rPr lang="en-US" sz="1200" dirty="0" smtClean="0"/>
                        <a:t>72</a:t>
                      </a:r>
                      <a:endParaRPr lang="en-US" sz="1200" dirty="0"/>
                    </a:p>
                  </a:txBody>
                  <a:tcPr/>
                </a:tc>
                <a:tc>
                  <a:txBody>
                    <a:bodyPr/>
                    <a:lstStyle/>
                    <a:p>
                      <a:pPr algn="ctr"/>
                      <a:r>
                        <a:rPr lang="en-US" sz="1200" dirty="0" smtClean="0"/>
                        <a:t>C1,C3,C2</a:t>
                      </a:r>
                      <a:endParaRPr lang="en-US" sz="1200" dirty="0"/>
                    </a:p>
                  </a:txBody>
                  <a:tcPr/>
                </a:tc>
              </a:tr>
              <a:tr h="279400">
                <a:tc>
                  <a:txBody>
                    <a:bodyPr/>
                    <a:lstStyle/>
                    <a:p>
                      <a:r>
                        <a:rPr lang="en-US" sz="1200" dirty="0" smtClean="0"/>
                        <a:t>S3</a:t>
                      </a:r>
                      <a:endParaRPr lang="en-US" sz="1200" dirty="0"/>
                    </a:p>
                  </a:txBody>
                  <a:tcPr/>
                </a:tc>
                <a:tc>
                  <a:txBody>
                    <a:bodyPr/>
                    <a:lstStyle/>
                    <a:p>
                      <a:r>
                        <a:rPr lang="en-US" sz="1200" dirty="0" smtClean="0"/>
                        <a:t>73</a:t>
                      </a:r>
                      <a:endParaRPr lang="en-US" sz="1200" dirty="0"/>
                    </a:p>
                  </a:txBody>
                  <a:tcPr/>
                </a:tc>
                <a:tc>
                  <a:txBody>
                    <a:bodyPr/>
                    <a:lstStyle/>
                    <a:p>
                      <a:pPr algn="ctr"/>
                      <a:r>
                        <a:rPr lang="en-US" sz="1200" dirty="0" smtClean="0"/>
                        <a:t>C2,C1,C3</a:t>
                      </a:r>
                      <a:endParaRPr lang="en-US" sz="1200" dirty="0"/>
                    </a:p>
                  </a:txBody>
                  <a:tcPr/>
                </a:tc>
              </a:tr>
              <a:tr h="279400">
                <a:tc>
                  <a:txBody>
                    <a:bodyPr/>
                    <a:lstStyle/>
                    <a:p>
                      <a:r>
                        <a:rPr lang="en-US" sz="1200" dirty="0" smtClean="0"/>
                        <a:t>S4</a:t>
                      </a:r>
                      <a:endParaRPr lang="en-US" sz="1200" dirty="0"/>
                    </a:p>
                  </a:txBody>
                  <a:tcPr/>
                </a:tc>
                <a:tc>
                  <a:txBody>
                    <a:bodyPr/>
                    <a:lstStyle/>
                    <a:p>
                      <a:r>
                        <a:rPr lang="en-US" sz="1200" dirty="0" smtClean="0"/>
                        <a:t>75</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C2,C1,C3</a:t>
                      </a:r>
                    </a:p>
                  </a:txBody>
                  <a:tcPr/>
                </a:tc>
              </a:tr>
              <a:tr h="279400">
                <a:tc>
                  <a:txBody>
                    <a:bodyPr/>
                    <a:lstStyle/>
                    <a:p>
                      <a:r>
                        <a:rPr lang="en-US" sz="1200" dirty="0" smtClean="0"/>
                        <a:t>S5</a:t>
                      </a:r>
                      <a:endParaRPr lang="en-US" sz="1200" dirty="0"/>
                    </a:p>
                  </a:txBody>
                  <a:tcPr/>
                </a:tc>
                <a:tc>
                  <a:txBody>
                    <a:bodyPr/>
                    <a:lstStyle/>
                    <a:p>
                      <a:r>
                        <a:rPr lang="en-US" sz="1200" dirty="0" smtClean="0"/>
                        <a:t>76</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C1,C3,C2</a:t>
                      </a:r>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830645525"/>
              </p:ext>
            </p:extLst>
          </p:nvPr>
        </p:nvGraphicFramePr>
        <p:xfrm>
          <a:off x="19051" y="2303516"/>
          <a:ext cx="2057400" cy="1055634"/>
        </p:xfrm>
        <a:graphic>
          <a:graphicData uri="http://schemas.openxmlformats.org/drawingml/2006/table">
            <a:tbl>
              <a:tblPr firstRow="1" bandRow="1">
                <a:tableStyleId>{5C22544A-7EE6-4342-B048-85BDC9FD1C3A}</a:tableStyleId>
              </a:tblPr>
              <a:tblGrid>
                <a:gridCol w="685800"/>
                <a:gridCol w="685800"/>
                <a:gridCol w="685800"/>
              </a:tblGrid>
              <a:tr h="387086">
                <a:tc>
                  <a:txBody>
                    <a:bodyPr/>
                    <a:lstStyle/>
                    <a:p>
                      <a:r>
                        <a:rPr lang="en-US" sz="1100" dirty="0" smtClean="0"/>
                        <a:t>C1</a:t>
                      </a:r>
                      <a:r>
                        <a:rPr lang="en-US" sz="1100" baseline="0" dirty="0" smtClean="0"/>
                        <a:t> 2(seats)</a:t>
                      </a:r>
                      <a:endParaRPr 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C2</a:t>
                      </a:r>
                      <a:r>
                        <a:rPr lang="en-US" sz="1100" baseline="0" dirty="0" smtClean="0"/>
                        <a:t> 1(seats)</a:t>
                      </a:r>
                      <a:endParaRPr lang="en-US" sz="11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C3</a:t>
                      </a:r>
                      <a:r>
                        <a:rPr lang="en-US" sz="1100" baseline="0" dirty="0" smtClean="0"/>
                        <a:t> 1(seats)</a:t>
                      </a:r>
                      <a:endParaRPr lang="en-US" sz="1100" dirty="0" smtClean="0"/>
                    </a:p>
                  </a:txBody>
                  <a:tcPr/>
                </a:tc>
              </a:tr>
              <a:tr h="314457">
                <a:tc>
                  <a:txBody>
                    <a:bodyPr/>
                    <a:lstStyle/>
                    <a:p>
                      <a:r>
                        <a:rPr lang="en-US" sz="1100" dirty="0" smtClean="0"/>
                        <a:t>S5</a:t>
                      </a:r>
                      <a:endParaRPr lang="en-US" sz="1100" dirty="0"/>
                    </a:p>
                  </a:txBody>
                  <a:tcPr/>
                </a:tc>
                <a:tc>
                  <a:txBody>
                    <a:bodyPr/>
                    <a:lstStyle/>
                    <a:p>
                      <a:r>
                        <a:rPr lang="en-US" sz="1100" dirty="0" smtClean="0"/>
                        <a:t>S4</a:t>
                      </a:r>
                      <a:endParaRPr lang="en-US" sz="1100" dirty="0"/>
                    </a:p>
                  </a:txBody>
                  <a:tcPr/>
                </a:tc>
                <a:tc>
                  <a:txBody>
                    <a:bodyPr/>
                    <a:lstStyle/>
                    <a:p>
                      <a:r>
                        <a:rPr lang="en-US" sz="1100" dirty="0" smtClean="0"/>
                        <a:t>S1</a:t>
                      </a:r>
                      <a:endParaRPr lang="en-US" sz="1100" dirty="0"/>
                    </a:p>
                  </a:txBody>
                  <a:tcPr/>
                </a:tc>
              </a:tr>
              <a:tr h="314457">
                <a:tc>
                  <a:txBody>
                    <a:bodyPr/>
                    <a:lstStyle/>
                    <a:p>
                      <a:r>
                        <a:rPr lang="en-US" sz="1100" dirty="0" smtClean="0"/>
                        <a:t>S2</a:t>
                      </a:r>
                      <a:endParaRPr lang="en-US" sz="1100" dirty="0"/>
                    </a:p>
                  </a:txBody>
                  <a:tcPr/>
                </a:tc>
                <a:tc>
                  <a:txBody>
                    <a:bodyPr/>
                    <a:lstStyle/>
                    <a:p>
                      <a:endParaRPr lang="en-US" sz="1100" dirty="0"/>
                    </a:p>
                  </a:txBody>
                  <a:tcPr/>
                </a:tc>
                <a:tc>
                  <a:txBody>
                    <a:bodyPr/>
                    <a:lstStyle/>
                    <a:p>
                      <a:endParaRPr lang="en-US" sz="11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09170162"/>
              </p:ext>
            </p:extLst>
          </p:nvPr>
        </p:nvGraphicFramePr>
        <p:xfrm>
          <a:off x="2228850" y="2301421"/>
          <a:ext cx="2146302" cy="1040280"/>
        </p:xfrm>
        <a:graphic>
          <a:graphicData uri="http://schemas.openxmlformats.org/drawingml/2006/table">
            <a:tbl>
              <a:tblPr firstRow="1" bandRow="1">
                <a:tableStyleId>{5C22544A-7EE6-4342-B048-85BDC9FD1C3A}</a:tableStyleId>
              </a:tblPr>
              <a:tblGrid>
                <a:gridCol w="715434"/>
                <a:gridCol w="715434"/>
                <a:gridCol w="715434"/>
              </a:tblGrid>
              <a:tr h="4187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C1</a:t>
                      </a:r>
                      <a:r>
                        <a:rPr lang="en-US" sz="1100" baseline="0" dirty="0" smtClean="0"/>
                        <a:t> 2(seats)</a:t>
                      </a:r>
                      <a:endParaRPr lang="en-US" sz="11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C2</a:t>
                      </a:r>
                      <a:r>
                        <a:rPr lang="en-US" sz="1100" baseline="0" dirty="0" smtClean="0"/>
                        <a:t> 1(seats)</a:t>
                      </a:r>
                      <a:endParaRPr lang="en-US" sz="11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C</a:t>
                      </a:r>
                      <a:r>
                        <a:rPr lang="en-US" sz="1100" baseline="0" dirty="0" smtClean="0"/>
                        <a:t>3(seats)</a:t>
                      </a:r>
                      <a:endParaRPr lang="en-US" sz="1100" dirty="0" smtClean="0"/>
                    </a:p>
                  </a:txBody>
                  <a:tcPr/>
                </a:tc>
              </a:tr>
              <a:tr h="306780">
                <a:tc>
                  <a:txBody>
                    <a:bodyPr/>
                    <a:lstStyle/>
                    <a:p>
                      <a:r>
                        <a:rPr lang="en-US" sz="1100" dirty="0" smtClean="0"/>
                        <a:t>S5</a:t>
                      </a:r>
                      <a:endParaRPr lang="en-US" sz="1100" dirty="0"/>
                    </a:p>
                  </a:txBody>
                  <a:tcPr/>
                </a:tc>
                <a:tc>
                  <a:txBody>
                    <a:bodyPr/>
                    <a:lstStyle/>
                    <a:p>
                      <a:r>
                        <a:rPr lang="en-US" sz="1100" dirty="0" smtClean="0"/>
                        <a:t>S4</a:t>
                      </a:r>
                      <a:endParaRPr lang="en-US" sz="1100" dirty="0"/>
                    </a:p>
                  </a:txBody>
                  <a:tcPr/>
                </a:tc>
                <a:tc>
                  <a:txBody>
                    <a:bodyPr/>
                    <a:lstStyle/>
                    <a:p>
                      <a:r>
                        <a:rPr lang="en-US" sz="1100" dirty="0" smtClean="0"/>
                        <a:t>S1</a:t>
                      </a:r>
                      <a:endParaRPr lang="en-US" sz="1100" dirty="0"/>
                    </a:p>
                  </a:txBody>
                  <a:tcPr/>
                </a:tc>
              </a:tr>
              <a:tr h="306780">
                <a:tc>
                  <a:txBody>
                    <a:bodyPr/>
                    <a:lstStyle/>
                    <a:p>
                      <a:r>
                        <a:rPr lang="en-US" sz="1100" dirty="0" smtClean="0"/>
                        <a:t>S3</a:t>
                      </a:r>
                      <a:endParaRPr lang="en-US" sz="1100" dirty="0"/>
                    </a:p>
                  </a:txBody>
                  <a:tcPr/>
                </a:tc>
                <a:tc>
                  <a:txBody>
                    <a:bodyPr/>
                    <a:lstStyle/>
                    <a:p>
                      <a:endParaRPr lang="en-US" sz="1100"/>
                    </a:p>
                  </a:txBody>
                  <a:tcPr/>
                </a:tc>
                <a:tc>
                  <a:txBody>
                    <a:bodyPr/>
                    <a:lstStyle/>
                    <a:p>
                      <a:endParaRPr lang="en-US" sz="1100" dirty="0"/>
                    </a:p>
                  </a:txBody>
                  <a:tcPr/>
                </a:tc>
              </a:tr>
            </a:tbl>
          </a:graphicData>
        </a:graphic>
      </p:graphicFrame>
      <p:sp>
        <p:nvSpPr>
          <p:cNvPr id="5" name="Rectangle 4"/>
          <p:cNvSpPr/>
          <p:nvPr/>
        </p:nvSpPr>
        <p:spPr>
          <a:xfrm>
            <a:off x="171450" y="1962150"/>
            <a:ext cx="1752601" cy="369332"/>
          </a:xfrm>
          <a:prstGeom prst="rect">
            <a:avLst/>
          </a:prstGeom>
          <a:noFill/>
        </p:spPr>
        <p:txBody>
          <a:bodyPr wrap="square" lIns="91440" tIns="45720" rIns="91440" bIns="45720">
            <a:spAutoFit/>
          </a:bodyPr>
          <a:lstStyle/>
          <a:p>
            <a:pPr algn="ctr"/>
            <a:r>
              <a:rPr lang="en-US" b="0" cap="none" spc="0" dirty="0" smtClean="0">
                <a:ln w="0"/>
                <a:solidFill>
                  <a:srgbClr val="FF0000"/>
                </a:solidFill>
                <a:effectLst>
                  <a:outerShdw blurRad="38100" dist="19050" dir="2700000" algn="tl" rotWithShape="0">
                    <a:schemeClr val="dk1">
                      <a:alpha val="40000"/>
                    </a:schemeClr>
                  </a:outerShdw>
                </a:effectLst>
              </a:rPr>
              <a:t>Choice Based</a:t>
            </a:r>
            <a:endParaRPr lang="en-US" b="0" cap="none" spc="0" dirty="0">
              <a:ln w="0"/>
              <a:solidFill>
                <a:srgbClr val="FF0000"/>
              </a:solidFill>
              <a:effectLst>
                <a:outerShdw blurRad="38100" dist="19050" dir="2700000" algn="tl" rotWithShape="0">
                  <a:schemeClr val="dk1">
                    <a:alpha val="40000"/>
                  </a:schemeClr>
                </a:outerShdw>
              </a:effectLst>
            </a:endParaRPr>
          </a:p>
        </p:txBody>
      </p:sp>
      <p:sp>
        <p:nvSpPr>
          <p:cNvPr id="6" name="Rectangle 5"/>
          <p:cNvSpPr/>
          <p:nvPr/>
        </p:nvSpPr>
        <p:spPr>
          <a:xfrm>
            <a:off x="2305050" y="1962150"/>
            <a:ext cx="1752601" cy="400110"/>
          </a:xfrm>
          <a:prstGeom prst="rect">
            <a:avLst/>
          </a:prstGeom>
          <a:noFill/>
        </p:spPr>
        <p:txBody>
          <a:bodyPr wrap="square" lIns="91440" tIns="45720" rIns="91440" bIns="45720">
            <a:spAutoFit/>
          </a:bodyPr>
          <a:lstStyle/>
          <a:p>
            <a:pPr algn="ctr"/>
            <a:r>
              <a:rPr lang="en-US" sz="2000" b="0" cap="none" spc="0" dirty="0" smtClean="0">
                <a:ln w="0"/>
                <a:solidFill>
                  <a:srgbClr val="FF0000"/>
                </a:solidFill>
                <a:effectLst>
                  <a:outerShdw blurRad="38100" dist="19050" dir="2700000" algn="tl" rotWithShape="0">
                    <a:schemeClr val="dk1">
                      <a:alpha val="40000"/>
                    </a:schemeClr>
                  </a:outerShdw>
                </a:effectLst>
              </a:rPr>
              <a:t>Score Based</a:t>
            </a:r>
            <a:endParaRPr lang="en-US" sz="2000" b="0" cap="none" spc="0" dirty="0">
              <a:ln w="0"/>
              <a:solidFill>
                <a:srgbClr val="FF0000"/>
              </a:solidFill>
              <a:effectLst>
                <a:outerShdw blurRad="38100" dist="19050" dir="2700000" algn="tl" rotWithShape="0">
                  <a:schemeClr val="dk1">
                    <a:alpha val="40000"/>
                  </a:schemeClr>
                </a:outerShdw>
              </a:effectLst>
            </a:endParaRPr>
          </a:p>
        </p:txBody>
      </p:sp>
      <p:sp>
        <p:nvSpPr>
          <p:cNvPr id="7" name="object 98"/>
          <p:cNvSpPr/>
          <p:nvPr/>
        </p:nvSpPr>
        <p:spPr>
          <a:xfrm>
            <a:off x="12240" y="9649"/>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8" name="object 7"/>
          <p:cNvSpPr txBox="1"/>
          <p:nvPr/>
        </p:nvSpPr>
        <p:spPr>
          <a:xfrm>
            <a:off x="95250" y="133350"/>
            <a:ext cx="3318496" cy="207596"/>
          </a:xfrm>
          <a:prstGeom prst="rect">
            <a:avLst/>
          </a:prstGeom>
        </p:spPr>
        <p:txBody>
          <a:bodyPr wrap="square" lIns="0" tIns="0" rIns="0" bIns="0" rtlCol="0">
            <a:noAutofit/>
          </a:bodyPr>
          <a:lstStyle/>
          <a:p>
            <a:pPr marL="12700">
              <a:lnSpc>
                <a:spcPts val="1480"/>
              </a:lnSpc>
              <a:spcBef>
                <a:spcPts val="74"/>
              </a:spcBef>
            </a:pPr>
            <a:r>
              <a:rPr lang="en-US" sz="1400" spc="0" dirty="0" smtClean="0">
                <a:solidFill>
                  <a:srgbClr val="FFFFFF"/>
                </a:solidFill>
                <a:latin typeface="Times New Roman"/>
                <a:cs typeface="Times New Roman"/>
              </a:rPr>
              <a:t>Literature Review</a:t>
            </a:r>
            <a:endParaRPr sz="1400" dirty="0">
              <a:latin typeface="Times New Roman"/>
              <a:cs typeface="Times New Roman"/>
            </a:endParaRPr>
          </a:p>
        </p:txBody>
      </p:sp>
    </p:spTree>
    <p:extLst>
      <p:ext uri="{BB962C8B-B14F-4D97-AF65-F5344CB8AC3E}">
        <p14:creationId xmlns:p14="http://schemas.microsoft.com/office/powerpoint/2010/main" val="1239978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46"/>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5" name="object 45"/>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4" name="object 44"/>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40" name="object 40"/>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1" name="object 41"/>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2" name="object 42"/>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3" name="object 43"/>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4" name="object 34"/>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5" name="object 35"/>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6" name="object 36"/>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7" name="object 37"/>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8" name="object 38"/>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9" name="object 39"/>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8" name="object 28"/>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9" name="object 29"/>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2" name="object 32"/>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3" name="object 33"/>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3" name="object 23"/>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7" name="object 17"/>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8" name="object 18"/>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9" name="object 19"/>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20" name="object 20"/>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1" name="object 21"/>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2" name="object 22"/>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4" name="object 14"/>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5" name="object 15"/>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6" name="object 16"/>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313867" y="819151"/>
            <a:ext cx="3980268" cy="235992"/>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10" name="object 10"/>
          <p:cNvSpPr/>
          <p:nvPr/>
        </p:nvSpPr>
        <p:spPr>
          <a:xfrm>
            <a:off x="313867" y="1055143"/>
            <a:ext cx="3980268" cy="2217519"/>
          </a:xfrm>
          <a:custGeom>
            <a:avLst/>
            <a:gdLst/>
            <a:ahLst/>
            <a:cxnLst/>
            <a:rect l="l" t="t" r="r" b="b"/>
            <a:pathLst>
              <a:path w="3980268" h="989063">
                <a:moveTo>
                  <a:pt x="0" y="989063"/>
                </a:moveTo>
                <a:lnTo>
                  <a:pt x="3980268" y="989063"/>
                </a:lnTo>
                <a:lnTo>
                  <a:pt x="3980268" y="0"/>
                </a:lnTo>
                <a:lnTo>
                  <a:pt x="0" y="0"/>
                </a:lnTo>
                <a:lnTo>
                  <a:pt x="0" y="989063"/>
                </a:lnTo>
                <a:close/>
              </a:path>
            </a:pathLst>
          </a:custGeom>
          <a:solidFill>
            <a:srgbClr val="E9E9F2"/>
          </a:solidFill>
        </p:spPr>
        <p:txBody>
          <a:bodyPr wrap="square" lIns="0" tIns="0" rIns="0" bIns="0" rtlCol="0">
            <a:noAutofit/>
          </a:bodyPr>
          <a:lstStyle/>
          <a:p>
            <a:pPr marL="342900" indent="-342900">
              <a:buFont typeface="Arial" panose="020B0604020202020204" pitchFamily="34" charset="0"/>
              <a:buChar char="•"/>
            </a:pPr>
            <a:r>
              <a:rPr lang="en-US" sz="1200" dirty="0"/>
              <a:t>University of Sindh (</a:t>
            </a:r>
            <a:r>
              <a:rPr lang="en-US" sz="1200" dirty="0" err="1"/>
              <a:t>UoS</a:t>
            </a:r>
            <a:r>
              <a:rPr lang="en-US" sz="1200" dirty="0"/>
              <a:t>) for </a:t>
            </a:r>
            <a:r>
              <a:rPr lang="en-US" sz="1200" dirty="0" smtClean="0"/>
              <a:t>general public </a:t>
            </a:r>
            <a:r>
              <a:rPr lang="en-US" sz="1200" dirty="0"/>
              <a:t>sector university is more complex than other </a:t>
            </a:r>
            <a:r>
              <a:rPr lang="en-US" sz="1200" dirty="0" smtClean="0"/>
              <a:t>universities.</a:t>
            </a:r>
          </a:p>
          <a:p>
            <a:pPr marL="342900" indent="-342900">
              <a:buFont typeface="Arial" panose="020B0604020202020204" pitchFamily="34" charset="0"/>
              <a:buChar char="•"/>
            </a:pPr>
            <a:endParaRPr lang="en-US" sz="1200" dirty="0" smtClean="0"/>
          </a:p>
          <a:p>
            <a:pPr marL="342900" indent="-342900">
              <a:buFont typeface="Arial" panose="020B0604020202020204" pitchFamily="34" charset="0"/>
              <a:buChar char="•"/>
            </a:pPr>
            <a:r>
              <a:rPr lang="en-US" sz="1200" dirty="0" smtClean="0"/>
              <a:t>We </a:t>
            </a:r>
            <a:r>
              <a:rPr lang="en-US" sz="1200" dirty="0"/>
              <a:t>compare </a:t>
            </a:r>
            <a:r>
              <a:rPr lang="en-US" sz="1200" dirty="0" smtClean="0"/>
              <a:t>admission system </a:t>
            </a:r>
            <a:r>
              <a:rPr lang="en-US" sz="1200" dirty="0"/>
              <a:t>of “</a:t>
            </a:r>
            <a:r>
              <a:rPr lang="en-US" sz="1200" dirty="0" err="1"/>
              <a:t>Mehran</a:t>
            </a:r>
            <a:r>
              <a:rPr lang="en-US" sz="1200" dirty="0"/>
              <a:t> University of Engineering and Technology” (MUET) </a:t>
            </a:r>
            <a:r>
              <a:rPr lang="en-US" sz="1200" dirty="0" smtClean="0"/>
              <a:t>with </a:t>
            </a:r>
            <a:r>
              <a:rPr lang="en-US" sz="1200" dirty="0"/>
              <a:t>our admission system in terms of complexity in admission procedure and </a:t>
            </a:r>
            <a:r>
              <a:rPr lang="en-US" sz="1200" dirty="0" smtClean="0"/>
              <a:t>policies.</a:t>
            </a:r>
          </a:p>
          <a:p>
            <a:endParaRPr lang="en-US" sz="1200" b="1" dirty="0" smtClean="0"/>
          </a:p>
          <a:p>
            <a:pPr marL="342900" indent="-342900">
              <a:buFont typeface="Arial" panose="020B0604020202020204" pitchFamily="34" charset="0"/>
              <a:buChar char="•"/>
            </a:pPr>
            <a:r>
              <a:rPr lang="en-US" sz="1100" dirty="0" err="1"/>
              <a:t>UoS</a:t>
            </a:r>
            <a:r>
              <a:rPr lang="en-US" sz="1100" dirty="0"/>
              <a:t> offers degree programs in different disciplines for </a:t>
            </a:r>
            <a:r>
              <a:rPr lang="en-US" sz="1100" dirty="0" smtClean="0"/>
              <a:t>students having </a:t>
            </a:r>
            <a:r>
              <a:rPr lang="en-US" sz="1100" dirty="0"/>
              <a:t>different type of educational background (such as, pre-medical, </a:t>
            </a:r>
            <a:r>
              <a:rPr lang="en-US" sz="1100" dirty="0" smtClean="0"/>
              <a:t>pre-engineering</a:t>
            </a:r>
            <a:r>
              <a:rPr lang="en-US" sz="1400" b="1" dirty="0" smtClean="0"/>
              <a:t>, </a:t>
            </a:r>
            <a:r>
              <a:rPr lang="en-US" sz="1100" dirty="0" smtClean="0"/>
              <a:t>commerce)</a:t>
            </a:r>
          </a:p>
          <a:p>
            <a:pPr marL="342900" indent="-342900">
              <a:buFont typeface="Arial" panose="020B0604020202020204" pitchFamily="34" charset="0"/>
              <a:buChar char="•"/>
            </a:pPr>
            <a:endParaRPr lang="en-US" sz="1400" b="1" dirty="0"/>
          </a:p>
          <a:p>
            <a:pPr marL="342900" indent="-342900">
              <a:buFont typeface="Arial" panose="020B0604020202020204" pitchFamily="34" charset="0"/>
              <a:buChar char="•"/>
            </a:pPr>
            <a:endParaRPr sz="1400" b="1" dirty="0"/>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Algorithm  </a:t>
            </a:r>
            <a:r>
              <a:rPr lang="en-US" sz="600" spc="50" dirty="0">
                <a:solidFill>
                  <a:srgbClr val="8C8CAC"/>
                </a:solidFill>
                <a:latin typeface="Times New Roman"/>
                <a:cs typeface="Times New Roman"/>
              </a:rPr>
              <a:t>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Model </a:t>
            </a:r>
            <a:r>
              <a:rPr lang="en-US" sz="600" dirty="0">
                <a:solidFill>
                  <a:srgbClr val="8C8CAC"/>
                </a:solidFill>
                <a:latin typeface="Times New Roman"/>
                <a:cs typeface="Times New Roman"/>
              </a:rPr>
              <a:t> </a:t>
            </a:r>
            <a:r>
              <a:rPr lang="en-US" sz="600" spc="70" dirty="0">
                <a:solidFill>
                  <a:srgbClr val="8C8CAC"/>
                </a:solidFill>
                <a:latin typeface="Times New Roman"/>
                <a:cs typeface="Times New Roman"/>
              </a:rPr>
              <a:t> </a:t>
            </a:r>
            <a:r>
              <a:rPr lang="en-US" sz="600" dirty="0">
                <a:solidFill>
                  <a:srgbClr val="FFFFFF"/>
                </a:solidFill>
                <a:latin typeface="Times New Roman"/>
                <a:cs typeface="Times New Roman"/>
              </a:rPr>
              <a:t>Results  </a:t>
            </a:r>
            <a:r>
              <a:rPr lang="en-US" sz="600" dirty="0">
                <a:solidFill>
                  <a:srgbClr val="8C8CAC"/>
                </a:solidFill>
                <a:latin typeface="Times New Roman"/>
                <a:cs typeface="Times New Roman"/>
              </a:rPr>
              <a:t>Summary</a:t>
            </a:r>
            <a:endParaRPr lang="en-US" sz="600" dirty="0">
              <a:latin typeface="Times New Roman"/>
              <a:cs typeface="Times New Roman"/>
            </a:endParaRPr>
          </a:p>
        </p:txBody>
      </p:sp>
      <p:sp>
        <p:nvSpPr>
          <p:cNvPr id="7" name="object 7"/>
          <p:cNvSpPr txBox="1"/>
          <p:nvPr/>
        </p:nvSpPr>
        <p:spPr>
          <a:xfrm>
            <a:off x="95300" y="366542"/>
            <a:ext cx="3707118"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Comp</a:t>
            </a:r>
            <a:r>
              <a:rPr sz="1400" spc="-39" dirty="0" smtClean="0">
                <a:solidFill>
                  <a:srgbClr val="FFFFFF"/>
                </a:solidFill>
                <a:latin typeface="Times New Roman"/>
                <a:cs typeface="Times New Roman"/>
              </a:rPr>
              <a:t>a</a:t>
            </a:r>
            <a:r>
              <a:rPr sz="1400" spc="0" dirty="0" smtClean="0">
                <a:solidFill>
                  <a:srgbClr val="FFFFFF"/>
                </a:solidFill>
                <a:latin typeface="Times New Roman"/>
                <a:cs typeface="Times New Roman"/>
              </a:rPr>
              <a:t>rison</a:t>
            </a:r>
            <a:r>
              <a:rPr sz="1400" spc="116" dirty="0" smtClean="0">
                <a:solidFill>
                  <a:srgbClr val="FFFFFF"/>
                </a:solidFill>
                <a:latin typeface="Times New Roman"/>
                <a:cs typeface="Times New Roman"/>
              </a:rPr>
              <a:t> </a:t>
            </a:r>
            <a:r>
              <a:rPr sz="1400" spc="0" dirty="0" smtClean="0">
                <a:solidFill>
                  <a:srgbClr val="FFFFFF"/>
                </a:solidFill>
                <a:latin typeface="Times New Roman"/>
                <a:cs typeface="Times New Roman"/>
              </a:rPr>
              <a:t>With</a:t>
            </a:r>
            <a:r>
              <a:rPr sz="1400" spc="175" dirty="0" smtClean="0">
                <a:solidFill>
                  <a:srgbClr val="FFFFFF"/>
                </a:solidFill>
                <a:latin typeface="Times New Roman"/>
                <a:cs typeface="Times New Roman"/>
              </a:rPr>
              <a:t> </a:t>
            </a:r>
            <a:r>
              <a:rPr sz="1400" spc="0" dirty="0" smtClean="0">
                <a:solidFill>
                  <a:srgbClr val="FFFFFF"/>
                </a:solidFill>
                <a:latin typeface="Times New Roman"/>
                <a:cs typeface="Times New Roman"/>
              </a:rPr>
              <a:t>Other</a:t>
            </a:r>
            <a:r>
              <a:rPr lang="en-US" sz="1400" spc="0" dirty="0" smtClean="0">
                <a:solidFill>
                  <a:srgbClr val="FFFFFF"/>
                </a:solidFill>
                <a:latin typeface="Times New Roman"/>
                <a:cs typeface="Times New Roman"/>
              </a:rPr>
              <a:t> Admission Systems</a:t>
            </a:r>
            <a:endParaRPr sz="1400" dirty="0">
              <a:latin typeface="Times New Roman"/>
              <a:cs typeface="Times New Roman"/>
            </a:endParaRPr>
          </a:p>
        </p:txBody>
      </p:sp>
      <p:sp>
        <p:nvSpPr>
          <p:cNvPr id="6" name="object 6"/>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32</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5" name="object 5"/>
          <p:cNvSpPr txBox="1"/>
          <p:nvPr/>
        </p:nvSpPr>
        <p:spPr>
          <a:xfrm>
            <a:off x="3333978" y="3270179"/>
            <a:ext cx="43099" cy="40583"/>
          </a:xfrm>
          <a:prstGeom prst="rect">
            <a:avLst/>
          </a:prstGeom>
        </p:spPr>
        <p:txBody>
          <a:bodyPr wrap="square" lIns="0" tIns="0" rIns="0" bIns="0" rtlCol="0">
            <a:noAutofit/>
          </a:bodyPr>
          <a:lstStyle/>
          <a:p>
            <a:endParaRPr/>
          </a:p>
        </p:txBody>
      </p:sp>
      <p:sp>
        <p:nvSpPr>
          <p:cNvPr id="4" name="object 4"/>
          <p:cNvSpPr txBox="1"/>
          <p:nvPr/>
        </p:nvSpPr>
        <p:spPr>
          <a:xfrm>
            <a:off x="3069133" y="3285457"/>
            <a:ext cx="43019" cy="15183"/>
          </a:xfrm>
          <a:prstGeom prst="rect">
            <a:avLst/>
          </a:prstGeom>
        </p:spPr>
        <p:txBody>
          <a:bodyPr wrap="square" lIns="0" tIns="0" rIns="0" bIns="0" rtlCol="0">
            <a:noAutofit/>
          </a:bodyPr>
          <a:lstStyle/>
          <a:p>
            <a:endParaRPr/>
          </a:p>
        </p:txBody>
      </p:sp>
      <p:sp>
        <p:nvSpPr>
          <p:cNvPr id="3" name="object 3"/>
          <p:cNvSpPr txBox="1"/>
          <p:nvPr/>
        </p:nvSpPr>
        <p:spPr>
          <a:xfrm>
            <a:off x="313867" y="1357744"/>
            <a:ext cx="3980268" cy="89096"/>
          </a:xfrm>
          <a:prstGeom prst="rect">
            <a:avLst/>
          </a:prstGeom>
        </p:spPr>
        <p:txBody>
          <a:bodyPr wrap="square" lIns="0" tIns="0" rIns="0" bIns="0" rtlCol="0">
            <a:noAutofit/>
          </a:bodyPr>
          <a:lstStyle/>
          <a:p>
            <a:pPr marL="25400">
              <a:lnSpc>
                <a:spcPts val="700"/>
              </a:lnSpc>
              <a:spcBef>
                <a:spcPts val="1"/>
              </a:spcBef>
            </a:pPr>
            <a:endParaRPr sz="700"/>
          </a:p>
        </p:txBody>
      </p:sp>
      <p:sp>
        <p:nvSpPr>
          <p:cNvPr id="2" name="object 2"/>
          <p:cNvSpPr txBox="1"/>
          <p:nvPr/>
        </p:nvSpPr>
        <p:spPr>
          <a:xfrm>
            <a:off x="313867" y="1446840"/>
            <a:ext cx="3980268" cy="1794071"/>
          </a:xfrm>
          <a:prstGeom prst="rect">
            <a:avLst/>
          </a:prstGeom>
        </p:spPr>
        <p:txBody>
          <a:bodyPr wrap="square" lIns="0" tIns="0" rIns="0" bIns="0" rtlCol="0">
            <a:noAutofit/>
          </a:bodyPr>
          <a:lstStyle/>
          <a:p>
            <a:pPr>
              <a:lnSpc>
                <a:spcPts val="850"/>
              </a:lnSpc>
              <a:spcBef>
                <a:spcPts val="40"/>
              </a:spcBef>
            </a:pPr>
            <a:endParaRPr sz="85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46"/>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5" name="object 45"/>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4" name="object 44"/>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40" name="object 40"/>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1" name="object 41"/>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2" name="object 42"/>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3" name="object 43"/>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4" name="object 34"/>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5" name="object 35"/>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6" name="object 36"/>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7" name="object 37"/>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8" name="object 38"/>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9" name="object 39"/>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8" name="object 28"/>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9" name="object 29"/>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2" name="object 32"/>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3" name="object 33"/>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3" name="object 23"/>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7" name="object 17"/>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8" name="object 18"/>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9" name="object 19"/>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20" name="object 20"/>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1" name="object 21"/>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2" name="object 22"/>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4" name="object 14"/>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5" name="object 15"/>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6" name="object 16"/>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313867" y="819151"/>
            <a:ext cx="3980268" cy="235992"/>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10" name="object 10"/>
          <p:cNvSpPr/>
          <p:nvPr/>
        </p:nvSpPr>
        <p:spPr>
          <a:xfrm>
            <a:off x="313867" y="1055143"/>
            <a:ext cx="3980268" cy="2217519"/>
          </a:xfrm>
          <a:custGeom>
            <a:avLst/>
            <a:gdLst/>
            <a:ahLst/>
            <a:cxnLst/>
            <a:rect l="l" t="t" r="r" b="b"/>
            <a:pathLst>
              <a:path w="3980268" h="989063">
                <a:moveTo>
                  <a:pt x="0" y="989063"/>
                </a:moveTo>
                <a:lnTo>
                  <a:pt x="3980268" y="989063"/>
                </a:lnTo>
                <a:lnTo>
                  <a:pt x="3980268" y="0"/>
                </a:lnTo>
                <a:lnTo>
                  <a:pt x="0" y="0"/>
                </a:lnTo>
                <a:lnTo>
                  <a:pt x="0" y="989063"/>
                </a:lnTo>
                <a:close/>
              </a:path>
            </a:pathLst>
          </a:custGeom>
          <a:solidFill>
            <a:srgbClr val="E9E9F2"/>
          </a:solidFill>
        </p:spPr>
        <p:txBody>
          <a:bodyPr wrap="square" lIns="0" tIns="0" rIns="0" bIns="0" rtlCol="0">
            <a:noAutofit/>
          </a:bodyPr>
          <a:lstStyle/>
          <a:p>
            <a:pPr marL="342900" indent="-342900">
              <a:buFont typeface="Arial" panose="020B0604020202020204" pitchFamily="34" charset="0"/>
              <a:buChar char="•"/>
            </a:pPr>
            <a:r>
              <a:rPr lang="en-US" sz="1200" dirty="0"/>
              <a:t>However, MUET accepts students for applying who belong to pre-engineering in intermediate (or </a:t>
            </a:r>
            <a:r>
              <a:rPr lang="en-US" sz="1200" dirty="0" err="1"/>
              <a:t>FSc</a:t>
            </a:r>
            <a:r>
              <a:rPr lang="en-US" sz="1200" dirty="0"/>
              <a:t>). </a:t>
            </a:r>
            <a:endParaRPr lang="en-US" sz="1200" dirty="0" smtClean="0"/>
          </a:p>
          <a:p>
            <a:pPr marL="342900" indent="-342900">
              <a:buFont typeface="Arial" panose="020B0604020202020204" pitchFamily="34" charset="0"/>
              <a:buChar char="•"/>
            </a:pPr>
            <a:endParaRPr lang="en-US" sz="1200" dirty="0" smtClean="0"/>
          </a:p>
          <a:p>
            <a:pPr marL="342900" indent="-342900">
              <a:buFont typeface="Arial" panose="020B0604020202020204" pitchFamily="34" charset="0"/>
              <a:buChar char="•"/>
            </a:pPr>
            <a:r>
              <a:rPr lang="en-US" sz="1200" dirty="0" err="1"/>
              <a:t>UoS</a:t>
            </a:r>
            <a:r>
              <a:rPr lang="en-US" sz="1200" dirty="0"/>
              <a:t> offer more degree programs than MUET. Each degree program of every discipline have different pre-requisites in terms of educational </a:t>
            </a:r>
            <a:r>
              <a:rPr lang="en-US" sz="1200" dirty="0" smtClean="0"/>
              <a:t>background and </a:t>
            </a:r>
            <a:r>
              <a:rPr lang="en-US" sz="1200" dirty="0"/>
              <a:t>previous academic score of the student.</a:t>
            </a:r>
            <a:endParaRPr lang="en-US" sz="1200" b="1" dirty="0" smtClean="0"/>
          </a:p>
          <a:p>
            <a:pPr marL="342900" indent="-342900">
              <a:buFont typeface="Arial" panose="020B0604020202020204" pitchFamily="34" charset="0"/>
              <a:buChar char="•"/>
            </a:pPr>
            <a:r>
              <a:rPr lang="en-US" sz="1100" dirty="0" err="1"/>
              <a:t>UoS</a:t>
            </a:r>
            <a:r>
              <a:rPr lang="en-US" sz="1100" dirty="0"/>
              <a:t> admission system is the complex structure of seat distribution in each degree </a:t>
            </a:r>
            <a:r>
              <a:rPr lang="en-US" sz="1100" dirty="0" smtClean="0"/>
              <a:t>of every </a:t>
            </a:r>
            <a:r>
              <a:rPr lang="en-US" sz="1100" dirty="0"/>
              <a:t>discipline. In MUET admission system, seat in each discipline is </a:t>
            </a:r>
            <a:r>
              <a:rPr lang="en-US" sz="1100" dirty="0" smtClean="0"/>
              <a:t>distributed by </a:t>
            </a:r>
            <a:r>
              <a:rPr lang="en-US" sz="1100" dirty="0"/>
              <a:t>the district/area of student. </a:t>
            </a:r>
            <a:endParaRPr lang="en-US" sz="1400" b="1" dirty="0"/>
          </a:p>
          <a:p>
            <a:pPr marL="342900" indent="-342900">
              <a:buFont typeface="Arial" panose="020B0604020202020204" pitchFamily="34" charset="0"/>
              <a:buChar char="•"/>
            </a:pPr>
            <a:endParaRPr sz="1400" b="1" dirty="0"/>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8C8CAC"/>
                </a:solidFill>
                <a:latin typeface="Times New Roman"/>
                <a:cs typeface="Times New Roman"/>
              </a:rPr>
              <a:t>Intr</a:t>
            </a:r>
            <a:r>
              <a:rPr sz="600" spc="16"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6"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7"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7"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9"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50"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6"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ductionr  </a:t>
            </a:r>
            <a:r>
              <a:rPr sz="600" spc="23"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8"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9"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50" dirty="0" smtClean="0">
                <a:solidFill>
                  <a:srgbClr val="8C8CAC"/>
                </a:solidFill>
                <a:latin typeface="Times New Roman"/>
                <a:cs typeface="Times New Roman"/>
              </a:rPr>
              <a:t> </a:t>
            </a:r>
            <a:r>
              <a:rPr sz="600" spc="0" dirty="0" smtClean="0">
                <a:solidFill>
                  <a:srgbClr val="8C8CAC"/>
                </a:solidFill>
                <a:latin typeface="Times New Roman"/>
                <a:cs typeface="Times New Roman"/>
              </a:rPr>
              <a:t>Objectives   </a:t>
            </a:r>
            <a:r>
              <a:rPr sz="600" spc="55" dirty="0" smtClean="0">
                <a:solidFill>
                  <a:srgbClr val="8C8CAC"/>
                </a:solidFill>
                <a:latin typeface="Times New Roman"/>
                <a:cs typeface="Times New Roman"/>
              </a:rPr>
              <a:t> </a:t>
            </a:r>
            <a:r>
              <a:rPr sz="600" spc="0" dirty="0" smtClean="0">
                <a:solidFill>
                  <a:srgbClr val="8C8CAC"/>
                </a:solidFill>
                <a:latin typeface="Times New Roman"/>
                <a:cs typeface="Times New Roman"/>
              </a:rPr>
              <a:t>Problem </a:t>
            </a:r>
            <a:r>
              <a:rPr sz="600" spc="70" dirty="0" smtClean="0">
                <a:solidFill>
                  <a:srgbClr val="8C8CAC"/>
                </a:solidFill>
                <a:latin typeface="Times New Roman"/>
                <a:cs typeface="Times New Roman"/>
              </a:rPr>
              <a:t> </a:t>
            </a:r>
            <a:r>
              <a:rPr sz="600" spc="0" dirty="0" smtClean="0">
                <a:solidFill>
                  <a:srgbClr val="8C8CAC"/>
                </a:solidFill>
                <a:latin typeface="Times New Roman"/>
                <a:cs typeface="Times New Roman"/>
              </a:rPr>
              <a:t>Description</a:t>
            </a:r>
            <a:endParaRPr sz="600">
              <a:latin typeface="Times New Roman"/>
              <a:cs typeface="Times New Roman"/>
            </a:endParaRPr>
          </a:p>
        </p:txBody>
      </p:sp>
      <p:sp>
        <p:nvSpPr>
          <p:cNvPr id="7" name="object 7"/>
          <p:cNvSpPr txBox="1"/>
          <p:nvPr/>
        </p:nvSpPr>
        <p:spPr>
          <a:xfrm>
            <a:off x="95300" y="366542"/>
            <a:ext cx="3707118"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Comp</a:t>
            </a:r>
            <a:r>
              <a:rPr sz="1400" spc="-39" dirty="0" smtClean="0">
                <a:solidFill>
                  <a:srgbClr val="FFFFFF"/>
                </a:solidFill>
                <a:latin typeface="Times New Roman"/>
                <a:cs typeface="Times New Roman"/>
              </a:rPr>
              <a:t>a</a:t>
            </a:r>
            <a:r>
              <a:rPr sz="1400" spc="0" dirty="0" smtClean="0">
                <a:solidFill>
                  <a:srgbClr val="FFFFFF"/>
                </a:solidFill>
                <a:latin typeface="Times New Roman"/>
                <a:cs typeface="Times New Roman"/>
              </a:rPr>
              <a:t>rison</a:t>
            </a:r>
            <a:r>
              <a:rPr sz="1400" spc="116" dirty="0" smtClean="0">
                <a:solidFill>
                  <a:srgbClr val="FFFFFF"/>
                </a:solidFill>
                <a:latin typeface="Times New Roman"/>
                <a:cs typeface="Times New Roman"/>
              </a:rPr>
              <a:t> </a:t>
            </a:r>
            <a:r>
              <a:rPr sz="1400" spc="0" dirty="0" smtClean="0">
                <a:solidFill>
                  <a:srgbClr val="FFFFFF"/>
                </a:solidFill>
                <a:latin typeface="Times New Roman"/>
                <a:cs typeface="Times New Roman"/>
              </a:rPr>
              <a:t>With</a:t>
            </a:r>
            <a:r>
              <a:rPr sz="1400" spc="175" dirty="0" smtClean="0">
                <a:solidFill>
                  <a:srgbClr val="FFFFFF"/>
                </a:solidFill>
                <a:latin typeface="Times New Roman"/>
                <a:cs typeface="Times New Roman"/>
              </a:rPr>
              <a:t> </a:t>
            </a:r>
            <a:r>
              <a:rPr sz="1400" spc="0" dirty="0" smtClean="0">
                <a:solidFill>
                  <a:srgbClr val="FFFFFF"/>
                </a:solidFill>
                <a:latin typeface="Times New Roman"/>
                <a:cs typeface="Times New Roman"/>
              </a:rPr>
              <a:t>Other</a:t>
            </a:r>
            <a:r>
              <a:rPr lang="en-US" sz="1400" spc="0" dirty="0" smtClean="0">
                <a:solidFill>
                  <a:srgbClr val="FFFFFF"/>
                </a:solidFill>
                <a:latin typeface="Times New Roman"/>
                <a:cs typeface="Times New Roman"/>
              </a:rPr>
              <a:t> Admission Systems</a:t>
            </a:r>
            <a:endParaRPr sz="1400" dirty="0">
              <a:latin typeface="Times New Roman"/>
              <a:cs typeface="Times New Roman"/>
            </a:endParaRPr>
          </a:p>
        </p:txBody>
      </p:sp>
      <p:sp>
        <p:nvSpPr>
          <p:cNvPr id="6" name="object 6"/>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32</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5" name="object 5"/>
          <p:cNvSpPr txBox="1"/>
          <p:nvPr/>
        </p:nvSpPr>
        <p:spPr>
          <a:xfrm>
            <a:off x="3333978" y="3270179"/>
            <a:ext cx="43099" cy="40583"/>
          </a:xfrm>
          <a:prstGeom prst="rect">
            <a:avLst/>
          </a:prstGeom>
        </p:spPr>
        <p:txBody>
          <a:bodyPr wrap="square" lIns="0" tIns="0" rIns="0" bIns="0" rtlCol="0">
            <a:noAutofit/>
          </a:bodyPr>
          <a:lstStyle/>
          <a:p>
            <a:endParaRPr/>
          </a:p>
        </p:txBody>
      </p:sp>
      <p:sp>
        <p:nvSpPr>
          <p:cNvPr id="4" name="object 4"/>
          <p:cNvSpPr txBox="1"/>
          <p:nvPr/>
        </p:nvSpPr>
        <p:spPr>
          <a:xfrm>
            <a:off x="3069133" y="3285457"/>
            <a:ext cx="43019" cy="15183"/>
          </a:xfrm>
          <a:prstGeom prst="rect">
            <a:avLst/>
          </a:prstGeom>
        </p:spPr>
        <p:txBody>
          <a:bodyPr wrap="square" lIns="0" tIns="0" rIns="0" bIns="0" rtlCol="0">
            <a:noAutofit/>
          </a:bodyPr>
          <a:lstStyle/>
          <a:p>
            <a:endParaRPr/>
          </a:p>
        </p:txBody>
      </p:sp>
      <p:sp>
        <p:nvSpPr>
          <p:cNvPr id="3" name="object 3"/>
          <p:cNvSpPr txBox="1"/>
          <p:nvPr/>
        </p:nvSpPr>
        <p:spPr>
          <a:xfrm>
            <a:off x="313867" y="1357744"/>
            <a:ext cx="3980268" cy="89096"/>
          </a:xfrm>
          <a:prstGeom prst="rect">
            <a:avLst/>
          </a:prstGeom>
        </p:spPr>
        <p:txBody>
          <a:bodyPr wrap="square" lIns="0" tIns="0" rIns="0" bIns="0" rtlCol="0">
            <a:noAutofit/>
          </a:bodyPr>
          <a:lstStyle/>
          <a:p>
            <a:pPr marL="25400">
              <a:lnSpc>
                <a:spcPts val="700"/>
              </a:lnSpc>
              <a:spcBef>
                <a:spcPts val="1"/>
              </a:spcBef>
            </a:pPr>
            <a:endParaRPr sz="700"/>
          </a:p>
        </p:txBody>
      </p:sp>
      <p:sp>
        <p:nvSpPr>
          <p:cNvPr id="2" name="object 2"/>
          <p:cNvSpPr txBox="1"/>
          <p:nvPr/>
        </p:nvSpPr>
        <p:spPr>
          <a:xfrm>
            <a:off x="313867" y="1446840"/>
            <a:ext cx="3980268" cy="1794071"/>
          </a:xfrm>
          <a:prstGeom prst="rect">
            <a:avLst/>
          </a:prstGeom>
        </p:spPr>
        <p:txBody>
          <a:bodyPr wrap="square" lIns="0" tIns="0" rIns="0" bIns="0" rtlCol="0">
            <a:noAutofit/>
          </a:bodyPr>
          <a:lstStyle/>
          <a:p>
            <a:pPr>
              <a:lnSpc>
                <a:spcPts val="850"/>
              </a:lnSpc>
              <a:spcBef>
                <a:spcPts val="40"/>
              </a:spcBef>
            </a:pPr>
            <a:endParaRPr sz="850" dirty="0"/>
          </a:p>
        </p:txBody>
      </p:sp>
    </p:spTree>
    <p:extLst>
      <p:ext uri="{BB962C8B-B14F-4D97-AF65-F5344CB8AC3E}">
        <p14:creationId xmlns:p14="http://schemas.microsoft.com/office/powerpoint/2010/main" val="17599410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46"/>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5" name="object 45"/>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4" name="object 44"/>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40" name="object 40"/>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1" name="object 41"/>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2" name="object 42"/>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3" name="object 43"/>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4" name="object 34"/>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5" name="object 35"/>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6" name="object 36"/>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7" name="object 37"/>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8" name="object 38"/>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9" name="object 39"/>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8" name="object 28"/>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9" name="object 29"/>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2" name="object 32"/>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3" name="object 33"/>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3" name="object 23"/>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7" name="object 17"/>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8" name="object 18"/>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9" name="object 19"/>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20" name="object 20"/>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1" name="object 21"/>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2" name="object 22"/>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4" name="object 14"/>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5" name="object 15"/>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6" name="object 16"/>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313867" y="819151"/>
            <a:ext cx="3980268" cy="235992"/>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10" name="object 10"/>
          <p:cNvSpPr/>
          <p:nvPr/>
        </p:nvSpPr>
        <p:spPr>
          <a:xfrm>
            <a:off x="313867" y="1055143"/>
            <a:ext cx="3980268" cy="2217519"/>
          </a:xfrm>
          <a:custGeom>
            <a:avLst/>
            <a:gdLst/>
            <a:ahLst/>
            <a:cxnLst/>
            <a:rect l="l" t="t" r="r" b="b"/>
            <a:pathLst>
              <a:path w="3980268" h="989063">
                <a:moveTo>
                  <a:pt x="0" y="989063"/>
                </a:moveTo>
                <a:lnTo>
                  <a:pt x="3980268" y="989063"/>
                </a:lnTo>
                <a:lnTo>
                  <a:pt x="3980268" y="0"/>
                </a:lnTo>
                <a:lnTo>
                  <a:pt x="0" y="0"/>
                </a:lnTo>
                <a:lnTo>
                  <a:pt x="0" y="989063"/>
                </a:lnTo>
                <a:close/>
              </a:path>
            </a:pathLst>
          </a:custGeom>
          <a:solidFill>
            <a:srgbClr val="E9E9F2"/>
          </a:solidFill>
        </p:spPr>
        <p:txBody>
          <a:bodyPr wrap="square" lIns="0" tIns="0" rIns="0" bIns="0" rtlCol="0">
            <a:noAutofit/>
          </a:bodyPr>
          <a:lstStyle/>
          <a:p>
            <a:pPr marL="342900" indent="-342900">
              <a:buFont typeface="Arial" panose="020B0604020202020204" pitchFamily="34" charset="0"/>
              <a:buChar char="•"/>
            </a:pPr>
            <a:r>
              <a:rPr lang="en-US" sz="1200" dirty="0" smtClean="0"/>
              <a:t>special </a:t>
            </a:r>
            <a:r>
              <a:rPr lang="en-US" sz="1200" dirty="0"/>
              <a:t>quotas seats are also </a:t>
            </a:r>
            <a:r>
              <a:rPr lang="en-US" sz="1200" dirty="0" smtClean="0"/>
              <a:t>available but </a:t>
            </a:r>
            <a:r>
              <a:rPr lang="en-US" sz="1200" dirty="0"/>
              <a:t>comparatively, a student in </a:t>
            </a:r>
            <a:r>
              <a:rPr lang="en-US" sz="1200" dirty="0" err="1"/>
              <a:t>UoS</a:t>
            </a:r>
            <a:r>
              <a:rPr lang="en-US" sz="1200" dirty="0"/>
              <a:t> can compete more than one category of </a:t>
            </a:r>
            <a:r>
              <a:rPr lang="en-US" sz="1200" dirty="0" smtClean="0"/>
              <a:t>seats distribution</a:t>
            </a:r>
            <a:r>
              <a:rPr lang="en-US" sz="1200" dirty="0"/>
              <a:t>. </a:t>
            </a:r>
            <a:endParaRPr lang="en-US" sz="1200" dirty="0" smtClean="0"/>
          </a:p>
          <a:p>
            <a:pPr marL="342900" indent="-342900">
              <a:buFont typeface="Arial" panose="020B0604020202020204" pitchFamily="34" charset="0"/>
              <a:buChar char="•"/>
            </a:pPr>
            <a:endParaRPr lang="en-US" sz="1400" b="1" dirty="0" smtClean="0"/>
          </a:p>
          <a:p>
            <a:pPr marL="342900" indent="-342900">
              <a:buFont typeface="Arial" panose="020B0604020202020204" pitchFamily="34" charset="0"/>
              <a:buChar char="•"/>
            </a:pPr>
            <a:r>
              <a:rPr lang="en-US" sz="1200" dirty="0" err="1"/>
              <a:t>UoS</a:t>
            </a:r>
            <a:r>
              <a:rPr lang="en-US" sz="1200" dirty="0"/>
              <a:t> offer Morning/Evening shift</a:t>
            </a:r>
            <a:endParaRPr sz="1200" dirty="0"/>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Algorithm  </a:t>
            </a:r>
            <a:r>
              <a:rPr lang="en-US" sz="600" spc="50" dirty="0">
                <a:solidFill>
                  <a:srgbClr val="8C8CAC"/>
                </a:solidFill>
                <a:latin typeface="Times New Roman"/>
                <a:cs typeface="Times New Roman"/>
              </a:rPr>
              <a:t>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Model </a:t>
            </a:r>
            <a:r>
              <a:rPr lang="en-US" sz="600" dirty="0">
                <a:solidFill>
                  <a:srgbClr val="8C8CAC"/>
                </a:solidFill>
                <a:latin typeface="Times New Roman"/>
                <a:cs typeface="Times New Roman"/>
              </a:rPr>
              <a:t> </a:t>
            </a:r>
            <a:r>
              <a:rPr lang="en-US" sz="600" spc="70" dirty="0">
                <a:solidFill>
                  <a:srgbClr val="8C8CAC"/>
                </a:solidFill>
                <a:latin typeface="Times New Roman"/>
                <a:cs typeface="Times New Roman"/>
              </a:rPr>
              <a:t> </a:t>
            </a:r>
            <a:r>
              <a:rPr lang="en-US" sz="600" dirty="0">
                <a:solidFill>
                  <a:srgbClr val="FFFFFF"/>
                </a:solidFill>
                <a:latin typeface="Times New Roman"/>
                <a:cs typeface="Times New Roman"/>
              </a:rPr>
              <a:t>Results  </a:t>
            </a:r>
            <a:r>
              <a:rPr lang="en-US" sz="600" dirty="0">
                <a:solidFill>
                  <a:srgbClr val="8C8CAC"/>
                </a:solidFill>
                <a:latin typeface="Times New Roman"/>
                <a:cs typeface="Times New Roman"/>
              </a:rPr>
              <a:t>Summary</a:t>
            </a:r>
            <a:endParaRPr lang="en-US" sz="600" dirty="0">
              <a:latin typeface="Times New Roman"/>
              <a:cs typeface="Times New Roman"/>
            </a:endParaRPr>
          </a:p>
        </p:txBody>
      </p:sp>
      <p:sp>
        <p:nvSpPr>
          <p:cNvPr id="7" name="object 7"/>
          <p:cNvSpPr txBox="1"/>
          <p:nvPr/>
        </p:nvSpPr>
        <p:spPr>
          <a:xfrm>
            <a:off x="95300" y="366542"/>
            <a:ext cx="4038550"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Comp</a:t>
            </a:r>
            <a:r>
              <a:rPr sz="1400" spc="-39" dirty="0" smtClean="0">
                <a:solidFill>
                  <a:srgbClr val="FFFFFF"/>
                </a:solidFill>
                <a:latin typeface="Times New Roman"/>
                <a:cs typeface="Times New Roman"/>
              </a:rPr>
              <a:t>a</a:t>
            </a:r>
            <a:r>
              <a:rPr sz="1400" spc="0" dirty="0" smtClean="0">
                <a:solidFill>
                  <a:srgbClr val="FFFFFF"/>
                </a:solidFill>
                <a:latin typeface="Times New Roman"/>
                <a:cs typeface="Times New Roman"/>
              </a:rPr>
              <a:t>rison</a:t>
            </a:r>
            <a:r>
              <a:rPr sz="1400" spc="116" dirty="0" smtClean="0">
                <a:solidFill>
                  <a:srgbClr val="FFFFFF"/>
                </a:solidFill>
                <a:latin typeface="Times New Roman"/>
                <a:cs typeface="Times New Roman"/>
              </a:rPr>
              <a:t> </a:t>
            </a:r>
            <a:r>
              <a:rPr sz="1400" spc="0" dirty="0" smtClean="0">
                <a:solidFill>
                  <a:srgbClr val="FFFFFF"/>
                </a:solidFill>
                <a:latin typeface="Times New Roman"/>
                <a:cs typeface="Times New Roman"/>
              </a:rPr>
              <a:t>With</a:t>
            </a:r>
            <a:r>
              <a:rPr sz="1400" spc="175" dirty="0" smtClean="0">
                <a:solidFill>
                  <a:srgbClr val="FFFFFF"/>
                </a:solidFill>
                <a:latin typeface="Times New Roman"/>
                <a:cs typeface="Times New Roman"/>
              </a:rPr>
              <a:t> </a:t>
            </a:r>
            <a:r>
              <a:rPr sz="1400" spc="0" dirty="0" smtClean="0">
                <a:solidFill>
                  <a:srgbClr val="FFFFFF"/>
                </a:solidFill>
                <a:latin typeface="Times New Roman"/>
                <a:cs typeface="Times New Roman"/>
              </a:rPr>
              <a:t>Other</a:t>
            </a:r>
            <a:r>
              <a:rPr lang="en-US" sz="1400" spc="0" dirty="0" smtClean="0">
                <a:solidFill>
                  <a:srgbClr val="FFFFFF"/>
                </a:solidFill>
                <a:latin typeface="Times New Roman"/>
                <a:cs typeface="Times New Roman"/>
              </a:rPr>
              <a:t> </a:t>
            </a:r>
            <a:r>
              <a:rPr lang="en-US" sz="1400" dirty="0">
                <a:solidFill>
                  <a:srgbClr val="FFFFFF"/>
                </a:solidFill>
                <a:latin typeface="Times New Roman"/>
                <a:cs typeface="Times New Roman"/>
              </a:rPr>
              <a:t>Admission Systems (Cont’d)</a:t>
            </a:r>
            <a:endParaRPr lang="en-US" sz="1400" dirty="0">
              <a:latin typeface="Times New Roman"/>
              <a:cs typeface="Times New Roman"/>
            </a:endParaRPr>
          </a:p>
          <a:p>
            <a:pPr marL="12700">
              <a:lnSpc>
                <a:spcPts val="1480"/>
              </a:lnSpc>
              <a:spcBef>
                <a:spcPts val="74"/>
              </a:spcBef>
            </a:pPr>
            <a:endParaRPr sz="1400" dirty="0">
              <a:latin typeface="Times New Roman"/>
              <a:cs typeface="Times New Roman"/>
            </a:endParaRPr>
          </a:p>
        </p:txBody>
      </p:sp>
      <p:sp>
        <p:nvSpPr>
          <p:cNvPr id="6" name="object 6"/>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32</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5" name="object 5"/>
          <p:cNvSpPr txBox="1"/>
          <p:nvPr/>
        </p:nvSpPr>
        <p:spPr>
          <a:xfrm>
            <a:off x="3333978" y="3270179"/>
            <a:ext cx="43099" cy="40583"/>
          </a:xfrm>
          <a:prstGeom prst="rect">
            <a:avLst/>
          </a:prstGeom>
        </p:spPr>
        <p:txBody>
          <a:bodyPr wrap="square" lIns="0" tIns="0" rIns="0" bIns="0" rtlCol="0">
            <a:noAutofit/>
          </a:bodyPr>
          <a:lstStyle/>
          <a:p>
            <a:endParaRPr/>
          </a:p>
        </p:txBody>
      </p:sp>
      <p:sp>
        <p:nvSpPr>
          <p:cNvPr id="4" name="object 4"/>
          <p:cNvSpPr txBox="1"/>
          <p:nvPr/>
        </p:nvSpPr>
        <p:spPr>
          <a:xfrm>
            <a:off x="3069133" y="3285457"/>
            <a:ext cx="43019" cy="15183"/>
          </a:xfrm>
          <a:prstGeom prst="rect">
            <a:avLst/>
          </a:prstGeom>
        </p:spPr>
        <p:txBody>
          <a:bodyPr wrap="square" lIns="0" tIns="0" rIns="0" bIns="0" rtlCol="0">
            <a:noAutofit/>
          </a:bodyPr>
          <a:lstStyle/>
          <a:p>
            <a:endParaRPr/>
          </a:p>
        </p:txBody>
      </p:sp>
      <p:sp>
        <p:nvSpPr>
          <p:cNvPr id="3" name="object 3"/>
          <p:cNvSpPr txBox="1"/>
          <p:nvPr/>
        </p:nvSpPr>
        <p:spPr>
          <a:xfrm>
            <a:off x="313867" y="1357744"/>
            <a:ext cx="3980268" cy="89096"/>
          </a:xfrm>
          <a:prstGeom prst="rect">
            <a:avLst/>
          </a:prstGeom>
        </p:spPr>
        <p:txBody>
          <a:bodyPr wrap="square" lIns="0" tIns="0" rIns="0" bIns="0" rtlCol="0">
            <a:noAutofit/>
          </a:bodyPr>
          <a:lstStyle/>
          <a:p>
            <a:pPr marL="25400">
              <a:lnSpc>
                <a:spcPts val="700"/>
              </a:lnSpc>
              <a:spcBef>
                <a:spcPts val="1"/>
              </a:spcBef>
            </a:pPr>
            <a:endParaRPr sz="700"/>
          </a:p>
        </p:txBody>
      </p:sp>
      <p:sp>
        <p:nvSpPr>
          <p:cNvPr id="2" name="object 2"/>
          <p:cNvSpPr txBox="1"/>
          <p:nvPr/>
        </p:nvSpPr>
        <p:spPr>
          <a:xfrm>
            <a:off x="313867" y="1446840"/>
            <a:ext cx="3980268" cy="1794071"/>
          </a:xfrm>
          <a:prstGeom prst="rect">
            <a:avLst/>
          </a:prstGeom>
        </p:spPr>
        <p:txBody>
          <a:bodyPr wrap="square" lIns="0" tIns="0" rIns="0" bIns="0" rtlCol="0">
            <a:noAutofit/>
          </a:bodyPr>
          <a:lstStyle/>
          <a:p>
            <a:pPr>
              <a:lnSpc>
                <a:spcPts val="850"/>
              </a:lnSpc>
              <a:spcBef>
                <a:spcPts val="40"/>
              </a:spcBef>
            </a:pPr>
            <a:endParaRPr sz="850" dirty="0"/>
          </a:p>
        </p:txBody>
      </p:sp>
    </p:spTree>
    <p:extLst>
      <p:ext uri="{BB962C8B-B14F-4D97-AF65-F5344CB8AC3E}">
        <p14:creationId xmlns:p14="http://schemas.microsoft.com/office/powerpoint/2010/main" val="40148922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object 108"/>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107" name="object 107"/>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106" name="object 106"/>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102" name="object 102"/>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103" name="object 103"/>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104" name="object 104"/>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105" name="object 105"/>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96" name="object 96"/>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97" name="object 97"/>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98" name="object 98"/>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99" name="object 99"/>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100" name="object 100"/>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101" name="object 101"/>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90" name="object 90"/>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91" name="object 91"/>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92" name="object 92"/>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93" name="object 93"/>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94" name="object 94"/>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95" name="object 95"/>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85" name="object 85"/>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86" name="object 86"/>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87" name="object 87"/>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88" name="object 88"/>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89" name="object 89"/>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79" name="object 79"/>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80" name="object 80"/>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81" name="object 81"/>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82" name="object 82"/>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83" name="object 83"/>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84" name="object 84"/>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76" name="object 76"/>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77" name="object 77"/>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78" name="object 78"/>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36" name="object 36"/>
          <p:cNvSpPr/>
          <p:nvPr/>
        </p:nvSpPr>
        <p:spPr>
          <a:xfrm>
            <a:off x="313867" y="1466367"/>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37" name="object 37"/>
          <p:cNvSpPr/>
          <p:nvPr/>
        </p:nvSpPr>
        <p:spPr>
          <a:xfrm>
            <a:off x="313867" y="1552308"/>
            <a:ext cx="3980268" cy="1151966"/>
          </a:xfrm>
          <a:custGeom>
            <a:avLst/>
            <a:gdLst/>
            <a:ahLst/>
            <a:cxnLst/>
            <a:rect l="l" t="t" r="r" b="b"/>
            <a:pathLst>
              <a:path w="3980268" h="1151966">
                <a:moveTo>
                  <a:pt x="0" y="1151966"/>
                </a:moveTo>
                <a:lnTo>
                  <a:pt x="3980268" y="1151966"/>
                </a:lnTo>
                <a:lnTo>
                  <a:pt x="3980268" y="0"/>
                </a:lnTo>
                <a:lnTo>
                  <a:pt x="0" y="0"/>
                </a:lnTo>
                <a:lnTo>
                  <a:pt x="0" y="1151966"/>
                </a:lnTo>
                <a:close/>
              </a:path>
            </a:pathLst>
          </a:custGeom>
          <a:solidFill>
            <a:srgbClr val="E9E9F2"/>
          </a:solidFill>
        </p:spPr>
        <p:txBody>
          <a:bodyPr wrap="square" lIns="0" tIns="0" rIns="0" bIns="0" rtlCol="0">
            <a:noAutofit/>
          </a:bodyPr>
          <a:lstStyle/>
          <a:p>
            <a:endParaRPr/>
          </a:p>
        </p:txBody>
      </p:sp>
      <p:sp>
        <p:nvSpPr>
          <p:cNvPr id="38" name="object 38"/>
          <p:cNvSpPr/>
          <p:nvPr/>
        </p:nvSpPr>
        <p:spPr>
          <a:xfrm>
            <a:off x="360006" y="1567484"/>
            <a:ext cx="3876382" cy="0"/>
          </a:xfrm>
          <a:custGeom>
            <a:avLst/>
            <a:gdLst/>
            <a:ahLst/>
            <a:cxnLst/>
            <a:rect l="l" t="t" r="r" b="b"/>
            <a:pathLst>
              <a:path w="3876382">
                <a:moveTo>
                  <a:pt x="0" y="0"/>
                </a:moveTo>
                <a:lnTo>
                  <a:pt x="3876382" y="0"/>
                </a:lnTo>
              </a:path>
            </a:pathLst>
          </a:custGeom>
          <a:ln w="5054">
            <a:solidFill>
              <a:srgbClr val="000000"/>
            </a:solidFill>
          </a:ln>
        </p:spPr>
        <p:txBody>
          <a:bodyPr wrap="square" lIns="0" tIns="0" rIns="0" bIns="0" rtlCol="0">
            <a:noAutofit/>
          </a:bodyPr>
          <a:lstStyle/>
          <a:p>
            <a:endParaRPr/>
          </a:p>
        </p:txBody>
      </p:sp>
      <p:sp>
        <p:nvSpPr>
          <p:cNvPr id="39" name="object 39"/>
          <p:cNvSpPr/>
          <p:nvPr/>
        </p:nvSpPr>
        <p:spPr>
          <a:xfrm>
            <a:off x="360006" y="1570024"/>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0" name="object 40"/>
          <p:cNvSpPr/>
          <p:nvPr/>
        </p:nvSpPr>
        <p:spPr>
          <a:xfrm>
            <a:off x="1184465" y="1570024"/>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1" name="object 41"/>
          <p:cNvSpPr/>
          <p:nvPr/>
        </p:nvSpPr>
        <p:spPr>
          <a:xfrm>
            <a:off x="2298191" y="1570024"/>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2" name="object 42"/>
          <p:cNvSpPr/>
          <p:nvPr/>
        </p:nvSpPr>
        <p:spPr>
          <a:xfrm>
            <a:off x="3106445" y="1570024"/>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3" name="object 43"/>
          <p:cNvSpPr/>
          <p:nvPr/>
        </p:nvSpPr>
        <p:spPr>
          <a:xfrm>
            <a:off x="4236389" y="1570024"/>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4" name="object 44"/>
          <p:cNvSpPr/>
          <p:nvPr/>
        </p:nvSpPr>
        <p:spPr>
          <a:xfrm>
            <a:off x="360006" y="1744624"/>
            <a:ext cx="3876382" cy="0"/>
          </a:xfrm>
          <a:custGeom>
            <a:avLst/>
            <a:gdLst/>
            <a:ahLst/>
            <a:cxnLst/>
            <a:rect l="l" t="t" r="r" b="b"/>
            <a:pathLst>
              <a:path w="3876382">
                <a:moveTo>
                  <a:pt x="0" y="0"/>
                </a:moveTo>
                <a:lnTo>
                  <a:pt x="3876382" y="0"/>
                </a:lnTo>
              </a:path>
            </a:pathLst>
          </a:custGeom>
          <a:ln w="5054">
            <a:solidFill>
              <a:srgbClr val="000000"/>
            </a:solidFill>
          </a:ln>
        </p:spPr>
        <p:txBody>
          <a:bodyPr wrap="square" lIns="0" tIns="0" rIns="0" bIns="0" rtlCol="0">
            <a:noAutofit/>
          </a:bodyPr>
          <a:lstStyle/>
          <a:p>
            <a:endParaRPr/>
          </a:p>
        </p:txBody>
      </p:sp>
      <p:sp>
        <p:nvSpPr>
          <p:cNvPr id="45" name="object 45"/>
          <p:cNvSpPr/>
          <p:nvPr/>
        </p:nvSpPr>
        <p:spPr>
          <a:xfrm>
            <a:off x="360006" y="1769922"/>
            <a:ext cx="3876382" cy="0"/>
          </a:xfrm>
          <a:custGeom>
            <a:avLst/>
            <a:gdLst/>
            <a:ahLst/>
            <a:cxnLst/>
            <a:rect l="l" t="t" r="r" b="b"/>
            <a:pathLst>
              <a:path w="3876382">
                <a:moveTo>
                  <a:pt x="0" y="0"/>
                </a:moveTo>
                <a:lnTo>
                  <a:pt x="3876382" y="0"/>
                </a:lnTo>
              </a:path>
            </a:pathLst>
          </a:custGeom>
          <a:ln w="5054">
            <a:solidFill>
              <a:srgbClr val="000000"/>
            </a:solidFill>
          </a:ln>
        </p:spPr>
        <p:txBody>
          <a:bodyPr wrap="square" lIns="0" tIns="0" rIns="0" bIns="0" rtlCol="0">
            <a:noAutofit/>
          </a:bodyPr>
          <a:lstStyle/>
          <a:p>
            <a:endParaRPr/>
          </a:p>
        </p:txBody>
      </p:sp>
      <p:sp>
        <p:nvSpPr>
          <p:cNvPr id="46" name="object 46"/>
          <p:cNvSpPr/>
          <p:nvPr/>
        </p:nvSpPr>
        <p:spPr>
          <a:xfrm>
            <a:off x="360006" y="177246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7" name="object 47"/>
          <p:cNvSpPr/>
          <p:nvPr/>
        </p:nvSpPr>
        <p:spPr>
          <a:xfrm>
            <a:off x="1184465" y="177246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8" name="object 48"/>
          <p:cNvSpPr/>
          <p:nvPr/>
        </p:nvSpPr>
        <p:spPr>
          <a:xfrm>
            <a:off x="2298191" y="177246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9" name="object 49"/>
          <p:cNvSpPr/>
          <p:nvPr/>
        </p:nvSpPr>
        <p:spPr>
          <a:xfrm>
            <a:off x="3106445" y="177246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0" name="object 50"/>
          <p:cNvSpPr/>
          <p:nvPr/>
        </p:nvSpPr>
        <p:spPr>
          <a:xfrm>
            <a:off x="4236389" y="177246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1" name="object 51"/>
          <p:cNvSpPr/>
          <p:nvPr/>
        </p:nvSpPr>
        <p:spPr>
          <a:xfrm>
            <a:off x="360006" y="1947062"/>
            <a:ext cx="3876382" cy="0"/>
          </a:xfrm>
          <a:custGeom>
            <a:avLst/>
            <a:gdLst/>
            <a:ahLst/>
            <a:cxnLst/>
            <a:rect l="l" t="t" r="r" b="b"/>
            <a:pathLst>
              <a:path w="3876382">
                <a:moveTo>
                  <a:pt x="0" y="0"/>
                </a:moveTo>
                <a:lnTo>
                  <a:pt x="3876382" y="0"/>
                </a:lnTo>
              </a:path>
            </a:pathLst>
          </a:custGeom>
          <a:ln w="5054">
            <a:solidFill>
              <a:srgbClr val="000000"/>
            </a:solidFill>
          </a:ln>
        </p:spPr>
        <p:txBody>
          <a:bodyPr wrap="square" lIns="0" tIns="0" rIns="0" bIns="0" rtlCol="0">
            <a:noAutofit/>
          </a:bodyPr>
          <a:lstStyle/>
          <a:p>
            <a:endParaRPr/>
          </a:p>
        </p:txBody>
      </p:sp>
      <p:sp>
        <p:nvSpPr>
          <p:cNvPr id="52" name="object 52"/>
          <p:cNvSpPr/>
          <p:nvPr/>
        </p:nvSpPr>
        <p:spPr>
          <a:xfrm>
            <a:off x="360006" y="194960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3" name="object 53"/>
          <p:cNvSpPr/>
          <p:nvPr/>
        </p:nvSpPr>
        <p:spPr>
          <a:xfrm>
            <a:off x="1184465" y="194960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4" name="object 54"/>
          <p:cNvSpPr/>
          <p:nvPr/>
        </p:nvSpPr>
        <p:spPr>
          <a:xfrm>
            <a:off x="2298191" y="194960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5" name="object 55"/>
          <p:cNvSpPr/>
          <p:nvPr/>
        </p:nvSpPr>
        <p:spPr>
          <a:xfrm>
            <a:off x="3106445" y="194960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6" name="object 56"/>
          <p:cNvSpPr/>
          <p:nvPr/>
        </p:nvSpPr>
        <p:spPr>
          <a:xfrm>
            <a:off x="4236389" y="194960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7" name="object 57"/>
          <p:cNvSpPr/>
          <p:nvPr/>
        </p:nvSpPr>
        <p:spPr>
          <a:xfrm>
            <a:off x="360006" y="2124201"/>
            <a:ext cx="3876382" cy="0"/>
          </a:xfrm>
          <a:custGeom>
            <a:avLst/>
            <a:gdLst/>
            <a:ahLst/>
            <a:cxnLst/>
            <a:rect l="l" t="t" r="r" b="b"/>
            <a:pathLst>
              <a:path w="3876382">
                <a:moveTo>
                  <a:pt x="0" y="0"/>
                </a:moveTo>
                <a:lnTo>
                  <a:pt x="3876382" y="0"/>
                </a:lnTo>
              </a:path>
            </a:pathLst>
          </a:custGeom>
          <a:ln w="5054">
            <a:solidFill>
              <a:srgbClr val="000000"/>
            </a:solidFill>
          </a:ln>
        </p:spPr>
        <p:txBody>
          <a:bodyPr wrap="square" lIns="0" tIns="0" rIns="0" bIns="0" rtlCol="0">
            <a:noAutofit/>
          </a:bodyPr>
          <a:lstStyle/>
          <a:p>
            <a:endParaRPr/>
          </a:p>
        </p:txBody>
      </p:sp>
      <p:sp>
        <p:nvSpPr>
          <p:cNvPr id="58" name="object 58"/>
          <p:cNvSpPr/>
          <p:nvPr/>
        </p:nvSpPr>
        <p:spPr>
          <a:xfrm>
            <a:off x="360006" y="212672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9" name="object 59"/>
          <p:cNvSpPr/>
          <p:nvPr/>
        </p:nvSpPr>
        <p:spPr>
          <a:xfrm>
            <a:off x="1184465" y="212672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0" name="object 60"/>
          <p:cNvSpPr/>
          <p:nvPr/>
        </p:nvSpPr>
        <p:spPr>
          <a:xfrm>
            <a:off x="2298191" y="212672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1" name="object 61"/>
          <p:cNvSpPr/>
          <p:nvPr/>
        </p:nvSpPr>
        <p:spPr>
          <a:xfrm>
            <a:off x="3106445" y="212672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2" name="object 62"/>
          <p:cNvSpPr/>
          <p:nvPr/>
        </p:nvSpPr>
        <p:spPr>
          <a:xfrm>
            <a:off x="4236389" y="212672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3" name="object 63"/>
          <p:cNvSpPr/>
          <p:nvPr/>
        </p:nvSpPr>
        <p:spPr>
          <a:xfrm>
            <a:off x="360006" y="2301328"/>
            <a:ext cx="3876382" cy="0"/>
          </a:xfrm>
          <a:custGeom>
            <a:avLst/>
            <a:gdLst/>
            <a:ahLst/>
            <a:cxnLst/>
            <a:rect l="l" t="t" r="r" b="b"/>
            <a:pathLst>
              <a:path w="3876382">
                <a:moveTo>
                  <a:pt x="0" y="0"/>
                </a:moveTo>
                <a:lnTo>
                  <a:pt x="3876382" y="0"/>
                </a:lnTo>
              </a:path>
            </a:pathLst>
          </a:custGeom>
          <a:ln w="5054">
            <a:solidFill>
              <a:srgbClr val="000000"/>
            </a:solidFill>
          </a:ln>
        </p:spPr>
        <p:txBody>
          <a:bodyPr wrap="square" lIns="0" tIns="0" rIns="0" bIns="0" rtlCol="0">
            <a:noAutofit/>
          </a:bodyPr>
          <a:lstStyle/>
          <a:p>
            <a:endParaRPr/>
          </a:p>
        </p:txBody>
      </p:sp>
      <p:sp>
        <p:nvSpPr>
          <p:cNvPr id="64" name="object 64"/>
          <p:cNvSpPr/>
          <p:nvPr/>
        </p:nvSpPr>
        <p:spPr>
          <a:xfrm>
            <a:off x="360006" y="230386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5" name="object 65"/>
          <p:cNvSpPr/>
          <p:nvPr/>
        </p:nvSpPr>
        <p:spPr>
          <a:xfrm>
            <a:off x="1184465" y="230386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6" name="object 66"/>
          <p:cNvSpPr/>
          <p:nvPr/>
        </p:nvSpPr>
        <p:spPr>
          <a:xfrm>
            <a:off x="2298191" y="230386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7" name="object 67"/>
          <p:cNvSpPr/>
          <p:nvPr/>
        </p:nvSpPr>
        <p:spPr>
          <a:xfrm>
            <a:off x="3106445" y="230386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8" name="object 68"/>
          <p:cNvSpPr/>
          <p:nvPr/>
        </p:nvSpPr>
        <p:spPr>
          <a:xfrm>
            <a:off x="4236389" y="230386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9" name="object 69"/>
          <p:cNvSpPr/>
          <p:nvPr/>
        </p:nvSpPr>
        <p:spPr>
          <a:xfrm>
            <a:off x="360006" y="2478468"/>
            <a:ext cx="3876382" cy="0"/>
          </a:xfrm>
          <a:custGeom>
            <a:avLst/>
            <a:gdLst/>
            <a:ahLst/>
            <a:cxnLst/>
            <a:rect l="l" t="t" r="r" b="b"/>
            <a:pathLst>
              <a:path w="3876382">
                <a:moveTo>
                  <a:pt x="0" y="0"/>
                </a:moveTo>
                <a:lnTo>
                  <a:pt x="3876382" y="0"/>
                </a:lnTo>
              </a:path>
            </a:pathLst>
          </a:custGeom>
          <a:ln w="5054">
            <a:solidFill>
              <a:srgbClr val="000000"/>
            </a:solidFill>
          </a:ln>
        </p:spPr>
        <p:txBody>
          <a:bodyPr wrap="square" lIns="0" tIns="0" rIns="0" bIns="0" rtlCol="0">
            <a:noAutofit/>
          </a:bodyPr>
          <a:lstStyle/>
          <a:p>
            <a:endParaRPr/>
          </a:p>
        </p:txBody>
      </p:sp>
      <p:sp>
        <p:nvSpPr>
          <p:cNvPr id="70" name="object 70"/>
          <p:cNvSpPr/>
          <p:nvPr/>
        </p:nvSpPr>
        <p:spPr>
          <a:xfrm>
            <a:off x="360006" y="248100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1" name="object 71"/>
          <p:cNvSpPr/>
          <p:nvPr/>
        </p:nvSpPr>
        <p:spPr>
          <a:xfrm>
            <a:off x="1184465" y="248100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2" name="object 72"/>
          <p:cNvSpPr/>
          <p:nvPr/>
        </p:nvSpPr>
        <p:spPr>
          <a:xfrm>
            <a:off x="2298191" y="248100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3" name="object 73"/>
          <p:cNvSpPr/>
          <p:nvPr/>
        </p:nvSpPr>
        <p:spPr>
          <a:xfrm>
            <a:off x="3106445" y="248100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4" name="object 74"/>
          <p:cNvSpPr/>
          <p:nvPr/>
        </p:nvSpPr>
        <p:spPr>
          <a:xfrm>
            <a:off x="4236389" y="248100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5" name="object 75"/>
          <p:cNvSpPr/>
          <p:nvPr/>
        </p:nvSpPr>
        <p:spPr>
          <a:xfrm>
            <a:off x="360006" y="2655608"/>
            <a:ext cx="3876382" cy="0"/>
          </a:xfrm>
          <a:custGeom>
            <a:avLst/>
            <a:gdLst/>
            <a:ahLst/>
            <a:cxnLst/>
            <a:rect l="l" t="t" r="r" b="b"/>
            <a:pathLst>
              <a:path w="3876382">
                <a:moveTo>
                  <a:pt x="0" y="0"/>
                </a:moveTo>
                <a:lnTo>
                  <a:pt x="3876382" y="0"/>
                </a:lnTo>
              </a:path>
            </a:pathLst>
          </a:custGeom>
          <a:ln w="5054">
            <a:solidFill>
              <a:srgbClr val="000000"/>
            </a:solidFill>
          </a:ln>
        </p:spPr>
        <p:txBody>
          <a:bodyPr wrap="square" lIns="0" tIns="0" rIns="0" bIns="0" rtlCol="0">
            <a:noAutofit/>
          </a:bodyPr>
          <a:lstStyle/>
          <a:p>
            <a:endParaRPr/>
          </a:p>
        </p:txBody>
      </p:sp>
      <p:sp>
        <p:nvSpPr>
          <p:cNvPr id="35" name="object 35"/>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Algorithm  </a:t>
            </a:r>
            <a:r>
              <a:rPr lang="en-US" sz="600" spc="50" dirty="0">
                <a:solidFill>
                  <a:srgbClr val="8C8CAC"/>
                </a:solidFill>
                <a:latin typeface="Times New Roman"/>
                <a:cs typeface="Times New Roman"/>
              </a:rPr>
              <a:t>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Model </a:t>
            </a:r>
            <a:r>
              <a:rPr lang="en-US" sz="600" dirty="0">
                <a:solidFill>
                  <a:srgbClr val="8C8CAC"/>
                </a:solidFill>
                <a:latin typeface="Times New Roman"/>
                <a:cs typeface="Times New Roman"/>
              </a:rPr>
              <a:t> </a:t>
            </a:r>
            <a:r>
              <a:rPr lang="en-US" sz="600" spc="70" dirty="0">
                <a:solidFill>
                  <a:srgbClr val="8C8CAC"/>
                </a:solidFill>
                <a:latin typeface="Times New Roman"/>
                <a:cs typeface="Times New Roman"/>
              </a:rPr>
              <a:t> </a:t>
            </a:r>
            <a:r>
              <a:rPr lang="en-US" sz="600" dirty="0">
                <a:solidFill>
                  <a:srgbClr val="FFFFFF"/>
                </a:solidFill>
                <a:latin typeface="Times New Roman"/>
                <a:cs typeface="Times New Roman"/>
              </a:rPr>
              <a:t>Related Work  </a:t>
            </a:r>
            <a:r>
              <a:rPr lang="en-US" sz="600" dirty="0">
                <a:solidFill>
                  <a:srgbClr val="8C8CAC"/>
                </a:solidFill>
                <a:latin typeface="Times New Roman"/>
                <a:cs typeface="Times New Roman"/>
              </a:rPr>
              <a:t>Summary</a:t>
            </a:r>
            <a:endParaRPr lang="en-US" sz="600" dirty="0">
              <a:latin typeface="Times New Roman"/>
              <a:cs typeface="Times New Roman"/>
            </a:endParaRPr>
          </a:p>
        </p:txBody>
      </p:sp>
      <p:sp>
        <p:nvSpPr>
          <p:cNvPr id="34" name="object 34"/>
          <p:cNvSpPr txBox="1"/>
          <p:nvPr/>
        </p:nvSpPr>
        <p:spPr>
          <a:xfrm>
            <a:off x="95300" y="366542"/>
            <a:ext cx="1904950"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Related</a:t>
            </a:r>
            <a:r>
              <a:rPr sz="1400" spc="192" dirty="0" smtClean="0">
                <a:solidFill>
                  <a:srgbClr val="FFFFFF"/>
                </a:solidFill>
                <a:latin typeface="Times New Roman"/>
                <a:cs typeface="Times New Roman"/>
              </a:rPr>
              <a:t> </a:t>
            </a:r>
            <a:r>
              <a:rPr sz="1400" spc="-39" dirty="0" smtClean="0">
                <a:solidFill>
                  <a:srgbClr val="FFFFFF"/>
                </a:solidFill>
                <a:latin typeface="Times New Roman"/>
                <a:cs typeface="Times New Roman"/>
              </a:rPr>
              <a:t>Wo</a:t>
            </a:r>
            <a:r>
              <a:rPr sz="1400" spc="0" dirty="0" smtClean="0">
                <a:solidFill>
                  <a:srgbClr val="FFFFFF"/>
                </a:solidFill>
                <a:latin typeface="Times New Roman"/>
                <a:cs typeface="Times New Roman"/>
              </a:rPr>
              <a:t>rk</a:t>
            </a:r>
            <a:r>
              <a:rPr lang="en-US" sz="1400" dirty="0">
                <a:solidFill>
                  <a:srgbClr val="FFFFFF"/>
                </a:solidFill>
                <a:latin typeface="Times New Roman"/>
                <a:cs typeface="Times New Roman"/>
              </a:rPr>
              <a:t> (Cont’d)</a:t>
            </a:r>
            <a:endParaRPr lang="en-US" sz="1400" dirty="0">
              <a:latin typeface="Times New Roman"/>
              <a:cs typeface="Times New Roman"/>
            </a:endParaRPr>
          </a:p>
          <a:p>
            <a:pPr marL="12700">
              <a:lnSpc>
                <a:spcPts val="1480"/>
              </a:lnSpc>
              <a:spcBef>
                <a:spcPts val="74"/>
              </a:spcBef>
            </a:pPr>
            <a:endParaRPr sz="1400" dirty="0">
              <a:latin typeface="Times New Roman"/>
              <a:cs typeface="Times New Roman"/>
            </a:endParaRPr>
          </a:p>
        </p:txBody>
      </p:sp>
      <p:sp>
        <p:nvSpPr>
          <p:cNvPr id="33" name="object 33"/>
          <p:cNvSpPr txBox="1"/>
          <p:nvPr/>
        </p:nvSpPr>
        <p:spPr>
          <a:xfrm>
            <a:off x="347294" y="1101456"/>
            <a:ext cx="1074979" cy="163945"/>
          </a:xfrm>
          <a:prstGeom prst="rect">
            <a:avLst/>
          </a:prstGeom>
        </p:spPr>
        <p:txBody>
          <a:bodyPr wrap="square" lIns="0" tIns="0" rIns="0" bIns="0" rtlCol="0">
            <a:noAutofit/>
          </a:bodyPr>
          <a:lstStyle/>
          <a:p>
            <a:pPr marL="12700">
              <a:lnSpc>
                <a:spcPts val="1160"/>
              </a:lnSpc>
              <a:spcBef>
                <a:spcPts val="57"/>
              </a:spcBef>
            </a:pPr>
            <a:r>
              <a:rPr sz="1100" spc="0" dirty="0" smtClean="0">
                <a:latin typeface="Times New Roman"/>
                <a:cs typeface="Times New Roman"/>
              </a:rPr>
              <a:t>M</a:t>
            </a:r>
            <a:r>
              <a:rPr sz="1100" spc="-29" dirty="0" smtClean="0">
                <a:latin typeface="Times New Roman"/>
                <a:cs typeface="Times New Roman"/>
              </a:rPr>
              <a:t>a</a:t>
            </a:r>
            <a:r>
              <a:rPr sz="1100" spc="0" dirty="0" smtClean="0">
                <a:latin typeface="Times New Roman"/>
                <a:cs typeface="Times New Roman"/>
              </a:rPr>
              <a:t>rriage</a:t>
            </a:r>
            <a:r>
              <a:rPr sz="1100" spc="66" dirty="0" smtClean="0">
                <a:latin typeface="Times New Roman"/>
                <a:cs typeface="Times New Roman"/>
              </a:rPr>
              <a:t> </a:t>
            </a:r>
            <a:r>
              <a:rPr sz="1100" spc="0" dirty="0" smtClean="0">
                <a:latin typeface="Times New Roman"/>
                <a:cs typeface="Times New Roman"/>
              </a:rPr>
              <a:t>Stabili</a:t>
            </a:r>
            <a:r>
              <a:rPr sz="1100" spc="-29" dirty="0" smtClean="0">
                <a:latin typeface="Times New Roman"/>
                <a:cs typeface="Times New Roman"/>
              </a:rPr>
              <a:t>t</a:t>
            </a:r>
            <a:r>
              <a:rPr sz="1100" spc="0" dirty="0" smtClean="0">
                <a:latin typeface="Times New Roman"/>
                <a:cs typeface="Times New Roman"/>
              </a:rPr>
              <a:t>y</a:t>
            </a:r>
            <a:endParaRPr sz="1100">
              <a:latin typeface="Times New Roman"/>
              <a:cs typeface="Times New Roman"/>
            </a:endParaRPr>
          </a:p>
        </p:txBody>
      </p:sp>
      <p:sp>
        <p:nvSpPr>
          <p:cNvPr id="32" name="object 32"/>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39</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1" name="object 31"/>
          <p:cNvSpPr txBox="1"/>
          <p:nvPr/>
        </p:nvSpPr>
        <p:spPr>
          <a:xfrm>
            <a:off x="3333978" y="3270179"/>
            <a:ext cx="43099" cy="40583"/>
          </a:xfrm>
          <a:prstGeom prst="rect">
            <a:avLst/>
          </a:prstGeom>
        </p:spPr>
        <p:txBody>
          <a:bodyPr wrap="square" lIns="0" tIns="0" rIns="0" bIns="0" rtlCol="0">
            <a:noAutofit/>
          </a:bodyPr>
          <a:lstStyle/>
          <a:p>
            <a:endParaRPr/>
          </a:p>
        </p:txBody>
      </p:sp>
      <p:sp>
        <p:nvSpPr>
          <p:cNvPr id="30" name="object 30"/>
          <p:cNvSpPr txBox="1"/>
          <p:nvPr/>
        </p:nvSpPr>
        <p:spPr>
          <a:xfrm>
            <a:off x="3069133" y="3285457"/>
            <a:ext cx="43019" cy="15183"/>
          </a:xfrm>
          <a:prstGeom prst="rect">
            <a:avLst/>
          </a:prstGeom>
        </p:spPr>
        <p:txBody>
          <a:bodyPr wrap="square" lIns="0" tIns="0" rIns="0" bIns="0" rtlCol="0">
            <a:noAutofit/>
          </a:bodyPr>
          <a:lstStyle/>
          <a:p>
            <a:endParaRPr/>
          </a:p>
        </p:txBody>
      </p:sp>
      <p:sp>
        <p:nvSpPr>
          <p:cNvPr id="29" name="object 29"/>
          <p:cNvSpPr txBox="1"/>
          <p:nvPr/>
        </p:nvSpPr>
        <p:spPr>
          <a:xfrm>
            <a:off x="313867" y="1466367"/>
            <a:ext cx="3980268" cy="94792"/>
          </a:xfrm>
          <a:prstGeom prst="rect">
            <a:avLst/>
          </a:prstGeom>
        </p:spPr>
        <p:txBody>
          <a:bodyPr wrap="square" lIns="0" tIns="0" rIns="0" bIns="0" rtlCol="0">
            <a:noAutofit/>
          </a:bodyPr>
          <a:lstStyle/>
          <a:p>
            <a:pPr marL="25400">
              <a:lnSpc>
                <a:spcPts val="700"/>
              </a:lnSpc>
              <a:spcBef>
                <a:spcPts val="46"/>
              </a:spcBef>
            </a:pPr>
            <a:endParaRPr sz="700"/>
          </a:p>
        </p:txBody>
      </p:sp>
      <p:sp>
        <p:nvSpPr>
          <p:cNvPr id="28" name="object 28"/>
          <p:cNvSpPr txBox="1"/>
          <p:nvPr/>
        </p:nvSpPr>
        <p:spPr>
          <a:xfrm>
            <a:off x="313867" y="1561160"/>
            <a:ext cx="46139" cy="1094447"/>
          </a:xfrm>
          <a:prstGeom prst="rect">
            <a:avLst/>
          </a:prstGeom>
        </p:spPr>
        <p:txBody>
          <a:bodyPr wrap="square" lIns="0" tIns="0" rIns="0" bIns="0" rtlCol="0">
            <a:noAutofit/>
          </a:bodyPr>
          <a:lstStyle/>
          <a:p>
            <a:pPr marL="25400">
              <a:lnSpc>
                <a:spcPts val="1000"/>
              </a:lnSpc>
            </a:pPr>
            <a:endParaRPr sz="1000"/>
          </a:p>
        </p:txBody>
      </p:sp>
      <p:sp>
        <p:nvSpPr>
          <p:cNvPr id="27" name="object 27"/>
          <p:cNvSpPr txBox="1"/>
          <p:nvPr/>
        </p:nvSpPr>
        <p:spPr>
          <a:xfrm>
            <a:off x="360006" y="1561160"/>
            <a:ext cx="824458" cy="196113"/>
          </a:xfrm>
          <a:prstGeom prst="rect">
            <a:avLst/>
          </a:prstGeom>
        </p:spPr>
        <p:txBody>
          <a:bodyPr wrap="square" lIns="0" tIns="0" rIns="0" bIns="0" rtlCol="0">
            <a:noAutofit/>
          </a:bodyPr>
          <a:lstStyle/>
          <a:p>
            <a:pPr marL="75907">
              <a:lnSpc>
                <a:spcPts val="1255"/>
              </a:lnSpc>
              <a:spcBef>
                <a:spcPts val="62"/>
              </a:spcBef>
            </a:pPr>
            <a:r>
              <a:rPr sz="1100" spc="0" dirty="0" smtClean="0">
                <a:latin typeface="Times New Roman"/>
                <a:cs typeface="Times New Roman"/>
              </a:rPr>
              <a:t>B</a:t>
            </a:r>
            <a:r>
              <a:rPr sz="1100" spc="-29" dirty="0" smtClean="0">
                <a:latin typeface="Times New Roman"/>
                <a:cs typeface="Times New Roman"/>
              </a:rPr>
              <a:t>o</a:t>
            </a:r>
            <a:r>
              <a:rPr sz="1100" spc="0" dirty="0" smtClean="0">
                <a:latin typeface="Times New Roman"/>
                <a:cs typeface="Times New Roman"/>
              </a:rPr>
              <a:t>ys</a:t>
            </a:r>
            <a:r>
              <a:rPr sz="1100" spc="18" dirty="0" smtClean="0">
                <a:latin typeface="Times New Roman"/>
                <a:cs typeface="Times New Roman"/>
              </a:rPr>
              <a:t> </a:t>
            </a:r>
            <a:r>
              <a:rPr sz="1100" spc="0" dirty="0" smtClean="0">
                <a:latin typeface="Times New Roman"/>
                <a:cs typeface="Times New Roman"/>
              </a:rPr>
              <a:t>Group</a:t>
            </a:r>
            <a:endParaRPr sz="1100">
              <a:latin typeface="Times New Roman"/>
              <a:cs typeface="Times New Roman"/>
            </a:endParaRPr>
          </a:p>
        </p:txBody>
      </p:sp>
      <p:sp>
        <p:nvSpPr>
          <p:cNvPr id="26" name="object 26"/>
          <p:cNvSpPr txBox="1"/>
          <p:nvPr/>
        </p:nvSpPr>
        <p:spPr>
          <a:xfrm>
            <a:off x="1184465" y="1561160"/>
            <a:ext cx="1113726" cy="196113"/>
          </a:xfrm>
          <a:prstGeom prst="rect">
            <a:avLst/>
          </a:prstGeom>
        </p:spPr>
        <p:txBody>
          <a:bodyPr wrap="square" lIns="0" tIns="0" rIns="0" bIns="0" rtlCol="0">
            <a:noAutofit/>
          </a:bodyPr>
          <a:lstStyle/>
          <a:p>
            <a:pPr marL="75907">
              <a:lnSpc>
                <a:spcPts val="1255"/>
              </a:lnSpc>
              <a:spcBef>
                <a:spcPts val="62"/>
              </a:spcBef>
            </a:pPr>
            <a:r>
              <a:rPr sz="1100" spc="0" dirty="0" smtClean="0">
                <a:latin typeface="Times New Roman"/>
                <a:cs typeface="Times New Roman"/>
              </a:rPr>
              <a:t>Preferences</a:t>
            </a:r>
            <a:r>
              <a:rPr sz="1100" spc="107" dirty="0" smtClean="0">
                <a:latin typeface="Times New Roman"/>
                <a:cs typeface="Times New Roman"/>
              </a:rPr>
              <a:t> </a:t>
            </a:r>
            <a:r>
              <a:rPr sz="1100" spc="0" dirty="0" smtClean="0">
                <a:latin typeface="Times New Roman"/>
                <a:cs typeface="Times New Roman"/>
              </a:rPr>
              <a:t>Girls</a:t>
            </a:r>
            <a:endParaRPr sz="1100">
              <a:latin typeface="Times New Roman"/>
              <a:cs typeface="Times New Roman"/>
            </a:endParaRPr>
          </a:p>
        </p:txBody>
      </p:sp>
      <p:sp>
        <p:nvSpPr>
          <p:cNvPr id="25" name="object 25"/>
          <p:cNvSpPr txBox="1"/>
          <p:nvPr/>
        </p:nvSpPr>
        <p:spPr>
          <a:xfrm>
            <a:off x="2298191" y="1561160"/>
            <a:ext cx="808253" cy="196113"/>
          </a:xfrm>
          <a:prstGeom prst="rect">
            <a:avLst/>
          </a:prstGeom>
        </p:spPr>
        <p:txBody>
          <a:bodyPr wrap="square" lIns="0" tIns="0" rIns="0" bIns="0" rtlCol="0">
            <a:noAutofit/>
          </a:bodyPr>
          <a:lstStyle/>
          <a:p>
            <a:pPr marL="75920">
              <a:lnSpc>
                <a:spcPts val="1255"/>
              </a:lnSpc>
              <a:spcBef>
                <a:spcPts val="62"/>
              </a:spcBef>
            </a:pPr>
            <a:r>
              <a:rPr sz="1100" spc="0" dirty="0" smtClean="0">
                <a:latin typeface="Times New Roman"/>
                <a:cs typeface="Times New Roman"/>
              </a:rPr>
              <a:t>Girls</a:t>
            </a:r>
            <a:r>
              <a:rPr sz="1100" spc="-80" dirty="0" smtClean="0">
                <a:latin typeface="Times New Roman"/>
                <a:cs typeface="Times New Roman"/>
              </a:rPr>
              <a:t> </a:t>
            </a:r>
            <a:r>
              <a:rPr sz="1100" spc="0" dirty="0" smtClean="0">
                <a:latin typeface="Times New Roman"/>
                <a:cs typeface="Times New Roman"/>
              </a:rPr>
              <a:t>Group</a:t>
            </a:r>
            <a:endParaRPr sz="1100">
              <a:latin typeface="Times New Roman"/>
              <a:cs typeface="Times New Roman"/>
            </a:endParaRPr>
          </a:p>
        </p:txBody>
      </p:sp>
      <p:sp>
        <p:nvSpPr>
          <p:cNvPr id="24" name="object 24"/>
          <p:cNvSpPr txBox="1"/>
          <p:nvPr/>
        </p:nvSpPr>
        <p:spPr>
          <a:xfrm>
            <a:off x="3106445" y="1561160"/>
            <a:ext cx="1129944" cy="196113"/>
          </a:xfrm>
          <a:prstGeom prst="rect">
            <a:avLst/>
          </a:prstGeom>
        </p:spPr>
        <p:txBody>
          <a:bodyPr wrap="square" lIns="0" tIns="0" rIns="0" bIns="0" rtlCol="0">
            <a:noAutofit/>
          </a:bodyPr>
          <a:lstStyle/>
          <a:p>
            <a:pPr marL="75907">
              <a:lnSpc>
                <a:spcPts val="1255"/>
              </a:lnSpc>
              <a:spcBef>
                <a:spcPts val="62"/>
              </a:spcBef>
            </a:pPr>
            <a:r>
              <a:rPr sz="1100" spc="0" dirty="0" smtClean="0">
                <a:latin typeface="Times New Roman"/>
                <a:cs typeface="Times New Roman"/>
              </a:rPr>
              <a:t>Preferences</a:t>
            </a:r>
            <a:r>
              <a:rPr sz="1100" spc="107" dirty="0" smtClean="0">
                <a:latin typeface="Times New Roman"/>
                <a:cs typeface="Times New Roman"/>
              </a:rPr>
              <a:t> </a:t>
            </a:r>
            <a:r>
              <a:rPr sz="1100" spc="0" dirty="0" smtClean="0">
                <a:latin typeface="Times New Roman"/>
                <a:cs typeface="Times New Roman"/>
              </a:rPr>
              <a:t>B</a:t>
            </a:r>
            <a:r>
              <a:rPr sz="1100" spc="-29" dirty="0" smtClean="0">
                <a:latin typeface="Times New Roman"/>
                <a:cs typeface="Times New Roman"/>
              </a:rPr>
              <a:t>o</a:t>
            </a:r>
            <a:r>
              <a:rPr sz="1100" spc="0" dirty="0" smtClean="0">
                <a:latin typeface="Times New Roman"/>
                <a:cs typeface="Times New Roman"/>
              </a:rPr>
              <a:t>ys</a:t>
            </a:r>
            <a:endParaRPr sz="1100">
              <a:latin typeface="Times New Roman"/>
              <a:cs typeface="Times New Roman"/>
            </a:endParaRPr>
          </a:p>
        </p:txBody>
      </p:sp>
      <p:sp>
        <p:nvSpPr>
          <p:cNvPr id="23" name="object 23"/>
          <p:cNvSpPr txBox="1"/>
          <p:nvPr/>
        </p:nvSpPr>
        <p:spPr>
          <a:xfrm>
            <a:off x="4236389" y="1561160"/>
            <a:ext cx="57746" cy="1094447"/>
          </a:xfrm>
          <a:prstGeom prst="rect">
            <a:avLst/>
          </a:prstGeom>
        </p:spPr>
        <p:txBody>
          <a:bodyPr wrap="square" lIns="0" tIns="0" rIns="0" bIns="0" rtlCol="0">
            <a:noAutofit/>
          </a:bodyPr>
          <a:lstStyle/>
          <a:p>
            <a:pPr marL="25400">
              <a:lnSpc>
                <a:spcPts val="1000"/>
              </a:lnSpc>
            </a:pPr>
            <a:endParaRPr sz="1000"/>
          </a:p>
        </p:txBody>
      </p:sp>
      <p:sp>
        <p:nvSpPr>
          <p:cNvPr id="22" name="object 22"/>
          <p:cNvSpPr txBox="1"/>
          <p:nvPr/>
        </p:nvSpPr>
        <p:spPr>
          <a:xfrm>
            <a:off x="360006" y="1757273"/>
            <a:ext cx="824458" cy="189788"/>
          </a:xfrm>
          <a:prstGeom prst="rect">
            <a:avLst/>
          </a:prstGeom>
        </p:spPr>
        <p:txBody>
          <a:bodyPr wrap="square" lIns="0" tIns="0" rIns="0" bIns="0" rtlCol="0">
            <a:noAutofit/>
          </a:bodyPr>
          <a:lstStyle/>
          <a:p>
            <a:pPr marL="308366" marR="308407" algn="ctr">
              <a:lnSpc>
                <a:spcPct val="95825"/>
              </a:lnSpc>
              <a:spcBef>
                <a:spcPts val="40"/>
              </a:spcBef>
            </a:pPr>
            <a:r>
              <a:rPr sz="1100" spc="0" dirty="0" smtClean="0">
                <a:latin typeface="Times New Roman"/>
                <a:cs typeface="Times New Roman"/>
              </a:rPr>
              <a:t>B1</a:t>
            </a:r>
            <a:endParaRPr sz="1100">
              <a:latin typeface="Times New Roman"/>
              <a:cs typeface="Times New Roman"/>
            </a:endParaRPr>
          </a:p>
        </p:txBody>
      </p:sp>
      <p:sp>
        <p:nvSpPr>
          <p:cNvPr id="21" name="object 21"/>
          <p:cNvSpPr txBox="1"/>
          <p:nvPr/>
        </p:nvSpPr>
        <p:spPr>
          <a:xfrm>
            <a:off x="1184465" y="1757273"/>
            <a:ext cx="1113726" cy="189788"/>
          </a:xfrm>
          <a:prstGeom prst="rect">
            <a:avLst/>
          </a:prstGeom>
        </p:spPr>
        <p:txBody>
          <a:bodyPr wrap="square" lIns="0" tIns="0" rIns="0" bIns="0" rtlCol="0">
            <a:noAutofit/>
          </a:bodyPr>
          <a:lstStyle/>
          <a:p>
            <a:pPr marL="230035">
              <a:lnSpc>
                <a:spcPct val="95825"/>
              </a:lnSpc>
              <a:spcBef>
                <a:spcPts val="40"/>
              </a:spcBef>
            </a:pPr>
            <a:r>
              <a:rPr sz="1100" spc="0" dirty="0" smtClean="0">
                <a:latin typeface="Times New Roman"/>
                <a:cs typeface="Times New Roman"/>
              </a:rPr>
              <a:t>G1,</a:t>
            </a:r>
            <a:r>
              <a:rPr sz="1100" spc="34" dirty="0" smtClean="0">
                <a:latin typeface="Times New Roman"/>
                <a:cs typeface="Times New Roman"/>
              </a:rPr>
              <a:t> </a:t>
            </a:r>
            <a:r>
              <a:rPr sz="1100" spc="0" dirty="0" smtClean="0">
                <a:latin typeface="Times New Roman"/>
                <a:cs typeface="Times New Roman"/>
              </a:rPr>
              <a:t>G2,</a:t>
            </a:r>
            <a:r>
              <a:rPr sz="1100" spc="41" dirty="0" smtClean="0">
                <a:latin typeface="Times New Roman"/>
                <a:cs typeface="Times New Roman"/>
              </a:rPr>
              <a:t> </a:t>
            </a:r>
            <a:r>
              <a:rPr sz="1100" spc="0" dirty="0" smtClean="0">
                <a:latin typeface="Times New Roman"/>
                <a:cs typeface="Times New Roman"/>
              </a:rPr>
              <a:t>G3</a:t>
            </a:r>
            <a:endParaRPr sz="1100">
              <a:latin typeface="Times New Roman"/>
              <a:cs typeface="Times New Roman"/>
            </a:endParaRPr>
          </a:p>
        </p:txBody>
      </p:sp>
      <p:sp>
        <p:nvSpPr>
          <p:cNvPr id="20" name="object 20"/>
          <p:cNvSpPr txBox="1"/>
          <p:nvPr/>
        </p:nvSpPr>
        <p:spPr>
          <a:xfrm>
            <a:off x="2298191" y="1757273"/>
            <a:ext cx="808253" cy="189788"/>
          </a:xfrm>
          <a:prstGeom prst="rect">
            <a:avLst/>
          </a:prstGeom>
        </p:spPr>
        <p:txBody>
          <a:bodyPr wrap="square" lIns="0" tIns="0" rIns="0" bIns="0" rtlCol="0">
            <a:noAutofit/>
          </a:bodyPr>
          <a:lstStyle/>
          <a:p>
            <a:pPr marL="300263" marR="300305" algn="ctr">
              <a:lnSpc>
                <a:spcPct val="95825"/>
              </a:lnSpc>
              <a:spcBef>
                <a:spcPts val="40"/>
              </a:spcBef>
            </a:pPr>
            <a:r>
              <a:rPr sz="1100" dirty="0" smtClean="0">
                <a:latin typeface="Times New Roman"/>
                <a:cs typeface="Times New Roman"/>
              </a:rPr>
              <a:t>G1</a:t>
            </a:r>
            <a:endParaRPr sz="1100">
              <a:latin typeface="Times New Roman"/>
              <a:cs typeface="Times New Roman"/>
            </a:endParaRPr>
          </a:p>
        </p:txBody>
      </p:sp>
      <p:sp>
        <p:nvSpPr>
          <p:cNvPr id="19" name="object 19"/>
          <p:cNvSpPr txBox="1"/>
          <p:nvPr/>
        </p:nvSpPr>
        <p:spPr>
          <a:xfrm>
            <a:off x="3106445" y="1757273"/>
            <a:ext cx="1129944" cy="189788"/>
          </a:xfrm>
          <a:prstGeom prst="rect">
            <a:avLst/>
          </a:prstGeom>
        </p:spPr>
        <p:txBody>
          <a:bodyPr wrap="square" lIns="0" tIns="0" rIns="0" bIns="0" rtlCol="0">
            <a:noAutofit/>
          </a:bodyPr>
          <a:lstStyle/>
          <a:p>
            <a:pPr marL="361175">
              <a:lnSpc>
                <a:spcPct val="95825"/>
              </a:lnSpc>
              <a:spcBef>
                <a:spcPts val="40"/>
              </a:spcBef>
            </a:pPr>
            <a:r>
              <a:rPr sz="1100" spc="0" dirty="0" smtClean="0">
                <a:latin typeface="Times New Roman"/>
                <a:cs typeface="Times New Roman"/>
              </a:rPr>
              <a:t>B2,</a:t>
            </a:r>
            <a:r>
              <a:rPr sz="1100" spc="99" dirty="0" smtClean="0">
                <a:latin typeface="Times New Roman"/>
                <a:cs typeface="Times New Roman"/>
              </a:rPr>
              <a:t> </a:t>
            </a:r>
            <a:r>
              <a:rPr sz="1100" spc="0" dirty="0" smtClean="0">
                <a:latin typeface="Times New Roman"/>
                <a:cs typeface="Times New Roman"/>
              </a:rPr>
              <a:t>B1</a:t>
            </a:r>
            <a:endParaRPr sz="1100">
              <a:latin typeface="Times New Roman"/>
              <a:cs typeface="Times New Roman"/>
            </a:endParaRPr>
          </a:p>
        </p:txBody>
      </p:sp>
      <p:sp>
        <p:nvSpPr>
          <p:cNvPr id="18" name="object 18"/>
          <p:cNvSpPr txBox="1"/>
          <p:nvPr/>
        </p:nvSpPr>
        <p:spPr>
          <a:xfrm>
            <a:off x="360006" y="1947062"/>
            <a:ext cx="824458" cy="177139"/>
          </a:xfrm>
          <a:prstGeom prst="rect">
            <a:avLst/>
          </a:prstGeom>
        </p:spPr>
        <p:txBody>
          <a:bodyPr wrap="square" lIns="0" tIns="0" rIns="0" bIns="0" rtlCol="0">
            <a:noAutofit/>
          </a:bodyPr>
          <a:lstStyle/>
          <a:p>
            <a:pPr marL="308366" marR="308407" algn="ctr">
              <a:lnSpc>
                <a:spcPts val="1205"/>
              </a:lnSpc>
              <a:spcBef>
                <a:spcPts val="60"/>
              </a:spcBef>
            </a:pPr>
            <a:r>
              <a:rPr sz="1100" spc="0" dirty="0" smtClean="0">
                <a:latin typeface="Times New Roman"/>
                <a:cs typeface="Times New Roman"/>
              </a:rPr>
              <a:t>B2</a:t>
            </a:r>
            <a:endParaRPr sz="1100">
              <a:latin typeface="Times New Roman"/>
              <a:cs typeface="Times New Roman"/>
            </a:endParaRPr>
          </a:p>
        </p:txBody>
      </p:sp>
      <p:sp>
        <p:nvSpPr>
          <p:cNvPr id="17" name="object 17"/>
          <p:cNvSpPr txBox="1"/>
          <p:nvPr/>
        </p:nvSpPr>
        <p:spPr>
          <a:xfrm>
            <a:off x="1184465" y="1947062"/>
            <a:ext cx="1113726" cy="177139"/>
          </a:xfrm>
          <a:prstGeom prst="rect">
            <a:avLst/>
          </a:prstGeom>
        </p:spPr>
        <p:txBody>
          <a:bodyPr wrap="square" lIns="0" tIns="0" rIns="0" bIns="0" rtlCol="0">
            <a:noAutofit/>
          </a:bodyPr>
          <a:lstStyle/>
          <a:p>
            <a:pPr marL="353059">
              <a:lnSpc>
                <a:spcPts val="1205"/>
              </a:lnSpc>
              <a:spcBef>
                <a:spcPts val="60"/>
              </a:spcBef>
            </a:pPr>
            <a:r>
              <a:rPr sz="1100" spc="0" dirty="0" smtClean="0">
                <a:latin typeface="Times New Roman"/>
                <a:cs typeface="Times New Roman"/>
              </a:rPr>
              <a:t>G4,</a:t>
            </a:r>
            <a:r>
              <a:rPr sz="1100" spc="34" dirty="0" smtClean="0">
                <a:latin typeface="Times New Roman"/>
                <a:cs typeface="Times New Roman"/>
              </a:rPr>
              <a:t> </a:t>
            </a:r>
            <a:r>
              <a:rPr sz="1100" spc="0" dirty="0" smtClean="0">
                <a:latin typeface="Times New Roman"/>
                <a:cs typeface="Times New Roman"/>
              </a:rPr>
              <a:t>G5</a:t>
            </a:r>
            <a:endParaRPr sz="1100">
              <a:latin typeface="Times New Roman"/>
              <a:cs typeface="Times New Roman"/>
            </a:endParaRPr>
          </a:p>
        </p:txBody>
      </p:sp>
      <p:sp>
        <p:nvSpPr>
          <p:cNvPr id="16" name="object 16"/>
          <p:cNvSpPr txBox="1"/>
          <p:nvPr/>
        </p:nvSpPr>
        <p:spPr>
          <a:xfrm>
            <a:off x="2298191" y="1947062"/>
            <a:ext cx="808253" cy="177139"/>
          </a:xfrm>
          <a:prstGeom prst="rect">
            <a:avLst/>
          </a:prstGeom>
        </p:spPr>
        <p:txBody>
          <a:bodyPr wrap="square" lIns="0" tIns="0" rIns="0" bIns="0" rtlCol="0">
            <a:noAutofit/>
          </a:bodyPr>
          <a:lstStyle/>
          <a:p>
            <a:pPr marL="300263" marR="300305" algn="ctr">
              <a:lnSpc>
                <a:spcPts val="1205"/>
              </a:lnSpc>
              <a:spcBef>
                <a:spcPts val="60"/>
              </a:spcBef>
            </a:pPr>
            <a:r>
              <a:rPr sz="1100" dirty="0" smtClean="0">
                <a:latin typeface="Times New Roman"/>
                <a:cs typeface="Times New Roman"/>
              </a:rPr>
              <a:t>G2</a:t>
            </a:r>
            <a:endParaRPr sz="1100">
              <a:latin typeface="Times New Roman"/>
              <a:cs typeface="Times New Roman"/>
            </a:endParaRPr>
          </a:p>
        </p:txBody>
      </p:sp>
      <p:sp>
        <p:nvSpPr>
          <p:cNvPr id="15" name="object 15"/>
          <p:cNvSpPr txBox="1"/>
          <p:nvPr/>
        </p:nvSpPr>
        <p:spPr>
          <a:xfrm>
            <a:off x="3106445" y="1947062"/>
            <a:ext cx="1129944" cy="177139"/>
          </a:xfrm>
          <a:prstGeom prst="rect">
            <a:avLst/>
          </a:prstGeom>
        </p:spPr>
        <p:txBody>
          <a:bodyPr wrap="square" lIns="0" tIns="0" rIns="0" bIns="0" rtlCol="0">
            <a:noAutofit/>
          </a:bodyPr>
          <a:lstStyle/>
          <a:p>
            <a:pPr marL="361175">
              <a:lnSpc>
                <a:spcPts val="1205"/>
              </a:lnSpc>
              <a:spcBef>
                <a:spcPts val="60"/>
              </a:spcBef>
            </a:pPr>
            <a:r>
              <a:rPr sz="1100" spc="0" dirty="0" smtClean="0">
                <a:latin typeface="Times New Roman"/>
                <a:cs typeface="Times New Roman"/>
              </a:rPr>
              <a:t>B5,</a:t>
            </a:r>
            <a:r>
              <a:rPr sz="1100" spc="99" dirty="0" smtClean="0">
                <a:latin typeface="Times New Roman"/>
                <a:cs typeface="Times New Roman"/>
              </a:rPr>
              <a:t> </a:t>
            </a:r>
            <a:r>
              <a:rPr sz="1100" spc="0" dirty="0" smtClean="0">
                <a:latin typeface="Times New Roman"/>
                <a:cs typeface="Times New Roman"/>
              </a:rPr>
              <a:t>B2</a:t>
            </a:r>
            <a:endParaRPr sz="1100">
              <a:latin typeface="Times New Roman"/>
              <a:cs typeface="Times New Roman"/>
            </a:endParaRPr>
          </a:p>
        </p:txBody>
      </p:sp>
      <p:sp>
        <p:nvSpPr>
          <p:cNvPr id="14" name="object 14"/>
          <p:cNvSpPr txBox="1"/>
          <p:nvPr/>
        </p:nvSpPr>
        <p:spPr>
          <a:xfrm>
            <a:off x="360006" y="2124201"/>
            <a:ext cx="824458" cy="177126"/>
          </a:xfrm>
          <a:prstGeom prst="rect">
            <a:avLst/>
          </a:prstGeom>
        </p:spPr>
        <p:txBody>
          <a:bodyPr wrap="square" lIns="0" tIns="0" rIns="0" bIns="0" rtlCol="0">
            <a:noAutofit/>
          </a:bodyPr>
          <a:lstStyle/>
          <a:p>
            <a:pPr marL="308366" marR="308407" algn="ctr">
              <a:lnSpc>
                <a:spcPts val="1205"/>
              </a:lnSpc>
              <a:spcBef>
                <a:spcPts val="60"/>
              </a:spcBef>
            </a:pPr>
            <a:r>
              <a:rPr sz="1100" spc="0" dirty="0" smtClean="0">
                <a:latin typeface="Times New Roman"/>
                <a:cs typeface="Times New Roman"/>
              </a:rPr>
              <a:t>B3</a:t>
            </a:r>
            <a:endParaRPr sz="1100">
              <a:latin typeface="Times New Roman"/>
              <a:cs typeface="Times New Roman"/>
            </a:endParaRPr>
          </a:p>
        </p:txBody>
      </p:sp>
      <p:sp>
        <p:nvSpPr>
          <p:cNvPr id="13" name="object 13"/>
          <p:cNvSpPr txBox="1"/>
          <p:nvPr/>
        </p:nvSpPr>
        <p:spPr>
          <a:xfrm>
            <a:off x="1184465" y="2124201"/>
            <a:ext cx="1113726" cy="177126"/>
          </a:xfrm>
          <a:prstGeom prst="rect">
            <a:avLst/>
          </a:prstGeom>
        </p:spPr>
        <p:txBody>
          <a:bodyPr wrap="square" lIns="0" tIns="0" rIns="0" bIns="0" rtlCol="0">
            <a:noAutofit/>
          </a:bodyPr>
          <a:lstStyle/>
          <a:p>
            <a:pPr marL="453006" marR="453035" algn="ctr">
              <a:lnSpc>
                <a:spcPts val="1205"/>
              </a:lnSpc>
              <a:spcBef>
                <a:spcPts val="60"/>
              </a:spcBef>
            </a:pPr>
            <a:r>
              <a:rPr sz="1100" dirty="0" smtClean="0">
                <a:latin typeface="Times New Roman"/>
                <a:cs typeface="Times New Roman"/>
              </a:rPr>
              <a:t>G3</a:t>
            </a:r>
            <a:endParaRPr sz="1100">
              <a:latin typeface="Times New Roman"/>
              <a:cs typeface="Times New Roman"/>
            </a:endParaRPr>
          </a:p>
        </p:txBody>
      </p:sp>
      <p:sp>
        <p:nvSpPr>
          <p:cNvPr id="12" name="object 12"/>
          <p:cNvSpPr txBox="1"/>
          <p:nvPr/>
        </p:nvSpPr>
        <p:spPr>
          <a:xfrm>
            <a:off x="2298191" y="2124201"/>
            <a:ext cx="808253" cy="177126"/>
          </a:xfrm>
          <a:prstGeom prst="rect">
            <a:avLst/>
          </a:prstGeom>
        </p:spPr>
        <p:txBody>
          <a:bodyPr wrap="square" lIns="0" tIns="0" rIns="0" bIns="0" rtlCol="0">
            <a:noAutofit/>
          </a:bodyPr>
          <a:lstStyle/>
          <a:p>
            <a:pPr marL="300263" marR="300305" algn="ctr">
              <a:lnSpc>
                <a:spcPts val="1205"/>
              </a:lnSpc>
              <a:spcBef>
                <a:spcPts val="60"/>
              </a:spcBef>
            </a:pPr>
            <a:r>
              <a:rPr sz="1100" dirty="0" smtClean="0">
                <a:latin typeface="Times New Roman"/>
                <a:cs typeface="Times New Roman"/>
              </a:rPr>
              <a:t>G3</a:t>
            </a:r>
            <a:endParaRPr sz="1100">
              <a:latin typeface="Times New Roman"/>
              <a:cs typeface="Times New Roman"/>
            </a:endParaRPr>
          </a:p>
        </p:txBody>
      </p:sp>
      <p:sp>
        <p:nvSpPr>
          <p:cNvPr id="11" name="object 11"/>
          <p:cNvSpPr txBox="1"/>
          <p:nvPr/>
        </p:nvSpPr>
        <p:spPr>
          <a:xfrm>
            <a:off x="3106445" y="2124201"/>
            <a:ext cx="1129944" cy="177126"/>
          </a:xfrm>
          <a:prstGeom prst="rect">
            <a:avLst/>
          </a:prstGeom>
        </p:spPr>
        <p:txBody>
          <a:bodyPr wrap="square" lIns="0" tIns="0" rIns="0" bIns="0" rtlCol="0">
            <a:noAutofit/>
          </a:bodyPr>
          <a:lstStyle/>
          <a:p>
            <a:pPr marL="461109" marR="461150" algn="ctr">
              <a:lnSpc>
                <a:spcPts val="1205"/>
              </a:lnSpc>
              <a:spcBef>
                <a:spcPts val="60"/>
              </a:spcBef>
            </a:pPr>
            <a:r>
              <a:rPr sz="1100" spc="0" dirty="0" smtClean="0">
                <a:latin typeface="Times New Roman"/>
                <a:cs typeface="Times New Roman"/>
              </a:rPr>
              <a:t>B3</a:t>
            </a:r>
            <a:endParaRPr sz="1100">
              <a:latin typeface="Times New Roman"/>
              <a:cs typeface="Times New Roman"/>
            </a:endParaRPr>
          </a:p>
        </p:txBody>
      </p:sp>
      <p:sp>
        <p:nvSpPr>
          <p:cNvPr id="10" name="object 10"/>
          <p:cNvSpPr txBox="1"/>
          <p:nvPr/>
        </p:nvSpPr>
        <p:spPr>
          <a:xfrm>
            <a:off x="360006" y="2301328"/>
            <a:ext cx="824458" cy="177139"/>
          </a:xfrm>
          <a:prstGeom prst="rect">
            <a:avLst/>
          </a:prstGeom>
        </p:spPr>
        <p:txBody>
          <a:bodyPr wrap="square" lIns="0" tIns="0" rIns="0" bIns="0" rtlCol="0">
            <a:noAutofit/>
          </a:bodyPr>
          <a:lstStyle/>
          <a:p>
            <a:pPr marL="308366" marR="308407" algn="ctr">
              <a:lnSpc>
                <a:spcPts val="1205"/>
              </a:lnSpc>
              <a:spcBef>
                <a:spcPts val="60"/>
              </a:spcBef>
            </a:pPr>
            <a:r>
              <a:rPr sz="1100" spc="0" dirty="0" smtClean="0">
                <a:latin typeface="Times New Roman"/>
                <a:cs typeface="Times New Roman"/>
              </a:rPr>
              <a:t>B4</a:t>
            </a:r>
            <a:endParaRPr sz="1100">
              <a:latin typeface="Times New Roman"/>
              <a:cs typeface="Times New Roman"/>
            </a:endParaRPr>
          </a:p>
        </p:txBody>
      </p:sp>
      <p:sp>
        <p:nvSpPr>
          <p:cNvPr id="9" name="object 9"/>
          <p:cNvSpPr txBox="1"/>
          <p:nvPr/>
        </p:nvSpPr>
        <p:spPr>
          <a:xfrm>
            <a:off x="1184465" y="2301328"/>
            <a:ext cx="1113726" cy="177139"/>
          </a:xfrm>
          <a:prstGeom prst="rect">
            <a:avLst/>
          </a:prstGeom>
        </p:spPr>
        <p:txBody>
          <a:bodyPr wrap="square" lIns="0" tIns="0" rIns="0" bIns="0" rtlCol="0">
            <a:noAutofit/>
          </a:bodyPr>
          <a:lstStyle/>
          <a:p>
            <a:pPr marL="353059">
              <a:lnSpc>
                <a:spcPts val="1205"/>
              </a:lnSpc>
              <a:spcBef>
                <a:spcPts val="60"/>
              </a:spcBef>
            </a:pPr>
            <a:r>
              <a:rPr sz="1100" spc="0" dirty="0" smtClean="0">
                <a:latin typeface="Times New Roman"/>
                <a:cs typeface="Times New Roman"/>
              </a:rPr>
              <a:t>G2,</a:t>
            </a:r>
            <a:r>
              <a:rPr sz="1100" spc="34" dirty="0" smtClean="0">
                <a:latin typeface="Times New Roman"/>
                <a:cs typeface="Times New Roman"/>
              </a:rPr>
              <a:t> </a:t>
            </a:r>
            <a:r>
              <a:rPr sz="1100" spc="0" dirty="0" smtClean="0">
                <a:latin typeface="Times New Roman"/>
                <a:cs typeface="Times New Roman"/>
              </a:rPr>
              <a:t>G1</a:t>
            </a:r>
            <a:endParaRPr sz="1100">
              <a:latin typeface="Times New Roman"/>
              <a:cs typeface="Times New Roman"/>
            </a:endParaRPr>
          </a:p>
        </p:txBody>
      </p:sp>
      <p:sp>
        <p:nvSpPr>
          <p:cNvPr id="8" name="object 8"/>
          <p:cNvSpPr txBox="1"/>
          <p:nvPr/>
        </p:nvSpPr>
        <p:spPr>
          <a:xfrm>
            <a:off x="2298191" y="2301328"/>
            <a:ext cx="808253" cy="177139"/>
          </a:xfrm>
          <a:prstGeom prst="rect">
            <a:avLst/>
          </a:prstGeom>
        </p:spPr>
        <p:txBody>
          <a:bodyPr wrap="square" lIns="0" tIns="0" rIns="0" bIns="0" rtlCol="0">
            <a:noAutofit/>
          </a:bodyPr>
          <a:lstStyle/>
          <a:p>
            <a:pPr marL="300263" marR="300305" algn="ctr">
              <a:lnSpc>
                <a:spcPts val="1205"/>
              </a:lnSpc>
              <a:spcBef>
                <a:spcPts val="60"/>
              </a:spcBef>
            </a:pPr>
            <a:r>
              <a:rPr sz="1100" dirty="0" smtClean="0">
                <a:latin typeface="Times New Roman"/>
                <a:cs typeface="Times New Roman"/>
              </a:rPr>
              <a:t>G4</a:t>
            </a:r>
            <a:endParaRPr sz="1100">
              <a:latin typeface="Times New Roman"/>
              <a:cs typeface="Times New Roman"/>
            </a:endParaRPr>
          </a:p>
        </p:txBody>
      </p:sp>
      <p:sp>
        <p:nvSpPr>
          <p:cNvPr id="7" name="object 7"/>
          <p:cNvSpPr txBox="1"/>
          <p:nvPr/>
        </p:nvSpPr>
        <p:spPr>
          <a:xfrm>
            <a:off x="3106445" y="2301328"/>
            <a:ext cx="1129944" cy="177139"/>
          </a:xfrm>
          <a:prstGeom prst="rect">
            <a:avLst/>
          </a:prstGeom>
        </p:spPr>
        <p:txBody>
          <a:bodyPr wrap="square" lIns="0" tIns="0" rIns="0" bIns="0" rtlCol="0">
            <a:noAutofit/>
          </a:bodyPr>
          <a:lstStyle/>
          <a:p>
            <a:pPr marL="361175">
              <a:lnSpc>
                <a:spcPts val="1205"/>
              </a:lnSpc>
              <a:spcBef>
                <a:spcPts val="60"/>
              </a:spcBef>
            </a:pPr>
            <a:r>
              <a:rPr sz="1100" spc="0" dirty="0" smtClean="0">
                <a:latin typeface="Times New Roman"/>
                <a:cs typeface="Times New Roman"/>
              </a:rPr>
              <a:t>B2,</a:t>
            </a:r>
            <a:r>
              <a:rPr sz="1100" spc="99" dirty="0" smtClean="0">
                <a:latin typeface="Times New Roman"/>
                <a:cs typeface="Times New Roman"/>
              </a:rPr>
              <a:t> </a:t>
            </a:r>
            <a:r>
              <a:rPr sz="1100" spc="0" dirty="0" smtClean="0">
                <a:latin typeface="Times New Roman"/>
                <a:cs typeface="Times New Roman"/>
              </a:rPr>
              <a:t>B1</a:t>
            </a:r>
            <a:endParaRPr sz="1100">
              <a:latin typeface="Times New Roman"/>
              <a:cs typeface="Times New Roman"/>
            </a:endParaRPr>
          </a:p>
        </p:txBody>
      </p:sp>
      <p:sp>
        <p:nvSpPr>
          <p:cNvPr id="6" name="object 6"/>
          <p:cNvSpPr txBox="1"/>
          <p:nvPr/>
        </p:nvSpPr>
        <p:spPr>
          <a:xfrm>
            <a:off x="360006" y="2478468"/>
            <a:ext cx="824458" cy="177139"/>
          </a:xfrm>
          <a:prstGeom prst="rect">
            <a:avLst/>
          </a:prstGeom>
        </p:spPr>
        <p:txBody>
          <a:bodyPr wrap="square" lIns="0" tIns="0" rIns="0" bIns="0" rtlCol="0">
            <a:noAutofit/>
          </a:bodyPr>
          <a:lstStyle/>
          <a:p>
            <a:pPr marL="308366" marR="308407" algn="ctr">
              <a:lnSpc>
                <a:spcPts val="1205"/>
              </a:lnSpc>
              <a:spcBef>
                <a:spcPts val="60"/>
              </a:spcBef>
            </a:pPr>
            <a:r>
              <a:rPr sz="1100" spc="0" dirty="0" smtClean="0">
                <a:latin typeface="Times New Roman"/>
                <a:cs typeface="Times New Roman"/>
              </a:rPr>
              <a:t>B5</a:t>
            </a:r>
            <a:endParaRPr sz="1100">
              <a:latin typeface="Times New Roman"/>
              <a:cs typeface="Times New Roman"/>
            </a:endParaRPr>
          </a:p>
        </p:txBody>
      </p:sp>
      <p:sp>
        <p:nvSpPr>
          <p:cNvPr id="5" name="object 5"/>
          <p:cNvSpPr txBox="1"/>
          <p:nvPr/>
        </p:nvSpPr>
        <p:spPr>
          <a:xfrm>
            <a:off x="1184465" y="2478468"/>
            <a:ext cx="1113726" cy="177139"/>
          </a:xfrm>
          <a:prstGeom prst="rect">
            <a:avLst/>
          </a:prstGeom>
        </p:spPr>
        <p:txBody>
          <a:bodyPr wrap="square" lIns="0" tIns="0" rIns="0" bIns="0" rtlCol="0">
            <a:noAutofit/>
          </a:bodyPr>
          <a:lstStyle/>
          <a:p>
            <a:pPr marL="230035">
              <a:lnSpc>
                <a:spcPts val="1205"/>
              </a:lnSpc>
              <a:spcBef>
                <a:spcPts val="60"/>
              </a:spcBef>
            </a:pPr>
            <a:r>
              <a:rPr sz="1100" spc="0" dirty="0" smtClean="0">
                <a:latin typeface="Times New Roman"/>
                <a:cs typeface="Times New Roman"/>
              </a:rPr>
              <a:t>G1,</a:t>
            </a:r>
            <a:r>
              <a:rPr sz="1100" spc="34" dirty="0" smtClean="0">
                <a:latin typeface="Times New Roman"/>
                <a:cs typeface="Times New Roman"/>
              </a:rPr>
              <a:t> </a:t>
            </a:r>
            <a:r>
              <a:rPr sz="1100" spc="0" dirty="0" smtClean="0">
                <a:latin typeface="Times New Roman"/>
                <a:cs typeface="Times New Roman"/>
              </a:rPr>
              <a:t>G3,</a:t>
            </a:r>
            <a:r>
              <a:rPr sz="1100" spc="41" dirty="0" smtClean="0">
                <a:latin typeface="Times New Roman"/>
                <a:cs typeface="Times New Roman"/>
              </a:rPr>
              <a:t> </a:t>
            </a:r>
            <a:r>
              <a:rPr sz="1100" spc="0" dirty="0" smtClean="0">
                <a:latin typeface="Times New Roman"/>
                <a:cs typeface="Times New Roman"/>
              </a:rPr>
              <a:t>G5</a:t>
            </a:r>
            <a:endParaRPr sz="1100">
              <a:latin typeface="Times New Roman"/>
              <a:cs typeface="Times New Roman"/>
            </a:endParaRPr>
          </a:p>
        </p:txBody>
      </p:sp>
      <p:sp>
        <p:nvSpPr>
          <p:cNvPr id="4" name="object 4"/>
          <p:cNvSpPr txBox="1"/>
          <p:nvPr/>
        </p:nvSpPr>
        <p:spPr>
          <a:xfrm>
            <a:off x="2298191" y="2478468"/>
            <a:ext cx="808253" cy="177139"/>
          </a:xfrm>
          <a:prstGeom prst="rect">
            <a:avLst/>
          </a:prstGeom>
        </p:spPr>
        <p:txBody>
          <a:bodyPr wrap="square" lIns="0" tIns="0" rIns="0" bIns="0" rtlCol="0">
            <a:noAutofit/>
          </a:bodyPr>
          <a:lstStyle/>
          <a:p>
            <a:pPr marL="300263" marR="300305" algn="ctr">
              <a:lnSpc>
                <a:spcPts val="1205"/>
              </a:lnSpc>
              <a:spcBef>
                <a:spcPts val="60"/>
              </a:spcBef>
            </a:pPr>
            <a:r>
              <a:rPr sz="1100" dirty="0" smtClean="0">
                <a:latin typeface="Times New Roman"/>
                <a:cs typeface="Times New Roman"/>
              </a:rPr>
              <a:t>G5</a:t>
            </a:r>
            <a:endParaRPr sz="1100">
              <a:latin typeface="Times New Roman"/>
              <a:cs typeface="Times New Roman"/>
            </a:endParaRPr>
          </a:p>
        </p:txBody>
      </p:sp>
      <p:sp>
        <p:nvSpPr>
          <p:cNvPr id="3" name="object 3"/>
          <p:cNvSpPr txBox="1"/>
          <p:nvPr/>
        </p:nvSpPr>
        <p:spPr>
          <a:xfrm>
            <a:off x="3106445" y="2478468"/>
            <a:ext cx="1129944" cy="177139"/>
          </a:xfrm>
          <a:prstGeom prst="rect">
            <a:avLst/>
          </a:prstGeom>
        </p:spPr>
        <p:txBody>
          <a:bodyPr wrap="square" lIns="0" tIns="0" rIns="0" bIns="0" rtlCol="0">
            <a:noAutofit/>
          </a:bodyPr>
          <a:lstStyle/>
          <a:p>
            <a:pPr marL="361175">
              <a:lnSpc>
                <a:spcPts val="1205"/>
              </a:lnSpc>
              <a:spcBef>
                <a:spcPts val="60"/>
              </a:spcBef>
            </a:pPr>
            <a:r>
              <a:rPr sz="1100" spc="0" dirty="0" smtClean="0">
                <a:latin typeface="Times New Roman"/>
                <a:cs typeface="Times New Roman"/>
              </a:rPr>
              <a:t>B4,</a:t>
            </a:r>
            <a:r>
              <a:rPr sz="1100" spc="99" dirty="0" smtClean="0">
                <a:latin typeface="Times New Roman"/>
                <a:cs typeface="Times New Roman"/>
              </a:rPr>
              <a:t> </a:t>
            </a:r>
            <a:r>
              <a:rPr sz="1100" spc="0" dirty="0" smtClean="0">
                <a:latin typeface="Times New Roman"/>
                <a:cs typeface="Times New Roman"/>
              </a:rPr>
              <a:t>B5</a:t>
            </a:r>
            <a:endParaRPr sz="1100">
              <a:latin typeface="Times New Roman"/>
              <a:cs typeface="Times New Roman"/>
            </a:endParaRPr>
          </a:p>
        </p:txBody>
      </p:sp>
      <p:sp>
        <p:nvSpPr>
          <p:cNvPr id="2" name="object 2"/>
          <p:cNvSpPr txBox="1"/>
          <p:nvPr/>
        </p:nvSpPr>
        <p:spPr>
          <a:xfrm>
            <a:off x="313867" y="2655608"/>
            <a:ext cx="3980268" cy="48666"/>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6" name="object 46"/>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5" name="object 45"/>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41" name="object 41"/>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2" name="object 42"/>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3" name="object 43"/>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4" name="object 44"/>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5" name="object 35"/>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6" name="object 36"/>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7" name="object 37"/>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8" name="object 38"/>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9" name="object 39"/>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40" name="object 40"/>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9" name="object 29"/>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2" name="object 32"/>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3" name="object 33"/>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4" name="object 34"/>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4" name="object 24"/>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8" name="object 28"/>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8" name="object 18"/>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9" name="object 19"/>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20" name="object 20"/>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21" name="object 21"/>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2" name="object 22"/>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3" name="object 23"/>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6" name="object 16"/>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7" name="object 17"/>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313867" y="1255636"/>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10" name="object 10"/>
          <p:cNvSpPr/>
          <p:nvPr/>
        </p:nvSpPr>
        <p:spPr>
          <a:xfrm>
            <a:off x="313867" y="1341564"/>
            <a:ext cx="3980268" cy="1244333"/>
          </a:xfrm>
          <a:custGeom>
            <a:avLst/>
            <a:gdLst/>
            <a:ahLst/>
            <a:cxnLst/>
            <a:rect l="l" t="t" r="r" b="b"/>
            <a:pathLst>
              <a:path w="3980268" h="1244333">
                <a:moveTo>
                  <a:pt x="0" y="1244333"/>
                </a:moveTo>
                <a:lnTo>
                  <a:pt x="3980268" y="1244333"/>
                </a:lnTo>
                <a:lnTo>
                  <a:pt x="3980268" y="0"/>
                </a:lnTo>
                <a:lnTo>
                  <a:pt x="0" y="0"/>
                </a:lnTo>
                <a:lnTo>
                  <a:pt x="0" y="1244333"/>
                </a:lnTo>
                <a:close/>
              </a:path>
            </a:pathLst>
          </a:custGeom>
          <a:solidFill>
            <a:srgbClr val="E9E9F2"/>
          </a:solidFill>
        </p:spPr>
        <p:txBody>
          <a:bodyPr wrap="square" lIns="0" tIns="0" rIns="0" bIns="0" rtlCol="0">
            <a:noAutofit/>
          </a:bodyPr>
          <a:lstStyle/>
          <a:p>
            <a:endParaRPr/>
          </a:p>
        </p:txBody>
      </p:sp>
      <p:sp>
        <p:nvSpPr>
          <p:cNvPr id="11" name="object 11"/>
          <p:cNvSpPr/>
          <p:nvPr/>
        </p:nvSpPr>
        <p:spPr>
          <a:xfrm>
            <a:off x="506310" y="1700110"/>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2" name="object 12"/>
          <p:cNvSpPr/>
          <p:nvPr/>
        </p:nvSpPr>
        <p:spPr>
          <a:xfrm>
            <a:off x="788733" y="1948643"/>
            <a:ext cx="56172" cy="0"/>
          </a:xfrm>
          <a:custGeom>
            <a:avLst/>
            <a:gdLst/>
            <a:ahLst/>
            <a:cxnLst/>
            <a:rect l="l" t="t" r="r" b="b"/>
            <a:pathLst>
              <a:path w="56172">
                <a:moveTo>
                  <a:pt x="0" y="0"/>
                </a:moveTo>
                <a:lnTo>
                  <a:pt x="56172" y="0"/>
                </a:lnTo>
              </a:path>
            </a:pathLst>
          </a:custGeom>
          <a:ln w="57442">
            <a:solidFill>
              <a:srgbClr val="3333B2"/>
            </a:solidFill>
          </a:ln>
        </p:spPr>
        <p:txBody>
          <a:bodyPr wrap="square" lIns="0" tIns="0" rIns="0" bIns="0" rtlCol="0">
            <a:noAutofit/>
          </a:bodyPr>
          <a:lstStyle/>
          <a:p>
            <a:endParaRPr/>
          </a:p>
        </p:txBody>
      </p:sp>
      <p:sp>
        <p:nvSpPr>
          <p:cNvPr id="13" name="object 13"/>
          <p:cNvSpPr/>
          <p:nvPr/>
        </p:nvSpPr>
        <p:spPr>
          <a:xfrm>
            <a:off x="788733" y="2252300"/>
            <a:ext cx="56172" cy="0"/>
          </a:xfrm>
          <a:custGeom>
            <a:avLst/>
            <a:gdLst/>
            <a:ahLst/>
            <a:cxnLst/>
            <a:rect l="l" t="t" r="r" b="b"/>
            <a:pathLst>
              <a:path w="56172">
                <a:moveTo>
                  <a:pt x="0" y="0"/>
                </a:moveTo>
                <a:lnTo>
                  <a:pt x="56172" y="0"/>
                </a:lnTo>
              </a:path>
            </a:pathLst>
          </a:custGeom>
          <a:ln w="57442">
            <a:solidFill>
              <a:srgbClr val="3333B2"/>
            </a:solidFill>
          </a:ln>
        </p:spPr>
        <p:txBody>
          <a:bodyPr wrap="square" lIns="0" tIns="0" rIns="0" bIns="0" rtlCol="0">
            <a:noAutofit/>
          </a:bodyPr>
          <a:lstStyle/>
          <a:p>
            <a:endParaRPr/>
          </a:p>
        </p:txBody>
      </p:sp>
      <p:sp>
        <p:nvSpPr>
          <p:cNvPr id="14" name="object 14"/>
          <p:cNvSpPr/>
          <p:nvPr/>
        </p:nvSpPr>
        <p:spPr>
          <a:xfrm>
            <a:off x="788733" y="2404129"/>
            <a:ext cx="56172" cy="0"/>
          </a:xfrm>
          <a:custGeom>
            <a:avLst/>
            <a:gdLst/>
            <a:ahLst/>
            <a:cxnLst/>
            <a:rect l="l" t="t" r="r" b="b"/>
            <a:pathLst>
              <a:path w="56172">
                <a:moveTo>
                  <a:pt x="0" y="0"/>
                </a:moveTo>
                <a:lnTo>
                  <a:pt x="56172" y="0"/>
                </a:lnTo>
              </a:path>
            </a:pathLst>
          </a:custGeom>
          <a:ln w="57442">
            <a:solidFill>
              <a:srgbClr val="3333B2"/>
            </a:solidFill>
          </a:ln>
        </p:spPr>
        <p:txBody>
          <a:bodyPr wrap="square" lIns="0" tIns="0" rIns="0" bIns="0" rtlCol="0">
            <a:noAutofit/>
          </a:bodyPr>
          <a:lstStyle/>
          <a:p>
            <a:endParaRPr/>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0" dirty="0" smtClean="0">
                <a:solidFill>
                  <a:srgbClr val="FFFFFF"/>
                </a:solidFill>
                <a:latin typeface="Times New Roman"/>
                <a:cs typeface="Times New Roman"/>
              </a:rPr>
              <a:t>Intr</a:t>
            </a:r>
            <a:r>
              <a:rPr lang="en-US" sz="600" spc="16" dirty="0" smtClean="0">
                <a:solidFill>
                  <a:srgbClr val="FFFFFF"/>
                </a:solidFill>
                <a:latin typeface="Times New Roman"/>
                <a:cs typeface="Times New Roman"/>
              </a:rPr>
              <a:t>o</a:t>
            </a:r>
            <a:r>
              <a:rPr lang="en-US" sz="600" spc="0" dirty="0" smtClean="0">
                <a:solidFill>
                  <a:srgbClr val="FFFFFF"/>
                </a:solidFill>
                <a:latin typeface="Times New Roman"/>
                <a:cs typeface="Times New Roman"/>
              </a:rPr>
              <a:t>duction  </a:t>
            </a:r>
            <a:r>
              <a:rPr lang="en-US" sz="600" spc="26" dirty="0" smtClean="0">
                <a:solidFill>
                  <a:srgbClr val="FFFFFF"/>
                </a:solidFill>
                <a:latin typeface="Times New Roman"/>
                <a:cs typeface="Times New Roman"/>
              </a:rPr>
              <a:t> </a:t>
            </a:r>
            <a:r>
              <a:rPr lang="en-US" sz="600" spc="0" dirty="0" smtClean="0">
                <a:solidFill>
                  <a:srgbClr val="8C8CAC"/>
                </a:solidFill>
                <a:latin typeface="Times New Roman"/>
                <a:cs typeface="Times New Roman"/>
              </a:rPr>
              <a:t>Objectives  </a:t>
            </a:r>
            <a:r>
              <a:rPr lang="en-US" sz="600" spc="27" dirty="0" smtClean="0">
                <a:solidFill>
                  <a:srgbClr val="8C8CAC"/>
                </a:solidFill>
                <a:latin typeface="Times New Roman"/>
                <a:cs typeface="Times New Roman"/>
              </a:rPr>
              <a:t>Problem Description</a:t>
            </a:r>
            <a:r>
              <a:rPr lang="en-US" sz="600" spc="0" dirty="0" smtClean="0">
                <a:solidFill>
                  <a:srgbClr val="8C8CAC"/>
                </a:solidFill>
                <a:latin typeface="Times New Roman"/>
                <a:cs typeface="Times New Roman"/>
              </a:rPr>
              <a:t>  </a:t>
            </a:r>
            <a:r>
              <a:rPr lang="en-US" sz="600" spc="27"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Approach  </a:t>
            </a:r>
            <a:r>
              <a:rPr lang="en-US" sz="600" spc="5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Case Study  </a:t>
            </a:r>
            <a:r>
              <a:rPr lang="en-US" sz="600" spc="23"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Meta Model  </a:t>
            </a:r>
            <a:r>
              <a:rPr lang="en-US" sz="600" spc="28"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Algorithm  Model  </a:t>
            </a:r>
            <a:r>
              <a:rPr lang="en-US" sz="600" spc="7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Summary</a:t>
            </a:r>
            <a:endParaRPr lang="en-US" sz="600" dirty="0">
              <a:latin typeface="Times New Roman"/>
              <a:cs typeface="Times New Roman"/>
            </a:endParaRPr>
          </a:p>
        </p:txBody>
      </p:sp>
      <p:sp>
        <p:nvSpPr>
          <p:cNvPr id="7" name="object 7"/>
          <p:cNvSpPr txBox="1"/>
          <p:nvPr/>
        </p:nvSpPr>
        <p:spPr>
          <a:xfrm>
            <a:off x="95300" y="366542"/>
            <a:ext cx="4190950"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Intr</a:t>
            </a:r>
            <a:r>
              <a:rPr sz="1400" spc="39" dirty="0" smtClean="0">
                <a:solidFill>
                  <a:srgbClr val="FFFFFF"/>
                </a:solidFill>
                <a:latin typeface="Times New Roman"/>
                <a:cs typeface="Times New Roman"/>
              </a:rPr>
              <a:t>o</a:t>
            </a:r>
            <a:r>
              <a:rPr sz="1400" spc="0" dirty="0" smtClean="0">
                <a:solidFill>
                  <a:srgbClr val="FFFFFF"/>
                </a:solidFill>
                <a:latin typeface="Times New Roman"/>
                <a:cs typeface="Times New Roman"/>
              </a:rPr>
              <a:t>duction</a:t>
            </a:r>
            <a:r>
              <a:rPr sz="1400" spc="271" dirty="0" smtClean="0">
                <a:solidFill>
                  <a:srgbClr val="FFFFFF"/>
                </a:solidFill>
                <a:latin typeface="Times New Roman"/>
                <a:cs typeface="Times New Roman"/>
              </a:rPr>
              <a:t> </a:t>
            </a:r>
            <a:r>
              <a:rPr sz="1400" spc="0" dirty="0" smtClean="0">
                <a:solidFill>
                  <a:srgbClr val="FFFFFF"/>
                </a:solidFill>
                <a:latin typeface="Times New Roman"/>
                <a:cs typeface="Times New Roman"/>
              </a:rPr>
              <a:t>(Cont’d)</a:t>
            </a:r>
            <a:r>
              <a:rPr lang="en-US" sz="1400" spc="0" dirty="0" smtClean="0">
                <a:solidFill>
                  <a:srgbClr val="FFFFFF"/>
                </a:solidFill>
                <a:latin typeface="Times New Roman"/>
                <a:cs typeface="Times New Roman"/>
              </a:rPr>
              <a:t>: Choice Selection System</a:t>
            </a:r>
            <a:endParaRPr sz="1400" dirty="0">
              <a:latin typeface="Times New Roman"/>
              <a:cs typeface="Times New Roman"/>
            </a:endParaRPr>
          </a:p>
        </p:txBody>
      </p:sp>
      <p:sp>
        <p:nvSpPr>
          <p:cNvPr id="6" name="object 6"/>
          <p:cNvSpPr txBox="1"/>
          <p:nvPr/>
        </p:nvSpPr>
        <p:spPr>
          <a:xfrm>
            <a:off x="4326559" y="3341872"/>
            <a:ext cx="213488"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4</a:t>
            </a:r>
            <a:r>
              <a:rPr sz="600" spc="-29"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5" name="object 5"/>
          <p:cNvSpPr txBox="1"/>
          <p:nvPr/>
        </p:nvSpPr>
        <p:spPr>
          <a:xfrm>
            <a:off x="3333978" y="3270179"/>
            <a:ext cx="43099" cy="40583"/>
          </a:xfrm>
          <a:prstGeom prst="rect">
            <a:avLst/>
          </a:prstGeom>
        </p:spPr>
        <p:txBody>
          <a:bodyPr wrap="square" lIns="0" tIns="0" rIns="0" bIns="0" rtlCol="0">
            <a:noAutofit/>
          </a:bodyPr>
          <a:lstStyle/>
          <a:p>
            <a:endParaRPr/>
          </a:p>
        </p:txBody>
      </p:sp>
      <p:sp>
        <p:nvSpPr>
          <p:cNvPr id="4" name="object 4"/>
          <p:cNvSpPr txBox="1"/>
          <p:nvPr/>
        </p:nvSpPr>
        <p:spPr>
          <a:xfrm>
            <a:off x="3069133" y="3285457"/>
            <a:ext cx="43019" cy="15183"/>
          </a:xfrm>
          <a:prstGeom prst="rect">
            <a:avLst/>
          </a:prstGeom>
        </p:spPr>
        <p:txBody>
          <a:bodyPr wrap="square" lIns="0" tIns="0" rIns="0" bIns="0" rtlCol="0">
            <a:noAutofit/>
          </a:bodyPr>
          <a:lstStyle/>
          <a:p>
            <a:endParaRPr/>
          </a:p>
        </p:txBody>
      </p:sp>
      <p:sp>
        <p:nvSpPr>
          <p:cNvPr id="3" name="object 3"/>
          <p:cNvSpPr txBox="1"/>
          <p:nvPr/>
        </p:nvSpPr>
        <p:spPr>
          <a:xfrm>
            <a:off x="313867" y="1255636"/>
            <a:ext cx="3980268" cy="89096"/>
          </a:xfrm>
          <a:prstGeom prst="rect">
            <a:avLst/>
          </a:prstGeom>
        </p:spPr>
        <p:txBody>
          <a:bodyPr wrap="square" lIns="0" tIns="0" rIns="0" bIns="0" rtlCol="0">
            <a:noAutofit/>
          </a:bodyPr>
          <a:lstStyle/>
          <a:p>
            <a:pPr marL="25400">
              <a:lnSpc>
                <a:spcPts val="700"/>
              </a:lnSpc>
              <a:spcBef>
                <a:spcPts val="1"/>
              </a:spcBef>
            </a:pPr>
            <a:endParaRPr sz="700"/>
          </a:p>
        </p:txBody>
      </p:sp>
      <p:sp>
        <p:nvSpPr>
          <p:cNvPr id="2" name="object 2"/>
          <p:cNvSpPr txBox="1"/>
          <p:nvPr/>
        </p:nvSpPr>
        <p:spPr>
          <a:xfrm>
            <a:off x="313867" y="1344733"/>
            <a:ext cx="3980268" cy="1241164"/>
          </a:xfrm>
          <a:prstGeom prst="rect">
            <a:avLst/>
          </a:prstGeom>
        </p:spPr>
        <p:txBody>
          <a:bodyPr wrap="square" lIns="0" tIns="0" rIns="0" bIns="0" rtlCol="0">
            <a:noAutofit/>
          </a:bodyPr>
          <a:lstStyle/>
          <a:p>
            <a:pPr marL="46139">
              <a:lnSpc>
                <a:spcPct val="95825"/>
              </a:lnSpc>
              <a:spcBef>
                <a:spcPts val="300"/>
              </a:spcBef>
            </a:pPr>
            <a:r>
              <a:rPr sz="1100" spc="0" dirty="0" smtClean="0">
                <a:latin typeface="Times New Roman"/>
                <a:cs typeface="Times New Roman"/>
              </a:rPr>
              <a:t>Choice</a:t>
            </a:r>
            <a:r>
              <a:rPr sz="1100" spc="3" dirty="0" smtClean="0">
                <a:latin typeface="Times New Roman"/>
                <a:cs typeface="Times New Roman"/>
              </a:rPr>
              <a:t> </a:t>
            </a:r>
            <a:r>
              <a:rPr sz="1100" spc="0" dirty="0" smtClean="0">
                <a:latin typeface="Times New Roman"/>
                <a:cs typeface="Times New Roman"/>
              </a:rPr>
              <a:t>Selection</a:t>
            </a:r>
            <a:r>
              <a:rPr sz="1100" spc="50" dirty="0" smtClean="0">
                <a:latin typeface="Times New Roman"/>
                <a:cs typeface="Times New Roman"/>
              </a:rPr>
              <a:t> </a:t>
            </a:r>
            <a:r>
              <a:rPr sz="1100" spc="0" dirty="0" smtClean="0">
                <a:latin typeface="Times New Roman"/>
                <a:cs typeface="Times New Roman"/>
              </a:rPr>
              <a:t>System</a:t>
            </a:r>
            <a:r>
              <a:rPr sz="1100" spc="114" dirty="0" smtClean="0">
                <a:latin typeface="Times New Roman"/>
                <a:cs typeface="Times New Roman"/>
              </a:rPr>
              <a:t> </a:t>
            </a:r>
            <a:r>
              <a:rPr sz="1100" spc="0" dirty="0" smtClean="0">
                <a:latin typeface="Times New Roman"/>
                <a:cs typeface="Times New Roman"/>
              </a:rPr>
              <a:t>(Cont’d)</a:t>
            </a:r>
            <a:endParaRPr sz="1100" dirty="0">
              <a:latin typeface="Times New Roman"/>
              <a:cs typeface="Times New Roman"/>
            </a:endParaRPr>
          </a:p>
          <a:p>
            <a:pPr marL="323227">
              <a:lnSpc>
                <a:spcPct val="95825"/>
              </a:lnSpc>
              <a:spcBef>
                <a:spcPts val="687"/>
              </a:spcBef>
            </a:pPr>
            <a:r>
              <a:rPr sz="1100" spc="0" dirty="0" smtClean="0">
                <a:latin typeface="Times New Roman"/>
                <a:cs typeface="Times New Roman"/>
              </a:rPr>
              <a:t>There</a:t>
            </a:r>
            <a:r>
              <a:rPr sz="1100" spc="157" dirty="0" smtClean="0">
                <a:latin typeface="Times New Roman"/>
                <a:cs typeface="Times New Roman"/>
              </a:rPr>
              <a:t> </a:t>
            </a:r>
            <a:r>
              <a:rPr sz="1100" spc="-29" dirty="0" smtClean="0">
                <a:latin typeface="Times New Roman"/>
                <a:cs typeface="Times New Roman"/>
              </a:rPr>
              <a:t>a</a:t>
            </a:r>
            <a:r>
              <a:rPr sz="1100" spc="0" dirty="0" smtClean="0">
                <a:latin typeface="Times New Roman"/>
                <a:cs typeface="Times New Roman"/>
              </a:rPr>
              <a:t>re</a:t>
            </a:r>
            <a:r>
              <a:rPr sz="1100" spc="122" dirty="0" smtClean="0">
                <a:latin typeface="Times New Roman"/>
                <a:cs typeface="Times New Roman"/>
              </a:rPr>
              <a:t> </a:t>
            </a:r>
            <a:r>
              <a:rPr sz="1100" spc="0" dirty="0" smtClean="0">
                <a:latin typeface="Times New Roman"/>
                <a:cs typeface="Times New Roman"/>
              </a:rPr>
              <a:t>many</a:t>
            </a:r>
            <a:r>
              <a:rPr sz="1100" spc="86" dirty="0" smtClean="0">
                <a:latin typeface="Times New Roman"/>
                <a:cs typeface="Times New Roman"/>
              </a:rPr>
              <a:t> </a:t>
            </a:r>
            <a:r>
              <a:rPr sz="1100" spc="-29" dirty="0" smtClean="0">
                <a:latin typeface="Times New Roman"/>
                <a:cs typeface="Times New Roman"/>
              </a:rPr>
              <a:t>t</a:t>
            </a:r>
            <a:r>
              <a:rPr sz="1100" spc="0" dirty="0" smtClean="0">
                <a:latin typeface="Times New Roman"/>
                <a:cs typeface="Times New Roman"/>
              </a:rPr>
              <a:t>y</a:t>
            </a:r>
            <a:r>
              <a:rPr sz="1100" spc="29" dirty="0" smtClean="0">
                <a:latin typeface="Times New Roman"/>
                <a:cs typeface="Times New Roman"/>
              </a:rPr>
              <a:t>p</a:t>
            </a:r>
            <a:r>
              <a:rPr sz="1100" spc="0" dirty="0" smtClean="0">
                <a:latin typeface="Times New Roman"/>
                <a:cs typeface="Times New Roman"/>
              </a:rPr>
              <a:t>es</a:t>
            </a:r>
            <a:r>
              <a:rPr sz="1100" spc="89"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choice</a:t>
            </a:r>
            <a:r>
              <a:rPr sz="1100" spc="28" dirty="0" smtClean="0">
                <a:latin typeface="Times New Roman"/>
                <a:cs typeface="Times New Roman"/>
              </a:rPr>
              <a:t> </a:t>
            </a:r>
            <a:r>
              <a:rPr sz="1100" spc="0" dirty="0" smtClean="0">
                <a:latin typeface="Times New Roman"/>
                <a:cs typeface="Times New Roman"/>
              </a:rPr>
              <a:t>selection</a:t>
            </a:r>
            <a:r>
              <a:rPr sz="1100" spc="56" dirty="0" smtClean="0">
                <a:latin typeface="Times New Roman"/>
                <a:cs typeface="Times New Roman"/>
              </a:rPr>
              <a:t> </a:t>
            </a:r>
            <a:r>
              <a:rPr sz="1100" spc="0" dirty="0" smtClean="0">
                <a:latin typeface="Times New Roman"/>
                <a:cs typeface="Times New Roman"/>
              </a:rPr>
              <a:t>systems.</a:t>
            </a:r>
            <a:endParaRPr sz="1100" dirty="0">
              <a:latin typeface="Times New Roman"/>
              <a:cs typeface="Times New Roman"/>
            </a:endParaRPr>
          </a:p>
          <a:p>
            <a:pPr marL="600316">
              <a:lnSpc>
                <a:spcPct val="95825"/>
              </a:lnSpc>
              <a:spcBef>
                <a:spcPts val="522"/>
              </a:spcBef>
            </a:pPr>
            <a:r>
              <a:rPr sz="1000" dirty="0" smtClean="0">
                <a:latin typeface="Times New Roman"/>
                <a:cs typeface="Times New Roman"/>
              </a:rPr>
              <a:t>College/Universi</a:t>
            </a:r>
            <a:r>
              <a:rPr sz="1000" spc="-25" dirty="0" smtClean="0">
                <a:latin typeface="Times New Roman"/>
                <a:cs typeface="Times New Roman"/>
              </a:rPr>
              <a:t>t</a:t>
            </a:r>
            <a:r>
              <a:rPr sz="1000" spc="0" dirty="0" smtClean="0">
                <a:latin typeface="Times New Roman"/>
                <a:cs typeface="Times New Roman"/>
              </a:rPr>
              <a:t>y</a:t>
            </a:r>
            <a:r>
              <a:rPr sz="1000" spc="79" dirty="0" smtClean="0">
                <a:latin typeface="Times New Roman"/>
                <a:cs typeface="Times New Roman"/>
              </a:rPr>
              <a:t> </a:t>
            </a:r>
            <a:r>
              <a:rPr sz="1000" spc="0" dirty="0" smtClean="0">
                <a:latin typeface="Times New Roman"/>
                <a:cs typeface="Times New Roman"/>
              </a:rPr>
              <a:t>Choice</a:t>
            </a:r>
            <a:r>
              <a:rPr sz="1000" spc="1" dirty="0" smtClean="0">
                <a:latin typeface="Times New Roman"/>
                <a:cs typeface="Times New Roman"/>
              </a:rPr>
              <a:t> </a:t>
            </a:r>
            <a:r>
              <a:rPr sz="1000" spc="0" dirty="0" smtClean="0">
                <a:latin typeface="Times New Roman"/>
                <a:cs typeface="Times New Roman"/>
              </a:rPr>
              <a:t>Selection</a:t>
            </a:r>
            <a:r>
              <a:rPr sz="1000" spc="67" dirty="0" smtClean="0">
                <a:latin typeface="Times New Roman"/>
                <a:cs typeface="Times New Roman"/>
              </a:rPr>
              <a:t> </a:t>
            </a:r>
            <a:r>
              <a:rPr sz="1000" spc="0" dirty="0" smtClean="0">
                <a:latin typeface="Times New Roman"/>
                <a:cs typeface="Times New Roman"/>
              </a:rPr>
              <a:t>System</a:t>
            </a:r>
            <a:r>
              <a:rPr sz="1000" spc="114" dirty="0" smtClean="0">
                <a:latin typeface="Times New Roman"/>
                <a:cs typeface="Times New Roman"/>
              </a:rPr>
              <a:t> </a:t>
            </a:r>
            <a:r>
              <a:rPr sz="1000" spc="0" dirty="0" smtClean="0">
                <a:latin typeface="Times New Roman"/>
                <a:cs typeface="Times New Roman"/>
              </a:rPr>
              <a:t>(A.</a:t>
            </a:r>
            <a:r>
              <a:rPr sz="1000" spc="-25" dirty="0" smtClean="0">
                <a:latin typeface="Times New Roman"/>
                <a:cs typeface="Times New Roman"/>
              </a:rPr>
              <a:t>P</a:t>
            </a:r>
            <a:r>
              <a:rPr sz="1000" spc="0" dirty="0" smtClean="0">
                <a:latin typeface="Times New Roman"/>
                <a:cs typeface="Times New Roman"/>
              </a:rPr>
              <a:t>athak </a:t>
            </a:r>
            <a:r>
              <a:rPr sz="1000" spc="66" dirty="0" smtClean="0">
                <a:latin typeface="Times New Roman"/>
                <a:cs typeface="Times New Roman"/>
              </a:rPr>
              <a:t> </a:t>
            </a:r>
            <a:r>
              <a:rPr sz="1000" spc="0" dirty="0" smtClean="0">
                <a:latin typeface="Times New Roman"/>
                <a:cs typeface="Times New Roman"/>
              </a:rPr>
              <a:t>et</a:t>
            </a:r>
            <a:r>
              <a:rPr sz="1000" spc="58" dirty="0" smtClean="0">
                <a:latin typeface="Times New Roman"/>
                <a:cs typeface="Times New Roman"/>
              </a:rPr>
              <a:t> </a:t>
            </a:r>
            <a:r>
              <a:rPr sz="1000" spc="0" dirty="0" smtClean="0">
                <a:latin typeface="Times New Roman"/>
                <a:cs typeface="Times New Roman"/>
              </a:rPr>
              <a:t>al.,</a:t>
            </a:r>
            <a:endParaRPr sz="1000" dirty="0">
              <a:latin typeface="Times New Roman"/>
              <a:cs typeface="Times New Roman"/>
            </a:endParaRPr>
          </a:p>
          <a:p>
            <a:pPr marL="600316">
              <a:lnSpc>
                <a:spcPct val="95825"/>
              </a:lnSpc>
              <a:spcBef>
                <a:spcPts val="45"/>
              </a:spcBef>
            </a:pPr>
            <a:r>
              <a:rPr sz="1000" spc="0" dirty="0" smtClean="0">
                <a:latin typeface="Times New Roman"/>
                <a:cs typeface="Times New Roman"/>
              </a:rPr>
              <a:t>2013)</a:t>
            </a:r>
            <a:endParaRPr sz="1000" dirty="0">
              <a:latin typeface="Times New Roman"/>
              <a:cs typeface="Times New Roman"/>
            </a:endParaRPr>
          </a:p>
          <a:p>
            <a:pPr marL="600316" marR="693392">
              <a:lnSpc>
                <a:spcPct val="99658"/>
              </a:lnSpc>
              <a:spcBef>
                <a:spcPts val="45"/>
              </a:spcBef>
            </a:pPr>
            <a:r>
              <a:rPr sz="1000" spc="0" dirty="0" smtClean="0">
                <a:latin typeface="Times New Roman"/>
                <a:cs typeface="Times New Roman"/>
              </a:rPr>
              <a:t>Sch</a:t>
            </a:r>
            <a:r>
              <a:rPr sz="1000" spc="25" dirty="0" smtClean="0">
                <a:latin typeface="Times New Roman"/>
                <a:cs typeface="Times New Roman"/>
              </a:rPr>
              <a:t>o</a:t>
            </a:r>
            <a:r>
              <a:rPr sz="1000" spc="0" dirty="0" smtClean="0">
                <a:latin typeface="Times New Roman"/>
                <a:cs typeface="Times New Roman"/>
              </a:rPr>
              <a:t>ol</a:t>
            </a:r>
            <a:r>
              <a:rPr sz="1000" spc="32" dirty="0" smtClean="0">
                <a:latin typeface="Times New Roman"/>
                <a:cs typeface="Times New Roman"/>
              </a:rPr>
              <a:t> </a:t>
            </a:r>
            <a:r>
              <a:rPr sz="1000" spc="0" dirty="0" smtClean="0">
                <a:latin typeface="Times New Roman"/>
                <a:cs typeface="Times New Roman"/>
              </a:rPr>
              <a:t>Choice Selection</a:t>
            </a:r>
            <a:r>
              <a:rPr sz="1000" spc="71" dirty="0" smtClean="0">
                <a:latin typeface="Times New Roman"/>
                <a:cs typeface="Times New Roman"/>
              </a:rPr>
              <a:t> </a:t>
            </a:r>
            <a:r>
              <a:rPr sz="1000" spc="0" dirty="0" smtClean="0">
                <a:latin typeface="Times New Roman"/>
                <a:cs typeface="Times New Roman"/>
              </a:rPr>
              <a:t>System</a:t>
            </a:r>
            <a:r>
              <a:rPr sz="1000" spc="114" dirty="0" smtClean="0">
                <a:latin typeface="Times New Roman"/>
                <a:cs typeface="Times New Roman"/>
              </a:rPr>
              <a:t> </a:t>
            </a:r>
            <a:r>
              <a:rPr sz="1000" spc="0" dirty="0" smtClean="0">
                <a:latin typeface="Times New Roman"/>
                <a:cs typeface="Times New Roman"/>
              </a:rPr>
              <a:t>(Dur</a:t>
            </a:r>
            <a:r>
              <a:rPr sz="1000" spc="139" dirty="0" smtClean="0">
                <a:latin typeface="Times New Roman"/>
                <a:cs typeface="Times New Roman"/>
              </a:rPr>
              <a:t> </a:t>
            </a:r>
            <a:r>
              <a:rPr sz="1000" spc="0" dirty="0" smtClean="0">
                <a:latin typeface="Times New Roman"/>
                <a:cs typeface="Times New Roman"/>
              </a:rPr>
              <a:t>et</a:t>
            </a:r>
            <a:r>
              <a:rPr sz="1000" spc="159" dirty="0" smtClean="0">
                <a:latin typeface="Times New Roman"/>
                <a:cs typeface="Times New Roman"/>
              </a:rPr>
              <a:t> </a:t>
            </a:r>
            <a:r>
              <a:rPr sz="1000" spc="0" dirty="0" smtClean="0">
                <a:latin typeface="Times New Roman"/>
                <a:cs typeface="Times New Roman"/>
              </a:rPr>
              <a:t>al.,</a:t>
            </a:r>
            <a:r>
              <a:rPr sz="1000" spc="119" dirty="0" smtClean="0">
                <a:latin typeface="Times New Roman"/>
                <a:cs typeface="Times New Roman"/>
              </a:rPr>
              <a:t> </a:t>
            </a:r>
            <a:r>
              <a:rPr sz="1000" spc="0" dirty="0" smtClean="0">
                <a:latin typeface="Times New Roman"/>
                <a:cs typeface="Times New Roman"/>
              </a:rPr>
              <a:t>2013) D</a:t>
            </a:r>
            <a:r>
              <a:rPr sz="1000" spc="25" dirty="0" smtClean="0">
                <a:latin typeface="Times New Roman"/>
                <a:cs typeface="Times New Roman"/>
              </a:rPr>
              <a:t>o</a:t>
            </a:r>
            <a:r>
              <a:rPr sz="1000" spc="0" dirty="0" smtClean="0">
                <a:latin typeface="Times New Roman"/>
                <a:cs typeface="Times New Roman"/>
              </a:rPr>
              <a:t>ct</a:t>
            </a:r>
            <a:r>
              <a:rPr sz="1000" spc="-25" dirty="0" smtClean="0">
                <a:latin typeface="Times New Roman"/>
                <a:cs typeface="Times New Roman"/>
              </a:rPr>
              <a:t>o</a:t>
            </a:r>
            <a:r>
              <a:rPr sz="1000" spc="0" dirty="0" smtClean="0">
                <a:latin typeface="Times New Roman"/>
                <a:cs typeface="Times New Roman"/>
              </a:rPr>
              <a:t>r</a:t>
            </a:r>
            <a:r>
              <a:rPr sz="1000" spc="147" dirty="0" smtClean="0">
                <a:latin typeface="Times New Roman"/>
                <a:cs typeface="Times New Roman"/>
              </a:rPr>
              <a:t> </a:t>
            </a:r>
            <a:r>
              <a:rPr sz="1000" spc="0" dirty="0" smtClean="0">
                <a:latin typeface="Times New Roman"/>
                <a:cs typeface="Times New Roman"/>
              </a:rPr>
              <a:t>Distribution</a:t>
            </a:r>
            <a:r>
              <a:rPr sz="1000" spc="138" dirty="0" smtClean="0">
                <a:latin typeface="Times New Roman"/>
                <a:cs typeface="Times New Roman"/>
              </a:rPr>
              <a:t> </a:t>
            </a:r>
            <a:r>
              <a:rPr sz="1000" spc="0" dirty="0" smtClean="0">
                <a:latin typeface="Times New Roman"/>
                <a:cs typeface="Times New Roman"/>
              </a:rPr>
              <a:t>(A</a:t>
            </a:r>
            <a:r>
              <a:rPr sz="1000" spc="25" dirty="0" smtClean="0">
                <a:latin typeface="Times New Roman"/>
                <a:cs typeface="Times New Roman"/>
              </a:rPr>
              <a:t>b</a:t>
            </a:r>
            <a:r>
              <a:rPr sz="1000" spc="0" dirty="0" smtClean="0">
                <a:latin typeface="Times New Roman"/>
                <a:cs typeface="Times New Roman"/>
              </a:rPr>
              <a:t>dul</a:t>
            </a:r>
            <a:r>
              <a:rPr sz="1000" spc="-25" dirty="0" smtClean="0">
                <a:latin typeface="Times New Roman"/>
                <a:cs typeface="Times New Roman"/>
              </a:rPr>
              <a:t>k</a:t>
            </a:r>
            <a:r>
              <a:rPr sz="1000" spc="0" dirty="0" smtClean="0">
                <a:latin typeface="Times New Roman"/>
                <a:cs typeface="Times New Roman"/>
              </a:rPr>
              <a:t>adiroglu</a:t>
            </a:r>
            <a:r>
              <a:rPr sz="1000" spc="11" dirty="0" smtClean="0">
                <a:latin typeface="Times New Roman"/>
                <a:cs typeface="Times New Roman"/>
              </a:rPr>
              <a:t> </a:t>
            </a:r>
            <a:r>
              <a:rPr sz="1000" spc="0" dirty="0" smtClean="0">
                <a:latin typeface="Times New Roman"/>
                <a:cs typeface="Times New Roman"/>
              </a:rPr>
              <a:t>et</a:t>
            </a:r>
            <a:r>
              <a:rPr sz="1000" spc="159" dirty="0" smtClean="0">
                <a:latin typeface="Times New Roman"/>
                <a:cs typeface="Times New Roman"/>
              </a:rPr>
              <a:t> </a:t>
            </a:r>
            <a:r>
              <a:rPr sz="1000" spc="0" dirty="0" smtClean="0">
                <a:latin typeface="Times New Roman"/>
                <a:cs typeface="Times New Roman"/>
              </a:rPr>
              <a:t>al.,</a:t>
            </a:r>
            <a:r>
              <a:rPr sz="1000" spc="124" dirty="0" smtClean="0">
                <a:latin typeface="Times New Roman"/>
                <a:cs typeface="Times New Roman"/>
              </a:rPr>
              <a:t> </a:t>
            </a:r>
            <a:r>
              <a:rPr sz="1000" spc="0" dirty="0" smtClean="0">
                <a:latin typeface="Times New Roman"/>
                <a:cs typeface="Times New Roman"/>
              </a:rPr>
              <a:t>2003)</a:t>
            </a:r>
            <a:endParaRPr sz="1000" dirty="0">
              <a:latin typeface="Times New Roman"/>
              <a:cs typeface="Times New Roman"/>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46"/>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5" name="object 45"/>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4" name="object 44"/>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40" name="object 40"/>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1" name="object 41"/>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2" name="object 42"/>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3" name="object 43"/>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4" name="object 34"/>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5" name="object 35"/>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6" name="object 36"/>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7" name="object 37"/>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8" name="object 38"/>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9" name="object 39"/>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8" name="object 28"/>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9" name="object 29"/>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2" name="object 32"/>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3" name="object 33"/>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3" name="object 23"/>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7" name="object 17"/>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8" name="object 18"/>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9" name="object 19"/>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20" name="object 20"/>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1" name="object 21"/>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2" name="object 22"/>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4" name="object 14"/>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5" name="object 15"/>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6" name="object 16"/>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10" name="object 10"/>
          <p:cNvSpPr/>
          <p:nvPr/>
        </p:nvSpPr>
        <p:spPr>
          <a:xfrm>
            <a:off x="313867" y="1338503"/>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11" name="object 11"/>
          <p:cNvSpPr/>
          <p:nvPr/>
        </p:nvSpPr>
        <p:spPr>
          <a:xfrm>
            <a:off x="313867" y="1424444"/>
            <a:ext cx="3980268" cy="1295247"/>
          </a:xfrm>
          <a:custGeom>
            <a:avLst/>
            <a:gdLst/>
            <a:ahLst/>
            <a:cxnLst/>
            <a:rect l="l" t="t" r="r" b="b"/>
            <a:pathLst>
              <a:path w="3980268" h="1295247">
                <a:moveTo>
                  <a:pt x="0" y="1295247"/>
                </a:moveTo>
                <a:lnTo>
                  <a:pt x="3980268" y="1295247"/>
                </a:lnTo>
                <a:lnTo>
                  <a:pt x="3980268" y="0"/>
                </a:lnTo>
                <a:lnTo>
                  <a:pt x="0" y="0"/>
                </a:lnTo>
                <a:lnTo>
                  <a:pt x="0" y="1295247"/>
                </a:lnTo>
                <a:close/>
              </a:path>
            </a:pathLst>
          </a:custGeom>
          <a:solidFill>
            <a:srgbClr val="E9E9F2"/>
          </a:solidFill>
        </p:spPr>
        <p:txBody>
          <a:bodyPr wrap="square" lIns="0" tIns="0" rIns="0" bIns="0" rtlCol="0">
            <a:noAutofit/>
          </a:bodyPr>
          <a:lstStyle/>
          <a:p>
            <a:endParaRPr/>
          </a:p>
        </p:txBody>
      </p:sp>
      <p:sp>
        <p:nvSpPr>
          <p:cNvPr id="12" name="object 12"/>
          <p:cNvSpPr/>
          <p:nvPr/>
        </p:nvSpPr>
        <p:spPr>
          <a:xfrm>
            <a:off x="506310" y="1610918"/>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3" name="object 13"/>
          <p:cNvSpPr/>
          <p:nvPr/>
        </p:nvSpPr>
        <p:spPr>
          <a:xfrm>
            <a:off x="506310" y="2337180"/>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9" name="object 9"/>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Algorithm  </a:t>
            </a:r>
            <a:r>
              <a:rPr lang="en-US" sz="600" spc="50" dirty="0">
                <a:solidFill>
                  <a:srgbClr val="8C8CAC"/>
                </a:solidFill>
                <a:latin typeface="Times New Roman"/>
                <a:cs typeface="Times New Roman"/>
              </a:rPr>
              <a:t>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Model </a:t>
            </a:r>
            <a:r>
              <a:rPr lang="en-US" sz="600" dirty="0">
                <a:solidFill>
                  <a:srgbClr val="8C8CAC"/>
                </a:solidFill>
                <a:latin typeface="Times New Roman"/>
                <a:cs typeface="Times New Roman"/>
              </a:rPr>
              <a:t> </a:t>
            </a:r>
            <a:r>
              <a:rPr lang="en-US" sz="600" spc="70" dirty="0">
                <a:solidFill>
                  <a:srgbClr val="8C8CAC"/>
                </a:solidFill>
                <a:latin typeface="Times New Roman"/>
                <a:cs typeface="Times New Roman"/>
              </a:rPr>
              <a:t> </a:t>
            </a:r>
            <a:r>
              <a:rPr lang="en-US" sz="600" dirty="0">
                <a:solidFill>
                  <a:srgbClr val="FFFFFF"/>
                </a:solidFill>
                <a:latin typeface="Times New Roman"/>
                <a:cs typeface="Times New Roman"/>
              </a:rPr>
              <a:t>Related Work  </a:t>
            </a:r>
            <a:r>
              <a:rPr lang="en-US" sz="600" dirty="0">
                <a:solidFill>
                  <a:srgbClr val="8C8CAC"/>
                </a:solidFill>
                <a:latin typeface="Times New Roman"/>
                <a:cs typeface="Times New Roman"/>
              </a:rPr>
              <a:t>Summary</a:t>
            </a:r>
            <a:endParaRPr lang="en-US" sz="600" dirty="0">
              <a:latin typeface="Times New Roman"/>
              <a:cs typeface="Times New Roman"/>
            </a:endParaRPr>
          </a:p>
        </p:txBody>
      </p:sp>
      <p:sp>
        <p:nvSpPr>
          <p:cNvPr id="8" name="object 8"/>
          <p:cNvSpPr txBox="1"/>
          <p:nvPr/>
        </p:nvSpPr>
        <p:spPr>
          <a:xfrm>
            <a:off x="95300" y="366542"/>
            <a:ext cx="1981150"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Related</a:t>
            </a:r>
            <a:r>
              <a:rPr sz="1400" spc="192" dirty="0" smtClean="0">
                <a:solidFill>
                  <a:srgbClr val="FFFFFF"/>
                </a:solidFill>
                <a:latin typeface="Times New Roman"/>
                <a:cs typeface="Times New Roman"/>
              </a:rPr>
              <a:t> </a:t>
            </a:r>
            <a:r>
              <a:rPr sz="1400" spc="-39" dirty="0" smtClean="0">
                <a:solidFill>
                  <a:srgbClr val="FFFFFF"/>
                </a:solidFill>
                <a:latin typeface="Times New Roman"/>
                <a:cs typeface="Times New Roman"/>
              </a:rPr>
              <a:t>Wo</a:t>
            </a:r>
            <a:r>
              <a:rPr sz="1400" spc="0" dirty="0" smtClean="0">
                <a:solidFill>
                  <a:srgbClr val="FFFFFF"/>
                </a:solidFill>
                <a:latin typeface="Times New Roman"/>
                <a:cs typeface="Times New Roman"/>
              </a:rPr>
              <a:t>rk</a:t>
            </a:r>
            <a:r>
              <a:rPr lang="en-US" sz="1400" dirty="0">
                <a:solidFill>
                  <a:srgbClr val="FFFFFF"/>
                </a:solidFill>
                <a:latin typeface="Times New Roman"/>
                <a:cs typeface="Times New Roman"/>
              </a:rPr>
              <a:t> (Cont’d)</a:t>
            </a:r>
            <a:endParaRPr lang="en-US" sz="1400" dirty="0">
              <a:latin typeface="Times New Roman"/>
              <a:cs typeface="Times New Roman"/>
            </a:endParaRPr>
          </a:p>
          <a:p>
            <a:pPr marL="12700">
              <a:lnSpc>
                <a:spcPts val="1480"/>
              </a:lnSpc>
              <a:spcBef>
                <a:spcPts val="74"/>
              </a:spcBef>
            </a:pPr>
            <a:endParaRPr sz="1400" dirty="0">
              <a:latin typeface="Times New Roman"/>
              <a:cs typeface="Times New Roman"/>
            </a:endParaRPr>
          </a:p>
        </p:txBody>
      </p:sp>
      <p:sp>
        <p:nvSpPr>
          <p:cNvPr id="7" name="object 7"/>
          <p:cNvSpPr txBox="1"/>
          <p:nvPr/>
        </p:nvSpPr>
        <p:spPr>
          <a:xfrm>
            <a:off x="347294" y="1065870"/>
            <a:ext cx="1172682" cy="163945"/>
          </a:xfrm>
          <a:prstGeom prst="rect">
            <a:avLst/>
          </a:prstGeom>
        </p:spPr>
        <p:txBody>
          <a:bodyPr wrap="square" lIns="0" tIns="0" rIns="0" bIns="0" rtlCol="0">
            <a:noAutofit/>
          </a:bodyPr>
          <a:lstStyle/>
          <a:p>
            <a:pPr marL="12700">
              <a:lnSpc>
                <a:spcPts val="1160"/>
              </a:lnSpc>
              <a:spcBef>
                <a:spcPts val="57"/>
              </a:spcBef>
            </a:pPr>
            <a:r>
              <a:rPr sz="1100" spc="0" dirty="0" smtClean="0">
                <a:latin typeface="Times New Roman"/>
                <a:cs typeface="Times New Roman"/>
              </a:rPr>
              <a:t>D</a:t>
            </a:r>
            <a:r>
              <a:rPr sz="1100" spc="29" dirty="0" smtClean="0">
                <a:latin typeface="Times New Roman"/>
                <a:cs typeface="Times New Roman"/>
              </a:rPr>
              <a:t>o</a:t>
            </a:r>
            <a:r>
              <a:rPr sz="1100" spc="0" dirty="0" smtClean="0">
                <a:latin typeface="Times New Roman"/>
                <a:cs typeface="Times New Roman"/>
              </a:rPr>
              <a:t>ct</a:t>
            </a:r>
            <a:r>
              <a:rPr sz="1100" spc="-29" dirty="0" smtClean="0">
                <a:latin typeface="Times New Roman"/>
                <a:cs typeface="Times New Roman"/>
              </a:rPr>
              <a:t>o</a:t>
            </a:r>
            <a:r>
              <a:rPr sz="1100" spc="0" dirty="0" smtClean="0">
                <a:latin typeface="Times New Roman"/>
                <a:cs typeface="Times New Roman"/>
              </a:rPr>
              <a:t>r</a:t>
            </a:r>
            <a:r>
              <a:rPr sz="1100" spc="152" dirty="0" smtClean="0">
                <a:latin typeface="Times New Roman"/>
                <a:cs typeface="Times New Roman"/>
              </a:rPr>
              <a:t> </a:t>
            </a:r>
            <a:r>
              <a:rPr sz="1100" spc="0" dirty="0" smtClean="0">
                <a:latin typeface="Times New Roman"/>
                <a:cs typeface="Times New Roman"/>
              </a:rPr>
              <a:t>Distribution</a:t>
            </a:r>
            <a:endParaRPr sz="1100">
              <a:latin typeface="Times New Roman"/>
              <a:cs typeface="Times New Roman"/>
            </a:endParaRPr>
          </a:p>
        </p:txBody>
      </p:sp>
      <p:sp>
        <p:nvSpPr>
          <p:cNvPr id="6" name="object 6"/>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40</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5" name="object 5"/>
          <p:cNvSpPr txBox="1"/>
          <p:nvPr/>
        </p:nvSpPr>
        <p:spPr>
          <a:xfrm>
            <a:off x="3333978" y="3270179"/>
            <a:ext cx="43099" cy="40583"/>
          </a:xfrm>
          <a:prstGeom prst="rect">
            <a:avLst/>
          </a:prstGeom>
        </p:spPr>
        <p:txBody>
          <a:bodyPr wrap="square" lIns="0" tIns="0" rIns="0" bIns="0" rtlCol="0">
            <a:noAutofit/>
          </a:bodyPr>
          <a:lstStyle/>
          <a:p>
            <a:endParaRPr/>
          </a:p>
        </p:txBody>
      </p:sp>
      <p:sp>
        <p:nvSpPr>
          <p:cNvPr id="4" name="object 4"/>
          <p:cNvSpPr txBox="1"/>
          <p:nvPr/>
        </p:nvSpPr>
        <p:spPr>
          <a:xfrm>
            <a:off x="3069133" y="3285457"/>
            <a:ext cx="43019" cy="15183"/>
          </a:xfrm>
          <a:prstGeom prst="rect">
            <a:avLst/>
          </a:prstGeom>
        </p:spPr>
        <p:txBody>
          <a:bodyPr wrap="square" lIns="0" tIns="0" rIns="0" bIns="0" rtlCol="0">
            <a:noAutofit/>
          </a:bodyPr>
          <a:lstStyle/>
          <a:p>
            <a:endParaRPr/>
          </a:p>
        </p:txBody>
      </p:sp>
      <p:sp>
        <p:nvSpPr>
          <p:cNvPr id="3" name="object 3"/>
          <p:cNvSpPr txBox="1"/>
          <p:nvPr/>
        </p:nvSpPr>
        <p:spPr>
          <a:xfrm>
            <a:off x="313867" y="1338503"/>
            <a:ext cx="3980268" cy="89103"/>
          </a:xfrm>
          <a:prstGeom prst="rect">
            <a:avLst/>
          </a:prstGeom>
        </p:spPr>
        <p:txBody>
          <a:bodyPr wrap="square" lIns="0" tIns="0" rIns="0" bIns="0" rtlCol="0">
            <a:noAutofit/>
          </a:bodyPr>
          <a:lstStyle/>
          <a:p>
            <a:pPr marL="25400">
              <a:lnSpc>
                <a:spcPts val="700"/>
              </a:lnSpc>
              <a:spcBef>
                <a:spcPts val="1"/>
              </a:spcBef>
            </a:pPr>
            <a:endParaRPr sz="700"/>
          </a:p>
        </p:txBody>
      </p:sp>
      <p:sp>
        <p:nvSpPr>
          <p:cNvPr id="2" name="object 2"/>
          <p:cNvSpPr txBox="1"/>
          <p:nvPr/>
        </p:nvSpPr>
        <p:spPr>
          <a:xfrm>
            <a:off x="313867" y="1427606"/>
            <a:ext cx="3980268" cy="1292085"/>
          </a:xfrm>
          <a:prstGeom prst="rect">
            <a:avLst/>
          </a:prstGeom>
        </p:spPr>
        <p:txBody>
          <a:bodyPr wrap="square" lIns="0" tIns="0" rIns="0" bIns="0" rtlCol="0">
            <a:noAutofit/>
          </a:bodyPr>
          <a:lstStyle/>
          <a:p>
            <a:pPr>
              <a:lnSpc>
                <a:spcPts val="900"/>
              </a:lnSpc>
              <a:spcBef>
                <a:spcPts val="0"/>
              </a:spcBef>
            </a:pPr>
            <a:endParaRPr sz="900"/>
          </a:p>
          <a:p>
            <a:pPr marL="323227" marR="67571">
              <a:lnSpc>
                <a:spcPts val="1264"/>
              </a:lnSpc>
            </a:pPr>
            <a:r>
              <a:rPr sz="1100" spc="0" dirty="0" smtClean="0">
                <a:latin typeface="Times New Roman"/>
                <a:cs typeface="Times New Roman"/>
              </a:rPr>
              <a:t>Many</a:t>
            </a:r>
            <a:r>
              <a:rPr sz="1100" spc="45" dirty="0" smtClean="0">
                <a:latin typeface="Times New Roman"/>
                <a:cs typeface="Times New Roman"/>
              </a:rPr>
              <a:t> </a:t>
            </a:r>
            <a:r>
              <a:rPr sz="1100" spc="0" dirty="0" smtClean="0">
                <a:latin typeface="Times New Roman"/>
                <a:cs typeface="Times New Roman"/>
              </a:rPr>
              <a:t>governments</a:t>
            </a:r>
            <a:r>
              <a:rPr sz="1100" spc="111" dirty="0" smtClean="0">
                <a:latin typeface="Times New Roman"/>
                <a:cs typeface="Times New Roman"/>
              </a:rPr>
              <a:t> </a:t>
            </a:r>
            <a:r>
              <a:rPr sz="1100" spc="-29" dirty="0" smtClean="0">
                <a:latin typeface="Times New Roman"/>
                <a:cs typeface="Times New Roman"/>
              </a:rPr>
              <a:t>a</a:t>
            </a:r>
            <a:r>
              <a:rPr sz="1100" spc="0" dirty="0" smtClean="0">
                <a:latin typeface="Times New Roman"/>
                <a:cs typeface="Times New Roman"/>
              </a:rPr>
              <a:t>re</a:t>
            </a:r>
            <a:r>
              <a:rPr sz="1100" spc="122" dirty="0" smtClean="0">
                <a:latin typeface="Times New Roman"/>
                <a:cs typeface="Times New Roman"/>
              </a:rPr>
              <a:t> </a:t>
            </a:r>
            <a:r>
              <a:rPr sz="1100" spc="0" dirty="0" smtClean="0">
                <a:latin typeface="Times New Roman"/>
                <a:cs typeface="Times New Roman"/>
              </a:rPr>
              <a:t>concerned</a:t>
            </a:r>
            <a:r>
              <a:rPr sz="1100" spc="95" dirty="0" smtClean="0">
                <a:latin typeface="Times New Roman"/>
                <a:cs typeface="Times New Roman"/>
              </a:rPr>
              <a:t> </a:t>
            </a:r>
            <a:r>
              <a:rPr sz="1100" spc="0" dirty="0" smtClean="0">
                <a:latin typeface="Times New Roman"/>
                <a:cs typeface="Times New Roman"/>
              </a:rPr>
              <a:t>a</a:t>
            </a:r>
            <a:r>
              <a:rPr sz="1100" spc="31" dirty="0" smtClean="0">
                <a:latin typeface="Times New Roman"/>
                <a:cs typeface="Times New Roman"/>
              </a:rPr>
              <a:t>b</a:t>
            </a:r>
            <a:r>
              <a:rPr sz="1100" spc="0" dirty="0" smtClean="0">
                <a:latin typeface="Times New Roman"/>
                <a:cs typeface="Times New Roman"/>
              </a:rPr>
              <a:t>out</a:t>
            </a:r>
            <a:r>
              <a:rPr sz="1100" spc="82" dirty="0" smtClean="0">
                <a:latin typeface="Times New Roman"/>
                <a:cs typeface="Times New Roman"/>
              </a:rPr>
              <a:t> </a:t>
            </a:r>
            <a:r>
              <a:rPr sz="1100" spc="0" dirty="0" smtClean="0">
                <a:latin typeface="Times New Roman"/>
                <a:cs typeface="Times New Roman"/>
              </a:rPr>
              <a:t>access</a:t>
            </a:r>
            <a:r>
              <a:rPr sz="1100" spc="78" dirty="0" smtClean="0">
                <a:latin typeface="Times New Roman"/>
                <a:cs typeface="Times New Roman"/>
              </a:rPr>
              <a:t> </a:t>
            </a:r>
            <a:r>
              <a:rPr sz="1100" spc="0" dirty="0" smtClean="0">
                <a:latin typeface="Times New Roman"/>
                <a:cs typeface="Times New Roman"/>
              </a:rPr>
              <a:t>to</a:t>
            </a:r>
            <a:r>
              <a:rPr sz="1100" spc="166" dirty="0" smtClean="0">
                <a:latin typeface="Times New Roman"/>
                <a:cs typeface="Times New Roman"/>
              </a:rPr>
              <a:t> </a:t>
            </a:r>
            <a:r>
              <a:rPr sz="1100" spc="0" dirty="0" smtClean="0">
                <a:latin typeface="Times New Roman"/>
                <a:cs typeface="Times New Roman"/>
              </a:rPr>
              <a:t>health</a:t>
            </a:r>
            <a:r>
              <a:rPr sz="1100" spc="178" dirty="0" smtClean="0">
                <a:latin typeface="Times New Roman"/>
                <a:cs typeface="Times New Roman"/>
              </a:rPr>
              <a:t> </a:t>
            </a:r>
            <a:r>
              <a:rPr sz="1100" spc="0" dirty="0" smtClean="0">
                <a:latin typeface="Times New Roman"/>
                <a:cs typeface="Times New Roman"/>
              </a:rPr>
              <a:t>c</a:t>
            </a:r>
            <a:r>
              <a:rPr sz="1100" spc="-29" dirty="0" smtClean="0">
                <a:latin typeface="Times New Roman"/>
                <a:cs typeface="Times New Roman"/>
              </a:rPr>
              <a:t>a</a:t>
            </a:r>
            <a:r>
              <a:rPr sz="1100" spc="0" dirty="0" smtClean="0">
                <a:latin typeface="Times New Roman"/>
                <a:cs typeface="Times New Roman"/>
              </a:rPr>
              <a:t>re in</a:t>
            </a:r>
            <a:r>
              <a:rPr sz="1100" spc="55" dirty="0" smtClean="0">
                <a:latin typeface="Times New Roman"/>
                <a:cs typeface="Times New Roman"/>
              </a:rPr>
              <a:t> </a:t>
            </a:r>
            <a:r>
              <a:rPr sz="1100" spc="0" dirty="0" smtClean="0">
                <a:latin typeface="Times New Roman"/>
                <a:cs typeface="Times New Roman"/>
              </a:rPr>
              <a:t>rural</a:t>
            </a:r>
            <a:r>
              <a:rPr sz="1100" spc="95" dirty="0" smtClean="0">
                <a:latin typeface="Times New Roman"/>
                <a:cs typeface="Times New Roman"/>
              </a:rPr>
              <a:t> </a:t>
            </a:r>
            <a:r>
              <a:rPr sz="1100" spc="0" dirty="0" smtClean="0">
                <a:latin typeface="Times New Roman"/>
                <a:cs typeface="Times New Roman"/>
              </a:rPr>
              <a:t>communities</a:t>
            </a:r>
            <a:r>
              <a:rPr sz="1100" spc="85" dirty="0" smtClean="0">
                <a:latin typeface="Times New Roman"/>
                <a:cs typeface="Times New Roman"/>
              </a:rPr>
              <a:t> </a:t>
            </a:r>
            <a:r>
              <a:rPr sz="1100" spc="0" dirty="0" smtClean="0">
                <a:latin typeface="Times New Roman"/>
                <a:cs typeface="Times New Roman"/>
              </a:rPr>
              <a:t>and</a:t>
            </a:r>
            <a:r>
              <a:rPr sz="1100" spc="142" dirty="0" smtClean="0">
                <a:latin typeface="Times New Roman"/>
                <a:cs typeface="Times New Roman"/>
              </a:rPr>
              <a:t> </a:t>
            </a:r>
            <a:r>
              <a:rPr sz="1100" spc="0" dirty="0" smtClean="0">
                <a:latin typeface="Times New Roman"/>
                <a:cs typeface="Times New Roman"/>
              </a:rPr>
              <a:t>trying</a:t>
            </a:r>
            <a:r>
              <a:rPr sz="1100" spc="86" dirty="0" smtClean="0">
                <a:latin typeface="Times New Roman"/>
                <a:cs typeface="Times New Roman"/>
              </a:rPr>
              <a:t> </a:t>
            </a:r>
            <a:r>
              <a:rPr sz="1100" spc="0" dirty="0" smtClean="0">
                <a:latin typeface="Times New Roman"/>
                <a:cs typeface="Times New Roman"/>
              </a:rPr>
              <a:t>to</a:t>
            </a:r>
            <a:r>
              <a:rPr sz="1100" spc="166" dirty="0" smtClean="0">
                <a:latin typeface="Times New Roman"/>
                <a:cs typeface="Times New Roman"/>
              </a:rPr>
              <a:t> </a:t>
            </a:r>
            <a:r>
              <a:rPr sz="1100" spc="0" dirty="0" smtClean="0">
                <a:latin typeface="Times New Roman"/>
                <a:cs typeface="Times New Roman"/>
              </a:rPr>
              <a:t>implement</a:t>
            </a:r>
            <a:r>
              <a:rPr sz="1100" spc="89"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olicies</a:t>
            </a:r>
            <a:r>
              <a:rPr sz="1100" spc="-69" dirty="0" smtClean="0">
                <a:latin typeface="Times New Roman"/>
                <a:cs typeface="Times New Roman"/>
              </a:rPr>
              <a:t> </a:t>
            </a:r>
            <a:r>
              <a:rPr sz="1100" spc="0" dirty="0" smtClean="0">
                <a:latin typeface="Times New Roman"/>
                <a:cs typeface="Times New Roman"/>
              </a:rPr>
              <a:t>to balance</a:t>
            </a:r>
            <a:r>
              <a:rPr sz="1100" spc="120"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distribution</a:t>
            </a:r>
            <a:r>
              <a:rPr sz="1100" spc="156"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d</a:t>
            </a:r>
            <a:r>
              <a:rPr sz="1100" spc="29" dirty="0" smtClean="0">
                <a:latin typeface="Times New Roman"/>
                <a:cs typeface="Times New Roman"/>
              </a:rPr>
              <a:t>o</a:t>
            </a:r>
            <a:r>
              <a:rPr sz="1100" spc="0" dirty="0" smtClean="0">
                <a:latin typeface="Times New Roman"/>
                <a:cs typeface="Times New Roman"/>
              </a:rPr>
              <a:t>ct</a:t>
            </a:r>
            <a:r>
              <a:rPr sz="1100" spc="-29" dirty="0" smtClean="0">
                <a:latin typeface="Times New Roman"/>
                <a:cs typeface="Times New Roman"/>
              </a:rPr>
              <a:t>o</a:t>
            </a:r>
            <a:r>
              <a:rPr sz="1100" spc="0" dirty="0" smtClean="0">
                <a:latin typeface="Times New Roman"/>
                <a:cs typeface="Times New Roman"/>
              </a:rPr>
              <a:t>rs</a:t>
            </a:r>
            <a:r>
              <a:rPr sz="1100" spc="166" dirty="0" smtClean="0">
                <a:latin typeface="Times New Roman"/>
                <a:cs typeface="Times New Roman"/>
              </a:rPr>
              <a:t> </a:t>
            </a:r>
            <a:r>
              <a:rPr sz="1100" spc="0" dirty="0" smtClean="0">
                <a:latin typeface="Times New Roman"/>
                <a:cs typeface="Times New Roman"/>
              </a:rPr>
              <a:t>in</a:t>
            </a:r>
            <a:r>
              <a:rPr sz="1100" spc="55" dirty="0" smtClean="0">
                <a:latin typeface="Times New Roman"/>
                <a:cs typeface="Times New Roman"/>
              </a:rPr>
              <a:t> </a:t>
            </a:r>
            <a:r>
              <a:rPr sz="1100" spc="0" dirty="0" smtClean="0">
                <a:latin typeface="Times New Roman"/>
                <a:cs typeface="Times New Roman"/>
              </a:rPr>
              <a:t>urban</a:t>
            </a:r>
            <a:r>
              <a:rPr sz="1100" spc="164"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0" dirty="0" smtClean="0">
                <a:latin typeface="Times New Roman"/>
                <a:cs typeface="Times New Roman"/>
              </a:rPr>
              <a:t>rural</a:t>
            </a:r>
            <a:r>
              <a:rPr sz="1100" spc="92" dirty="0" smtClean="0">
                <a:latin typeface="Times New Roman"/>
                <a:cs typeface="Times New Roman"/>
              </a:rPr>
              <a:t> </a:t>
            </a:r>
            <a:r>
              <a:rPr sz="1100" spc="-29" dirty="0" smtClean="0">
                <a:latin typeface="Times New Roman"/>
                <a:cs typeface="Times New Roman"/>
              </a:rPr>
              <a:t>a</a:t>
            </a:r>
            <a:r>
              <a:rPr sz="1100" spc="0" dirty="0" smtClean="0">
                <a:latin typeface="Times New Roman"/>
                <a:cs typeface="Times New Roman"/>
              </a:rPr>
              <a:t>reas [13].</a:t>
            </a:r>
            <a:endParaRPr sz="1100">
              <a:latin typeface="Times New Roman"/>
              <a:cs typeface="Times New Roman"/>
            </a:endParaRPr>
          </a:p>
          <a:p>
            <a:pPr marL="323227" marR="21976">
              <a:lnSpc>
                <a:spcPts val="1264"/>
              </a:lnSpc>
              <a:spcBef>
                <a:spcPts val="389"/>
              </a:spcBef>
            </a:pPr>
            <a:r>
              <a:rPr sz="1100" spc="0" dirty="0" smtClean="0">
                <a:latin typeface="Times New Roman"/>
                <a:cs typeface="Times New Roman"/>
              </a:rPr>
              <a:t>The</a:t>
            </a:r>
            <a:r>
              <a:rPr sz="1100" spc="137" dirty="0" smtClean="0">
                <a:latin typeface="Times New Roman"/>
                <a:cs typeface="Times New Roman"/>
              </a:rPr>
              <a:t> </a:t>
            </a:r>
            <a:r>
              <a:rPr sz="1100" spc="0" dirty="0" smtClean="0">
                <a:latin typeface="Times New Roman"/>
                <a:cs typeface="Times New Roman"/>
              </a:rPr>
              <a:t>study</a:t>
            </a:r>
            <a:r>
              <a:rPr sz="1100" spc="120" dirty="0" smtClean="0">
                <a:latin typeface="Times New Roman"/>
                <a:cs typeface="Times New Roman"/>
              </a:rPr>
              <a:t> </a:t>
            </a:r>
            <a:r>
              <a:rPr sz="1100" spc="0" dirty="0" smtClean="0">
                <a:latin typeface="Times New Roman"/>
                <a:cs typeface="Times New Roman"/>
              </a:rPr>
              <a:t>in</a:t>
            </a:r>
            <a:r>
              <a:rPr sz="1100" spc="35" dirty="0" smtClean="0">
                <a:latin typeface="Times New Roman"/>
                <a:cs typeface="Times New Roman"/>
              </a:rPr>
              <a:t> </a:t>
            </a:r>
            <a:r>
              <a:rPr sz="1100" spc="0" dirty="0" smtClean="0">
                <a:latin typeface="Times New Roman"/>
                <a:cs typeface="Times New Roman"/>
              </a:rPr>
              <a:t>[15],</a:t>
            </a:r>
            <a:r>
              <a:rPr sz="1100" spc="-28" dirty="0" smtClean="0">
                <a:latin typeface="Times New Roman"/>
                <a:cs typeface="Times New Roman"/>
              </a:rPr>
              <a:t> </a:t>
            </a:r>
            <a:r>
              <a:rPr sz="1100" spc="0" dirty="0" smtClean="0">
                <a:latin typeface="Times New Roman"/>
                <a:cs typeface="Times New Roman"/>
              </a:rPr>
              <a:t>f</a:t>
            </a:r>
            <a:r>
              <a:rPr sz="1100" spc="29" dirty="0" smtClean="0">
                <a:latin typeface="Times New Roman"/>
                <a:cs typeface="Times New Roman"/>
              </a:rPr>
              <a:t>o</a:t>
            </a:r>
            <a:r>
              <a:rPr sz="1100" spc="0" dirty="0" smtClean="0">
                <a:latin typeface="Times New Roman"/>
                <a:cs typeface="Times New Roman"/>
              </a:rPr>
              <a:t>cuses on</a:t>
            </a:r>
            <a:r>
              <a:rPr sz="1100" spc="75" dirty="0" smtClean="0">
                <a:latin typeface="Times New Roman"/>
                <a:cs typeface="Times New Roman"/>
              </a:rPr>
              <a:t> </a:t>
            </a:r>
            <a:r>
              <a:rPr sz="1100" spc="0" dirty="0" smtClean="0">
                <a:latin typeface="Times New Roman"/>
                <a:cs typeface="Times New Roman"/>
              </a:rPr>
              <a:t>a</a:t>
            </a:r>
            <a:r>
              <a:rPr sz="1100" spc="109"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roblem</a:t>
            </a:r>
            <a:r>
              <a:rPr sz="1100" spc="46" dirty="0" smtClean="0">
                <a:latin typeface="Times New Roman"/>
                <a:cs typeface="Times New Roman"/>
              </a:rPr>
              <a:t> </a:t>
            </a:r>
            <a:r>
              <a:rPr sz="1100" spc="0" dirty="0" smtClean="0">
                <a:latin typeface="Times New Roman"/>
                <a:cs typeface="Times New Roman"/>
              </a:rPr>
              <a:t>of</a:t>
            </a:r>
            <a:r>
              <a:rPr sz="1100" spc="29" dirty="0" smtClean="0">
                <a:latin typeface="Times New Roman"/>
                <a:cs typeface="Times New Roman"/>
              </a:rPr>
              <a:t> </a:t>
            </a:r>
            <a:r>
              <a:rPr sz="1100" spc="0" dirty="0" smtClean="0">
                <a:latin typeface="Times New Roman"/>
                <a:cs typeface="Times New Roman"/>
              </a:rPr>
              <a:t>d</a:t>
            </a:r>
            <a:r>
              <a:rPr sz="1100" spc="29" dirty="0" smtClean="0">
                <a:latin typeface="Times New Roman"/>
                <a:cs typeface="Times New Roman"/>
              </a:rPr>
              <a:t>o</a:t>
            </a:r>
            <a:r>
              <a:rPr sz="1100" spc="0" dirty="0" smtClean="0">
                <a:latin typeface="Times New Roman"/>
                <a:cs typeface="Times New Roman"/>
              </a:rPr>
              <a:t>ct</a:t>
            </a:r>
            <a:r>
              <a:rPr sz="1100" spc="-29" dirty="0" smtClean="0">
                <a:latin typeface="Times New Roman"/>
                <a:cs typeface="Times New Roman"/>
              </a:rPr>
              <a:t>o</a:t>
            </a:r>
            <a:r>
              <a:rPr sz="1100" spc="0" dirty="0" smtClean="0">
                <a:latin typeface="Times New Roman"/>
                <a:cs typeface="Times New Roman"/>
              </a:rPr>
              <a:t>rs</a:t>
            </a:r>
            <a:r>
              <a:rPr sz="1100" spc="146" dirty="0" smtClean="0">
                <a:latin typeface="Times New Roman"/>
                <a:cs typeface="Times New Roman"/>
              </a:rPr>
              <a:t> </a:t>
            </a:r>
            <a:r>
              <a:rPr sz="1100" spc="0" dirty="0" smtClean="0">
                <a:latin typeface="Times New Roman"/>
                <a:cs typeface="Times New Roman"/>
              </a:rPr>
              <a:t>distribution in</a:t>
            </a:r>
            <a:r>
              <a:rPr sz="1100" spc="55" dirty="0" smtClean="0">
                <a:latin typeface="Times New Roman"/>
                <a:cs typeface="Times New Roman"/>
              </a:rPr>
              <a:t> </a:t>
            </a:r>
            <a:r>
              <a:rPr sz="1100" spc="0" dirty="0" smtClean="0">
                <a:latin typeface="Times New Roman"/>
                <a:cs typeface="Times New Roman"/>
              </a:rPr>
              <a:t>Japan.</a:t>
            </a:r>
            <a:endParaRPr sz="1100">
              <a:latin typeface="Times New Roman"/>
              <a:cs typeface="Times New Roman"/>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6" name="object 46"/>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5" name="object 45"/>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41" name="object 41"/>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2" name="object 42"/>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3" name="object 43"/>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4" name="object 44"/>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5" name="object 35"/>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6" name="object 36"/>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7" name="object 37"/>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8" name="object 38"/>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9" name="object 39"/>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40" name="object 40"/>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9" name="object 29"/>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2" name="object 32"/>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3" name="object 33"/>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4" name="object 34"/>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4" name="object 24"/>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8" name="object 28"/>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8" name="object 18"/>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9" name="object 19"/>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20" name="object 20"/>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21" name="object 21"/>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2" name="object 22"/>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3" name="object 23"/>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6" name="object 16"/>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7" name="object 17"/>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313867" y="860742"/>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10" name="object 10"/>
          <p:cNvSpPr/>
          <p:nvPr/>
        </p:nvSpPr>
        <p:spPr>
          <a:xfrm>
            <a:off x="313867" y="946683"/>
            <a:ext cx="3980268" cy="2231542"/>
          </a:xfrm>
          <a:custGeom>
            <a:avLst/>
            <a:gdLst/>
            <a:ahLst/>
            <a:cxnLst/>
            <a:rect l="l" t="t" r="r" b="b"/>
            <a:pathLst>
              <a:path w="3980268" h="2231542">
                <a:moveTo>
                  <a:pt x="0" y="2231542"/>
                </a:moveTo>
                <a:lnTo>
                  <a:pt x="3980268" y="2231542"/>
                </a:lnTo>
                <a:lnTo>
                  <a:pt x="3980268" y="0"/>
                </a:lnTo>
                <a:lnTo>
                  <a:pt x="0" y="0"/>
                </a:lnTo>
                <a:lnTo>
                  <a:pt x="0" y="2231542"/>
                </a:lnTo>
                <a:close/>
              </a:path>
            </a:pathLst>
          </a:custGeom>
          <a:solidFill>
            <a:srgbClr val="E9E9F2"/>
          </a:solidFill>
        </p:spPr>
        <p:txBody>
          <a:bodyPr wrap="square" lIns="0" tIns="0" rIns="0" bIns="0" rtlCol="0">
            <a:noAutofit/>
          </a:bodyPr>
          <a:lstStyle/>
          <a:p>
            <a:endParaRPr/>
          </a:p>
        </p:txBody>
      </p:sp>
      <p:sp>
        <p:nvSpPr>
          <p:cNvPr id="11" name="object 11"/>
          <p:cNvSpPr/>
          <p:nvPr/>
        </p:nvSpPr>
        <p:spPr>
          <a:xfrm>
            <a:off x="506310" y="1305229"/>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2" name="object 12"/>
          <p:cNvSpPr/>
          <p:nvPr/>
        </p:nvSpPr>
        <p:spPr>
          <a:xfrm>
            <a:off x="506310" y="1687334"/>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3" name="object 13"/>
          <p:cNvSpPr/>
          <p:nvPr/>
        </p:nvSpPr>
        <p:spPr>
          <a:xfrm>
            <a:off x="506310" y="2413596"/>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4" name="object 14"/>
          <p:cNvSpPr/>
          <p:nvPr/>
        </p:nvSpPr>
        <p:spPr>
          <a:xfrm>
            <a:off x="506310" y="2623629"/>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Algorithm </a:t>
            </a:r>
            <a:r>
              <a:rPr lang="en-US" sz="600" dirty="0" smtClean="0">
                <a:solidFill>
                  <a:srgbClr val="8C8CAC"/>
                </a:solidFill>
                <a:latin typeface="Times New Roman"/>
                <a:cs typeface="Times New Roman"/>
              </a:rPr>
              <a:t> </a:t>
            </a:r>
            <a:r>
              <a:rPr lang="en-US" sz="600" spc="27" dirty="0">
                <a:solidFill>
                  <a:srgbClr val="8C8CAC"/>
                </a:solidFill>
                <a:latin typeface="Times New Roman"/>
                <a:cs typeface="Times New Roman"/>
              </a:rPr>
              <a:t>Model </a:t>
            </a:r>
            <a:r>
              <a:rPr lang="en-US" sz="600" dirty="0">
                <a:solidFill>
                  <a:srgbClr val="8C8CAC"/>
                </a:solidFill>
                <a:latin typeface="Times New Roman"/>
                <a:cs typeface="Times New Roman"/>
              </a:rPr>
              <a:t> </a:t>
            </a:r>
            <a:r>
              <a:rPr lang="en-US" sz="600" spc="70" dirty="0">
                <a:solidFill>
                  <a:srgbClr val="8C8CAC"/>
                </a:solidFill>
                <a:latin typeface="Times New Roman"/>
                <a:cs typeface="Times New Roman"/>
              </a:rPr>
              <a:t> </a:t>
            </a:r>
            <a:r>
              <a:rPr lang="en-US" sz="600" dirty="0" smtClean="0">
                <a:solidFill>
                  <a:srgbClr val="FFFFFF"/>
                </a:solidFill>
                <a:latin typeface="Times New Roman"/>
                <a:cs typeface="Times New Roman"/>
              </a:rPr>
              <a:t>Summary</a:t>
            </a:r>
            <a:endParaRPr lang="en-US" sz="600" dirty="0">
              <a:solidFill>
                <a:srgbClr val="FFFFFF"/>
              </a:solidFill>
              <a:latin typeface="Times New Roman"/>
              <a:cs typeface="Times New Roman"/>
            </a:endParaRPr>
          </a:p>
        </p:txBody>
      </p:sp>
      <p:sp>
        <p:nvSpPr>
          <p:cNvPr id="7" name="object 7"/>
          <p:cNvSpPr txBox="1"/>
          <p:nvPr/>
        </p:nvSpPr>
        <p:spPr>
          <a:xfrm>
            <a:off x="95300" y="366542"/>
            <a:ext cx="2070649"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Summ</a:t>
            </a:r>
            <a:r>
              <a:rPr sz="1400" spc="-39" dirty="0" smtClean="0">
                <a:solidFill>
                  <a:srgbClr val="FFFFFF"/>
                </a:solidFill>
                <a:latin typeface="Times New Roman"/>
                <a:cs typeface="Times New Roman"/>
              </a:rPr>
              <a:t>a</a:t>
            </a:r>
            <a:r>
              <a:rPr sz="1400" spc="0" dirty="0" smtClean="0">
                <a:solidFill>
                  <a:srgbClr val="FFFFFF"/>
                </a:solidFill>
                <a:latin typeface="Times New Roman"/>
                <a:cs typeface="Times New Roman"/>
              </a:rPr>
              <a:t>ry</a:t>
            </a:r>
            <a:r>
              <a:rPr sz="1400" spc="165" dirty="0" smtClean="0">
                <a:solidFill>
                  <a:srgbClr val="FFFFFF"/>
                </a:solidFill>
                <a:latin typeface="Times New Roman"/>
                <a:cs typeface="Times New Roman"/>
              </a:rPr>
              <a:t> </a:t>
            </a:r>
            <a:r>
              <a:rPr sz="1400" spc="0" dirty="0" smtClean="0">
                <a:solidFill>
                  <a:srgbClr val="FFFFFF"/>
                </a:solidFill>
                <a:latin typeface="Times New Roman"/>
                <a:cs typeface="Times New Roman"/>
              </a:rPr>
              <a:t>and</a:t>
            </a:r>
            <a:r>
              <a:rPr sz="1400" spc="192" dirty="0" smtClean="0">
                <a:solidFill>
                  <a:srgbClr val="FFFFFF"/>
                </a:solidFill>
                <a:latin typeface="Times New Roman"/>
                <a:cs typeface="Times New Roman"/>
              </a:rPr>
              <a:t> </a:t>
            </a:r>
            <a:r>
              <a:rPr sz="1400" spc="-39" dirty="0" smtClean="0">
                <a:solidFill>
                  <a:srgbClr val="FFFFFF"/>
                </a:solidFill>
                <a:latin typeface="Times New Roman"/>
                <a:cs typeface="Times New Roman"/>
              </a:rPr>
              <a:t>F</a:t>
            </a:r>
            <a:r>
              <a:rPr sz="1400" spc="0" dirty="0" smtClean="0">
                <a:solidFill>
                  <a:srgbClr val="FFFFFF"/>
                </a:solidFill>
                <a:latin typeface="Times New Roman"/>
                <a:cs typeface="Times New Roman"/>
              </a:rPr>
              <a:t>uture</a:t>
            </a:r>
            <a:r>
              <a:rPr sz="1400" spc="289" dirty="0" smtClean="0">
                <a:solidFill>
                  <a:srgbClr val="FFFFFF"/>
                </a:solidFill>
                <a:latin typeface="Times New Roman"/>
                <a:cs typeface="Times New Roman"/>
              </a:rPr>
              <a:t> </a:t>
            </a:r>
            <a:r>
              <a:rPr sz="1400" spc="-39" dirty="0" smtClean="0">
                <a:solidFill>
                  <a:srgbClr val="FFFFFF"/>
                </a:solidFill>
                <a:latin typeface="Times New Roman"/>
                <a:cs typeface="Times New Roman"/>
              </a:rPr>
              <a:t>Wo</a:t>
            </a:r>
            <a:r>
              <a:rPr sz="1400" spc="0" dirty="0" smtClean="0">
                <a:solidFill>
                  <a:srgbClr val="FFFFFF"/>
                </a:solidFill>
                <a:latin typeface="Times New Roman"/>
                <a:cs typeface="Times New Roman"/>
              </a:rPr>
              <a:t>rk</a:t>
            </a:r>
            <a:endParaRPr sz="1400">
              <a:latin typeface="Times New Roman"/>
              <a:cs typeface="Times New Roman"/>
            </a:endParaRPr>
          </a:p>
        </p:txBody>
      </p:sp>
      <p:sp>
        <p:nvSpPr>
          <p:cNvPr id="6" name="object 6"/>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41</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5" name="object 5"/>
          <p:cNvSpPr txBox="1"/>
          <p:nvPr/>
        </p:nvSpPr>
        <p:spPr>
          <a:xfrm>
            <a:off x="3333978" y="3270179"/>
            <a:ext cx="43099" cy="40583"/>
          </a:xfrm>
          <a:prstGeom prst="rect">
            <a:avLst/>
          </a:prstGeom>
        </p:spPr>
        <p:txBody>
          <a:bodyPr wrap="square" lIns="0" tIns="0" rIns="0" bIns="0" rtlCol="0">
            <a:noAutofit/>
          </a:bodyPr>
          <a:lstStyle/>
          <a:p>
            <a:endParaRPr/>
          </a:p>
        </p:txBody>
      </p:sp>
      <p:sp>
        <p:nvSpPr>
          <p:cNvPr id="4" name="object 4"/>
          <p:cNvSpPr txBox="1"/>
          <p:nvPr/>
        </p:nvSpPr>
        <p:spPr>
          <a:xfrm>
            <a:off x="3069133" y="3285457"/>
            <a:ext cx="43019" cy="15183"/>
          </a:xfrm>
          <a:prstGeom prst="rect">
            <a:avLst/>
          </a:prstGeom>
        </p:spPr>
        <p:txBody>
          <a:bodyPr wrap="square" lIns="0" tIns="0" rIns="0" bIns="0" rtlCol="0">
            <a:noAutofit/>
          </a:bodyPr>
          <a:lstStyle/>
          <a:p>
            <a:endParaRPr/>
          </a:p>
        </p:txBody>
      </p:sp>
      <p:sp>
        <p:nvSpPr>
          <p:cNvPr id="3" name="object 3"/>
          <p:cNvSpPr txBox="1"/>
          <p:nvPr/>
        </p:nvSpPr>
        <p:spPr>
          <a:xfrm>
            <a:off x="313867" y="860742"/>
            <a:ext cx="3980268" cy="89103"/>
          </a:xfrm>
          <a:prstGeom prst="rect">
            <a:avLst/>
          </a:prstGeom>
        </p:spPr>
        <p:txBody>
          <a:bodyPr wrap="square" lIns="0" tIns="0" rIns="0" bIns="0" rtlCol="0">
            <a:noAutofit/>
          </a:bodyPr>
          <a:lstStyle/>
          <a:p>
            <a:pPr marL="25400">
              <a:lnSpc>
                <a:spcPts val="700"/>
              </a:lnSpc>
              <a:spcBef>
                <a:spcPts val="1"/>
              </a:spcBef>
            </a:pPr>
            <a:endParaRPr sz="700"/>
          </a:p>
        </p:txBody>
      </p:sp>
      <p:sp>
        <p:nvSpPr>
          <p:cNvPr id="2" name="object 2"/>
          <p:cNvSpPr txBox="1"/>
          <p:nvPr/>
        </p:nvSpPr>
        <p:spPr>
          <a:xfrm>
            <a:off x="313867" y="949845"/>
            <a:ext cx="3980268" cy="2228380"/>
          </a:xfrm>
          <a:prstGeom prst="rect">
            <a:avLst/>
          </a:prstGeom>
        </p:spPr>
        <p:txBody>
          <a:bodyPr wrap="square" lIns="0" tIns="0" rIns="0" bIns="0" rtlCol="0">
            <a:noAutofit/>
          </a:bodyPr>
          <a:lstStyle/>
          <a:p>
            <a:pPr marL="46139">
              <a:lnSpc>
                <a:spcPct val="95825"/>
              </a:lnSpc>
              <a:spcBef>
                <a:spcPts val="300"/>
              </a:spcBef>
            </a:pPr>
            <a:r>
              <a:rPr sz="1100" spc="0" dirty="0" smtClean="0">
                <a:latin typeface="Times New Roman"/>
                <a:cs typeface="Times New Roman"/>
              </a:rPr>
              <a:t>Summ</a:t>
            </a:r>
            <a:r>
              <a:rPr sz="1100" spc="-29" dirty="0" smtClean="0">
                <a:latin typeface="Times New Roman"/>
                <a:cs typeface="Times New Roman"/>
              </a:rPr>
              <a:t>a</a:t>
            </a:r>
            <a:r>
              <a:rPr sz="1100" spc="0" dirty="0" smtClean="0">
                <a:latin typeface="Times New Roman"/>
                <a:cs typeface="Times New Roman"/>
              </a:rPr>
              <a:t>ry</a:t>
            </a:r>
            <a:endParaRPr sz="1100" dirty="0">
              <a:latin typeface="Times New Roman"/>
              <a:cs typeface="Times New Roman"/>
            </a:endParaRPr>
          </a:p>
          <a:p>
            <a:pPr marL="323227" marR="31799">
              <a:lnSpc>
                <a:spcPts val="1264"/>
              </a:lnSpc>
              <a:spcBef>
                <a:spcPts val="687"/>
              </a:spcBef>
            </a:pPr>
            <a:r>
              <a:rPr sz="1100" spc="0" dirty="0" smtClean="0">
                <a:latin typeface="Times New Roman"/>
                <a:cs typeface="Times New Roman"/>
              </a:rPr>
              <a:t>M</a:t>
            </a:r>
            <a:r>
              <a:rPr sz="1100" spc="29" dirty="0" smtClean="0">
                <a:latin typeface="Times New Roman"/>
                <a:cs typeface="Times New Roman"/>
              </a:rPr>
              <a:t>o</a:t>
            </a:r>
            <a:r>
              <a:rPr sz="1100" spc="0" dirty="0" smtClean="0">
                <a:latin typeface="Times New Roman"/>
                <a:cs typeface="Times New Roman"/>
              </a:rPr>
              <a:t>deling</a:t>
            </a:r>
            <a:r>
              <a:rPr sz="1100" spc="-25"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existing</a:t>
            </a:r>
            <a:r>
              <a:rPr sz="1100" spc="12" dirty="0" smtClean="0">
                <a:latin typeface="Times New Roman"/>
                <a:cs typeface="Times New Roman"/>
              </a:rPr>
              <a:t> </a:t>
            </a:r>
            <a:r>
              <a:rPr sz="1100" spc="0" dirty="0" smtClean="0">
                <a:latin typeface="Times New Roman"/>
                <a:cs typeface="Times New Roman"/>
              </a:rPr>
              <a:t>choice</a:t>
            </a:r>
            <a:r>
              <a:rPr sz="1100" spc="33" dirty="0" smtClean="0">
                <a:latin typeface="Times New Roman"/>
                <a:cs typeface="Times New Roman"/>
              </a:rPr>
              <a:t> </a:t>
            </a:r>
            <a:r>
              <a:rPr sz="1100" spc="0" dirty="0" smtClean="0">
                <a:latin typeface="Times New Roman"/>
                <a:cs typeface="Times New Roman"/>
              </a:rPr>
              <a:t>selection</a:t>
            </a:r>
            <a:r>
              <a:rPr sz="1100" spc="54" dirty="0" smtClean="0">
                <a:latin typeface="Times New Roman"/>
                <a:cs typeface="Times New Roman"/>
              </a:rPr>
              <a:t> </a:t>
            </a:r>
            <a:r>
              <a:rPr sz="1100" spc="0" dirty="0" smtClean="0">
                <a:latin typeface="Times New Roman"/>
                <a:cs typeface="Times New Roman"/>
              </a:rPr>
              <a:t>system</a:t>
            </a:r>
            <a:r>
              <a:rPr sz="1100" spc="103" dirty="0" smtClean="0">
                <a:latin typeface="Times New Roman"/>
                <a:cs typeface="Times New Roman"/>
              </a:rPr>
              <a:t> </a:t>
            </a:r>
            <a:r>
              <a:rPr sz="1100" spc="0" dirty="0" smtClean="0">
                <a:latin typeface="Times New Roman"/>
                <a:cs typeface="Times New Roman"/>
              </a:rPr>
              <a:t>f</a:t>
            </a:r>
            <a:r>
              <a:rPr sz="1100" spc="-29" dirty="0" smtClean="0">
                <a:latin typeface="Times New Roman"/>
                <a:cs typeface="Times New Roman"/>
              </a:rPr>
              <a:t>o</a:t>
            </a:r>
            <a:r>
              <a:rPr sz="1100" spc="0" dirty="0" smtClean="0">
                <a:latin typeface="Times New Roman"/>
                <a:cs typeface="Times New Roman"/>
              </a:rPr>
              <a:t>r</a:t>
            </a:r>
            <a:r>
              <a:rPr sz="1100" spc="51" dirty="0" smtClean="0">
                <a:latin typeface="Times New Roman"/>
                <a:cs typeface="Times New Roman"/>
              </a:rPr>
              <a:t> </a:t>
            </a:r>
            <a:r>
              <a:rPr sz="1100" spc="0" dirty="0" smtClean="0">
                <a:latin typeface="Times New Roman"/>
                <a:cs typeface="Times New Roman"/>
              </a:rPr>
              <a:t>public</a:t>
            </a:r>
            <a:r>
              <a:rPr sz="1100" spc="27" dirty="0" smtClean="0">
                <a:latin typeface="Times New Roman"/>
                <a:cs typeface="Times New Roman"/>
              </a:rPr>
              <a:t> </a:t>
            </a:r>
            <a:r>
              <a:rPr sz="1100" spc="0" dirty="0" smtClean="0">
                <a:latin typeface="Times New Roman"/>
                <a:cs typeface="Times New Roman"/>
              </a:rPr>
              <a:t>sect</a:t>
            </a:r>
            <a:r>
              <a:rPr sz="1100" spc="-29" dirty="0" smtClean="0">
                <a:latin typeface="Times New Roman"/>
                <a:cs typeface="Times New Roman"/>
              </a:rPr>
              <a:t>o</a:t>
            </a:r>
            <a:r>
              <a:rPr sz="1100" spc="0" dirty="0" smtClean="0">
                <a:latin typeface="Times New Roman"/>
                <a:cs typeface="Times New Roman"/>
              </a:rPr>
              <a:t>r universities</a:t>
            </a:r>
            <a:r>
              <a:rPr sz="1100" spc="-15" dirty="0" smtClean="0">
                <a:latin typeface="Times New Roman"/>
                <a:cs typeface="Times New Roman"/>
              </a:rPr>
              <a:t> </a:t>
            </a:r>
            <a:r>
              <a:rPr sz="1100" spc="0" dirty="0" smtClean="0">
                <a:latin typeface="Times New Roman"/>
                <a:cs typeface="Times New Roman"/>
              </a:rPr>
              <a:t>in</a:t>
            </a:r>
            <a:r>
              <a:rPr sz="1100" spc="55"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akistan.</a:t>
            </a:r>
            <a:endParaRPr sz="1100" dirty="0">
              <a:latin typeface="Times New Roman"/>
              <a:cs typeface="Times New Roman"/>
            </a:endParaRPr>
          </a:p>
          <a:p>
            <a:pPr marL="323227" marR="22059">
              <a:lnSpc>
                <a:spcPts val="1264"/>
              </a:lnSpc>
              <a:spcBef>
                <a:spcPts val="389"/>
              </a:spcBef>
            </a:pPr>
            <a:r>
              <a:rPr sz="1100" spc="0" dirty="0" smtClean="0">
                <a:latin typeface="Times New Roman"/>
                <a:cs typeface="Times New Roman"/>
              </a:rPr>
              <a:t>The</a:t>
            </a:r>
            <a:r>
              <a:rPr sz="1100" spc="157" dirty="0" smtClean="0">
                <a:latin typeface="Times New Roman"/>
                <a:cs typeface="Times New Roman"/>
              </a:rPr>
              <a:t> </a:t>
            </a:r>
            <a:r>
              <a:rPr sz="1100" spc="0" dirty="0" smtClean="0">
                <a:latin typeface="Times New Roman"/>
                <a:cs typeface="Times New Roman"/>
              </a:rPr>
              <a:t>underlying</a:t>
            </a:r>
            <a:r>
              <a:rPr sz="1100" spc="-11" dirty="0" smtClean="0">
                <a:latin typeface="Times New Roman"/>
                <a:cs typeface="Times New Roman"/>
              </a:rPr>
              <a:t> </a:t>
            </a:r>
            <a:r>
              <a:rPr sz="1100" spc="0" dirty="0" smtClean="0">
                <a:latin typeface="Times New Roman"/>
                <a:cs typeface="Times New Roman"/>
              </a:rPr>
              <a:t>m</a:t>
            </a:r>
            <a:r>
              <a:rPr sz="1100" spc="29" dirty="0" smtClean="0">
                <a:latin typeface="Times New Roman"/>
                <a:cs typeface="Times New Roman"/>
              </a:rPr>
              <a:t>o</a:t>
            </a:r>
            <a:r>
              <a:rPr sz="1100" spc="0" dirty="0" smtClean="0">
                <a:latin typeface="Times New Roman"/>
                <a:cs typeface="Times New Roman"/>
              </a:rPr>
              <a:t>del</a:t>
            </a:r>
            <a:r>
              <a:rPr sz="1100" spc="45"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system</a:t>
            </a:r>
            <a:r>
              <a:rPr sz="1100" spc="101" dirty="0" smtClean="0">
                <a:latin typeface="Times New Roman"/>
                <a:cs typeface="Times New Roman"/>
              </a:rPr>
              <a:t> </a:t>
            </a:r>
            <a:r>
              <a:rPr sz="1100" spc="0" dirty="0" smtClean="0">
                <a:latin typeface="Times New Roman"/>
                <a:cs typeface="Times New Roman"/>
              </a:rPr>
              <a:t>is</a:t>
            </a:r>
            <a:r>
              <a:rPr sz="1100" spc="31" dirty="0" smtClean="0">
                <a:latin typeface="Times New Roman"/>
                <a:cs typeface="Times New Roman"/>
              </a:rPr>
              <a:t> </a:t>
            </a:r>
            <a:r>
              <a:rPr sz="1100" spc="0" dirty="0" smtClean="0">
                <a:latin typeface="Times New Roman"/>
                <a:cs typeface="Times New Roman"/>
              </a:rPr>
              <a:t>re</a:t>
            </a:r>
            <a:r>
              <a:rPr sz="1100" spc="-29" dirty="0" smtClean="0">
                <a:latin typeface="Times New Roman"/>
                <a:cs typeface="Times New Roman"/>
              </a:rPr>
              <a:t>p</a:t>
            </a:r>
            <a:r>
              <a:rPr sz="1100" spc="0" dirty="0" smtClean="0">
                <a:latin typeface="Times New Roman"/>
                <a:cs typeface="Times New Roman"/>
              </a:rPr>
              <a:t>resented</a:t>
            </a:r>
            <a:r>
              <a:rPr sz="1100" spc="176" dirty="0" smtClean="0">
                <a:latin typeface="Times New Roman"/>
                <a:cs typeface="Times New Roman"/>
              </a:rPr>
              <a:t> </a:t>
            </a:r>
            <a:r>
              <a:rPr sz="1100" spc="0" dirty="0" smtClean="0">
                <a:latin typeface="Times New Roman"/>
                <a:cs typeface="Times New Roman"/>
              </a:rPr>
              <a:t>as</a:t>
            </a:r>
            <a:r>
              <a:rPr sz="1100" spc="111" dirty="0" smtClean="0">
                <a:latin typeface="Times New Roman"/>
                <a:cs typeface="Times New Roman"/>
              </a:rPr>
              <a:t> </a:t>
            </a:r>
            <a:r>
              <a:rPr sz="1100" spc="0" dirty="0" smtClean="0">
                <a:latin typeface="Times New Roman"/>
                <a:cs typeface="Times New Roman"/>
              </a:rPr>
              <a:t>a metam</a:t>
            </a:r>
            <a:r>
              <a:rPr sz="1100" spc="29" dirty="0" smtClean="0">
                <a:latin typeface="Times New Roman"/>
                <a:cs typeface="Times New Roman"/>
              </a:rPr>
              <a:t>o</a:t>
            </a:r>
            <a:r>
              <a:rPr sz="1100" spc="0" dirty="0" smtClean="0">
                <a:latin typeface="Times New Roman"/>
                <a:cs typeface="Times New Roman"/>
              </a:rPr>
              <a:t>del</a:t>
            </a:r>
            <a:r>
              <a:rPr sz="1100" spc="164" dirty="0" smtClean="0">
                <a:latin typeface="Times New Roman"/>
                <a:cs typeface="Times New Roman"/>
              </a:rPr>
              <a:t> </a:t>
            </a:r>
            <a:r>
              <a:rPr sz="1100" spc="0" dirty="0" smtClean="0">
                <a:latin typeface="Times New Roman"/>
                <a:cs typeface="Times New Roman"/>
              </a:rPr>
              <a:t>using</a:t>
            </a:r>
            <a:r>
              <a:rPr sz="1100" spc="44" dirty="0" smtClean="0">
                <a:latin typeface="Times New Roman"/>
                <a:cs typeface="Times New Roman"/>
              </a:rPr>
              <a:t> </a:t>
            </a:r>
            <a:r>
              <a:rPr sz="1100" spc="0" dirty="0" smtClean="0">
                <a:latin typeface="Times New Roman"/>
                <a:cs typeface="Times New Roman"/>
              </a:rPr>
              <a:t>UML</a:t>
            </a:r>
            <a:r>
              <a:rPr sz="1100" spc="-86" dirty="0" smtClean="0">
                <a:latin typeface="Times New Roman"/>
                <a:cs typeface="Times New Roman"/>
              </a:rPr>
              <a:t> </a:t>
            </a:r>
            <a:r>
              <a:rPr sz="1100" spc="0" dirty="0" smtClean="0">
                <a:latin typeface="Times New Roman"/>
                <a:cs typeface="Times New Roman"/>
              </a:rPr>
              <a:t>class</a:t>
            </a:r>
            <a:r>
              <a:rPr sz="1100" spc="42" dirty="0" smtClean="0">
                <a:latin typeface="Times New Roman"/>
                <a:cs typeface="Times New Roman"/>
              </a:rPr>
              <a:t> </a:t>
            </a:r>
            <a:r>
              <a:rPr sz="1100" spc="0" dirty="0" smtClean="0">
                <a:latin typeface="Times New Roman"/>
                <a:cs typeface="Times New Roman"/>
              </a:rPr>
              <a:t>diagram</a:t>
            </a:r>
            <a:r>
              <a:rPr sz="1100" spc="118" dirty="0" smtClean="0">
                <a:latin typeface="Times New Roman"/>
                <a:cs typeface="Times New Roman"/>
              </a:rPr>
              <a:t> </a:t>
            </a:r>
            <a:r>
              <a:rPr sz="1100" spc="0" dirty="0" smtClean="0">
                <a:latin typeface="Times New Roman"/>
                <a:cs typeface="Times New Roman"/>
              </a:rPr>
              <a:t>notations. </a:t>
            </a:r>
            <a:r>
              <a:rPr sz="1100" spc="124" dirty="0" smtClean="0">
                <a:latin typeface="Times New Roman"/>
                <a:cs typeface="Times New Roman"/>
              </a:rPr>
              <a:t> </a:t>
            </a:r>
            <a:r>
              <a:rPr sz="1100" spc="0" dirty="0" smtClean="0">
                <a:latin typeface="Times New Roman"/>
                <a:cs typeface="Times New Roman"/>
              </a:rPr>
              <a:t>Such</a:t>
            </a:r>
            <a:r>
              <a:rPr sz="1100" spc="88" dirty="0" smtClean="0">
                <a:latin typeface="Times New Roman"/>
                <a:cs typeface="Times New Roman"/>
              </a:rPr>
              <a:t> </a:t>
            </a:r>
            <a:r>
              <a:rPr sz="1100" spc="0" dirty="0" smtClean="0">
                <a:latin typeface="Times New Roman"/>
                <a:cs typeface="Times New Roman"/>
              </a:rPr>
              <a:t>a</a:t>
            </a:r>
            <a:r>
              <a:rPr sz="1100" spc="124" dirty="0" smtClean="0">
                <a:latin typeface="Times New Roman"/>
                <a:cs typeface="Times New Roman"/>
              </a:rPr>
              <a:t> </a:t>
            </a:r>
            <a:r>
              <a:rPr sz="1100" spc="0" dirty="0" smtClean="0">
                <a:latin typeface="Times New Roman"/>
                <a:cs typeface="Times New Roman"/>
              </a:rPr>
              <a:t>m</a:t>
            </a:r>
            <a:r>
              <a:rPr sz="1100" spc="29" dirty="0" smtClean="0">
                <a:latin typeface="Times New Roman"/>
                <a:cs typeface="Times New Roman"/>
              </a:rPr>
              <a:t>o</a:t>
            </a:r>
            <a:r>
              <a:rPr sz="1100" spc="0" dirty="0" smtClean="0">
                <a:latin typeface="Times New Roman"/>
                <a:cs typeface="Times New Roman"/>
              </a:rPr>
              <a:t>del is</a:t>
            </a:r>
            <a:r>
              <a:rPr sz="1100" spc="31" dirty="0" smtClean="0">
                <a:latin typeface="Times New Roman"/>
                <a:cs typeface="Times New Roman"/>
              </a:rPr>
              <a:t> </a:t>
            </a:r>
            <a:r>
              <a:rPr sz="1100" spc="0" dirty="0" smtClean="0">
                <a:latin typeface="Times New Roman"/>
                <a:cs typeface="Times New Roman"/>
              </a:rPr>
              <a:t>exploited</a:t>
            </a:r>
            <a:r>
              <a:rPr sz="1100" spc="39" dirty="0" smtClean="0">
                <a:latin typeface="Times New Roman"/>
                <a:cs typeface="Times New Roman"/>
              </a:rPr>
              <a:t> </a:t>
            </a:r>
            <a:r>
              <a:rPr sz="1100" spc="0" dirty="0" smtClean="0">
                <a:latin typeface="Times New Roman"/>
                <a:cs typeface="Times New Roman"/>
              </a:rPr>
              <a:t>while</a:t>
            </a:r>
            <a:r>
              <a:rPr sz="1100" spc="-46" dirty="0" smtClean="0">
                <a:latin typeface="Times New Roman"/>
                <a:cs typeface="Times New Roman"/>
              </a:rPr>
              <a:t> </a:t>
            </a:r>
            <a:r>
              <a:rPr sz="1100" spc="0" dirty="0" smtClean="0">
                <a:latin typeface="Times New Roman"/>
                <a:cs typeface="Times New Roman"/>
              </a:rPr>
              <a:t>designing</a:t>
            </a:r>
            <a:r>
              <a:rPr sz="1100" spc="-14" dirty="0" smtClean="0">
                <a:latin typeface="Times New Roman"/>
                <a:cs typeface="Times New Roman"/>
              </a:rPr>
              <a:t> </a:t>
            </a:r>
            <a:r>
              <a:rPr sz="1100" spc="0" dirty="0" smtClean="0">
                <a:latin typeface="Times New Roman"/>
                <a:cs typeface="Times New Roman"/>
              </a:rPr>
              <a:t>the</a:t>
            </a:r>
            <a:r>
              <a:rPr sz="1100" spc="81" dirty="0" smtClean="0">
                <a:latin typeface="Times New Roman"/>
                <a:cs typeface="Times New Roman"/>
              </a:rPr>
              <a:t> </a:t>
            </a:r>
            <a:r>
              <a:rPr sz="1100" spc="0" dirty="0" smtClean="0">
                <a:latin typeface="Times New Roman"/>
                <a:cs typeface="Times New Roman"/>
              </a:rPr>
              <a:t>alg</a:t>
            </a:r>
            <a:r>
              <a:rPr sz="1100" spc="-29" dirty="0" smtClean="0">
                <a:latin typeface="Times New Roman"/>
                <a:cs typeface="Times New Roman"/>
              </a:rPr>
              <a:t>o</a:t>
            </a:r>
            <a:r>
              <a:rPr sz="1100" spc="0" dirty="0" smtClean="0">
                <a:latin typeface="Times New Roman"/>
                <a:cs typeface="Times New Roman"/>
              </a:rPr>
              <a:t>rithm</a:t>
            </a:r>
            <a:r>
              <a:rPr sz="1100" spc="123" dirty="0" smtClean="0">
                <a:latin typeface="Times New Roman"/>
                <a:cs typeface="Times New Roman"/>
              </a:rPr>
              <a:t> </a:t>
            </a:r>
            <a:r>
              <a:rPr sz="1100" spc="0" dirty="0" smtClean="0">
                <a:latin typeface="Times New Roman"/>
                <a:cs typeface="Times New Roman"/>
              </a:rPr>
              <a:t>that </a:t>
            </a:r>
            <a:r>
              <a:rPr sz="1100" spc="27" dirty="0" smtClean="0">
                <a:latin typeface="Times New Roman"/>
                <a:cs typeface="Times New Roman"/>
              </a:rPr>
              <a:t> </a:t>
            </a:r>
            <a:r>
              <a:rPr sz="1100" spc="0" dirty="0" smtClean="0">
                <a:latin typeface="Times New Roman"/>
                <a:cs typeface="Times New Roman"/>
              </a:rPr>
              <a:t>generates</a:t>
            </a:r>
            <a:r>
              <a:rPr sz="1100" spc="192" dirty="0" smtClean="0">
                <a:latin typeface="Times New Roman"/>
                <a:cs typeface="Times New Roman"/>
              </a:rPr>
              <a:t> </a:t>
            </a:r>
            <a:r>
              <a:rPr sz="1100" spc="0" dirty="0" smtClean="0">
                <a:latin typeface="Times New Roman"/>
                <a:cs typeface="Times New Roman"/>
              </a:rPr>
              <a:t>the selection</a:t>
            </a:r>
            <a:r>
              <a:rPr sz="1100" spc="60" dirty="0" smtClean="0">
                <a:latin typeface="Times New Roman"/>
                <a:cs typeface="Times New Roman"/>
              </a:rPr>
              <a:t> </a:t>
            </a:r>
            <a:r>
              <a:rPr sz="1100" spc="0" dirty="0" smtClean="0">
                <a:latin typeface="Times New Roman"/>
                <a:cs typeface="Times New Roman"/>
              </a:rPr>
              <a:t>list.</a:t>
            </a:r>
            <a:endParaRPr sz="1100" dirty="0">
              <a:latin typeface="Times New Roman"/>
              <a:cs typeface="Times New Roman"/>
            </a:endParaRPr>
          </a:p>
          <a:p>
            <a:pPr marL="323227">
              <a:lnSpc>
                <a:spcPct val="95825"/>
              </a:lnSpc>
              <a:spcBef>
                <a:spcPts val="389"/>
              </a:spcBef>
            </a:pPr>
            <a:r>
              <a:rPr sz="1100" spc="0" dirty="0" smtClean="0">
                <a:latin typeface="Times New Roman"/>
                <a:cs typeface="Times New Roman"/>
              </a:rPr>
              <a:t>Analysis</a:t>
            </a:r>
            <a:r>
              <a:rPr sz="1100" spc="-101"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seat</a:t>
            </a:r>
            <a:r>
              <a:rPr sz="1100" spc="75" dirty="0" smtClean="0">
                <a:latin typeface="Times New Roman"/>
                <a:cs typeface="Times New Roman"/>
              </a:rPr>
              <a:t> </a:t>
            </a:r>
            <a:r>
              <a:rPr sz="1100" spc="0" dirty="0" smtClean="0">
                <a:latin typeface="Times New Roman"/>
                <a:cs typeface="Times New Roman"/>
              </a:rPr>
              <a:t>utlization</a:t>
            </a:r>
            <a:endParaRPr sz="1100" dirty="0">
              <a:latin typeface="Times New Roman"/>
              <a:cs typeface="Times New Roman"/>
            </a:endParaRPr>
          </a:p>
          <a:p>
            <a:pPr marL="323227" marR="51652">
              <a:lnSpc>
                <a:spcPts val="1264"/>
              </a:lnSpc>
              <a:spcBef>
                <a:spcPts val="385"/>
              </a:spcBef>
            </a:pPr>
            <a:r>
              <a:rPr sz="1100" spc="0" dirty="0" smtClean="0">
                <a:latin typeface="Times New Roman"/>
                <a:cs typeface="Times New Roman"/>
              </a:rPr>
              <a:t>The</a:t>
            </a:r>
            <a:r>
              <a:rPr sz="1100" spc="157" dirty="0" smtClean="0">
                <a:latin typeface="Times New Roman"/>
                <a:cs typeface="Times New Roman"/>
              </a:rPr>
              <a:t> </a:t>
            </a:r>
            <a:r>
              <a:rPr sz="1100" spc="0" dirty="0" smtClean="0">
                <a:latin typeface="Times New Roman"/>
                <a:cs typeface="Times New Roman"/>
              </a:rPr>
              <a:t>implemantation</a:t>
            </a:r>
            <a:r>
              <a:rPr sz="1100" spc="215" dirty="0" smtClean="0">
                <a:latin typeface="Times New Roman"/>
                <a:cs typeface="Times New Roman"/>
              </a:rPr>
              <a:t> </a:t>
            </a:r>
            <a:r>
              <a:rPr sz="1100" spc="0" dirty="0" smtClean="0">
                <a:latin typeface="Times New Roman"/>
                <a:cs typeface="Times New Roman"/>
              </a:rPr>
              <a:t>reveals</a:t>
            </a:r>
            <a:r>
              <a:rPr sz="1100" spc="3" dirty="0" smtClean="0">
                <a:latin typeface="Times New Roman"/>
                <a:cs typeface="Times New Roman"/>
              </a:rPr>
              <a:t> </a:t>
            </a:r>
            <a:r>
              <a:rPr sz="1100" spc="0" dirty="0" smtClean="0">
                <a:latin typeface="Times New Roman"/>
                <a:cs typeface="Times New Roman"/>
              </a:rPr>
              <a:t>that </a:t>
            </a:r>
            <a:r>
              <a:rPr sz="1100" spc="27"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num</a:t>
            </a:r>
            <a:r>
              <a:rPr sz="1100" spc="29" dirty="0" smtClean="0">
                <a:latin typeface="Times New Roman"/>
                <a:cs typeface="Times New Roman"/>
              </a:rPr>
              <a:t>b</a:t>
            </a:r>
            <a:r>
              <a:rPr sz="1100" spc="0" dirty="0" smtClean="0">
                <a:latin typeface="Times New Roman"/>
                <a:cs typeface="Times New Roman"/>
              </a:rPr>
              <a:t>er</a:t>
            </a:r>
            <a:r>
              <a:rPr sz="1100" spc="125"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choices</a:t>
            </a:r>
            <a:r>
              <a:rPr sz="1100" spc="16" dirty="0" smtClean="0">
                <a:latin typeface="Times New Roman"/>
                <a:cs typeface="Times New Roman"/>
              </a:rPr>
              <a:t> </a:t>
            </a:r>
            <a:r>
              <a:rPr sz="1100" spc="0" dirty="0" smtClean="0">
                <a:latin typeface="Times New Roman"/>
                <a:cs typeface="Times New Roman"/>
              </a:rPr>
              <a:t>affect seat</a:t>
            </a:r>
            <a:r>
              <a:rPr sz="1100" spc="190" dirty="0" smtClean="0">
                <a:latin typeface="Times New Roman"/>
                <a:cs typeface="Times New Roman"/>
              </a:rPr>
              <a:t> </a:t>
            </a:r>
            <a:r>
              <a:rPr sz="1100" spc="0" dirty="0" smtClean="0">
                <a:latin typeface="Times New Roman"/>
                <a:cs typeface="Times New Roman"/>
              </a:rPr>
              <a:t>utilization.</a:t>
            </a:r>
            <a:r>
              <a:rPr sz="1100" spc="259" dirty="0" smtClean="0">
                <a:latin typeface="Times New Roman"/>
                <a:cs typeface="Times New Roman"/>
              </a:rPr>
              <a:t> </a:t>
            </a:r>
            <a:r>
              <a:rPr sz="1100" spc="-29" dirty="0" smtClean="0">
                <a:latin typeface="Times New Roman"/>
                <a:cs typeface="Times New Roman"/>
              </a:rPr>
              <a:t>Fo</a:t>
            </a:r>
            <a:r>
              <a:rPr sz="1100" spc="0" dirty="0" smtClean="0">
                <a:latin typeface="Times New Roman"/>
                <a:cs typeface="Times New Roman"/>
              </a:rPr>
              <a:t>r</a:t>
            </a:r>
            <a:r>
              <a:rPr sz="1100" spc="94" dirty="0" smtClean="0">
                <a:latin typeface="Times New Roman"/>
                <a:cs typeface="Times New Roman"/>
              </a:rPr>
              <a:t> </a:t>
            </a:r>
            <a:r>
              <a:rPr sz="1100" spc="0" dirty="0" smtClean="0">
                <a:latin typeface="Times New Roman"/>
                <a:cs typeface="Times New Roman"/>
              </a:rPr>
              <a:t>instance,</a:t>
            </a:r>
            <a:r>
              <a:rPr sz="1100" spc="187" dirty="0" smtClean="0">
                <a:latin typeface="Times New Roman"/>
                <a:cs typeface="Times New Roman"/>
              </a:rPr>
              <a:t> </a:t>
            </a:r>
            <a:r>
              <a:rPr sz="1100" spc="0" dirty="0" smtClean="0">
                <a:latin typeface="Times New Roman"/>
                <a:cs typeface="Times New Roman"/>
              </a:rPr>
              <a:t>av</a:t>
            </a:r>
            <a:r>
              <a:rPr sz="1100" spc="-29" dirty="0" smtClean="0">
                <a:latin typeface="Times New Roman"/>
                <a:cs typeface="Times New Roman"/>
              </a:rPr>
              <a:t>a</a:t>
            </a:r>
            <a:r>
              <a:rPr sz="1100" spc="0" dirty="0" smtClean="0">
                <a:latin typeface="Times New Roman"/>
                <a:cs typeface="Times New Roman"/>
              </a:rPr>
              <a:t>rage</a:t>
            </a:r>
            <a:r>
              <a:rPr sz="1100" spc="130" dirty="0" smtClean="0">
                <a:latin typeface="Times New Roman"/>
                <a:cs typeface="Times New Roman"/>
              </a:rPr>
              <a:t> </a:t>
            </a:r>
            <a:r>
              <a:rPr sz="1100" spc="0" dirty="0" smtClean="0">
                <a:latin typeface="Times New Roman"/>
                <a:cs typeface="Times New Roman"/>
              </a:rPr>
              <a:t>choices</a:t>
            </a:r>
            <a:r>
              <a:rPr sz="1100" spc="16" dirty="0" smtClean="0">
                <a:latin typeface="Times New Roman"/>
                <a:cs typeface="Times New Roman"/>
              </a:rPr>
              <a:t> </a:t>
            </a:r>
            <a:r>
              <a:rPr sz="1100" spc="-29" dirty="0" smtClean="0">
                <a:latin typeface="Times New Roman"/>
                <a:cs typeface="Times New Roman"/>
              </a:rPr>
              <a:t>w</a:t>
            </a:r>
            <a:r>
              <a:rPr sz="1100" spc="0" dirty="0" smtClean="0">
                <a:latin typeface="Times New Roman"/>
                <a:cs typeface="Times New Roman"/>
              </a:rPr>
              <a:t>ere</a:t>
            </a:r>
            <a:r>
              <a:rPr sz="1100" spc="28" dirty="0" smtClean="0">
                <a:latin typeface="Times New Roman"/>
                <a:cs typeface="Times New Roman"/>
              </a:rPr>
              <a:t> </a:t>
            </a:r>
            <a:r>
              <a:rPr sz="1100" spc="0" dirty="0" smtClean="0">
                <a:latin typeface="Times New Roman"/>
                <a:cs typeface="Times New Roman"/>
              </a:rPr>
              <a:t>8</a:t>
            </a:r>
            <a:r>
              <a:rPr sz="1100" spc="84"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0" dirty="0" smtClean="0">
                <a:latin typeface="Times New Roman"/>
                <a:cs typeface="Times New Roman"/>
              </a:rPr>
              <a:t>9</a:t>
            </a:r>
            <a:r>
              <a:rPr sz="1100" spc="84" dirty="0" smtClean="0">
                <a:latin typeface="Times New Roman"/>
                <a:cs typeface="Times New Roman"/>
              </a:rPr>
              <a:t> </a:t>
            </a:r>
            <a:r>
              <a:rPr sz="1100" spc="0" dirty="0" smtClean="0">
                <a:latin typeface="Times New Roman"/>
                <a:cs typeface="Times New Roman"/>
              </a:rPr>
              <a:t>in</a:t>
            </a:r>
            <a:endParaRPr sz="1100" dirty="0">
              <a:latin typeface="Times New Roman"/>
              <a:cs typeface="Times New Roman"/>
            </a:endParaRPr>
          </a:p>
          <a:p>
            <a:pPr marL="323227">
              <a:lnSpc>
                <a:spcPct val="95825"/>
              </a:lnSpc>
              <a:spcBef>
                <a:spcPts val="89"/>
              </a:spcBef>
            </a:pPr>
            <a:r>
              <a:rPr sz="1100" spc="0" dirty="0" smtClean="0">
                <a:latin typeface="Times New Roman"/>
                <a:cs typeface="Times New Roman"/>
              </a:rPr>
              <a:t>2015</a:t>
            </a:r>
            <a:r>
              <a:rPr sz="1100" spc="67"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0" dirty="0" smtClean="0">
                <a:latin typeface="Times New Roman"/>
                <a:cs typeface="Times New Roman"/>
              </a:rPr>
              <a:t>2016</a:t>
            </a:r>
            <a:r>
              <a:rPr sz="1100" spc="67" dirty="0" smtClean="0">
                <a:latin typeface="Times New Roman"/>
                <a:cs typeface="Times New Roman"/>
              </a:rPr>
              <a:t> </a:t>
            </a:r>
            <a:r>
              <a:rPr sz="1100" spc="0" dirty="0" smtClean="0">
                <a:latin typeface="Times New Roman"/>
                <a:cs typeface="Times New Roman"/>
              </a:rPr>
              <a:t>res</a:t>
            </a:r>
            <a:r>
              <a:rPr sz="1100" spc="29" dirty="0" smtClean="0">
                <a:latin typeface="Times New Roman"/>
                <a:cs typeface="Times New Roman"/>
              </a:rPr>
              <a:t>p</a:t>
            </a:r>
            <a:r>
              <a:rPr sz="1100" spc="0" dirty="0" smtClean="0">
                <a:latin typeface="Times New Roman"/>
                <a:cs typeface="Times New Roman"/>
              </a:rPr>
              <a:t>ective</a:t>
            </a:r>
            <a:r>
              <a:rPr sz="1100" spc="-89" dirty="0" smtClean="0">
                <a:latin typeface="Times New Roman"/>
                <a:cs typeface="Times New Roman"/>
              </a:rPr>
              <a:t>y</a:t>
            </a:r>
            <a:r>
              <a:rPr sz="1100" spc="0" dirty="0" smtClean="0">
                <a:latin typeface="Times New Roman"/>
                <a:cs typeface="Times New Roman"/>
              </a:rPr>
              <a:t>.</a:t>
            </a:r>
            <a:endParaRPr sz="1100" dirty="0">
              <a:latin typeface="Times New Roman"/>
              <a:cs typeface="Times New Roman"/>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46"/>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5" name="object 45"/>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4" name="object 44"/>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40" name="object 40"/>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1" name="object 41"/>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2" name="object 42"/>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3" name="object 43"/>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4" name="object 34"/>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5" name="object 35"/>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6" name="object 36"/>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7" name="object 37"/>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8" name="object 38"/>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9" name="object 39"/>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8" name="object 28"/>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9" name="object 29"/>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2" name="object 32"/>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3" name="object 33"/>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3" name="object 23"/>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7" name="object 17"/>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8" name="object 18"/>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9" name="object 19"/>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20" name="object 20"/>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1" name="object 21"/>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2" name="object 22"/>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4" name="object 14"/>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5" name="object 15"/>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6" name="object 16"/>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313867" y="872832"/>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10" name="object 10"/>
          <p:cNvSpPr/>
          <p:nvPr/>
        </p:nvSpPr>
        <p:spPr>
          <a:xfrm>
            <a:off x="313867" y="958761"/>
            <a:ext cx="3980268" cy="2201341"/>
          </a:xfrm>
          <a:custGeom>
            <a:avLst/>
            <a:gdLst/>
            <a:ahLst/>
            <a:cxnLst/>
            <a:rect l="l" t="t" r="r" b="b"/>
            <a:pathLst>
              <a:path w="3980268" h="2201341">
                <a:moveTo>
                  <a:pt x="0" y="2201341"/>
                </a:moveTo>
                <a:lnTo>
                  <a:pt x="3980268" y="2201341"/>
                </a:lnTo>
                <a:lnTo>
                  <a:pt x="3980268" y="0"/>
                </a:lnTo>
                <a:lnTo>
                  <a:pt x="0" y="0"/>
                </a:lnTo>
                <a:lnTo>
                  <a:pt x="0" y="2201341"/>
                </a:lnTo>
                <a:close/>
              </a:path>
            </a:pathLst>
          </a:custGeom>
          <a:solidFill>
            <a:srgbClr val="E9E9F2"/>
          </a:solidFill>
        </p:spPr>
        <p:txBody>
          <a:bodyPr wrap="square" lIns="0" tIns="0" rIns="0" bIns="0" rtlCol="0">
            <a:noAutofit/>
          </a:bodyPr>
          <a:lstStyle/>
          <a:p>
            <a:endParaRPr/>
          </a:p>
        </p:txBody>
      </p:sp>
      <p:sp>
        <p:nvSpPr>
          <p:cNvPr id="11" name="object 11"/>
          <p:cNvSpPr/>
          <p:nvPr/>
        </p:nvSpPr>
        <p:spPr>
          <a:xfrm>
            <a:off x="506310" y="1317307"/>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2" name="object 12"/>
          <p:cNvSpPr/>
          <p:nvPr/>
        </p:nvSpPr>
        <p:spPr>
          <a:xfrm>
            <a:off x="506310" y="2043569"/>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3" name="object 13"/>
          <p:cNvSpPr/>
          <p:nvPr/>
        </p:nvSpPr>
        <p:spPr>
          <a:xfrm>
            <a:off x="506310" y="2769831"/>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Algorithm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Model </a:t>
            </a:r>
            <a:r>
              <a:rPr lang="en-US" sz="600" dirty="0">
                <a:solidFill>
                  <a:srgbClr val="8C8CAC"/>
                </a:solidFill>
                <a:latin typeface="Times New Roman"/>
                <a:cs typeface="Times New Roman"/>
              </a:rPr>
              <a:t> </a:t>
            </a:r>
            <a:r>
              <a:rPr lang="en-US" sz="600" spc="70" dirty="0">
                <a:solidFill>
                  <a:srgbClr val="8C8CAC"/>
                </a:solidFill>
                <a:latin typeface="Times New Roman"/>
                <a:cs typeface="Times New Roman"/>
              </a:rPr>
              <a:t> </a:t>
            </a:r>
            <a:r>
              <a:rPr lang="en-US" sz="600" dirty="0">
                <a:solidFill>
                  <a:srgbClr val="FFFFFF"/>
                </a:solidFill>
                <a:latin typeface="Times New Roman"/>
                <a:cs typeface="Times New Roman"/>
              </a:rPr>
              <a:t>Summary</a:t>
            </a:r>
          </a:p>
        </p:txBody>
      </p:sp>
      <p:sp>
        <p:nvSpPr>
          <p:cNvPr id="7" name="object 7"/>
          <p:cNvSpPr txBox="1"/>
          <p:nvPr/>
        </p:nvSpPr>
        <p:spPr>
          <a:xfrm>
            <a:off x="95300" y="366542"/>
            <a:ext cx="2768116"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Summ</a:t>
            </a:r>
            <a:r>
              <a:rPr sz="1400" spc="-39" dirty="0" smtClean="0">
                <a:solidFill>
                  <a:srgbClr val="FFFFFF"/>
                </a:solidFill>
                <a:latin typeface="Times New Roman"/>
                <a:cs typeface="Times New Roman"/>
              </a:rPr>
              <a:t>a</a:t>
            </a:r>
            <a:r>
              <a:rPr sz="1400" spc="0" dirty="0" smtClean="0">
                <a:solidFill>
                  <a:srgbClr val="FFFFFF"/>
                </a:solidFill>
                <a:latin typeface="Times New Roman"/>
                <a:cs typeface="Times New Roman"/>
              </a:rPr>
              <a:t>ry</a:t>
            </a:r>
            <a:r>
              <a:rPr sz="1400" spc="165" dirty="0" smtClean="0">
                <a:solidFill>
                  <a:srgbClr val="FFFFFF"/>
                </a:solidFill>
                <a:latin typeface="Times New Roman"/>
                <a:cs typeface="Times New Roman"/>
              </a:rPr>
              <a:t> </a:t>
            </a:r>
            <a:r>
              <a:rPr sz="1400" spc="0" dirty="0" smtClean="0">
                <a:solidFill>
                  <a:srgbClr val="FFFFFF"/>
                </a:solidFill>
                <a:latin typeface="Times New Roman"/>
                <a:cs typeface="Times New Roman"/>
              </a:rPr>
              <a:t>and</a:t>
            </a:r>
            <a:r>
              <a:rPr sz="1400" spc="192" dirty="0" smtClean="0">
                <a:solidFill>
                  <a:srgbClr val="FFFFFF"/>
                </a:solidFill>
                <a:latin typeface="Times New Roman"/>
                <a:cs typeface="Times New Roman"/>
              </a:rPr>
              <a:t> </a:t>
            </a:r>
            <a:r>
              <a:rPr sz="1400" spc="-39" dirty="0" smtClean="0">
                <a:solidFill>
                  <a:srgbClr val="FFFFFF"/>
                </a:solidFill>
                <a:latin typeface="Times New Roman"/>
                <a:cs typeface="Times New Roman"/>
              </a:rPr>
              <a:t>F</a:t>
            </a:r>
            <a:r>
              <a:rPr sz="1400" spc="0" dirty="0" smtClean="0">
                <a:solidFill>
                  <a:srgbClr val="FFFFFF"/>
                </a:solidFill>
                <a:latin typeface="Times New Roman"/>
                <a:cs typeface="Times New Roman"/>
              </a:rPr>
              <a:t>uture</a:t>
            </a:r>
            <a:r>
              <a:rPr sz="1400" spc="289" dirty="0" smtClean="0">
                <a:solidFill>
                  <a:srgbClr val="FFFFFF"/>
                </a:solidFill>
                <a:latin typeface="Times New Roman"/>
                <a:cs typeface="Times New Roman"/>
              </a:rPr>
              <a:t> </a:t>
            </a:r>
            <a:r>
              <a:rPr sz="1400" spc="-39" dirty="0" smtClean="0">
                <a:solidFill>
                  <a:srgbClr val="FFFFFF"/>
                </a:solidFill>
                <a:latin typeface="Times New Roman"/>
                <a:cs typeface="Times New Roman"/>
              </a:rPr>
              <a:t>Wo</a:t>
            </a:r>
            <a:r>
              <a:rPr sz="1400" spc="0" dirty="0" smtClean="0">
                <a:solidFill>
                  <a:srgbClr val="FFFFFF"/>
                </a:solidFill>
                <a:latin typeface="Times New Roman"/>
                <a:cs typeface="Times New Roman"/>
              </a:rPr>
              <a:t>rk</a:t>
            </a:r>
            <a:r>
              <a:rPr sz="1400" spc="95" dirty="0" smtClean="0">
                <a:solidFill>
                  <a:srgbClr val="FFFFFF"/>
                </a:solidFill>
                <a:latin typeface="Times New Roman"/>
                <a:cs typeface="Times New Roman"/>
              </a:rPr>
              <a:t> </a:t>
            </a:r>
            <a:r>
              <a:rPr sz="1400" spc="0" dirty="0" smtClean="0">
                <a:solidFill>
                  <a:srgbClr val="FFFFFF"/>
                </a:solidFill>
                <a:latin typeface="Times New Roman"/>
                <a:cs typeface="Times New Roman"/>
              </a:rPr>
              <a:t>(Cont’d)</a:t>
            </a:r>
            <a:endParaRPr sz="1400" dirty="0">
              <a:latin typeface="Times New Roman"/>
              <a:cs typeface="Times New Roman"/>
            </a:endParaRPr>
          </a:p>
        </p:txBody>
      </p:sp>
      <p:sp>
        <p:nvSpPr>
          <p:cNvPr id="6" name="object 6"/>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42</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5" name="object 5"/>
          <p:cNvSpPr txBox="1"/>
          <p:nvPr/>
        </p:nvSpPr>
        <p:spPr>
          <a:xfrm>
            <a:off x="3333978" y="3270179"/>
            <a:ext cx="43099" cy="40583"/>
          </a:xfrm>
          <a:prstGeom prst="rect">
            <a:avLst/>
          </a:prstGeom>
        </p:spPr>
        <p:txBody>
          <a:bodyPr wrap="square" lIns="0" tIns="0" rIns="0" bIns="0" rtlCol="0">
            <a:noAutofit/>
          </a:bodyPr>
          <a:lstStyle/>
          <a:p>
            <a:endParaRPr/>
          </a:p>
        </p:txBody>
      </p:sp>
      <p:sp>
        <p:nvSpPr>
          <p:cNvPr id="4" name="object 4"/>
          <p:cNvSpPr txBox="1"/>
          <p:nvPr/>
        </p:nvSpPr>
        <p:spPr>
          <a:xfrm>
            <a:off x="3069133" y="3285457"/>
            <a:ext cx="43019" cy="15183"/>
          </a:xfrm>
          <a:prstGeom prst="rect">
            <a:avLst/>
          </a:prstGeom>
        </p:spPr>
        <p:txBody>
          <a:bodyPr wrap="square" lIns="0" tIns="0" rIns="0" bIns="0" rtlCol="0">
            <a:noAutofit/>
          </a:bodyPr>
          <a:lstStyle/>
          <a:p>
            <a:endParaRPr/>
          </a:p>
        </p:txBody>
      </p:sp>
      <p:sp>
        <p:nvSpPr>
          <p:cNvPr id="3" name="object 3"/>
          <p:cNvSpPr txBox="1"/>
          <p:nvPr/>
        </p:nvSpPr>
        <p:spPr>
          <a:xfrm>
            <a:off x="313867" y="872832"/>
            <a:ext cx="3980268" cy="89096"/>
          </a:xfrm>
          <a:prstGeom prst="rect">
            <a:avLst/>
          </a:prstGeom>
        </p:spPr>
        <p:txBody>
          <a:bodyPr wrap="square" lIns="0" tIns="0" rIns="0" bIns="0" rtlCol="0">
            <a:noAutofit/>
          </a:bodyPr>
          <a:lstStyle/>
          <a:p>
            <a:pPr marL="25400">
              <a:lnSpc>
                <a:spcPts val="700"/>
              </a:lnSpc>
              <a:spcBef>
                <a:spcPts val="1"/>
              </a:spcBef>
            </a:pPr>
            <a:endParaRPr sz="700"/>
          </a:p>
        </p:txBody>
      </p:sp>
      <p:sp>
        <p:nvSpPr>
          <p:cNvPr id="2" name="object 2"/>
          <p:cNvSpPr txBox="1"/>
          <p:nvPr/>
        </p:nvSpPr>
        <p:spPr>
          <a:xfrm>
            <a:off x="313867" y="961929"/>
            <a:ext cx="3980268" cy="2198173"/>
          </a:xfrm>
          <a:prstGeom prst="rect">
            <a:avLst/>
          </a:prstGeom>
        </p:spPr>
        <p:txBody>
          <a:bodyPr wrap="square" lIns="0" tIns="0" rIns="0" bIns="0" rtlCol="0">
            <a:noAutofit/>
          </a:bodyPr>
          <a:lstStyle/>
          <a:p>
            <a:pPr marL="46139">
              <a:lnSpc>
                <a:spcPct val="95825"/>
              </a:lnSpc>
              <a:spcBef>
                <a:spcPts val="300"/>
              </a:spcBef>
            </a:pPr>
            <a:r>
              <a:rPr sz="1100" spc="0" dirty="0" smtClean="0">
                <a:latin typeface="Times New Roman"/>
                <a:cs typeface="Times New Roman"/>
              </a:rPr>
              <a:t>Summ</a:t>
            </a:r>
            <a:r>
              <a:rPr sz="1100" spc="-29" dirty="0" smtClean="0">
                <a:latin typeface="Times New Roman"/>
                <a:cs typeface="Times New Roman"/>
              </a:rPr>
              <a:t>a</a:t>
            </a:r>
            <a:r>
              <a:rPr sz="1100" spc="0" dirty="0" smtClean="0">
                <a:latin typeface="Times New Roman"/>
                <a:cs typeface="Times New Roman"/>
              </a:rPr>
              <a:t>ry</a:t>
            </a:r>
            <a:r>
              <a:rPr sz="1100" spc="86" dirty="0" smtClean="0">
                <a:latin typeface="Times New Roman"/>
                <a:cs typeface="Times New Roman"/>
              </a:rPr>
              <a:t> </a:t>
            </a:r>
            <a:r>
              <a:rPr sz="1100" spc="0" dirty="0" smtClean="0">
                <a:latin typeface="Times New Roman"/>
                <a:cs typeface="Times New Roman"/>
              </a:rPr>
              <a:t>(Cont’d)</a:t>
            </a:r>
            <a:endParaRPr sz="1100" dirty="0">
              <a:latin typeface="Times New Roman"/>
              <a:cs typeface="Times New Roman"/>
            </a:endParaRPr>
          </a:p>
          <a:p>
            <a:pPr marL="323227">
              <a:lnSpc>
                <a:spcPct val="95825"/>
              </a:lnSpc>
              <a:spcBef>
                <a:spcPts val="385"/>
              </a:spcBef>
            </a:pPr>
            <a:r>
              <a:rPr lang="en-US" sz="1100" dirty="0" smtClean="0">
                <a:latin typeface="Times New Roman"/>
                <a:cs typeface="Times New Roman"/>
              </a:rPr>
              <a:t>Theoretical </a:t>
            </a:r>
            <a:r>
              <a:rPr lang="en-US" sz="1100" dirty="0">
                <a:latin typeface="Times New Roman"/>
                <a:cs typeface="Times New Roman"/>
              </a:rPr>
              <a:t>Model (i.e., Choice selection </a:t>
            </a:r>
            <a:r>
              <a:rPr lang="en-US" sz="1100" dirty="0" err="1" smtClean="0">
                <a:latin typeface="Times New Roman"/>
                <a:cs typeface="Times New Roman"/>
              </a:rPr>
              <a:t>Metamodel</a:t>
            </a:r>
            <a:r>
              <a:rPr lang="en-US" sz="1100" dirty="0" smtClean="0">
                <a:latin typeface="Times New Roman"/>
                <a:cs typeface="Times New Roman"/>
              </a:rPr>
              <a:t> </a:t>
            </a:r>
            <a:r>
              <a:rPr lang="en-US" sz="1100" dirty="0">
                <a:latin typeface="Times New Roman"/>
                <a:cs typeface="Times New Roman"/>
              </a:rPr>
              <a:t>and the Algorithms) of the proposed System has been developed. </a:t>
            </a:r>
            <a:endParaRPr lang="en-US" sz="1100" dirty="0" smtClean="0">
              <a:latin typeface="Times New Roman"/>
              <a:cs typeface="Times New Roman"/>
            </a:endParaRPr>
          </a:p>
          <a:p>
            <a:pPr marL="323227">
              <a:lnSpc>
                <a:spcPct val="95825"/>
              </a:lnSpc>
              <a:spcBef>
                <a:spcPts val="385"/>
              </a:spcBef>
            </a:pPr>
            <a:endParaRPr lang="en-US" sz="1100" dirty="0" smtClean="0">
              <a:latin typeface="Times New Roman"/>
              <a:cs typeface="Times New Roman"/>
            </a:endParaRPr>
          </a:p>
          <a:p>
            <a:pPr marL="323227">
              <a:lnSpc>
                <a:spcPct val="95825"/>
              </a:lnSpc>
              <a:spcBef>
                <a:spcPts val="385"/>
              </a:spcBef>
            </a:pPr>
            <a:endParaRPr lang="en-US" sz="1100" dirty="0" smtClean="0">
              <a:latin typeface="Times New Roman"/>
              <a:cs typeface="Times New Roman"/>
            </a:endParaRPr>
          </a:p>
          <a:p>
            <a:pPr marL="323227">
              <a:lnSpc>
                <a:spcPct val="95825"/>
              </a:lnSpc>
              <a:spcBef>
                <a:spcPts val="385"/>
              </a:spcBef>
            </a:pPr>
            <a:r>
              <a:rPr lang="en-US" sz="1100" dirty="0" smtClean="0">
                <a:latin typeface="Times New Roman"/>
                <a:cs typeface="Times New Roman"/>
              </a:rPr>
              <a:t>Prototype </a:t>
            </a:r>
            <a:r>
              <a:rPr lang="en-US" sz="1100" dirty="0">
                <a:latin typeface="Times New Roman"/>
                <a:cs typeface="Times New Roman"/>
              </a:rPr>
              <a:t>has been developed for the maximum </a:t>
            </a:r>
            <a:r>
              <a:rPr lang="en-US" sz="1100" dirty="0" smtClean="0">
                <a:latin typeface="Times New Roman"/>
                <a:cs typeface="Times New Roman"/>
              </a:rPr>
              <a:t>seat </a:t>
            </a:r>
            <a:r>
              <a:rPr lang="en-US" sz="1100" dirty="0">
                <a:latin typeface="Times New Roman"/>
                <a:cs typeface="Times New Roman"/>
              </a:rPr>
              <a:t>utilization.</a:t>
            </a:r>
          </a:p>
          <a:p>
            <a:pPr marL="323227">
              <a:lnSpc>
                <a:spcPct val="95825"/>
              </a:lnSpc>
              <a:spcBef>
                <a:spcPts val="385"/>
              </a:spcBef>
            </a:pPr>
            <a:endParaRPr lang="en-US" sz="1100" dirty="0">
              <a:latin typeface="Times New Roman"/>
              <a:cs typeface="Times New Roman"/>
            </a:endParaRPr>
          </a:p>
          <a:p>
            <a:pPr marL="323227">
              <a:lnSpc>
                <a:spcPct val="95825"/>
              </a:lnSpc>
              <a:spcBef>
                <a:spcPts val="385"/>
              </a:spcBef>
            </a:pPr>
            <a:endParaRPr lang="en-US" sz="1100" dirty="0" smtClean="0">
              <a:latin typeface="Times New Roman"/>
              <a:cs typeface="Times New Roman"/>
            </a:endParaRPr>
          </a:p>
          <a:p>
            <a:pPr marL="323227">
              <a:lnSpc>
                <a:spcPct val="95825"/>
              </a:lnSpc>
              <a:spcBef>
                <a:spcPts val="385"/>
              </a:spcBef>
            </a:pPr>
            <a:r>
              <a:rPr lang="en-US" sz="1100" dirty="0" smtClean="0">
                <a:latin typeface="Times New Roman"/>
                <a:cs typeface="Times New Roman"/>
              </a:rPr>
              <a:t>Compering </a:t>
            </a:r>
            <a:r>
              <a:rPr lang="en-US" sz="1100" dirty="0">
                <a:latin typeface="Times New Roman"/>
                <a:cs typeface="Times New Roman"/>
              </a:rPr>
              <a:t>proposed model of choice selections with existing ones.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object 48"/>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7" name="object 47"/>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6" name="object 46"/>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42" name="object 42"/>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3" name="object 43"/>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4" name="object 44"/>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5" name="object 45"/>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6" name="object 36"/>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7" name="object 37"/>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8" name="object 38"/>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9" name="object 39"/>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40" name="object 40"/>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41" name="object 41"/>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0" name="object 30"/>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2" name="object 32"/>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3" name="object 33"/>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4" name="object 34"/>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5" name="object 35"/>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5" name="object 25"/>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8" name="object 28"/>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9" name="object 29"/>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9" name="object 19"/>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20" name="object 20"/>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21" name="object 21"/>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22" name="object 22"/>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3" name="object 23"/>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4" name="object 24"/>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6" name="object 16"/>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7" name="object 17"/>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8" name="object 18"/>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313867" y="914399"/>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10" name="object 10"/>
          <p:cNvSpPr/>
          <p:nvPr/>
        </p:nvSpPr>
        <p:spPr>
          <a:xfrm>
            <a:off x="313867" y="1000340"/>
            <a:ext cx="3980268" cy="2097417"/>
          </a:xfrm>
          <a:custGeom>
            <a:avLst/>
            <a:gdLst/>
            <a:ahLst/>
            <a:cxnLst/>
            <a:rect l="l" t="t" r="r" b="b"/>
            <a:pathLst>
              <a:path w="3980268" h="2097417">
                <a:moveTo>
                  <a:pt x="0" y="2097417"/>
                </a:moveTo>
                <a:lnTo>
                  <a:pt x="3980268" y="2097417"/>
                </a:lnTo>
                <a:lnTo>
                  <a:pt x="3980268" y="0"/>
                </a:lnTo>
                <a:lnTo>
                  <a:pt x="0" y="0"/>
                </a:lnTo>
                <a:lnTo>
                  <a:pt x="0" y="2097417"/>
                </a:lnTo>
                <a:close/>
              </a:path>
            </a:pathLst>
          </a:custGeom>
          <a:solidFill>
            <a:srgbClr val="E9E9F2"/>
          </a:solidFill>
        </p:spPr>
        <p:txBody>
          <a:bodyPr wrap="square" lIns="0" tIns="0" rIns="0" bIns="0" rtlCol="0">
            <a:noAutofit/>
          </a:bodyPr>
          <a:lstStyle/>
          <a:p>
            <a:endParaRPr/>
          </a:p>
        </p:txBody>
      </p:sp>
      <p:sp>
        <p:nvSpPr>
          <p:cNvPr id="11" name="object 11"/>
          <p:cNvSpPr/>
          <p:nvPr/>
        </p:nvSpPr>
        <p:spPr>
          <a:xfrm>
            <a:off x="506310" y="1358874"/>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2" name="object 12"/>
          <p:cNvSpPr/>
          <p:nvPr/>
        </p:nvSpPr>
        <p:spPr>
          <a:xfrm>
            <a:off x="506310" y="1568907"/>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3" name="object 13"/>
          <p:cNvSpPr/>
          <p:nvPr/>
        </p:nvSpPr>
        <p:spPr>
          <a:xfrm>
            <a:off x="506310" y="1778939"/>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4" name="object 14"/>
          <p:cNvSpPr/>
          <p:nvPr/>
        </p:nvSpPr>
        <p:spPr>
          <a:xfrm>
            <a:off x="506310" y="2161057"/>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27" dirty="0">
                <a:solidFill>
                  <a:srgbClr val="8C8CAC"/>
                </a:solidFill>
                <a:latin typeface="Times New Roman"/>
                <a:cs typeface="Times New Roman"/>
              </a:rPr>
              <a:t>Introduction </a:t>
            </a:r>
            <a:r>
              <a:rPr lang="en-US" sz="600" dirty="0">
                <a:solidFill>
                  <a:srgbClr val="FFFFFF"/>
                </a:solidFill>
                <a:latin typeface="Times New Roman"/>
                <a:cs typeface="Times New Roman"/>
              </a:rPr>
              <a:t> </a:t>
            </a:r>
            <a:r>
              <a:rPr lang="en-US" sz="600" spc="26" dirty="0">
                <a:solidFill>
                  <a:srgbClr val="FFFFFF"/>
                </a:solidFill>
                <a:latin typeface="Times New Roman"/>
                <a:cs typeface="Times New Roman"/>
              </a:rPr>
              <a:t> </a:t>
            </a:r>
            <a:r>
              <a:rPr lang="en-US" sz="600" spc="27" dirty="0">
                <a:solidFill>
                  <a:srgbClr val="8C8CAC"/>
                </a:solidFill>
                <a:latin typeface="Times New Roman"/>
                <a:cs typeface="Times New Roman"/>
              </a:rPr>
              <a:t>Objectives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Problem Description   Approach </a:t>
            </a:r>
            <a:r>
              <a:rPr lang="en-US" sz="600" dirty="0">
                <a:solidFill>
                  <a:srgbClr val="FFFFFF"/>
                </a:solidFill>
                <a:latin typeface="Times New Roman"/>
                <a:cs typeface="Times New Roman"/>
              </a:rPr>
              <a:t> </a:t>
            </a:r>
            <a:r>
              <a:rPr lang="en-US" sz="600" spc="50" dirty="0">
                <a:solidFill>
                  <a:srgbClr val="8C8CAC"/>
                </a:solidFill>
                <a:latin typeface="Times New Roman"/>
                <a:cs typeface="Times New Roman"/>
              </a:rPr>
              <a:t> </a:t>
            </a:r>
            <a:r>
              <a:rPr lang="en-US" sz="600" spc="27" dirty="0">
                <a:solidFill>
                  <a:srgbClr val="8C8CAC"/>
                </a:solidFill>
                <a:latin typeface="Times New Roman"/>
                <a:cs typeface="Times New Roman"/>
              </a:rPr>
              <a:t>Case Study   Meta Model   Algorithm </a:t>
            </a:r>
            <a:r>
              <a:rPr lang="en-US" sz="600" dirty="0">
                <a:solidFill>
                  <a:srgbClr val="8C8CAC"/>
                </a:solidFill>
                <a:latin typeface="Times New Roman"/>
                <a:cs typeface="Times New Roman"/>
              </a:rPr>
              <a:t> </a:t>
            </a:r>
            <a:r>
              <a:rPr lang="en-US" sz="600" spc="27" dirty="0">
                <a:solidFill>
                  <a:srgbClr val="8C8CAC"/>
                </a:solidFill>
                <a:latin typeface="Times New Roman"/>
                <a:cs typeface="Times New Roman"/>
              </a:rPr>
              <a:t>Model </a:t>
            </a:r>
            <a:r>
              <a:rPr lang="en-US" sz="600" dirty="0">
                <a:solidFill>
                  <a:srgbClr val="8C8CAC"/>
                </a:solidFill>
                <a:latin typeface="Times New Roman"/>
                <a:cs typeface="Times New Roman"/>
              </a:rPr>
              <a:t> </a:t>
            </a:r>
            <a:r>
              <a:rPr lang="en-US" sz="600" spc="70" dirty="0">
                <a:solidFill>
                  <a:srgbClr val="8C8CAC"/>
                </a:solidFill>
                <a:latin typeface="Times New Roman"/>
                <a:cs typeface="Times New Roman"/>
              </a:rPr>
              <a:t> </a:t>
            </a:r>
            <a:r>
              <a:rPr lang="en-US" sz="600" dirty="0">
                <a:solidFill>
                  <a:srgbClr val="FFFFFF"/>
                </a:solidFill>
                <a:latin typeface="Times New Roman"/>
                <a:cs typeface="Times New Roman"/>
              </a:rPr>
              <a:t>Summary</a:t>
            </a:r>
          </a:p>
        </p:txBody>
      </p:sp>
      <p:sp>
        <p:nvSpPr>
          <p:cNvPr id="7" name="object 7"/>
          <p:cNvSpPr txBox="1"/>
          <p:nvPr/>
        </p:nvSpPr>
        <p:spPr>
          <a:xfrm>
            <a:off x="95300" y="366542"/>
            <a:ext cx="2768116"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Summ</a:t>
            </a:r>
            <a:r>
              <a:rPr sz="1400" spc="-39" dirty="0" smtClean="0">
                <a:solidFill>
                  <a:srgbClr val="FFFFFF"/>
                </a:solidFill>
                <a:latin typeface="Times New Roman"/>
                <a:cs typeface="Times New Roman"/>
              </a:rPr>
              <a:t>a</a:t>
            </a:r>
            <a:r>
              <a:rPr sz="1400" spc="0" dirty="0" smtClean="0">
                <a:solidFill>
                  <a:srgbClr val="FFFFFF"/>
                </a:solidFill>
                <a:latin typeface="Times New Roman"/>
                <a:cs typeface="Times New Roman"/>
              </a:rPr>
              <a:t>ry</a:t>
            </a:r>
            <a:r>
              <a:rPr sz="1400" spc="165" dirty="0" smtClean="0">
                <a:solidFill>
                  <a:srgbClr val="FFFFFF"/>
                </a:solidFill>
                <a:latin typeface="Times New Roman"/>
                <a:cs typeface="Times New Roman"/>
              </a:rPr>
              <a:t> </a:t>
            </a:r>
            <a:r>
              <a:rPr sz="1400" spc="0" dirty="0" smtClean="0">
                <a:solidFill>
                  <a:srgbClr val="FFFFFF"/>
                </a:solidFill>
                <a:latin typeface="Times New Roman"/>
                <a:cs typeface="Times New Roman"/>
              </a:rPr>
              <a:t>and</a:t>
            </a:r>
            <a:r>
              <a:rPr sz="1400" spc="192" dirty="0" smtClean="0">
                <a:solidFill>
                  <a:srgbClr val="FFFFFF"/>
                </a:solidFill>
                <a:latin typeface="Times New Roman"/>
                <a:cs typeface="Times New Roman"/>
              </a:rPr>
              <a:t> </a:t>
            </a:r>
            <a:r>
              <a:rPr sz="1400" spc="-39" dirty="0" smtClean="0">
                <a:solidFill>
                  <a:srgbClr val="FFFFFF"/>
                </a:solidFill>
                <a:latin typeface="Times New Roman"/>
                <a:cs typeface="Times New Roman"/>
              </a:rPr>
              <a:t>F</a:t>
            </a:r>
            <a:r>
              <a:rPr sz="1400" spc="0" dirty="0" smtClean="0">
                <a:solidFill>
                  <a:srgbClr val="FFFFFF"/>
                </a:solidFill>
                <a:latin typeface="Times New Roman"/>
                <a:cs typeface="Times New Roman"/>
              </a:rPr>
              <a:t>uture</a:t>
            </a:r>
            <a:r>
              <a:rPr sz="1400" spc="289" dirty="0" smtClean="0">
                <a:solidFill>
                  <a:srgbClr val="FFFFFF"/>
                </a:solidFill>
                <a:latin typeface="Times New Roman"/>
                <a:cs typeface="Times New Roman"/>
              </a:rPr>
              <a:t> </a:t>
            </a:r>
            <a:r>
              <a:rPr sz="1400" spc="-39" dirty="0" smtClean="0">
                <a:solidFill>
                  <a:srgbClr val="FFFFFF"/>
                </a:solidFill>
                <a:latin typeface="Times New Roman"/>
                <a:cs typeface="Times New Roman"/>
              </a:rPr>
              <a:t>Wo</a:t>
            </a:r>
            <a:r>
              <a:rPr sz="1400" spc="0" dirty="0" smtClean="0">
                <a:solidFill>
                  <a:srgbClr val="FFFFFF"/>
                </a:solidFill>
                <a:latin typeface="Times New Roman"/>
                <a:cs typeface="Times New Roman"/>
              </a:rPr>
              <a:t>rk</a:t>
            </a:r>
            <a:r>
              <a:rPr sz="1400" spc="95" dirty="0" smtClean="0">
                <a:solidFill>
                  <a:srgbClr val="FFFFFF"/>
                </a:solidFill>
                <a:latin typeface="Times New Roman"/>
                <a:cs typeface="Times New Roman"/>
              </a:rPr>
              <a:t> </a:t>
            </a:r>
            <a:r>
              <a:rPr sz="1400" spc="0" dirty="0" smtClean="0">
                <a:solidFill>
                  <a:srgbClr val="FFFFFF"/>
                </a:solidFill>
                <a:latin typeface="Times New Roman"/>
                <a:cs typeface="Times New Roman"/>
              </a:rPr>
              <a:t>(Cont’d)</a:t>
            </a:r>
            <a:endParaRPr sz="1400">
              <a:latin typeface="Times New Roman"/>
              <a:cs typeface="Times New Roman"/>
            </a:endParaRPr>
          </a:p>
        </p:txBody>
      </p:sp>
      <p:sp>
        <p:nvSpPr>
          <p:cNvPr id="6" name="object 6"/>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43</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5" name="object 5"/>
          <p:cNvSpPr txBox="1"/>
          <p:nvPr/>
        </p:nvSpPr>
        <p:spPr>
          <a:xfrm>
            <a:off x="3333978" y="3270179"/>
            <a:ext cx="43099" cy="40583"/>
          </a:xfrm>
          <a:prstGeom prst="rect">
            <a:avLst/>
          </a:prstGeom>
        </p:spPr>
        <p:txBody>
          <a:bodyPr wrap="square" lIns="0" tIns="0" rIns="0" bIns="0" rtlCol="0">
            <a:noAutofit/>
          </a:bodyPr>
          <a:lstStyle/>
          <a:p>
            <a:endParaRPr/>
          </a:p>
        </p:txBody>
      </p:sp>
      <p:sp>
        <p:nvSpPr>
          <p:cNvPr id="4" name="object 4"/>
          <p:cNvSpPr txBox="1"/>
          <p:nvPr/>
        </p:nvSpPr>
        <p:spPr>
          <a:xfrm>
            <a:off x="3069133" y="3285457"/>
            <a:ext cx="43019" cy="15183"/>
          </a:xfrm>
          <a:prstGeom prst="rect">
            <a:avLst/>
          </a:prstGeom>
        </p:spPr>
        <p:txBody>
          <a:bodyPr wrap="square" lIns="0" tIns="0" rIns="0" bIns="0" rtlCol="0">
            <a:noAutofit/>
          </a:bodyPr>
          <a:lstStyle/>
          <a:p>
            <a:endParaRPr/>
          </a:p>
        </p:txBody>
      </p:sp>
      <p:sp>
        <p:nvSpPr>
          <p:cNvPr id="3" name="object 3"/>
          <p:cNvSpPr txBox="1"/>
          <p:nvPr/>
        </p:nvSpPr>
        <p:spPr>
          <a:xfrm>
            <a:off x="313867" y="914399"/>
            <a:ext cx="3980268" cy="89103"/>
          </a:xfrm>
          <a:prstGeom prst="rect">
            <a:avLst/>
          </a:prstGeom>
        </p:spPr>
        <p:txBody>
          <a:bodyPr wrap="square" lIns="0" tIns="0" rIns="0" bIns="0" rtlCol="0">
            <a:noAutofit/>
          </a:bodyPr>
          <a:lstStyle/>
          <a:p>
            <a:pPr marL="25400">
              <a:lnSpc>
                <a:spcPts val="700"/>
              </a:lnSpc>
              <a:spcBef>
                <a:spcPts val="1"/>
              </a:spcBef>
            </a:pPr>
            <a:endParaRPr sz="700"/>
          </a:p>
        </p:txBody>
      </p:sp>
      <p:sp>
        <p:nvSpPr>
          <p:cNvPr id="2" name="object 2"/>
          <p:cNvSpPr txBox="1"/>
          <p:nvPr/>
        </p:nvSpPr>
        <p:spPr>
          <a:xfrm>
            <a:off x="313867" y="1003503"/>
            <a:ext cx="3980268" cy="2094255"/>
          </a:xfrm>
          <a:prstGeom prst="rect">
            <a:avLst/>
          </a:prstGeom>
        </p:spPr>
        <p:txBody>
          <a:bodyPr wrap="square" lIns="0" tIns="0" rIns="0" bIns="0" rtlCol="0">
            <a:noAutofit/>
          </a:bodyPr>
          <a:lstStyle/>
          <a:p>
            <a:pPr marL="46139">
              <a:lnSpc>
                <a:spcPct val="95825"/>
              </a:lnSpc>
              <a:spcBef>
                <a:spcPts val="300"/>
              </a:spcBef>
            </a:pPr>
            <a:r>
              <a:rPr sz="1100" spc="-29" dirty="0" smtClean="0">
                <a:latin typeface="Times New Roman"/>
                <a:cs typeface="Times New Roman"/>
              </a:rPr>
              <a:t>F</a:t>
            </a:r>
            <a:r>
              <a:rPr sz="1100" spc="0" dirty="0" smtClean="0">
                <a:latin typeface="Times New Roman"/>
                <a:cs typeface="Times New Roman"/>
              </a:rPr>
              <a:t>uture</a:t>
            </a:r>
            <a:r>
              <a:rPr sz="1100" spc="199" dirty="0" smtClean="0">
                <a:latin typeface="Times New Roman"/>
                <a:cs typeface="Times New Roman"/>
              </a:rPr>
              <a:t> </a:t>
            </a:r>
            <a:r>
              <a:rPr sz="1100" spc="-29" dirty="0" smtClean="0">
                <a:latin typeface="Times New Roman"/>
                <a:cs typeface="Times New Roman"/>
              </a:rPr>
              <a:t>Wo</a:t>
            </a:r>
            <a:r>
              <a:rPr sz="1100" spc="0" dirty="0" smtClean="0">
                <a:latin typeface="Times New Roman"/>
                <a:cs typeface="Times New Roman"/>
              </a:rPr>
              <a:t>rk</a:t>
            </a:r>
            <a:endParaRPr sz="1100" dirty="0">
              <a:latin typeface="Times New Roman"/>
              <a:cs typeface="Times New Roman"/>
            </a:endParaRPr>
          </a:p>
          <a:p>
            <a:pPr marL="323227">
              <a:lnSpc>
                <a:spcPct val="95825"/>
              </a:lnSpc>
              <a:spcBef>
                <a:spcPts val="687"/>
              </a:spcBef>
            </a:pPr>
            <a:r>
              <a:rPr sz="1100" spc="0" dirty="0" smtClean="0">
                <a:latin typeface="Times New Roman"/>
                <a:cs typeface="Times New Roman"/>
              </a:rPr>
              <a:t>Study</a:t>
            </a:r>
            <a:r>
              <a:rPr sz="1100" spc="140"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reasons</a:t>
            </a:r>
            <a:r>
              <a:rPr sz="1100" spc="91" dirty="0" smtClean="0">
                <a:latin typeface="Times New Roman"/>
                <a:cs typeface="Times New Roman"/>
              </a:rPr>
              <a:t> </a:t>
            </a:r>
            <a:r>
              <a:rPr sz="1100" spc="29" dirty="0" smtClean="0">
                <a:latin typeface="Times New Roman"/>
                <a:cs typeface="Times New Roman"/>
              </a:rPr>
              <a:t>b</a:t>
            </a:r>
            <a:r>
              <a:rPr sz="1100" spc="0" dirty="0" smtClean="0">
                <a:latin typeface="Times New Roman"/>
                <a:cs typeface="Times New Roman"/>
              </a:rPr>
              <a:t>ehind</a:t>
            </a:r>
            <a:r>
              <a:rPr sz="1100" spc="83" dirty="0" smtClean="0">
                <a:latin typeface="Times New Roman"/>
                <a:cs typeface="Times New Roman"/>
              </a:rPr>
              <a:t> </a:t>
            </a:r>
            <a:r>
              <a:rPr sz="1100" spc="0" dirty="0" smtClean="0">
                <a:latin typeface="Times New Roman"/>
                <a:cs typeface="Times New Roman"/>
              </a:rPr>
              <a:t>under</a:t>
            </a:r>
            <a:r>
              <a:rPr sz="1100" spc="122" dirty="0" smtClean="0">
                <a:latin typeface="Times New Roman"/>
                <a:cs typeface="Times New Roman"/>
              </a:rPr>
              <a:t> </a:t>
            </a:r>
            <a:r>
              <a:rPr sz="1100" spc="0" dirty="0" smtClean="0">
                <a:latin typeface="Times New Roman"/>
                <a:cs typeface="Times New Roman"/>
              </a:rPr>
              <a:t>seat</a:t>
            </a:r>
            <a:r>
              <a:rPr sz="1100" spc="190" dirty="0" smtClean="0">
                <a:latin typeface="Times New Roman"/>
                <a:cs typeface="Times New Roman"/>
              </a:rPr>
              <a:t> </a:t>
            </a:r>
            <a:r>
              <a:rPr sz="1100" spc="0" dirty="0" smtClean="0">
                <a:latin typeface="Times New Roman"/>
                <a:cs typeface="Times New Roman"/>
              </a:rPr>
              <a:t>utlization.</a:t>
            </a:r>
            <a:endParaRPr sz="1100" dirty="0">
              <a:latin typeface="Times New Roman"/>
              <a:cs typeface="Times New Roman"/>
            </a:endParaRPr>
          </a:p>
          <a:p>
            <a:pPr marL="323227" marR="61170">
              <a:lnSpc>
                <a:spcPts val="1264"/>
              </a:lnSpc>
              <a:spcBef>
                <a:spcPts val="385"/>
              </a:spcBef>
            </a:pPr>
            <a:r>
              <a:rPr sz="1100" spc="0" dirty="0" smtClean="0">
                <a:latin typeface="Times New Roman"/>
                <a:cs typeface="Times New Roman"/>
              </a:rPr>
              <a:t>Identifying</a:t>
            </a:r>
            <a:r>
              <a:rPr sz="1100" spc="103"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lang="en-US" sz="1100" spc="-29" dirty="0" smtClean="0">
                <a:latin typeface="Times New Roman"/>
                <a:cs typeface="Times New Roman"/>
              </a:rPr>
              <a:t>more</a:t>
            </a:r>
            <a:r>
              <a:rPr sz="1100" spc="13" dirty="0" smtClean="0">
                <a:latin typeface="Times New Roman"/>
                <a:cs typeface="Times New Roman"/>
              </a:rPr>
              <a:t> </a:t>
            </a:r>
            <a:r>
              <a:rPr sz="1100" spc="0" dirty="0" smtClean="0">
                <a:latin typeface="Times New Roman"/>
                <a:cs typeface="Times New Roman"/>
              </a:rPr>
              <a:t>constraints</a:t>
            </a:r>
            <a:r>
              <a:rPr sz="1100" spc="235" dirty="0" smtClean="0">
                <a:latin typeface="Times New Roman"/>
                <a:cs typeface="Times New Roman"/>
              </a:rPr>
              <a:t> </a:t>
            </a:r>
            <a:r>
              <a:rPr sz="1100" spc="0" dirty="0" smtClean="0">
                <a:latin typeface="Times New Roman"/>
                <a:cs typeface="Times New Roman"/>
              </a:rPr>
              <a:t>to</a:t>
            </a:r>
            <a:r>
              <a:rPr sz="1100" spc="166" dirty="0" smtClean="0">
                <a:latin typeface="Times New Roman"/>
                <a:cs typeface="Times New Roman"/>
              </a:rPr>
              <a:t> </a:t>
            </a:r>
            <a:r>
              <a:rPr sz="1100" spc="0" dirty="0" smtClean="0">
                <a:latin typeface="Times New Roman"/>
                <a:cs typeface="Times New Roman"/>
              </a:rPr>
              <a:t>maximize</a:t>
            </a:r>
            <a:r>
              <a:rPr sz="1100" spc="-18" dirty="0" smtClean="0">
                <a:latin typeface="Times New Roman"/>
                <a:cs typeface="Times New Roman"/>
              </a:rPr>
              <a:t> </a:t>
            </a:r>
            <a:r>
              <a:rPr sz="1100" spc="0" dirty="0" smtClean="0">
                <a:latin typeface="Times New Roman"/>
                <a:cs typeface="Times New Roman"/>
              </a:rPr>
              <a:t>seat</a:t>
            </a:r>
            <a:r>
              <a:rPr sz="1100" spc="190" dirty="0" smtClean="0">
                <a:latin typeface="Times New Roman"/>
                <a:cs typeface="Times New Roman"/>
              </a:rPr>
              <a:t> </a:t>
            </a:r>
            <a:r>
              <a:rPr sz="1100" spc="0" dirty="0" smtClean="0">
                <a:latin typeface="Times New Roman"/>
                <a:cs typeface="Times New Roman"/>
              </a:rPr>
              <a:t>utilization. </a:t>
            </a:r>
            <a:endParaRPr sz="1100" dirty="0">
              <a:latin typeface="Times New Roman"/>
              <a:cs typeface="Times New Roman"/>
            </a:endParaRPr>
          </a:p>
          <a:p>
            <a:pPr marL="323227" marR="61170">
              <a:lnSpc>
                <a:spcPts val="1264"/>
              </a:lnSpc>
              <a:spcBef>
                <a:spcPts val="388"/>
              </a:spcBef>
            </a:pPr>
            <a:r>
              <a:rPr sz="1100" spc="0" dirty="0" smtClean="0">
                <a:latin typeface="Times New Roman"/>
                <a:cs typeface="Times New Roman"/>
              </a:rPr>
              <a:t>Adding m</a:t>
            </a:r>
            <a:r>
              <a:rPr sz="1100" spc="-29" dirty="0" smtClean="0">
                <a:latin typeface="Times New Roman"/>
                <a:cs typeface="Times New Roman"/>
              </a:rPr>
              <a:t>o</a:t>
            </a:r>
            <a:r>
              <a:rPr sz="1100" spc="0" dirty="0" smtClean="0">
                <a:latin typeface="Times New Roman"/>
                <a:cs typeface="Times New Roman"/>
              </a:rPr>
              <a:t>re</a:t>
            </a:r>
            <a:r>
              <a:rPr sz="1100" spc="88" dirty="0" smtClean="0">
                <a:latin typeface="Times New Roman"/>
                <a:cs typeface="Times New Roman"/>
              </a:rPr>
              <a:t> </a:t>
            </a:r>
            <a:r>
              <a:rPr sz="1100" spc="0" dirty="0" smtClean="0">
                <a:latin typeface="Times New Roman"/>
                <a:cs typeface="Times New Roman"/>
              </a:rPr>
              <a:t>constraints</a:t>
            </a:r>
            <a:r>
              <a:rPr sz="1100" spc="232" dirty="0" smtClean="0">
                <a:latin typeface="Times New Roman"/>
                <a:cs typeface="Times New Roman"/>
              </a:rPr>
              <a:t> </a:t>
            </a:r>
            <a:r>
              <a:rPr sz="1100" spc="0" dirty="0" smtClean="0">
                <a:latin typeface="Times New Roman"/>
                <a:cs typeface="Times New Roman"/>
              </a:rPr>
              <a:t>over</a:t>
            </a:r>
            <a:r>
              <a:rPr sz="1100" spc="30" dirty="0" smtClean="0">
                <a:latin typeface="Times New Roman"/>
                <a:cs typeface="Times New Roman"/>
              </a:rPr>
              <a:t> </a:t>
            </a:r>
            <a:r>
              <a:rPr sz="1100" spc="0" dirty="0" smtClean="0">
                <a:latin typeface="Times New Roman"/>
                <a:cs typeface="Times New Roman"/>
              </a:rPr>
              <a:t>choice</a:t>
            </a:r>
            <a:r>
              <a:rPr sz="1100" spc="37" dirty="0" smtClean="0">
                <a:latin typeface="Times New Roman"/>
                <a:cs typeface="Times New Roman"/>
              </a:rPr>
              <a:t> </a:t>
            </a:r>
            <a:r>
              <a:rPr sz="1100" spc="0" dirty="0" smtClean="0">
                <a:latin typeface="Times New Roman"/>
                <a:cs typeface="Times New Roman"/>
              </a:rPr>
              <a:t>selections</a:t>
            </a:r>
            <a:r>
              <a:rPr sz="1100" spc="39" dirty="0" smtClean="0">
                <a:latin typeface="Times New Roman"/>
                <a:cs typeface="Times New Roman"/>
              </a:rPr>
              <a:t> </a:t>
            </a:r>
            <a:r>
              <a:rPr sz="1100" spc="0" dirty="0" smtClean="0">
                <a:latin typeface="Times New Roman"/>
                <a:cs typeface="Times New Roman"/>
              </a:rPr>
              <a:t>f</a:t>
            </a:r>
            <a:r>
              <a:rPr sz="1100" spc="-29" dirty="0" smtClean="0">
                <a:latin typeface="Times New Roman"/>
                <a:cs typeface="Times New Roman"/>
              </a:rPr>
              <a:t>o</a:t>
            </a:r>
            <a:r>
              <a:rPr sz="1100" spc="0" dirty="0" smtClean="0">
                <a:latin typeface="Times New Roman"/>
                <a:cs typeface="Times New Roman"/>
              </a:rPr>
              <a:t>r</a:t>
            </a:r>
            <a:r>
              <a:rPr sz="1100" spc="47" dirty="0" smtClean="0">
                <a:latin typeface="Times New Roman"/>
                <a:cs typeface="Times New Roman"/>
              </a:rPr>
              <a:t> </a:t>
            </a:r>
            <a:r>
              <a:rPr sz="1100" spc="0" dirty="0" smtClean="0">
                <a:latin typeface="Times New Roman"/>
                <a:cs typeface="Times New Roman"/>
              </a:rPr>
              <a:t>im</a:t>
            </a:r>
            <a:r>
              <a:rPr sz="1100" spc="-29" dirty="0" smtClean="0">
                <a:latin typeface="Times New Roman"/>
                <a:cs typeface="Times New Roman"/>
              </a:rPr>
              <a:t>p</a:t>
            </a:r>
            <a:r>
              <a:rPr sz="1100" spc="0" dirty="0" smtClean="0">
                <a:latin typeface="Times New Roman"/>
                <a:cs typeface="Times New Roman"/>
              </a:rPr>
              <a:t>roveing</a:t>
            </a:r>
            <a:endParaRPr sz="1100" dirty="0">
              <a:latin typeface="Times New Roman"/>
              <a:cs typeface="Times New Roman"/>
            </a:endParaRPr>
          </a:p>
          <a:p>
            <a:pPr marL="323227">
              <a:lnSpc>
                <a:spcPts val="980"/>
              </a:lnSpc>
              <a:spcBef>
                <a:spcPts val="437"/>
              </a:spcBef>
            </a:pPr>
            <a:r>
              <a:rPr sz="1650" spc="0" baseline="2635" dirty="0" smtClean="0">
                <a:latin typeface="Times New Roman"/>
                <a:cs typeface="Times New Roman"/>
              </a:rPr>
              <a:t>the</a:t>
            </a:r>
            <a:r>
              <a:rPr sz="1650" spc="179" baseline="2635" dirty="0" smtClean="0">
                <a:latin typeface="Times New Roman"/>
                <a:cs typeface="Times New Roman"/>
              </a:rPr>
              <a:t> </a:t>
            </a:r>
            <a:r>
              <a:rPr sz="1650" spc="0" baseline="2635" dirty="0" smtClean="0">
                <a:latin typeface="Times New Roman"/>
                <a:cs typeface="Times New Roman"/>
              </a:rPr>
              <a:t>seat</a:t>
            </a:r>
            <a:r>
              <a:rPr sz="1650" spc="75" baseline="2635" dirty="0" smtClean="0">
                <a:latin typeface="Times New Roman"/>
                <a:cs typeface="Times New Roman"/>
              </a:rPr>
              <a:t> </a:t>
            </a:r>
            <a:r>
              <a:rPr sz="1650" spc="0" baseline="2635" dirty="0" smtClean="0">
                <a:latin typeface="Times New Roman"/>
                <a:cs typeface="Times New Roman"/>
              </a:rPr>
              <a:t>utilization.</a:t>
            </a:r>
            <a:endParaRPr sz="1100" dirty="0">
              <a:latin typeface="Times New Roman"/>
              <a:cs typeface="Times New Roman"/>
            </a:endParaRPr>
          </a:p>
          <a:p>
            <a:pPr marL="323227" marR="395065">
              <a:lnSpc>
                <a:spcPts val="1264"/>
              </a:lnSpc>
              <a:spcBef>
                <a:spcPts val="336"/>
              </a:spcBef>
            </a:pPr>
            <a:r>
              <a:rPr sz="1100" spc="0" dirty="0" smtClean="0">
                <a:latin typeface="Times New Roman"/>
                <a:cs typeface="Times New Roman"/>
              </a:rPr>
              <a:t>Guidelines</a:t>
            </a:r>
            <a:r>
              <a:rPr sz="1100" spc="138" dirty="0" smtClean="0">
                <a:latin typeface="Times New Roman"/>
                <a:cs typeface="Times New Roman"/>
              </a:rPr>
              <a:t> </a:t>
            </a:r>
            <a:r>
              <a:rPr sz="1100" spc="0" dirty="0" smtClean="0">
                <a:latin typeface="Times New Roman"/>
                <a:cs typeface="Times New Roman"/>
              </a:rPr>
              <a:t>f</a:t>
            </a:r>
            <a:r>
              <a:rPr sz="1100" spc="-29" dirty="0" smtClean="0">
                <a:latin typeface="Times New Roman"/>
                <a:cs typeface="Times New Roman"/>
              </a:rPr>
              <a:t>o</a:t>
            </a:r>
            <a:r>
              <a:rPr sz="1100" spc="0" dirty="0" smtClean="0">
                <a:latin typeface="Times New Roman"/>
                <a:cs typeface="Times New Roman"/>
              </a:rPr>
              <a:t>r</a:t>
            </a:r>
            <a:r>
              <a:rPr sz="1100" spc="47" dirty="0" smtClean="0">
                <a:latin typeface="Times New Roman"/>
                <a:cs typeface="Times New Roman"/>
              </a:rPr>
              <a:t> </a:t>
            </a:r>
            <a:r>
              <a:rPr sz="1100" spc="0" dirty="0" smtClean="0">
                <a:latin typeface="Times New Roman"/>
                <a:cs typeface="Times New Roman"/>
              </a:rPr>
              <a:t>further</a:t>
            </a:r>
            <a:r>
              <a:rPr sz="1100" spc="165" dirty="0" smtClean="0">
                <a:latin typeface="Times New Roman"/>
                <a:cs typeface="Times New Roman"/>
              </a:rPr>
              <a:t> </a:t>
            </a:r>
            <a:r>
              <a:rPr sz="1100" spc="0" dirty="0" smtClean="0">
                <a:latin typeface="Times New Roman"/>
                <a:cs typeface="Times New Roman"/>
              </a:rPr>
              <a:t>implementation.</a:t>
            </a:r>
            <a:endParaRPr sz="1100" dirty="0">
              <a:latin typeface="Times New Roman"/>
              <a:cs typeface="Times New Roman"/>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bject 45"/>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4" name="object 44"/>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3" name="object 43"/>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9" name="object 39"/>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0" name="object 40"/>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1" name="object 41"/>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2" name="object 42"/>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3" name="object 33"/>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4" name="object 34"/>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5" name="object 35"/>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6" name="object 36"/>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7" name="object 37"/>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8" name="object 38"/>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7" name="object 27"/>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8" name="object 28"/>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9" name="object 29"/>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1" name="object 31"/>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2" name="object 32"/>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2" name="object 22"/>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6" name="object 16"/>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7" name="object 17"/>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8" name="object 18"/>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9" name="object 19"/>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0" name="object 20"/>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1" name="object 21"/>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3" name="object 13"/>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4" name="object 14"/>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5" name="object 15"/>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12" name="object 12"/>
          <p:cNvSpPr/>
          <p:nvPr/>
        </p:nvSpPr>
        <p:spPr>
          <a:xfrm>
            <a:off x="506310" y="821474"/>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1" name="object 11"/>
          <p:cNvSpPr/>
          <p:nvPr/>
        </p:nvSpPr>
        <p:spPr>
          <a:xfrm>
            <a:off x="506310" y="1538135"/>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0" name="object 10"/>
          <p:cNvSpPr/>
          <p:nvPr/>
        </p:nvSpPr>
        <p:spPr>
          <a:xfrm>
            <a:off x="506310" y="2082736"/>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506310" y="2627325"/>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8C8CAC"/>
                </a:solidFill>
                <a:latin typeface="Times New Roman"/>
                <a:cs typeface="Times New Roman"/>
              </a:rPr>
              <a:t>Intr</a:t>
            </a:r>
            <a:r>
              <a:rPr sz="600" spc="16"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6"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7"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7"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9"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50"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6"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ductionr  </a:t>
            </a:r>
            <a:r>
              <a:rPr sz="600" spc="23"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8"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9"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50" dirty="0" smtClean="0">
                <a:solidFill>
                  <a:srgbClr val="8C8CAC"/>
                </a:solidFill>
                <a:latin typeface="Times New Roman"/>
                <a:cs typeface="Times New Roman"/>
              </a:rPr>
              <a:t> </a:t>
            </a:r>
            <a:r>
              <a:rPr sz="600" spc="0" dirty="0" smtClean="0">
                <a:solidFill>
                  <a:srgbClr val="8C8CAC"/>
                </a:solidFill>
                <a:latin typeface="Times New Roman"/>
                <a:cs typeface="Times New Roman"/>
              </a:rPr>
              <a:t>Objectives   </a:t>
            </a:r>
            <a:r>
              <a:rPr sz="600" spc="55" dirty="0" smtClean="0">
                <a:solidFill>
                  <a:srgbClr val="8C8CAC"/>
                </a:solidFill>
                <a:latin typeface="Times New Roman"/>
                <a:cs typeface="Times New Roman"/>
              </a:rPr>
              <a:t> </a:t>
            </a:r>
            <a:r>
              <a:rPr sz="600" spc="0" dirty="0" smtClean="0">
                <a:solidFill>
                  <a:srgbClr val="8C8CAC"/>
                </a:solidFill>
                <a:latin typeface="Times New Roman"/>
                <a:cs typeface="Times New Roman"/>
              </a:rPr>
              <a:t>Problem </a:t>
            </a:r>
            <a:r>
              <a:rPr sz="600" spc="70" dirty="0" smtClean="0">
                <a:solidFill>
                  <a:srgbClr val="8C8CAC"/>
                </a:solidFill>
                <a:latin typeface="Times New Roman"/>
                <a:cs typeface="Times New Roman"/>
              </a:rPr>
              <a:t> </a:t>
            </a:r>
            <a:r>
              <a:rPr sz="600" spc="0" dirty="0" smtClean="0">
                <a:solidFill>
                  <a:srgbClr val="8C8CAC"/>
                </a:solidFill>
                <a:latin typeface="Times New Roman"/>
                <a:cs typeface="Times New Roman"/>
              </a:rPr>
              <a:t>Description</a:t>
            </a:r>
            <a:endParaRPr sz="600">
              <a:latin typeface="Times New Roman"/>
              <a:cs typeface="Times New Roman"/>
            </a:endParaRPr>
          </a:p>
        </p:txBody>
      </p:sp>
      <p:sp>
        <p:nvSpPr>
          <p:cNvPr id="7" name="object 7"/>
          <p:cNvSpPr txBox="1"/>
          <p:nvPr/>
        </p:nvSpPr>
        <p:spPr>
          <a:xfrm>
            <a:off x="95300" y="366542"/>
            <a:ext cx="838452"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References</a:t>
            </a:r>
            <a:endParaRPr sz="1400">
              <a:latin typeface="Times New Roman"/>
              <a:cs typeface="Times New Roman"/>
            </a:endParaRPr>
          </a:p>
        </p:txBody>
      </p:sp>
      <p:sp>
        <p:nvSpPr>
          <p:cNvPr id="6" name="object 6"/>
          <p:cNvSpPr txBox="1"/>
          <p:nvPr/>
        </p:nvSpPr>
        <p:spPr>
          <a:xfrm>
            <a:off x="624395" y="766074"/>
            <a:ext cx="3657053" cy="2313953"/>
          </a:xfrm>
          <a:prstGeom prst="rect">
            <a:avLst/>
          </a:prstGeom>
        </p:spPr>
        <p:txBody>
          <a:bodyPr wrap="square" lIns="0" tIns="0" rIns="0" bIns="0" rtlCol="0">
            <a:noAutofit/>
          </a:bodyPr>
          <a:lstStyle/>
          <a:p>
            <a:pPr marL="12700" marR="20781">
              <a:lnSpc>
                <a:spcPts val="1160"/>
              </a:lnSpc>
              <a:spcBef>
                <a:spcPts val="57"/>
              </a:spcBef>
            </a:pPr>
            <a:r>
              <a:rPr sz="1100" spc="0" dirty="0" smtClean="0">
                <a:latin typeface="Times New Roman"/>
                <a:cs typeface="Times New Roman"/>
              </a:rPr>
              <a:t>C</a:t>
            </a:r>
            <a:r>
              <a:rPr sz="1100" spc="48" dirty="0" smtClean="0">
                <a:latin typeface="Times New Roman"/>
                <a:cs typeface="Times New Roman"/>
              </a:rPr>
              <a:t> </a:t>
            </a:r>
            <a:r>
              <a:rPr sz="1100" spc="0" dirty="0" smtClean="0">
                <a:latin typeface="Times New Roman"/>
                <a:cs typeface="Times New Roman"/>
              </a:rPr>
              <a:t>Sh</a:t>
            </a:r>
            <a:r>
              <a:rPr sz="1100" spc="-29" dirty="0" smtClean="0">
                <a:latin typeface="Times New Roman"/>
                <a:cs typeface="Times New Roman"/>
              </a:rPr>
              <a:t>a</a:t>
            </a:r>
            <a:r>
              <a:rPr sz="1100" spc="0" dirty="0" smtClean="0">
                <a:latin typeface="Times New Roman"/>
                <a:cs typeface="Times New Roman"/>
              </a:rPr>
              <a:t>rma</a:t>
            </a:r>
            <a:r>
              <a:rPr sz="1100" spc="163" dirty="0" smtClean="0">
                <a:latin typeface="Times New Roman"/>
                <a:cs typeface="Times New Roman"/>
              </a:rPr>
              <a:t> </a:t>
            </a:r>
            <a:r>
              <a:rPr sz="1100" spc="0" dirty="0" smtClean="0">
                <a:latin typeface="Times New Roman"/>
                <a:cs typeface="Times New Roman"/>
              </a:rPr>
              <a:t>A.</a:t>
            </a:r>
            <a:r>
              <a:rPr sz="1100" spc="47" dirty="0" smtClean="0">
                <a:latin typeface="Times New Roman"/>
                <a:cs typeface="Times New Roman"/>
              </a:rPr>
              <a:t> </a:t>
            </a:r>
            <a:r>
              <a:rPr sz="1100" spc="0" dirty="0" smtClean="0">
                <a:latin typeface="Times New Roman"/>
                <a:cs typeface="Times New Roman"/>
              </a:rPr>
              <a:t>Bhatia</a:t>
            </a:r>
            <a:r>
              <a:rPr sz="1100" spc="204" dirty="0" smtClean="0">
                <a:latin typeface="Times New Roman"/>
                <a:cs typeface="Times New Roman"/>
              </a:rPr>
              <a:t> </a:t>
            </a:r>
            <a:r>
              <a:rPr sz="1100" spc="0" dirty="0" smtClean="0">
                <a:latin typeface="Times New Roman"/>
                <a:cs typeface="Times New Roman"/>
              </a:rPr>
              <a:t>and</a:t>
            </a:r>
            <a:r>
              <a:rPr sz="1100" spc="142" dirty="0" smtClean="0">
                <a:latin typeface="Times New Roman"/>
                <a:cs typeface="Times New Roman"/>
              </a:rPr>
              <a:t> </a:t>
            </a:r>
            <a:r>
              <a:rPr sz="1100" spc="0" dirty="0" smtClean="0">
                <a:latin typeface="Times New Roman"/>
                <a:cs typeface="Times New Roman"/>
              </a:rPr>
              <a:t>R.</a:t>
            </a:r>
            <a:r>
              <a:rPr sz="1100" spc="85" dirty="0" smtClean="0">
                <a:latin typeface="Times New Roman"/>
                <a:cs typeface="Times New Roman"/>
              </a:rPr>
              <a:t> </a:t>
            </a:r>
            <a:r>
              <a:rPr sz="1100" spc="0" dirty="0" smtClean="0">
                <a:latin typeface="Times New Roman"/>
                <a:cs typeface="Times New Roman"/>
              </a:rPr>
              <a:t>G</a:t>
            </a:r>
            <a:r>
              <a:rPr sz="1100" spc="-29" dirty="0" smtClean="0">
                <a:latin typeface="Times New Roman"/>
                <a:cs typeface="Times New Roman"/>
              </a:rPr>
              <a:t>oy</a:t>
            </a:r>
            <a:r>
              <a:rPr sz="1100" spc="0" dirty="0" smtClean="0">
                <a:latin typeface="Times New Roman"/>
                <a:cs typeface="Times New Roman"/>
              </a:rPr>
              <a:t>al.</a:t>
            </a:r>
            <a:r>
              <a:rPr sz="1100" spc="96" dirty="0" smtClean="0">
                <a:latin typeface="Times New Roman"/>
                <a:cs typeface="Times New Roman"/>
              </a:rPr>
              <a:t> </a:t>
            </a:r>
            <a:r>
              <a:rPr sz="1100" spc="0" dirty="0" smtClean="0">
                <a:latin typeface="Times New Roman"/>
                <a:cs typeface="Times New Roman"/>
              </a:rPr>
              <a:t>Development</a:t>
            </a:r>
            <a:r>
              <a:rPr sz="1100" spc="89"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an</a:t>
            </a:r>
            <a:r>
              <a:rPr sz="1100" spc="131" dirty="0" smtClean="0">
                <a:latin typeface="Times New Roman"/>
                <a:cs typeface="Times New Roman"/>
              </a:rPr>
              <a:t> </a:t>
            </a:r>
            <a:r>
              <a:rPr sz="1100" spc="0" dirty="0" smtClean="0">
                <a:latin typeface="Times New Roman"/>
                <a:cs typeface="Times New Roman"/>
              </a:rPr>
              <a:t>agent</a:t>
            </a:r>
            <a:endParaRPr sz="1100" dirty="0">
              <a:latin typeface="Times New Roman"/>
              <a:cs typeface="Times New Roman"/>
            </a:endParaRPr>
          </a:p>
          <a:p>
            <a:pPr marL="12700" marR="184022">
              <a:lnSpc>
                <a:spcPts val="1264"/>
              </a:lnSpc>
              <a:spcBef>
                <a:spcPts val="32"/>
              </a:spcBef>
            </a:pPr>
            <a:r>
              <a:rPr sz="1100" spc="0" dirty="0" smtClean="0">
                <a:latin typeface="Times New Roman"/>
                <a:cs typeface="Times New Roman"/>
              </a:rPr>
              <a:t>based</a:t>
            </a:r>
            <a:r>
              <a:rPr sz="1100" spc="119" dirty="0" smtClean="0">
                <a:latin typeface="Times New Roman"/>
                <a:cs typeface="Times New Roman"/>
              </a:rPr>
              <a:t> </a:t>
            </a:r>
            <a:r>
              <a:rPr sz="1100" spc="0" dirty="0" smtClean="0">
                <a:latin typeface="Times New Roman"/>
                <a:cs typeface="Times New Roman"/>
              </a:rPr>
              <a:t>m</a:t>
            </a:r>
            <a:r>
              <a:rPr sz="1100" spc="29" dirty="0" smtClean="0">
                <a:latin typeface="Times New Roman"/>
                <a:cs typeface="Times New Roman"/>
              </a:rPr>
              <a:t>o</a:t>
            </a:r>
            <a:r>
              <a:rPr sz="1100" spc="0" dirty="0" smtClean="0">
                <a:latin typeface="Times New Roman"/>
                <a:cs typeface="Times New Roman"/>
              </a:rPr>
              <a:t>del</a:t>
            </a:r>
            <a:r>
              <a:rPr sz="1100" spc="45" dirty="0" smtClean="0">
                <a:latin typeface="Times New Roman"/>
                <a:cs typeface="Times New Roman"/>
              </a:rPr>
              <a:t> </a:t>
            </a:r>
            <a:r>
              <a:rPr sz="1100" spc="0" dirty="0" smtClean="0">
                <a:latin typeface="Times New Roman"/>
                <a:cs typeface="Times New Roman"/>
              </a:rPr>
              <a:t>illustrating</a:t>
            </a:r>
            <a:r>
              <a:rPr sz="1100" spc="122"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usage</a:t>
            </a:r>
            <a:r>
              <a:rPr sz="1100" spc="108"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deferred</a:t>
            </a:r>
            <a:r>
              <a:rPr sz="1100" spc="61" dirty="0" smtClean="0">
                <a:latin typeface="Times New Roman"/>
                <a:cs typeface="Times New Roman"/>
              </a:rPr>
              <a:t> </a:t>
            </a:r>
            <a:r>
              <a:rPr sz="1100" spc="0" dirty="0" smtClean="0">
                <a:latin typeface="Times New Roman"/>
                <a:cs typeface="Times New Roman"/>
              </a:rPr>
              <a:t>acceptance alg</a:t>
            </a:r>
            <a:r>
              <a:rPr sz="1100" spc="-29" dirty="0" smtClean="0">
                <a:latin typeface="Times New Roman"/>
                <a:cs typeface="Times New Roman"/>
              </a:rPr>
              <a:t>o</a:t>
            </a:r>
            <a:r>
              <a:rPr sz="1100" spc="0" dirty="0" smtClean="0">
                <a:latin typeface="Times New Roman"/>
                <a:cs typeface="Times New Roman"/>
              </a:rPr>
              <a:t>rithm</a:t>
            </a:r>
            <a:r>
              <a:rPr sz="1100" spc="129" dirty="0" smtClean="0">
                <a:latin typeface="Times New Roman"/>
                <a:cs typeface="Times New Roman"/>
              </a:rPr>
              <a:t> </a:t>
            </a:r>
            <a:r>
              <a:rPr sz="1100" spc="0" dirty="0" smtClean="0">
                <a:latin typeface="Times New Roman"/>
                <a:cs typeface="Times New Roman"/>
              </a:rPr>
              <a:t>in</a:t>
            </a:r>
            <a:r>
              <a:rPr sz="1100" spc="55"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admission</a:t>
            </a:r>
            <a:r>
              <a:rPr sz="1100" spc="30"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r</a:t>
            </a:r>
            <a:r>
              <a:rPr sz="1100" spc="29" dirty="0" smtClean="0">
                <a:latin typeface="Times New Roman"/>
                <a:cs typeface="Times New Roman"/>
              </a:rPr>
              <a:t>o</a:t>
            </a:r>
            <a:r>
              <a:rPr sz="1100" spc="0" dirty="0" smtClean="0">
                <a:latin typeface="Times New Roman"/>
                <a:cs typeface="Times New Roman"/>
              </a:rPr>
              <a:t>cess.</a:t>
            </a:r>
            <a:r>
              <a:rPr sz="1100" spc="205" dirty="0" smtClean="0">
                <a:latin typeface="Times New Roman"/>
                <a:cs typeface="Times New Roman"/>
              </a:rPr>
              <a:t> </a:t>
            </a:r>
            <a:r>
              <a:rPr sz="1100" spc="-89" dirty="0" smtClean="0">
                <a:latin typeface="Times New Roman"/>
                <a:cs typeface="Times New Roman"/>
              </a:rPr>
              <a:t>T</a:t>
            </a:r>
            <a:r>
              <a:rPr sz="1100" spc="0" dirty="0" smtClean="0">
                <a:latin typeface="Times New Roman"/>
                <a:cs typeface="Times New Roman"/>
              </a:rPr>
              <a:t>echnical</a:t>
            </a:r>
            <a:r>
              <a:rPr sz="1100" spc="100" dirty="0" smtClean="0">
                <a:latin typeface="Times New Roman"/>
                <a:cs typeface="Times New Roman"/>
              </a:rPr>
              <a:t> </a:t>
            </a:r>
            <a:r>
              <a:rPr sz="1100" spc="0" dirty="0" smtClean="0">
                <a:latin typeface="Times New Roman"/>
                <a:cs typeface="Times New Roman"/>
              </a:rPr>
              <a:t>re</a:t>
            </a:r>
            <a:r>
              <a:rPr sz="1100" spc="29" dirty="0" smtClean="0">
                <a:latin typeface="Times New Roman"/>
                <a:cs typeface="Times New Roman"/>
              </a:rPr>
              <a:t>p</a:t>
            </a:r>
            <a:r>
              <a:rPr sz="1100" spc="-29" dirty="0" smtClean="0">
                <a:latin typeface="Times New Roman"/>
                <a:cs typeface="Times New Roman"/>
              </a:rPr>
              <a:t>o</a:t>
            </a:r>
            <a:r>
              <a:rPr sz="1100" spc="0" dirty="0" smtClean="0">
                <a:latin typeface="Times New Roman"/>
                <a:cs typeface="Times New Roman"/>
              </a:rPr>
              <a:t>rt,</a:t>
            </a:r>
            <a:r>
              <a:rPr sz="1100" spc="213"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eerJ PrePrints, </a:t>
            </a:r>
            <a:r>
              <a:rPr sz="1100" spc="47" dirty="0" smtClean="0">
                <a:latin typeface="Times New Roman"/>
                <a:cs typeface="Times New Roman"/>
              </a:rPr>
              <a:t> </a:t>
            </a:r>
            <a:r>
              <a:rPr sz="1100" spc="0" dirty="0" smtClean="0">
                <a:latin typeface="Times New Roman"/>
                <a:cs typeface="Times New Roman"/>
              </a:rPr>
              <a:t>201</a:t>
            </a:r>
            <a:r>
              <a:rPr lang="en-US" sz="1100" spc="0" dirty="0" smtClean="0">
                <a:latin typeface="Times New Roman"/>
                <a:cs typeface="Times New Roman"/>
              </a:rPr>
              <a:t>7</a:t>
            </a:r>
            <a:endParaRPr sz="1100" dirty="0">
              <a:latin typeface="Times New Roman"/>
              <a:cs typeface="Times New Roman"/>
            </a:endParaRPr>
          </a:p>
          <a:p>
            <a:pPr marL="12700" marR="272649" algn="just">
              <a:lnSpc>
                <a:spcPts val="1264"/>
              </a:lnSpc>
              <a:spcBef>
                <a:spcPts val="314"/>
              </a:spcBef>
            </a:pPr>
            <a:r>
              <a:rPr sz="1100" spc="0" dirty="0" smtClean="0">
                <a:latin typeface="Times New Roman"/>
                <a:cs typeface="Times New Roman"/>
              </a:rPr>
              <a:t>A.</a:t>
            </a:r>
            <a:r>
              <a:rPr sz="1100" spc="43" dirty="0" smtClean="0">
                <a:latin typeface="Times New Roman"/>
                <a:cs typeface="Times New Roman"/>
              </a:rPr>
              <a:t> </a:t>
            </a:r>
            <a:r>
              <a:rPr sz="1100" spc="0" dirty="0" smtClean="0">
                <a:latin typeface="Times New Roman"/>
                <a:cs typeface="Times New Roman"/>
              </a:rPr>
              <a:t>A</a:t>
            </a:r>
            <a:r>
              <a:rPr sz="1100" spc="29" dirty="0" smtClean="0">
                <a:latin typeface="Times New Roman"/>
                <a:cs typeface="Times New Roman"/>
              </a:rPr>
              <a:t>b</a:t>
            </a:r>
            <a:r>
              <a:rPr sz="1100" spc="0" dirty="0" smtClean="0">
                <a:latin typeface="Times New Roman"/>
                <a:cs typeface="Times New Roman"/>
              </a:rPr>
              <a:t>dul</a:t>
            </a:r>
            <a:r>
              <a:rPr sz="1100" spc="-29" dirty="0" smtClean="0">
                <a:latin typeface="Times New Roman"/>
                <a:cs typeface="Times New Roman"/>
              </a:rPr>
              <a:t>k</a:t>
            </a:r>
            <a:r>
              <a:rPr sz="1100" spc="0" dirty="0" smtClean="0">
                <a:latin typeface="Times New Roman"/>
                <a:cs typeface="Times New Roman"/>
              </a:rPr>
              <a:t>adiroglu,</a:t>
            </a:r>
            <a:r>
              <a:rPr sz="1100" spc="-37" dirty="0" smtClean="0">
                <a:latin typeface="Times New Roman"/>
                <a:cs typeface="Times New Roman"/>
              </a:rPr>
              <a:t> </a:t>
            </a:r>
            <a:r>
              <a:rPr sz="1100" spc="-89" dirty="0" smtClean="0">
                <a:latin typeface="Times New Roman"/>
                <a:cs typeface="Times New Roman"/>
              </a:rPr>
              <a:t>P</a:t>
            </a:r>
            <a:r>
              <a:rPr sz="1100" spc="0" dirty="0" smtClean="0">
                <a:latin typeface="Times New Roman"/>
                <a:cs typeface="Times New Roman"/>
              </a:rPr>
              <a:t>.A.</a:t>
            </a:r>
            <a:r>
              <a:rPr sz="1100" spc="147"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athak, </a:t>
            </a:r>
            <a:r>
              <a:rPr sz="1100" spc="65"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0" dirty="0" smtClean="0">
                <a:latin typeface="Times New Roman"/>
                <a:cs typeface="Times New Roman"/>
              </a:rPr>
              <a:t>A.E.</a:t>
            </a:r>
            <a:r>
              <a:rPr sz="1100" spc="43" dirty="0" smtClean="0">
                <a:latin typeface="Times New Roman"/>
                <a:cs typeface="Times New Roman"/>
              </a:rPr>
              <a:t> </a:t>
            </a:r>
            <a:r>
              <a:rPr sz="1100" spc="0" dirty="0" smtClean="0">
                <a:latin typeface="Times New Roman"/>
                <a:cs typeface="Times New Roman"/>
              </a:rPr>
              <a:t>Roth. </a:t>
            </a:r>
            <a:r>
              <a:rPr sz="1100" spc="14" dirty="0" smtClean="0">
                <a:latin typeface="Times New Roman"/>
                <a:cs typeface="Times New Roman"/>
              </a:rPr>
              <a:t> </a:t>
            </a:r>
            <a:r>
              <a:rPr sz="1100" spc="0" dirty="0" smtClean="0">
                <a:latin typeface="Times New Roman"/>
                <a:cs typeface="Times New Roman"/>
              </a:rPr>
              <a:t>The</a:t>
            </a:r>
            <a:r>
              <a:rPr sz="1100" spc="163" dirty="0" smtClean="0">
                <a:latin typeface="Times New Roman"/>
                <a:cs typeface="Times New Roman"/>
              </a:rPr>
              <a:t> </a:t>
            </a:r>
            <a:r>
              <a:rPr sz="1100" spc="0" dirty="0" smtClean="0">
                <a:latin typeface="Times New Roman"/>
                <a:cs typeface="Times New Roman"/>
              </a:rPr>
              <a:t>new </a:t>
            </a:r>
            <a:r>
              <a:rPr sz="1100" spc="-29" dirty="0" smtClean="0">
                <a:latin typeface="Times New Roman"/>
                <a:cs typeface="Times New Roman"/>
              </a:rPr>
              <a:t>yo</a:t>
            </a:r>
            <a:r>
              <a:rPr sz="1100" spc="0" dirty="0" smtClean="0">
                <a:latin typeface="Times New Roman"/>
                <a:cs typeface="Times New Roman"/>
              </a:rPr>
              <a:t>rk</a:t>
            </a:r>
            <a:r>
              <a:rPr sz="1100" spc="4" dirty="0" smtClean="0">
                <a:latin typeface="Times New Roman"/>
                <a:cs typeface="Times New Roman"/>
              </a:rPr>
              <a:t> </a:t>
            </a:r>
            <a:r>
              <a:rPr sz="1100" spc="0" dirty="0" smtClean="0">
                <a:latin typeface="Times New Roman"/>
                <a:cs typeface="Times New Roman"/>
              </a:rPr>
              <a:t>ci</a:t>
            </a:r>
            <a:r>
              <a:rPr sz="1100" spc="-29" dirty="0" smtClean="0">
                <a:latin typeface="Times New Roman"/>
                <a:cs typeface="Times New Roman"/>
              </a:rPr>
              <a:t>t</a:t>
            </a:r>
            <a:r>
              <a:rPr sz="1100" spc="0" dirty="0" smtClean="0">
                <a:latin typeface="Times New Roman"/>
                <a:cs typeface="Times New Roman"/>
              </a:rPr>
              <a:t>y</a:t>
            </a:r>
            <a:r>
              <a:rPr sz="1100" spc="77" dirty="0" smtClean="0">
                <a:latin typeface="Times New Roman"/>
                <a:cs typeface="Times New Roman"/>
              </a:rPr>
              <a:t> </a:t>
            </a:r>
            <a:r>
              <a:rPr sz="1100" spc="0" dirty="0" smtClean="0">
                <a:latin typeface="Times New Roman"/>
                <a:cs typeface="Times New Roman"/>
              </a:rPr>
              <a:t>high</a:t>
            </a:r>
            <a:r>
              <a:rPr sz="1100" spc="43" dirty="0" smtClean="0">
                <a:latin typeface="Times New Roman"/>
                <a:cs typeface="Times New Roman"/>
              </a:rPr>
              <a:t> </a:t>
            </a:r>
            <a:r>
              <a:rPr sz="1100" spc="0" dirty="0" smtClean="0">
                <a:latin typeface="Times New Roman"/>
                <a:cs typeface="Times New Roman"/>
              </a:rPr>
              <a:t>sch</a:t>
            </a:r>
            <a:r>
              <a:rPr sz="1100" spc="29" dirty="0" smtClean="0">
                <a:latin typeface="Times New Roman"/>
                <a:cs typeface="Times New Roman"/>
              </a:rPr>
              <a:t>o</a:t>
            </a:r>
            <a:r>
              <a:rPr sz="1100" spc="0" dirty="0" smtClean="0">
                <a:latin typeface="Times New Roman"/>
                <a:cs typeface="Times New Roman"/>
              </a:rPr>
              <a:t>ol</a:t>
            </a:r>
            <a:r>
              <a:rPr sz="1100" spc="6" dirty="0" smtClean="0">
                <a:latin typeface="Times New Roman"/>
                <a:cs typeface="Times New Roman"/>
              </a:rPr>
              <a:t> </a:t>
            </a:r>
            <a:r>
              <a:rPr sz="1100" spc="0" dirty="0" smtClean="0">
                <a:latin typeface="Times New Roman"/>
                <a:cs typeface="Times New Roman"/>
              </a:rPr>
              <a:t>match. </a:t>
            </a:r>
            <a:r>
              <a:rPr sz="1100" spc="82" dirty="0" smtClean="0">
                <a:latin typeface="Times New Roman"/>
                <a:cs typeface="Times New Roman"/>
              </a:rPr>
              <a:t> </a:t>
            </a:r>
            <a:r>
              <a:rPr sz="1100" spc="0" dirty="0" smtClean="0">
                <a:latin typeface="Times New Roman"/>
                <a:cs typeface="Times New Roman"/>
              </a:rPr>
              <a:t>American</a:t>
            </a:r>
            <a:r>
              <a:rPr sz="1100" spc="2" dirty="0" smtClean="0">
                <a:latin typeface="Times New Roman"/>
                <a:cs typeface="Times New Roman"/>
              </a:rPr>
              <a:t> </a:t>
            </a:r>
            <a:r>
              <a:rPr sz="1100" spc="0" dirty="0" smtClean="0">
                <a:latin typeface="Times New Roman"/>
                <a:cs typeface="Times New Roman"/>
              </a:rPr>
              <a:t>Economic Review, pages</a:t>
            </a:r>
            <a:r>
              <a:rPr sz="1100" spc="103" dirty="0" smtClean="0">
                <a:latin typeface="Times New Roman"/>
                <a:cs typeface="Times New Roman"/>
              </a:rPr>
              <a:t> </a:t>
            </a:r>
            <a:r>
              <a:rPr sz="1100" spc="0" dirty="0" smtClean="0">
                <a:latin typeface="Times New Roman"/>
                <a:cs typeface="Times New Roman"/>
              </a:rPr>
              <a:t>364{367,</a:t>
            </a:r>
            <a:r>
              <a:rPr sz="1100" spc="89" dirty="0" smtClean="0">
                <a:latin typeface="Times New Roman"/>
                <a:cs typeface="Times New Roman"/>
              </a:rPr>
              <a:t> </a:t>
            </a:r>
            <a:r>
              <a:rPr sz="1100" spc="0" dirty="0" smtClean="0">
                <a:latin typeface="Times New Roman"/>
                <a:cs typeface="Times New Roman"/>
              </a:rPr>
              <a:t>2005}</a:t>
            </a:r>
            <a:endParaRPr sz="1100" dirty="0">
              <a:latin typeface="Times New Roman"/>
              <a:cs typeface="Times New Roman"/>
            </a:endParaRPr>
          </a:p>
          <a:p>
            <a:pPr marL="12700" marR="20781">
              <a:lnSpc>
                <a:spcPct val="95825"/>
              </a:lnSpc>
              <a:spcBef>
                <a:spcPts val="314"/>
              </a:spcBef>
            </a:pPr>
            <a:r>
              <a:rPr sz="1100" spc="0" dirty="0" smtClean="0">
                <a:latin typeface="Times New Roman"/>
                <a:cs typeface="Times New Roman"/>
              </a:rPr>
              <a:t>A.</a:t>
            </a:r>
            <a:r>
              <a:rPr sz="1100" spc="43" dirty="0" smtClean="0">
                <a:latin typeface="Times New Roman"/>
                <a:cs typeface="Times New Roman"/>
              </a:rPr>
              <a:t> </a:t>
            </a:r>
            <a:r>
              <a:rPr sz="1100" spc="0" dirty="0" smtClean="0">
                <a:latin typeface="Times New Roman"/>
                <a:cs typeface="Times New Roman"/>
              </a:rPr>
              <a:t>A</a:t>
            </a:r>
            <a:r>
              <a:rPr sz="1100" spc="29" dirty="0" smtClean="0">
                <a:latin typeface="Times New Roman"/>
                <a:cs typeface="Times New Roman"/>
              </a:rPr>
              <a:t>b</a:t>
            </a:r>
            <a:r>
              <a:rPr sz="1100" spc="0" dirty="0" smtClean="0">
                <a:latin typeface="Times New Roman"/>
                <a:cs typeface="Times New Roman"/>
              </a:rPr>
              <a:t>dul</a:t>
            </a:r>
            <a:r>
              <a:rPr sz="1100" spc="-29" dirty="0" smtClean="0">
                <a:latin typeface="Times New Roman"/>
                <a:cs typeface="Times New Roman"/>
              </a:rPr>
              <a:t>k</a:t>
            </a:r>
            <a:r>
              <a:rPr sz="1100" spc="0" dirty="0" smtClean="0">
                <a:latin typeface="Times New Roman"/>
                <a:cs typeface="Times New Roman"/>
              </a:rPr>
              <a:t>adiroglu</a:t>
            </a:r>
            <a:r>
              <a:rPr sz="1100" spc="-62" dirty="0" smtClean="0">
                <a:latin typeface="Times New Roman"/>
                <a:cs typeface="Times New Roman"/>
              </a:rPr>
              <a:t> </a:t>
            </a:r>
            <a:r>
              <a:rPr sz="1100" spc="0" dirty="0" smtClean="0">
                <a:latin typeface="Times New Roman"/>
                <a:cs typeface="Times New Roman"/>
              </a:rPr>
              <a:t>and</a:t>
            </a:r>
            <a:r>
              <a:rPr sz="1100" spc="142" dirty="0" smtClean="0">
                <a:latin typeface="Times New Roman"/>
                <a:cs typeface="Times New Roman"/>
              </a:rPr>
              <a:t> </a:t>
            </a:r>
            <a:r>
              <a:rPr sz="1100" spc="0" dirty="0" smtClean="0">
                <a:latin typeface="Times New Roman"/>
                <a:cs typeface="Times New Roman"/>
              </a:rPr>
              <a:t>T.</a:t>
            </a:r>
            <a:r>
              <a:rPr sz="1100" spc="184" dirty="0" smtClean="0">
                <a:latin typeface="Times New Roman"/>
                <a:cs typeface="Times New Roman"/>
              </a:rPr>
              <a:t> </a:t>
            </a:r>
            <a:r>
              <a:rPr sz="1100" spc="0" dirty="0" smtClean="0">
                <a:latin typeface="Times New Roman"/>
                <a:cs typeface="Times New Roman"/>
              </a:rPr>
              <a:t>Sonmez.</a:t>
            </a:r>
            <a:r>
              <a:rPr sz="1100" spc="204" dirty="0" smtClean="0">
                <a:latin typeface="Times New Roman"/>
                <a:cs typeface="Times New Roman"/>
              </a:rPr>
              <a:t> </a:t>
            </a:r>
            <a:r>
              <a:rPr sz="1100" spc="0" dirty="0" smtClean="0">
                <a:latin typeface="Times New Roman"/>
                <a:cs typeface="Times New Roman"/>
              </a:rPr>
              <a:t>Sch</a:t>
            </a:r>
            <a:r>
              <a:rPr sz="1100" spc="29" dirty="0" smtClean="0">
                <a:latin typeface="Times New Roman"/>
                <a:cs typeface="Times New Roman"/>
              </a:rPr>
              <a:t>o</a:t>
            </a:r>
            <a:r>
              <a:rPr sz="1100" spc="0" dirty="0" smtClean="0">
                <a:latin typeface="Times New Roman"/>
                <a:cs typeface="Times New Roman"/>
              </a:rPr>
              <a:t>ol</a:t>
            </a:r>
            <a:r>
              <a:rPr sz="1100" spc="33" dirty="0" smtClean="0">
                <a:latin typeface="Times New Roman"/>
                <a:cs typeface="Times New Roman"/>
              </a:rPr>
              <a:t> </a:t>
            </a:r>
            <a:r>
              <a:rPr sz="1100" spc="0" dirty="0" smtClean="0">
                <a:latin typeface="Times New Roman"/>
                <a:cs typeface="Times New Roman"/>
              </a:rPr>
              <a:t>choice:</a:t>
            </a:r>
            <a:r>
              <a:rPr sz="1100" spc="145" dirty="0" smtClean="0">
                <a:latin typeface="Times New Roman"/>
                <a:cs typeface="Times New Roman"/>
              </a:rPr>
              <a:t> </a:t>
            </a:r>
            <a:r>
              <a:rPr sz="1100" spc="0" dirty="0" smtClean="0">
                <a:latin typeface="Times New Roman"/>
                <a:cs typeface="Times New Roman"/>
              </a:rPr>
              <a:t>A</a:t>
            </a:r>
            <a:endParaRPr sz="1100" dirty="0">
              <a:latin typeface="Times New Roman"/>
              <a:cs typeface="Times New Roman"/>
            </a:endParaRPr>
          </a:p>
          <a:p>
            <a:pPr marL="12700">
              <a:lnSpc>
                <a:spcPct val="95825"/>
              </a:lnSpc>
              <a:spcBef>
                <a:spcPts val="90"/>
              </a:spcBef>
            </a:pPr>
            <a:r>
              <a:rPr sz="1100" spc="0" dirty="0" smtClean="0">
                <a:latin typeface="Times New Roman"/>
                <a:cs typeface="Times New Roman"/>
              </a:rPr>
              <a:t>mechanism</a:t>
            </a:r>
            <a:r>
              <a:rPr sz="1100" spc="69" dirty="0" smtClean="0">
                <a:latin typeface="Times New Roman"/>
                <a:cs typeface="Times New Roman"/>
              </a:rPr>
              <a:t> </a:t>
            </a:r>
            <a:r>
              <a:rPr sz="1100" spc="0" dirty="0" smtClean="0">
                <a:latin typeface="Times New Roman"/>
                <a:cs typeface="Times New Roman"/>
              </a:rPr>
              <a:t>design</a:t>
            </a:r>
            <a:r>
              <a:rPr sz="1100" spc="17" dirty="0" smtClean="0">
                <a:latin typeface="Times New Roman"/>
                <a:cs typeface="Times New Roman"/>
              </a:rPr>
              <a:t> </a:t>
            </a:r>
            <a:r>
              <a:rPr sz="1100" spc="0" dirty="0" smtClean="0">
                <a:latin typeface="Times New Roman"/>
                <a:cs typeface="Times New Roman"/>
              </a:rPr>
              <a:t>ap</a:t>
            </a:r>
            <a:r>
              <a:rPr sz="1100" spc="-29" dirty="0" smtClean="0">
                <a:latin typeface="Times New Roman"/>
                <a:cs typeface="Times New Roman"/>
              </a:rPr>
              <a:t>p</a:t>
            </a:r>
            <a:r>
              <a:rPr sz="1100" spc="0" dirty="0" smtClean="0">
                <a:latin typeface="Times New Roman"/>
                <a:cs typeface="Times New Roman"/>
              </a:rPr>
              <a:t>roach. </a:t>
            </a:r>
            <a:r>
              <a:rPr sz="1100" spc="38" dirty="0" smtClean="0">
                <a:latin typeface="Times New Roman"/>
                <a:cs typeface="Times New Roman"/>
              </a:rPr>
              <a:t> </a:t>
            </a:r>
            <a:r>
              <a:rPr sz="1100" spc="0" dirty="0" smtClean="0">
                <a:latin typeface="Times New Roman"/>
                <a:cs typeface="Times New Roman"/>
              </a:rPr>
              <a:t>The</a:t>
            </a:r>
            <a:r>
              <a:rPr sz="1100" spc="143" dirty="0" smtClean="0">
                <a:latin typeface="Times New Roman"/>
                <a:cs typeface="Times New Roman"/>
              </a:rPr>
              <a:t> </a:t>
            </a:r>
            <a:r>
              <a:rPr sz="1100" spc="0" dirty="0" smtClean="0">
                <a:latin typeface="Times New Roman"/>
                <a:cs typeface="Times New Roman"/>
              </a:rPr>
              <a:t>American</a:t>
            </a:r>
            <a:r>
              <a:rPr sz="1100" spc="-1" dirty="0" smtClean="0">
                <a:latin typeface="Times New Roman"/>
                <a:cs typeface="Times New Roman"/>
              </a:rPr>
              <a:t> </a:t>
            </a:r>
            <a:r>
              <a:rPr sz="1100" spc="0" dirty="0" smtClean="0">
                <a:latin typeface="Times New Roman"/>
                <a:cs typeface="Times New Roman"/>
              </a:rPr>
              <a:t>Economic</a:t>
            </a:r>
            <a:r>
              <a:rPr sz="1100" spc="-3" dirty="0" smtClean="0">
                <a:latin typeface="Times New Roman"/>
                <a:cs typeface="Times New Roman"/>
              </a:rPr>
              <a:t> </a:t>
            </a:r>
            <a:r>
              <a:rPr sz="1100" spc="0" dirty="0" smtClean="0">
                <a:latin typeface="Times New Roman"/>
                <a:cs typeface="Times New Roman"/>
              </a:rPr>
              <a:t>Review,</a:t>
            </a:r>
            <a:endParaRPr sz="1100" dirty="0">
              <a:latin typeface="Times New Roman"/>
              <a:cs typeface="Times New Roman"/>
            </a:endParaRPr>
          </a:p>
          <a:p>
            <a:pPr marL="12700" marR="20781">
              <a:lnSpc>
                <a:spcPct val="95825"/>
              </a:lnSpc>
              <a:spcBef>
                <a:spcPts val="90"/>
              </a:spcBef>
            </a:pPr>
            <a:r>
              <a:rPr sz="1100" spc="0" dirty="0" smtClean="0">
                <a:latin typeface="Times New Roman"/>
                <a:cs typeface="Times New Roman"/>
              </a:rPr>
              <a:t>93(3):729{747,</a:t>
            </a:r>
            <a:r>
              <a:rPr sz="1100" spc="175" dirty="0" smtClean="0">
                <a:latin typeface="Times New Roman"/>
                <a:cs typeface="Times New Roman"/>
              </a:rPr>
              <a:t> </a:t>
            </a:r>
            <a:r>
              <a:rPr sz="1100" spc="0" dirty="0" smtClean="0">
                <a:latin typeface="Times New Roman"/>
                <a:cs typeface="Times New Roman"/>
              </a:rPr>
              <a:t>2003.</a:t>
            </a:r>
            <a:endParaRPr sz="1100" dirty="0">
              <a:latin typeface="Times New Roman"/>
              <a:cs typeface="Times New Roman"/>
            </a:endParaRPr>
          </a:p>
          <a:p>
            <a:pPr marL="12700" marR="104829">
              <a:lnSpc>
                <a:spcPts val="1264"/>
              </a:lnSpc>
              <a:spcBef>
                <a:spcPts val="310"/>
              </a:spcBef>
            </a:pPr>
            <a:r>
              <a:rPr sz="1100" spc="0" dirty="0" smtClean="0">
                <a:latin typeface="Times New Roman"/>
                <a:cs typeface="Times New Roman"/>
              </a:rPr>
              <a:t>O.S.</a:t>
            </a:r>
            <a:r>
              <a:rPr sz="1100" spc="134" dirty="0" smtClean="0">
                <a:latin typeface="Times New Roman"/>
                <a:cs typeface="Times New Roman"/>
              </a:rPr>
              <a:t> </a:t>
            </a:r>
            <a:r>
              <a:rPr sz="1100" spc="0" dirty="0" smtClean="0">
                <a:latin typeface="Times New Roman"/>
                <a:cs typeface="Times New Roman"/>
              </a:rPr>
              <a:t>Ade</a:t>
            </a:r>
            <a:r>
              <a:rPr sz="1100" spc="-29" dirty="0" smtClean="0">
                <a:latin typeface="Times New Roman"/>
                <a:cs typeface="Times New Roman"/>
              </a:rPr>
              <a:t>w</a:t>
            </a:r>
            <a:r>
              <a:rPr sz="1100" spc="0" dirty="0" smtClean="0">
                <a:latin typeface="Times New Roman"/>
                <a:cs typeface="Times New Roman"/>
              </a:rPr>
              <a:t>ale,</a:t>
            </a:r>
            <a:r>
              <a:rPr sz="1100" spc="-23" dirty="0" smtClean="0">
                <a:latin typeface="Times New Roman"/>
                <a:cs typeface="Times New Roman"/>
              </a:rPr>
              <a:t> </a:t>
            </a:r>
            <a:r>
              <a:rPr sz="1100" spc="0" dirty="0" smtClean="0">
                <a:latin typeface="Times New Roman"/>
                <a:cs typeface="Times New Roman"/>
              </a:rPr>
              <a:t>A.B.</a:t>
            </a:r>
            <a:r>
              <a:rPr sz="1100" spc="63" dirty="0" smtClean="0">
                <a:latin typeface="Times New Roman"/>
                <a:cs typeface="Times New Roman"/>
              </a:rPr>
              <a:t> </a:t>
            </a:r>
            <a:r>
              <a:rPr sz="1100" spc="0" dirty="0" smtClean="0">
                <a:latin typeface="Times New Roman"/>
                <a:cs typeface="Times New Roman"/>
              </a:rPr>
              <a:t>Adebiyi,</a:t>
            </a:r>
            <a:r>
              <a:rPr sz="1100" spc="-85" dirty="0" smtClean="0">
                <a:latin typeface="Times New Roman"/>
                <a:cs typeface="Times New Roman"/>
              </a:rPr>
              <a:t> </a:t>
            </a:r>
            <a:r>
              <a:rPr sz="1100" spc="0" dirty="0" smtClean="0">
                <a:latin typeface="Times New Roman"/>
                <a:cs typeface="Times New Roman"/>
              </a:rPr>
              <a:t>and</a:t>
            </a:r>
            <a:r>
              <a:rPr sz="1100" spc="142" dirty="0" smtClean="0">
                <a:latin typeface="Times New Roman"/>
                <a:cs typeface="Times New Roman"/>
              </a:rPr>
              <a:t> </a:t>
            </a:r>
            <a:r>
              <a:rPr sz="1100" spc="0" dirty="0" smtClean="0">
                <a:latin typeface="Times New Roman"/>
                <a:cs typeface="Times New Roman"/>
              </a:rPr>
              <a:t>O.O.</a:t>
            </a:r>
            <a:r>
              <a:rPr sz="1100" spc="151" dirty="0" smtClean="0">
                <a:latin typeface="Times New Roman"/>
                <a:cs typeface="Times New Roman"/>
              </a:rPr>
              <a:t> </a:t>
            </a:r>
            <a:r>
              <a:rPr sz="1100" spc="0" dirty="0" smtClean="0">
                <a:latin typeface="Times New Roman"/>
                <a:cs typeface="Times New Roman"/>
              </a:rPr>
              <a:t>Solan</a:t>
            </a:r>
            <a:r>
              <a:rPr sz="1100" spc="-29" dirty="0" smtClean="0">
                <a:latin typeface="Times New Roman"/>
                <a:cs typeface="Times New Roman"/>
              </a:rPr>
              <a:t>k</a:t>
            </a:r>
            <a:r>
              <a:rPr sz="1100" spc="0" dirty="0" smtClean="0">
                <a:latin typeface="Times New Roman"/>
                <a:cs typeface="Times New Roman"/>
              </a:rPr>
              <a:t>e.</a:t>
            </a:r>
            <a:r>
              <a:rPr sz="1100" spc="189" dirty="0" smtClean="0">
                <a:latin typeface="Times New Roman"/>
                <a:cs typeface="Times New Roman"/>
              </a:rPr>
              <a:t> </a:t>
            </a:r>
            <a:r>
              <a:rPr sz="1100" spc="-29" dirty="0" smtClean="0">
                <a:latin typeface="Times New Roman"/>
                <a:cs typeface="Times New Roman"/>
              </a:rPr>
              <a:t>W</a:t>
            </a:r>
            <a:r>
              <a:rPr sz="1100" spc="0" dirty="0" smtClean="0">
                <a:latin typeface="Times New Roman"/>
                <a:cs typeface="Times New Roman"/>
              </a:rPr>
              <a:t>eb-based neural</a:t>
            </a:r>
            <a:r>
              <a:rPr sz="1100" spc="88" dirty="0" smtClean="0">
                <a:latin typeface="Times New Roman"/>
                <a:cs typeface="Times New Roman"/>
              </a:rPr>
              <a:t> </a:t>
            </a:r>
            <a:r>
              <a:rPr sz="1100" spc="0" dirty="0" smtClean="0">
                <a:latin typeface="Times New Roman"/>
                <a:cs typeface="Times New Roman"/>
              </a:rPr>
              <a:t>ne</a:t>
            </a:r>
            <a:r>
              <a:rPr sz="1100" spc="-29" dirty="0" smtClean="0">
                <a:latin typeface="Times New Roman"/>
                <a:cs typeface="Times New Roman"/>
              </a:rPr>
              <a:t>two</a:t>
            </a:r>
            <a:r>
              <a:rPr sz="1100" spc="0" dirty="0" smtClean="0">
                <a:latin typeface="Times New Roman"/>
                <a:cs typeface="Times New Roman"/>
              </a:rPr>
              <a:t>rk</a:t>
            </a:r>
            <a:r>
              <a:rPr sz="1100" spc="100" dirty="0" smtClean="0">
                <a:latin typeface="Times New Roman"/>
                <a:cs typeface="Times New Roman"/>
              </a:rPr>
              <a:t> </a:t>
            </a:r>
            <a:r>
              <a:rPr sz="1100" spc="0" dirty="0" smtClean="0">
                <a:latin typeface="Times New Roman"/>
                <a:cs typeface="Times New Roman"/>
              </a:rPr>
              <a:t>m</a:t>
            </a:r>
            <a:r>
              <a:rPr sz="1100" spc="29" dirty="0" smtClean="0">
                <a:latin typeface="Times New Roman"/>
                <a:cs typeface="Times New Roman"/>
              </a:rPr>
              <a:t>o</a:t>
            </a:r>
            <a:r>
              <a:rPr sz="1100" spc="0" dirty="0" smtClean="0">
                <a:latin typeface="Times New Roman"/>
                <a:cs typeface="Times New Roman"/>
              </a:rPr>
              <a:t>del</a:t>
            </a:r>
            <a:r>
              <a:rPr sz="1100" spc="47" dirty="0" smtClean="0">
                <a:latin typeface="Times New Roman"/>
                <a:cs typeface="Times New Roman"/>
              </a:rPr>
              <a:t> </a:t>
            </a:r>
            <a:r>
              <a:rPr sz="1100" spc="0" dirty="0" smtClean="0">
                <a:latin typeface="Times New Roman"/>
                <a:cs typeface="Times New Roman"/>
              </a:rPr>
              <a:t>f</a:t>
            </a:r>
            <a:r>
              <a:rPr sz="1100" spc="-29" dirty="0" smtClean="0">
                <a:latin typeface="Times New Roman"/>
                <a:cs typeface="Times New Roman"/>
              </a:rPr>
              <a:t>o</a:t>
            </a:r>
            <a:r>
              <a:rPr sz="1100" spc="0" dirty="0" smtClean="0">
                <a:latin typeface="Times New Roman"/>
                <a:cs typeface="Times New Roman"/>
              </a:rPr>
              <a:t>r</a:t>
            </a:r>
            <a:r>
              <a:rPr sz="1100" spc="47" dirty="0" smtClean="0">
                <a:latin typeface="Times New Roman"/>
                <a:cs typeface="Times New Roman"/>
              </a:rPr>
              <a:t> </a:t>
            </a:r>
            <a:r>
              <a:rPr sz="1100" spc="0" dirty="0" smtClean="0">
                <a:latin typeface="Times New Roman"/>
                <a:cs typeface="Times New Roman"/>
              </a:rPr>
              <a:t>universi</a:t>
            </a:r>
            <a:r>
              <a:rPr sz="1100" spc="-29" dirty="0" smtClean="0">
                <a:latin typeface="Times New Roman"/>
                <a:cs typeface="Times New Roman"/>
              </a:rPr>
              <a:t>t</a:t>
            </a:r>
            <a:r>
              <a:rPr sz="1100" spc="0" dirty="0" smtClean="0">
                <a:latin typeface="Times New Roman"/>
                <a:cs typeface="Times New Roman"/>
              </a:rPr>
              <a:t>y</a:t>
            </a:r>
            <a:r>
              <a:rPr sz="1100" spc="89" dirty="0" smtClean="0">
                <a:latin typeface="Times New Roman"/>
                <a:cs typeface="Times New Roman"/>
              </a:rPr>
              <a:t> </a:t>
            </a:r>
            <a:r>
              <a:rPr sz="1100" spc="0" dirty="0" smtClean="0">
                <a:latin typeface="Times New Roman"/>
                <a:cs typeface="Times New Roman"/>
              </a:rPr>
              <a:t>undergraduate </a:t>
            </a:r>
            <a:r>
              <a:rPr sz="1100" spc="13" dirty="0" smtClean="0">
                <a:latin typeface="Times New Roman"/>
                <a:cs typeface="Times New Roman"/>
              </a:rPr>
              <a:t> </a:t>
            </a:r>
            <a:r>
              <a:rPr sz="1100" spc="0" dirty="0" smtClean="0">
                <a:latin typeface="Times New Roman"/>
                <a:cs typeface="Times New Roman"/>
              </a:rPr>
              <a:t>admission selection</a:t>
            </a:r>
            <a:r>
              <a:rPr sz="1100" spc="60"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0" dirty="0" smtClean="0">
                <a:latin typeface="Times New Roman"/>
                <a:cs typeface="Times New Roman"/>
              </a:rPr>
              <a:t>placement. </a:t>
            </a:r>
            <a:r>
              <a:rPr sz="1100" spc="45" dirty="0" smtClean="0">
                <a:latin typeface="Times New Roman"/>
                <a:cs typeface="Times New Roman"/>
              </a:rPr>
              <a:t> </a:t>
            </a:r>
            <a:r>
              <a:rPr sz="1100" spc="0" dirty="0" smtClean="0">
                <a:latin typeface="Times New Roman"/>
                <a:cs typeface="Times New Roman"/>
              </a:rPr>
              <a:t>The</a:t>
            </a:r>
            <a:r>
              <a:rPr sz="1100" spc="158"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acic</a:t>
            </a:r>
            <a:r>
              <a:rPr sz="1100" spc="143" dirty="0" smtClean="0">
                <a:latin typeface="Times New Roman"/>
                <a:cs typeface="Times New Roman"/>
              </a:rPr>
              <a:t> </a:t>
            </a:r>
            <a:r>
              <a:rPr sz="1100" spc="0" dirty="0" smtClean="0">
                <a:latin typeface="Times New Roman"/>
                <a:cs typeface="Times New Roman"/>
              </a:rPr>
              <a:t>Journal</a:t>
            </a:r>
            <a:r>
              <a:rPr sz="1100" spc="188"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Science</a:t>
            </a:r>
            <a:r>
              <a:rPr sz="1100" spc="12" dirty="0" smtClean="0">
                <a:latin typeface="Times New Roman"/>
                <a:cs typeface="Times New Roman"/>
              </a:rPr>
              <a:t> </a:t>
            </a:r>
            <a:r>
              <a:rPr sz="1100" spc="0" dirty="0" smtClean="0">
                <a:latin typeface="Times New Roman"/>
                <a:cs typeface="Times New Roman"/>
              </a:rPr>
              <a:t>and</a:t>
            </a:r>
            <a:endParaRPr sz="1100" dirty="0">
              <a:latin typeface="Times New Roman"/>
              <a:cs typeface="Times New Roman"/>
            </a:endParaRPr>
          </a:p>
        </p:txBody>
      </p:sp>
      <p:sp>
        <p:nvSpPr>
          <p:cNvPr id="5" name="object 5"/>
          <p:cNvSpPr txBox="1"/>
          <p:nvPr/>
        </p:nvSpPr>
        <p:spPr>
          <a:xfrm>
            <a:off x="624395" y="3088155"/>
            <a:ext cx="1771426" cy="206277"/>
          </a:xfrm>
          <a:prstGeom prst="rect">
            <a:avLst/>
          </a:prstGeom>
        </p:spPr>
        <p:txBody>
          <a:bodyPr wrap="square" lIns="0" tIns="0" rIns="0" bIns="0" rtlCol="0">
            <a:noAutofit/>
          </a:bodyPr>
          <a:lstStyle/>
          <a:p>
            <a:pPr marL="12700">
              <a:lnSpc>
                <a:spcPts val="1160"/>
              </a:lnSpc>
              <a:spcBef>
                <a:spcPts val="57"/>
              </a:spcBef>
            </a:pPr>
            <a:r>
              <a:rPr sz="1100" spc="-89" dirty="0" smtClean="0">
                <a:latin typeface="Times New Roman"/>
                <a:cs typeface="Times New Roman"/>
              </a:rPr>
              <a:t>T</a:t>
            </a:r>
            <a:r>
              <a:rPr sz="1100" spc="0" dirty="0" smtClean="0">
                <a:latin typeface="Times New Roman"/>
                <a:cs typeface="Times New Roman"/>
              </a:rPr>
              <a:t>echnolog</a:t>
            </a:r>
            <a:r>
              <a:rPr sz="1100" spc="-89" dirty="0" smtClean="0">
                <a:latin typeface="Times New Roman"/>
                <a:cs typeface="Times New Roman"/>
              </a:rPr>
              <a:t>y</a:t>
            </a:r>
            <a:r>
              <a:rPr sz="1100" spc="0" dirty="0" smtClean="0">
                <a:latin typeface="Times New Roman"/>
                <a:cs typeface="Times New Roman"/>
              </a:rPr>
              <a:t>,</a:t>
            </a:r>
            <a:r>
              <a:rPr sz="1100" spc="75" dirty="0" smtClean="0">
                <a:latin typeface="Times New Roman"/>
                <a:cs typeface="Times New Roman"/>
              </a:rPr>
              <a:t> </a:t>
            </a:r>
            <a:r>
              <a:rPr sz="1100" spc="0" dirty="0" smtClean="0">
                <a:latin typeface="Times New Roman"/>
                <a:cs typeface="Times New Roman"/>
              </a:rPr>
              <a:t>2:367{384,</a:t>
            </a:r>
            <a:r>
              <a:rPr sz="1100" spc="80" dirty="0" smtClean="0">
                <a:latin typeface="Times New Roman"/>
                <a:cs typeface="Times New Roman"/>
              </a:rPr>
              <a:t> </a:t>
            </a:r>
            <a:r>
              <a:rPr sz="1100" spc="0" dirty="0" smtClean="0">
                <a:latin typeface="Times New Roman"/>
                <a:cs typeface="Times New Roman"/>
              </a:rPr>
              <a:t>2007.</a:t>
            </a:r>
            <a:endParaRPr sz="110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44</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bject 44"/>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3" name="object 43"/>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2" name="object 42"/>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8" name="object 38"/>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9" name="object 39"/>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0" name="object 40"/>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1" name="object 41"/>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2" name="object 32"/>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3" name="object 33"/>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4" name="object 34"/>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5" name="object 35"/>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6" name="object 36"/>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7" name="object 37"/>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6" name="object 26"/>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8" name="object 28"/>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9" name="object 29"/>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0" name="object 30"/>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1" name="object 31"/>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1" name="object 21"/>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2" name="object 22"/>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5" name="object 15"/>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6" name="object 16"/>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8" name="object 18"/>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9" name="object 19"/>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0" name="object 20"/>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2" name="object 12"/>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3" name="object 13"/>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4" name="object 14"/>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11" name="object 11"/>
          <p:cNvSpPr/>
          <p:nvPr/>
        </p:nvSpPr>
        <p:spPr>
          <a:xfrm>
            <a:off x="506310" y="884135"/>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0" name="object 10"/>
          <p:cNvSpPr/>
          <p:nvPr/>
        </p:nvSpPr>
        <p:spPr>
          <a:xfrm>
            <a:off x="506310" y="1610398"/>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506310" y="2164575"/>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8" name="object 8"/>
          <p:cNvSpPr/>
          <p:nvPr/>
        </p:nvSpPr>
        <p:spPr>
          <a:xfrm>
            <a:off x="506310" y="2890837"/>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7" name="object 7"/>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8C8CAC"/>
                </a:solidFill>
                <a:latin typeface="Times New Roman"/>
                <a:cs typeface="Times New Roman"/>
              </a:rPr>
              <a:t>Intr</a:t>
            </a:r>
            <a:r>
              <a:rPr sz="600" spc="16"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6"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7"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7"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9"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50"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6"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ductionr  </a:t>
            </a:r>
            <a:r>
              <a:rPr sz="600" spc="23"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8"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9"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50" dirty="0" smtClean="0">
                <a:solidFill>
                  <a:srgbClr val="8C8CAC"/>
                </a:solidFill>
                <a:latin typeface="Times New Roman"/>
                <a:cs typeface="Times New Roman"/>
              </a:rPr>
              <a:t> </a:t>
            </a:r>
            <a:r>
              <a:rPr sz="600" spc="0" dirty="0" smtClean="0">
                <a:solidFill>
                  <a:srgbClr val="8C8CAC"/>
                </a:solidFill>
                <a:latin typeface="Times New Roman"/>
                <a:cs typeface="Times New Roman"/>
              </a:rPr>
              <a:t>Objectives   </a:t>
            </a:r>
            <a:r>
              <a:rPr sz="600" spc="55" dirty="0" smtClean="0">
                <a:solidFill>
                  <a:srgbClr val="8C8CAC"/>
                </a:solidFill>
                <a:latin typeface="Times New Roman"/>
                <a:cs typeface="Times New Roman"/>
              </a:rPr>
              <a:t> </a:t>
            </a:r>
            <a:r>
              <a:rPr sz="600" spc="0" dirty="0" smtClean="0">
                <a:solidFill>
                  <a:srgbClr val="8C8CAC"/>
                </a:solidFill>
                <a:latin typeface="Times New Roman"/>
                <a:cs typeface="Times New Roman"/>
              </a:rPr>
              <a:t>Problem </a:t>
            </a:r>
            <a:r>
              <a:rPr sz="600" spc="70" dirty="0" smtClean="0">
                <a:solidFill>
                  <a:srgbClr val="8C8CAC"/>
                </a:solidFill>
                <a:latin typeface="Times New Roman"/>
                <a:cs typeface="Times New Roman"/>
              </a:rPr>
              <a:t> </a:t>
            </a:r>
            <a:r>
              <a:rPr sz="600" spc="0" dirty="0" smtClean="0">
                <a:solidFill>
                  <a:srgbClr val="8C8CAC"/>
                </a:solidFill>
                <a:latin typeface="Times New Roman"/>
                <a:cs typeface="Times New Roman"/>
              </a:rPr>
              <a:t>Description</a:t>
            </a:r>
            <a:endParaRPr sz="600">
              <a:latin typeface="Times New Roman"/>
              <a:cs typeface="Times New Roman"/>
            </a:endParaRPr>
          </a:p>
        </p:txBody>
      </p:sp>
      <p:sp>
        <p:nvSpPr>
          <p:cNvPr id="6" name="object 6"/>
          <p:cNvSpPr txBox="1"/>
          <p:nvPr/>
        </p:nvSpPr>
        <p:spPr>
          <a:xfrm>
            <a:off x="95300" y="366542"/>
            <a:ext cx="1535938"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References</a:t>
            </a:r>
            <a:r>
              <a:rPr sz="1400" spc="64" dirty="0" smtClean="0">
                <a:solidFill>
                  <a:srgbClr val="FFFFFF"/>
                </a:solidFill>
                <a:latin typeface="Times New Roman"/>
                <a:cs typeface="Times New Roman"/>
              </a:rPr>
              <a:t> </a:t>
            </a:r>
            <a:r>
              <a:rPr sz="1400" spc="0" dirty="0" smtClean="0">
                <a:solidFill>
                  <a:srgbClr val="FFFFFF"/>
                </a:solidFill>
                <a:latin typeface="Times New Roman"/>
                <a:cs typeface="Times New Roman"/>
              </a:rPr>
              <a:t>(Cont’d)</a:t>
            </a:r>
            <a:endParaRPr sz="1400">
              <a:latin typeface="Times New Roman"/>
              <a:cs typeface="Times New Roman"/>
            </a:endParaRPr>
          </a:p>
        </p:txBody>
      </p:sp>
      <p:sp>
        <p:nvSpPr>
          <p:cNvPr id="5" name="object 5"/>
          <p:cNvSpPr txBox="1"/>
          <p:nvPr/>
        </p:nvSpPr>
        <p:spPr>
          <a:xfrm>
            <a:off x="624395" y="828736"/>
            <a:ext cx="3609637" cy="2342719"/>
          </a:xfrm>
          <a:prstGeom prst="rect">
            <a:avLst/>
          </a:prstGeom>
        </p:spPr>
        <p:txBody>
          <a:bodyPr wrap="square" lIns="0" tIns="0" rIns="0" bIns="0" rtlCol="0">
            <a:noAutofit/>
          </a:bodyPr>
          <a:lstStyle/>
          <a:p>
            <a:pPr marL="12700" marR="11396">
              <a:lnSpc>
                <a:spcPts val="1160"/>
              </a:lnSpc>
              <a:spcBef>
                <a:spcPts val="57"/>
              </a:spcBef>
            </a:pPr>
            <a:r>
              <a:rPr sz="1100" spc="0" dirty="0" smtClean="0">
                <a:latin typeface="Times New Roman"/>
                <a:cs typeface="Times New Roman"/>
              </a:rPr>
              <a:t>A.</a:t>
            </a:r>
            <a:r>
              <a:rPr sz="1100" spc="-29" dirty="0" smtClean="0">
                <a:latin typeface="Times New Roman"/>
                <a:cs typeface="Times New Roman"/>
              </a:rPr>
              <a:t>P</a:t>
            </a:r>
            <a:r>
              <a:rPr sz="1100" spc="0" dirty="0" smtClean="0">
                <a:latin typeface="Times New Roman"/>
                <a:cs typeface="Times New Roman"/>
              </a:rPr>
              <a:t>athak</a:t>
            </a:r>
            <a:r>
              <a:rPr sz="1100" spc="261"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0" dirty="0" smtClean="0">
                <a:latin typeface="Times New Roman"/>
                <a:cs typeface="Times New Roman"/>
              </a:rPr>
              <a:t>T.</a:t>
            </a:r>
            <a:r>
              <a:rPr sz="1100" spc="181" dirty="0" smtClean="0">
                <a:latin typeface="Times New Roman"/>
                <a:cs typeface="Times New Roman"/>
              </a:rPr>
              <a:t> </a:t>
            </a:r>
            <a:r>
              <a:rPr sz="1100" spc="0" dirty="0" smtClean="0">
                <a:latin typeface="Times New Roman"/>
                <a:cs typeface="Times New Roman"/>
              </a:rPr>
              <a:t>Sonmez.</a:t>
            </a:r>
            <a:r>
              <a:rPr sz="1100" spc="223" dirty="0" smtClean="0">
                <a:latin typeface="Times New Roman"/>
                <a:cs typeface="Times New Roman"/>
              </a:rPr>
              <a:t> </a:t>
            </a:r>
            <a:r>
              <a:rPr sz="1100" spc="0" dirty="0" smtClean="0">
                <a:latin typeface="Times New Roman"/>
                <a:cs typeface="Times New Roman"/>
              </a:rPr>
              <a:t>Sch</a:t>
            </a:r>
            <a:r>
              <a:rPr sz="1100" spc="29" dirty="0" smtClean="0">
                <a:latin typeface="Times New Roman"/>
                <a:cs typeface="Times New Roman"/>
              </a:rPr>
              <a:t>o</a:t>
            </a:r>
            <a:r>
              <a:rPr sz="1100" spc="0" dirty="0" smtClean="0">
                <a:latin typeface="Times New Roman"/>
                <a:cs typeface="Times New Roman"/>
              </a:rPr>
              <a:t>ol</a:t>
            </a:r>
            <a:r>
              <a:rPr sz="1100" spc="20" dirty="0" smtClean="0">
                <a:latin typeface="Times New Roman"/>
                <a:cs typeface="Times New Roman"/>
              </a:rPr>
              <a:t> </a:t>
            </a:r>
            <a:r>
              <a:rPr sz="1100" spc="0" dirty="0" smtClean="0">
                <a:latin typeface="Times New Roman"/>
                <a:cs typeface="Times New Roman"/>
              </a:rPr>
              <a:t>admissions</a:t>
            </a:r>
            <a:r>
              <a:rPr sz="1100" spc="9" dirty="0" smtClean="0">
                <a:latin typeface="Times New Roman"/>
                <a:cs typeface="Times New Roman"/>
              </a:rPr>
              <a:t> </a:t>
            </a:r>
            <a:r>
              <a:rPr sz="1100" spc="0" dirty="0" smtClean="0">
                <a:latin typeface="Times New Roman"/>
                <a:cs typeface="Times New Roman"/>
              </a:rPr>
              <a:t>ref</a:t>
            </a:r>
            <a:r>
              <a:rPr sz="1100" spc="-29" dirty="0" smtClean="0">
                <a:latin typeface="Times New Roman"/>
                <a:cs typeface="Times New Roman"/>
              </a:rPr>
              <a:t>o</a:t>
            </a:r>
            <a:r>
              <a:rPr sz="1100" spc="0" dirty="0" smtClean="0">
                <a:latin typeface="Times New Roman"/>
                <a:cs typeface="Times New Roman"/>
              </a:rPr>
              <a:t>rm</a:t>
            </a:r>
            <a:r>
              <a:rPr sz="1100" spc="57" dirty="0" smtClean="0">
                <a:latin typeface="Times New Roman"/>
                <a:cs typeface="Times New Roman"/>
              </a:rPr>
              <a:t> </a:t>
            </a:r>
            <a:r>
              <a:rPr sz="1100" spc="0" dirty="0" smtClean="0">
                <a:latin typeface="Times New Roman"/>
                <a:cs typeface="Times New Roman"/>
              </a:rPr>
              <a:t>in</a:t>
            </a:r>
            <a:endParaRPr sz="1100" dirty="0">
              <a:latin typeface="Times New Roman"/>
              <a:cs typeface="Times New Roman"/>
            </a:endParaRPr>
          </a:p>
          <a:p>
            <a:pPr marL="12700" marR="396836">
              <a:lnSpc>
                <a:spcPts val="1264"/>
              </a:lnSpc>
              <a:spcBef>
                <a:spcPts val="32"/>
              </a:spcBef>
            </a:pPr>
            <a:r>
              <a:rPr sz="1100" spc="0" dirty="0" smtClean="0">
                <a:latin typeface="Times New Roman"/>
                <a:cs typeface="Times New Roman"/>
              </a:rPr>
              <a:t>chicago</a:t>
            </a:r>
            <a:r>
              <a:rPr sz="1100" spc="62"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0" dirty="0" smtClean="0">
                <a:latin typeface="Times New Roman"/>
                <a:cs typeface="Times New Roman"/>
              </a:rPr>
              <a:t>england:</a:t>
            </a:r>
            <a:r>
              <a:rPr sz="1100" spc="216" dirty="0" smtClean="0">
                <a:latin typeface="Times New Roman"/>
                <a:cs typeface="Times New Roman"/>
              </a:rPr>
              <a:t> </a:t>
            </a:r>
            <a:r>
              <a:rPr sz="1100" spc="0" dirty="0" smtClean="0">
                <a:latin typeface="Times New Roman"/>
                <a:cs typeface="Times New Roman"/>
              </a:rPr>
              <a:t>Comp</a:t>
            </a:r>
            <a:r>
              <a:rPr sz="1100" spc="-29" dirty="0" smtClean="0">
                <a:latin typeface="Times New Roman"/>
                <a:cs typeface="Times New Roman"/>
              </a:rPr>
              <a:t>a</a:t>
            </a:r>
            <a:r>
              <a:rPr sz="1100" spc="0" dirty="0" smtClean="0">
                <a:latin typeface="Times New Roman"/>
                <a:cs typeface="Times New Roman"/>
              </a:rPr>
              <a:t>ring</a:t>
            </a:r>
            <a:r>
              <a:rPr sz="1100" spc="72" dirty="0" smtClean="0">
                <a:latin typeface="Times New Roman"/>
                <a:cs typeface="Times New Roman"/>
              </a:rPr>
              <a:t> </a:t>
            </a:r>
            <a:r>
              <a:rPr sz="1100" spc="0" dirty="0" smtClean="0">
                <a:latin typeface="Times New Roman"/>
                <a:cs typeface="Times New Roman"/>
              </a:rPr>
              <a:t>mechanisms</a:t>
            </a:r>
            <a:r>
              <a:rPr sz="1100" spc="72" dirty="0" smtClean="0">
                <a:latin typeface="Times New Roman"/>
                <a:cs typeface="Times New Roman"/>
              </a:rPr>
              <a:t> </a:t>
            </a:r>
            <a:r>
              <a:rPr sz="1100" spc="-29" dirty="0" smtClean="0">
                <a:latin typeface="Times New Roman"/>
                <a:cs typeface="Times New Roman"/>
              </a:rPr>
              <a:t>b</a:t>
            </a:r>
            <a:r>
              <a:rPr sz="1100" spc="0" dirty="0" smtClean="0">
                <a:latin typeface="Times New Roman"/>
                <a:cs typeface="Times New Roman"/>
              </a:rPr>
              <a:t>y</a:t>
            </a:r>
            <a:r>
              <a:rPr sz="1100" spc="51" dirty="0" smtClean="0">
                <a:latin typeface="Times New Roman"/>
                <a:cs typeface="Times New Roman"/>
              </a:rPr>
              <a:t> </a:t>
            </a:r>
            <a:r>
              <a:rPr sz="1100" spc="0" dirty="0" smtClean="0">
                <a:latin typeface="Times New Roman"/>
                <a:cs typeface="Times New Roman"/>
              </a:rPr>
              <a:t>their vulnerabili</a:t>
            </a:r>
            <a:r>
              <a:rPr sz="1100" spc="-29" dirty="0" smtClean="0">
                <a:latin typeface="Times New Roman"/>
                <a:cs typeface="Times New Roman"/>
              </a:rPr>
              <a:t>t</a:t>
            </a:r>
            <a:r>
              <a:rPr sz="1100" spc="0" dirty="0" smtClean="0">
                <a:latin typeface="Times New Roman"/>
                <a:cs typeface="Times New Roman"/>
              </a:rPr>
              <a:t>y</a:t>
            </a:r>
            <a:r>
              <a:rPr sz="1100" spc="89" dirty="0" smtClean="0">
                <a:latin typeface="Times New Roman"/>
                <a:cs typeface="Times New Roman"/>
              </a:rPr>
              <a:t> </a:t>
            </a:r>
            <a:r>
              <a:rPr sz="1100" spc="0" dirty="0" smtClean="0">
                <a:latin typeface="Times New Roman"/>
                <a:cs typeface="Times New Roman"/>
              </a:rPr>
              <a:t>to</a:t>
            </a:r>
            <a:r>
              <a:rPr sz="1100" spc="166" dirty="0" smtClean="0">
                <a:latin typeface="Times New Roman"/>
                <a:cs typeface="Times New Roman"/>
              </a:rPr>
              <a:t> </a:t>
            </a:r>
            <a:r>
              <a:rPr sz="1100" spc="0" dirty="0" smtClean="0">
                <a:latin typeface="Times New Roman"/>
                <a:cs typeface="Times New Roman"/>
              </a:rPr>
              <a:t>manipulation. </a:t>
            </a:r>
            <a:r>
              <a:rPr sz="1100" spc="21" dirty="0" smtClean="0">
                <a:latin typeface="Times New Roman"/>
                <a:cs typeface="Times New Roman"/>
              </a:rPr>
              <a:t> </a:t>
            </a:r>
            <a:r>
              <a:rPr sz="1100" spc="0" dirty="0" smtClean="0">
                <a:latin typeface="Times New Roman"/>
                <a:cs typeface="Times New Roman"/>
              </a:rPr>
              <a:t>The</a:t>
            </a:r>
            <a:r>
              <a:rPr sz="1100" spc="157" dirty="0" smtClean="0">
                <a:latin typeface="Times New Roman"/>
                <a:cs typeface="Times New Roman"/>
              </a:rPr>
              <a:t> </a:t>
            </a:r>
            <a:r>
              <a:rPr sz="1100" spc="0" dirty="0" smtClean="0">
                <a:latin typeface="Times New Roman"/>
                <a:cs typeface="Times New Roman"/>
              </a:rPr>
              <a:t>American</a:t>
            </a:r>
            <a:r>
              <a:rPr sz="1100" spc="18" dirty="0" smtClean="0">
                <a:latin typeface="Times New Roman"/>
                <a:cs typeface="Times New Roman"/>
              </a:rPr>
              <a:t> </a:t>
            </a:r>
            <a:r>
              <a:rPr sz="1100" spc="0" dirty="0" smtClean="0">
                <a:latin typeface="Times New Roman"/>
                <a:cs typeface="Times New Roman"/>
              </a:rPr>
              <a:t>Economic Review,</a:t>
            </a:r>
            <a:r>
              <a:rPr sz="1100" spc="-83" dirty="0" smtClean="0">
                <a:latin typeface="Times New Roman"/>
                <a:cs typeface="Times New Roman"/>
              </a:rPr>
              <a:t> </a:t>
            </a:r>
            <a:r>
              <a:rPr sz="1100" spc="0" dirty="0" smtClean="0">
                <a:latin typeface="Times New Roman"/>
                <a:cs typeface="Times New Roman"/>
              </a:rPr>
              <a:t>103(1):80{106,</a:t>
            </a:r>
            <a:r>
              <a:rPr sz="1100" spc="177" dirty="0" smtClean="0">
                <a:latin typeface="Times New Roman"/>
                <a:cs typeface="Times New Roman"/>
              </a:rPr>
              <a:t> </a:t>
            </a:r>
            <a:r>
              <a:rPr lang="en-US" sz="1100" spc="0" dirty="0" smtClean="0">
                <a:latin typeface="Times New Roman"/>
                <a:cs typeface="Times New Roman"/>
              </a:rPr>
              <a:t>2018</a:t>
            </a:r>
            <a:r>
              <a:rPr sz="1100" spc="0" dirty="0" smtClean="0">
                <a:latin typeface="Times New Roman"/>
                <a:cs typeface="Times New Roman"/>
              </a:rPr>
              <a:t>.</a:t>
            </a:r>
            <a:endParaRPr sz="1100" dirty="0">
              <a:latin typeface="Times New Roman"/>
              <a:cs typeface="Times New Roman"/>
            </a:endParaRPr>
          </a:p>
          <a:p>
            <a:pPr marL="12700">
              <a:lnSpc>
                <a:spcPts val="1264"/>
              </a:lnSpc>
              <a:spcBef>
                <a:spcPts val="389"/>
              </a:spcBef>
            </a:pPr>
            <a:r>
              <a:rPr sz="1100" spc="0" dirty="0" smtClean="0">
                <a:latin typeface="Times New Roman"/>
                <a:cs typeface="Times New Roman"/>
              </a:rPr>
              <a:t>O.</a:t>
            </a:r>
            <a:r>
              <a:rPr sz="1100" spc="121" dirty="0" smtClean="0">
                <a:latin typeface="Times New Roman"/>
                <a:cs typeface="Times New Roman"/>
              </a:rPr>
              <a:t> </a:t>
            </a:r>
            <a:r>
              <a:rPr sz="1100" spc="0" dirty="0" smtClean="0">
                <a:latin typeface="Times New Roman"/>
                <a:cs typeface="Times New Roman"/>
              </a:rPr>
              <a:t>Ayg</a:t>
            </a:r>
            <a:r>
              <a:rPr sz="1100" spc="-36" dirty="0" smtClean="0">
                <a:latin typeface="Times New Roman"/>
                <a:cs typeface="Times New Roman"/>
              </a:rPr>
              <a:t> </a:t>
            </a:r>
            <a:r>
              <a:rPr sz="1100" spc="0" dirty="0" smtClean="0">
                <a:latin typeface="Times New Roman"/>
                <a:cs typeface="Times New Roman"/>
              </a:rPr>
              <a:t>un</a:t>
            </a:r>
            <a:r>
              <a:rPr sz="1100" spc="-29" dirty="0" smtClean="0">
                <a:latin typeface="Times New Roman"/>
                <a:cs typeface="Times New Roman"/>
              </a:rPr>
              <a:t>y</a:t>
            </a:r>
            <a:r>
              <a:rPr sz="1100" spc="0" dirty="0" smtClean="0">
                <a:latin typeface="Times New Roman"/>
                <a:cs typeface="Times New Roman"/>
              </a:rPr>
              <a:t>and</a:t>
            </a:r>
            <a:r>
              <a:rPr sz="1100" spc="118"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0" dirty="0" smtClean="0">
                <a:latin typeface="Times New Roman"/>
                <a:cs typeface="Times New Roman"/>
              </a:rPr>
              <a:t>I.</a:t>
            </a:r>
            <a:r>
              <a:rPr sz="1100" spc="112" dirty="0" smtClean="0">
                <a:latin typeface="Times New Roman"/>
                <a:cs typeface="Times New Roman"/>
              </a:rPr>
              <a:t> </a:t>
            </a:r>
            <a:r>
              <a:rPr sz="1100" spc="0" dirty="0" smtClean="0">
                <a:latin typeface="Times New Roman"/>
                <a:cs typeface="Times New Roman"/>
              </a:rPr>
              <a:t>Bo.</a:t>
            </a:r>
            <a:r>
              <a:rPr sz="1100" spc="219" dirty="0" smtClean="0">
                <a:latin typeface="Times New Roman"/>
                <a:cs typeface="Times New Roman"/>
              </a:rPr>
              <a:t> </a:t>
            </a:r>
            <a:r>
              <a:rPr sz="1100" spc="0" dirty="0" smtClean="0">
                <a:latin typeface="Times New Roman"/>
                <a:cs typeface="Times New Roman"/>
              </a:rPr>
              <a:t>College</a:t>
            </a:r>
            <a:r>
              <a:rPr sz="1100" spc="-58" dirty="0" smtClean="0">
                <a:latin typeface="Times New Roman"/>
                <a:cs typeface="Times New Roman"/>
              </a:rPr>
              <a:t> </a:t>
            </a:r>
            <a:r>
              <a:rPr sz="1100" spc="0" dirty="0" smtClean="0">
                <a:latin typeface="Times New Roman"/>
                <a:cs typeface="Times New Roman"/>
              </a:rPr>
              <a:t>admissions</a:t>
            </a:r>
            <a:r>
              <a:rPr sz="1100" spc="9" dirty="0" smtClean="0">
                <a:latin typeface="Times New Roman"/>
                <a:cs typeface="Times New Roman"/>
              </a:rPr>
              <a:t> </a:t>
            </a:r>
            <a:r>
              <a:rPr sz="1100" spc="0" dirty="0" smtClean="0">
                <a:latin typeface="Times New Roman"/>
                <a:cs typeface="Times New Roman"/>
              </a:rPr>
              <a:t>with multidimensional</a:t>
            </a:r>
            <a:r>
              <a:rPr sz="1100" spc="18" dirty="0" smtClean="0">
                <a:latin typeface="Times New Roman"/>
                <a:cs typeface="Times New Roman"/>
              </a:rPr>
              <a:t> </a:t>
            </a:r>
            <a:r>
              <a:rPr sz="1100" spc="0" dirty="0" smtClean="0">
                <a:latin typeface="Times New Roman"/>
                <a:cs typeface="Times New Roman"/>
              </a:rPr>
              <a:t>reserves:</a:t>
            </a:r>
            <a:r>
              <a:rPr sz="1100" spc="130"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29" dirty="0" smtClean="0">
                <a:latin typeface="Times New Roman"/>
                <a:cs typeface="Times New Roman"/>
              </a:rPr>
              <a:t>b</a:t>
            </a:r>
            <a:r>
              <a:rPr sz="1100" spc="0" dirty="0" smtClean="0">
                <a:latin typeface="Times New Roman"/>
                <a:cs typeface="Times New Roman"/>
              </a:rPr>
              <a:t>razillian</a:t>
            </a:r>
            <a:r>
              <a:rPr sz="1100" spc="-21" dirty="0" smtClean="0">
                <a:latin typeface="Times New Roman"/>
                <a:cs typeface="Times New Roman"/>
              </a:rPr>
              <a:t> </a:t>
            </a:r>
            <a:r>
              <a:rPr sz="1100" spc="-29" dirty="0" smtClean="0">
                <a:latin typeface="Times New Roman"/>
                <a:cs typeface="Times New Roman"/>
              </a:rPr>
              <a:t>a</a:t>
            </a:r>
            <a:r>
              <a:rPr sz="1100" spc="0" dirty="0" smtClean="0">
                <a:latin typeface="Times New Roman"/>
                <a:cs typeface="Times New Roman"/>
              </a:rPr>
              <a:t>rmative</a:t>
            </a:r>
            <a:r>
              <a:rPr sz="1100" spc="158" dirty="0" smtClean="0">
                <a:latin typeface="Times New Roman"/>
                <a:cs typeface="Times New Roman"/>
              </a:rPr>
              <a:t> </a:t>
            </a:r>
            <a:r>
              <a:rPr sz="1100" spc="0" dirty="0" smtClean="0">
                <a:latin typeface="Times New Roman"/>
                <a:cs typeface="Times New Roman"/>
              </a:rPr>
              <a:t>action</a:t>
            </a:r>
            <a:r>
              <a:rPr sz="1100" spc="161" dirty="0" smtClean="0">
                <a:latin typeface="Times New Roman"/>
                <a:cs typeface="Times New Roman"/>
              </a:rPr>
              <a:t> </a:t>
            </a:r>
            <a:r>
              <a:rPr sz="1100" spc="0" dirty="0" smtClean="0">
                <a:latin typeface="Times New Roman"/>
                <a:cs typeface="Times New Roman"/>
              </a:rPr>
              <a:t>case. </a:t>
            </a:r>
            <a:r>
              <a:rPr sz="1100" spc="-89" dirty="0" smtClean="0">
                <a:latin typeface="Times New Roman"/>
                <a:cs typeface="Times New Roman"/>
              </a:rPr>
              <a:t>T</a:t>
            </a:r>
            <a:r>
              <a:rPr sz="1100" spc="0" dirty="0" smtClean="0">
                <a:latin typeface="Times New Roman"/>
                <a:cs typeface="Times New Roman"/>
              </a:rPr>
              <a:t>echnical</a:t>
            </a:r>
            <a:r>
              <a:rPr sz="1100" spc="105" dirty="0" smtClean="0">
                <a:latin typeface="Times New Roman"/>
                <a:cs typeface="Times New Roman"/>
              </a:rPr>
              <a:t> </a:t>
            </a:r>
            <a:r>
              <a:rPr sz="1100" spc="0" dirty="0" smtClean="0">
                <a:latin typeface="Times New Roman"/>
                <a:cs typeface="Times New Roman"/>
              </a:rPr>
              <a:t>re</a:t>
            </a:r>
            <a:r>
              <a:rPr sz="1100" spc="29" dirty="0" smtClean="0">
                <a:latin typeface="Times New Roman"/>
                <a:cs typeface="Times New Roman"/>
              </a:rPr>
              <a:t>p</a:t>
            </a:r>
            <a:r>
              <a:rPr sz="1100" spc="-29" dirty="0" smtClean="0">
                <a:latin typeface="Times New Roman"/>
                <a:cs typeface="Times New Roman"/>
              </a:rPr>
              <a:t>o</a:t>
            </a:r>
            <a:r>
              <a:rPr sz="1100" spc="0" dirty="0" smtClean="0">
                <a:latin typeface="Times New Roman"/>
                <a:cs typeface="Times New Roman"/>
              </a:rPr>
              <a:t>rt,</a:t>
            </a:r>
            <a:r>
              <a:rPr sz="1100" spc="208" dirty="0" smtClean="0">
                <a:latin typeface="Times New Roman"/>
                <a:cs typeface="Times New Roman"/>
              </a:rPr>
              <a:t> </a:t>
            </a:r>
            <a:r>
              <a:rPr sz="1100" spc="0" dirty="0" smtClean="0">
                <a:latin typeface="Times New Roman"/>
                <a:cs typeface="Times New Roman"/>
              </a:rPr>
              <a:t>Mimeo.</a:t>
            </a:r>
            <a:r>
              <a:rPr sz="1100" spc="149" dirty="0" smtClean="0">
                <a:latin typeface="Times New Roman"/>
                <a:cs typeface="Times New Roman"/>
              </a:rPr>
              <a:t> </a:t>
            </a:r>
            <a:r>
              <a:rPr sz="1100" spc="0" dirty="0" smtClean="0">
                <a:latin typeface="Times New Roman"/>
                <a:cs typeface="Times New Roman"/>
              </a:rPr>
              <a:t>1,</a:t>
            </a:r>
            <a:r>
              <a:rPr sz="1100" spc="106" dirty="0" smtClean="0">
                <a:latin typeface="Times New Roman"/>
                <a:cs typeface="Times New Roman"/>
              </a:rPr>
              <a:t> </a:t>
            </a:r>
            <a:r>
              <a:rPr sz="1100" spc="0" dirty="0" smtClean="0">
                <a:latin typeface="Times New Roman"/>
                <a:cs typeface="Times New Roman"/>
              </a:rPr>
              <a:t>2013.</a:t>
            </a:r>
            <a:endParaRPr sz="1100" dirty="0">
              <a:latin typeface="Times New Roman"/>
              <a:cs typeface="Times New Roman"/>
            </a:endParaRPr>
          </a:p>
          <a:p>
            <a:pPr marL="12700" marR="254632">
              <a:lnSpc>
                <a:spcPts val="1264"/>
              </a:lnSpc>
              <a:spcBef>
                <a:spcPts val="389"/>
              </a:spcBef>
            </a:pPr>
            <a:r>
              <a:rPr sz="1100" spc="0" dirty="0" smtClean="0">
                <a:latin typeface="Times New Roman"/>
                <a:cs typeface="Times New Roman"/>
              </a:rPr>
              <a:t>A.</a:t>
            </a:r>
            <a:r>
              <a:rPr sz="1100" spc="43" dirty="0" smtClean="0">
                <a:latin typeface="Times New Roman"/>
                <a:cs typeface="Times New Roman"/>
              </a:rPr>
              <a:t> </a:t>
            </a:r>
            <a:r>
              <a:rPr sz="1100" spc="0" dirty="0" smtClean="0">
                <a:latin typeface="Times New Roman"/>
                <a:cs typeface="Times New Roman"/>
              </a:rPr>
              <a:t>Bhatia,</a:t>
            </a:r>
            <a:r>
              <a:rPr sz="1100" spc="227" dirty="0" smtClean="0">
                <a:latin typeface="Times New Roman"/>
                <a:cs typeface="Times New Roman"/>
              </a:rPr>
              <a:t> </a:t>
            </a:r>
            <a:r>
              <a:rPr sz="1100" spc="0" dirty="0" smtClean="0">
                <a:latin typeface="Times New Roman"/>
                <a:cs typeface="Times New Roman"/>
              </a:rPr>
              <a:t>C.</a:t>
            </a:r>
            <a:r>
              <a:rPr sz="1100" spc="78" dirty="0" smtClean="0">
                <a:latin typeface="Times New Roman"/>
                <a:cs typeface="Times New Roman"/>
              </a:rPr>
              <a:t> </a:t>
            </a:r>
            <a:r>
              <a:rPr sz="1100" spc="0" dirty="0" smtClean="0">
                <a:latin typeface="Times New Roman"/>
                <a:cs typeface="Times New Roman"/>
              </a:rPr>
              <a:t>Sh</a:t>
            </a:r>
            <a:r>
              <a:rPr sz="1100" spc="-29" dirty="0" smtClean="0">
                <a:latin typeface="Times New Roman"/>
                <a:cs typeface="Times New Roman"/>
              </a:rPr>
              <a:t>a</a:t>
            </a:r>
            <a:r>
              <a:rPr sz="1100" spc="0" dirty="0" smtClean="0">
                <a:latin typeface="Times New Roman"/>
                <a:cs typeface="Times New Roman"/>
              </a:rPr>
              <a:t>rma,</a:t>
            </a:r>
            <a:r>
              <a:rPr sz="1100" spc="197"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0" dirty="0" smtClean="0">
                <a:latin typeface="Times New Roman"/>
                <a:cs typeface="Times New Roman"/>
              </a:rPr>
              <a:t>R.</a:t>
            </a:r>
            <a:r>
              <a:rPr sz="1100" spc="85" dirty="0" smtClean="0">
                <a:latin typeface="Times New Roman"/>
                <a:cs typeface="Times New Roman"/>
              </a:rPr>
              <a:t> </a:t>
            </a:r>
            <a:r>
              <a:rPr sz="1100" spc="0" dirty="0" smtClean="0">
                <a:latin typeface="Times New Roman"/>
                <a:cs typeface="Times New Roman"/>
              </a:rPr>
              <a:t>G</a:t>
            </a:r>
            <a:r>
              <a:rPr sz="1100" spc="-29" dirty="0" smtClean="0">
                <a:latin typeface="Times New Roman"/>
                <a:cs typeface="Times New Roman"/>
              </a:rPr>
              <a:t>oy</a:t>
            </a:r>
            <a:r>
              <a:rPr sz="1100" spc="0" dirty="0" smtClean="0">
                <a:latin typeface="Times New Roman"/>
                <a:cs typeface="Times New Roman"/>
              </a:rPr>
              <a:t>al.</a:t>
            </a:r>
            <a:r>
              <a:rPr sz="1100" spc="92" dirty="0" smtClean="0">
                <a:latin typeface="Times New Roman"/>
                <a:cs typeface="Times New Roman"/>
              </a:rPr>
              <a:t> </a:t>
            </a:r>
            <a:r>
              <a:rPr sz="1100" spc="0" dirty="0" smtClean="0">
                <a:latin typeface="Times New Roman"/>
                <a:cs typeface="Times New Roman"/>
              </a:rPr>
              <a:t>Development</a:t>
            </a:r>
            <a:r>
              <a:rPr sz="1100" spc="63"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an agent</a:t>
            </a:r>
            <a:r>
              <a:rPr sz="1100" spc="79" dirty="0" smtClean="0">
                <a:latin typeface="Times New Roman"/>
                <a:cs typeface="Times New Roman"/>
              </a:rPr>
              <a:t> </a:t>
            </a:r>
            <a:r>
              <a:rPr sz="1100" spc="0" dirty="0" smtClean="0">
                <a:latin typeface="Times New Roman"/>
                <a:cs typeface="Times New Roman"/>
              </a:rPr>
              <a:t>based</a:t>
            </a:r>
            <a:r>
              <a:rPr sz="1100" spc="125" dirty="0" smtClean="0">
                <a:latin typeface="Times New Roman"/>
                <a:cs typeface="Times New Roman"/>
              </a:rPr>
              <a:t> </a:t>
            </a:r>
            <a:r>
              <a:rPr sz="1100" spc="0" dirty="0" smtClean="0">
                <a:latin typeface="Times New Roman"/>
                <a:cs typeface="Times New Roman"/>
              </a:rPr>
              <a:t>m</a:t>
            </a:r>
            <a:r>
              <a:rPr sz="1100" spc="29" dirty="0" smtClean="0">
                <a:latin typeface="Times New Roman"/>
                <a:cs typeface="Times New Roman"/>
              </a:rPr>
              <a:t>o</a:t>
            </a:r>
            <a:r>
              <a:rPr sz="1100" spc="0" dirty="0" smtClean="0">
                <a:latin typeface="Times New Roman"/>
                <a:cs typeface="Times New Roman"/>
              </a:rPr>
              <a:t>del</a:t>
            </a:r>
            <a:r>
              <a:rPr sz="1100" spc="45" dirty="0" smtClean="0">
                <a:latin typeface="Times New Roman"/>
                <a:cs typeface="Times New Roman"/>
              </a:rPr>
              <a:t> </a:t>
            </a:r>
            <a:r>
              <a:rPr sz="1100" spc="0" dirty="0" smtClean="0">
                <a:latin typeface="Times New Roman"/>
                <a:cs typeface="Times New Roman"/>
              </a:rPr>
              <a:t>illustrating</a:t>
            </a:r>
            <a:r>
              <a:rPr sz="1100" spc="129"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usage</a:t>
            </a:r>
            <a:r>
              <a:rPr sz="1100" spc="108"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deferred acceptance</a:t>
            </a:r>
            <a:r>
              <a:rPr sz="1100" spc="244" dirty="0" smtClean="0">
                <a:latin typeface="Times New Roman"/>
                <a:cs typeface="Times New Roman"/>
              </a:rPr>
              <a:t> </a:t>
            </a:r>
            <a:r>
              <a:rPr sz="1100" spc="0" dirty="0" smtClean="0">
                <a:latin typeface="Times New Roman"/>
                <a:cs typeface="Times New Roman"/>
              </a:rPr>
              <a:t>alg</a:t>
            </a:r>
            <a:r>
              <a:rPr sz="1100" spc="-29" dirty="0" smtClean="0">
                <a:latin typeface="Times New Roman"/>
                <a:cs typeface="Times New Roman"/>
              </a:rPr>
              <a:t>o</a:t>
            </a:r>
            <a:r>
              <a:rPr sz="1100" spc="0" dirty="0" smtClean="0">
                <a:latin typeface="Times New Roman"/>
                <a:cs typeface="Times New Roman"/>
              </a:rPr>
              <a:t>rithm</a:t>
            </a:r>
            <a:r>
              <a:rPr sz="1100" spc="123" dirty="0" smtClean="0">
                <a:latin typeface="Times New Roman"/>
                <a:cs typeface="Times New Roman"/>
              </a:rPr>
              <a:t> </a:t>
            </a:r>
            <a:r>
              <a:rPr sz="1100" spc="0" dirty="0" smtClean="0">
                <a:latin typeface="Times New Roman"/>
                <a:cs typeface="Times New Roman"/>
              </a:rPr>
              <a:t>in</a:t>
            </a:r>
            <a:r>
              <a:rPr sz="1100" spc="55"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admission</a:t>
            </a:r>
            <a:r>
              <a:rPr sz="1100" spc="22"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r</a:t>
            </a:r>
            <a:r>
              <a:rPr sz="1100" spc="29" dirty="0" smtClean="0">
                <a:latin typeface="Times New Roman"/>
                <a:cs typeface="Times New Roman"/>
              </a:rPr>
              <a:t>o</a:t>
            </a:r>
            <a:r>
              <a:rPr sz="1100" spc="0" dirty="0" smtClean="0">
                <a:latin typeface="Times New Roman"/>
                <a:cs typeface="Times New Roman"/>
              </a:rPr>
              <a:t>cess.</a:t>
            </a:r>
            <a:r>
              <a:rPr sz="1100" spc="214" dirty="0" smtClean="0">
                <a:latin typeface="Times New Roman"/>
                <a:cs typeface="Times New Roman"/>
              </a:rPr>
              <a:t> </a:t>
            </a:r>
            <a:r>
              <a:rPr sz="1100" spc="-89" dirty="0" smtClean="0">
                <a:latin typeface="Times New Roman"/>
                <a:cs typeface="Times New Roman"/>
              </a:rPr>
              <a:t>T</a:t>
            </a:r>
            <a:r>
              <a:rPr sz="1100" spc="0" dirty="0" smtClean="0">
                <a:latin typeface="Times New Roman"/>
                <a:cs typeface="Times New Roman"/>
              </a:rPr>
              <a:t>echnical Re</a:t>
            </a:r>
            <a:r>
              <a:rPr sz="1100" spc="29" dirty="0" smtClean="0">
                <a:latin typeface="Times New Roman"/>
                <a:cs typeface="Times New Roman"/>
              </a:rPr>
              <a:t>p</a:t>
            </a:r>
            <a:r>
              <a:rPr sz="1100" spc="-29" dirty="0" smtClean="0">
                <a:latin typeface="Times New Roman"/>
                <a:cs typeface="Times New Roman"/>
              </a:rPr>
              <a:t>o</a:t>
            </a:r>
            <a:r>
              <a:rPr sz="1100" spc="0" dirty="0" smtClean="0">
                <a:latin typeface="Times New Roman"/>
                <a:cs typeface="Times New Roman"/>
              </a:rPr>
              <a:t>rt</a:t>
            </a:r>
            <a:r>
              <a:rPr sz="1100" spc="89" dirty="0" smtClean="0">
                <a:latin typeface="Times New Roman"/>
                <a:cs typeface="Times New Roman"/>
              </a:rPr>
              <a:t> </a:t>
            </a:r>
            <a:r>
              <a:rPr sz="1100" spc="0" dirty="0" smtClean="0">
                <a:latin typeface="Times New Roman"/>
                <a:cs typeface="Times New Roman"/>
              </a:rPr>
              <a:t>2167-9843,</a:t>
            </a:r>
            <a:r>
              <a:rPr sz="1100" spc="39"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eerJ</a:t>
            </a:r>
            <a:r>
              <a:rPr sz="1100" spc="246" dirty="0" smtClean="0">
                <a:latin typeface="Times New Roman"/>
                <a:cs typeface="Times New Roman"/>
              </a:rPr>
              <a:t> </a:t>
            </a:r>
            <a:r>
              <a:rPr sz="1100" spc="0" dirty="0" smtClean="0">
                <a:latin typeface="Times New Roman"/>
                <a:cs typeface="Times New Roman"/>
              </a:rPr>
              <a:t>PrePrints, </a:t>
            </a:r>
            <a:r>
              <a:rPr sz="1100" spc="52" dirty="0" smtClean="0">
                <a:latin typeface="Times New Roman"/>
                <a:cs typeface="Times New Roman"/>
              </a:rPr>
              <a:t> </a:t>
            </a:r>
            <a:r>
              <a:rPr sz="1100" spc="0" dirty="0" smtClean="0">
                <a:latin typeface="Times New Roman"/>
                <a:cs typeface="Times New Roman"/>
              </a:rPr>
              <a:t>2015.</a:t>
            </a:r>
            <a:endParaRPr sz="1100" dirty="0">
              <a:latin typeface="Times New Roman"/>
              <a:cs typeface="Times New Roman"/>
            </a:endParaRPr>
          </a:p>
          <a:p>
            <a:pPr marL="12700" marR="350492">
              <a:lnSpc>
                <a:spcPts val="1264"/>
              </a:lnSpc>
              <a:spcBef>
                <a:spcPts val="389"/>
              </a:spcBef>
            </a:pPr>
            <a:r>
              <a:rPr sz="1100" spc="0" dirty="0" smtClean="0">
                <a:latin typeface="Times New Roman"/>
                <a:cs typeface="Times New Roman"/>
              </a:rPr>
              <a:t>I.</a:t>
            </a:r>
            <a:r>
              <a:rPr sz="1100" spc="112" dirty="0" smtClean="0">
                <a:latin typeface="Times New Roman"/>
                <a:cs typeface="Times New Roman"/>
              </a:rPr>
              <a:t> </a:t>
            </a:r>
            <a:r>
              <a:rPr sz="1100" spc="0" dirty="0" smtClean="0">
                <a:latin typeface="Times New Roman"/>
                <a:cs typeface="Times New Roman"/>
              </a:rPr>
              <a:t>Bo.</a:t>
            </a:r>
            <a:r>
              <a:rPr sz="1100" spc="225" dirty="0" smtClean="0">
                <a:latin typeface="Times New Roman"/>
                <a:cs typeface="Times New Roman"/>
              </a:rPr>
              <a:t> </a:t>
            </a:r>
            <a:r>
              <a:rPr sz="1100" spc="-29" dirty="0" smtClean="0">
                <a:latin typeface="Times New Roman"/>
                <a:cs typeface="Times New Roman"/>
              </a:rPr>
              <a:t>F</a:t>
            </a:r>
            <a:r>
              <a:rPr sz="1100" spc="0" dirty="0" smtClean="0">
                <a:latin typeface="Times New Roman"/>
                <a:cs typeface="Times New Roman"/>
              </a:rPr>
              <a:t>air</a:t>
            </a:r>
            <a:r>
              <a:rPr sz="1100" spc="83" dirty="0" smtClean="0">
                <a:latin typeface="Times New Roman"/>
                <a:cs typeface="Times New Roman"/>
              </a:rPr>
              <a:t> </a:t>
            </a:r>
            <a:r>
              <a:rPr sz="1100" spc="0" dirty="0" smtClean="0">
                <a:latin typeface="Times New Roman"/>
                <a:cs typeface="Times New Roman"/>
              </a:rPr>
              <a:t>implementation</a:t>
            </a:r>
            <a:r>
              <a:rPr sz="1100" spc="180"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diversi</a:t>
            </a:r>
            <a:r>
              <a:rPr sz="1100" spc="-29" dirty="0" smtClean="0">
                <a:latin typeface="Times New Roman"/>
                <a:cs typeface="Times New Roman"/>
              </a:rPr>
              <a:t>t</a:t>
            </a:r>
            <a:r>
              <a:rPr sz="1100" spc="0" dirty="0" smtClean="0">
                <a:latin typeface="Times New Roman"/>
                <a:cs typeface="Times New Roman"/>
              </a:rPr>
              <a:t>y</a:t>
            </a:r>
            <a:r>
              <a:rPr sz="1100" spc="89" dirty="0" smtClean="0">
                <a:latin typeface="Times New Roman"/>
                <a:cs typeface="Times New Roman"/>
              </a:rPr>
              <a:t> </a:t>
            </a:r>
            <a:r>
              <a:rPr sz="1100" spc="0" dirty="0" smtClean="0">
                <a:latin typeface="Times New Roman"/>
                <a:cs typeface="Times New Roman"/>
              </a:rPr>
              <a:t>in</a:t>
            </a:r>
            <a:r>
              <a:rPr sz="1100" spc="55" dirty="0" smtClean="0">
                <a:latin typeface="Times New Roman"/>
                <a:cs typeface="Times New Roman"/>
              </a:rPr>
              <a:t> </a:t>
            </a:r>
            <a:r>
              <a:rPr sz="1100" spc="0" dirty="0" smtClean="0">
                <a:latin typeface="Times New Roman"/>
                <a:cs typeface="Times New Roman"/>
              </a:rPr>
              <a:t>sch</a:t>
            </a:r>
            <a:r>
              <a:rPr sz="1100" spc="29" dirty="0" smtClean="0">
                <a:latin typeface="Times New Roman"/>
                <a:cs typeface="Times New Roman"/>
              </a:rPr>
              <a:t>o</a:t>
            </a:r>
            <a:r>
              <a:rPr sz="1100" spc="0" dirty="0" smtClean="0">
                <a:latin typeface="Times New Roman"/>
                <a:cs typeface="Times New Roman"/>
              </a:rPr>
              <a:t>ol</a:t>
            </a:r>
            <a:r>
              <a:rPr sz="1100" spc="18" dirty="0" smtClean="0">
                <a:latin typeface="Times New Roman"/>
                <a:cs typeface="Times New Roman"/>
              </a:rPr>
              <a:t> </a:t>
            </a:r>
            <a:r>
              <a:rPr sz="1100" spc="0" dirty="0" smtClean="0">
                <a:latin typeface="Times New Roman"/>
                <a:cs typeface="Times New Roman"/>
              </a:rPr>
              <a:t>choice. </a:t>
            </a:r>
            <a:r>
              <a:rPr sz="1100" spc="-89" dirty="0" smtClean="0">
                <a:latin typeface="Times New Roman"/>
                <a:cs typeface="Times New Roman"/>
              </a:rPr>
              <a:t>T</a:t>
            </a:r>
            <a:r>
              <a:rPr sz="1100" spc="0" dirty="0" smtClean="0">
                <a:latin typeface="Times New Roman"/>
                <a:cs typeface="Times New Roman"/>
              </a:rPr>
              <a:t>echnical</a:t>
            </a:r>
            <a:r>
              <a:rPr sz="1100" spc="105" dirty="0" smtClean="0">
                <a:latin typeface="Times New Roman"/>
                <a:cs typeface="Times New Roman"/>
              </a:rPr>
              <a:t> </a:t>
            </a:r>
            <a:r>
              <a:rPr sz="1100" spc="0" dirty="0" smtClean="0">
                <a:latin typeface="Times New Roman"/>
                <a:cs typeface="Times New Roman"/>
              </a:rPr>
              <a:t>re</a:t>
            </a:r>
            <a:r>
              <a:rPr sz="1100" spc="29" dirty="0" smtClean="0">
                <a:latin typeface="Times New Roman"/>
                <a:cs typeface="Times New Roman"/>
              </a:rPr>
              <a:t>p</a:t>
            </a:r>
            <a:r>
              <a:rPr sz="1100" spc="-29" dirty="0" smtClean="0">
                <a:latin typeface="Times New Roman"/>
                <a:cs typeface="Times New Roman"/>
              </a:rPr>
              <a:t>o</a:t>
            </a:r>
            <a:r>
              <a:rPr sz="1100" spc="0" dirty="0" smtClean="0">
                <a:latin typeface="Times New Roman"/>
                <a:cs typeface="Times New Roman"/>
              </a:rPr>
              <a:t>rt,</a:t>
            </a:r>
            <a:r>
              <a:rPr sz="1100" spc="208" dirty="0" smtClean="0">
                <a:latin typeface="Times New Roman"/>
                <a:cs typeface="Times New Roman"/>
              </a:rPr>
              <a:t> </a:t>
            </a:r>
            <a:r>
              <a:rPr sz="1100" spc="0" dirty="0" smtClean="0">
                <a:latin typeface="Times New Roman"/>
                <a:cs typeface="Times New Roman"/>
              </a:rPr>
              <a:t>Buda</a:t>
            </a:r>
            <a:r>
              <a:rPr sz="1100" spc="29" dirty="0" smtClean="0">
                <a:latin typeface="Times New Roman"/>
                <a:cs typeface="Times New Roman"/>
              </a:rPr>
              <a:t>p</a:t>
            </a:r>
            <a:r>
              <a:rPr sz="1100" spc="0" dirty="0" smtClean="0">
                <a:latin typeface="Times New Roman"/>
                <a:cs typeface="Times New Roman"/>
              </a:rPr>
              <a:t>esti</a:t>
            </a:r>
            <a:r>
              <a:rPr sz="1100" spc="176" dirty="0" smtClean="0">
                <a:latin typeface="Times New Roman"/>
                <a:cs typeface="Times New Roman"/>
              </a:rPr>
              <a:t> </a:t>
            </a:r>
            <a:r>
              <a:rPr sz="1100" spc="0" dirty="0" smtClean="0">
                <a:latin typeface="Times New Roman"/>
                <a:cs typeface="Times New Roman"/>
              </a:rPr>
              <a:t>C</a:t>
            </a:r>
            <a:r>
              <a:rPr sz="1100" spc="-29" dirty="0" smtClean="0">
                <a:latin typeface="Times New Roman"/>
                <a:cs typeface="Times New Roman"/>
              </a:rPr>
              <a:t>o</a:t>
            </a:r>
            <a:r>
              <a:rPr sz="1100" spc="0" dirty="0" smtClean="0">
                <a:latin typeface="Times New Roman"/>
                <a:cs typeface="Times New Roman"/>
              </a:rPr>
              <a:t>rvinus</a:t>
            </a:r>
            <a:r>
              <a:rPr sz="1100" spc="-31" dirty="0" smtClean="0">
                <a:latin typeface="Times New Roman"/>
                <a:cs typeface="Times New Roman"/>
              </a:rPr>
              <a:t> </a:t>
            </a:r>
            <a:r>
              <a:rPr sz="1100" spc="0" dirty="0" smtClean="0">
                <a:latin typeface="Times New Roman"/>
                <a:cs typeface="Times New Roman"/>
              </a:rPr>
              <a:t>Eg</a:t>
            </a:r>
            <a:r>
              <a:rPr sz="1100" spc="-29" dirty="0" smtClean="0">
                <a:latin typeface="Times New Roman"/>
                <a:cs typeface="Times New Roman"/>
              </a:rPr>
              <a:t>y</a:t>
            </a:r>
            <a:r>
              <a:rPr sz="1100" spc="0" dirty="0" smtClean="0">
                <a:latin typeface="Times New Roman"/>
                <a:cs typeface="Times New Roman"/>
              </a:rPr>
              <a:t>etem,</a:t>
            </a:r>
            <a:r>
              <a:rPr sz="1100" spc="112" dirty="0" smtClean="0">
                <a:latin typeface="Times New Roman"/>
                <a:cs typeface="Times New Roman"/>
              </a:rPr>
              <a:t> </a:t>
            </a:r>
            <a:r>
              <a:rPr sz="1100" spc="0" dirty="0" smtClean="0">
                <a:latin typeface="Times New Roman"/>
                <a:cs typeface="Times New Roman"/>
              </a:rPr>
              <a:t>2014.</a:t>
            </a:r>
            <a:endParaRPr sz="1100" dirty="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45</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bject 44"/>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3" name="object 43"/>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2" name="object 42"/>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8" name="object 38"/>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9" name="object 39"/>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0" name="object 40"/>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1" name="object 41"/>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2" name="object 32"/>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3" name="object 33"/>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4" name="object 34"/>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5" name="object 35"/>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6" name="object 36"/>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7" name="object 37"/>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6" name="object 26"/>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8" name="object 28"/>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9" name="object 29"/>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0" name="object 30"/>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1" name="object 31"/>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1" name="object 21"/>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2" name="object 22"/>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5" name="object 15"/>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6" name="object 16"/>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8" name="object 18"/>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9" name="object 19"/>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0" name="object 20"/>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2" name="object 12"/>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3" name="object 13"/>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4" name="object 14"/>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11" name="object 11"/>
          <p:cNvSpPr/>
          <p:nvPr/>
        </p:nvSpPr>
        <p:spPr>
          <a:xfrm>
            <a:off x="506310" y="884135"/>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0" name="object 10"/>
          <p:cNvSpPr/>
          <p:nvPr/>
        </p:nvSpPr>
        <p:spPr>
          <a:xfrm>
            <a:off x="506310" y="1266240"/>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506310" y="1820430"/>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8" name="object 8"/>
          <p:cNvSpPr/>
          <p:nvPr/>
        </p:nvSpPr>
        <p:spPr>
          <a:xfrm>
            <a:off x="506310" y="2546680"/>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7" name="object 7"/>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8C8CAC"/>
                </a:solidFill>
                <a:latin typeface="Times New Roman"/>
                <a:cs typeface="Times New Roman"/>
              </a:rPr>
              <a:t>Intr</a:t>
            </a:r>
            <a:r>
              <a:rPr sz="600" spc="16"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6"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7"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7"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9"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50"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6"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ductionr  </a:t>
            </a:r>
            <a:r>
              <a:rPr sz="600" spc="23"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8"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9"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50" dirty="0" smtClean="0">
                <a:solidFill>
                  <a:srgbClr val="8C8CAC"/>
                </a:solidFill>
                <a:latin typeface="Times New Roman"/>
                <a:cs typeface="Times New Roman"/>
              </a:rPr>
              <a:t> </a:t>
            </a:r>
            <a:r>
              <a:rPr sz="600" spc="0" dirty="0" smtClean="0">
                <a:solidFill>
                  <a:srgbClr val="8C8CAC"/>
                </a:solidFill>
                <a:latin typeface="Times New Roman"/>
                <a:cs typeface="Times New Roman"/>
              </a:rPr>
              <a:t>Objectives   </a:t>
            </a:r>
            <a:r>
              <a:rPr sz="600" spc="55" dirty="0" smtClean="0">
                <a:solidFill>
                  <a:srgbClr val="8C8CAC"/>
                </a:solidFill>
                <a:latin typeface="Times New Roman"/>
                <a:cs typeface="Times New Roman"/>
              </a:rPr>
              <a:t> </a:t>
            </a:r>
            <a:r>
              <a:rPr sz="600" spc="0" dirty="0" smtClean="0">
                <a:solidFill>
                  <a:srgbClr val="8C8CAC"/>
                </a:solidFill>
                <a:latin typeface="Times New Roman"/>
                <a:cs typeface="Times New Roman"/>
              </a:rPr>
              <a:t>Problem </a:t>
            </a:r>
            <a:r>
              <a:rPr sz="600" spc="70" dirty="0" smtClean="0">
                <a:solidFill>
                  <a:srgbClr val="8C8CAC"/>
                </a:solidFill>
                <a:latin typeface="Times New Roman"/>
                <a:cs typeface="Times New Roman"/>
              </a:rPr>
              <a:t> </a:t>
            </a:r>
            <a:r>
              <a:rPr sz="600" spc="0" dirty="0" smtClean="0">
                <a:solidFill>
                  <a:srgbClr val="8C8CAC"/>
                </a:solidFill>
                <a:latin typeface="Times New Roman"/>
                <a:cs typeface="Times New Roman"/>
              </a:rPr>
              <a:t>Description</a:t>
            </a:r>
            <a:endParaRPr sz="600">
              <a:latin typeface="Times New Roman"/>
              <a:cs typeface="Times New Roman"/>
            </a:endParaRPr>
          </a:p>
        </p:txBody>
      </p:sp>
      <p:sp>
        <p:nvSpPr>
          <p:cNvPr id="6" name="object 6"/>
          <p:cNvSpPr txBox="1"/>
          <p:nvPr/>
        </p:nvSpPr>
        <p:spPr>
          <a:xfrm>
            <a:off x="95300" y="366542"/>
            <a:ext cx="1535938"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References</a:t>
            </a:r>
            <a:r>
              <a:rPr sz="1400" spc="64" dirty="0" smtClean="0">
                <a:solidFill>
                  <a:srgbClr val="FFFFFF"/>
                </a:solidFill>
                <a:latin typeface="Times New Roman"/>
                <a:cs typeface="Times New Roman"/>
              </a:rPr>
              <a:t> </a:t>
            </a:r>
            <a:r>
              <a:rPr sz="1400" spc="0" dirty="0" smtClean="0">
                <a:solidFill>
                  <a:srgbClr val="FFFFFF"/>
                </a:solidFill>
                <a:latin typeface="Times New Roman"/>
                <a:cs typeface="Times New Roman"/>
              </a:rPr>
              <a:t>(Cont’d)</a:t>
            </a:r>
            <a:endParaRPr sz="1400">
              <a:latin typeface="Times New Roman"/>
              <a:cs typeface="Times New Roman"/>
            </a:endParaRPr>
          </a:p>
        </p:txBody>
      </p:sp>
      <p:sp>
        <p:nvSpPr>
          <p:cNvPr id="5" name="object 5"/>
          <p:cNvSpPr txBox="1"/>
          <p:nvPr/>
        </p:nvSpPr>
        <p:spPr>
          <a:xfrm>
            <a:off x="624395" y="828736"/>
            <a:ext cx="3647667" cy="2342719"/>
          </a:xfrm>
          <a:prstGeom prst="rect">
            <a:avLst/>
          </a:prstGeom>
        </p:spPr>
        <p:txBody>
          <a:bodyPr wrap="square" lIns="0" tIns="0" rIns="0" bIns="0" rtlCol="0">
            <a:noAutofit/>
          </a:bodyPr>
          <a:lstStyle/>
          <a:p>
            <a:pPr marL="12700" marR="11396">
              <a:lnSpc>
                <a:spcPts val="1160"/>
              </a:lnSpc>
              <a:spcBef>
                <a:spcPts val="57"/>
              </a:spcBef>
            </a:pPr>
            <a:r>
              <a:rPr sz="1100" spc="0" dirty="0" smtClean="0">
                <a:latin typeface="Times New Roman"/>
                <a:cs typeface="Times New Roman"/>
              </a:rPr>
              <a:t>J.</a:t>
            </a:r>
            <a:r>
              <a:rPr sz="1100" spc="202" dirty="0" smtClean="0">
                <a:latin typeface="Times New Roman"/>
                <a:cs typeface="Times New Roman"/>
              </a:rPr>
              <a:t> </a:t>
            </a:r>
            <a:r>
              <a:rPr sz="1100" spc="0" dirty="0" smtClean="0">
                <a:latin typeface="Times New Roman"/>
                <a:cs typeface="Times New Roman"/>
              </a:rPr>
              <a:t>Coldron.</a:t>
            </a:r>
            <a:r>
              <a:rPr sz="1100" spc="157" dirty="0" smtClean="0">
                <a:latin typeface="Times New Roman"/>
                <a:cs typeface="Times New Roman"/>
              </a:rPr>
              <a:t> </a:t>
            </a:r>
            <a:r>
              <a:rPr sz="1100" spc="0" dirty="0" smtClean="0">
                <a:latin typeface="Times New Roman"/>
                <a:cs typeface="Times New Roman"/>
              </a:rPr>
              <a:t>Second</a:t>
            </a:r>
            <a:r>
              <a:rPr sz="1100" spc="-29" dirty="0" smtClean="0">
                <a:latin typeface="Times New Roman"/>
                <a:cs typeface="Times New Roman"/>
              </a:rPr>
              <a:t>a</a:t>
            </a:r>
            <a:r>
              <a:rPr sz="1100" spc="0" dirty="0" smtClean="0">
                <a:latin typeface="Times New Roman"/>
                <a:cs typeface="Times New Roman"/>
              </a:rPr>
              <a:t>ry</a:t>
            </a:r>
            <a:r>
              <a:rPr sz="1100" spc="78" dirty="0" smtClean="0">
                <a:latin typeface="Times New Roman"/>
                <a:cs typeface="Times New Roman"/>
              </a:rPr>
              <a:t> </a:t>
            </a:r>
            <a:r>
              <a:rPr sz="1100" spc="0" dirty="0" smtClean="0">
                <a:latin typeface="Times New Roman"/>
                <a:cs typeface="Times New Roman"/>
              </a:rPr>
              <a:t>sch</a:t>
            </a:r>
            <a:r>
              <a:rPr sz="1100" spc="29" dirty="0" smtClean="0">
                <a:latin typeface="Times New Roman"/>
                <a:cs typeface="Times New Roman"/>
              </a:rPr>
              <a:t>o</a:t>
            </a:r>
            <a:r>
              <a:rPr sz="1100" spc="0" dirty="0" smtClean="0">
                <a:latin typeface="Times New Roman"/>
                <a:cs typeface="Times New Roman"/>
              </a:rPr>
              <a:t>ol</a:t>
            </a:r>
            <a:r>
              <a:rPr sz="1100" spc="20" dirty="0" smtClean="0">
                <a:latin typeface="Times New Roman"/>
                <a:cs typeface="Times New Roman"/>
              </a:rPr>
              <a:t> </a:t>
            </a:r>
            <a:r>
              <a:rPr sz="1100" spc="0" dirty="0" smtClean="0">
                <a:latin typeface="Times New Roman"/>
                <a:cs typeface="Times New Roman"/>
              </a:rPr>
              <a:t>admissions.</a:t>
            </a:r>
            <a:r>
              <a:rPr sz="1100" spc="158" dirty="0" smtClean="0">
                <a:latin typeface="Times New Roman"/>
                <a:cs typeface="Times New Roman"/>
              </a:rPr>
              <a:t> </a:t>
            </a:r>
            <a:r>
              <a:rPr sz="1100" spc="-89" dirty="0" smtClean="0">
                <a:latin typeface="Times New Roman"/>
                <a:cs typeface="Times New Roman"/>
              </a:rPr>
              <a:t>T</a:t>
            </a:r>
            <a:r>
              <a:rPr sz="1100" spc="0" dirty="0" smtClean="0">
                <a:latin typeface="Times New Roman"/>
                <a:cs typeface="Times New Roman"/>
              </a:rPr>
              <a:t>echnical</a:t>
            </a:r>
            <a:r>
              <a:rPr sz="1100" spc="103" dirty="0" smtClean="0">
                <a:latin typeface="Times New Roman"/>
                <a:cs typeface="Times New Roman"/>
              </a:rPr>
              <a:t> </a:t>
            </a:r>
            <a:r>
              <a:rPr sz="1100" spc="0" dirty="0" smtClean="0">
                <a:latin typeface="Times New Roman"/>
                <a:cs typeface="Times New Roman"/>
              </a:rPr>
              <a:t>re</a:t>
            </a:r>
            <a:r>
              <a:rPr sz="1100" spc="29" dirty="0" smtClean="0">
                <a:latin typeface="Times New Roman"/>
                <a:cs typeface="Times New Roman"/>
              </a:rPr>
              <a:t>p</a:t>
            </a:r>
            <a:r>
              <a:rPr sz="1100" spc="-29" dirty="0" smtClean="0">
                <a:latin typeface="Times New Roman"/>
                <a:cs typeface="Times New Roman"/>
              </a:rPr>
              <a:t>o</a:t>
            </a:r>
            <a:r>
              <a:rPr sz="1100" spc="0" dirty="0" smtClean="0">
                <a:latin typeface="Times New Roman"/>
                <a:cs typeface="Times New Roman"/>
              </a:rPr>
              <a:t>rt,</a:t>
            </a:r>
            <a:endParaRPr sz="1100">
              <a:latin typeface="Times New Roman"/>
              <a:cs typeface="Times New Roman"/>
            </a:endParaRPr>
          </a:p>
          <a:p>
            <a:pPr marL="12700" marR="11396">
              <a:lnSpc>
                <a:spcPct val="95825"/>
              </a:lnSpc>
              <a:spcBef>
                <a:spcPts val="32"/>
              </a:spcBef>
            </a:pPr>
            <a:r>
              <a:rPr sz="1100" spc="0" dirty="0" smtClean="0">
                <a:latin typeface="Times New Roman"/>
                <a:cs typeface="Times New Roman"/>
              </a:rPr>
              <a:t>2008.</a:t>
            </a:r>
            <a:endParaRPr sz="1100">
              <a:latin typeface="Times New Roman"/>
              <a:cs typeface="Times New Roman"/>
            </a:endParaRPr>
          </a:p>
          <a:p>
            <a:pPr marL="12700">
              <a:lnSpc>
                <a:spcPts val="1264"/>
              </a:lnSpc>
              <a:spcBef>
                <a:spcPts val="385"/>
              </a:spcBef>
            </a:pPr>
            <a:r>
              <a:rPr sz="1100" spc="0" dirty="0" smtClean="0">
                <a:latin typeface="Times New Roman"/>
                <a:cs typeface="Times New Roman"/>
              </a:rPr>
              <a:t>T.H.</a:t>
            </a:r>
            <a:r>
              <a:rPr sz="1100" spc="166" dirty="0" smtClean="0">
                <a:latin typeface="Times New Roman"/>
                <a:cs typeface="Times New Roman"/>
              </a:rPr>
              <a:t> </a:t>
            </a:r>
            <a:r>
              <a:rPr sz="1100" spc="0" dirty="0" smtClean="0">
                <a:latin typeface="Times New Roman"/>
                <a:cs typeface="Times New Roman"/>
              </a:rPr>
              <a:t>C</a:t>
            </a:r>
            <a:r>
              <a:rPr sz="1100" spc="-29" dirty="0" smtClean="0">
                <a:latin typeface="Times New Roman"/>
                <a:cs typeface="Times New Roman"/>
              </a:rPr>
              <a:t>o</a:t>
            </a:r>
            <a:r>
              <a:rPr sz="1100" spc="0" dirty="0" smtClean="0">
                <a:latin typeface="Times New Roman"/>
                <a:cs typeface="Times New Roman"/>
              </a:rPr>
              <a:t>rmen,</a:t>
            </a:r>
            <a:r>
              <a:rPr sz="1100" spc="85" dirty="0" smtClean="0">
                <a:latin typeface="Times New Roman"/>
                <a:cs typeface="Times New Roman"/>
              </a:rPr>
              <a:t> </a:t>
            </a:r>
            <a:r>
              <a:rPr sz="1100" spc="0" dirty="0" smtClean="0">
                <a:latin typeface="Times New Roman"/>
                <a:cs typeface="Times New Roman"/>
              </a:rPr>
              <a:t>C.E.</a:t>
            </a:r>
            <a:r>
              <a:rPr sz="1100" spc="63" dirty="0" smtClean="0">
                <a:latin typeface="Times New Roman"/>
                <a:cs typeface="Times New Roman"/>
              </a:rPr>
              <a:t> </a:t>
            </a:r>
            <a:r>
              <a:rPr sz="1100" spc="0" dirty="0" smtClean="0">
                <a:latin typeface="Times New Roman"/>
                <a:cs typeface="Times New Roman"/>
              </a:rPr>
              <a:t>Leiserson,</a:t>
            </a:r>
            <a:r>
              <a:rPr sz="1100" spc="-61" dirty="0" smtClean="0">
                <a:latin typeface="Times New Roman"/>
                <a:cs typeface="Times New Roman"/>
              </a:rPr>
              <a:t> </a:t>
            </a:r>
            <a:r>
              <a:rPr sz="1100" spc="0" dirty="0" smtClean="0">
                <a:latin typeface="Times New Roman"/>
                <a:cs typeface="Times New Roman"/>
              </a:rPr>
              <a:t>C.</a:t>
            </a:r>
            <a:r>
              <a:rPr sz="1100" spc="63" dirty="0" smtClean="0">
                <a:latin typeface="Times New Roman"/>
                <a:cs typeface="Times New Roman"/>
              </a:rPr>
              <a:t> </a:t>
            </a:r>
            <a:r>
              <a:rPr sz="1100" spc="0" dirty="0" smtClean="0">
                <a:latin typeface="Times New Roman"/>
                <a:cs typeface="Times New Roman"/>
              </a:rPr>
              <a:t>Eric.,</a:t>
            </a:r>
            <a:r>
              <a:rPr sz="1100" spc="61" dirty="0" smtClean="0">
                <a:latin typeface="Times New Roman"/>
                <a:cs typeface="Times New Roman"/>
              </a:rPr>
              <a:t> </a:t>
            </a:r>
            <a:r>
              <a:rPr sz="1100" spc="0" dirty="0" smtClean="0">
                <a:latin typeface="Times New Roman"/>
                <a:cs typeface="Times New Roman"/>
              </a:rPr>
              <a:t>R.L.</a:t>
            </a:r>
            <a:r>
              <a:rPr sz="1100" spc="7" dirty="0" smtClean="0">
                <a:latin typeface="Times New Roman"/>
                <a:cs typeface="Times New Roman"/>
              </a:rPr>
              <a:t> </a:t>
            </a:r>
            <a:r>
              <a:rPr sz="1100" spc="0" dirty="0" smtClean="0">
                <a:latin typeface="Times New Roman"/>
                <a:cs typeface="Times New Roman"/>
              </a:rPr>
              <a:t>Rivest,</a:t>
            </a:r>
            <a:r>
              <a:rPr sz="1100" spc="47" dirty="0" smtClean="0">
                <a:latin typeface="Times New Roman"/>
                <a:cs typeface="Times New Roman"/>
              </a:rPr>
              <a:t> </a:t>
            </a:r>
            <a:r>
              <a:rPr sz="1100" spc="0" dirty="0" smtClean="0">
                <a:latin typeface="Times New Roman"/>
                <a:cs typeface="Times New Roman"/>
              </a:rPr>
              <a:t>and</a:t>
            </a:r>
            <a:r>
              <a:rPr sz="1100" spc="127" dirty="0" smtClean="0">
                <a:latin typeface="Times New Roman"/>
                <a:cs typeface="Times New Roman"/>
              </a:rPr>
              <a:t> </a:t>
            </a:r>
            <a:r>
              <a:rPr sz="1100" spc="0" dirty="0" smtClean="0">
                <a:latin typeface="Times New Roman"/>
                <a:cs typeface="Times New Roman"/>
              </a:rPr>
              <a:t>Cli</a:t>
            </a:r>
            <a:r>
              <a:rPr sz="1100" spc="-29" dirty="0" smtClean="0">
                <a:latin typeface="Times New Roman"/>
                <a:cs typeface="Times New Roman"/>
              </a:rPr>
              <a:t>o</a:t>
            </a:r>
            <a:r>
              <a:rPr sz="1100" spc="0" dirty="0" smtClean="0">
                <a:latin typeface="Times New Roman"/>
                <a:cs typeface="Times New Roman"/>
              </a:rPr>
              <a:t>rd. Intr</a:t>
            </a:r>
            <a:r>
              <a:rPr sz="1100" spc="29" dirty="0" smtClean="0">
                <a:latin typeface="Times New Roman"/>
                <a:cs typeface="Times New Roman"/>
              </a:rPr>
              <a:t>o</a:t>
            </a:r>
            <a:r>
              <a:rPr sz="1100" spc="0" dirty="0" smtClean="0">
                <a:latin typeface="Times New Roman"/>
                <a:cs typeface="Times New Roman"/>
              </a:rPr>
              <a:t>duction</a:t>
            </a:r>
            <a:r>
              <a:rPr sz="1100" spc="89" dirty="0" smtClean="0">
                <a:latin typeface="Times New Roman"/>
                <a:cs typeface="Times New Roman"/>
              </a:rPr>
              <a:t> </a:t>
            </a:r>
            <a:r>
              <a:rPr sz="1100" spc="0" dirty="0" smtClean="0">
                <a:latin typeface="Times New Roman"/>
                <a:cs typeface="Times New Roman"/>
              </a:rPr>
              <a:t>to</a:t>
            </a:r>
            <a:r>
              <a:rPr sz="1100" spc="166" dirty="0" smtClean="0">
                <a:latin typeface="Times New Roman"/>
                <a:cs typeface="Times New Roman"/>
              </a:rPr>
              <a:t> </a:t>
            </a:r>
            <a:r>
              <a:rPr sz="1100" spc="0" dirty="0" smtClean="0">
                <a:latin typeface="Times New Roman"/>
                <a:cs typeface="Times New Roman"/>
              </a:rPr>
              <a:t>alg</a:t>
            </a:r>
            <a:r>
              <a:rPr sz="1100" spc="-29" dirty="0" smtClean="0">
                <a:latin typeface="Times New Roman"/>
                <a:cs typeface="Times New Roman"/>
              </a:rPr>
              <a:t>o</a:t>
            </a:r>
            <a:r>
              <a:rPr sz="1100" spc="0" dirty="0" smtClean="0">
                <a:latin typeface="Times New Roman"/>
                <a:cs typeface="Times New Roman"/>
              </a:rPr>
              <a:t>rithms,</a:t>
            </a:r>
            <a:r>
              <a:rPr sz="1100" spc="145" dirty="0" smtClean="0">
                <a:latin typeface="Times New Roman"/>
                <a:cs typeface="Times New Roman"/>
              </a:rPr>
              <a:t> </a:t>
            </a:r>
            <a:r>
              <a:rPr sz="1100" spc="0" dirty="0" smtClean="0">
                <a:latin typeface="Times New Roman"/>
                <a:cs typeface="Times New Roman"/>
              </a:rPr>
              <a:t>volume</a:t>
            </a:r>
            <a:r>
              <a:rPr sz="1100" spc="-1" dirty="0" smtClean="0">
                <a:latin typeface="Times New Roman"/>
                <a:cs typeface="Times New Roman"/>
              </a:rPr>
              <a:t> </a:t>
            </a:r>
            <a:r>
              <a:rPr sz="1100" spc="0" dirty="0" smtClean="0">
                <a:latin typeface="Times New Roman"/>
                <a:cs typeface="Times New Roman"/>
              </a:rPr>
              <a:t>6.</a:t>
            </a:r>
            <a:r>
              <a:rPr sz="1100" spc="226" dirty="0" smtClean="0">
                <a:latin typeface="Times New Roman"/>
                <a:cs typeface="Times New Roman"/>
              </a:rPr>
              <a:t> </a:t>
            </a:r>
            <a:r>
              <a:rPr sz="1100" spc="0" dirty="0" smtClean="0">
                <a:latin typeface="Times New Roman"/>
                <a:cs typeface="Times New Roman"/>
              </a:rPr>
              <a:t>MIT</a:t>
            </a:r>
            <a:r>
              <a:rPr sz="1100" spc="62"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ress</a:t>
            </a:r>
            <a:r>
              <a:rPr sz="1100" spc="77" dirty="0" smtClean="0">
                <a:latin typeface="Times New Roman"/>
                <a:cs typeface="Times New Roman"/>
              </a:rPr>
              <a:t> </a:t>
            </a:r>
            <a:r>
              <a:rPr sz="1100" spc="0" dirty="0" smtClean="0">
                <a:latin typeface="Times New Roman"/>
                <a:cs typeface="Times New Roman"/>
              </a:rPr>
              <a:t>Cam</a:t>
            </a:r>
            <a:r>
              <a:rPr sz="1100" spc="-29" dirty="0" smtClean="0">
                <a:latin typeface="Times New Roman"/>
                <a:cs typeface="Times New Roman"/>
              </a:rPr>
              <a:t>b</a:t>
            </a:r>
            <a:r>
              <a:rPr sz="1100" spc="0" dirty="0" smtClean="0">
                <a:latin typeface="Times New Roman"/>
                <a:cs typeface="Times New Roman"/>
              </a:rPr>
              <a:t>ridge,</a:t>
            </a:r>
            <a:endParaRPr sz="1100">
              <a:latin typeface="Times New Roman"/>
              <a:cs typeface="Times New Roman"/>
            </a:endParaRPr>
          </a:p>
          <a:p>
            <a:pPr marL="12700" marR="11396">
              <a:lnSpc>
                <a:spcPct val="95825"/>
              </a:lnSpc>
              <a:spcBef>
                <a:spcPts val="89"/>
              </a:spcBef>
            </a:pPr>
            <a:r>
              <a:rPr sz="1100" spc="0" dirty="0" smtClean="0">
                <a:latin typeface="Times New Roman"/>
                <a:cs typeface="Times New Roman"/>
              </a:rPr>
              <a:t>2001.</a:t>
            </a:r>
            <a:endParaRPr sz="1100">
              <a:latin typeface="Times New Roman"/>
              <a:cs typeface="Times New Roman"/>
            </a:endParaRPr>
          </a:p>
          <a:p>
            <a:pPr marL="12700" marR="18232">
              <a:lnSpc>
                <a:spcPts val="1264"/>
              </a:lnSpc>
              <a:spcBef>
                <a:spcPts val="385"/>
              </a:spcBef>
            </a:pPr>
            <a:r>
              <a:rPr sz="1100" spc="0" dirty="0" smtClean="0">
                <a:latin typeface="Times New Roman"/>
                <a:cs typeface="Times New Roman"/>
              </a:rPr>
              <a:t>U.M.</a:t>
            </a:r>
            <a:r>
              <a:rPr sz="1100" spc="72" dirty="0" smtClean="0">
                <a:latin typeface="Times New Roman"/>
                <a:cs typeface="Times New Roman"/>
              </a:rPr>
              <a:t> </a:t>
            </a:r>
            <a:r>
              <a:rPr sz="1100" spc="0" dirty="0" smtClean="0">
                <a:latin typeface="Times New Roman"/>
                <a:cs typeface="Times New Roman"/>
              </a:rPr>
              <a:t>Dur,</a:t>
            </a:r>
            <a:r>
              <a:rPr sz="1100" spc="118" dirty="0" smtClean="0">
                <a:latin typeface="Times New Roman"/>
                <a:cs typeface="Times New Roman"/>
              </a:rPr>
              <a:t> </a:t>
            </a:r>
            <a:r>
              <a:rPr sz="1100" spc="0" dirty="0" smtClean="0">
                <a:latin typeface="Times New Roman"/>
                <a:cs typeface="Times New Roman"/>
              </a:rPr>
              <a:t>S.D.</a:t>
            </a:r>
            <a:r>
              <a:rPr sz="1100" spc="118" dirty="0" smtClean="0">
                <a:latin typeface="Times New Roman"/>
                <a:cs typeface="Times New Roman"/>
              </a:rPr>
              <a:t> </a:t>
            </a:r>
            <a:r>
              <a:rPr sz="1100" spc="0" dirty="0" smtClean="0">
                <a:latin typeface="Times New Roman"/>
                <a:cs typeface="Times New Roman"/>
              </a:rPr>
              <a:t>Kominers,</a:t>
            </a:r>
            <a:r>
              <a:rPr sz="1100" spc="17" dirty="0" smtClean="0">
                <a:latin typeface="Times New Roman"/>
                <a:cs typeface="Times New Roman"/>
              </a:rPr>
              <a:t> </a:t>
            </a:r>
            <a:r>
              <a:rPr sz="1100" spc="-89" dirty="0" smtClean="0">
                <a:latin typeface="Times New Roman"/>
                <a:cs typeface="Times New Roman"/>
              </a:rPr>
              <a:t>P</a:t>
            </a:r>
            <a:r>
              <a:rPr sz="1100" spc="0" dirty="0" smtClean="0">
                <a:latin typeface="Times New Roman"/>
                <a:cs typeface="Times New Roman"/>
              </a:rPr>
              <a:t>.A.</a:t>
            </a:r>
            <a:r>
              <a:rPr sz="1100" spc="151"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athak, </a:t>
            </a:r>
            <a:r>
              <a:rPr sz="1100" spc="57" dirty="0" smtClean="0">
                <a:latin typeface="Times New Roman"/>
                <a:cs typeface="Times New Roman"/>
              </a:rPr>
              <a:t> </a:t>
            </a:r>
            <a:r>
              <a:rPr sz="1100" spc="0" dirty="0" smtClean="0">
                <a:latin typeface="Times New Roman"/>
                <a:cs typeface="Times New Roman"/>
              </a:rPr>
              <a:t>and</a:t>
            </a:r>
            <a:r>
              <a:rPr sz="1100" spc="142" dirty="0" smtClean="0">
                <a:latin typeface="Times New Roman"/>
                <a:cs typeface="Times New Roman"/>
              </a:rPr>
              <a:t> </a:t>
            </a:r>
            <a:r>
              <a:rPr sz="1100" spc="0" dirty="0" smtClean="0">
                <a:latin typeface="Times New Roman"/>
                <a:cs typeface="Times New Roman"/>
              </a:rPr>
              <a:t>T.</a:t>
            </a:r>
            <a:r>
              <a:rPr sz="1100" spc="184" dirty="0" smtClean="0">
                <a:latin typeface="Times New Roman"/>
                <a:cs typeface="Times New Roman"/>
              </a:rPr>
              <a:t> </a:t>
            </a:r>
            <a:r>
              <a:rPr sz="1100" spc="0" dirty="0" smtClean="0">
                <a:latin typeface="Times New Roman"/>
                <a:cs typeface="Times New Roman"/>
              </a:rPr>
              <a:t>Sonmez.</a:t>
            </a:r>
            <a:r>
              <a:rPr sz="1100" spc="222" dirty="0" smtClean="0">
                <a:latin typeface="Times New Roman"/>
                <a:cs typeface="Times New Roman"/>
              </a:rPr>
              <a:t> </a:t>
            </a:r>
            <a:r>
              <a:rPr sz="1100" spc="0" dirty="0" smtClean="0">
                <a:latin typeface="Times New Roman"/>
                <a:cs typeface="Times New Roman"/>
              </a:rPr>
              <a:t>The demise</a:t>
            </a:r>
            <a:r>
              <a:rPr sz="1100" spc="37"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29" dirty="0" smtClean="0">
                <a:latin typeface="Times New Roman"/>
                <a:cs typeface="Times New Roman"/>
              </a:rPr>
              <a:t>w</a:t>
            </a:r>
            <a:r>
              <a:rPr sz="1100" spc="0" dirty="0" smtClean="0">
                <a:latin typeface="Times New Roman"/>
                <a:cs typeface="Times New Roman"/>
              </a:rPr>
              <a:t>alk zones</a:t>
            </a:r>
            <a:r>
              <a:rPr sz="1100" spc="55" dirty="0" smtClean="0">
                <a:latin typeface="Times New Roman"/>
                <a:cs typeface="Times New Roman"/>
              </a:rPr>
              <a:t> </a:t>
            </a:r>
            <a:r>
              <a:rPr sz="1100" spc="0" dirty="0" smtClean="0">
                <a:latin typeface="Times New Roman"/>
                <a:cs typeface="Times New Roman"/>
              </a:rPr>
              <a:t>in</a:t>
            </a:r>
            <a:r>
              <a:rPr sz="1100" spc="55" dirty="0" smtClean="0">
                <a:latin typeface="Times New Roman"/>
                <a:cs typeface="Times New Roman"/>
              </a:rPr>
              <a:t> </a:t>
            </a:r>
            <a:r>
              <a:rPr sz="1100" spc="29" dirty="0" smtClean="0">
                <a:latin typeface="Times New Roman"/>
                <a:cs typeface="Times New Roman"/>
              </a:rPr>
              <a:t>b</a:t>
            </a:r>
            <a:r>
              <a:rPr sz="1100" spc="0" dirty="0" smtClean="0">
                <a:latin typeface="Times New Roman"/>
                <a:cs typeface="Times New Roman"/>
              </a:rPr>
              <a:t>oston: </a:t>
            </a:r>
            <a:r>
              <a:rPr sz="1100" spc="14" dirty="0" smtClean="0">
                <a:latin typeface="Times New Roman"/>
                <a:cs typeface="Times New Roman"/>
              </a:rPr>
              <a:t> </a:t>
            </a:r>
            <a:r>
              <a:rPr sz="1100" spc="0" dirty="0" smtClean="0">
                <a:latin typeface="Times New Roman"/>
                <a:cs typeface="Times New Roman"/>
              </a:rPr>
              <a:t>Pri</a:t>
            </a:r>
            <a:r>
              <a:rPr sz="1100" spc="-29" dirty="0" smtClean="0">
                <a:latin typeface="Times New Roman"/>
                <a:cs typeface="Times New Roman"/>
              </a:rPr>
              <a:t>o</a:t>
            </a:r>
            <a:r>
              <a:rPr sz="1100" spc="0" dirty="0" smtClean="0">
                <a:latin typeface="Times New Roman"/>
                <a:cs typeface="Times New Roman"/>
              </a:rPr>
              <a:t>rities</a:t>
            </a:r>
            <a:r>
              <a:rPr sz="1100" spc="104" dirty="0" smtClean="0">
                <a:latin typeface="Times New Roman"/>
                <a:cs typeface="Times New Roman"/>
              </a:rPr>
              <a:t> </a:t>
            </a:r>
            <a:r>
              <a:rPr sz="1100" spc="0" dirty="0" smtClean="0">
                <a:latin typeface="Times New Roman"/>
                <a:cs typeface="Times New Roman"/>
              </a:rPr>
              <a:t>vs.</a:t>
            </a:r>
            <a:r>
              <a:rPr sz="1100" spc="172"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recedence</a:t>
            </a:r>
            <a:r>
              <a:rPr sz="1100" spc="86" dirty="0" smtClean="0">
                <a:latin typeface="Times New Roman"/>
                <a:cs typeface="Times New Roman"/>
              </a:rPr>
              <a:t> </a:t>
            </a:r>
            <a:r>
              <a:rPr sz="1100" spc="0" dirty="0" smtClean="0">
                <a:latin typeface="Times New Roman"/>
                <a:cs typeface="Times New Roman"/>
              </a:rPr>
              <a:t>in sch</a:t>
            </a:r>
            <a:r>
              <a:rPr sz="1100" spc="29" dirty="0" smtClean="0">
                <a:latin typeface="Times New Roman"/>
                <a:cs typeface="Times New Roman"/>
              </a:rPr>
              <a:t>o</a:t>
            </a:r>
            <a:r>
              <a:rPr sz="1100" spc="0" dirty="0" smtClean="0">
                <a:latin typeface="Times New Roman"/>
                <a:cs typeface="Times New Roman"/>
              </a:rPr>
              <a:t>ol</a:t>
            </a:r>
            <a:r>
              <a:rPr sz="1100" spc="20" dirty="0" smtClean="0">
                <a:latin typeface="Times New Roman"/>
                <a:cs typeface="Times New Roman"/>
              </a:rPr>
              <a:t> </a:t>
            </a:r>
            <a:r>
              <a:rPr sz="1100" spc="0" dirty="0" smtClean="0">
                <a:latin typeface="Times New Roman"/>
                <a:cs typeface="Times New Roman"/>
              </a:rPr>
              <a:t>choice.</a:t>
            </a:r>
            <a:r>
              <a:rPr sz="1100" spc="180" dirty="0" smtClean="0">
                <a:latin typeface="Times New Roman"/>
                <a:cs typeface="Times New Roman"/>
              </a:rPr>
              <a:t> </a:t>
            </a:r>
            <a:r>
              <a:rPr sz="1100" spc="-89" dirty="0" smtClean="0">
                <a:latin typeface="Times New Roman"/>
                <a:cs typeface="Times New Roman"/>
              </a:rPr>
              <a:t>T</a:t>
            </a:r>
            <a:r>
              <a:rPr sz="1100" spc="0" dirty="0" smtClean="0">
                <a:latin typeface="Times New Roman"/>
                <a:cs typeface="Times New Roman"/>
              </a:rPr>
              <a:t>echnical</a:t>
            </a:r>
            <a:r>
              <a:rPr sz="1100" spc="105" dirty="0" smtClean="0">
                <a:latin typeface="Times New Roman"/>
                <a:cs typeface="Times New Roman"/>
              </a:rPr>
              <a:t> </a:t>
            </a:r>
            <a:r>
              <a:rPr sz="1100" spc="0" dirty="0" smtClean="0">
                <a:latin typeface="Times New Roman"/>
                <a:cs typeface="Times New Roman"/>
              </a:rPr>
              <a:t>re</a:t>
            </a:r>
            <a:r>
              <a:rPr sz="1100" spc="29" dirty="0" smtClean="0">
                <a:latin typeface="Times New Roman"/>
                <a:cs typeface="Times New Roman"/>
              </a:rPr>
              <a:t>p</a:t>
            </a:r>
            <a:r>
              <a:rPr sz="1100" spc="-29" dirty="0" smtClean="0">
                <a:latin typeface="Times New Roman"/>
                <a:cs typeface="Times New Roman"/>
              </a:rPr>
              <a:t>o</a:t>
            </a:r>
            <a:r>
              <a:rPr sz="1100" spc="0" dirty="0" smtClean="0">
                <a:latin typeface="Times New Roman"/>
                <a:cs typeface="Times New Roman"/>
              </a:rPr>
              <a:t>rt,</a:t>
            </a:r>
            <a:r>
              <a:rPr sz="1100" spc="208" dirty="0" smtClean="0">
                <a:latin typeface="Times New Roman"/>
                <a:cs typeface="Times New Roman"/>
              </a:rPr>
              <a:t> </a:t>
            </a:r>
            <a:r>
              <a:rPr sz="1100" spc="0" dirty="0" smtClean="0">
                <a:latin typeface="Times New Roman"/>
                <a:cs typeface="Times New Roman"/>
              </a:rPr>
              <a:t>National</a:t>
            </a:r>
            <a:r>
              <a:rPr sz="1100" spc="129" dirty="0" smtClean="0">
                <a:latin typeface="Times New Roman"/>
                <a:cs typeface="Times New Roman"/>
              </a:rPr>
              <a:t> </a:t>
            </a:r>
            <a:r>
              <a:rPr sz="1100" spc="0" dirty="0" smtClean="0">
                <a:latin typeface="Times New Roman"/>
                <a:cs typeface="Times New Roman"/>
              </a:rPr>
              <a:t>Bureau</a:t>
            </a:r>
            <a:r>
              <a:rPr sz="1100" spc="135"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Economic Rese</a:t>
            </a:r>
            <a:r>
              <a:rPr sz="1100" spc="-29" dirty="0" smtClean="0">
                <a:latin typeface="Times New Roman"/>
                <a:cs typeface="Times New Roman"/>
              </a:rPr>
              <a:t>a</a:t>
            </a:r>
            <a:r>
              <a:rPr sz="1100" spc="0" dirty="0" smtClean="0">
                <a:latin typeface="Times New Roman"/>
                <a:cs typeface="Times New Roman"/>
              </a:rPr>
              <a:t>rch,</a:t>
            </a:r>
            <a:r>
              <a:rPr sz="1100" spc="104" dirty="0" smtClean="0">
                <a:latin typeface="Times New Roman"/>
                <a:cs typeface="Times New Roman"/>
              </a:rPr>
              <a:t> </a:t>
            </a:r>
            <a:r>
              <a:rPr sz="1100" spc="0" dirty="0" smtClean="0">
                <a:latin typeface="Times New Roman"/>
                <a:cs typeface="Times New Roman"/>
              </a:rPr>
              <a:t>2013.</a:t>
            </a:r>
            <a:endParaRPr sz="1100">
              <a:latin typeface="Times New Roman"/>
              <a:cs typeface="Times New Roman"/>
            </a:endParaRPr>
          </a:p>
          <a:p>
            <a:pPr marL="12700" marR="9878">
              <a:lnSpc>
                <a:spcPts val="1264"/>
              </a:lnSpc>
              <a:spcBef>
                <a:spcPts val="389"/>
              </a:spcBef>
            </a:pPr>
            <a:r>
              <a:rPr sz="1100" spc="0" dirty="0" smtClean="0">
                <a:latin typeface="Times New Roman"/>
                <a:cs typeface="Times New Roman"/>
              </a:rPr>
              <a:t>S.</a:t>
            </a:r>
            <a:r>
              <a:rPr sz="1100" spc="102" dirty="0" smtClean="0">
                <a:latin typeface="Times New Roman"/>
                <a:cs typeface="Times New Roman"/>
              </a:rPr>
              <a:t> </a:t>
            </a:r>
            <a:r>
              <a:rPr sz="1100" spc="-29" dirty="0" smtClean="0">
                <a:latin typeface="Times New Roman"/>
                <a:cs typeface="Times New Roman"/>
              </a:rPr>
              <a:t>F</a:t>
            </a:r>
            <a:r>
              <a:rPr sz="1100" spc="0" dirty="0" smtClean="0">
                <a:latin typeface="Times New Roman"/>
                <a:cs typeface="Times New Roman"/>
              </a:rPr>
              <a:t>ong</a:t>
            </a:r>
            <a:r>
              <a:rPr sz="1100" spc="90" dirty="0" smtClean="0">
                <a:latin typeface="Times New Roman"/>
                <a:cs typeface="Times New Roman"/>
              </a:rPr>
              <a:t> </a:t>
            </a:r>
            <a:r>
              <a:rPr sz="1100" spc="0" dirty="0" smtClean="0">
                <a:latin typeface="Times New Roman"/>
                <a:cs typeface="Times New Roman"/>
              </a:rPr>
              <a:t>and</a:t>
            </a:r>
            <a:r>
              <a:rPr sz="1100" spc="142" dirty="0" smtClean="0">
                <a:latin typeface="Times New Roman"/>
                <a:cs typeface="Times New Roman"/>
              </a:rPr>
              <a:t> </a:t>
            </a:r>
            <a:r>
              <a:rPr sz="1100" spc="0" dirty="0" smtClean="0">
                <a:latin typeface="Times New Roman"/>
                <a:cs typeface="Times New Roman"/>
              </a:rPr>
              <a:t>R.</a:t>
            </a:r>
            <a:r>
              <a:rPr sz="1100" spc="-89" dirty="0" smtClean="0">
                <a:latin typeface="Times New Roman"/>
                <a:cs typeface="Times New Roman"/>
              </a:rPr>
              <a:t>P</a:t>
            </a:r>
            <a:r>
              <a:rPr sz="1100" spc="0" dirty="0" smtClean="0">
                <a:latin typeface="Times New Roman"/>
                <a:cs typeface="Times New Roman"/>
              </a:rPr>
              <a:t>.</a:t>
            </a:r>
            <a:r>
              <a:rPr sz="1100" spc="184" dirty="0" smtClean="0">
                <a:latin typeface="Times New Roman"/>
                <a:cs typeface="Times New Roman"/>
              </a:rPr>
              <a:t> </a:t>
            </a:r>
            <a:r>
              <a:rPr sz="1100" spc="0" dirty="0" smtClean="0">
                <a:latin typeface="Times New Roman"/>
                <a:cs typeface="Times New Roman"/>
              </a:rPr>
              <a:t>Biuk-Aghai.</a:t>
            </a:r>
            <a:r>
              <a:rPr sz="1100" spc="73" dirty="0" smtClean="0">
                <a:latin typeface="Times New Roman"/>
                <a:cs typeface="Times New Roman"/>
              </a:rPr>
              <a:t> </a:t>
            </a:r>
            <a:r>
              <a:rPr sz="1100" spc="0" dirty="0" smtClean="0">
                <a:latin typeface="Times New Roman"/>
                <a:cs typeface="Times New Roman"/>
              </a:rPr>
              <a:t>An</a:t>
            </a:r>
            <a:r>
              <a:rPr sz="1100" spc="29" dirty="0" smtClean="0">
                <a:latin typeface="Times New Roman"/>
                <a:cs typeface="Times New Roman"/>
              </a:rPr>
              <a:t> </a:t>
            </a:r>
            <a:r>
              <a:rPr sz="1100" spc="0" dirty="0" smtClean="0">
                <a:latin typeface="Times New Roman"/>
                <a:cs typeface="Times New Roman"/>
              </a:rPr>
              <a:t>automated </a:t>
            </a:r>
            <a:r>
              <a:rPr sz="1100" spc="78" dirty="0" smtClean="0">
                <a:latin typeface="Times New Roman"/>
                <a:cs typeface="Times New Roman"/>
              </a:rPr>
              <a:t> </a:t>
            </a:r>
            <a:r>
              <a:rPr sz="1100" spc="0" dirty="0" smtClean="0">
                <a:latin typeface="Times New Roman"/>
                <a:cs typeface="Times New Roman"/>
              </a:rPr>
              <a:t>universi</a:t>
            </a:r>
            <a:r>
              <a:rPr sz="1100" spc="-29" dirty="0" smtClean="0">
                <a:latin typeface="Times New Roman"/>
                <a:cs typeface="Times New Roman"/>
              </a:rPr>
              <a:t>t</a:t>
            </a:r>
            <a:r>
              <a:rPr sz="1100" spc="0" dirty="0" smtClean="0">
                <a:latin typeface="Times New Roman"/>
                <a:cs typeface="Times New Roman"/>
              </a:rPr>
              <a:t>y admission</a:t>
            </a:r>
            <a:r>
              <a:rPr sz="1100" spc="22" dirty="0" smtClean="0">
                <a:latin typeface="Times New Roman"/>
                <a:cs typeface="Times New Roman"/>
              </a:rPr>
              <a:t> </a:t>
            </a:r>
            <a:r>
              <a:rPr sz="1100" spc="0" dirty="0" smtClean="0">
                <a:latin typeface="Times New Roman"/>
                <a:cs typeface="Times New Roman"/>
              </a:rPr>
              <a:t>recommender</a:t>
            </a:r>
            <a:r>
              <a:rPr sz="1100" spc="115" dirty="0" smtClean="0">
                <a:latin typeface="Times New Roman"/>
                <a:cs typeface="Times New Roman"/>
              </a:rPr>
              <a:t> </a:t>
            </a:r>
            <a:r>
              <a:rPr sz="1100" spc="0" dirty="0" smtClean="0">
                <a:latin typeface="Times New Roman"/>
                <a:cs typeface="Times New Roman"/>
              </a:rPr>
              <a:t>system</a:t>
            </a:r>
            <a:r>
              <a:rPr sz="1100" spc="114" dirty="0" smtClean="0">
                <a:latin typeface="Times New Roman"/>
                <a:cs typeface="Times New Roman"/>
              </a:rPr>
              <a:t> </a:t>
            </a:r>
            <a:r>
              <a:rPr sz="1100" spc="0" dirty="0" smtClean="0">
                <a:latin typeface="Times New Roman"/>
                <a:cs typeface="Times New Roman"/>
              </a:rPr>
              <a:t>f</a:t>
            </a:r>
            <a:r>
              <a:rPr sz="1100" spc="-29" dirty="0" smtClean="0">
                <a:latin typeface="Times New Roman"/>
                <a:cs typeface="Times New Roman"/>
              </a:rPr>
              <a:t>o</a:t>
            </a:r>
            <a:r>
              <a:rPr sz="1100" spc="0" dirty="0" smtClean="0">
                <a:latin typeface="Times New Roman"/>
                <a:cs typeface="Times New Roman"/>
              </a:rPr>
              <a:t>r</a:t>
            </a:r>
            <a:r>
              <a:rPr sz="1100" spc="47" dirty="0" smtClean="0">
                <a:latin typeface="Times New Roman"/>
                <a:cs typeface="Times New Roman"/>
              </a:rPr>
              <a:t> </a:t>
            </a:r>
            <a:r>
              <a:rPr sz="1100" spc="0" dirty="0" smtClean="0">
                <a:latin typeface="Times New Roman"/>
                <a:cs typeface="Times New Roman"/>
              </a:rPr>
              <a:t>second</a:t>
            </a:r>
            <a:r>
              <a:rPr sz="1100" spc="-29" dirty="0" smtClean="0">
                <a:latin typeface="Times New Roman"/>
                <a:cs typeface="Times New Roman"/>
              </a:rPr>
              <a:t>a</a:t>
            </a:r>
            <a:r>
              <a:rPr sz="1100" spc="0" dirty="0" smtClean="0">
                <a:latin typeface="Times New Roman"/>
                <a:cs typeface="Times New Roman"/>
              </a:rPr>
              <a:t>ry</a:t>
            </a:r>
            <a:r>
              <a:rPr sz="1100" spc="70" dirty="0" smtClean="0">
                <a:latin typeface="Times New Roman"/>
                <a:cs typeface="Times New Roman"/>
              </a:rPr>
              <a:t> </a:t>
            </a:r>
            <a:r>
              <a:rPr sz="1100" spc="0" dirty="0" smtClean="0">
                <a:latin typeface="Times New Roman"/>
                <a:cs typeface="Times New Roman"/>
              </a:rPr>
              <a:t>sch</a:t>
            </a:r>
            <a:r>
              <a:rPr sz="1100" spc="29" dirty="0" smtClean="0">
                <a:latin typeface="Times New Roman"/>
                <a:cs typeface="Times New Roman"/>
              </a:rPr>
              <a:t>o</a:t>
            </a:r>
            <a:r>
              <a:rPr sz="1100" spc="0" dirty="0" smtClean="0">
                <a:latin typeface="Times New Roman"/>
                <a:cs typeface="Times New Roman"/>
              </a:rPr>
              <a:t>ol</a:t>
            </a:r>
            <a:r>
              <a:rPr sz="1100" spc="25" dirty="0" smtClean="0">
                <a:latin typeface="Times New Roman"/>
                <a:cs typeface="Times New Roman"/>
              </a:rPr>
              <a:t> </a:t>
            </a:r>
            <a:r>
              <a:rPr sz="1100" spc="0" dirty="0" smtClean="0">
                <a:latin typeface="Times New Roman"/>
                <a:cs typeface="Times New Roman"/>
              </a:rPr>
              <a:t>students. In</a:t>
            </a:r>
            <a:r>
              <a:rPr sz="1100" spc="106"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r</a:t>
            </a:r>
            <a:r>
              <a:rPr sz="1100" spc="29" dirty="0" smtClean="0">
                <a:latin typeface="Times New Roman"/>
                <a:cs typeface="Times New Roman"/>
              </a:rPr>
              <a:t>o</a:t>
            </a:r>
            <a:r>
              <a:rPr sz="1100" spc="0" dirty="0" smtClean="0">
                <a:latin typeface="Times New Roman"/>
                <a:cs typeface="Times New Roman"/>
              </a:rPr>
              <a:t>ceeeding</a:t>
            </a:r>
            <a:r>
              <a:rPr sz="1100" spc="50"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the</a:t>
            </a:r>
            <a:r>
              <a:rPr sz="1100" spc="183" dirty="0" smtClean="0">
                <a:latin typeface="Times New Roman"/>
                <a:cs typeface="Times New Roman"/>
              </a:rPr>
              <a:t> </a:t>
            </a:r>
            <a:r>
              <a:rPr sz="1100" spc="0" dirty="0" smtClean="0">
                <a:latin typeface="Times New Roman"/>
                <a:cs typeface="Times New Roman"/>
              </a:rPr>
              <a:t>6th</a:t>
            </a:r>
            <a:r>
              <a:rPr sz="1100" spc="174" dirty="0" smtClean="0">
                <a:latin typeface="Times New Roman"/>
                <a:cs typeface="Times New Roman"/>
              </a:rPr>
              <a:t> </a:t>
            </a:r>
            <a:r>
              <a:rPr sz="1100" spc="0" dirty="0" smtClean="0">
                <a:latin typeface="Times New Roman"/>
                <a:cs typeface="Times New Roman"/>
              </a:rPr>
              <a:t>International</a:t>
            </a:r>
            <a:r>
              <a:rPr sz="1100" spc="195" dirty="0" smtClean="0">
                <a:latin typeface="Times New Roman"/>
                <a:cs typeface="Times New Roman"/>
              </a:rPr>
              <a:t> </a:t>
            </a:r>
            <a:r>
              <a:rPr sz="1100" spc="0" dirty="0" smtClean="0">
                <a:latin typeface="Times New Roman"/>
                <a:cs typeface="Times New Roman"/>
              </a:rPr>
              <a:t>Conference</a:t>
            </a:r>
            <a:r>
              <a:rPr sz="1100" spc="5" dirty="0" smtClean="0">
                <a:latin typeface="Times New Roman"/>
                <a:cs typeface="Times New Roman"/>
              </a:rPr>
              <a:t> </a:t>
            </a:r>
            <a:r>
              <a:rPr sz="1100" spc="0" dirty="0" smtClean="0">
                <a:latin typeface="Times New Roman"/>
                <a:cs typeface="Times New Roman"/>
              </a:rPr>
              <a:t>on Inf</a:t>
            </a:r>
            <a:r>
              <a:rPr sz="1100" spc="-29" dirty="0" smtClean="0">
                <a:latin typeface="Times New Roman"/>
                <a:cs typeface="Times New Roman"/>
              </a:rPr>
              <a:t>o</a:t>
            </a:r>
            <a:r>
              <a:rPr sz="1100" spc="0" dirty="0" smtClean="0">
                <a:latin typeface="Times New Roman"/>
                <a:cs typeface="Times New Roman"/>
              </a:rPr>
              <a:t>rmation</a:t>
            </a:r>
            <a:r>
              <a:rPr sz="1100" spc="89" dirty="0" smtClean="0">
                <a:latin typeface="Times New Roman"/>
                <a:cs typeface="Times New Roman"/>
              </a:rPr>
              <a:t> </a:t>
            </a:r>
            <a:r>
              <a:rPr sz="1100" spc="-89" dirty="0" smtClean="0">
                <a:latin typeface="Times New Roman"/>
                <a:cs typeface="Times New Roman"/>
              </a:rPr>
              <a:t>T</a:t>
            </a:r>
            <a:r>
              <a:rPr sz="1100" spc="0" dirty="0" smtClean="0">
                <a:latin typeface="Times New Roman"/>
                <a:cs typeface="Times New Roman"/>
              </a:rPr>
              <a:t>echnology</a:t>
            </a:r>
            <a:r>
              <a:rPr sz="1100" spc="43"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0" dirty="0" smtClean="0">
                <a:latin typeface="Times New Roman"/>
                <a:cs typeface="Times New Roman"/>
              </a:rPr>
              <a:t>Applications,</a:t>
            </a:r>
            <a:r>
              <a:rPr sz="1100" spc="29" dirty="0" smtClean="0">
                <a:latin typeface="Times New Roman"/>
                <a:cs typeface="Times New Roman"/>
              </a:rPr>
              <a:t> </a:t>
            </a:r>
            <a:r>
              <a:rPr sz="1100" spc="0" dirty="0" smtClean="0">
                <a:latin typeface="Times New Roman"/>
                <a:cs typeface="Times New Roman"/>
              </a:rPr>
              <a:t>2009.</a:t>
            </a:r>
            <a:endParaRPr sz="110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46</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bject 44"/>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3" name="object 43"/>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2" name="object 42"/>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8" name="object 38"/>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9" name="object 39"/>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0" name="object 40"/>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1" name="object 41"/>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2" name="object 32"/>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3" name="object 33"/>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4" name="object 34"/>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5" name="object 35"/>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6" name="object 36"/>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7" name="object 37"/>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6" name="object 26"/>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8" name="object 28"/>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9" name="object 29"/>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0" name="object 30"/>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1" name="object 31"/>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1" name="object 21"/>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2" name="object 22"/>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5" name="object 15"/>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6" name="object 16"/>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8" name="object 18"/>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9" name="object 19"/>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0" name="object 20"/>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2" name="object 12"/>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3" name="object 13"/>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4" name="object 14"/>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11" name="object 11"/>
          <p:cNvSpPr/>
          <p:nvPr/>
        </p:nvSpPr>
        <p:spPr>
          <a:xfrm>
            <a:off x="506310" y="1018692"/>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0" name="object 10"/>
          <p:cNvSpPr/>
          <p:nvPr/>
        </p:nvSpPr>
        <p:spPr>
          <a:xfrm>
            <a:off x="506310" y="1400797"/>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506310" y="1954987"/>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8" name="object 8"/>
          <p:cNvSpPr/>
          <p:nvPr/>
        </p:nvSpPr>
        <p:spPr>
          <a:xfrm>
            <a:off x="506310" y="2509164"/>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7" name="object 7"/>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8C8CAC"/>
                </a:solidFill>
                <a:latin typeface="Times New Roman"/>
                <a:cs typeface="Times New Roman"/>
              </a:rPr>
              <a:t>Intr</a:t>
            </a:r>
            <a:r>
              <a:rPr sz="600" spc="16"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6"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7"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7"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9"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50"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6"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ductionr  </a:t>
            </a:r>
            <a:r>
              <a:rPr sz="600" spc="23"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8"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9"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50" dirty="0" smtClean="0">
                <a:solidFill>
                  <a:srgbClr val="8C8CAC"/>
                </a:solidFill>
                <a:latin typeface="Times New Roman"/>
                <a:cs typeface="Times New Roman"/>
              </a:rPr>
              <a:t> </a:t>
            </a:r>
            <a:r>
              <a:rPr sz="600" spc="0" dirty="0" smtClean="0">
                <a:solidFill>
                  <a:srgbClr val="8C8CAC"/>
                </a:solidFill>
                <a:latin typeface="Times New Roman"/>
                <a:cs typeface="Times New Roman"/>
              </a:rPr>
              <a:t>Objectives   </a:t>
            </a:r>
            <a:r>
              <a:rPr sz="600" spc="55" dirty="0" smtClean="0">
                <a:solidFill>
                  <a:srgbClr val="8C8CAC"/>
                </a:solidFill>
                <a:latin typeface="Times New Roman"/>
                <a:cs typeface="Times New Roman"/>
              </a:rPr>
              <a:t> </a:t>
            </a:r>
            <a:r>
              <a:rPr sz="600" spc="0" dirty="0" smtClean="0">
                <a:solidFill>
                  <a:srgbClr val="8C8CAC"/>
                </a:solidFill>
                <a:latin typeface="Times New Roman"/>
                <a:cs typeface="Times New Roman"/>
              </a:rPr>
              <a:t>Problem </a:t>
            </a:r>
            <a:r>
              <a:rPr sz="600" spc="70" dirty="0" smtClean="0">
                <a:solidFill>
                  <a:srgbClr val="8C8CAC"/>
                </a:solidFill>
                <a:latin typeface="Times New Roman"/>
                <a:cs typeface="Times New Roman"/>
              </a:rPr>
              <a:t> </a:t>
            </a:r>
            <a:r>
              <a:rPr sz="600" spc="0" dirty="0" smtClean="0">
                <a:solidFill>
                  <a:srgbClr val="8C8CAC"/>
                </a:solidFill>
                <a:latin typeface="Times New Roman"/>
                <a:cs typeface="Times New Roman"/>
              </a:rPr>
              <a:t>Description</a:t>
            </a:r>
            <a:endParaRPr sz="600">
              <a:latin typeface="Times New Roman"/>
              <a:cs typeface="Times New Roman"/>
            </a:endParaRPr>
          </a:p>
        </p:txBody>
      </p:sp>
      <p:sp>
        <p:nvSpPr>
          <p:cNvPr id="6" name="object 6"/>
          <p:cNvSpPr txBox="1"/>
          <p:nvPr/>
        </p:nvSpPr>
        <p:spPr>
          <a:xfrm>
            <a:off x="95300" y="366542"/>
            <a:ext cx="1535938"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References</a:t>
            </a:r>
            <a:r>
              <a:rPr sz="1400" spc="64" dirty="0" smtClean="0">
                <a:solidFill>
                  <a:srgbClr val="FFFFFF"/>
                </a:solidFill>
                <a:latin typeface="Times New Roman"/>
                <a:cs typeface="Times New Roman"/>
              </a:rPr>
              <a:t> </a:t>
            </a:r>
            <a:r>
              <a:rPr sz="1400" spc="0" dirty="0" smtClean="0">
                <a:solidFill>
                  <a:srgbClr val="FFFFFF"/>
                </a:solidFill>
                <a:latin typeface="Times New Roman"/>
                <a:cs typeface="Times New Roman"/>
              </a:rPr>
              <a:t>(Cont’d)</a:t>
            </a:r>
            <a:endParaRPr sz="1400">
              <a:latin typeface="Times New Roman"/>
              <a:cs typeface="Times New Roman"/>
            </a:endParaRPr>
          </a:p>
        </p:txBody>
      </p:sp>
      <p:sp>
        <p:nvSpPr>
          <p:cNvPr id="5" name="object 5"/>
          <p:cNvSpPr txBox="1"/>
          <p:nvPr/>
        </p:nvSpPr>
        <p:spPr>
          <a:xfrm>
            <a:off x="624395" y="963293"/>
            <a:ext cx="3647695" cy="2040893"/>
          </a:xfrm>
          <a:prstGeom prst="rect">
            <a:avLst/>
          </a:prstGeom>
        </p:spPr>
        <p:txBody>
          <a:bodyPr wrap="square" lIns="0" tIns="0" rIns="0" bIns="0" rtlCol="0">
            <a:noAutofit/>
          </a:bodyPr>
          <a:lstStyle/>
          <a:p>
            <a:pPr marL="12700" marR="11396">
              <a:lnSpc>
                <a:spcPts val="1160"/>
              </a:lnSpc>
              <a:spcBef>
                <a:spcPts val="57"/>
              </a:spcBef>
            </a:pPr>
            <a:r>
              <a:rPr sz="1100" spc="0" dirty="0" smtClean="0">
                <a:latin typeface="Times New Roman"/>
                <a:cs typeface="Times New Roman"/>
              </a:rPr>
              <a:t>M</a:t>
            </a:r>
            <a:r>
              <a:rPr sz="1100" spc="-29" dirty="0" smtClean="0">
                <a:latin typeface="Times New Roman"/>
                <a:cs typeface="Times New Roman"/>
              </a:rPr>
              <a:t>a</a:t>
            </a:r>
            <a:r>
              <a:rPr sz="1100" spc="0" dirty="0" smtClean="0">
                <a:latin typeface="Times New Roman"/>
                <a:cs typeface="Times New Roman"/>
              </a:rPr>
              <a:t>rtin</a:t>
            </a:r>
            <a:r>
              <a:rPr sz="1100" spc="149" dirty="0" smtClean="0">
                <a:latin typeface="Times New Roman"/>
                <a:cs typeface="Times New Roman"/>
              </a:rPr>
              <a:t> </a:t>
            </a:r>
            <a:r>
              <a:rPr sz="1100" spc="-29" dirty="0" smtClean="0">
                <a:latin typeface="Times New Roman"/>
                <a:cs typeface="Times New Roman"/>
              </a:rPr>
              <a:t>Fo</a:t>
            </a:r>
            <a:r>
              <a:rPr sz="1100" spc="0" dirty="0" smtClean="0">
                <a:latin typeface="Times New Roman"/>
                <a:cs typeface="Times New Roman"/>
              </a:rPr>
              <a:t>wler.</a:t>
            </a:r>
            <a:r>
              <a:rPr sz="1100" spc="134" dirty="0" smtClean="0">
                <a:latin typeface="Times New Roman"/>
                <a:cs typeface="Times New Roman"/>
              </a:rPr>
              <a:t> </a:t>
            </a:r>
            <a:r>
              <a:rPr sz="1100" spc="0" dirty="0" smtClean="0">
                <a:latin typeface="Times New Roman"/>
                <a:cs typeface="Times New Roman"/>
              </a:rPr>
              <a:t>UML</a:t>
            </a:r>
            <a:r>
              <a:rPr sz="1100" spc="-81" dirty="0" smtClean="0">
                <a:latin typeface="Times New Roman"/>
                <a:cs typeface="Times New Roman"/>
              </a:rPr>
              <a:t> </a:t>
            </a:r>
            <a:r>
              <a:rPr sz="1100" spc="0" dirty="0" smtClean="0">
                <a:latin typeface="Times New Roman"/>
                <a:cs typeface="Times New Roman"/>
              </a:rPr>
              <a:t>distilled:</a:t>
            </a:r>
            <a:r>
              <a:rPr sz="1100" spc="110" dirty="0" smtClean="0">
                <a:latin typeface="Times New Roman"/>
                <a:cs typeface="Times New Roman"/>
              </a:rPr>
              <a:t> </a:t>
            </a:r>
            <a:r>
              <a:rPr sz="1100" spc="0" dirty="0" smtClean="0">
                <a:latin typeface="Times New Roman"/>
                <a:cs typeface="Times New Roman"/>
              </a:rPr>
              <a:t>a</a:t>
            </a:r>
            <a:r>
              <a:rPr sz="1100" spc="124" dirty="0" smtClean="0">
                <a:latin typeface="Times New Roman"/>
                <a:cs typeface="Times New Roman"/>
              </a:rPr>
              <a:t> </a:t>
            </a:r>
            <a:r>
              <a:rPr sz="1100" spc="-29" dirty="0" smtClean="0">
                <a:latin typeface="Times New Roman"/>
                <a:cs typeface="Times New Roman"/>
              </a:rPr>
              <a:t>b</a:t>
            </a:r>
            <a:r>
              <a:rPr sz="1100" spc="0" dirty="0" smtClean="0">
                <a:latin typeface="Times New Roman"/>
                <a:cs typeface="Times New Roman"/>
              </a:rPr>
              <a:t>rief</a:t>
            </a:r>
            <a:r>
              <a:rPr sz="1100" spc="12" dirty="0" smtClean="0">
                <a:latin typeface="Times New Roman"/>
                <a:cs typeface="Times New Roman"/>
              </a:rPr>
              <a:t> </a:t>
            </a:r>
            <a:r>
              <a:rPr sz="1100" spc="0" dirty="0" smtClean="0">
                <a:latin typeface="Times New Roman"/>
                <a:cs typeface="Times New Roman"/>
              </a:rPr>
              <a:t>guide</a:t>
            </a:r>
            <a:r>
              <a:rPr sz="1100" spc="50" dirty="0" smtClean="0">
                <a:latin typeface="Times New Roman"/>
                <a:cs typeface="Times New Roman"/>
              </a:rPr>
              <a:t> </a:t>
            </a:r>
            <a:r>
              <a:rPr sz="1100" spc="0" dirty="0" smtClean="0">
                <a:latin typeface="Times New Roman"/>
                <a:cs typeface="Times New Roman"/>
              </a:rPr>
              <a:t>to</a:t>
            </a:r>
            <a:r>
              <a:rPr sz="1100" spc="166"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stand</a:t>
            </a:r>
            <a:r>
              <a:rPr sz="1100" spc="-29" dirty="0" smtClean="0">
                <a:latin typeface="Times New Roman"/>
                <a:cs typeface="Times New Roman"/>
              </a:rPr>
              <a:t>a</a:t>
            </a:r>
            <a:r>
              <a:rPr sz="1100" spc="0" dirty="0" smtClean="0">
                <a:latin typeface="Times New Roman"/>
                <a:cs typeface="Times New Roman"/>
              </a:rPr>
              <a:t>rd</a:t>
            </a:r>
            <a:endParaRPr sz="1100" dirty="0">
              <a:latin typeface="Times New Roman"/>
              <a:cs typeface="Times New Roman"/>
            </a:endParaRPr>
          </a:p>
          <a:p>
            <a:pPr marL="12700">
              <a:lnSpc>
                <a:spcPts val="1264"/>
              </a:lnSpc>
              <a:spcBef>
                <a:spcPts val="32"/>
              </a:spcBef>
            </a:pPr>
            <a:r>
              <a:rPr sz="1100" spc="0" dirty="0" smtClean="0">
                <a:latin typeface="Times New Roman"/>
                <a:cs typeface="Times New Roman"/>
              </a:rPr>
              <a:t>object</a:t>
            </a:r>
            <a:r>
              <a:rPr sz="1100" spc="130" dirty="0" smtClean="0">
                <a:latin typeface="Times New Roman"/>
                <a:cs typeface="Times New Roman"/>
              </a:rPr>
              <a:t> </a:t>
            </a:r>
            <a:r>
              <a:rPr sz="1100" spc="0" dirty="0" smtClean="0">
                <a:latin typeface="Times New Roman"/>
                <a:cs typeface="Times New Roman"/>
              </a:rPr>
              <a:t>m</a:t>
            </a:r>
            <a:r>
              <a:rPr sz="1100" spc="29" dirty="0" smtClean="0">
                <a:latin typeface="Times New Roman"/>
                <a:cs typeface="Times New Roman"/>
              </a:rPr>
              <a:t>o</a:t>
            </a:r>
            <a:r>
              <a:rPr sz="1100" spc="0" dirty="0" smtClean="0">
                <a:latin typeface="Times New Roman"/>
                <a:cs typeface="Times New Roman"/>
              </a:rPr>
              <a:t>deling</a:t>
            </a:r>
            <a:r>
              <a:rPr sz="1100" spc="-9" dirty="0" smtClean="0">
                <a:latin typeface="Times New Roman"/>
                <a:cs typeface="Times New Roman"/>
              </a:rPr>
              <a:t> </a:t>
            </a:r>
            <a:r>
              <a:rPr sz="1100" spc="0" dirty="0" smtClean="0">
                <a:latin typeface="Times New Roman"/>
                <a:cs typeface="Times New Roman"/>
              </a:rPr>
              <a:t>language.</a:t>
            </a:r>
            <a:r>
              <a:rPr sz="1100" spc="257" dirty="0" smtClean="0">
                <a:latin typeface="Times New Roman"/>
                <a:cs typeface="Times New Roman"/>
              </a:rPr>
              <a:t> </a:t>
            </a:r>
            <a:r>
              <a:rPr sz="1100" spc="0" dirty="0" smtClean="0">
                <a:latin typeface="Times New Roman"/>
                <a:cs typeface="Times New Roman"/>
              </a:rPr>
              <a:t>Addison-</a:t>
            </a:r>
            <a:r>
              <a:rPr sz="1100" spc="-28" dirty="0" smtClean="0">
                <a:latin typeface="Times New Roman"/>
                <a:cs typeface="Times New Roman"/>
              </a:rPr>
              <a:t>W</a:t>
            </a:r>
            <a:r>
              <a:rPr sz="1100" spc="0" dirty="0" smtClean="0">
                <a:latin typeface="Times New Roman"/>
                <a:cs typeface="Times New Roman"/>
              </a:rPr>
              <a:t>esley</a:t>
            </a:r>
            <a:r>
              <a:rPr sz="1100" spc="151" dirty="0" smtClean="0">
                <a:latin typeface="Times New Roman"/>
                <a:cs typeface="Times New Roman"/>
              </a:rPr>
              <a:t> </a:t>
            </a:r>
            <a:r>
              <a:rPr sz="1100" spc="0" dirty="0" smtClean="0">
                <a:latin typeface="Times New Roman"/>
                <a:cs typeface="Times New Roman"/>
              </a:rPr>
              <a:t>Professional,</a:t>
            </a:r>
            <a:r>
              <a:rPr sz="1100" spc="55" dirty="0" smtClean="0">
                <a:latin typeface="Times New Roman"/>
                <a:cs typeface="Times New Roman"/>
              </a:rPr>
              <a:t> </a:t>
            </a:r>
            <a:r>
              <a:rPr sz="1100" spc="0" dirty="0" smtClean="0">
                <a:latin typeface="Times New Roman"/>
                <a:cs typeface="Times New Roman"/>
              </a:rPr>
              <a:t>2004. </a:t>
            </a:r>
            <a:endParaRPr sz="1100" dirty="0">
              <a:latin typeface="Times New Roman"/>
              <a:cs typeface="Times New Roman"/>
            </a:endParaRPr>
          </a:p>
          <a:p>
            <a:pPr marL="12700">
              <a:lnSpc>
                <a:spcPts val="1264"/>
              </a:lnSpc>
              <a:spcBef>
                <a:spcPts val="388"/>
              </a:spcBef>
            </a:pPr>
            <a:r>
              <a:rPr sz="1100" spc="0" dirty="0" smtClean="0">
                <a:latin typeface="Times New Roman"/>
                <a:cs typeface="Times New Roman"/>
              </a:rPr>
              <a:t>D.</a:t>
            </a:r>
            <a:r>
              <a:rPr sz="1100" spc="100" dirty="0" smtClean="0">
                <a:latin typeface="Times New Roman"/>
                <a:cs typeface="Times New Roman"/>
              </a:rPr>
              <a:t> </a:t>
            </a:r>
            <a:r>
              <a:rPr sz="1100" spc="-29" dirty="0" smtClean="0">
                <a:latin typeface="Times New Roman"/>
                <a:cs typeface="Times New Roman"/>
              </a:rPr>
              <a:t>F</a:t>
            </a:r>
            <a:r>
              <a:rPr sz="1100" spc="0" dirty="0" smtClean="0">
                <a:latin typeface="Times New Roman"/>
                <a:cs typeface="Times New Roman"/>
              </a:rPr>
              <a:t>ragiadakis</a:t>
            </a:r>
            <a:r>
              <a:rPr sz="1100" spc="77" dirty="0" smtClean="0">
                <a:latin typeface="Times New Roman"/>
                <a:cs typeface="Times New Roman"/>
              </a:rPr>
              <a:t> </a:t>
            </a:r>
            <a:r>
              <a:rPr sz="1100" spc="0" dirty="0" smtClean="0">
                <a:latin typeface="Times New Roman"/>
                <a:cs typeface="Times New Roman"/>
              </a:rPr>
              <a:t>and</a:t>
            </a:r>
            <a:r>
              <a:rPr sz="1100" spc="142" dirty="0" smtClean="0">
                <a:latin typeface="Times New Roman"/>
                <a:cs typeface="Times New Roman"/>
              </a:rPr>
              <a:t> </a:t>
            </a:r>
            <a:r>
              <a:rPr sz="1100" spc="-89" dirty="0" smtClean="0">
                <a:latin typeface="Times New Roman"/>
                <a:cs typeface="Times New Roman"/>
              </a:rPr>
              <a:t>P</a:t>
            </a:r>
            <a:r>
              <a:rPr sz="1100" spc="0" dirty="0" smtClean="0">
                <a:latin typeface="Times New Roman"/>
                <a:cs typeface="Times New Roman"/>
              </a:rPr>
              <a:t>.</a:t>
            </a:r>
            <a:r>
              <a:rPr sz="1100" spc="194" dirty="0" smtClean="0">
                <a:latin typeface="Times New Roman"/>
                <a:cs typeface="Times New Roman"/>
              </a:rPr>
              <a:t> </a:t>
            </a:r>
            <a:r>
              <a:rPr sz="1100" spc="-89" dirty="0" smtClean="0">
                <a:latin typeface="Times New Roman"/>
                <a:cs typeface="Times New Roman"/>
              </a:rPr>
              <a:t>T</a:t>
            </a:r>
            <a:r>
              <a:rPr sz="1100" spc="0" dirty="0" smtClean="0">
                <a:latin typeface="Times New Roman"/>
                <a:cs typeface="Times New Roman"/>
              </a:rPr>
              <a:t>r</a:t>
            </a:r>
            <a:r>
              <a:rPr sz="1100" spc="-29" dirty="0" smtClean="0">
                <a:latin typeface="Times New Roman"/>
                <a:cs typeface="Times New Roman"/>
              </a:rPr>
              <a:t>oy</a:t>
            </a:r>
            <a:r>
              <a:rPr sz="1100" spc="0" dirty="0" smtClean="0">
                <a:latin typeface="Times New Roman"/>
                <a:cs typeface="Times New Roman"/>
              </a:rPr>
              <a:t>an. </a:t>
            </a:r>
            <a:r>
              <a:rPr sz="1100" spc="16" dirty="0" smtClean="0">
                <a:latin typeface="Times New Roman"/>
                <a:cs typeface="Times New Roman"/>
              </a:rPr>
              <a:t> </a:t>
            </a:r>
            <a:r>
              <a:rPr sz="1100" spc="0" dirty="0" smtClean="0">
                <a:latin typeface="Times New Roman"/>
                <a:cs typeface="Times New Roman"/>
              </a:rPr>
              <a:t>Im</a:t>
            </a:r>
            <a:r>
              <a:rPr sz="1100" spc="-28" dirty="0" smtClean="0">
                <a:latin typeface="Times New Roman"/>
                <a:cs typeface="Times New Roman"/>
              </a:rPr>
              <a:t>p</a:t>
            </a:r>
            <a:r>
              <a:rPr sz="1100" spc="0" dirty="0" smtClean="0">
                <a:latin typeface="Times New Roman"/>
                <a:cs typeface="Times New Roman"/>
              </a:rPr>
              <a:t>roving</a:t>
            </a:r>
            <a:r>
              <a:rPr sz="1100" spc="138" dirty="0" smtClean="0">
                <a:latin typeface="Times New Roman"/>
                <a:cs typeface="Times New Roman"/>
              </a:rPr>
              <a:t> </a:t>
            </a:r>
            <a:r>
              <a:rPr sz="1100" spc="0" dirty="0" smtClean="0">
                <a:latin typeface="Times New Roman"/>
                <a:cs typeface="Times New Roman"/>
              </a:rPr>
              <a:t>matching</a:t>
            </a:r>
            <a:r>
              <a:rPr sz="1100" spc="178" dirty="0" smtClean="0">
                <a:latin typeface="Times New Roman"/>
                <a:cs typeface="Times New Roman"/>
              </a:rPr>
              <a:t> </a:t>
            </a:r>
            <a:r>
              <a:rPr sz="1100" spc="0" dirty="0" smtClean="0">
                <a:latin typeface="Times New Roman"/>
                <a:cs typeface="Times New Roman"/>
              </a:rPr>
              <a:t>under</a:t>
            </a:r>
            <a:r>
              <a:rPr sz="1100" spc="115" dirty="0" smtClean="0">
                <a:latin typeface="Times New Roman"/>
                <a:cs typeface="Times New Roman"/>
              </a:rPr>
              <a:t> </a:t>
            </a:r>
            <a:r>
              <a:rPr sz="1100" spc="0" dirty="0" smtClean="0">
                <a:latin typeface="Times New Roman"/>
                <a:cs typeface="Times New Roman"/>
              </a:rPr>
              <a:t>h</a:t>
            </a:r>
            <a:r>
              <a:rPr sz="1100" spc="-29" dirty="0" smtClean="0">
                <a:latin typeface="Times New Roman"/>
                <a:cs typeface="Times New Roman"/>
              </a:rPr>
              <a:t>a</a:t>
            </a:r>
            <a:r>
              <a:rPr sz="1100" spc="0" dirty="0" smtClean="0">
                <a:latin typeface="Times New Roman"/>
                <a:cs typeface="Times New Roman"/>
              </a:rPr>
              <a:t>rd</a:t>
            </a:r>
            <a:endParaRPr sz="1100" dirty="0">
              <a:latin typeface="Times New Roman"/>
              <a:cs typeface="Times New Roman"/>
            </a:endParaRPr>
          </a:p>
          <a:p>
            <a:pPr marL="12700" marR="11396">
              <a:lnSpc>
                <a:spcPts val="980"/>
              </a:lnSpc>
              <a:spcBef>
                <a:spcPts val="437"/>
              </a:spcBef>
            </a:pPr>
            <a:r>
              <a:rPr sz="1650" spc="0" baseline="2635" dirty="0" smtClean="0">
                <a:latin typeface="Times New Roman"/>
                <a:cs typeface="Times New Roman"/>
              </a:rPr>
              <a:t>distributional</a:t>
            </a:r>
            <a:r>
              <a:rPr sz="1650" spc="135" baseline="2635" dirty="0" smtClean="0">
                <a:latin typeface="Times New Roman"/>
                <a:cs typeface="Times New Roman"/>
              </a:rPr>
              <a:t> </a:t>
            </a:r>
            <a:r>
              <a:rPr sz="1650" spc="0" baseline="2635" dirty="0" smtClean="0">
                <a:latin typeface="Times New Roman"/>
                <a:cs typeface="Times New Roman"/>
              </a:rPr>
              <a:t>constraints. </a:t>
            </a:r>
            <a:r>
              <a:rPr sz="1650" spc="104" baseline="2635" dirty="0" smtClean="0">
                <a:latin typeface="Times New Roman"/>
                <a:cs typeface="Times New Roman"/>
              </a:rPr>
              <a:t> </a:t>
            </a:r>
            <a:r>
              <a:rPr sz="1650" spc="-89" baseline="2635" dirty="0" smtClean="0">
                <a:latin typeface="Times New Roman"/>
                <a:cs typeface="Times New Roman"/>
              </a:rPr>
              <a:t>T</a:t>
            </a:r>
            <a:r>
              <a:rPr sz="1650" spc="0" baseline="2635" dirty="0" smtClean="0">
                <a:latin typeface="Times New Roman"/>
                <a:cs typeface="Times New Roman"/>
              </a:rPr>
              <a:t>echnical</a:t>
            </a:r>
            <a:r>
              <a:rPr sz="1650" spc="105" baseline="2635" dirty="0" smtClean="0">
                <a:latin typeface="Times New Roman"/>
                <a:cs typeface="Times New Roman"/>
              </a:rPr>
              <a:t> </a:t>
            </a:r>
            <a:r>
              <a:rPr sz="1650" spc="0" baseline="2635" dirty="0" smtClean="0">
                <a:latin typeface="Times New Roman"/>
                <a:cs typeface="Times New Roman"/>
              </a:rPr>
              <a:t>re</a:t>
            </a:r>
            <a:r>
              <a:rPr sz="1650" spc="29" baseline="2635" dirty="0" smtClean="0">
                <a:latin typeface="Times New Roman"/>
                <a:cs typeface="Times New Roman"/>
              </a:rPr>
              <a:t>p</a:t>
            </a:r>
            <a:r>
              <a:rPr sz="1650" spc="-29" baseline="2635" dirty="0" smtClean="0">
                <a:latin typeface="Times New Roman"/>
                <a:cs typeface="Times New Roman"/>
              </a:rPr>
              <a:t>o</a:t>
            </a:r>
            <a:r>
              <a:rPr sz="1650" spc="0" baseline="2635" dirty="0" smtClean="0">
                <a:latin typeface="Times New Roman"/>
                <a:cs typeface="Times New Roman"/>
              </a:rPr>
              <a:t>rt,</a:t>
            </a:r>
            <a:r>
              <a:rPr sz="1650" spc="208" baseline="2635" dirty="0" smtClean="0">
                <a:latin typeface="Times New Roman"/>
                <a:cs typeface="Times New Roman"/>
              </a:rPr>
              <a:t> </a:t>
            </a:r>
            <a:r>
              <a:rPr sz="1650" spc="0" baseline="2635" dirty="0" smtClean="0">
                <a:latin typeface="Times New Roman"/>
                <a:cs typeface="Times New Roman"/>
              </a:rPr>
              <a:t>Mimeo,</a:t>
            </a:r>
            <a:r>
              <a:rPr sz="1650" spc="29" baseline="2635" dirty="0" smtClean="0">
                <a:latin typeface="Times New Roman"/>
                <a:cs typeface="Times New Roman"/>
              </a:rPr>
              <a:t> </a:t>
            </a:r>
            <a:r>
              <a:rPr sz="1650" spc="-89" baseline="2635" dirty="0" smtClean="0">
                <a:latin typeface="Times New Roman"/>
                <a:cs typeface="Times New Roman"/>
              </a:rPr>
              <a:t>T</a:t>
            </a:r>
            <a:r>
              <a:rPr sz="1650" spc="0" baseline="2635" dirty="0" smtClean="0">
                <a:latin typeface="Times New Roman"/>
                <a:cs typeface="Times New Roman"/>
              </a:rPr>
              <a:t>exas</a:t>
            </a:r>
            <a:endParaRPr sz="1100" dirty="0">
              <a:latin typeface="Times New Roman"/>
              <a:cs typeface="Times New Roman"/>
            </a:endParaRPr>
          </a:p>
          <a:p>
            <a:pPr marL="12700" marR="11396">
              <a:lnSpc>
                <a:spcPct val="95825"/>
              </a:lnSpc>
              <a:spcBef>
                <a:spcPts val="41"/>
              </a:spcBef>
            </a:pPr>
            <a:r>
              <a:rPr sz="1100" spc="0" dirty="0" smtClean="0">
                <a:latin typeface="Times New Roman"/>
                <a:cs typeface="Times New Roman"/>
              </a:rPr>
              <a:t>A&amp;M</a:t>
            </a:r>
            <a:r>
              <a:rPr sz="1100" spc="-36" dirty="0" smtClean="0">
                <a:latin typeface="Times New Roman"/>
                <a:cs typeface="Times New Roman"/>
              </a:rPr>
              <a:t> </a:t>
            </a:r>
            <a:r>
              <a:rPr sz="1100" spc="0" dirty="0" smtClean="0">
                <a:latin typeface="Times New Roman"/>
                <a:cs typeface="Times New Roman"/>
              </a:rPr>
              <a:t>Universi</a:t>
            </a:r>
            <a:r>
              <a:rPr sz="1100" spc="-29" dirty="0" smtClean="0">
                <a:latin typeface="Times New Roman"/>
                <a:cs typeface="Times New Roman"/>
              </a:rPr>
              <a:t>t</a:t>
            </a:r>
            <a:r>
              <a:rPr sz="1100" spc="-89" dirty="0" smtClean="0">
                <a:latin typeface="Times New Roman"/>
                <a:cs typeface="Times New Roman"/>
              </a:rPr>
              <a:t>y</a:t>
            </a:r>
            <a:r>
              <a:rPr sz="1100" spc="0" dirty="0" smtClean="0">
                <a:latin typeface="Times New Roman"/>
                <a:cs typeface="Times New Roman"/>
              </a:rPr>
              <a:t>,</a:t>
            </a:r>
            <a:r>
              <a:rPr sz="1100" spc="89" dirty="0" smtClean="0">
                <a:latin typeface="Times New Roman"/>
                <a:cs typeface="Times New Roman"/>
              </a:rPr>
              <a:t> </a:t>
            </a:r>
            <a:r>
              <a:rPr sz="1100" spc="0" dirty="0" smtClean="0">
                <a:latin typeface="Times New Roman"/>
                <a:cs typeface="Times New Roman"/>
              </a:rPr>
              <a:t>201</a:t>
            </a:r>
            <a:r>
              <a:rPr lang="en-US" sz="1100" spc="0" dirty="0" smtClean="0">
                <a:latin typeface="Times New Roman"/>
                <a:cs typeface="Times New Roman"/>
              </a:rPr>
              <a:t>7</a:t>
            </a:r>
            <a:r>
              <a:rPr sz="1100" spc="0" dirty="0" smtClean="0">
                <a:latin typeface="Times New Roman"/>
                <a:cs typeface="Times New Roman"/>
              </a:rPr>
              <a:t>.</a:t>
            </a:r>
            <a:endParaRPr sz="1100" dirty="0">
              <a:latin typeface="Times New Roman"/>
              <a:cs typeface="Times New Roman"/>
            </a:endParaRPr>
          </a:p>
          <a:p>
            <a:pPr marL="12700" marR="11396">
              <a:lnSpc>
                <a:spcPct val="95825"/>
              </a:lnSpc>
              <a:spcBef>
                <a:spcPts val="385"/>
              </a:spcBef>
            </a:pPr>
            <a:r>
              <a:rPr sz="1100" spc="0" dirty="0" smtClean="0">
                <a:latin typeface="Times New Roman"/>
                <a:cs typeface="Times New Roman"/>
              </a:rPr>
              <a:t>D.</a:t>
            </a:r>
            <a:r>
              <a:rPr sz="1100" spc="100" dirty="0" smtClean="0">
                <a:latin typeface="Times New Roman"/>
                <a:cs typeface="Times New Roman"/>
              </a:rPr>
              <a:t> </a:t>
            </a:r>
            <a:r>
              <a:rPr sz="1100" spc="0" dirty="0" smtClean="0">
                <a:latin typeface="Times New Roman"/>
                <a:cs typeface="Times New Roman"/>
              </a:rPr>
              <a:t>Gale</a:t>
            </a:r>
            <a:r>
              <a:rPr sz="1100" spc="-2" dirty="0" smtClean="0">
                <a:latin typeface="Times New Roman"/>
                <a:cs typeface="Times New Roman"/>
              </a:rPr>
              <a:t> </a:t>
            </a:r>
            <a:r>
              <a:rPr sz="1100" spc="0" dirty="0" smtClean="0">
                <a:latin typeface="Times New Roman"/>
                <a:cs typeface="Times New Roman"/>
              </a:rPr>
              <a:t>and</a:t>
            </a:r>
            <a:r>
              <a:rPr sz="1100" spc="142" dirty="0" smtClean="0">
                <a:latin typeface="Times New Roman"/>
                <a:cs typeface="Times New Roman"/>
              </a:rPr>
              <a:t> </a:t>
            </a:r>
            <a:r>
              <a:rPr sz="1100" spc="0" dirty="0" smtClean="0">
                <a:latin typeface="Times New Roman"/>
                <a:cs typeface="Times New Roman"/>
              </a:rPr>
              <a:t>L.</a:t>
            </a:r>
            <a:r>
              <a:rPr sz="1100" spc="33" dirty="0" smtClean="0">
                <a:latin typeface="Times New Roman"/>
                <a:cs typeface="Times New Roman"/>
              </a:rPr>
              <a:t> </a:t>
            </a:r>
            <a:r>
              <a:rPr sz="1100" spc="0" dirty="0" smtClean="0">
                <a:latin typeface="Times New Roman"/>
                <a:cs typeface="Times New Roman"/>
              </a:rPr>
              <a:t>S.</a:t>
            </a:r>
            <a:r>
              <a:rPr sz="1100" spc="102" dirty="0" smtClean="0">
                <a:latin typeface="Times New Roman"/>
                <a:cs typeface="Times New Roman"/>
              </a:rPr>
              <a:t> </a:t>
            </a:r>
            <a:r>
              <a:rPr sz="1100" spc="0" dirty="0" smtClean="0">
                <a:latin typeface="Times New Roman"/>
                <a:cs typeface="Times New Roman"/>
              </a:rPr>
              <a:t>Shaple</a:t>
            </a:r>
            <a:r>
              <a:rPr sz="1100" spc="-89" dirty="0" smtClean="0">
                <a:latin typeface="Times New Roman"/>
                <a:cs typeface="Times New Roman"/>
              </a:rPr>
              <a:t>y</a:t>
            </a:r>
            <a:r>
              <a:rPr sz="1100" spc="0" dirty="0" smtClean="0">
                <a:latin typeface="Times New Roman"/>
                <a:cs typeface="Times New Roman"/>
              </a:rPr>
              <a:t>.</a:t>
            </a:r>
            <a:r>
              <a:rPr sz="1100" spc="180" dirty="0" smtClean="0">
                <a:latin typeface="Times New Roman"/>
                <a:cs typeface="Times New Roman"/>
              </a:rPr>
              <a:t> </a:t>
            </a:r>
            <a:r>
              <a:rPr sz="1100" spc="0" dirty="0" smtClean="0">
                <a:latin typeface="Times New Roman"/>
                <a:cs typeface="Times New Roman"/>
              </a:rPr>
              <a:t>College</a:t>
            </a:r>
            <a:r>
              <a:rPr sz="1100" spc="-66" dirty="0" smtClean="0">
                <a:latin typeface="Times New Roman"/>
                <a:cs typeface="Times New Roman"/>
              </a:rPr>
              <a:t> </a:t>
            </a:r>
            <a:r>
              <a:rPr sz="1100" spc="0" dirty="0" smtClean="0">
                <a:latin typeface="Times New Roman"/>
                <a:cs typeface="Times New Roman"/>
              </a:rPr>
              <a:t>admissions</a:t>
            </a:r>
            <a:r>
              <a:rPr sz="1100" spc="9"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0" dirty="0" smtClean="0">
                <a:latin typeface="Times New Roman"/>
                <a:cs typeface="Times New Roman"/>
              </a:rPr>
              <a:t>the</a:t>
            </a:r>
            <a:endParaRPr sz="1100" dirty="0">
              <a:latin typeface="Times New Roman"/>
              <a:cs typeface="Times New Roman"/>
            </a:endParaRPr>
          </a:p>
          <a:p>
            <a:pPr marL="12700" marR="3075">
              <a:lnSpc>
                <a:spcPts val="1264"/>
              </a:lnSpc>
              <a:spcBef>
                <a:spcPts val="90"/>
              </a:spcBef>
            </a:pPr>
            <a:r>
              <a:rPr sz="1100" spc="0" dirty="0" smtClean="0">
                <a:latin typeface="Times New Roman"/>
                <a:cs typeface="Times New Roman"/>
              </a:rPr>
              <a:t>stabili</a:t>
            </a:r>
            <a:r>
              <a:rPr sz="1100" spc="-29" dirty="0" smtClean="0">
                <a:latin typeface="Times New Roman"/>
                <a:cs typeface="Times New Roman"/>
              </a:rPr>
              <a:t>t</a:t>
            </a:r>
            <a:r>
              <a:rPr sz="1100" spc="0" dirty="0" smtClean="0">
                <a:latin typeface="Times New Roman"/>
                <a:cs typeface="Times New Roman"/>
              </a:rPr>
              <a:t>y</a:t>
            </a:r>
            <a:r>
              <a:rPr sz="1100" spc="112"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m</a:t>
            </a:r>
            <a:r>
              <a:rPr sz="1100" spc="-29" dirty="0" smtClean="0">
                <a:latin typeface="Times New Roman"/>
                <a:cs typeface="Times New Roman"/>
              </a:rPr>
              <a:t>a</a:t>
            </a:r>
            <a:r>
              <a:rPr sz="1100" spc="0" dirty="0" smtClean="0">
                <a:latin typeface="Times New Roman"/>
                <a:cs typeface="Times New Roman"/>
              </a:rPr>
              <a:t>rriage.</a:t>
            </a:r>
            <a:r>
              <a:rPr sz="1100" spc="254" dirty="0" smtClean="0">
                <a:latin typeface="Times New Roman"/>
                <a:cs typeface="Times New Roman"/>
              </a:rPr>
              <a:t> </a:t>
            </a:r>
            <a:r>
              <a:rPr sz="1100" spc="0" dirty="0" smtClean="0">
                <a:latin typeface="Times New Roman"/>
                <a:cs typeface="Times New Roman"/>
              </a:rPr>
              <a:t>The</a:t>
            </a:r>
            <a:r>
              <a:rPr sz="1100" spc="163" dirty="0" smtClean="0">
                <a:latin typeface="Times New Roman"/>
                <a:cs typeface="Times New Roman"/>
              </a:rPr>
              <a:t> </a:t>
            </a:r>
            <a:r>
              <a:rPr sz="1100" spc="0" dirty="0" smtClean="0">
                <a:latin typeface="Times New Roman"/>
                <a:cs typeface="Times New Roman"/>
              </a:rPr>
              <a:t>American</a:t>
            </a:r>
            <a:r>
              <a:rPr sz="1100" spc="14" dirty="0" smtClean="0">
                <a:latin typeface="Times New Roman"/>
                <a:cs typeface="Times New Roman"/>
              </a:rPr>
              <a:t> </a:t>
            </a:r>
            <a:r>
              <a:rPr sz="1100" spc="0" dirty="0" smtClean="0">
                <a:latin typeface="Times New Roman"/>
                <a:cs typeface="Times New Roman"/>
              </a:rPr>
              <a:t>Mathematical</a:t>
            </a:r>
            <a:r>
              <a:rPr sz="1100" spc="250" dirty="0" smtClean="0">
                <a:latin typeface="Times New Roman"/>
                <a:cs typeface="Times New Roman"/>
              </a:rPr>
              <a:t> </a:t>
            </a:r>
            <a:r>
              <a:rPr sz="1100" spc="0" dirty="0" smtClean="0">
                <a:latin typeface="Times New Roman"/>
                <a:cs typeface="Times New Roman"/>
              </a:rPr>
              <a:t>Ass</a:t>
            </a:r>
            <a:r>
              <a:rPr sz="1100" spc="29" dirty="0" smtClean="0">
                <a:latin typeface="Times New Roman"/>
                <a:cs typeface="Times New Roman"/>
              </a:rPr>
              <a:t>o</a:t>
            </a:r>
            <a:r>
              <a:rPr sz="1100" spc="0" dirty="0" smtClean="0">
                <a:latin typeface="Times New Roman"/>
                <a:cs typeface="Times New Roman"/>
              </a:rPr>
              <a:t>ciation of</a:t>
            </a:r>
            <a:r>
              <a:rPr sz="1100" spc="44" dirty="0" smtClean="0">
                <a:latin typeface="Times New Roman"/>
                <a:cs typeface="Times New Roman"/>
              </a:rPr>
              <a:t> </a:t>
            </a:r>
            <a:r>
              <a:rPr sz="1100" spc="0" dirty="0" smtClean="0">
                <a:latin typeface="Times New Roman"/>
                <a:cs typeface="Times New Roman"/>
              </a:rPr>
              <a:t>America,</a:t>
            </a:r>
            <a:r>
              <a:rPr sz="1100" spc="32" dirty="0" smtClean="0">
                <a:latin typeface="Times New Roman"/>
                <a:cs typeface="Times New Roman"/>
              </a:rPr>
              <a:t> </a:t>
            </a:r>
            <a:r>
              <a:rPr sz="1100" spc="0" dirty="0" smtClean="0">
                <a:latin typeface="Times New Roman"/>
                <a:cs typeface="Times New Roman"/>
              </a:rPr>
              <a:t>69(1):9{15,</a:t>
            </a:r>
            <a:r>
              <a:rPr sz="1100" spc="206" dirty="0" smtClean="0">
                <a:latin typeface="Times New Roman"/>
                <a:cs typeface="Times New Roman"/>
              </a:rPr>
              <a:t> </a:t>
            </a:r>
            <a:r>
              <a:rPr sz="1100" spc="0" dirty="0" smtClean="0">
                <a:latin typeface="Times New Roman"/>
                <a:cs typeface="Times New Roman"/>
              </a:rPr>
              <a:t>2009.</a:t>
            </a:r>
            <a:endParaRPr sz="1100" dirty="0">
              <a:latin typeface="Times New Roman"/>
              <a:cs typeface="Times New Roman"/>
            </a:endParaRPr>
          </a:p>
          <a:p>
            <a:pPr marL="12700" marR="97189">
              <a:lnSpc>
                <a:spcPts val="1264"/>
              </a:lnSpc>
              <a:spcBef>
                <a:spcPts val="389"/>
              </a:spcBef>
            </a:pPr>
            <a:r>
              <a:rPr sz="1100" spc="0" dirty="0" smtClean="0">
                <a:latin typeface="Times New Roman"/>
                <a:cs typeface="Times New Roman"/>
              </a:rPr>
              <a:t>Isa</a:t>
            </a:r>
            <a:r>
              <a:rPr sz="1100" spc="104" dirty="0" smtClean="0">
                <a:latin typeface="Times New Roman"/>
                <a:cs typeface="Times New Roman"/>
              </a:rPr>
              <a:t> </a:t>
            </a:r>
            <a:r>
              <a:rPr sz="1100" spc="0" dirty="0" smtClean="0">
                <a:latin typeface="Times New Roman"/>
                <a:cs typeface="Times New Roman"/>
              </a:rPr>
              <a:t>E</a:t>
            </a:r>
            <a:r>
              <a:rPr sz="1100" spc="69" dirty="0" smtClean="0">
                <a:latin typeface="Times New Roman"/>
                <a:cs typeface="Times New Roman"/>
              </a:rPr>
              <a:t> </a:t>
            </a:r>
            <a:r>
              <a:rPr sz="1100" spc="0" dirty="0" smtClean="0">
                <a:latin typeface="Times New Roman"/>
                <a:cs typeface="Times New Roman"/>
              </a:rPr>
              <a:t>Hafalir,</a:t>
            </a:r>
            <a:r>
              <a:rPr sz="1100" spc="39" dirty="0" smtClean="0">
                <a:latin typeface="Times New Roman"/>
                <a:cs typeface="Times New Roman"/>
              </a:rPr>
              <a:t> </a:t>
            </a:r>
            <a:r>
              <a:rPr sz="1100" spc="0" dirty="0" smtClean="0">
                <a:latin typeface="Times New Roman"/>
                <a:cs typeface="Times New Roman"/>
              </a:rPr>
              <a:t>M</a:t>
            </a:r>
            <a:r>
              <a:rPr sz="1100" spc="60" dirty="0" smtClean="0">
                <a:latin typeface="Times New Roman"/>
                <a:cs typeface="Times New Roman"/>
              </a:rPr>
              <a:t> </a:t>
            </a:r>
            <a:r>
              <a:rPr sz="1100" spc="0" dirty="0" smtClean="0">
                <a:latin typeface="Times New Roman"/>
                <a:cs typeface="Times New Roman"/>
              </a:rPr>
              <a:t>Bumin</a:t>
            </a:r>
            <a:r>
              <a:rPr sz="1100" spc="69" dirty="0" smtClean="0">
                <a:latin typeface="Times New Roman"/>
                <a:cs typeface="Times New Roman"/>
              </a:rPr>
              <a:t> </a:t>
            </a:r>
            <a:r>
              <a:rPr sz="1100" spc="-89" dirty="0" smtClean="0">
                <a:latin typeface="Times New Roman"/>
                <a:cs typeface="Times New Roman"/>
              </a:rPr>
              <a:t>Y</a:t>
            </a:r>
            <a:r>
              <a:rPr sz="1100" spc="0" dirty="0" smtClean="0">
                <a:latin typeface="Times New Roman"/>
                <a:cs typeface="Times New Roman"/>
              </a:rPr>
              <a:t>enmez,</a:t>
            </a:r>
            <a:r>
              <a:rPr sz="1100" spc="26"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0" dirty="0" smtClean="0">
                <a:latin typeface="Times New Roman"/>
                <a:cs typeface="Times New Roman"/>
              </a:rPr>
              <a:t>Muhammed</a:t>
            </a:r>
            <a:r>
              <a:rPr sz="1100" spc="143" dirty="0" smtClean="0">
                <a:latin typeface="Times New Roman"/>
                <a:cs typeface="Times New Roman"/>
              </a:rPr>
              <a:t> </a:t>
            </a:r>
            <a:r>
              <a:rPr sz="1100" spc="0" dirty="0" smtClean="0">
                <a:latin typeface="Times New Roman"/>
                <a:cs typeface="Times New Roman"/>
              </a:rPr>
              <a:t>A YildirimEective</a:t>
            </a:r>
            <a:r>
              <a:rPr sz="1100" spc="105" dirty="0" smtClean="0">
                <a:latin typeface="Times New Roman"/>
                <a:cs typeface="Times New Roman"/>
              </a:rPr>
              <a:t> </a:t>
            </a:r>
            <a:r>
              <a:rPr sz="1100" spc="-29" dirty="0" smtClean="0">
                <a:latin typeface="Times New Roman"/>
                <a:cs typeface="Times New Roman"/>
              </a:rPr>
              <a:t>a</a:t>
            </a:r>
            <a:r>
              <a:rPr sz="1100" spc="0" dirty="0" smtClean="0">
                <a:latin typeface="Times New Roman"/>
                <a:cs typeface="Times New Roman"/>
              </a:rPr>
              <a:t>rmative</a:t>
            </a:r>
            <a:r>
              <a:rPr sz="1100" spc="158" dirty="0" smtClean="0">
                <a:latin typeface="Times New Roman"/>
                <a:cs typeface="Times New Roman"/>
              </a:rPr>
              <a:t> </a:t>
            </a:r>
            <a:r>
              <a:rPr sz="1100" spc="0" dirty="0" smtClean="0">
                <a:latin typeface="Times New Roman"/>
                <a:cs typeface="Times New Roman"/>
              </a:rPr>
              <a:t>action</a:t>
            </a:r>
            <a:r>
              <a:rPr sz="1100" spc="161" dirty="0" smtClean="0">
                <a:latin typeface="Times New Roman"/>
                <a:cs typeface="Times New Roman"/>
              </a:rPr>
              <a:t> </a:t>
            </a:r>
            <a:r>
              <a:rPr sz="1100" spc="0" dirty="0" smtClean="0">
                <a:latin typeface="Times New Roman"/>
                <a:cs typeface="Times New Roman"/>
              </a:rPr>
              <a:t>in</a:t>
            </a:r>
            <a:r>
              <a:rPr sz="1100" spc="55" dirty="0" smtClean="0">
                <a:latin typeface="Times New Roman"/>
                <a:cs typeface="Times New Roman"/>
              </a:rPr>
              <a:t> </a:t>
            </a:r>
            <a:r>
              <a:rPr sz="1100" spc="0" dirty="0" smtClean="0">
                <a:latin typeface="Times New Roman"/>
                <a:cs typeface="Times New Roman"/>
              </a:rPr>
              <a:t>sch</a:t>
            </a:r>
            <a:r>
              <a:rPr sz="1100" spc="29" dirty="0" smtClean="0">
                <a:latin typeface="Times New Roman"/>
                <a:cs typeface="Times New Roman"/>
              </a:rPr>
              <a:t>o</a:t>
            </a:r>
            <a:r>
              <a:rPr sz="1100" spc="0" dirty="0" smtClean="0">
                <a:latin typeface="Times New Roman"/>
                <a:cs typeface="Times New Roman"/>
              </a:rPr>
              <a:t>ol</a:t>
            </a:r>
            <a:r>
              <a:rPr sz="1100" spc="20" dirty="0" smtClean="0">
                <a:latin typeface="Times New Roman"/>
                <a:cs typeface="Times New Roman"/>
              </a:rPr>
              <a:t> </a:t>
            </a:r>
            <a:r>
              <a:rPr sz="1100" spc="0" dirty="0" smtClean="0">
                <a:latin typeface="Times New Roman"/>
                <a:cs typeface="Times New Roman"/>
              </a:rPr>
              <a:t>choice.</a:t>
            </a:r>
            <a:r>
              <a:rPr sz="1100" spc="180" dirty="0" smtClean="0">
                <a:latin typeface="Times New Roman"/>
                <a:cs typeface="Times New Roman"/>
              </a:rPr>
              <a:t> </a:t>
            </a:r>
            <a:r>
              <a:rPr sz="1100" spc="0" dirty="0" smtClean="0">
                <a:latin typeface="Times New Roman"/>
                <a:cs typeface="Times New Roman"/>
              </a:rPr>
              <a:t>The</a:t>
            </a:r>
            <a:r>
              <a:rPr sz="1100" spc="-29" dirty="0" smtClean="0">
                <a:latin typeface="Times New Roman"/>
                <a:cs typeface="Times New Roman"/>
              </a:rPr>
              <a:t>o</a:t>
            </a:r>
            <a:r>
              <a:rPr sz="1100" spc="0" dirty="0" smtClean="0">
                <a:latin typeface="Times New Roman"/>
                <a:cs typeface="Times New Roman"/>
              </a:rPr>
              <a:t>retical Economics,</a:t>
            </a:r>
            <a:r>
              <a:rPr sz="1100" spc="32" dirty="0" smtClean="0">
                <a:latin typeface="Times New Roman"/>
                <a:cs typeface="Times New Roman"/>
              </a:rPr>
              <a:t> </a:t>
            </a:r>
            <a:r>
              <a:rPr sz="1100" spc="0" dirty="0" smtClean="0">
                <a:latin typeface="Times New Roman"/>
                <a:cs typeface="Times New Roman"/>
              </a:rPr>
              <a:t>8(2):325{363,</a:t>
            </a:r>
            <a:r>
              <a:rPr sz="1100" spc="177" dirty="0" smtClean="0">
                <a:latin typeface="Times New Roman"/>
                <a:cs typeface="Times New Roman"/>
              </a:rPr>
              <a:t> </a:t>
            </a:r>
            <a:r>
              <a:rPr lang="en-US" sz="1100" spc="0" dirty="0" smtClean="0">
                <a:latin typeface="Times New Roman"/>
                <a:cs typeface="Times New Roman"/>
              </a:rPr>
              <a:t>2016</a:t>
            </a:r>
            <a:r>
              <a:rPr sz="1100" spc="0" dirty="0" smtClean="0">
                <a:latin typeface="Times New Roman"/>
                <a:cs typeface="Times New Roman"/>
              </a:rPr>
              <a:t>.</a:t>
            </a:r>
            <a:endParaRPr sz="1100" dirty="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47</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bject 44"/>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3" name="object 43"/>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2" name="object 42"/>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8" name="object 38"/>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9" name="object 39"/>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0" name="object 40"/>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1" name="object 41"/>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2" name="object 32"/>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3" name="object 33"/>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4" name="object 34"/>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5" name="object 35"/>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6" name="object 36"/>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7" name="object 37"/>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6" name="object 26"/>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8" name="object 28"/>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9" name="object 29"/>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0" name="object 30"/>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1" name="object 31"/>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1" name="object 21"/>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2" name="object 22"/>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5" name="object 15"/>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6" name="object 16"/>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8" name="object 18"/>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9" name="object 19"/>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0" name="object 20"/>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2" name="object 12"/>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3" name="object 13"/>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4" name="object 14"/>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11" name="object 11"/>
          <p:cNvSpPr/>
          <p:nvPr/>
        </p:nvSpPr>
        <p:spPr>
          <a:xfrm>
            <a:off x="506310" y="881037"/>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0" name="object 10"/>
          <p:cNvSpPr/>
          <p:nvPr/>
        </p:nvSpPr>
        <p:spPr>
          <a:xfrm>
            <a:off x="506310" y="1435214"/>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506310" y="1817319"/>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8" name="object 8"/>
          <p:cNvSpPr/>
          <p:nvPr/>
        </p:nvSpPr>
        <p:spPr>
          <a:xfrm>
            <a:off x="506310" y="2199424"/>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7" name="object 7"/>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8C8CAC"/>
                </a:solidFill>
                <a:latin typeface="Times New Roman"/>
                <a:cs typeface="Times New Roman"/>
              </a:rPr>
              <a:t>Intr</a:t>
            </a:r>
            <a:r>
              <a:rPr sz="600" spc="16"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6"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7"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7"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9"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50"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6"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ductionr  </a:t>
            </a:r>
            <a:r>
              <a:rPr sz="600" spc="23"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8"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9"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50" dirty="0" smtClean="0">
                <a:solidFill>
                  <a:srgbClr val="8C8CAC"/>
                </a:solidFill>
                <a:latin typeface="Times New Roman"/>
                <a:cs typeface="Times New Roman"/>
              </a:rPr>
              <a:t> </a:t>
            </a:r>
            <a:r>
              <a:rPr sz="600" spc="0" dirty="0" smtClean="0">
                <a:solidFill>
                  <a:srgbClr val="8C8CAC"/>
                </a:solidFill>
                <a:latin typeface="Times New Roman"/>
                <a:cs typeface="Times New Roman"/>
              </a:rPr>
              <a:t>Objectives   </a:t>
            </a:r>
            <a:r>
              <a:rPr sz="600" spc="55" dirty="0" smtClean="0">
                <a:solidFill>
                  <a:srgbClr val="8C8CAC"/>
                </a:solidFill>
                <a:latin typeface="Times New Roman"/>
                <a:cs typeface="Times New Roman"/>
              </a:rPr>
              <a:t> </a:t>
            </a:r>
            <a:r>
              <a:rPr sz="600" spc="0" dirty="0" smtClean="0">
                <a:solidFill>
                  <a:srgbClr val="8C8CAC"/>
                </a:solidFill>
                <a:latin typeface="Times New Roman"/>
                <a:cs typeface="Times New Roman"/>
              </a:rPr>
              <a:t>Problem </a:t>
            </a:r>
            <a:r>
              <a:rPr sz="600" spc="70" dirty="0" smtClean="0">
                <a:solidFill>
                  <a:srgbClr val="8C8CAC"/>
                </a:solidFill>
                <a:latin typeface="Times New Roman"/>
                <a:cs typeface="Times New Roman"/>
              </a:rPr>
              <a:t> </a:t>
            </a:r>
            <a:r>
              <a:rPr sz="600" spc="0" dirty="0" smtClean="0">
                <a:solidFill>
                  <a:srgbClr val="8C8CAC"/>
                </a:solidFill>
                <a:latin typeface="Times New Roman"/>
                <a:cs typeface="Times New Roman"/>
              </a:rPr>
              <a:t>Description</a:t>
            </a:r>
            <a:endParaRPr sz="600">
              <a:latin typeface="Times New Roman"/>
              <a:cs typeface="Times New Roman"/>
            </a:endParaRPr>
          </a:p>
        </p:txBody>
      </p:sp>
      <p:sp>
        <p:nvSpPr>
          <p:cNvPr id="6" name="object 6"/>
          <p:cNvSpPr txBox="1"/>
          <p:nvPr/>
        </p:nvSpPr>
        <p:spPr>
          <a:xfrm>
            <a:off x="95300" y="366542"/>
            <a:ext cx="1535938"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References</a:t>
            </a:r>
            <a:r>
              <a:rPr sz="1400" spc="64" dirty="0" smtClean="0">
                <a:solidFill>
                  <a:srgbClr val="FFFFFF"/>
                </a:solidFill>
                <a:latin typeface="Times New Roman"/>
                <a:cs typeface="Times New Roman"/>
              </a:rPr>
              <a:t> </a:t>
            </a:r>
            <a:r>
              <a:rPr sz="1400" spc="0" dirty="0" smtClean="0">
                <a:solidFill>
                  <a:srgbClr val="FFFFFF"/>
                </a:solidFill>
                <a:latin typeface="Times New Roman"/>
                <a:cs typeface="Times New Roman"/>
              </a:rPr>
              <a:t>(Cont’d)</a:t>
            </a:r>
            <a:endParaRPr sz="1400">
              <a:latin typeface="Times New Roman"/>
              <a:cs typeface="Times New Roman"/>
            </a:endParaRPr>
          </a:p>
        </p:txBody>
      </p:sp>
      <p:sp>
        <p:nvSpPr>
          <p:cNvPr id="5" name="object 5"/>
          <p:cNvSpPr txBox="1"/>
          <p:nvPr/>
        </p:nvSpPr>
        <p:spPr>
          <a:xfrm>
            <a:off x="624395" y="825637"/>
            <a:ext cx="3647709" cy="2385038"/>
          </a:xfrm>
          <a:prstGeom prst="rect">
            <a:avLst/>
          </a:prstGeom>
        </p:spPr>
        <p:txBody>
          <a:bodyPr wrap="square" lIns="0" tIns="0" rIns="0" bIns="0" rtlCol="0">
            <a:noAutofit/>
          </a:bodyPr>
          <a:lstStyle/>
          <a:p>
            <a:pPr marL="12700" marR="11396">
              <a:lnSpc>
                <a:spcPts val="1160"/>
              </a:lnSpc>
              <a:spcBef>
                <a:spcPts val="57"/>
              </a:spcBef>
            </a:pPr>
            <a:r>
              <a:rPr sz="1100" spc="0" dirty="0" smtClean="0">
                <a:latin typeface="Times New Roman"/>
                <a:cs typeface="Times New Roman"/>
              </a:rPr>
              <a:t>Y.</a:t>
            </a:r>
            <a:r>
              <a:rPr sz="1100" spc="43" dirty="0" smtClean="0">
                <a:latin typeface="Times New Roman"/>
                <a:cs typeface="Times New Roman"/>
              </a:rPr>
              <a:t> </a:t>
            </a:r>
            <a:r>
              <a:rPr sz="1100" spc="0" dirty="0" smtClean="0">
                <a:latin typeface="Times New Roman"/>
                <a:cs typeface="Times New Roman"/>
              </a:rPr>
              <a:t>Kamada</a:t>
            </a:r>
            <a:r>
              <a:rPr sz="1100" spc="158"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0" dirty="0" smtClean="0">
                <a:latin typeface="Times New Roman"/>
                <a:cs typeface="Times New Roman"/>
              </a:rPr>
              <a:t>F.</a:t>
            </a:r>
            <a:r>
              <a:rPr sz="1100" spc="125" dirty="0" smtClean="0">
                <a:latin typeface="Times New Roman"/>
                <a:cs typeface="Times New Roman"/>
              </a:rPr>
              <a:t> </a:t>
            </a:r>
            <a:r>
              <a:rPr sz="1100" spc="0" dirty="0" smtClean="0">
                <a:latin typeface="Times New Roman"/>
                <a:cs typeface="Times New Roman"/>
              </a:rPr>
              <a:t>Kojima.</a:t>
            </a:r>
            <a:r>
              <a:rPr sz="1100" spc="170" dirty="0" smtClean="0">
                <a:latin typeface="Times New Roman"/>
                <a:cs typeface="Times New Roman"/>
              </a:rPr>
              <a:t> </a:t>
            </a:r>
            <a:r>
              <a:rPr sz="1100" spc="0" dirty="0" smtClean="0">
                <a:latin typeface="Times New Roman"/>
                <a:cs typeface="Times New Roman"/>
              </a:rPr>
              <a:t>Ecient</a:t>
            </a:r>
            <a:r>
              <a:rPr sz="1100" spc="89" dirty="0" smtClean="0">
                <a:latin typeface="Times New Roman"/>
                <a:cs typeface="Times New Roman"/>
              </a:rPr>
              <a:t> </a:t>
            </a:r>
            <a:r>
              <a:rPr sz="1100" spc="0" dirty="0" smtClean="0">
                <a:latin typeface="Times New Roman"/>
                <a:cs typeface="Times New Roman"/>
              </a:rPr>
              <a:t>matching</a:t>
            </a:r>
            <a:r>
              <a:rPr sz="1100" spc="183" dirty="0" smtClean="0">
                <a:latin typeface="Times New Roman"/>
                <a:cs typeface="Times New Roman"/>
              </a:rPr>
              <a:t> </a:t>
            </a:r>
            <a:r>
              <a:rPr sz="1100" spc="0" dirty="0" smtClean="0">
                <a:latin typeface="Times New Roman"/>
                <a:cs typeface="Times New Roman"/>
              </a:rPr>
              <a:t>under</a:t>
            </a:r>
            <a:endParaRPr sz="1100">
              <a:latin typeface="Times New Roman"/>
              <a:cs typeface="Times New Roman"/>
            </a:endParaRPr>
          </a:p>
          <a:p>
            <a:pPr marL="12700" marR="238561">
              <a:lnSpc>
                <a:spcPts val="1264"/>
              </a:lnSpc>
              <a:spcBef>
                <a:spcPts val="32"/>
              </a:spcBef>
            </a:pPr>
            <a:r>
              <a:rPr sz="1100" spc="0" dirty="0" smtClean="0">
                <a:latin typeface="Times New Roman"/>
                <a:cs typeface="Times New Roman"/>
              </a:rPr>
              <a:t>distributional</a:t>
            </a:r>
            <a:r>
              <a:rPr sz="1100" spc="135" dirty="0" smtClean="0">
                <a:latin typeface="Times New Roman"/>
                <a:cs typeface="Times New Roman"/>
              </a:rPr>
              <a:t> </a:t>
            </a:r>
            <a:r>
              <a:rPr sz="1100" spc="0" dirty="0" smtClean="0">
                <a:latin typeface="Times New Roman"/>
                <a:cs typeface="Times New Roman"/>
              </a:rPr>
              <a:t>concerns:</a:t>
            </a:r>
            <a:r>
              <a:rPr sz="1100" spc="201" dirty="0" smtClean="0">
                <a:latin typeface="Times New Roman"/>
                <a:cs typeface="Times New Roman"/>
              </a:rPr>
              <a:t> </a:t>
            </a:r>
            <a:r>
              <a:rPr sz="1100" spc="0" dirty="0" smtClean="0">
                <a:latin typeface="Times New Roman"/>
                <a:cs typeface="Times New Roman"/>
              </a:rPr>
              <a:t>The</a:t>
            </a:r>
            <a:r>
              <a:rPr sz="1100" spc="-29" dirty="0" smtClean="0">
                <a:latin typeface="Times New Roman"/>
                <a:cs typeface="Times New Roman"/>
              </a:rPr>
              <a:t>o</a:t>
            </a:r>
            <a:r>
              <a:rPr sz="1100" spc="0" dirty="0" smtClean="0">
                <a:latin typeface="Times New Roman"/>
                <a:cs typeface="Times New Roman"/>
              </a:rPr>
              <a:t>ry</a:t>
            </a:r>
            <a:r>
              <a:rPr sz="1100" spc="106"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0" dirty="0" smtClean="0">
                <a:latin typeface="Times New Roman"/>
                <a:cs typeface="Times New Roman"/>
              </a:rPr>
              <a:t>application.</a:t>
            </a:r>
            <a:r>
              <a:rPr sz="1100" spc="271" dirty="0" smtClean="0">
                <a:latin typeface="Times New Roman"/>
                <a:cs typeface="Times New Roman"/>
              </a:rPr>
              <a:t> </a:t>
            </a:r>
            <a:r>
              <a:rPr sz="1100" spc="-89" dirty="0" smtClean="0">
                <a:latin typeface="Times New Roman"/>
                <a:cs typeface="Times New Roman"/>
              </a:rPr>
              <a:t>T</a:t>
            </a:r>
            <a:r>
              <a:rPr sz="1100" spc="0" dirty="0" smtClean="0">
                <a:latin typeface="Times New Roman"/>
                <a:cs typeface="Times New Roman"/>
              </a:rPr>
              <a:t>echnical re</a:t>
            </a:r>
            <a:r>
              <a:rPr sz="1100" spc="29" dirty="0" smtClean="0">
                <a:latin typeface="Times New Roman"/>
                <a:cs typeface="Times New Roman"/>
              </a:rPr>
              <a:t>p</a:t>
            </a:r>
            <a:r>
              <a:rPr sz="1100" spc="-29" dirty="0" smtClean="0">
                <a:latin typeface="Times New Roman"/>
                <a:cs typeface="Times New Roman"/>
              </a:rPr>
              <a:t>o</a:t>
            </a:r>
            <a:r>
              <a:rPr sz="1100" spc="0" dirty="0" smtClean="0">
                <a:latin typeface="Times New Roman"/>
                <a:cs typeface="Times New Roman"/>
              </a:rPr>
              <a:t>rt,</a:t>
            </a:r>
            <a:r>
              <a:rPr sz="1100" spc="207" dirty="0" smtClean="0">
                <a:latin typeface="Times New Roman"/>
                <a:cs typeface="Times New Roman"/>
              </a:rPr>
              <a:t> </a:t>
            </a:r>
            <a:r>
              <a:rPr sz="1100" spc="0" dirty="0" smtClean="0">
                <a:latin typeface="Times New Roman"/>
                <a:cs typeface="Times New Roman"/>
              </a:rPr>
              <a:t>Stanf</a:t>
            </a:r>
            <a:r>
              <a:rPr sz="1100" spc="-29" dirty="0" smtClean="0">
                <a:latin typeface="Times New Roman"/>
                <a:cs typeface="Times New Roman"/>
              </a:rPr>
              <a:t>o</a:t>
            </a:r>
            <a:r>
              <a:rPr sz="1100" spc="0" dirty="0" smtClean="0">
                <a:latin typeface="Times New Roman"/>
                <a:cs typeface="Times New Roman"/>
              </a:rPr>
              <a:t>rd</a:t>
            </a:r>
            <a:r>
              <a:rPr sz="1100" spc="176" dirty="0" smtClean="0">
                <a:latin typeface="Times New Roman"/>
                <a:cs typeface="Times New Roman"/>
              </a:rPr>
              <a:t> </a:t>
            </a:r>
            <a:r>
              <a:rPr sz="1100" spc="0" dirty="0" smtClean="0">
                <a:latin typeface="Times New Roman"/>
                <a:cs typeface="Times New Roman"/>
              </a:rPr>
              <a:t>Universi</a:t>
            </a:r>
            <a:r>
              <a:rPr sz="1100" spc="-29" dirty="0" smtClean="0">
                <a:latin typeface="Times New Roman"/>
                <a:cs typeface="Times New Roman"/>
              </a:rPr>
              <a:t>t</a:t>
            </a:r>
            <a:r>
              <a:rPr sz="1100" spc="-89" dirty="0" smtClean="0">
                <a:latin typeface="Times New Roman"/>
                <a:cs typeface="Times New Roman"/>
              </a:rPr>
              <a:t>y</a:t>
            </a:r>
            <a:r>
              <a:rPr sz="1100" spc="0" dirty="0" smtClean="0">
                <a:latin typeface="Times New Roman"/>
                <a:cs typeface="Times New Roman"/>
              </a:rPr>
              <a:t>,</a:t>
            </a:r>
            <a:r>
              <a:rPr sz="1100" spc="89" dirty="0" smtClean="0">
                <a:latin typeface="Times New Roman"/>
                <a:cs typeface="Times New Roman"/>
              </a:rPr>
              <a:t> </a:t>
            </a:r>
            <a:r>
              <a:rPr sz="1100" spc="0" dirty="0" smtClean="0">
                <a:latin typeface="Times New Roman"/>
                <a:cs typeface="Times New Roman"/>
              </a:rPr>
              <a:t>Stanf</a:t>
            </a:r>
            <a:r>
              <a:rPr sz="1100" spc="-29" dirty="0" smtClean="0">
                <a:latin typeface="Times New Roman"/>
                <a:cs typeface="Times New Roman"/>
              </a:rPr>
              <a:t>o</a:t>
            </a:r>
            <a:r>
              <a:rPr sz="1100" spc="0" dirty="0" smtClean="0">
                <a:latin typeface="Times New Roman"/>
                <a:cs typeface="Times New Roman"/>
              </a:rPr>
              <a:t>rd,</a:t>
            </a:r>
            <a:r>
              <a:rPr sz="1100" spc="212" dirty="0" smtClean="0">
                <a:latin typeface="Times New Roman"/>
                <a:cs typeface="Times New Roman"/>
              </a:rPr>
              <a:t> </a:t>
            </a:r>
            <a:r>
              <a:rPr sz="1100" spc="0" dirty="0" smtClean="0">
                <a:latin typeface="Times New Roman"/>
                <a:cs typeface="Times New Roman"/>
              </a:rPr>
              <a:t>2013.</a:t>
            </a:r>
            <a:endParaRPr sz="1100">
              <a:latin typeface="Times New Roman"/>
              <a:cs typeface="Times New Roman"/>
            </a:endParaRPr>
          </a:p>
          <a:p>
            <a:pPr marL="12700" marR="317435">
              <a:lnSpc>
                <a:spcPts val="1264"/>
              </a:lnSpc>
              <a:spcBef>
                <a:spcPts val="389"/>
              </a:spcBef>
            </a:pPr>
            <a:r>
              <a:rPr sz="1100" spc="0" dirty="0" smtClean="0">
                <a:latin typeface="Times New Roman"/>
                <a:cs typeface="Times New Roman"/>
              </a:rPr>
              <a:t>Scott</a:t>
            </a:r>
            <a:r>
              <a:rPr sz="1100" spc="242" dirty="0" smtClean="0">
                <a:latin typeface="Times New Roman"/>
                <a:cs typeface="Times New Roman"/>
              </a:rPr>
              <a:t> </a:t>
            </a:r>
            <a:r>
              <a:rPr sz="1100" spc="0" dirty="0" smtClean="0">
                <a:latin typeface="Times New Roman"/>
                <a:cs typeface="Times New Roman"/>
              </a:rPr>
              <a:t>Du</a:t>
            </a:r>
            <a:r>
              <a:rPr sz="1100" spc="-29" dirty="0" smtClean="0">
                <a:latin typeface="Times New Roman"/>
                <a:cs typeface="Times New Roman"/>
              </a:rPr>
              <a:t>k</a:t>
            </a:r>
            <a:r>
              <a:rPr sz="1100" spc="0" dirty="0" smtClean="0">
                <a:latin typeface="Times New Roman"/>
                <a:cs typeface="Times New Roman"/>
              </a:rPr>
              <a:t>e</a:t>
            </a:r>
            <a:r>
              <a:rPr sz="1100" spc="62" dirty="0" smtClean="0">
                <a:latin typeface="Times New Roman"/>
                <a:cs typeface="Times New Roman"/>
              </a:rPr>
              <a:t> </a:t>
            </a:r>
            <a:r>
              <a:rPr sz="1100" spc="0" dirty="0" smtClean="0">
                <a:latin typeface="Times New Roman"/>
                <a:cs typeface="Times New Roman"/>
              </a:rPr>
              <a:t>Kominers</a:t>
            </a:r>
            <a:r>
              <a:rPr sz="1100" spc="-2"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89" dirty="0" smtClean="0">
                <a:latin typeface="Times New Roman"/>
                <a:cs typeface="Times New Roman"/>
              </a:rPr>
              <a:t>T</a:t>
            </a:r>
            <a:r>
              <a:rPr sz="1100" spc="-29" dirty="0" smtClean="0">
                <a:latin typeface="Times New Roman"/>
                <a:cs typeface="Times New Roman"/>
              </a:rPr>
              <a:t>a</a:t>
            </a:r>
            <a:r>
              <a:rPr sz="1100" spc="0" dirty="0" smtClean="0">
                <a:latin typeface="Times New Roman"/>
                <a:cs typeface="Times New Roman"/>
              </a:rPr>
              <a:t>yfun</a:t>
            </a:r>
            <a:r>
              <a:rPr sz="1100" spc="128" dirty="0" smtClean="0">
                <a:latin typeface="Times New Roman"/>
                <a:cs typeface="Times New Roman"/>
              </a:rPr>
              <a:t> </a:t>
            </a:r>
            <a:r>
              <a:rPr sz="1100" spc="0" dirty="0" smtClean="0">
                <a:latin typeface="Times New Roman"/>
                <a:cs typeface="Times New Roman"/>
              </a:rPr>
              <a:t>Sonmez.</a:t>
            </a:r>
            <a:r>
              <a:rPr sz="1100" spc="220" dirty="0" smtClean="0">
                <a:latin typeface="Times New Roman"/>
                <a:cs typeface="Times New Roman"/>
              </a:rPr>
              <a:t> </a:t>
            </a:r>
            <a:r>
              <a:rPr sz="1100" spc="0" dirty="0" smtClean="0">
                <a:latin typeface="Times New Roman"/>
                <a:cs typeface="Times New Roman"/>
              </a:rPr>
              <a:t>Designing</a:t>
            </a:r>
            <a:r>
              <a:rPr sz="1100" spc="-19" dirty="0" smtClean="0">
                <a:latin typeface="Times New Roman"/>
                <a:cs typeface="Times New Roman"/>
              </a:rPr>
              <a:t> </a:t>
            </a:r>
            <a:r>
              <a:rPr sz="1100" spc="0" dirty="0" smtClean="0">
                <a:latin typeface="Times New Roman"/>
                <a:cs typeface="Times New Roman"/>
              </a:rPr>
              <a:t>f</a:t>
            </a:r>
            <a:r>
              <a:rPr sz="1100" spc="-29" dirty="0" smtClean="0">
                <a:latin typeface="Times New Roman"/>
                <a:cs typeface="Times New Roman"/>
              </a:rPr>
              <a:t>o</a:t>
            </a:r>
            <a:r>
              <a:rPr sz="1100" spc="0" dirty="0" smtClean="0">
                <a:latin typeface="Times New Roman"/>
                <a:cs typeface="Times New Roman"/>
              </a:rPr>
              <a:t>r diversi</a:t>
            </a:r>
            <a:r>
              <a:rPr sz="1100" spc="-29" dirty="0" smtClean="0">
                <a:latin typeface="Times New Roman"/>
                <a:cs typeface="Times New Roman"/>
              </a:rPr>
              <a:t>t</a:t>
            </a:r>
            <a:r>
              <a:rPr sz="1100" spc="0" dirty="0" smtClean="0">
                <a:latin typeface="Times New Roman"/>
                <a:cs typeface="Times New Roman"/>
              </a:rPr>
              <a:t>y</a:t>
            </a:r>
            <a:r>
              <a:rPr sz="1100" spc="89" dirty="0" smtClean="0">
                <a:latin typeface="Times New Roman"/>
                <a:cs typeface="Times New Roman"/>
              </a:rPr>
              <a:t> </a:t>
            </a:r>
            <a:r>
              <a:rPr sz="1100" spc="0" dirty="0" smtClean="0">
                <a:latin typeface="Times New Roman"/>
                <a:cs typeface="Times New Roman"/>
              </a:rPr>
              <a:t>in</a:t>
            </a:r>
            <a:r>
              <a:rPr sz="1100" spc="55" dirty="0" smtClean="0">
                <a:latin typeface="Times New Roman"/>
                <a:cs typeface="Times New Roman"/>
              </a:rPr>
              <a:t> </a:t>
            </a:r>
            <a:r>
              <a:rPr sz="1100" spc="0" dirty="0" smtClean="0">
                <a:latin typeface="Times New Roman"/>
                <a:cs typeface="Times New Roman"/>
              </a:rPr>
              <a:t>matching. </a:t>
            </a:r>
            <a:r>
              <a:rPr sz="1100" spc="50" dirty="0" smtClean="0">
                <a:latin typeface="Times New Roman"/>
                <a:cs typeface="Times New Roman"/>
              </a:rPr>
              <a:t> </a:t>
            </a:r>
            <a:r>
              <a:rPr sz="1100" spc="0" dirty="0" smtClean="0">
                <a:latin typeface="Times New Roman"/>
                <a:cs typeface="Times New Roman"/>
              </a:rPr>
              <a:t>In</a:t>
            </a:r>
            <a:r>
              <a:rPr sz="1100" spc="34" dirty="0" smtClean="0">
                <a:latin typeface="Times New Roman"/>
                <a:cs typeface="Times New Roman"/>
              </a:rPr>
              <a:t> </a:t>
            </a:r>
            <a:r>
              <a:rPr sz="1100" spc="0" dirty="0" smtClean="0">
                <a:latin typeface="Times New Roman"/>
                <a:cs typeface="Times New Roman"/>
              </a:rPr>
              <a:t>EC,</a:t>
            </a:r>
            <a:r>
              <a:rPr sz="1100" spc="58" dirty="0" smtClean="0">
                <a:latin typeface="Times New Roman"/>
                <a:cs typeface="Times New Roman"/>
              </a:rPr>
              <a:t> </a:t>
            </a:r>
            <a:r>
              <a:rPr sz="1100" spc="0" dirty="0" smtClean="0">
                <a:latin typeface="Times New Roman"/>
                <a:cs typeface="Times New Roman"/>
              </a:rPr>
              <a:t>pages</a:t>
            </a:r>
            <a:r>
              <a:rPr sz="1100" spc="103" dirty="0" smtClean="0">
                <a:latin typeface="Times New Roman"/>
                <a:cs typeface="Times New Roman"/>
              </a:rPr>
              <a:t> </a:t>
            </a:r>
            <a:r>
              <a:rPr sz="1100" spc="0" dirty="0" smtClean="0">
                <a:latin typeface="Times New Roman"/>
                <a:cs typeface="Times New Roman"/>
              </a:rPr>
              <a:t>603{604,</a:t>
            </a:r>
            <a:r>
              <a:rPr sz="1100" spc="89" dirty="0" smtClean="0">
                <a:latin typeface="Times New Roman"/>
                <a:cs typeface="Times New Roman"/>
              </a:rPr>
              <a:t> </a:t>
            </a:r>
            <a:r>
              <a:rPr sz="1100" spc="0" dirty="0" smtClean="0">
                <a:latin typeface="Times New Roman"/>
                <a:cs typeface="Times New Roman"/>
              </a:rPr>
              <a:t>2013.</a:t>
            </a:r>
            <a:endParaRPr sz="1100">
              <a:latin typeface="Times New Roman"/>
              <a:cs typeface="Times New Roman"/>
            </a:endParaRPr>
          </a:p>
          <a:p>
            <a:pPr marL="12700" marR="113815">
              <a:lnSpc>
                <a:spcPts val="1264"/>
              </a:lnSpc>
              <a:spcBef>
                <a:spcPts val="389"/>
              </a:spcBef>
            </a:pPr>
            <a:r>
              <a:rPr sz="1100" spc="-29" dirty="0" smtClean="0">
                <a:latin typeface="Times New Roman"/>
                <a:cs typeface="Times New Roman"/>
              </a:rPr>
              <a:t>W</a:t>
            </a:r>
            <a:r>
              <a:rPr sz="1100" spc="0" dirty="0" smtClean="0">
                <a:latin typeface="Times New Roman"/>
                <a:cs typeface="Times New Roman"/>
              </a:rPr>
              <a:t>egner.</a:t>
            </a:r>
            <a:r>
              <a:rPr sz="1100" spc="219" dirty="0" smtClean="0">
                <a:latin typeface="Times New Roman"/>
                <a:cs typeface="Times New Roman"/>
              </a:rPr>
              <a:t> </a:t>
            </a:r>
            <a:r>
              <a:rPr sz="1100" spc="0" dirty="0" smtClean="0">
                <a:latin typeface="Times New Roman"/>
                <a:cs typeface="Times New Roman"/>
              </a:rPr>
              <a:t>M</a:t>
            </a:r>
            <a:r>
              <a:rPr sz="1100" spc="60"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89" dirty="0" smtClean="0">
                <a:latin typeface="Times New Roman"/>
                <a:cs typeface="Times New Roman"/>
              </a:rPr>
              <a:t>T</a:t>
            </a:r>
            <a:r>
              <a:rPr sz="1100" spc="0" dirty="0" smtClean="0">
                <a:latin typeface="Times New Roman"/>
                <a:cs typeface="Times New Roman"/>
              </a:rPr>
              <a:t>euhola. </a:t>
            </a:r>
            <a:r>
              <a:rPr sz="1100" spc="28" dirty="0" smtClean="0">
                <a:latin typeface="Times New Roman"/>
                <a:cs typeface="Times New Roman"/>
              </a:rPr>
              <a:t> </a:t>
            </a:r>
            <a:r>
              <a:rPr sz="1100" spc="0" dirty="0" smtClean="0">
                <a:latin typeface="Times New Roman"/>
                <a:cs typeface="Times New Roman"/>
              </a:rPr>
              <a:t>J</a:t>
            </a:r>
            <a:r>
              <a:rPr sz="1100" spc="175" dirty="0" smtClean="0">
                <a:latin typeface="Times New Roman"/>
                <a:cs typeface="Times New Roman"/>
              </a:rPr>
              <a:t> </a:t>
            </a:r>
            <a:r>
              <a:rPr sz="1100" spc="0" dirty="0" smtClean="0">
                <a:latin typeface="Times New Roman"/>
                <a:cs typeface="Times New Roman"/>
              </a:rPr>
              <a:t>.</a:t>
            </a:r>
            <a:r>
              <a:rPr sz="1100" spc="114" dirty="0" smtClean="0">
                <a:latin typeface="Times New Roman"/>
                <a:cs typeface="Times New Roman"/>
              </a:rPr>
              <a:t> </a:t>
            </a:r>
            <a:r>
              <a:rPr sz="1100" spc="0" dirty="0" smtClean="0">
                <a:latin typeface="Times New Roman"/>
                <a:cs typeface="Times New Roman"/>
              </a:rPr>
              <a:t>I.</a:t>
            </a:r>
            <a:r>
              <a:rPr sz="1100" spc="112" dirty="0" smtClean="0">
                <a:latin typeface="Times New Roman"/>
                <a:cs typeface="Times New Roman"/>
              </a:rPr>
              <a:t> </a:t>
            </a:r>
            <a:r>
              <a:rPr sz="1100" spc="0" dirty="0" smtClean="0">
                <a:latin typeface="Times New Roman"/>
                <a:cs typeface="Times New Roman"/>
              </a:rPr>
              <a:t>The</a:t>
            </a:r>
            <a:r>
              <a:rPr sz="1100" spc="157" dirty="0" smtClean="0">
                <a:latin typeface="Times New Roman"/>
                <a:cs typeface="Times New Roman"/>
              </a:rPr>
              <a:t> </a:t>
            </a:r>
            <a:r>
              <a:rPr sz="1100" spc="0" dirty="0" smtClean="0">
                <a:latin typeface="Times New Roman"/>
                <a:cs typeface="Times New Roman"/>
              </a:rPr>
              <a:t>external</a:t>
            </a:r>
            <a:r>
              <a:rPr sz="1100" spc="114" dirty="0" smtClean="0">
                <a:latin typeface="Times New Roman"/>
                <a:cs typeface="Times New Roman"/>
              </a:rPr>
              <a:t> </a:t>
            </a:r>
            <a:r>
              <a:rPr sz="1100" spc="0" dirty="0" smtClean="0">
                <a:latin typeface="Times New Roman"/>
                <a:cs typeface="Times New Roman"/>
              </a:rPr>
              <a:t>heaps</a:t>
            </a:r>
            <a:r>
              <a:rPr sz="1100" spc="-29" dirty="0" smtClean="0">
                <a:latin typeface="Times New Roman"/>
                <a:cs typeface="Times New Roman"/>
              </a:rPr>
              <a:t>o</a:t>
            </a:r>
            <a:r>
              <a:rPr sz="1100" spc="0" dirty="0" smtClean="0">
                <a:latin typeface="Times New Roman"/>
                <a:cs typeface="Times New Roman"/>
              </a:rPr>
              <a:t>rt. </a:t>
            </a:r>
            <a:r>
              <a:rPr sz="1100" spc="76" dirty="0" smtClean="0">
                <a:latin typeface="Times New Roman"/>
                <a:cs typeface="Times New Roman"/>
              </a:rPr>
              <a:t> </a:t>
            </a:r>
            <a:r>
              <a:rPr sz="1100" spc="0" dirty="0" smtClean="0">
                <a:latin typeface="Times New Roman"/>
                <a:cs typeface="Times New Roman"/>
              </a:rPr>
              <a:t>IEEE </a:t>
            </a:r>
            <a:r>
              <a:rPr sz="1100" spc="-89" dirty="0" smtClean="0">
                <a:latin typeface="Times New Roman"/>
                <a:cs typeface="Times New Roman"/>
              </a:rPr>
              <a:t>T</a:t>
            </a:r>
            <a:r>
              <a:rPr sz="1100" spc="0" dirty="0" smtClean="0">
                <a:latin typeface="Times New Roman"/>
                <a:cs typeface="Times New Roman"/>
              </a:rPr>
              <a:t>ransactions</a:t>
            </a:r>
            <a:r>
              <a:rPr sz="1100" spc="240" dirty="0" smtClean="0">
                <a:latin typeface="Times New Roman"/>
                <a:cs typeface="Times New Roman"/>
              </a:rPr>
              <a:t> </a:t>
            </a:r>
            <a:r>
              <a:rPr sz="1100" spc="0" dirty="0" smtClean="0">
                <a:latin typeface="Times New Roman"/>
                <a:cs typeface="Times New Roman"/>
              </a:rPr>
              <a:t>on</a:t>
            </a:r>
            <a:r>
              <a:rPr sz="1100" spc="89" dirty="0" smtClean="0">
                <a:latin typeface="Times New Roman"/>
                <a:cs typeface="Times New Roman"/>
              </a:rPr>
              <a:t> </a:t>
            </a:r>
            <a:r>
              <a:rPr sz="1100" spc="0" dirty="0" smtClean="0">
                <a:latin typeface="Times New Roman"/>
                <a:cs typeface="Times New Roman"/>
              </a:rPr>
              <a:t>Sof</a:t>
            </a:r>
            <a:r>
              <a:rPr sz="1100" spc="-29" dirty="0" smtClean="0">
                <a:latin typeface="Times New Roman"/>
                <a:cs typeface="Times New Roman"/>
              </a:rPr>
              <a:t>twa</a:t>
            </a:r>
            <a:r>
              <a:rPr sz="1100" spc="0" dirty="0" smtClean="0">
                <a:latin typeface="Times New Roman"/>
                <a:cs typeface="Times New Roman"/>
              </a:rPr>
              <a:t>re</a:t>
            </a:r>
            <a:r>
              <a:rPr sz="1100" spc="89" dirty="0" smtClean="0">
                <a:latin typeface="Times New Roman"/>
                <a:cs typeface="Times New Roman"/>
              </a:rPr>
              <a:t> </a:t>
            </a:r>
            <a:r>
              <a:rPr sz="1100" spc="0" dirty="0" smtClean="0">
                <a:latin typeface="Times New Roman"/>
                <a:cs typeface="Times New Roman"/>
              </a:rPr>
              <a:t>Engineering,</a:t>
            </a:r>
            <a:r>
              <a:rPr sz="1100" spc="5" dirty="0" smtClean="0">
                <a:latin typeface="Times New Roman"/>
                <a:cs typeface="Times New Roman"/>
              </a:rPr>
              <a:t> </a:t>
            </a:r>
            <a:r>
              <a:rPr sz="1100" spc="0" dirty="0" smtClean="0">
                <a:latin typeface="Times New Roman"/>
                <a:cs typeface="Times New Roman"/>
              </a:rPr>
              <a:t>15(7):917{925,</a:t>
            </a:r>
            <a:r>
              <a:rPr sz="1100" spc="181" dirty="0" smtClean="0">
                <a:latin typeface="Times New Roman"/>
                <a:cs typeface="Times New Roman"/>
              </a:rPr>
              <a:t> </a:t>
            </a:r>
            <a:r>
              <a:rPr sz="1100" spc="0" dirty="0" smtClean="0">
                <a:latin typeface="Times New Roman"/>
                <a:cs typeface="Times New Roman"/>
              </a:rPr>
              <a:t>1989.</a:t>
            </a:r>
            <a:endParaRPr sz="1100">
              <a:latin typeface="Times New Roman"/>
              <a:cs typeface="Times New Roman"/>
            </a:endParaRPr>
          </a:p>
          <a:p>
            <a:pPr marL="12700" marR="11396">
              <a:lnSpc>
                <a:spcPct val="95825"/>
              </a:lnSpc>
              <a:spcBef>
                <a:spcPts val="389"/>
              </a:spcBef>
            </a:pPr>
            <a:r>
              <a:rPr sz="1100" spc="0" dirty="0" smtClean="0">
                <a:latin typeface="Times New Roman"/>
                <a:cs typeface="Times New Roman"/>
              </a:rPr>
              <a:t>Mauricio</a:t>
            </a:r>
            <a:r>
              <a:rPr sz="1100" spc="1" dirty="0" smtClean="0">
                <a:latin typeface="Times New Roman"/>
                <a:cs typeface="Times New Roman"/>
              </a:rPr>
              <a:t> </a:t>
            </a:r>
            <a:r>
              <a:rPr sz="1100" spc="0" dirty="0" smtClean="0">
                <a:latin typeface="Times New Roman"/>
                <a:cs typeface="Times New Roman"/>
              </a:rPr>
              <a:t>dos</a:t>
            </a:r>
            <a:r>
              <a:rPr sz="1100" spc="81" dirty="0" smtClean="0">
                <a:latin typeface="Times New Roman"/>
                <a:cs typeface="Times New Roman"/>
              </a:rPr>
              <a:t> </a:t>
            </a:r>
            <a:r>
              <a:rPr sz="1100" spc="0" dirty="0" smtClean="0">
                <a:latin typeface="Times New Roman"/>
                <a:cs typeface="Times New Roman"/>
              </a:rPr>
              <a:t>Santos</a:t>
            </a:r>
            <a:r>
              <a:rPr sz="1100" spc="185" dirty="0" smtClean="0">
                <a:latin typeface="Times New Roman"/>
                <a:cs typeface="Times New Roman"/>
              </a:rPr>
              <a:t> </a:t>
            </a:r>
            <a:r>
              <a:rPr sz="1100" spc="0" dirty="0" smtClean="0">
                <a:latin typeface="Times New Roman"/>
                <a:cs typeface="Times New Roman"/>
              </a:rPr>
              <a:t>Matos,</a:t>
            </a:r>
            <a:r>
              <a:rPr sz="1100" spc="197" dirty="0" smtClean="0">
                <a:latin typeface="Times New Roman"/>
                <a:cs typeface="Times New Roman"/>
              </a:rPr>
              <a:t> </a:t>
            </a:r>
            <a:r>
              <a:rPr sz="1100" spc="0" dirty="0" smtClean="0">
                <a:latin typeface="Times New Roman"/>
                <a:cs typeface="Times New Roman"/>
              </a:rPr>
              <a:t>Selma</a:t>
            </a:r>
            <a:r>
              <a:rPr sz="1100" spc="64" dirty="0" smtClean="0">
                <a:latin typeface="Times New Roman"/>
                <a:cs typeface="Times New Roman"/>
              </a:rPr>
              <a:t> </a:t>
            </a:r>
            <a:r>
              <a:rPr sz="1100" spc="0" dirty="0" smtClean="0">
                <a:latin typeface="Times New Roman"/>
                <a:cs typeface="Times New Roman"/>
              </a:rPr>
              <a:t>G</a:t>
            </a:r>
            <a:r>
              <a:rPr sz="1100" spc="-29" dirty="0" smtClean="0">
                <a:latin typeface="Times New Roman"/>
                <a:cs typeface="Times New Roman"/>
              </a:rPr>
              <a:t>a</a:t>
            </a:r>
            <a:r>
              <a:rPr sz="1100" spc="0" dirty="0" smtClean="0">
                <a:latin typeface="Times New Roman"/>
                <a:cs typeface="Times New Roman"/>
              </a:rPr>
              <a:t>rrido</a:t>
            </a:r>
            <a:r>
              <a:rPr sz="1100" spc="19" dirty="0" smtClean="0">
                <a:latin typeface="Times New Roman"/>
                <a:cs typeface="Times New Roman"/>
              </a:rPr>
              <a:t> </a:t>
            </a:r>
            <a:r>
              <a:rPr sz="1100" spc="0" dirty="0" smtClean="0">
                <a:latin typeface="Times New Roman"/>
                <a:cs typeface="Times New Roman"/>
              </a:rPr>
              <a:t>Pimenta, </a:t>
            </a:r>
            <a:r>
              <a:rPr sz="1100" spc="11" dirty="0" smtClean="0">
                <a:latin typeface="Times New Roman"/>
                <a:cs typeface="Times New Roman"/>
              </a:rPr>
              <a:t> </a:t>
            </a:r>
            <a:r>
              <a:rPr sz="1100" spc="0" dirty="0" smtClean="0">
                <a:latin typeface="Times New Roman"/>
                <a:cs typeface="Times New Roman"/>
              </a:rPr>
              <a:t>M</a:t>
            </a:r>
            <a:r>
              <a:rPr sz="1100" spc="-29" dirty="0" smtClean="0">
                <a:latin typeface="Times New Roman"/>
                <a:cs typeface="Times New Roman"/>
              </a:rPr>
              <a:t>a</a:t>
            </a:r>
            <a:r>
              <a:rPr sz="1100" spc="0" dirty="0" smtClean="0">
                <a:latin typeface="Times New Roman"/>
                <a:cs typeface="Times New Roman"/>
              </a:rPr>
              <a:t>ria</a:t>
            </a:r>
            <a:endParaRPr sz="1100">
              <a:latin typeface="Times New Roman"/>
              <a:cs typeface="Times New Roman"/>
            </a:endParaRPr>
          </a:p>
          <a:p>
            <a:pPr marL="12700" marR="11396">
              <a:lnSpc>
                <a:spcPct val="95825"/>
              </a:lnSpc>
              <a:spcBef>
                <a:spcPts val="90"/>
              </a:spcBef>
            </a:pPr>
            <a:r>
              <a:rPr sz="1100" spc="0" dirty="0" smtClean="0">
                <a:latin typeface="Times New Roman"/>
                <a:cs typeface="Times New Roman"/>
              </a:rPr>
              <a:t>Isa</a:t>
            </a:r>
            <a:r>
              <a:rPr sz="1100" spc="28" dirty="0" smtClean="0">
                <a:latin typeface="Times New Roman"/>
                <a:cs typeface="Times New Roman"/>
              </a:rPr>
              <a:t>b</a:t>
            </a:r>
            <a:r>
              <a:rPr sz="1100" spc="0" dirty="0" smtClean="0">
                <a:latin typeface="Times New Roman"/>
                <a:cs typeface="Times New Roman"/>
              </a:rPr>
              <a:t>el</a:t>
            </a:r>
            <a:r>
              <a:rPr sz="1100" spc="119" dirty="0" smtClean="0">
                <a:latin typeface="Times New Roman"/>
                <a:cs typeface="Times New Roman"/>
              </a:rPr>
              <a:t> </a:t>
            </a:r>
            <a:r>
              <a:rPr sz="1100" spc="0" dirty="0" smtClean="0">
                <a:latin typeface="Times New Roman"/>
                <a:cs typeface="Times New Roman"/>
              </a:rPr>
              <a:t>de</a:t>
            </a:r>
            <a:r>
              <a:rPr sz="1100" spc="89" dirty="0" smtClean="0">
                <a:latin typeface="Times New Roman"/>
                <a:cs typeface="Times New Roman"/>
              </a:rPr>
              <a:t> </a:t>
            </a:r>
            <a:r>
              <a:rPr sz="1100" spc="0" dirty="0" smtClean="0">
                <a:latin typeface="Times New Roman"/>
                <a:cs typeface="Times New Roman"/>
              </a:rPr>
              <a:t>Almeida,</a:t>
            </a:r>
            <a:r>
              <a:rPr sz="1100" spc="-6"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0" dirty="0" smtClean="0">
                <a:latin typeface="Times New Roman"/>
                <a:cs typeface="Times New Roman"/>
              </a:rPr>
              <a:t>M</a:t>
            </a:r>
            <a:r>
              <a:rPr sz="1100" spc="-29" dirty="0" smtClean="0">
                <a:latin typeface="Times New Roman"/>
                <a:cs typeface="Times New Roman"/>
              </a:rPr>
              <a:t>a</a:t>
            </a:r>
            <a:r>
              <a:rPr sz="1100" spc="0" dirty="0" smtClean="0">
                <a:latin typeface="Times New Roman"/>
                <a:cs typeface="Times New Roman"/>
              </a:rPr>
              <a:t>ria</a:t>
            </a:r>
            <a:r>
              <a:rPr sz="1100" spc="81" dirty="0" smtClean="0">
                <a:latin typeface="Times New Roman"/>
                <a:cs typeface="Times New Roman"/>
              </a:rPr>
              <a:t> </a:t>
            </a:r>
            <a:r>
              <a:rPr sz="1100" spc="0" dirty="0" smtClean="0">
                <a:latin typeface="Times New Roman"/>
                <a:cs typeface="Times New Roman"/>
              </a:rPr>
              <a:t>Amelia</a:t>
            </a:r>
            <a:r>
              <a:rPr sz="1100" spc="-38" dirty="0" smtClean="0">
                <a:latin typeface="Times New Roman"/>
                <a:cs typeface="Times New Roman"/>
              </a:rPr>
              <a:t> </a:t>
            </a:r>
            <a:r>
              <a:rPr sz="1100" spc="0" dirty="0" smtClean="0">
                <a:latin typeface="Times New Roman"/>
                <a:cs typeface="Times New Roman"/>
              </a:rPr>
              <a:t>de</a:t>
            </a:r>
            <a:r>
              <a:rPr sz="1100" spc="95" dirty="0" smtClean="0">
                <a:latin typeface="Times New Roman"/>
                <a:cs typeface="Times New Roman"/>
              </a:rPr>
              <a:t> </a:t>
            </a:r>
            <a:r>
              <a:rPr sz="1100" spc="0" dirty="0" smtClean="0">
                <a:latin typeface="Times New Roman"/>
                <a:cs typeface="Times New Roman"/>
              </a:rPr>
              <a:t>Cam</a:t>
            </a:r>
            <a:r>
              <a:rPr sz="1100" spc="29" dirty="0" smtClean="0">
                <a:latin typeface="Times New Roman"/>
                <a:cs typeface="Times New Roman"/>
              </a:rPr>
              <a:t>p</a:t>
            </a:r>
            <a:r>
              <a:rPr sz="1100" spc="0" dirty="0" smtClean="0">
                <a:latin typeface="Times New Roman"/>
                <a:cs typeface="Times New Roman"/>
              </a:rPr>
              <a:t>os</a:t>
            </a:r>
            <a:r>
              <a:rPr sz="1100" spc="81" dirty="0" smtClean="0">
                <a:latin typeface="Times New Roman"/>
                <a:cs typeface="Times New Roman"/>
              </a:rPr>
              <a:t> </a:t>
            </a:r>
            <a:r>
              <a:rPr sz="1100" spc="0" dirty="0" smtClean="0">
                <a:latin typeface="Times New Roman"/>
                <a:cs typeface="Times New Roman"/>
              </a:rPr>
              <a:t>Oliveira.</a:t>
            </a:r>
            <a:endParaRPr sz="1100">
              <a:latin typeface="Times New Roman"/>
              <a:cs typeface="Times New Roman"/>
            </a:endParaRPr>
          </a:p>
          <a:p>
            <a:pPr marL="12700">
              <a:lnSpc>
                <a:spcPts val="1264"/>
              </a:lnSpc>
              <a:spcBef>
                <a:spcPts val="90"/>
              </a:spcBef>
            </a:pPr>
            <a:r>
              <a:rPr sz="1100" spc="0" dirty="0" smtClean="0">
                <a:latin typeface="Times New Roman"/>
                <a:cs typeface="Times New Roman"/>
              </a:rPr>
              <a:t>The</a:t>
            </a:r>
            <a:r>
              <a:rPr sz="1100" spc="147" dirty="0" smtClean="0">
                <a:latin typeface="Times New Roman"/>
                <a:cs typeface="Times New Roman"/>
              </a:rPr>
              <a:t> </a:t>
            </a:r>
            <a:r>
              <a:rPr sz="1100" spc="0" dirty="0" smtClean="0">
                <a:latin typeface="Times New Roman"/>
                <a:cs typeface="Times New Roman"/>
              </a:rPr>
              <a:t>impact</a:t>
            </a:r>
            <a:r>
              <a:rPr sz="1100" spc="161" dirty="0" smtClean="0">
                <a:latin typeface="Times New Roman"/>
                <a:cs typeface="Times New Roman"/>
              </a:rPr>
              <a:t> </a:t>
            </a:r>
            <a:r>
              <a:rPr sz="1100" spc="0" dirty="0" smtClean="0">
                <a:latin typeface="Times New Roman"/>
                <a:cs typeface="Times New Roman"/>
              </a:rPr>
              <a:t>of</a:t>
            </a:r>
            <a:r>
              <a:rPr sz="1100" spc="34" dirty="0" smtClean="0">
                <a:latin typeface="Times New Roman"/>
                <a:cs typeface="Times New Roman"/>
              </a:rPr>
              <a:t> </a:t>
            </a:r>
            <a:r>
              <a:rPr sz="1100" spc="0" dirty="0" smtClean="0">
                <a:latin typeface="Times New Roman"/>
                <a:cs typeface="Times New Roman"/>
              </a:rPr>
              <a:t>the</a:t>
            </a:r>
            <a:r>
              <a:rPr sz="1100" spc="169" dirty="0" smtClean="0">
                <a:latin typeface="Times New Roman"/>
                <a:cs typeface="Times New Roman"/>
              </a:rPr>
              <a:t> </a:t>
            </a:r>
            <a:r>
              <a:rPr sz="1100" spc="0" dirty="0" smtClean="0">
                <a:latin typeface="Times New Roman"/>
                <a:cs typeface="Times New Roman"/>
              </a:rPr>
              <a:t>s</a:t>
            </a:r>
            <a:r>
              <a:rPr sz="1100" spc="29" dirty="0" smtClean="0">
                <a:latin typeface="Times New Roman"/>
                <a:cs typeface="Times New Roman"/>
              </a:rPr>
              <a:t>o</a:t>
            </a:r>
            <a:r>
              <a:rPr sz="1100" spc="0" dirty="0" smtClean="0">
                <a:latin typeface="Times New Roman"/>
                <a:cs typeface="Times New Roman"/>
              </a:rPr>
              <a:t>cial</a:t>
            </a:r>
            <a:r>
              <a:rPr sz="1100" spc="-6" dirty="0" smtClean="0">
                <a:latin typeface="Times New Roman"/>
                <a:cs typeface="Times New Roman"/>
              </a:rPr>
              <a:t> </a:t>
            </a:r>
            <a:r>
              <a:rPr sz="1100" spc="0" dirty="0" smtClean="0">
                <a:latin typeface="Times New Roman"/>
                <a:cs typeface="Times New Roman"/>
              </a:rPr>
              <a:t>inclusion</a:t>
            </a:r>
            <a:r>
              <a:rPr sz="1100" spc="-57"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rogram</a:t>
            </a:r>
            <a:r>
              <a:rPr sz="1100" spc="133" dirty="0" smtClean="0">
                <a:latin typeface="Times New Roman"/>
                <a:cs typeface="Times New Roman"/>
              </a:rPr>
              <a:t> </a:t>
            </a:r>
            <a:r>
              <a:rPr sz="1100" spc="0" dirty="0" smtClean="0">
                <a:latin typeface="Times New Roman"/>
                <a:cs typeface="Times New Roman"/>
              </a:rPr>
              <a:t>of</a:t>
            </a:r>
            <a:r>
              <a:rPr sz="1100" spc="34" dirty="0" smtClean="0">
                <a:latin typeface="Times New Roman"/>
                <a:cs typeface="Times New Roman"/>
              </a:rPr>
              <a:t> </a:t>
            </a:r>
            <a:r>
              <a:rPr sz="1100" spc="0" dirty="0" smtClean="0">
                <a:latin typeface="Times New Roman"/>
                <a:cs typeface="Times New Roman"/>
              </a:rPr>
              <a:t>the</a:t>
            </a:r>
            <a:r>
              <a:rPr sz="1100" spc="169" dirty="0" smtClean="0">
                <a:latin typeface="Times New Roman"/>
                <a:cs typeface="Times New Roman"/>
              </a:rPr>
              <a:t> </a:t>
            </a:r>
            <a:r>
              <a:rPr sz="1100" spc="0" dirty="0" smtClean="0">
                <a:latin typeface="Times New Roman"/>
                <a:cs typeface="Times New Roman"/>
              </a:rPr>
              <a:t>universi</a:t>
            </a:r>
            <a:r>
              <a:rPr sz="1100" spc="-29" dirty="0" smtClean="0">
                <a:latin typeface="Times New Roman"/>
                <a:cs typeface="Times New Roman"/>
              </a:rPr>
              <a:t>t</a:t>
            </a:r>
            <a:r>
              <a:rPr sz="1100" spc="0" dirty="0" smtClean="0">
                <a:latin typeface="Times New Roman"/>
                <a:cs typeface="Times New Roman"/>
              </a:rPr>
              <a:t>y</a:t>
            </a:r>
            <a:r>
              <a:rPr sz="1100" spc="79" dirty="0" smtClean="0">
                <a:latin typeface="Times New Roman"/>
                <a:cs typeface="Times New Roman"/>
              </a:rPr>
              <a:t> </a:t>
            </a:r>
            <a:r>
              <a:rPr sz="1100" spc="0" dirty="0" smtClean="0">
                <a:latin typeface="Times New Roman"/>
                <a:cs typeface="Times New Roman"/>
              </a:rPr>
              <a:t>of s˜ao </a:t>
            </a:r>
            <a:r>
              <a:rPr sz="1100" spc="14" dirty="0" smtClean="0">
                <a:latin typeface="Times New Roman"/>
                <a:cs typeface="Times New Roman"/>
              </a:rPr>
              <a:t> </a:t>
            </a:r>
            <a:r>
              <a:rPr sz="1100" spc="0" dirty="0" smtClean="0">
                <a:latin typeface="Times New Roman"/>
                <a:cs typeface="Times New Roman"/>
              </a:rPr>
              <a:t>paulo</a:t>
            </a:r>
            <a:r>
              <a:rPr sz="1100" spc="91" dirty="0" smtClean="0">
                <a:latin typeface="Times New Roman"/>
                <a:cs typeface="Times New Roman"/>
              </a:rPr>
              <a:t> </a:t>
            </a:r>
            <a:r>
              <a:rPr sz="1100" spc="0" dirty="0" smtClean="0">
                <a:latin typeface="Times New Roman"/>
                <a:cs typeface="Times New Roman"/>
              </a:rPr>
              <a:t>on</a:t>
            </a:r>
            <a:r>
              <a:rPr sz="1100" spc="89" dirty="0" smtClean="0">
                <a:latin typeface="Times New Roman"/>
                <a:cs typeface="Times New Roman"/>
              </a:rPr>
              <a:t> </a:t>
            </a:r>
            <a:r>
              <a:rPr sz="1100" spc="0" dirty="0" smtClean="0">
                <a:latin typeface="Times New Roman"/>
                <a:cs typeface="Times New Roman"/>
              </a:rPr>
              <a:t>the</a:t>
            </a:r>
            <a:r>
              <a:rPr sz="1100" spc="183" dirty="0" smtClean="0">
                <a:latin typeface="Times New Roman"/>
                <a:cs typeface="Times New Roman"/>
              </a:rPr>
              <a:t> </a:t>
            </a:r>
            <a:r>
              <a:rPr sz="1100" spc="0" dirty="0" smtClean="0">
                <a:latin typeface="Times New Roman"/>
                <a:cs typeface="Times New Roman"/>
              </a:rPr>
              <a:t>access</a:t>
            </a:r>
            <a:r>
              <a:rPr sz="1100" spc="83"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public</a:t>
            </a:r>
            <a:r>
              <a:rPr sz="1100" spc="26" dirty="0" smtClean="0">
                <a:latin typeface="Times New Roman"/>
                <a:cs typeface="Times New Roman"/>
              </a:rPr>
              <a:t> </a:t>
            </a:r>
            <a:r>
              <a:rPr sz="1100" spc="0" dirty="0" smtClean="0">
                <a:latin typeface="Times New Roman"/>
                <a:cs typeface="Times New Roman"/>
              </a:rPr>
              <a:t>sch</a:t>
            </a:r>
            <a:r>
              <a:rPr sz="1100" spc="29" dirty="0" smtClean="0">
                <a:latin typeface="Times New Roman"/>
                <a:cs typeface="Times New Roman"/>
              </a:rPr>
              <a:t>o</a:t>
            </a:r>
            <a:r>
              <a:rPr sz="1100" spc="0" dirty="0" smtClean="0">
                <a:latin typeface="Times New Roman"/>
                <a:cs typeface="Times New Roman"/>
              </a:rPr>
              <a:t>ol</a:t>
            </a:r>
            <a:r>
              <a:rPr sz="1100" spc="20" dirty="0" smtClean="0">
                <a:latin typeface="Times New Roman"/>
                <a:cs typeface="Times New Roman"/>
              </a:rPr>
              <a:t> </a:t>
            </a:r>
            <a:r>
              <a:rPr sz="1100" spc="0" dirty="0" smtClean="0">
                <a:latin typeface="Times New Roman"/>
                <a:cs typeface="Times New Roman"/>
              </a:rPr>
              <a:t>students</a:t>
            </a:r>
            <a:r>
              <a:rPr sz="1100" spc="263" dirty="0" smtClean="0">
                <a:latin typeface="Times New Roman"/>
                <a:cs typeface="Times New Roman"/>
              </a:rPr>
              <a:t> </a:t>
            </a:r>
            <a:r>
              <a:rPr sz="1100" spc="0" dirty="0" smtClean="0">
                <a:latin typeface="Times New Roman"/>
                <a:cs typeface="Times New Roman"/>
              </a:rPr>
              <a:t>to</a:t>
            </a:r>
            <a:r>
              <a:rPr sz="1100" spc="166" dirty="0" smtClean="0">
                <a:latin typeface="Times New Roman"/>
                <a:cs typeface="Times New Roman"/>
              </a:rPr>
              <a:t> </a:t>
            </a:r>
            <a:r>
              <a:rPr sz="1100" spc="0" dirty="0" smtClean="0">
                <a:latin typeface="Times New Roman"/>
                <a:cs typeface="Times New Roman"/>
              </a:rPr>
              <a:t>free public</a:t>
            </a:r>
            <a:r>
              <a:rPr sz="1100" spc="26" dirty="0" smtClean="0">
                <a:latin typeface="Times New Roman"/>
                <a:cs typeface="Times New Roman"/>
              </a:rPr>
              <a:t> </a:t>
            </a:r>
            <a:r>
              <a:rPr sz="1100" spc="0" dirty="0" smtClean="0">
                <a:latin typeface="Times New Roman"/>
                <a:cs typeface="Times New Roman"/>
              </a:rPr>
              <a:t>higher</a:t>
            </a:r>
            <a:r>
              <a:rPr sz="1100" spc="55" dirty="0" smtClean="0">
                <a:latin typeface="Times New Roman"/>
                <a:cs typeface="Times New Roman"/>
              </a:rPr>
              <a:t> </a:t>
            </a:r>
            <a:r>
              <a:rPr sz="1100" spc="0" dirty="0" smtClean="0">
                <a:latin typeface="Times New Roman"/>
                <a:cs typeface="Times New Roman"/>
              </a:rPr>
              <a:t>education. </a:t>
            </a:r>
            <a:r>
              <a:rPr sz="1100" spc="45" dirty="0" smtClean="0">
                <a:latin typeface="Times New Roman"/>
                <a:cs typeface="Times New Roman"/>
              </a:rPr>
              <a:t> </a:t>
            </a:r>
            <a:r>
              <a:rPr sz="1100" spc="0" dirty="0" smtClean="0">
                <a:latin typeface="Times New Roman"/>
                <a:cs typeface="Times New Roman"/>
              </a:rPr>
              <a:t>Revista</a:t>
            </a:r>
            <a:r>
              <a:rPr sz="1100" spc="68" dirty="0" smtClean="0">
                <a:latin typeface="Times New Roman"/>
                <a:cs typeface="Times New Roman"/>
              </a:rPr>
              <a:t> </a:t>
            </a:r>
            <a:r>
              <a:rPr sz="1100" spc="0" dirty="0" smtClean="0">
                <a:latin typeface="Times New Roman"/>
                <a:cs typeface="Times New Roman"/>
              </a:rPr>
              <a:t>Brasileira</a:t>
            </a:r>
            <a:r>
              <a:rPr sz="1100" spc="-4" dirty="0" smtClean="0">
                <a:latin typeface="Times New Roman"/>
                <a:cs typeface="Times New Roman"/>
              </a:rPr>
              <a:t> </a:t>
            </a:r>
            <a:r>
              <a:rPr sz="1100" spc="0" dirty="0" smtClean="0">
                <a:latin typeface="Times New Roman"/>
                <a:cs typeface="Times New Roman"/>
              </a:rPr>
              <a:t>de</a:t>
            </a:r>
            <a:r>
              <a:rPr sz="1100" spc="95" dirty="0" smtClean="0">
                <a:latin typeface="Times New Roman"/>
                <a:cs typeface="Times New Roman"/>
              </a:rPr>
              <a:t> </a:t>
            </a:r>
            <a:r>
              <a:rPr sz="1100" spc="0" dirty="0" smtClean="0">
                <a:latin typeface="Times New Roman"/>
                <a:cs typeface="Times New Roman"/>
              </a:rPr>
              <a:t>Estudos </a:t>
            </a:r>
            <a:r>
              <a:rPr sz="1100" spc="-29" dirty="0" smtClean="0">
                <a:latin typeface="Times New Roman"/>
                <a:cs typeface="Times New Roman"/>
              </a:rPr>
              <a:t>P</a:t>
            </a:r>
            <a:r>
              <a:rPr sz="1100" spc="0" dirty="0" smtClean="0">
                <a:latin typeface="Times New Roman"/>
                <a:cs typeface="Times New Roman"/>
              </a:rPr>
              <a:t>edagogicos,</a:t>
            </a:r>
            <a:r>
              <a:rPr sz="1100" spc="125" dirty="0" smtClean="0">
                <a:latin typeface="Times New Roman"/>
                <a:cs typeface="Times New Roman"/>
              </a:rPr>
              <a:t> </a:t>
            </a:r>
            <a:r>
              <a:rPr sz="1100" spc="0" dirty="0" smtClean="0">
                <a:latin typeface="Times New Roman"/>
                <a:cs typeface="Times New Roman"/>
              </a:rPr>
              <a:t>93(235):720{742,</a:t>
            </a:r>
            <a:r>
              <a:rPr sz="1100" spc="170" dirty="0" smtClean="0">
                <a:latin typeface="Times New Roman"/>
                <a:cs typeface="Times New Roman"/>
              </a:rPr>
              <a:t> </a:t>
            </a:r>
            <a:r>
              <a:rPr sz="1100" spc="0" dirty="0" smtClean="0">
                <a:latin typeface="Times New Roman"/>
                <a:cs typeface="Times New Roman"/>
              </a:rPr>
              <a:t>2012</a:t>
            </a:r>
            <a:endParaRPr sz="110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48</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bject 45"/>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4" name="object 44"/>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3" name="object 43"/>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9" name="object 39"/>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0" name="object 40"/>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1" name="object 41"/>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2" name="object 42"/>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3" name="object 33"/>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4" name="object 34"/>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5" name="object 35"/>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6" name="object 36"/>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7" name="object 37"/>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8" name="object 38"/>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7" name="object 27"/>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8" name="object 28"/>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9" name="object 29"/>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1" name="object 31"/>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2" name="object 32"/>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2" name="object 22"/>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6" name="object 16"/>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7" name="object 17"/>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8" name="object 18"/>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9" name="object 19"/>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0" name="object 20"/>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1" name="object 21"/>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3" name="object 13"/>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4" name="object 14"/>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5" name="object 15"/>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12" name="object 12"/>
          <p:cNvSpPr/>
          <p:nvPr/>
        </p:nvSpPr>
        <p:spPr>
          <a:xfrm>
            <a:off x="506310" y="829043"/>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1" name="object 11"/>
          <p:cNvSpPr/>
          <p:nvPr/>
        </p:nvSpPr>
        <p:spPr>
          <a:xfrm>
            <a:off x="506310" y="1552206"/>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0" name="object 10"/>
          <p:cNvSpPr/>
          <p:nvPr/>
        </p:nvSpPr>
        <p:spPr>
          <a:xfrm>
            <a:off x="506310" y="1931225"/>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506310" y="2482316"/>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8C8CAC"/>
                </a:solidFill>
                <a:latin typeface="Times New Roman"/>
                <a:cs typeface="Times New Roman"/>
              </a:rPr>
              <a:t>Intr</a:t>
            </a:r>
            <a:r>
              <a:rPr sz="600" spc="16"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6"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7"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7"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9"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50"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6"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ductionr  </a:t>
            </a:r>
            <a:r>
              <a:rPr sz="600" spc="23"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8"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9"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50" dirty="0" smtClean="0">
                <a:solidFill>
                  <a:srgbClr val="8C8CAC"/>
                </a:solidFill>
                <a:latin typeface="Times New Roman"/>
                <a:cs typeface="Times New Roman"/>
              </a:rPr>
              <a:t> </a:t>
            </a:r>
            <a:r>
              <a:rPr sz="600" spc="0" dirty="0" smtClean="0">
                <a:solidFill>
                  <a:srgbClr val="8C8CAC"/>
                </a:solidFill>
                <a:latin typeface="Times New Roman"/>
                <a:cs typeface="Times New Roman"/>
              </a:rPr>
              <a:t>Objectives   </a:t>
            </a:r>
            <a:r>
              <a:rPr sz="600" spc="55" dirty="0" smtClean="0">
                <a:solidFill>
                  <a:srgbClr val="8C8CAC"/>
                </a:solidFill>
                <a:latin typeface="Times New Roman"/>
                <a:cs typeface="Times New Roman"/>
              </a:rPr>
              <a:t> </a:t>
            </a:r>
            <a:r>
              <a:rPr sz="600" spc="0" dirty="0" smtClean="0">
                <a:solidFill>
                  <a:srgbClr val="8C8CAC"/>
                </a:solidFill>
                <a:latin typeface="Times New Roman"/>
                <a:cs typeface="Times New Roman"/>
              </a:rPr>
              <a:t>Problem </a:t>
            </a:r>
            <a:r>
              <a:rPr sz="600" spc="70" dirty="0" smtClean="0">
                <a:solidFill>
                  <a:srgbClr val="8C8CAC"/>
                </a:solidFill>
                <a:latin typeface="Times New Roman"/>
                <a:cs typeface="Times New Roman"/>
              </a:rPr>
              <a:t> </a:t>
            </a:r>
            <a:r>
              <a:rPr sz="600" spc="0" dirty="0" smtClean="0">
                <a:solidFill>
                  <a:srgbClr val="8C8CAC"/>
                </a:solidFill>
                <a:latin typeface="Times New Roman"/>
                <a:cs typeface="Times New Roman"/>
              </a:rPr>
              <a:t>Description</a:t>
            </a:r>
            <a:endParaRPr sz="600">
              <a:latin typeface="Times New Roman"/>
              <a:cs typeface="Times New Roman"/>
            </a:endParaRPr>
          </a:p>
        </p:txBody>
      </p:sp>
      <p:sp>
        <p:nvSpPr>
          <p:cNvPr id="7" name="object 7"/>
          <p:cNvSpPr txBox="1"/>
          <p:nvPr/>
        </p:nvSpPr>
        <p:spPr>
          <a:xfrm>
            <a:off x="95300" y="366542"/>
            <a:ext cx="1535938"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References</a:t>
            </a:r>
            <a:r>
              <a:rPr sz="1400" spc="64" dirty="0" smtClean="0">
                <a:solidFill>
                  <a:srgbClr val="FFFFFF"/>
                </a:solidFill>
                <a:latin typeface="Times New Roman"/>
                <a:cs typeface="Times New Roman"/>
              </a:rPr>
              <a:t> </a:t>
            </a:r>
            <a:r>
              <a:rPr sz="1400" spc="0" dirty="0" smtClean="0">
                <a:solidFill>
                  <a:srgbClr val="FFFFFF"/>
                </a:solidFill>
                <a:latin typeface="Times New Roman"/>
                <a:cs typeface="Times New Roman"/>
              </a:rPr>
              <a:t>(Cont’d)</a:t>
            </a:r>
            <a:endParaRPr sz="1400">
              <a:latin typeface="Times New Roman"/>
              <a:cs typeface="Times New Roman"/>
            </a:endParaRPr>
          </a:p>
        </p:txBody>
      </p:sp>
      <p:sp>
        <p:nvSpPr>
          <p:cNvPr id="6" name="object 6"/>
          <p:cNvSpPr txBox="1"/>
          <p:nvPr/>
        </p:nvSpPr>
        <p:spPr>
          <a:xfrm>
            <a:off x="624395" y="773643"/>
            <a:ext cx="3647709" cy="2375767"/>
          </a:xfrm>
          <a:prstGeom prst="rect">
            <a:avLst/>
          </a:prstGeom>
        </p:spPr>
        <p:txBody>
          <a:bodyPr wrap="square" lIns="0" tIns="0" rIns="0" bIns="0" rtlCol="0">
            <a:noAutofit/>
          </a:bodyPr>
          <a:lstStyle/>
          <a:p>
            <a:pPr marL="12700" marR="11396">
              <a:lnSpc>
                <a:spcPts val="1160"/>
              </a:lnSpc>
              <a:spcBef>
                <a:spcPts val="57"/>
              </a:spcBef>
            </a:pPr>
            <a:r>
              <a:rPr sz="1100" spc="0" dirty="0" smtClean="0">
                <a:latin typeface="Times New Roman"/>
                <a:cs typeface="Times New Roman"/>
              </a:rPr>
              <a:t>Ashenfelter.</a:t>
            </a:r>
            <a:r>
              <a:rPr sz="1100" spc="155" dirty="0" smtClean="0">
                <a:latin typeface="Times New Roman"/>
                <a:cs typeface="Times New Roman"/>
              </a:rPr>
              <a:t> </a:t>
            </a:r>
            <a:r>
              <a:rPr sz="1100" spc="0" dirty="0" smtClean="0">
                <a:latin typeface="Times New Roman"/>
                <a:cs typeface="Times New Roman"/>
              </a:rPr>
              <a:t>O,</a:t>
            </a:r>
            <a:r>
              <a:rPr sz="1100" spc="121" dirty="0" smtClean="0">
                <a:latin typeface="Times New Roman"/>
                <a:cs typeface="Times New Roman"/>
              </a:rPr>
              <a:t> </a:t>
            </a:r>
            <a:r>
              <a:rPr sz="1100" spc="0" dirty="0" smtClean="0">
                <a:latin typeface="Times New Roman"/>
                <a:cs typeface="Times New Roman"/>
              </a:rPr>
              <a:t>Collins</a:t>
            </a:r>
            <a:r>
              <a:rPr sz="1100" spc="-91" dirty="0" smtClean="0">
                <a:latin typeface="Times New Roman"/>
                <a:cs typeface="Times New Roman"/>
              </a:rPr>
              <a:t> </a:t>
            </a:r>
            <a:r>
              <a:rPr sz="1100" spc="0" dirty="0" smtClean="0">
                <a:latin typeface="Times New Roman"/>
                <a:cs typeface="Times New Roman"/>
              </a:rPr>
              <a:t>W.J,</a:t>
            </a:r>
            <a:r>
              <a:rPr sz="1100" spc="216" dirty="0" smtClean="0">
                <a:latin typeface="Times New Roman"/>
                <a:cs typeface="Times New Roman"/>
              </a:rPr>
              <a:t> </a:t>
            </a:r>
            <a:r>
              <a:rPr sz="1100" spc="0" dirty="0" smtClean="0">
                <a:latin typeface="Times New Roman"/>
                <a:cs typeface="Times New Roman"/>
              </a:rPr>
              <a:t>and</a:t>
            </a:r>
            <a:r>
              <a:rPr sz="1100" spc="142" dirty="0" smtClean="0">
                <a:latin typeface="Times New Roman"/>
                <a:cs typeface="Times New Roman"/>
              </a:rPr>
              <a:t> </a:t>
            </a:r>
            <a:r>
              <a:rPr sz="1100" spc="-89" dirty="0" smtClean="0">
                <a:latin typeface="Times New Roman"/>
                <a:cs typeface="Times New Roman"/>
              </a:rPr>
              <a:t>Y</a:t>
            </a:r>
            <a:r>
              <a:rPr sz="1100" spc="29" dirty="0" smtClean="0">
                <a:latin typeface="Times New Roman"/>
                <a:cs typeface="Times New Roman"/>
              </a:rPr>
              <a:t>o</a:t>
            </a:r>
            <a:r>
              <a:rPr sz="1100" spc="0" dirty="0" smtClean="0">
                <a:latin typeface="Times New Roman"/>
                <a:cs typeface="Times New Roman"/>
              </a:rPr>
              <a:t>on.A.</a:t>
            </a:r>
            <a:r>
              <a:rPr sz="1100" spc="-8" dirty="0" smtClean="0">
                <a:latin typeface="Times New Roman"/>
                <a:cs typeface="Times New Roman"/>
              </a:rPr>
              <a:t> </a:t>
            </a:r>
            <a:r>
              <a:rPr sz="1100" spc="0" dirty="0" smtClean="0">
                <a:latin typeface="Times New Roman"/>
                <a:cs typeface="Times New Roman"/>
              </a:rPr>
              <a:t>Evaluating</a:t>
            </a:r>
            <a:r>
              <a:rPr sz="1100" spc="90"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role</a:t>
            </a:r>
            <a:endParaRPr sz="1100">
              <a:latin typeface="Times New Roman"/>
              <a:cs typeface="Times New Roman"/>
            </a:endParaRPr>
          </a:p>
          <a:p>
            <a:pPr marL="12700">
              <a:lnSpc>
                <a:spcPts val="1264"/>
              </a:lnSpc>
              <a:spcBef>
                <a:spcPts val="32"/>
              </a:spcBef>
            </a:pPr>
            <a:r>
              <a:rPr sz="1100" spc="0" dirty="0" smtClean="0">
                <a:latin typeface="Times New Roman"/>
                <a:cs typeface="Times New Roman"/>
              </a:rPr>
              <a:t>of</a:t>
            </a:r>
            <a:r>
              <a:rPr sz="1100" spc="44" dirty="0" smtClean="0">
                <a:latin typeface="Times New Roman"/>
                <a:cs typeface="Times New Roman"/>
              </a:rPr>
              <a:t> </a:t>
            </a:r>
            <a:r>
              <a:rPr sz="1100" spc="-29" dirty="0" smtClean="0">
                <a:latin typeface="Times New Roman"/>
                <a:cs typeface="Times New Roman"/>
              </a:rPr>
              <a:t>b</a:t>
            </a:r>
            <a:r>
              <a:rPr sz="1100" spc="0" dirty="0" smtClean="0">
                <a:latin typeface="Times New Roman"/>
                <a:cs typeface="Times New Roman"/>
              </a:rPr>
              <a:t>r</a:t>
            </a:r>
            <a:r>
              <a:rPr sz="1100" spc="-29" dirty="0" smtClean="0">
                <a:latin typeface="Times New Roman"/>
                <a:cs typeface="Times New Roman"/>
              </a:rPr>
              <a:t>o</a:t>
            </a:r>
            <a:r>
              <a:rPr sz="1100" spc="0" dirty="0" smtClean="0">
                <a:latin typeface="Times New Roman"/>
                <a:cs typeface="Times New Roman"/>
              </a:rPr>
              <a:t>wn</a:t>
            </a:r>
            <a:r>
              <a:rPr sz="1100" spc="58" dirty="0" smtClean="0">
                <a:latin typeface="Times New Roman"/>
                <a:cs typeface="Times New Roman"/>
              </a:rPr>
              <a:t> </a:t>
            </a:r>
            <a:r>
              <a:rPr sz="1100" spc="0" dirty="0" smtClean="0">
                <a:latin typeface="Times New Roman"/>
                <a:cs typeface="Times New Roman"/>
              </a:rPr>
              <a:t>v.</a:t>
            </a:r>
            <a:r>
              <a:rPr sz="1100" spc="185" dirty="0" smtClean="0">
                <a:latin typeface="Times New Roman"/>
                <a:cs typeface="Times New Roman"/>
              </a:rPr>
              <a:t> </a:t>
            </a:r>
            <a:r>
              <a:rPr sz="1100" spc="29" dirty="0" smtClean="0">
                <a:latin typeface="Times New Roman"/>
                <a:cs typeface="Times New Roman"/>
              </a:rPr>
              <a:t>b</a:t>
            </a:r>
            <a:r>
              <a:rPr sz="1100" spc="0" dirty="0" smtClean="0">
                <a:latin typeface="Times New Roman"/>
                <a:cs typeface="Times New Roman"/>
              </a:rPr>
              <a:t>o</a:t>
            </a:r>
            <a:r>
              <a:rPr sz="1100" spc="-29" dirty="0" smtClean="0">
                <a:latin typeface="Times New Roman"/>
                <a:cs typeface="Times New Roman"/>
              </a:rPr>
              <a:t>a</a:t>
            </a:r>
            <a:r>
              <a:rPr sz="1100" spc="0" dirty="0" smtClean="0">
                <a:latin typeface="Times New Roman"/>
                <a:cs typeface="Times New Roman"/>
              </a:rPr>
              <a:t>rd</a:t>
            </a:r>
            <a:r>
              <a:rPr sz="1100" spc="146"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education</a:t>
            </a:r>
            <a:r>
              <a:rPr sz="1100" spc="178" dirty="0" smtClean="0">
                <a:latin typeface="Times New Roman"/>
                <a:cs typeface="Times New Roman"/>
              </a:rPr>
              <a:t> </a:t>
            </a:r>
            <a:r>
              <a:rPr sz="1100" spc="0" dirty="0" smtClean="0">
                <a:latin typeface="Times New Roman"/>
                <a:cs typeface="Times New Roman"/>
              </a:rPr>
              <a:t>in</a:t>
            </a:r>
            <a:r>
              <a:rPr sz="1100" spc="55" dirty="0" smtClean="0">
                <a:latin typeface="Times New Roman"/>
                <a:cs typeface="Times New Roman"/>
              </a:rPr>
              <a:t> </a:t>
            </a:r>
            <a:r>
              <a:rPr sz="1100" spc="0" dirty="0" smtClean="0">
                <a:latin typeface="Times New Roman"/>
                <a:cs typeface="Times New Roman"/>
              </a:rPr>
              <a:t>sch</a:t>
            </a:r>
            <a:r>
              <a:rPr sz="1100" spc="29" dirty="0" smtClean="0">
                <a:latin typeface="Times New Roman"/>
                <a:cs typeface="Times New Roman"/>
              </a:rPr>
              <a:t>o</a:t>
            </a:r>
            <a:r>
              <a:rPr sz="1100" spc="0" dirty="0" smtClean="0">
                <a:latin typeface="Times New Roman"/>
                <a:cs typeface="Times New Roman"/>
              </a:rPr>
              <a:t>ol</a:t>
            </a:r>
            <a:r>
              <a:rPr sz="1100" spc="18" dirty="0" smtClean="0">
                <a:latin typeface="Times New Roman"/>
                <a:cs typeface="Times New Roman"/>
              </a:rPr>
              <a:t> </a:t>
            </a:r>
            <a:r>
              <a:rPr sz="1100" spc="0" dirty="0" smtClean="0">
                <a:latin typeface="Times New Roman"/>
                <a:cs typeface="Times New Roman"/>
              </a:rPr>
              <a:t>equalization, desegregation,</a:t>
            </a:r>
            <a:r>
              <a:rPr sz="1100" spc="153" dirty="0" smtClean="0">
                <a:latin typeface="Times New Roman"/>
                <a:cs typeface="Times New Roman"/>
              </a:rPr>
              <a:t> </a:t>
            </a:r>
            <a:r>
              <a:rPr sz="1100" spc="0" dirty="0" smtClean="0">
                <a:latin typeface="Times New Roman"/>
                <a:cs typeface="Times New Roman"/>
              </a:rPr>
              <a:t>and</a:t>
            </a:r>
            <a:r>
              <a:rPr sz="1100" spc="137" dirty="0" smtClean="0">
                <a:latin typeface="Times New Roman"/>
                <a:cs typeface="Times New Roman"/>
              </a:rPr>
              <a:t> </a:t>
            </a:r>
            <a:r>
              <a:rPr sz="1100" spc="0" dirty="0" smtClean="0">
                <a:latin typeface="Times New Roman"/>
                <a:cs typeface="Times New Roman"/>
              </a:rPr>
              <a:t>the</a:t>
            </a:r>
            <a:r>
              <a:rPr sz="1100" spc="174" dirty="0" smtClean="0">
                <a:latin typeface="Times New Roman"/>
                <a:cs typeface="Times New Roman"/>
              </a:rPr>
              <a:t> </a:t>
            </a:r>
            <a:r>
              <a:rPr sz="1100" spc="0" dirty="0" smtClean="0">
                <a:latin typeface="Times New Roman"/>
                <a:cs typeface="Times New Roman"/>
              </a:rPr>
              <a:t>income</a:t>
            </a:r>
            <a:r>
              <a:rPr sz="1100" spc="39" dirty="0" smtClean="0">
                <a:latin typeface="Times New Roman"/>
                <a:cs typeface="Times New Roman"/>
              </a:rPr>
              <a:t> </a:t>
            </a:r>
            <a:r>
              <a:rPr sz="1100" spc="0" dirty="0" smtClean="0">
                <a:latin typeface="Times New Roman"/>
                <a:cs typeface="Times New Roman"/>
              </a:rPr>
              <a:t>of</a:t>
            </a:r>
            <a:r>
              <a:rPr sz="1100" spc="39" dirty="0" smtClean="0">
                <a:latin typeface="Times New Roman"/>
                <a:cs typeface="Times New Roman"/>
              </a:rPr>
              <a:t> </a:t>
            </a:r>
            <a:r>
              <a:rPr sz="1100" spc="0" dirty="0" smtClean="0">
                <a:latin typeface="Times New Roman"/>
                <a:cs typeface="Times New Roman"/>
              </a:rPr>
              <a:t>african</a:t>
            </a:r>
            <a:r>
              <a:rPr sz="1100" spc="84" dirty="0" smtClean="0">
                <a:latin typeface="Times New Roman"/>
                <a:cs typeface="Times New Roman"/>
              </a:rPr>
              <a:t> </a:t>
            </a:r>
            <a:r>
              <a:rPr sz="1100" spc="0" dirty="0" smtClean="0">
                <a:latin typeface="Times New Roman"/>
                <a:cs typeface="Times New Roman"/>
              </a:rPr>
              <a:t>americans.</a:t>
            </a:r>
            <a:r>
              <a:rPr sz="1100" spc="258" dirty="0" smtClean="0">
                <a:latin typeface="Times New Roman"/>
                <a:cs typeface="Times New Roman"/>
              </a:rPr>
              <a:t> </a:t>
            </a:r>
            <a:r>
              <a:rPr sz="1100" spc="0" dirty="0" smtClean="0">
                <a:latin typeface="Times New Roman"/>
                <a:cs typeface="Times New Roman"/>
              </a:rPr>
              <a:t>American L</a:t>
            </a:r>
            <a:r>
              <a:rPr sz="1100" spc="-29" dirty="0" smtClean="0">
                <a:latin typeface="Times New Roman"/>
                <a:cs typeface="Times New Roman"/>
              </a:rPr>
              <a:t>a</a:t>
            </a:r>
            <a:r>
              <a:rPr sz="1100" spc="0" dirty="0" smtClean="0">
                <a:latin typeface="Times New Roman"/>
                <a:cs typeface="Times New Roman"/>
              </a:rPr>
              <a:t>w</a:t>
            </a:r>
            <a:r>
              <a:rPr sz="1100" spc="-18" dirty="0" smtClean="0">
                <a:latin typeface="Times New Roman"/>
                <a:cs typeface="Times New Roman"/>
              </a:rPr>
              <a:t> </a:t>
            </a:r>
            <a:r>
              <a:rPr sz="1100" spc="0" dirty="0" smtClean="0">
                <a:latin typeface="Times New Roman"/>
                <a:cs typeface="Times New Roman"/>
              </a:rPr>
              <a:t>and</a:t>
            </a:r>
            <a:r>
              <a:rPr sz="1100" spc="142" dirty="0" smtClean="0">
                <a:latin typeface="Times New Roman"/>
                <a:cs typeface="Times New Roman"/>
              </a:rPr>
              <a:t> </a:t>
            </a:r>
            <a:r>
              <a:rPr sz="1100" spc="0" dirty="0" smtClean="0">
                <a:latin typeface="Times New Roman"/>
                <a:cs typeface="Times New Roman"/>
              </a:rPr>
              <a:t>Economics</a:t>
            </a:r>
            <a:r>
              <a:rPr sz="1100" spc="-1" dirty="0" smtClean="0">
                <a:latin typeface="Times New Roman"/>
                <a:cs typeface="Times New Roman"/>
              </a:rPr>
              <a:t> </a:t>
            </a:r>
            <a:r>
              <a:rPr sz="1100" spc="0" dirty="0" smtClean="0">
                <a:latin typeface="Times New Roman"/>
                <a:cs typeface="Times New Roman"/>
              </a:rPr>
              <a:t>Review,</a:t>
            </a:r>
            <a:r>
              <a:rPr sz="1100" spc="-83" dirty="0" smtClean="0">
                <a:latin typeface="Times New Roman"/>
                <a:cs typeface="Times New Roman"/>
              </a:rPr>
              <a:t> </a:t>
            </a:r>
            <a:r>
              <a:rPr sz="1100" spc="0" dirty="0" smtClean="0">
                <a:latin typeface="Times New Roman"/>
                <a:cs typeface="Times New Roman"/>
              </a:rPr>
              <a:t>8(2):213{248,</a:t>
            </a:r>
            <a:r>
              <a:rPr sz="1100" spc="177" dirty="0" smtClean="0">
                <a:latin typeface="Times New Roman"/>
                <a:cs typeface="Times New Roman"/>
              </a:rPr>
              <a:t> </a:t>
            </a:r>
            <a:r>
              <a:rPr sz="1100" spc="0" dirty="0" smtClean="0">
                <a:latin typeface="Times New Roman"/>
                <a:cs typeface="Times New Roman"/>
              </a:rPr>
              <a:t>2006.</a:t>
            </a:r>
            <a:endParaRPr sz="1100">
              <a:latin typeface="Times New Roman"/>
              <a:cs typeface="Times New Roman"/>
            </a:endParaRPr>
          </a:p>
          <a:p>
            <a:pPr marL="12700" marR="11596">
              <a:lnSpc>
                <a:spcPts val="1264"/>
              </a:lnSpc>
              <a:spcBef>
                <a:spcPts val="364"/>
              </a:spcBef>
            </a:pPr>
            <a:r>
              <a:rPr sz="1100" spc="0" dirty="0" smtClean="0">
                <a:latin typeface="Times New Roman"/>
                <a:cs typeface="Times New Roman"/>
              </a:rPr>
              <a:t>Jeff</a:t>
            </a:r>
            <a:r>
              <a:rPr sz="1100" spc="69" dirty="0" smtClean="0">
                <a:latin typeface="Times New Roman"/>
                <a:cs typeface="Times New Roman"/>
              </a:rPr>
              <a:t> </a:t>
            </a:r>
            <a:r>
              <a:rPr sz="1100" spc="-29" dirty="0" smtClean="0">
                <a:latin typeface="Times New Roman"/>
                <a:cs typeface="Times New Roman"/>
              </a:rPr>
              <a:t>Pa</a:t>
            </a:r>
            <a:r>
              <a:rPr sz="1100" spc="0" dirty="0" smtClean="0">
                <a:latin typeface="Times New Roman"/>
                <a:cs typeface="Times New Roman"/>
              </a:rPr>
              <a:t>r</a:t>
            </a:r>
            <a:r>
              <a:rPr sz="1100" spc="-29" dirty="0" smtClean="0">
                <a:latin typeface="Times New Roman"/>
                <a:cs typeface="Times New Roman"/>
              </a:rPr>
              <a:t>k</a:t>
            </a:r>
            <a:r>
              <a:rPr sz="1100" spc="0" dirty="0" smtClean="0">
                <a:latin typeface="Times New Roman"/>
                <a:cs typeface="Times New Roman"/>
              </a:rPr>
              <a:t>er. </a:t>
            </a:r>
            <a:r>
              <a:rPr sz="1100" spc="55" dirty="0" smtClean="0">
                <a:latin typeface="Times New Roman"/>
                <a:cs typeface="Times New Roman"/>
              </a:rPr>
              <a:t> </a:t>
            </a:r>
            <a:r>
              <a:rPr sz="1100" spc="0" dirty="0" smtClean="0">
                <a:latin typeface="Times New Roman"/>
                <a:cs typeface="Times New Roman"/>
              </a:rPr>
              <a:t>Sna</a:t>
            </a:r>
            <a:r>
              <a:rPr sz="1100" spc="-29" dirty="0" smtClean="0">
                <a:latin typeface="Times New Roman"/>
                <a:cs typeface="Times New Roman"/>
              </a:rPr>
              <a:t>k</a:t>
            </a:r>
            <a:r>
              <a:rPr sz="1100" spc="0" dirty="0" smtClean="0">
                <a:latin typeface="Times New Roman"/>
                <a:cs typeface="Times New Roman"/>
              </a:rPr>
              <a:t>es</a:t>
            </a:r>
            <a:r>
              <a:rPr sz="1100" spc="78" dirty="0" smtClean="0">
                <a:latin typeface="Times New Roman"/>
                <a:cs typeface="Times New Roman"/>
              </a:rPr>
              <a:t> </a:t>
            </a:r>
            <a:r>
              <a:rPr sz="1100" spc="0" dirty="0" smtClean="0">
                <a:latin typeface="Times New Roman"/>
                <a:cs typeface="Times New Roman"/>
              </a:rPr>
              <a:t>and</a:t>
            </a:r>
            <a:r>
              <a:rPr sz="1100" spc="142" dirty="0" smtClean="0">
                <a:latin typeface="Times New Roman"/>
                <a:cs typeface="Times New Roman"/>
              </a:rPr>
              <a:t> </a:t>
            </a:r>
            <a:r>
              <a:rPr sz="1100" spc="0" dirty="0" smtClean="0">
                <a:latin typeface="Times New Roman"/>
                <a:cs typeface="Times New Roman"/>
              </a:rPr>
              <a:t>ladders:</a:t>
            </a:r>
            <a:r>
              <a:rPr sz="1100" spc="194" dirty="0" smtClean="0">
                <a:latin typeface="Times New Roman"/>
                <a:cs typeface="Times New Roman"/>
              </a:rPr>
              <a:t> </a:t>
            </a:r>
            <a:r>
              <a:rPr sz="1100" spc="0" dirty="0" smtClean="0">
                <a:latin typeface="Times New Roman"/>
                <a:cs typeface="Times New Roman"/>
              </a:rPr>
              <a:t>patterns </a:t>
            </a:r>
            <a:r>
              <a:rPr sz="1100" spc="26" dirty="0" smtClean="0">
                <a:latin typeface="Times New Roman"/>
                <a:cs typeface="Times New Roman"/>
              </a:rPr>
              <a:t> </a:t>
            </a:r>
            <a:r>
              <a:rPr sz="1100" spc="0" dirty="0" smtClean="0">
                <a:latin typeface="Times New Roman"/>
                <a:cs typeface="Times New Roman"/>
              </a:rPr>
              <a:t>in</a:t>
            </a:r>
            <a:r>
              <a:rPr sz="1100" spc="55" dirty="0" smtClean="0">
                <a:latin typeface="Times New Roman"/>
                <a:cs typeface="Times New Roman"/>
              </a:rPr>
              <a:t> </a:t>
            </a:r>
            <a:r>
              <a:rPr sz="1100" spc="0" dirty="0" smtClean="0">
                <a:latin typeface="Times New Roman"/>
                <a:cs typeface="Times New Roman"/>
              </a:rPr>
              <a:t>heaps</a:t>
            </a:r>
            <a:r>
              <a:rPr sz="1100" spc="-29" dirty="0" smtClean="0">
                <a:latin typeface="Times New Roman"/>
                <a:cs typeface="Times New Roman"/>
              </a:rPr>
              <a:t>o</a:t>
            </a:r>
            <a:r>
              <a:rPr sz="1100" spc="0" dirty="0" smtClean="0">
                <a:latin typeface="Times New Roman"/>
                <a:cs typeface="Times New Roman"/>
              </a:rPr>
              <a:t>rt. </a:t>
            </a:r>
            <a:r>
              <a:rPr sz="1100" spc="88" dirty="0" smtClean="0">
                <a:latin typeface="Times New Roman"/>
                <a:cs typeface="Times New Roman"/>
              </a:rPr>
              <a:t> </a:t>
            </a:r>
            <a:r>
              <a:rPr sz="1100" spc="0" dirty="0" smtClean="0">
                <a:latin typeface="Times New Roman"/>
                <a:cs typeface="Times New Roman"/>
              </a:rPr>
              <a:t>Journal of</a:t>
            </a:r>
            <a:r>
              <a:rPr sz="1100" spc="44" dirty="0" smtClean="0">
                <a:latin typeface="Times New Roman"/>
                <a:cs typeface="Times New Roman"/>
              </a:rPr>
              <a:t> </a:t>
            </a:r>
            <a:r>
              <a:rPr sz="1100" spc="0" dirty="0" smtClean="0">
                <a:latin typeface="Times New Roman"/>
                <a:cs typeface="Times New Roman"/>
              </a:rPr>
              <a:t>Computing</a:t>
            </a:r>
            <a:r>
              <a:rPr sz="1100" spc="124" dirty="0" smtClean="0">
                <a:latin typeface="Times New Roman"/>
                <a:cs typeface="Times New Roman"/>
              </a:rPr>
              <a:t> </a:t>
            </a:r>
            <a:r>
              <a:rPr sz="1100" spc="0" dirty="0" smtClean="0">
                <a:latin typeface="Times New Roman"/>
                <a:cs typeface="Times New Roman"/>
              </a:rPr>
              <a:t>Sciences in</a:t>
            </a:r>
            <a:r>
              <a:rPr sz="1100" spc="55" dirty="0" smtClean="0">
                <a:latin typeface="Times New Roman"/>
                <a:cs typeface="Times New Roman"/>
              </a:rPr>
              <a:t> </a:t>
            </a:r>
            <a:r>
              <a:rPr sz="1100" spc="0" dirty="0" smtClean="0">
                <a:latin typeface="Times New Roman"/>
                <a:cs typeface="Times New Roman"/>
              </a:rPr>
              <a:t>Colleges,</a:t>
            </a:r>
            <a:r>
              <a:rPr sz="1100" spc="-57" dirty="0" smtClean="0">
                <a:latin typeface="Times New Roman"/>
                <a:cs typeface="Times New Roman"/>
              </a:rPr>
              <a:t> </a:t>
            </a:r>
            <a:r>
              <a:rPr sz="1100" spc="0" dirty="0" smtClean="0">
                <a:latin typeface="Times New Roman"/>
                <a:cs typeface="Times New Roman"/>
              </a:rPr>
              <a:t>24(2):85{91,</a:t>
            </a:r>
            <a:r>
              <a:rPr sz="1100" spc="200" dirty="0" smtClean="0">
                <a:latin typeface="Times New Roman"/>
                <a:cs typeface="Times New Roman"/>
              </a:rPr>
              <a:t> </a:t>
            </a:r>
            <a:r>
              <a:rPr sz="1100" spc="0" dirty="0" smtClean="0">
                <a:latin typeface="Times New Roman"/>
                <a:cs typeface="Times New Roman"/>
              </a:rPr>
              <a:t>2008.</a:t>
            </a:r>
            <a:endParaRPr sz="1100">
              <a:latin typeface="Times New Roman"/>
              <a:cs typeface="Times New Roman"/>
            </a:endParaRPr>
          </a:p>
          <a:p>
            <a:pPr marL="12700" marR="129456" algn="just">
              <a:lnSpc>
                <a:spcPts val="1264"/>
              </a:lnSpc>
              <a:spcBef>
                <a:spcPts val="364"/>
              </a:spcBef>
            </a:pPr>
            <a:r>
              <a:rPr sz="1100" spc="0" dirty="0" smtClean="0">
                <a:latin typeface="Times New Roman"/>
                <a:cs typeface="Times New Roman"/>
              </a:rPr>
              <a:t>A.E.</a:t>
            </a:r>
            <a:r>
              <a:rPr sz="1100" spc="19" dirty="0" smtClean="0">
                <a:latin typeface="Times New Roman"/>
                <a:cs typeface="Times New Roman"/>
              </a:rPr>
              <a:t> </a:t>
            </a:r>
            <a:r>
              <a:rPr sz="1100" spc="0" dirty="0" smtClean="0">
                <a:latin typeface="Times New Roman"/>
                <a:cs typeface="Times New Roman"/>
              </a:rPr>
              <a:t>Roth.  Deferred</a:t>
            </a:r>
            <a:r>
              <a:rPr sz="1100" spc="17" dirty="0" smtClean="0">
                <a:latin typeface="Times New Roman"/>
                <a:cs typeface="Times New Roman"/>
              </a:rPr>
              <a:t> </a:t>
            </a:r>
            <a:r>
              <a:rPr sz="1100" spc="0" dirty="0" smtClean="0">
                <a:latin typeface="Times New Roman"/>
                <a:cs typeface="Times New Roman"/>
              </a:rPr>
              <a:t>acceptance</a:t>
            </a:r>
            <a:r>
              <a:rPr sz="1100" spc="214" dirty="0" smtClean="0">
                <a:latin typeface="Times New Roman"/>
                <a:cs typeface="Times New Roman"/>
              </a:rPr>
              <a:t> </a:t>
            </a:r>
            <a:r>
              <a:rPr sz="1100" spc="0" dirty="0" smtClean="0">
                <a:latin typeface="Times New Roman"/>
                <a:cs typeface="Times New Roman"/>
              </a:rPr>
              <a:t>alg</a:t>
            </a:r>
            <a:r>
              <a:rPr sz="1100" spc="-29" dirty="0" smtClean="0">
                <a:latin typeface="Times New Roman"/>
                <a:cs typeface="Times New Roman"/>
              </a:rPr>
              <a:t>o</a:t>
            </a:r>
            <a:r>
              <a:rPr sz="1100" spc="0" dirty="0" smtClean="0">
                <a:latin typeface="Times New Roman"/>
                <a:cs typeface="Times New Roman"/>
              </a:rPr>
              <a:t>rithms:</a:t>
            </a:r>
            <a:r>
              <a:rPr sz="1100" spc="212" dirty="0" smtClean="0">
                <a:latin typeface="Times New Roman"/>
                <a:cs typeface="Times New Roman"/>
              </a:rPr>
              <a:t> </a:t>
            </a:r>
            <a:r>
              <a:rPr sz="1100" spc="0" dirty="0" smtClean="0">
                <a:latin typeface="Times New Roman"/>
                <a:cs typeface="Times New Roman"/>
              </a:rPr>
              <a:t>Hist</a:t>
            </a:r>
            <a:r>
              <a:rPr sz="1100" spc="-29" dirty="0" smtClean="0">
                <a:latin typeface="Times New Roman"/>
                <a:cs typeface="Times New Roman"/>
              </a:rPr>
              <a:t>o</a:t>
            </a:r>
            <a:r>
              <a:rPr sz="1100" spc="0" dirty="0" smtClean="0">
                <a:latin typeface="Times New Roman"/>
                <a:cs typeface="Times New Roman"/>
              </a:rPr>
              <a:t>r</a:t>
            </a:r>
            <a:r>
              <a:rPr sz="1100" spc="-89" dirty="0" smtClean="0">
                <a:latin typeface="Times New Roman"/>
                <a:cs typeface="Times New Roman"/>
              </a:rPr>
              <a:t>y</a:t>
            </a:r>
            <a:r>
              <a:rPr sz="1100" spc="0" dirty="0" smtClean="0">
                <a:latin typeface="Times New Roman"/>
                <a:cs typeface="Times New Roman"/>
              </a:rPr>
              <a:t>,</a:t>
            </a:r>
            <a:r>
              <a:rPr sz="1100" spc="39" dirty="0" smtClean="0">
                <a:latin typeface="Times New Roman"/>
                <a:cs typeface="Times New Roman"/>
              </a:rPr>
              <a:t> </a:t>
            </a:r>
            <a:r>
              <a:rPr sz="1100" spc="0" dirty="0" smtClean="0">
                <a:latin typeface="Times New Roman"/>
                <a:cs typeface="Times New Roman"/>
              </a:rPr>
              <a:t>the</a:t>
            </a:r>
            <a:r>
              <a:rPr sz="1100" spc="-29" dirty="0" smtClean="0">
                <a:latin typeface="Times New Roman"/>
                <a:cs typeface="Times New Roman"/>
              </a:rPr>
              <a:t>o</a:t>
            </a:r>
            <a:r>
              <a:rPr sz="1100" spc="0" dirty="0" smtClean="0">
                <a:latin typeface="Times New Roman"/>
                <a:cs typeface="Times New Roman"/>
              </a:rPr>
              <a:t>r</a:t>
            </a:r>
            <a:r>
              <a:rPr sz="1100" spc="-89" dirty="0" smtClean="0">
                <a:latin typeface="Times New Roman"/>
                <a:cs typeface="Times New Roman"/>
              </a:rPr>
              <a:t>y</a:t>
            </a:r>
            <a:r>
              <a:rPr sz="1100" spc="0"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ractice,</a:t>
            </a:r>
            <a:r>
              <a:rPr sz="1100" spc="137" dirty="0" smtClean="0">
                <a:latin typeface="Times New Roman"/>
                <a:cs typeface="Times New Roman"/>
              </a:rPr>
              <a:t> </a:t>
            </a:r>
            <a:r>
              <a:rPr sz="1100" spc="0" dirty="0" smtClean="0">
                <a:latin typeface="Times New Roman"/>
                <a:cs typeface="Times New Roman"/>
              </a:rPr>
              <a:t>and</a:t>
            </a:r>
            <a:r>
              <a:rPr sz="1100" spc="101" dirty="0" smtClean="0">
                <a:latin typeface="Times New Roman"/>
                <a:cs typeface="Times New Roman"/>
              </a:rPr>
              <a:t> </a:t>
            </a:r>
            <a:r>
              <a:rPr sz="1100" spc="0" dirty="0" smtClean="0">
                <a:latin typeface="Times New Roman"/>
                <a:cs typeface="Times New Roman"/>
              </a:rPr>
              <a:t>o</a:t>
            </a:r>
            <a:r>
              <a:rPr sz="1100" spc="29" dirty="0" smtClean="0">
                <a:latin typeface="Times New Roman"/>
                <a:cs typeface="Times New Roman"/>
              </a:rPr>
              <a:t>p</a:t>
            </a:r>
            <a:r>
              <a:rPr sz="1100" spc="0" dirty="0" smtClean="0">
                <a:latin typeface="Times New Roman"/>
                <a:cs typeface="Times New Roman"/>
              </a:rPr>
              <a:t>en</a:t>
            </a:r>
            <a:r>
              <a:rPr sz="1100" spc="45" dirty="0" smtClean="0">
                <a:latin typeface="Times New Roman"/>
                <a:cs typeface="Times New Roman"/>
              </a:rPr>
              <a:t> </a:t>
            </a:r>
            <a:r>
              <a:rPr sz="1100" spc="0" dirty="0" smtClean="0">
                <a:latin typeface="Times New Roman"/>
                <a:cs typeface="Times New Roman"/>
              </a:rPr>
              <a:t>questions.</a:t>
            </a:r>
            <a:r>
              <a:rPr sz="1100" spc="222" dirty="0" smtClean="0">
                <a:latin typeface="Times New Roman"/>
                <a:cs typeface="Times New Roman"/>
              </a:rPr>
              <a:t> </a:t>
            </a:r>
            <a:r>
              <a:rPr sz="1100" spc="0" dirty="0" smtClean="0">
                <a:latin typeface="Times New Roman"/>
                <a:cs typeface="Times New Roman"/>
              </a:rPr>
              <a:t>International</a:t>
            </a:r>
            <a:r>
              <a:rPr sz="1100" spc="45" dirty="0" smtClean="0">
                <a:latin typeface="Times New Roman"/>
                <a:cs typeface="Times New Roman"/>
              </a:rPr>
              <a:t> </a:t>
            </a:r>
            <a:r>
              <a:rPr sz="1100" spc="0" dirty="0" smtClean="0">
                <a:latin typeface="Times New Roman"/>
                <a:cs typeface="Times New Roman"/>
              </a:rPr>
              <a:t>Journal</a:t>
            </a:r>
            <a:r>
              <a:rPr sz="1100" spc="136" dirty="0" smtClean="0">
                <a:latin typeface="Times New Roman"/>
                <a:cs typeface="Times New Roman"/>
              </a:rPr>
              <a:t> </a:t>
            </a:r>
            <a:r>
              <a:rPr sz="1100" spc="0" dirty="0" smtClean="0">
                <a:latin typeface="Times New Roman"/>
                <a:cs typeface="Times New Roman"/>
              </a:rPr>
              <a:t>of Game The</a:t>
            </a:r>
            <a:r>
              <a:rPr sz="1100" spc="-29" dirty="0" smtClean="0">
                <a:latin typeface="Times New Roman"/>
                <a:cs typeface="Times New Roman"/>
              </a:rPr>
              <a:t>o</a:t>
            </a:r>
            <a:r>
              <a:rPr sz="1100" spc="0" dirty="0" smtClean="0">
                <a:latin typeface="Times New Roman"/>
                <a:cs typeface="Times New Roman"/>
              </a:rPr>
              <a:t>r</a:t>
            </a:r>
            <a:r>
              <a:rPr sz="1100" spc="-89" dirty="0" smtClean="0">
                <a:latin typeface="Times New Roman"/>
                <a:cs typeface="Times New Roman"/>
              </a:rPr>
              <a:t>y</a:t>
            </a:r>
            <a:r>
              <a:rPr sz="1100" spc="0" dirty="0" smtClean="0">
                <a:latin typeface="Times New Roman"/>
                <a:cs typeface="Times New Roman"/>
              </a:rPr>
              <a:t>,</a:t>
            </a:r>
            <a:r>
              <a:rPr sz="1100" spc="130" dirty="0" smtClean="0">
                <a:latin typeface="Times New Roman"/>
                <a:cs typeface="Times New Roman"/>
              </a:rPr>
              <a:t> </a:t>
            </a:r>
            <a:r>
              <a:rPr sz="1100" spc="0" dirty="0" smtClean="0">
                <a:latin typeface="Times New Roman"/>
                <a:cs typeface="Times New Roman"/>
              </a:rPr>
              <a:t>36(3-4):537{569,</a:t>
            </a:r>
            <a:r>
              <a:rPr sz="1100" spc="166" dirty="0" smtClean="0">
                <a:latin typeface="Times New Roman"/>
                <a:cs typeface="Times New Roman"/>
              </a:rPr>
              <a:t> </a:t>
            </a:r>
            <a:r>
              <a:rPr sz="1100" spc="0" dirty="0" smtClean="0">
                <a:latin typeface="Times New Roman"/>
                <a:cs typeface="Times New Roman"/>
              </a:rPr>
              <a:t>2008.</a:t>
            </a:r>
            <a:endParaRPr sz="1100">
              <a:latin typeface="Times New Roman"/>
              <a:cs typeface="Times New Roman"/>
            </a:endParaRPr>
          </a:p>
          <a:p>
            <a:pPr marL="12700" marR="61694">
              <a:lnSpc>
                <a:spcPts val="1264"/>
              </a:lnSpc>
              <a:spcBef>
                <a:spcPts val="364"/>
              </a:spcBef>
            </a:pPr>
            <a:r>
              <a:rPr sz="1100" spc="0" dirty="0" smtClean="0">
                <a:latin typeface="Times New Roman"/>
                <a:cs typeface="Times New Roman"/>
              </a:rPr>
              <a:t>Leandros</a:t>
            </a:r>
            <a:r>
              <a:rPr sz="1100" spc="37" dirty="0" smtClean="0">
                <a:latin typeface="Times New Roman"/>
                <a:cs typeface="Times New Roman"/>
              </a:rPr>
              <a:t> </a:t>
            </a:r>
            <a:r>
              <a:rPr sz="1100" spc="-89" dirty="0" smtClean="0">
                <a:latin typeface="Times New Roman"/>
                <a:cs typeface="Times New Roman"/>
              </a:rPr>
              <a:t>T</a:t>
            </a:r>
            <a:r>
              <a:rPr sz="1100" spc="0" dirty="0" smtClean="0">
                <a:latin typeface="Times New Roman"/>
                <a:cs typeface="Times New Roman"/>
              </a:rPr>
              <a:t>assiulas</a:t>
            </a:r>
            <a:r>
              <a:rPr sz="1100" spc="100"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0" dirty="0" smtClean="0">
                <a:latin typeface="Times New Roman"/>
                <a:cs typeface="Times New Roman"/>
              </a:rPr>
              <a:t>Anthony</a:t>
            </a:r>
            <a:r>
              <a:rPr sz="1100" spc="73" dirty="0" smtClean="0">
                <a:latin typeface="Times New Roman"/>
                <a:cs typeface="Times New Roman"/>
              </a:rPr>
              <a:t> </a:t>
            </a:r>
            <a:r>
              <a:rPr sz="1100" spc="0" dirty="0" smtClean="0">
                <a:latin typeface="Times New Roman"/>
                <a:cs typeface="Times New Roman"/>
              </a:rPr>
              <a:t>Ephremides.</a:t>
            </a:r>
            <a:r>
              <a:rPr sz="1100" spc="182" dirty="0" smtClean="0">
                <a:latin typeface="Times New Roman"/>
                <a:cs typeface="Times New Roman"/>
              </a:rPr>
              <a:t> </a:t>
            </a:r>
            <a:r>
              <a:rPr sz="1100" spc="0" dirty="0" smtClean="0">
                <a:latin typeface="Times New Roman"/>
                <a:cs typeface="Times New Roman"/>
              </a:rPr>
              <a:t>Stabili</a:t>
            </a:r>
            <a:r>
              <a:rPr sz="1100" spc="-29" dirty="0" smtClean="0">
                <a:latin typeface="Times New Roman"/>
                <a:cs typeface="Times New Roman"/>
              </a:rPr>
              <a:t>t</a:t>
            </a:r>
            <a:r>
              <a:rPr sz="1100" spc="0" dirty="0" smtClean="0">
                <a:latin typeface="Times New Roman"/>
                <a:cs typeface="Times New Roman"/>
              </a:rPr>
              <a:t>y </a:t>
            </a:r>
            <a:r>
              <a:rPr sz="1100" spc="-29" dirty="0" smtClean="0">
                <a:latin typeface="Times New Roman"/>
                <a:cs typeface="Times New Roman"/>
              </a:rPr>
              <a:t>p</a:t>
            </a:r>
            <a:r>
              <a:rPr sz="1100" spc="0" dirty="0" smtClean="0">
                <a:latin typeface="Times New Roman"/>
                <a:cs typeface="Times New Roman"/>
              </a:rPr>
              <a:t>ro</a:t>
            </a:r>
            <a:r>
              <a:rPr sz="1100" spc="29" dirty="0" smtClean="0">
                <a:latin typeface="Times New Roman"/>
                <a:cs typeface="Times New Roman"/>
              </a:rPr>
              <a:t>p</a:t>
            </a:r>
            <a:r>
              <a:rPr sz="1100" spc="0" dirty="0" smtClean="0">
                <a:latin typeface="Times New Roman"/>
                <a:cs typeface="Times New Roman"/>
              </a:rPr>
              <a:t>erties</a:t>
            </a:r>
            <a:r>
              <a:rPr sz="1100" spc="127"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constrained</a:t>
            </a:r>
            <a:r>
              <a:rPr sz="1100" spc="162" dirty="0" smtClean="0">
                <a:latin typeface="Times New Roman"/>
                <a:cs typeface="Times New Roman"/>
              </a:rPr>
              <a:t> </a:t>
            </a:r>
            <a:r>
              <a:rPr sz="1100" spc="0" dirty="0" smtClean="0">
                <a:latin typeface="Times New Roman"/>
                <a:cs typeface="Times New Roman"/>
              </a:rPr>
              <a:t>queueing</a:t>
            </a:r>
            <a:r>
              <a:rPr sz="1100" spc="61" dirty="0" smtClean="0">
                <a:latin typeface="Times New Roman"/>
                <a:cs typeface="Times New Roman"/>
              </a:rPr>
              <a:t> </a:t>
            </a:r>
            <a:r>
              <a:rPr sz="1100" spc="0" dirty="0" smtClean="0">
                <a:latin typeface="Times New Roman"/>
                <a:cs typeface="Times New Roman"/>
              </a:rPr>
              <a:t>systems</a:t>
            </a:r>
            <a:r>
              <a:rPr sz="1100" spc="89" dirty="0" smtClean="0">
                <a:latin typeface="Times New Roman"/>
                <a:cs typeface="Times New Roman"/>
              </a:rPr>
              <a:t> </a:t>
            </a:r>
            <a:r>
              <a:rPr sz="1100" spc="0" dirty="0" smtClean="0">
                <a:latin typeface="Times New Roman"/>
                <a:cs typeface="Times New Roman"/>
              </a:rPr>
              <a:t>and</a:t>
            </a:r>
            <a:r>
              <a:rPr sz="1100" spc="142" dirty="0" smtClean="0">
                <a:latin typeface="Times New Roman"/>
                <a:cs typeface="Times New Roman"/>
              </a:rPr>
              <a:t> </a:t>
            </a:r>
            <a:r>
              <a:rPr sz="1100" spc="0" dirty="0" smtClean="0">
                <a:latin typeface="Times New Roman"/>
                <a:cs typeface="Times New Roman"/>
              </a:rPr>
              <a:t>scheduling </a:t>
            </a:r>
            <a:r>
              <a:rPr sz="1100" spc="29" dirty="0" smtClean="0">
                <a:latin typeface="Times New Roman"/>
                <a:cs typeface="Times New Roman"/>
              </a:rPr>
              <a:t>p</a:t>
            </a:r>
            <a:r>
              <a:rPr sz="1100" spc="0" dirty="0" smtClean="0">
                <a:latin typeface="Times New Roman"/>
                <a:cs typeface="Times New Roman"/>
              </a:rPr>
              <a:t>olicies</a:t>
            </a:r>
            <a:r>
              <a:rPr sz="1100" spc="-69" dirty="0" smtClean="0">
                <a:latin typeface="Times New Roman"/>
                <a:cs typeface="Times New Roman"/>
              </a:rPr>
              <a:t> </a:t>
            </a:r>
            <a:r>
              <a:rPr sz="1100" spc="0" dirty="0" smtClean="0">
                <a:latin typeface="Times New Roman"/>
                <a:cs typeface="Times New Roman"/>
              </a:rPr>
              <a:t>f</a:t>
            </a:r>
            <a:r>
              <a:rPr sz="1100" spc="-29" dirty="0" smtClean="0">
                <a:latin typeface="Times New Roman"/>
                <a:cs typeface="Times New Roman"/>
              </a:rPr>
              <a:t>o</a:t>
            </a:r>
            <a:r>
              <a:rPr sz="1100" spc="0" dirty="0" smtClean="0">
                <a:latin typeface="Times New Roman"/>
                <a:cs typeface="Times New Roman"/>
              </a:rPr>
              <a:t>r</a:t>
            </a:r>
            <a:r>
              <a:rPr sz="1100" spc="47" dirty="0" smtClean="0">
                <a:latin typeface="Times New Roman"/>
                <a:cs typeface="Times New Roman"/>
              </a:rPr>
              <a:t> </a:t>
            </a:r>
            <a:r>
              <a:rPr sz="1100" spc="0" dirty="0" smtClean="0">
                <a:latin typeface="Times New Roman"/>
                <a:cs typeface="Times New Roman"/>
              </a:rPr>
              <a:t>maximum</a:t>
            </a:r>
            <a:r>
              <a:rPr sz="1100" spc="58" dirty="0" smtClean="0">
                <a:latin typeface="Times New Roman"/>
                <a:cs typeface="Times New Roman"/>
              </a:rPr>
              <a:t> </a:t>
            </a:r>
            <a:r>
              <a:rPr sz="1100" spc="0" dirty="0" smtClean="0">
                <a:latin typeface="Times New Roman"/>
                <a:cs typeface="Times New Roman"/>
              </a:rPr>
              <a:t>throughput</a:t>
            </a:r>
            <a:r>
              <a:rPr sz="1100" spc="108" dirty="0" smtClean="0">
                <a:latin typeface="Times New Roman"/>
                <a:cs typeface="Times New Roman"/>
              </a:rPr>
              <a:t> </a:t>
            </a:r>
            <a:r>
              <a:rPr sz="1100" spc="0" dirty="0" smtClean="0">
                <a:latin typeface="Times New Roman"/>
                <a:cs typeface="Times New Roman"/>
              </a:rPr>
              <a:t>in</a:t>
            </a:r>
            <a:r>
              <a:rPr sz="1100" spc="55" dirty="0" smtClean="0">
                <a:latin typeface="Times New Roman"/>
                <a:cs typeface="Times New Roman"/>
              </a:rPr>
              <a:t> </a:t>
            </a:r>
            <a:r>
              <a:rPr sz="1100" spc="0" dirty="0" smtClean="0">
                <a:latin typeface="Times New Roman"/>
                <a:cs typeface="Times New Roman"/>
              </a:rPr>
              <a:t>multihop</a:t>
            </a:r>
            <a:r>
              <a:rPr sz="1100" spc="117" dirty="0" smtClean="0">
                <a:latin typeface="Times New Roman"/>
                <a:cs typeface="Times New Roman"/>
              </a:rPr>
              <a:t> </a:t>
            </a:r>
            <a:r>
              <a:rPr sz="1100" spc="0" dirty="0" smtClean="0">
                <a:latin typeface="Times New Roman"/>
                <a:cs typeface="Times New Roman"/>
              </a:rPr>
              <a:t>radio</a:t>
            </a:r>
            <a:r>
              <a:rPr sz="1100" spc="83" dirty="0" smtClean="0">
                <a:latin typeface="Times New Roman"/>
                <a:cs typeface="Times New Roman"/>
              </a:rPr>
              <a:t> </a:t>
            </a:r>
            <a:r>
              <a:rPr sz="1100" spc="0" dirty="0" smtClean="0">
                <a:latin typeface="Times New Roman"/>
                <a:cs typeface="Times New Roman"/>
              </a:rPr>
              <a:t>ne</a:t>
            </a:r>
            <a:r>
              <a:rPr sz="1100" spc="-29" dirty="0" smtClean="0">
                <a:latin typeface="Times New Roman"/>
                <a:cs typeface="Times New Roman"/>
              </a:rPr>
              <a:t>two</a:t>
            </a:r>
            <a:r>
              <a:rPr sz="1100" spc="0" dirty="0" smtClean="0">
                <a:latin typeface="Times New Roman"/>
                <a:cs typeface="Times New Roman"/>
              </a:rPr>
              <a:t>rks. IEEE</a:t>
            </a:r>
            <a:r>
              <a:rPr sz="1100" spc="122" dirty="0" smtClean="0">
                <a:latin typeface="Times New Roman"/>
                <a:cs typeface="Times New Roman"/>
              </a:rPr>
              <a:t> </a:t>
            </a:r>
            <a:r>
              <a:rPr sz="1100" spc="0" dirty="0" smtClean="0">
                <a:latin typeface="Times New Roman"/>
                <a:cs typeface="Times New Roman"/>
              </a:rPr>
              <a:t>transactions</a:t>
            </a:r>
            <a:r>
              <a:rPr sz="1100" spc="89" dirty="0" smtClean="0">
                <a:latin typeface="Times New Roman"/>
                <a:cs typeface="Times New Roman"/>
              </a:rPr>
              <a:t> </a:t>
            </a:r>
            <a:r>
              <a:rPr sz="1100" spc="0" dirty="0" smtClean="0">
                <a:latin typeface="Times New Roman"/>
                <a:cs typeface="Times New Roman"/>
              </a:rPr>
              <a:t>on</a:t>
            </a:r>
            <a:r>
              <a:rPr sz="1100" spc="89" dirty="0" smtClean="0">
                <a:latin typeface="Times New Roman"/>
                <a:cs typeface="Times New Roman"/>
              </a:rPr>
              <a:t> </a:t>
            </a:r>
            <a:r>
              <a:rPr sz="1100" spc="0" dirty="0" smtClean="0">
                <a:latin typeface="Times New Roman"/>
                <a:cs typeface="Times New Roman"/>
              </a:rPr>
              <a:t>automatic </a:t>
            </a:r>
            <a:r>
              <a:rPr sz="1100" spc="25" dirty="0" smtClean="0">
                <a:latin typeface="Times New Roman"/>
                <a:cs typeface="Times New Roman"/>
              </a:rPr>
              <a:t> </a:t>
            </a:r>
            <a:r>
              <a:rPr sz="1100" spc="0" dirty="0" smtClean="0">
                <a:latin typeface="Times New Roman"/>
                <a:cs typeface="Times New Roman"/>
              </a:rPr>
              <a:t>control,</a:t>
            </a:r>
            <a:r>
              <a:rPr sz="1100" spc="145" dirty="0" smtClean="0">
                <a:latin typeface="Times New Roman"/>
                <a:cs typeface="Times New Roman"/>
              </a:rPr>
              <a:t> </a:t>
            </a:r>
            <a:r>
              <a:rPr sz="1100" spc="0" dirty="0" smtClean="0">
                <a:latin typeface="Times New Roman"/>
                <a:cs typeface="Times New Roman"/>
              </a:rPr>
              <a:t>37(12):1936{1948,</a:t>
            </a:r>
            <a:endParaRPr sz="1100">
              <a:latin typeface="Times New Roman"/>
              <a:cs typeface="Times New Roman"/>
            </a:endParaRPr>
          </a:p>
        </p:txBody>
      </p:sp>
      <p:sp>
        <p:nvSpPr>
          <p:cNvPr id="5" name="object 5"/>
          <p:cNvSpPr txBox="1"/>
          <p:nvPr/>
        </p:nvSpPr>
        <p:spPr>
          <a:xfrm>
            <a:off x="624395" y="3115206"/>
            <a:ext cx="361650" cy="163945"/>
          </a:xfrm>
          <a:prstGeom prst="rect">
            <a:avLst/>
          </a:prstGeom>
        </p:spPr>
        <p:txBody>
          <a:bodyPr wrap="square" lIns="0" tIns="0" rIns="0" bIns="0" rtlCol="0">
            <a:noAutofit/>
          </a:bodyPr>
          <a:lstStyle/>
          <a:p>
            <a:pPr marL="12700">
              <a:lnSpc>
                <a:spcPts val="1160"/>
              </a:lnSpc>
              <a:spcBef>
                <a:spcPts val="57"/>
              </a:spcBef>
            </a:pPr>
            <a:r>
              <a:rPr sz="1100" spc="0" dirty="0" smtClean="0">
                <a:latin typeface="Times New Roman"/>
                <a:cs typeface="Times New Roman"/>
              </a:rPr>
              <a:t>1992.</a:t>
            </a:r>
            <a:endParaRPr sz="110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49</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6" name="object 46"/>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5" name="object 45"/>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41" name="object 41"/>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2" name="object 42"/>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3" name="object 43"/>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4" name="object 44"/>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5" name="object 35"/>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6" name="object 36"/>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7" name="object 37"/>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8" name="object 38"/>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9" name="object 39"/>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40" name="object 40"/>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9" name="object 29"/>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2" name="object 32"/>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3" name="object 33"/>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4" name="object 34"/>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4" name="object 24"/>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8" name="object 28"/>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8" name="object 18"/>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9" name="object 19"/>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20" name="object 20"/>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21" name="object 21"/>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2" name="object 22"/>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3" name="object 23"/>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6" name="object 16"/>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7" name="object 17"/>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313867" y="1139024"/>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10" name="object 10"/>
          <p:cNvSpPr/>
          <p:nvPr/>
        </p:nvSpPr>
        <p:spPr>
          <a:xfrm>
            <a:off x="313867" y="1224965"/>
            <a:ext cx="3980268" cy="1535849"/>
          </a:xfrm>
          <a:custGeom>
            <a:avLst/>
            <a:gdLst/>
            <a:ahLst/>
            <a:cxnLst/>
            <a:rect l="l" t="t" r="r" b="b"/>
            <a:pathLst>
              <a:path w="3980268" h="1535849">
                <a:moveTo>
                  <a:pt x="0" y="1535849"/>
                </a:moveTo>
                <a:lnTo>
                  <a:pt x="3980268" y="1535849"/>
                </a:lnTo>
                <a:lnTo>
                  <a:pt x="3980268" y="0"/>
                </a:lnTo>
                <a:lnTo>
                  <a:pt x="0" y="0"/>
                </a:lnTo>
                <a:lnTo>
                  <a:pt x="0" y="1535849"/>
                </a:lnTo>
                <a:close/>
              </a:path>
            </a:pathLst>
          </a:custGeom>
          <a:solidFill>
            <a:srgbClr val="E9E9F2"/>
          </a:solidFill>
        </p:spPr>
        <p:txBody>
          <a:bodyPr wrap="square" lIns="0" tIns="0" rIns="0" bIns="0" rtlCol="0">
            <a:noAutofit/>
          </a:bodyPr>
          <a:lstStyle/>
          <a:p>
            <a:endParaRPr/>
          </a:p>
        </p:txBody>
      </p:sp>
      <p:sp>
        <p:nvSpPr>
          <p:cNvPr id="11" name="object 11"/>
          <p:cNvSpPr/>
          <p:nvPr/>
        </p:nvSpPr>
        <p:spPr>
          <a:xfrm>
            <a:off x="506310" y="1583512"/>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2" name="object 12"/>
          <p:cNvSpPr/>
          <p:nvPr/>
        </p:nvSpPr>
        <p:spPr>
          <a:xfrm>
            <a:off x="788733" y="1832032"/>
            <a:ext cx="56172" cy="0"/>
          </a:xfrm>
          <a:custGeom>
            <a:avLst/>
            <a:gdLst/>
            <a:ahLst/>
            <a:cxnLst/>
            <a:rect l="l" t="t" r="r" b="b"/>
            <a:pathLst>
              <a:path w="56172">
                <a:moveTo>
                  <a:pt x="0" y="0"/>
                </a:moveTo>
                <a:lnTo>
                  <a:pt x="56172" y="0"/>
                </a:lnTo>
              </a:path>
            </a:pathLst>
          </a:custGeom>
          <a:ln w="57442">
            <a:solidFill>
              <a:srgbClr val="3333B2"/>
            </a:solidFill>
          </a:ln>
        </p:spPr>
        <p:txBody>
          <a:bodyPr wrap="square" lIns="0" tIns="0" rIns="0" bIns="0" rtlCol="0">
            <a:noAutofit/>
          </a:bodyPr>
          <a:lstStyle/>
          <a:p>
            <a:endParaRPr/>
          </a:p>
        </p:txBody>
      </p:sp>
      <p:sp>
        <p:nvSpPr>
          <p:cNvPr id="13" name="object 13"/>
          <p:cNvSpPr/>
          <p:nvPr/>
        </p:nvSpPr>
        <p:spPr>
          <a:xfrm>
            <a:off x="506310" y="2185771"/>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4" name="object 14"/>
          <p:cNvSpPr/>
          <p:nvPr/>
        </p:nvSpPr>
        <p:spPr>
          <a:xfrm>
            <a:off x="788733" y="2434291"/>
            <a:ext cx="56172" cy="0"/>
          </a:xfrm>
          <a:custGeom>
            <a:avLst/>
            <a:gdLst/>
            <a:ahLst/>
            <a:cxnLst/>
            <a:rect l="l" t="t" r="r" b="b"/>
            <a:pathLst>
              <a:path w="56172">
                <a:moveTo>
                  <a:pt x="0" y="0"/>
                </a:moveTo>
                <a:lnTo>
                  <a:pt x="56172" y="0"/>
                </a:lnTo>
              </a:path>
            </a:pathLst>
          </a:custGeom>
          <a:ln w="57442">
            <a:solidFill>
              <a:srgbClr val="3333B2"/>
            </a:solidFill>
          </a:ln>
        </p:spPr>
        <p:txBody>
          <a:bodyPr wrap="square" lIns="0" tIns="0" rIns="0" bIns="0" rtlCol="0">
            <a:noAutofit/>
          </a:bodyPr>
          <a:lstStyle/>
          <a:p>
            <a:endParaRPr/>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0" dirty="0" smtClean="0">
                <a:solidFill>
                  <a:srgbClr val="FFFFFF"/>
                </a:solidFill>
                <a:latin typeface="Times New Roman"/>
                <a:cs typeface="Times New Roman"/>
              </a:rPr>
              <a:t>Intr</a:t>
            </a:r>
            <a:r>
              <a:rPr lang="en-US" sz="600" spc="16" dirty="0" smtClean="0">
                <a:solidFill>
                  <a:srgbClr val="FFFFFF"/>
                </a:solidFill>
                <a:latin typeface="Times New Roman"/>
                <a:cs typeface="Times New Roman"/>
              </a:rPr>
              <a:t>o</a:t>
            </a:r>
            <a:r>
              <a:rPr lang="en-US" sz="600" spc="0" dirty="0" smtClean="0">
                <a:solidFill>
                  <a:srgbClr val="FFFFFF"/>
                </a:solidFill>
                <a:latin typeface="Times New Roman"/>
                <a:cs typeface="Times New Roman"/>
              </a:rPr>
              <a:t>duction  </a:t>
            </a:r>
            <a:r>
              <a:rPr lang="en-US" sz="600" spc="26" dirty="0" smtClean="0">
                <a:solidFill>
                  <a:srgbClr val="FFFFFF"/>
                </a:solidFill>
                <a:latin typeface="Times New Roman"/>
                <a:cs typeface="Times New Roman"/>
              </a:rPr>
              <a:t> </a:t>
            </a:r>
            <a:r>
              <a:rPr lang="en-US" sz="600" spc="0" dirty="0" smtClean="0">
                <a:solidFill>
                  <a:srgbClr val="8C8CAC"/>
                </a:solidFill>
                <a:latin typeface="Times New Roman"/>
                <a:cs typeface="Times New Roman"/>
              </a:rPr>
              <a:t>Objectives  </a:t>
            </a:r>
            <a:r>
              <a:rPr lang="en-US" sz="600" spc="27" dirty="0" smtClean="0">
                <a:solidFill>
                  <a:srgbClr val="8C8CAC"/>
                </a:solidFill>
                <a:latin typeface="Times New Roman"/>
                <a:cs typeface="Times New Roman"/>
              </a:rPr>
              <a:t>Problem Description</a:t>
            </a:r>
            <a:r>
              <a:rPr lang="en-US" sz="600" spc="0" dirty="0" smtClean="0">
                <a:solidFill>
                  <a:srgbClr val="8C8CAC"/>
                </a:solidFill>
                <a:latin typeface="Times New Roman"/>
                <a:cs typeface="Times New Roman"/>
              </a:rPr>
              <a:t>  </a:t>
            </a:r>
            <a:r>
              <a:rPr lang="en-US" sz="600" spc="27"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Approach  </a:t>
            </a:r>
            <a:r>
              <a:rPr lang="en-US" sz="600" spc="5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Case Study  </a:t>
            </a:r>
            <a:r>
              <a:rPr lang="en-US" sz="600" spc="23"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Meta Model  </a:t>
            </a:r>
            <a:r>
              <a:rPr lang="en-US" sz="600" spc="28"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Algorithm   Model  </a:t>
            </a:r>
            <a:r>
              <a:rPr lang="en-US" sz="600" spc="7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Summary</a:t>
            </a:r>
            <a:endParaRPr lang="en-US" sz="600" dirty="0">
              <a:latin typeface="Times New Roman"/>
              <a:cs typeface="Times New Roman"/>
            </a:endParaRPr>
          </a:p>
        </p:txBody>
      </p:sp>
      <p:sp>
        <p:nvSpPr>
          <p:cNvPr id="7" name="object 7"/>
          <p:cNvSpPr txBox="1"/>
          <p:nvPr/>
        </p:nvSpPr>
        <p:spPr>
          <a:xfrm>
            <a:off x="95300" y="366542"/>
            <a:ext cx="4401454"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Intr</a:t>
            </a:r>
            <a:r>
              <a:rPr sz="1400" spc="39" dirty="0" smtClean="0">
                <a:solidFill>
                  <a:srgbClr val="FFFFFF"/>
                </a:solidFill>
                <a:latin typeface="Times New Roman"/>
                <a:cs typeface="Times New Roman"/>
              </a:rPr>
              <a:t>o</a:t>
            </a:r>
            <a:r>
              <a:rPr sz="1400" spc="0" dirty="0" smtClean="0">
                <a:solidFill>
                  <a:srgbClr val="FFFFFF"/>
                </a:solidFill>
                <a:latin typeface="Times New Roman"/>
                <a:cs typeface="Times New Roman"/>
              </a:rPr>
              <a:t>duction</a:t>
            </a:r>
            <a:r>
              <a:rPr sz="1400" spc="271" dirty="0" smtClean="0">
                <a:solidFill>
                  <a:srgbClr val="FFFFFF"/>
                </a:solidFill>
                <a:latin typeface="Times New Roman"/>
                <a:cs typeface="Times New Roman"/>
              </a:rPr>
              <a:t> </a:t>
            </a:r>
            <a:r>
              <a:rPr sz="1400" spc="0" dirty="0" smtClean="0">
                <a:solidFill>
                  <a:srgbClr val="FFFFFF"/>
                </a:solidFill>
                <a:latin typeface="Times New Roman"/>
                <a:cs typeface="Times New Roman"/>
              </a:rPr>
              <a:t>(Cont’d)</a:t>
            </a:r>
            <a:r>
              <a:rPr lang="en-US" sz="1400" spc="0" dirty="0" smtClean="0">
                <a:solidFill>
                  <a:srgbClr val="FFFFFF"/>
                </a:solidFill>
                <a:latin typeface="Times New Roman"/>
                <a:cs typeface="Times New Roman"/>
              </a:rPr>
              <a:t>: Choice Selection System</a:t>
            </a:r>
            <a:endParaRPr sz="1400" dirty="0">
              <a:latin typeface="Times New Roman"/>
              <a:cs typeface="Times New Roman"/>
            </a:endParaRPr>
          </a:p>
        </p:txBody>
      </p:sp>
      <p:sp>
        <p:nvSpPr>
          <p:cNvPr id="6" name="object 6"/>
          <p:cNvSpPr txBox="1"/>
          <p:nvPr/>
        </p:nvSpPr>
        <p:spPr>
          <a:xfrm>
            <a:off x="4326559" y="3341872"/>
            <a:ext cx="213488"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5</a:t>
            </a:r>
            <a:r>
              <a:rPr sz="600" spc="-29"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5" name="object 5"/>
          <p:cNvSpPr txBox="1"/>
          <p:nvPr/>
        </p:nvSpPr>
        <p:spPr>
          <a:xfrm>
            <a:off x="3333978" y="3270179"/>
            <a:ext cx="43099" cy="40583"/>
          </a:xfrm>
          <a:prstGeom prst="rect">
            <a:avLst/>
          </a:prstGeom>
        </p:spPr>
        <p:txBody>
          <a:bodyPr wrap="square" lIns="0" tIns="0" rIns="0" bIns="0" rtlCol="0">
            <a:noAutofit/>
          </a:bodyPr>
          <a:lstStyle/>
          <a:p>
            <a:endParaRPr/>
          </a:p>
        </p:txBody>
      </p:sp>
      <p:sp>
        <p:nvSpPr>
          <p:cNvPr id="4" name="object 4"/>
          <p:cNvSpPr txBox="1"/>
          <p:nvPr/>
        </p:nvSpPr>
        <p:spPr>
          <a:xfrm>
            <a:off x="3069133" y="3285457"/>
            <a:ext cx="43019" cy="15183"/>
          </a:xfrm>
          <a:prstGeom prst="rect">
            <a:avLst/>
          </a:prstGeom>
        </p:spPr>
        <p:txBody>
          <a:bodyPr wrap="square" lIns="0" tIns="0" rIns="0" bIns="0" rtlCol="0">
            <a:noAutofit/>
          </a:bodyPr>
          <a:lstStyle/>
          <a:p>
            <a:endParaRPr/>
          </a:p>
        </p:txBody>
      </p:sp>
      <p:sp>
        <p:nvSpPr>
          <p:cNvPr id="3" name="object 3"/>
          <p:cNvSpPr txBox="1"/>
          <p:nvPr/>
        </p:nvSpPr>
        <p:spPr>
          <a:xfrm>
            <a:off x="313867" y="1139024"/>
            <a:ext cx="3980268" cy="89103"/>
          </a:xfrm>
          <a:prstGeom prst="rect">
            <a:avLst/>
          </a:prstGeom>
        </p:spPr>
        <p:txBody>
          <a:bodyPr wrap="square" lIns="0" tIns="0" rIns="0" bIns="0" rtlCol="0">
            <a:noAutofit/>
          </a:bodyPr>
          <a:lstStyle/>
          <a:p>
            <a:pPr marL="25400">
              <a:lnSpc>
                <a:spcPts val="700"/>
              </a:lnSpc>
              <a:spcBef>
                <a:spcPts val="1"/>
              </a:spcBef>
            </a:pPr>
            <a:endParaRPr sz="700"/>
          </a:p>
        </p:txBody>
      </p:sp>
      <p:sp>
        <p:nvSpPr>
          <p:cNvPr id="2" name="object 2"/>
          <p:cNvSpPr txBox="1"/>
          <p:nvPr/>
        </p:nvSpPr>
        <p:spPr>
          <a:xfrm>
            <a:off x="313867" y="1228128"/>
            <a:ext cx="3980268" cy="1532686"/>
          </a:xfrm>
          <a:prstGeom prst="rect">
            <a:avLst/>
          </a:prstGeom>
        </p:spPr>
        <p:txBody>
          <a:bodyPr wrap="square" lIns="0" tIns="0" rIns="0" bIns="0" rtlCol="0">
            <a:noAutofit/>
          </a:bodyPr>
          <a:lstStyle/>
          <a:p>
            <a:pPr marL="46139">
              <a:lnSpc>
                <a:spcPct val="95825"/>
              </a:lnSpc>
              <a:spcBef>
                <a:spcPts val="300"/>
              </a:spcBef>
            </a:pPr>
            <a:r>
              <a:rPr sz="1100" spc="0" dirty="0" smtClean="0">
                <a:latin typeface="Times New Roman"/>
                <a:cs typeface="Times New Roman"/>
              </a:rPr>
              <a:t>Choice</a:t>
            </a:r>
            <a:r>
              <a:rPr sz="1100" spc="3" dirty="0" smtClean="0">
                <a:latin typeface="Times New Roman"/>
                <a:cs typeface="Times New Roman"/>
              </a:rPr>
              <a:t> </a:t>
            </a:r>
            <a:r>
              <a:rPr sz="1100" spc="0" dirty="0" smtClean="0">
                <a:latin typeface="Times New Roman"/>
                <a:cs typeface="Times New Roman"/>
              </a:rPr>
              <a:t>Selection</a:t>
            </a:r>
            <a:r>
              <a:rPr sz="1100" spc="50" dirty="0" smtClean="0">
                <a:latin typeface="Times New Roman"/>
                <a:cs typeface="Times New Roman"/>
              </a:rPr>
              <a:t> </a:t>
            </a:r>
            <a:r>
              <a:rPr sz="1100" spc="0" dirty="0" smtClean="0">
                <a:latin typeface="Times New Roman"/>
                <a:cs typeface="Times New Roman"/>
              </a:rPr>
              <a:t>System</a:t>
            </a:r>
            <a:r>
              <a:rPr sz="1100" spc="114" dirty="0" smtClean="0">
                <a:latin typeface="Times New Roman"/>
                <a:cs typeface="Times New Roman"/>
              </a:rPr>
              <a:t> </a:t>
            </a:r>
            <a:r>
              <a:rPr sz="1100" spc="0" dirty="0" smtClean="0">
                <a:latin typeface="Times New Roman"/>
                <a:cs typeface="Times New Roman"/>
              </a:rPr>
              <a:t>(Cont’d)</a:t>
            </a:r>
            <a:endParaRPr sz="1100">
              <a:latin typeface="Times New Roman"/>
              <a:cs typeface="Times New Roman"/>
            </a:endParaRPr>
          </a:p>
          <a:p>
            <a:pPr marL="323227">
              <a:lnSpc>
                <a:spcPct val="95825"/>
              </a:lnSpc>
              <a:spcBef>
                <a:spcPts val="687"/>
              </a:spcBef>
            </a:pPr>
            <a:r>
              <a:rPr sz="1100" spc="0" dirty="0" smtClean="0">
                <a:latin typeface="Times New Roman"/>
                <a:cs typeface="Times New Roman"/>
              </a:rPr>
              <a:t>Global</a:t>
            </a:r>
            <a:r>
              <a:rPr sz="1100" spc="-41" dirty="0" smtClean="0">
                <a:latin typeface="Times New Roman"/>
                <a:cs typeface="Times New Roman"/>
              </a:rPr>
              <a:t> </a:t>
            </a:r>
            <a:r>
              <a:rPr sz="1100" spc="0" dirty="0" smtClean="0">
                <a:latin typeface="Times New Roman"/>
                <a:cs typeface="Times New Roman"/>
              </a:rPr>
              <a:t>Public</a:t>
            </a:r>
            <a:r>
              <a:rPr sz="1100" spc="95" dirty="0" smtClean="0">
                <a:latin typeface="Times New Roman"/>
                <a:cs typeface="Times New Roman"/>
              </a:rPr>
              <a:t> </a:t>
            </a:r>
            <a:r>
              <a:rPr sz="1100" spc="0" dirty="0" smtClean="0">
                <a:latin typeface="Times New Roman"/>
                <a:cs typeface="Times New Roman"/>
              </a:rPr>
              <a:t>Sect</a:t>
            </a:r>
            <a:r>
              <a:rPr sz="1100" spc="-29" dirty="0" smtClean="0">
                <a:latin typeface="Times New Roman"/>
                <a:cs typeface="Times New Roman"/>
              </a:rPr>
              <a:t>o</a:t>
            </a:r>
            <a:r>
              <a:rPr sz="1100" spc="0" dirty="0" smtClean="0">
                <a:latin typeface="Times New Roman"/>
                <a:cs typeface="Times New Roman"/>
              </a:rPr>
              <a:t>r</a:t>
            </a:r>
            <a:r>
              <a:rPr sz="1100" spc="148" dirty="0" smtClean="0">
                <a:latin typeface="Times New Roman"/>
                <a:cs typeface="Times New Roman"/>
              </a:rPr>
              <a:t> </a:t>
            </a:r>
            <a:r>
              <a:rPr sz="1100" spc="0" dirty="0" smtClean="0">
                <a:latin typeface="Times New Roman"/>
                <a:cs typeface="Times New Roman"/>
              </a:rPr>
              <a:t>General Universities</a:t>
            </a:r>
            <a:endParaRPr sz="1100">
              <a:latin typeface="Times New Roman"/>
              <a:cs typeface="Times New Roman"/>
            </a:endParaRPr>
          </a:p>
          <a:p>
            <a:pPr marL="600316" marR="276770">
              <a:lnSpc>
                <a:spcPct val="99658"/>
              </a:lnSpc>
              <a:spcBef>
                <a:spcPts val="522"/>
              </a:spcBef>
            </a:pPr>
            <a:r>
              <a:rPr sz="1000" spc="0" dirty="0" smtClean="0">
                <a:latin typeface="Times New Roman"/>
                <a:cs typeface="Times New Roman"/>
              </a:rPr>
              <a:t>The</a:t>
            </a:r>
            <a:r>
              <a:rPr sz="1000" spc="156" dirty="0" smtClean="0">
                <a:latin typeface="Times New Roman"/>
                <a:cs typeface="Times New Roman"/>
              </a:rPr>
              <a:t> </a:t>
            </a:r>
            <a:r>
              <a:rPr sz="1000" spc="0" dirty="0" smtClean="0">
                <a:latin typeface="Times New Roman"/>
                <a:cs typeface="Times New Roman"/>
              </a:rPr>
              <a:t>global</a:t>
            </a:r>
            <a:r>
              <a:rPr sz="1000" spc="35" dirty="0" smtClean="0">
                <a:latin typeface="Times New Roman"/>
                <a:cs typeface="Times New Roman"/>
              </a:rPr>
              <a:t> </a:t>
            </a:r>
            <a:r>
              <a:rPr sz="1000" spc="0" dirty="0" smtClean="0">
                <a:latin typeface="Times New Roman"/>
                <a:cs typeface="Times New Roman"/>
              </a:rPr>
              <a:t>public</a:t>
            </a:r>
            <a:r>
              <a:rPr sz="1000" spc="22" dirty="0" smtClean="0">
                <a:latin typeface="Times New Roman"/>
                <a:cs typeface="Times New Roman"/>
              </a:rPr>
              <a:t> </a:t>
            </a:r>
            <a:r>
              <a:rPr sz="1000" spc="0" dirty="0" smtClean="0">
                <a:latin typeface="Times New Roman"/>
                <a:cs typeface="Times New Roman"/>
              </a:rPr>
              <a:t>sect</a:t>
            </a:r>
            <a:r>
              <a:rPr sz="1000" spc="-25" dirty="0" smtClean="0">
                <a:latin typeface="Times New Roman"/>
                <a:cs typeface="Times New Roman"/>
              </a:rPr>
              <a:t>o</a:t>
            </a:r>
            <a:r>
              <a:rPr sz="1000" spc="0" dirty="0" smtClean="0">
                <a:latin typeface="Times New Roman"/>
                <a:cs typeface="Times New Roman"/>
              </a:rPr>
              <a:t>r</a:t>
            </a:r>
            <a:r>
              <a:rPr sz="1000" spc="145" dirty="0" smtClean="0">
                <a:latin typeface="Times New Roman"/>
                <a:cs typeface="Times New Roman"/>
              </a:rPr>
              <a:t> </a:t>
            </a:r>
            <a:r>
              <a:rPr sz="1000" spc="0" dirty="0" smtClean="0">
                <a:latin typeface="Times New Roman"/>
                <a:cs typeface="Times New Roman"/>
              </a:rPr>
              <a:t>universities</a:t>
            </a:r>
            <a:r>
              <a:rPr sz="1000" spc="-8" dirty="0" smtClean="0">
                <a:latin typeface="Times New Roman"/>
                <a:cs typeface="Times New Roman"/>
              </a:rPr>
              <a:t> </a:t>
            </a:r>
            <a:r>
              <a:rPr sz="1000" spc="0" dirty="0" smtClean="0">
                <a:latin typeface="Times New Roman"/>
                <a:cs typeface="Times New Roman"/>
              </a:rPr>
              <a:t>have</a:t>
            </a:r>
            <a:r>
              <a:rPr sz="1000" spc="79" dirty="0" smtClean="0">
                <a:latin typeface="Times New Roman"/>
                <a:cs typeface="Times New Roman"/>
              </a:rPr>
              <a:t> </a:t>
            </a:r>
            <a:r>
              <a:rPr sz="1000" spc="0" dirty="0" smtClean="0">
                <a:latin typeface="Times New Roman"/>
                <a:cs typeface="Times New Roman"/>
              </a:rPr>
              <a:t>no</a:t>
            </a:r>
            <a:r>
              <a:rPr sz="1000" spc="84" dirty="0" smtClean="0">
                <a:latin typeface="Times New Roman"/>
                <a:cs typeface="Times New Roman"/>
              </a:rPr>
              <a:t> </a:t>
            </a:r>
            <a:r>
              <a:rPr sz="1000" spc="0" dirty="0" smtClean="0">
                <a:latin typeface="Times New Roman"/>
                <a:cs typeface="Times New Roman"/>
              </a:rPr>
              <a:t>restriction</a:t>
            </a:r>
            <a:r>
              <a:rPr sz="1000" spc="166" dirty="0" smtClean="0">
                <a:latin typeface="Times New Roman"/>
                <a:cs typeface="Times New Roman"/>
              </a:rPr>
              <a:t> </a:t>
            </a:r>
            <a:r>
              <a:rPr sz="1000" spc="0" dirty="0" smtClean="0">
                <a:latin typeface="Times New Roman"/>
                <a:cs typeface="Times New Roman"/>
              </a:rPr>
              <a:t>on disciplines.</a:t>
            </a:r>
            <a:endParaRPr sz="1000">
              <a:latin typeface="Times New Roman"/>
              <a:cs typeface="Times New Roman"/>
            </a:endParaRPr>
          </a:p>
          <a:p>
            <a:pPr marL="323227">
              <a:lnSpc>
                <a:spcPct val="95825"/>
              </a:lnSpc>
              <a:spcBef>
                <a:spcPts val="565"/>
              </a:spcBef>
            </a:pPr>
            <a:r>
              <a:rPr sz="1100" spc="-29" dirty="0" smtClean="0">
                <a:latin typeface="Times New Roman"/>
                <a:cs typeface="Times New Roman"/>
              </a:rPr>
              <a:t>P</a:t>
            </a:r>
            <a:r>
              <a:rPr sz="1100" spc="0" dirty="0" smtClean="0">
                <a:latin typeface="Times New Roman"/>
                <a:cs typeface="Times New Roman"/>
              </a:rPr>
              <a:t>akistan</a:t>
            </a:r>
            <a:r>
              <a:rPr sz="1100" spc="256" dirty="0" smtClean="0">
                <a:latin typeface="Times New Roman"/>
                <a:cs typeface="Times New Roman"/>
              </a:rPr>
              <a:t> </a:t>
            </a:r>
            <a:r>
              <a:rPr sz="1100" spc="0" dirty="0" smtClean="0">
                <a:latin typeface="Times New Roman"/>
                <a:cs typeface="Times New Roman"/>
              </a:rPr>
              <a:t>Public</a:t>
            </a:r>
            <a:r>
              <a:rPr sz="1100" spc="95" dirty="0" smtClean="0">
                <a:latin typeface="Times New Roman"/>
                <a:cs typeface="Times New Roman"/>
              </a:rPr>
              <a:t> </a:t>
            </a:r>
            <a:r>
              <a:rPr sz="1100" spc="0" dirty="0" smtClean="0">
                <a:latin typeface="Times New Roman"/>
                <a:cs typeface="Times New Roman"/>
              </a:rPr>
              <a:t>Sect</a:t>
            </a:r>
            <a:r>
              <a:rPr sz="1100" spc="-29" dirty="0" smtClean="0">
                <a:latin typeface="Times New Roman"/>
                <a:cs typeface="Times New Roman"/>
              </a:rPr>
              <a:t>o</a:t>
            </a:r>
            <a:r>
              <a:rPr sz="1100" spc="0" dirty="0" smtClean="0">
                <a:latin typeface="Times New Roman"/>
                <a:cs typeface="Times New Roman"/>
              </a:rPr>
              <a:t>r</a:t>
            </a:r>
            <a:r>
              <a:rPr sz="1100" spc="163" dirty="0" smtClean="0">
                <a:latin typeface="Times New Roman"/>
                <a:cs typeface="Times New Roman"/>
              </a:rPr>
              <a:t> </a:t>
            </a:r>
            <a:r>
              <a:rPr sz="1100" spc="0" dirty="0" smtClean="0">
                <a:latin typeface="Times New Roman"/>
                <a:cs typeface="Times New Roman"/>
              </a:rPr>
              <a:t>Universities</a:t>
            </a:r>
            <a:endParaRPr sz="1100">
              <a:latin typeface="Times New Roman"/>
              <a:cs typeface="Times New Roman"/>
            </a:endParaRPr>
          </a:p>
          <a:p>
            <a:pPr marL="600316" marR="423741">
              <a:lnSpc>
                <a:spcPct val="99658"/>
              </a:lnSpc>
              <a:spcBef>
                <a:spcPts val="522"/>
              </a:spcBef>
            </a:pPr>
            <a:r>
              <a:rPr sz="1000" spc="0" dirty="0" smtClean="0">
                <a:latin typeface="Times New Roman"/>
                <a:cs typeface="Times New Roman"/>
              </a:rPr>
              <a:t>Acc</a:t>
            </a:r>
            <a:r>
              <a:rPr sz="1000" spc="-25" dirty="0" smtClean="0">
                <a:latin typeface="Times New Roman"/>
                <a:cs typeface="Times New Roman"/>
              </a:rPr>
              <a:t>o</a:t>
            </a:r>
            <a:r>
              <a:rPr sz="1000" spc="0" dirty="0" smtClean="0">
                <a:latin typeface="Times New Roman"/>
                <a:cs typeface="Times New Roman"/>
              </a:rPr>
              <a:t>rding</a:t>
            </a:r>
            <a:r>
              <a:rPr sz="1000" spc="-18" dirty="0" smtClean="0">
                <a:latin typeface="Times New Roman"/>
                <a:cs typeface="Times New Roman"/>
              </a:rPr>
              <a:t> </a:t>
            </a:r>
            <a:r>
              <a:rPr sz="1000" spc="0" dirty="0" smtClean="0">
                <a:latin typeface="Times New Roman"/>
                <a:cs typeface="Times New Roman"/>
              </a:rPr>
              <a:t>to</a:t>
            </a:r>
            <a:r>
              <a:rPr sz="1000" spc="157" dirty="0" smtClean="0">
                <a:latin typeface="Times New Roman"/>
                <a:cs typeface="Times New Roman"/>
              </a:rPr>
              <a:t> </a:t>
            </a:r>
            <a:r>
              <a:rPr sz="1000" spc="0" dirty="0" smtClean="0">
                <a:latin typeface="Times New Roman"/>
                <a:cs typeface="Times New Roman"/>
              </a:rPr>
              <a:t>HEC,</a:t>
            </a:r>
            <a:r>
              <a:rPr sz="1000" spc="25" dirty="0" smtClean="0">
                <a:latin typeface="Times New Roman"/>
                <a:cs typeface="Times New Roman"/>
              </a:rPr>
              <a:t> </a:t>
            </a:r>
            <a:r>
              <a:rPr sz="1000" spc="0" dirty="0" smtClean="0">
                <a:latin typeface="Times New Roman"/>
                <a:cs typeface="Times New Roman"/>
              </a:rPr>
              <a:t>it</a:t>
            </a:r>
            <a:r>
              <a:rPr sz="1000" spc="79" dirty="0" smtClean="0">
                <a:latin typeface="Times New Roman"/>
                <a:cs typeface="Times New Roman"/>
              </a:rPr>
              <a:t> </a:t>
            </a:r>
            <a:r>
              <a:rPr sz="1000" spc="0" dirty="0" smtClean="0">
                <a:latin typeface="Times New Roman"/>
                <a:cs typeface="Times New Roman"/>
              </a:rPr>
              <a:t>excludes</a:t>
            </a:r>
            <a:r>
              <a:rPr sz="1000" spc="-9" dirty="0" smtClean="0">
                <a:latin typeface="Times New Roman"/>
                <a:cs typeface="Times New Roman"/>
              </a:rPr>
              <a:t> </a:t>
            </a:r>
            <a:r>
              <a:rPr sz="1000" spc="0" dirty="0" smtClean="0">
                <a:latin typeface="Times New Roman"/>
                <a:cs typeface="Times New Roman"/>
              </a:rPr>
              <a:t>Medical</a:t>
            </a:r>
            <a:r>
              <a:rPr sz="1000" spc="5" dirty="0" smtClean="0">
                <a:latin typeface="Times New Roman"/>
                <a:cs typeface="Times New Roman"/>
              </a:rPr>
              <a:t> </a:t>
            </a:r>
            <a:r>
              <a:rPr sz="1000" spc="0" dirty="0" smtClean="0">
                <a:latin typeface="Times New Roman"/>
                <a:cs typeface="Times New Roman"/>
              </a:rPr>
              <a:t>and</a:t>
            </a:r>
            <a:r>
              <a:rPr sz="1000" spc="137" dirty="0" smtClean="0">
                <a:latin typeface="Times New Roman"/>
                <a:cs typeface="Times New Roman"/>
              </a:rPr>
              <a:t> </a:t>
            </a:r>
            <a:r>
              <a:rPr sz="1000" spc="0" dirty="0" smtClean="0">
                <a:latin typeface="Times New Roman"/>
                <a:cs typeface="Times New Roman"/>
              </a:rPr>
              <a:t>Engineering disciplines.</a:t>
            </a:r>
            <a:endParaRPr sz="1000">
              <a:latin typeface="Times New Roman"/>
              <a:cs typeface="Times New Roman"/>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1" name="object 41"/>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0" name="object 40"/>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36" name="object 36"/>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37" name="object 37"/>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8" name="object 38"/>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39" name="object 39"/>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0" name="object 30"/>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2" name="object 32"/>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3" name="object 33"/>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4" name="object 34"/>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5" name="object 35"/>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4" name="object 24"/>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8" name="object 28"/>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9" name="object 29"/>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19" name="object 19"/>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0" name="object 20"/>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1" name="object 21"/>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2" name="object 22"/>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3" name="object 23"/>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3" name="object 13"/>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4" name="object 14"/>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16" name="object 16"/>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18" name="object 18"/>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0" name="object 10"/>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1" name="object 11"/>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2" name="object 12"/>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506310" y="1407058"/>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8" name="object 8"/>
          <p:cNvSpPr/>
          <p:nvPr/>
        </p:nvSpPr>
        <p:spPr>
          <a:xfrm>
            <a:off x="506310" y="2133320"/>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7" name="object 7"/>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8C8CAC"/>
                </a:solidFill>
                <a:latin typeface="Times New Roman"/>
                <a:cs typeface="Times New Roman"/>
              </a:rPr>
              <a:t>Intr</a:t>
            </a:r>
            <a:r>
              <a:rPr sz="600" spc="16"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6"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7"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7"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9"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50"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6"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ductionr  </a:t>
            </a:r>
            <a:r>
              <a:rPr sz="600" spc="23"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21"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28" dirty="0" smtClean="0">
                <a:solidFill>
                  <a:srgbClr val="8C8CAC"/>
                </a:solidFill>
                <a:latin typeface="Times New Roman"/>
                <a:cs typeface="Times New Roman"/>
              </a:rPr>
              <a:t> </a:t>
            </a:r>
            <a:r>
              <a:rPr sz="600" spc="0" dirty="0" smtClean="0">
                <a:solidFill>
                  <a:srgbClr val="8C8CAC"/>
                </a:solidFill>
                <a:latin typeface="Times New Roman"/>
                <a:cs typeface="Times New Roman"/>
              </a:rPr>
              <a:t>Intr</a:t>
            </a:r>
            <a:r>
              <a:rPr sz="600" spc="19" dirty="0" smtClean="0">
                <a:solidFill>
                  <a:srgbClr val="8C8CAC"/>
                </a:solidFill>
                <a:latin typeface="Times New Roman"/>
                <a:cs typeface="Times New Roman"/>
              </a:rPr>
              <a:t>o</a:t>
            </a:r>
            <a:r>
              <a:rPr sz="600" spc="0" dirty="0" smtClean="0">
                <a:solidFill>
                  <a:srgbClr val="8C8CAC"/>
                </a:solidFill>
                <a:latin typeface="Times New Roman"/>
                <a:cs typeface="Times New Roman"/>
              </a:rPr>
              <a:t>duction  </a:t>
            </a:r>
            <a:r>
              <a:rPr sz="600" spc="50" dirty="0" smtClean="0">
                <a:solidFill>
                  <a:srgbClr val="8C8CAC"/>
                </a:solidFill>
                <a:latin typeface="Times New Roman"/>
                <a:cs typeface="Times New Roman"/>
              </a:rPr>
              <a:t> </a:t>
            </a:r>
            <a:r>
              <a:rPr sz="600" spc="0" dirty="0" smtClean="0">
                <a:solidFill>
                  <a:srgbClr val="8C8CAC"/>
                </a:solidFill>
                <a:latin typeface="Times New Roman"/>
                <a:cs typeface="Times New Roman"/>
              </a:rPr>
              <a:t>Objectives   </a:t>
            </a:r>
            <a:r>
              <a:rPr sz="600" spc="55" dirty="0" smtClean="0">
                <a:solidFill>
                  <a:srgbClr val="8C8CAC"/>
                </a:solidFill>
                <a:latin typeface="Times New Roman"/>
                <a:cs typeface="Times New Roman"/>
              </a:rPr>
              <a:t> </a:t>
            </a:r>
            <a:r>
              <a:rPr sz="600" spc="0" dirty="0" smtClean="0">
                <a:solidFill>
                  <a:srgbClr val="8C8CAC"/>
                </a:solidFill>
                <a:latin typeface="Times New Roman"/>
                <a:cs typeface="Times New Roman"/>
              </a:rPr>
              <a:t>Problem </a:t>
            </a:r>
            <a:r>
              <a:rPr sz="600" spc="70" dirty="0" smtClean="0">
                <a:solidFill>
                  <a:srgbClr val="8C8CAC"/>
                </a:solidFill>
                <a:latin typeface="Times New Roman"/>
                <a:cs typeface="Times New Roman"/>
              </a:rPr>
              <a:t> </a:t>
            </a:r>
            <a:r>
              <a:rPr sz="600" spc="0" dirty="0" smtClean="0">
                <a:solidFill>
                  <a:srgbClr val="8C8CAC"/>
                </a:solidFill>
                <a:latin typeface="Times New Roman"/>
                <a:cs typeface="Times New Roman"/>
              </a:rPr>
              <a:t>Description</a:t>
            </a:r>
            <a:endParaRPr sz="600">
              <a:latin typeface="Times New Roman"/>
              <a:cs typeface="Times New Roman"/>
            </a:endParaRPr>
          </a:p>
        </p:txBody>
      </p:sp>
      <p:sp>
        <p:nvSpPr>
          <p:cNvPr id="6" name="object 6"/>
          <p:cNvSpPr txBox="1"/>
          <p:nvPr/>
        </p:nvSpPr>
        <p:spPr>
          <a:xfrm>
            <a:off x="95300" y="366542"/>
            <a:ext cx="1535938"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References</a:t>
            </a:r>
            <a:r>
              <a:rPr sz="1400" spc="64" dirty="0" smtClean="0">
                <a:solidFill>
                  <a:srgbClr val="FFFFFF"/>
                </a:solidFill>
                <a:latin typeface="Times New Roman"/>
                <a:cs typeface="Times New Roman"/>
              </a:rPr>
              <a:t> </a:t>
            </a:r>
            <a:r>
              <a:rPr sz="1400" spc="0" dirty="0" smtClean="0">
                <a:solidFill>
                  <a:srgbClr val="FFFFFF"/>
                </a:solidFill>
                <a:latin typeface="Times New Roman"/>
                <a:cs typeface="Times New Roman"/>
              </a:rPr>
              <a:t>(Cont’d)</a:t>
            </a:r>
            <a:endParaRPr sz="1400">
              <a:latin typeface="Times New Roman"/>
              <a:cs typeface="Times New Roman"/>
            </a:endParaRPr>
          </a:p>
        </p:txBody>
      </p:sp>
      <p:sp>
        <p:nvSpPr>
          <p:cNvPr id="5" name="object 5"/>
          <p:cNvSpPr txBox="1"/>
          <p:nvPr/>
        </p:nvSpPr>
        <p:spPr>
          <a:xfrm>
            <a:off x="624395" y="1351659"/>
            <a:ext cx="3594466" cy="1062280"/>
          </a:xfrm>
          <a:prstGeom prst="rect">
            <a:avLst/>
          </a:prstGeom>
        </p:spPr>
        <p:txBody>
          <a:bodyPr wrap="square" lIns="0" tIns="0" rIns="0" bIns="0" rtlCol="0">
            <a:noAutofit/>
          </a:bodyPr>
          <a:lstStyle/>
          <a:p>
            <a:pPr marL="12700" marR="11396">
              <a:lnSpc>
                <a:spcPts val="1160"/>
              </a:lnSpc>
              <a:spcBef>
                <a:spcPts val="57"/>
              </a:spcBef>
            </a:pPr>
            <a:r>
              <a:rPr sz="1100" spc="0" dirty="0" smtClean="0">
                <a:latin typeface="Times New Roman"/>
                <a:cs typeface="Times New Roman"/>
              </a:rPr>
              <a:t>F.</a:t>
            </a:r>
            <a:r>
              <a:rPr sz="1100" spc="125" dirty="0" smtClean="0">
                <a:latin typeface="Times New Roman"/>
                <a:cs typeface="Times New Roman"/>
              </a:rPr>
              <a:t> </a:t>
            </a:r>
            <a:r>
              <a:rPr sz="1100" spc="-29" dirty="0" smtClean="0">
                <a:latin typeface="Times New Roman"/>
                <a:cs typeface="Times New Roman"/>
              </a:rPr>
              <a:t>W</a:t>
            </a:r>
            <a:r>
              <a:rPr sz="1100" spc="0" dirty="0" smtClean="0">
                <a:latin typeface="Times New Roman"/>
                <a:cs typeface="Times New Roman"/>
              </a:rPr>
              <a:t>a</a:t>
            </a:r>
            <a:r>
              <a:rPr sz="1100" spc="-29" dirty="0" smtClean="0">
                <a:latin typeface="Times New Roman"/>
                <a:cs typeface="Times New Roman"/>
              </a:rPr>
              <a:t>bw</a:t>
            </a:r>
            <a:r>
              <a:rPr sz="1100" spc="0" dirty="0" smtClean="0">
                <a:latin typeface="Times New Roman"/>
                <a:cs typeface="Times New Roman"/>
              </a:rPr>
              <a:t>oba</a:t>
            </a:r>
            <a:r>
              <a:rPr sz="1100" spc="99" dirty="0" smtClean="0">
                <a:latin typeface="Times New Roman"/>
                <a:cs typeface="Times New Roman"/>
              </a:rPr>
              <a:t> </a:t>
            </a:r>
            <a:r>
              <a:rPr sz="1100" spc="0" dirty="0" smtClean="0">
                <a:latin typeface="Times New Roman"/>
                <a:cs typeface="Times New Roman"/>
              </a:rPr>
              <a:t>and</a:t>
            </a:r>
            <a:r>
              <a:rPr sz="1100" spc="142" dirty="0" smtClean="0">
                <a:latin typeface="Times New Roman"/>
                <a:cs typeface="Times New Roman"/>
              </a:rPr>
              <a:t> </a:t>
            </a:r>
            <a:r>
              <a:rPr sz="1100" spc="0" dirty="0" smtClean="0">
                <a:latin typeface="Times New Roman"/>
                <a:cs typeface="Times New Roman"/>
              </a:rPr>
              <a:t>F.M.</a:t>
            </a:r>
            <a:r>
              <a:rPr sz="1100" spc="125" dirty="0" smtClean="0">
                <a:latin typeface="Times New Roman"/>
                <a:cs typeface="Times New Roman"/>
              </a:rPr>
              <a:t> </a:t>
            </a:r>
            <a:r>
              <a:rPr sz="1100" spc="0" dirty="0" smtClean="0">
                <a:latin typeface="Times New Roman"/>
                <a:cs typeface="Times New Roman"/>
              </a:rPr>
              <a:t>M</a:t>
            </a:r>
            <a:r>
              <a:rPr sz="1100" spc="-29" dirty="0" smtClean="0">
                <a:latin typeface="Times New Roman"/>
                <a:cs typeface="Times New Roman"/>
              </a:rPr>
              <a:t>w</a:t>
            </a:r>
            <a:r>
              <a:rPr sz="1100" spc="0" dirty="0" smtClean="0">
                <a:latin typeface="Times New Roman"/>
                <a:cs typeface="Times New Roman"/>
              </a:rPr>
              <a:t>a</a:t>
            </a:r>
            <a:r>
              <a:rPr sz="1100" spc="-29" dirty="0" smtClean="0">
                <a:latin typeface="Times New Roman"/>
                <a:cs typeface="Times New Roman"/>
              </a:rPr>
              <a:t>k</a:t>
            </a:r>
            <a:r>
              <a:rPr sz="1100" spc="0" dirty="0" smtClean="0">
                <a:latin typeface="Times New Roman"/>
                <a:cs typeface="Times New Roman"/>
              </a:rPr>
              <a:t>ondo.</a:t>
            </a:r>
            <a:r>
              <a:rPr sz="1100" spc="161" dirty="0" smtClean="0">
                <a:latin typeface="Times New Roman"/>
                <a:cs typeface="Times New Roman"/>
              </a:rPr>
              <a:t> </a:t>
            </a:r>
            <a:r>
              <a:rPr sz="1100" spc="0" dirty="0" smtClean="0">
                <a:latin typeface="Times New Roman"/>
                <a:cs typeface="Times New Roman"/>
              </a:rPr>
              <a:t>Students</a:t>
            </a:r>
            <a:r>
              <a:rPr sz="1100" spc="262" dirty="0" smtClean="0">
                <a:latin typeface="Times New Roman"/>
                <a:cs typeface="Times New Roman"/>
              </a:rPr>
              <a:t> </a:t>
            </a:r>
            <a:r>
              <a:rPr sz="1100" spc="0" dirty="0" smtClean="0">
                <a:latin typeface="Times New Roman"/>
                <a:cs typeface="Times New Roman"/>
              </a:rPr>
              <a:t>selection</a:t>
            </a:r>
            <a:r>
              <a:rPr sz="1100" spc="54" dirty="0" smtClean="0">
                <a:latin typeface="Times New Roman"/>
                <a:cs typeface="Times New Roman"/>
              </a:rPr>
              <a:t> </a:t>
            </a:r>
            <a:r>
              <a:rPr sz="1100" spc="0" dirty="0" smtClean="0">
                <a:latin typeface="Times New Roman"/>
                <a:cs typeface="Times New Roman"/>
              </a:rPr>
              <a:t>f</a:t>
            </a:r>
            <a:r>
              <a:rPr sz="1100" spc="-29" dirty="0" smtClean="0">
                <a:latin typeface="Times New Roman"/>
                <a:cs typeface="Times New Roman"/>
              </a:rPr>
              <a:t>o</a:t>
            </a:r>
            <a:r>
              <a:rPr sz="1100" spc="0" dirty="0" smtClean="0">
                <a:latin typeface="Times New Roman"/>
                <a:cs typeface="Times New Roman"/>
              </a:rPr>
              <a:t>r</a:t>
            </a:r>
            <a:endParaRPr sz="1100">
              <a:latin typeface="Times New Roman"/>
              <a:cs typeface="Times New Roman"/>
            </a:endParaRPr>
          </a:p>
          <a:p>
            <a:pPr marL="12700">
              <a:lnSpc>
                <a:spcPts val="1264"/>
              </a:lnSpc>
              <a:spcBef>
                <a:spcPts val="32"/>
              </a:spcBef>
            </a:pPr>
            <a:r>
              <a:rPr sz="1100" dirty="0" smtClean="0">
                <a:latin typeface="Times New Roman"/>
                <a:cs typeface="Times New Roman"/>
              </a:rPr>
              <a:t>universi</a:t>
            </a:r>
            <a:r>
              <a:rPr sz="1100" spc="-29" dirty="0" smtClean="0">
                <a:latin typeface="Times New Roman"/>
                <a:cs typeface="Times New Roman"/>
              </a:rPr>
              <a:t>t</a:t>
            </a:r>
            <a:r>
              <a:rPr sz="1100" spc="0" dirty="0" smtClean="0">
                <a:latin typeface="Times New Roman"/>
                <a:cs typeface="Times New Roman"/>
              </a:rPr>
              <a:t>y</a:t>
            </a:r>
            <a:r>
              <a:rPr sz="1100" spc="89" dirty="0" smtClean="0">
                <a:latin typeface="Times New Roman"/>
                <a:cs typeface="Times New Roman"/>
              </a:rPr>
              <a:t> </a:t>
            </a:r>
            <a:r>
              <a:rPr sz="1100" spc="0" dirty="0" smtClean="0">
                <a:latin typeface="Times New Roman"/>
                <a:cs typeface="Times New Roman"/>
              </a:rPr>
              <a:t>course</a:t>
            </a:r>
            <a:r>
              <a:rPr sz="1100" spc="75" dirty="0" smtClean="0">
                <a:latin typeface="Times New Roman"/>
                <a:cs typeface="Times New Roman"/>
              </a:rPr>
              <a:t> </a:t>
            </a:r>
            <a:r>
              <a:rPr sz="1100" spc="0" dirty="0" smtClean="0">
                <a:latin typeface="Times New Roman"/>
                <a:cs typeface="Times New Roman"/>
              </a:rPr>
              <a:t>admission</a:t>
            </a:r>
            <a:r>
              <a:rPr sz="1100" spc="25" dirty="0" smtClean="0">
                <a:latin typeface="Times New Roman"/>
                <a:cs typeface="Times New Roman"/>
              </a:rPr>
              <a:t> </a:t>
            </a:r>
            <a:r>
              <a:rPr sz="1100" spc="0" dirty="0" smtClean="0">
                <a:latin typeface="Times New Roman"/>
                <a:cs typeface="Times New Roman"/>
              </a:rPr>
              <a:t>at</a:t>
            </a:r>
            <a:r>
              <a:rPr sz="1100" spc="52"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joint</a:t>
            </a:r>
            <a:r>
              <a:rPr sz="1100" spc="89" dirty="0" smtClean="0">
                <a:latin typeface="Times New Roman"/>
                <a:cs typeface="Times New Roman"/>
              </a:rPr>
              <a:t> </a:t>
            </a:r>
            <a:r>
              <a:rPr sz="1100" spc="0" dirty="0" smtClean="0">
                <a:latin typeface="Times New Roman"/>
                <a:cs typeface="Times New Roman"/>
              </a:rPr>
              <a:t>admissions</a:t>
            </a:r>
            <a:r>
              <a:rPr sz="1100" spc="9" dirty="0" smtClean="0">
                <a:latin typeface="Times New Roman"/>
                <a:cs typeface="Times New Roman"/>
              </a:rPr>
              <a:t> </a:t>
            </a:r>
            <a:r>
              <a:rPr sz="1100" spc="29" dirty="0" smtClean="0">
                <a:latin typeface="Times New Roman"/>
                <a:cs typeface="Times New Roman"/>
              </a:rPr>
              <a:t>b</a:t>
            </a:r>
            <a:r>
              <a:rPr sz="1100" spc="0" dirty="0" smtClean="0">
                <a:latin typeface="Times New Roman"/>
                <a:cs typeface="Times New Roman"/>
              </a:rPr>
              <a:t>o</a:t>
            </a:r>
            <a:r>
              <a:rPr sz="1100" spc="-29" dirty="0" smtClean="0">
                <a:latin typeface="Times New Roman"/>
                <a:cs typeface="Times New Roman"/>
              </a:rPr>
              <a:t>a</a:t>
            </a:r>
            <a:r>
              <a:rPr sz="1100" spc="0" dirty="0" smtClean="0">
                <a:latin typeface="Times New Roman"/>
                <a:cs typeface="Times New Roman"/>
              </a:rPr>
              <a:t>rd (</a:t>
            </a:r>
            <a:r>
              <a:rPr sz="1100" spc="-29" dirty="0" smtClean="0">
                <a:latin typeface="Times New Roman"/>
                <a:cs typeface="Times New Roman"/>
              </a:rPr>
              <a:t>k</a:t>
            </a:r>
            <a:r>
              <a:rPr sz="1100" spc="0" dirty="0" smtClean="0">
                <a:latin typeface="Times New Roman"/>
                <a:cs typeface="Times New Roman"/>
              </a:rPr>
              <a:t>en</a:t>
            </a:r>
            <a:r>
              <a:rPr sz="1100" spc="-29" dirty="0" smtClean="0">
                <a:latin typeface="Times New Roman"/>
                <a:cs typeface="Times New Roman"/>
              </a:rPr>
              <a:t>y</a:t>
            </a:r>
            <a:r>
              <a:rPr sz="1100" spc="0" dirty="0" smtClean="0">
                <a:latin typeface="Times New Roman"/>
                <a:cs typeface="Times New Roman"/>
              </a:rPr>
              <a:t>a)</a:t>
            </a:r>
            <a:r>
              <a:rPr sz="1100" spc="162" dirty="0" smtClean="0">
                <a:latin typeface="Times New Roman"/>
                <a:cs typeface="Times New Roman"/>
              </a:rPr>
              <a:t> </a:t>
            </a:r>
            <a:r>
              <a:rPr sz="1100" spc="0" dirty="0" smtClean="0">
                <a:latin typeface="Times New Roman"/>
                <a:cs typeface="Times New Roman"/>
              </a:rPr>
              <a:t>using</a:t>
            </a:r>
            <a:r>
              <a:rPr sz="1100" spc="50" dirty="0" smtClean="0">
                <a:latin typeface="Times New Roman"/>
                <a:cs typeface="Times New Roman"/>
              </a:rPr>
              <a:t> </a:t>
            </a:r>
            <a:r>
              <a:rPr sz="1100" spc="0" dirty="0" smtClean="0">
                <a:latin typeface="Times New Roman"/>
                <a:cs typeface="Times New Roman"/>
              </a:rPr>
              <a:t>trained</a:t>
            </a:r>
            <a:r>
              <a:rPr sz="1100" spc="183" dirty="0" smtClean="0">
                <a:latin typeface="Times New Roman"/>
                <a:cs typeface="Times New Roman"/>
              </a:rPr>
              <a:t> </a:t>
            </a:r>
            <a:r>
              <a:rPr sz="1100" spc="0" dirty="0" smtClean="0">
                <a:latin typeface="Times New Roman"/>
                <a:cs typeface="Times New Roman"/>
              </a:rPr>
              <a:t>neural</a:t>
            </a:r>
            <a:r>
              <a:rPr sz="1100" spc="92" dirty="0" smtClean="0">
                <a:latin typeface="Times New Roman"/>
                <a:cs typeface="Times New Roman"/>
              </a:rPr>
              <a:t> </a:t>
            </a:r>
            <a:r>
              <a:rPr sz="1100" spc="0" dirty="0" smtClean="0">
                <a:latin typeface="Times New Roman"/>
                <a:cs typeface="Times New Roman"/>
              </a:rPr>
              <a:t>ne</a:t>
            </a:r>
            <a:r>
              <a:rPr sz="1100" spc="-29" dirty="0" smtClean="0">
                <a:latin typeface="Times New Roman"/>
                <a:cs typeface="Times New Roman"/>
              </a:rPr>
              <a:t>two</a:t>
            </a:r>
            <a:r>
              <a:rPr sz="1100" spc="0" dirty="0" smtClean="0">
                <a:latin typeface="Times New Roman"/>
                <a:cs typeface="Times New Roman"/>
              </a:rPr>
              <a:t>rks. </a:t>
            </a:r>
            <a:r>
              <a:rPr sz="1100" spc="-64" dirty="0" smtClean="0">
                <a:latin typeface="Times New Roman"/>
                <a:cs typeface="Times New Roman"/>
              </a:rPr>
              <a:t> </a:t>
            </a:r>
            <a:r>
              <a:rPr sz="1100" spc="0" dirty="0" smtClean="0">
                <a:latin typeface="Times New Roman"/>
                <a:cs typeface="Times New Roman"/>
              </a:rPr>
              <a:t>Journal</a:t>
            </a:r>
            <a:r>
              <a:rPr sz="1100" spc="188"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inf</a:t>
            </a:r>
            <a:r>
              <a:rPr sz="1100" spc="-29" dirty="0" smtClean="0">
                <a:latin typeface="Times New Roman"/>
                <a:cs typeface="Times New Roman"/>
              </a:rPr>
              <a:t>o</a:t>
            </a:r>
            <a:r>
              <a:rPr sz="1100" spc="0" dirty="0" smtClean="0">
                <a:latin typeface="Times New Roman"/>
                <a:cs typeface="Times New Roman"/>
              </a:rPr>
              <a:t>rmation technology</a:t>
            </a:r>
            <a:r>
              <a:rPr sz="1100" spc="60" dirty="0" smtClean="0">
                <a:latin typeface="Times New Roman"/>
                <a:cs typeface="Times New Roman"/>
              </a:rPr>
              <a:t> </a:t>
            </a:r>
            <a:r>
              <a:rPr sz="1100" spc="0" dirty="0" smtClean="0">
                <a:latin typeface="Times New Roman"/>
                <a:cs typeface="Times New Roman"/>
              </a:rPr>
              <a:t>education,</a:t>
            </a:r>
            <a:r>
              <a:rPr sz="1100" spc="203" dirty="0" smtClean="0">
                <a:latin typeface="Times New Roman"/>
                <a:cs typeface="Times New Roman"/>
              </a:rPr>
              <a:t> </a:t>
            </a:r>
            <a:r>
              <a:rPr sz="1100" spc="0" dirty="0" smtClean="0">
                <a:latin typeface="Times New Roman"/>
                <a:cs typeface="Times New Roman"/>
              </a:rPr>
              <a:t>10:333{347,</a:t>
            </a:r>
            <a:r>
              <a:rPr sz="1100" spc="75" dirty="0" smtClean="0">
                <a:latin typeface="Times New Roman"/>
                <a:cs typeface="Times New Roman"/>
              </a:rPr>
              <a:t> </a:t>
            </a:r>
            <a:r>
              <a:rPr sz="1100" spc="0" dirty="0" smtClean="0">
                <a:latin typeface="Times New Roman"/>
                <a:cs typeface="Times New Roman"/>
              </a:rPr>
              <a:t>2011.</a:t>
            </a:r>
            <a:endParaRPr sz="1100">
              <a:latin typeface="Times New Roman"/>
              <a:cs typeface="Times New Roman"/>
            </a:endParaRPr>
          </a:p>
          <a:p>
            <a:pPr marL="12700" marR="11396">
              <a:lnSpc>
                <a:spcPct val="95825"/>
              </a:lnSpc>
              <a:spcBef>
                <a:spcPts val="389"/>
              </a:spcBef>
            </a:pPr>
            <a:r>
              <a:rPr sz="1100" spc="0" dirty="0" smtClean="0">
                <a:latin typeface="Times New Roman"/>
                <a:cs typeface="Times New Roman"/>
              </a:rPr>
              <a:t>Finis</a:t>
            </a:r>
            <a:r>
              <a:rPr sz="1100" spc="5" dirty="0" smtClean="0">
                <a:latin typeface="Times New Roman"/>
                <a:cs typeface="Times New Roman"/>
              </a:rPr>
              <a:t> </a:t>
            </a:r>
            <a:r>
              <a:rPr sz="1100" spc="-29" dirty="0" smtClean="0">
                <a:latin typeface="Times New Roman"/>
                <a:cs typeface="Times New Roman"/>
              </a:rPr>
              <a:t>W</a:t>
            </a:r>
            <a:r>
              <a:rPr sz="1100" spc="0" dirty="0" smtClean="0">
                <a:latin typeface="Times New Roman"/>
                <a:cs typeface="Times New Roman"/>
              </a:rPr>
              <a:t>elch</a:t>
            </a:r>
            <a:r>
              <a:rPr sz="1100" spc="24" dirty="0" smtClean="0">
                <a:latin typeface="Times New Roman"/>
                <a:cs typeface="Times New Roman"/>
              </a:rPr>
              <a:t> </a:t>
            </a:r>
            <a:r>
              <a:rPr sz="1100" spc="0" dirty="0" smtClean="0">
                <a:latin typeface="Times New Roman"/>
                <a:cs typeface="Times New Roman"/>
              </a:rPr>
              <a:t>et</a:t>
            </a:r>
            <a:r>
              <a:rPr sz="1100" spc="66" dirty="0" smtClean="0">
                <a:latin typeface="Times New Roman"/>
                <a:cs typeface="Times New Roman"/>
              </a:rPr>
              <a:t> </a:t>
            </a:r>
            <a:r>
              <a:rPr sz="1100" spc="0" dirty="0" smtClean="0">
                <a:latin typeface="Times New Roman"/>
                <a:cs typeface="Times New Roman"/>
              </a:rPr>
              <a:t>al.</a:t>
            </a:r>
            <a:r>
              <a:rPr sz="1100" spc="218" dirty="0" smtClean="0">
                <a:latin typeface="Times New Roman"/>
                <a:cs typeface="Times New Roman"/>
              </a:rPr>
              <a:t> </a:t>
            </a:r>
            <a:r>
              <a:rPr sz="1100" spc="0" dirty="0" smtClean="0">
                <a:latin typeface="Times New Roman"/>
                <a:cs typeface="Times New Roman"/>
              </a:rPr>
              <a:t>New</a:t>
            </a:r>
            <a:r>
              <a:rPr sz="1100" spc="8" dirty="0" smtClean="0">
                <a:latin typeface="Times New Roman"/>
                <a:cs typeface="Times New Roman"/>
              </a:rPr>
              <a:t> </a:t>
            </a:r>
            <a:r>
              <a:rPr sz="1100" spc="0" dirty="0" smtClean="0">
                <a:latin typeface="Times New Roman"/>
                <a:cs typeface="Times New Roman"/>
              </a:rPr>
              <a:t>evidence</a:t>
            </a:r>
            <a:r>
              <a:rPr sz="1100" spc="-16" dirty="0" smtClean="0">
                <a:latin typeface="Times New Roman"/>
                <a:cs typeface="Times New Roman"/>
              </a:rPr>
              <a:t> </a:t>
            </a:r>
            <a:r>
              <a:rPr sz="1100" spc="0" dirty="0" smtClean="0">
                <a:latin typeface="Times New Roman"/>
                <a:cs typeface="Times New Roman"/>
              </a:rPr>
              <a:t>on</a:t>
            </a:r>
            <a:r>
              <a:rPr sz="1100" spc="89" dirty="0" smtClean="0">
                <a:latin typeface="Times New Roman"/>
                <a:cs typeface="Times New Roman"/>
              </a:rPr>
              <a:t> </a:t>
            </a:r>
            <a:r>
              <a:rPr sz="1100" spc="0" dirty="0" smtClean="0">
                <a:latin typeface="Times New Roman"/>
                <a:cs typeface="Times New Roman"/>
              </a:rPr>
              <a:t>sch</a:t>
            </a:r>
            <a:r>
              <a:rPr sz="1100" spc="29" dirty="0" smtClean="0">
                <a:latin typeface="Times New Roman"/>
                <a:cs typeface="Times New Roman"/>
              </a:rPr>
              <a:t>o</a:t>
            </a:r>
            <a:r>
              <a:rPr sz="1100" spc="0" dirty="0" smtClean="0">
                <a:latin typeface="Times New Roman"/>
                <a:cs typeface="Times New Roman"/>
              </a:rPr>
              <a:t>ol</a:t>
            </a:r>
            <a:r>
              <a:rPr sz="1100" spc="18" dirty="0" smtClean="0">
                <a:latin typeface="Times New Roman"/>
                <a:cs typeface="Times New Roman"/>
              </a:rPr>
              <a:t> </a:t>
            </a:r>
            <a:r>
              <a:rPr sz="1100" spc="0" dirty="0" smtClean="0">
                <a:latin typeface="Times New Roman"/>
                <a:cs typeface="Times New Roman"/>
              </a:rPr>
              <a:t>desegregation.</a:t>
            </a:r>
            <a:endParaRPr sz="1100">
              <a:latin typeface="Times New Roman"/>
              <a:cs typeface="Times New Roman"/>
            </a:endParaRPr>
          </a:p>
          <a:p>
            <a:pPr marL="12700" marR="11396">
              <a:lnSpc>
                <a:spcPct val="95825"/>
              </a:lnSpc>
              <a:spcBef>
                <a:spcPts val="90"/>
              </a:spcBef>
            </a:pPr>
            <a:r>
              <a:rPr sz="1100" spc="0" dirty="0" smtClean="0">
                <a:latin typeface="Times New Roman"/>
                <a:cs typeface="Times New Roman"/>
              </a:rPr>
              <a:t>1987.</a:t>
            </a:r>
            <a:endParaRPr sz="1100">
              <a:latin typeface="Times New Roman"/>
              <a:cs typeface="Times New Roman"/>
            </a:endParaRPr>
          </a:p>
        </p:txBody>
      </p:sp>
      <p:sp>
        <p:nvSpPr>
          <p:cNvPr id="4" name="object 4"/>
          <p:cNvSpPr txBox="1"/>
          <p:nvPr/>
        </p:nvSpPr>
        <p:spPr>
          <a:xfrm>
            <a:off x="4286250" y="3341872"/>
            <a:ext cx="253822"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50</a:t>
            </a:r>
            <a:r>
              <a:rPr sz="600" spc="-14"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3" name="object 3"/>
          <p:cNvSpPr txBox="1"/>
          <p:nvPr/>
        </p:nvSpPr>
        <p:spPr>
          <a:xfrm>
            <a:off x="3333978" y="3270179"/>
            <a:ext cx="43099" cy="40583"/>
          </a:xfrm>
          <a:prstGeom prst="rect">
            <a:avLst/>
          </a:prstGeom>
        </p:spPr>
        <p:txBody>
          <a:bodyPr wrap="square" lIns="0" tIns="0" rIns="0" bIns="0" rtlCol="0">
            <a:noAutofit/>
          </a:bodyPr>
          <a:lstStyle/>
          <a:p>
            <a:endParaRPr/>
          </a:p>
        </p:txBody>
      </p:sp>
      <p:sp>
        <p:nvSpPr>
          <p:cNvPr id="2" name="object 2"/>
          <p:cNvSpPr txBox="1"/>
          <p:nvPr/>
        </p:nvSpPr>
        <p:spPr>
          <a:xfrm>
            <a:off x="3069133" y="3285457"/>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16" name="object 16"/>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17" name="object 17"/>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18" name="object 18"/>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19" name="object 19"/>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20" name="object 20"/>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1" name="object 21"/>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2" name="object 22"/>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23" name="object 23"/>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24" name="object 24"/>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25" name="object 25"/>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26" name="object 26"/>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7" name="object 27"/>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8" name="object 28"/>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9" name="object 29"/>
          <p:cNvSpPr/>
          <p:nvPr/>
        </p:nvSpPr>
        <p:spPr>
          <a:xfrm>
            <a:off x="313867" y="776604"/>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30" name="object 30"/>
          <p:cNvSpPr/>
          <p:nvPr/>
        </p:nvSpPr>
        <p:spPr>
          <a:xfrm>
            <a:off x="313867" y="862545"/>
            <a:ext cx="3980268" cy="2689555"/>
          </a:xfrm>
          <a:custGeom>
            <a:avLst/>
            <a:gdLst/>
            <a:ahLst/>
            <a:cxnLst/>
            <a:rect l="l" t="t" r="r" b="b"/>
            <a:pathLst>
              <a:path w="3980268" h="2689555">
                <a:moveTo>
                  <a:pt x="3980268" y="0"/>
                </a:moveTo>
                <a:lnTo>
                  <a:pt x="0" y="0"/>
                </a:lnTo>
                <a:lnTo>
                  <a:pt x="0" y="2593454"/>
                </a:lnTo>
                <a:lnTo>
                  <a:pt x="3980268" y="2593454"/>
                </a:lnTo>
                <a:lnTo>
                  <a:pt x="3980268" y="0"/>
                </a:lnTo>
                <a:close/>
              </a:path>
            </a:pathLst>
          </a:custGeom>
          <a:solidFill>
            <a:srgbClr val="E9E9F2"/>
          </a:solidFill>
        </p:spPr>
        <p:txBody>
          <a:bodyPr wrap="square" lIns="0" tIns="0" rIns="0" bIns="0" rtlCol="0">
            <a:noAutofit/>
          </a:bodyPr>
          <a:lstStyle/>
          <a:p>
            <a:endParaRPr/>
          </a:p>
        </p:txBody>
      </p:sp>
      <p:sp>
        <p:nvSpPr>
          <p:cNvPr id="31" name="object 31"/>
          <p:cNvSpPr/>
          <p:nvPr/>
        </p:nvSpPr>
        <p:spPr>
          <a:xfrm>
            <a:off x="506310" y="1221092"/>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32" name="object 32"/>
          <p:cNvSpPr/>
          <p:nvPr/>
        </p:nvSpPr>
        <p:spPr>
          <a:xfrm>
            <a:off x="506310" y="1603197"/>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33" name="object 33"/>
          <p:cNvSpPr/>
          <p:nvPr/>
        </p:nvSpPr>
        <p:spPr>
          <a:xfrm>
            <a:off x="506310" y="1985302"/>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34" name="object 34"/>
          <p:cNvSpPr/>
          <p:nvPr/>
        </p:nvSpPr>
        <p:spPr>
          <a:xfrm>
            <a:off x="506310" y="2367419"/>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35" name="object 35"/>
          <p:cNvSpPr/>
          <p:nvPr/>
        </p:nvSpPr>
        <p:spPr>
          <a:xfrm>
            <a:off x="506310" y="2749524"/>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36" name="object 36"/>
          <p:cNvSpPr/>
          <p:nvPr/>
        </p:nvSpPr>
        <p:spPr>
          <a:xfrm>
            <a:off x="506310" y="2959557"/>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37" name="object 37"/>
          <p:cNvSpPr/>
          <p:nvPr/>
        </p:nvSpPr>
        <p:spPr>
          <a:xfrm>
            <a:off x="506310" y="3341662"/>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1" name="object 11"/>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2" name="object 12"/>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3" name="object 13"/>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10" name="object 10"/>
          <p:cNvSpPr txBox="1"/>
          <p:nvPr/>
        </p:nvSpPr>
        <p:spPr>
          <a:xfrm>
            <a:off x="19050" y="18663"/>
            <a:ext cx="4553055" cy="101315"/>
          </a:xfrm>
          <a:prstGeom prst="rect">
            <a:avLst/>
          </a:prstGeom>
        </p:spPr>
        <p:txBody>
          <a:bodyPr wrap="square" lIns="0" tIns="0" rIns="0" bIns="0" rtlCol="0">
            <a:noAutofit/>
          </a:bodyPr>
          <a:lstStyle/>
          <a:p>
            <a:pPr marL="12700">
              <a:lnSpc>
                <a:spcPts val="680"/>
              </a:lnSpc>
              <a:spcBef>
                <a:spcPts val="34"/>
              </a:spcBef>
            </a:pPr>
            <a:r>
              <a:rPr lang="en-US" sz="600" spc="0" dirty="0" smtClean="0">
                <a:solidFill>
                  <a:srgbClr val="FFFFFF"/>
                </a:solidFill>
                <a:latin typeface="Times New Roman"/>
                <a:cs typeface="Times New Roman"/>
              </a:rPr>
              <a:t>Intr</a:t>
            </a:r>
            <a:r>
              <a:rPr lang="en-US" sz="600" spc="16" dirty="0" smtClean="0">
                <a:solidFill>
                  <a:srgbClr val="FFFFFF"/>
                </a:solidFill>
                <a:latin typeface="Times New Roman"/>
                <a:cs typeface="Times New Roman"/>
              </a:rPr>
              <a:t>o</a:t>
            </a:r>
            <a:r>
              <a:rPr lang="en-US" sz="600" spc="0" dirty="0" smtClean="0">
                <a:solidFill>
                  <a:srgbClr val="FFFFFF"/>
                </a:solidFill>
                <a:latin typeface="Times New Roman"/>
                <a:cs typeface="Times New Roman"/>
              </a:rPr>
              <a:t>duction  </a:t>
            </a:r>
            <a:r>
              <a:rPr lang="en-US" sz="600" spc="26" dirty="0" smtClean="0">
                <a:solidFill>
                  <a:srgbClr val="FFFFFF"/>
                </a:solidFill>
                <a:latin typeface="Times New Roman"/>
                <a:cs typeface="Times New Roman"/>
              </a:rPr>
              <a:t> </a:t>
            </a:r>
            <a:r>
              <a:rPr lang="en-US" sz="600" spc="0" dirty="0" smtClean="0">
                <a:solidFill>
                  <a:srgbClr val="8C8CAC"/>
                </a:solidFill>
                <a:latin typeface="Times New Roman"/>
                <a:cs typeface="Times New Roman"/>
              </a:rPr>
              <a:t>Objectives  </a:t>
            </a:r>
            <a:r>
              <a:rPr lang="en-US" sz="600" spc="27" dirty="0" smtClean="0">
                <a:solidFill>
                  <a:srgbClr val="8C8CAC"/>
                </a:solidFill>
                <a:latin typeface="Times New Roman"/>
                <a:cs typeface="Times New Roman"/>
              </a:rPr>
              <a:t>Problem Description</a:t>
            </a:r>
            <a:r>
              <a:rPr lang="en-US" sz="600" spc="0" dirty="0" smtClean="0">
                <a:solidFill>
                  <a:srgbClr val="8C8CAC"/>
                </a:solidFill>
                <a:latin typeface="Times New Roman"/>
                <a:cs typeface="Times New Roman"/>
              </a:rPr>
              <a:t>  </a:t>
            </a:r>
            <a:r>
              <a:rPr lang="en-US" sz="600" spc="27"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Approach  </a:t>
            </a:r>
            <a:r>
              <a:rPr lang="en-US" sz="600" spc="5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Case Study  </a:t>
            </a:r>
            <a:r>
              <a:rPr lang="en-US" sz="600" spc="23"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Meta Model  </a:t>
            </a:r>
            <a:r>
              <a:rPr lang="en-US" sz="600" spc="28"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Algorithm  Model  </a:t>
            </a:r>
            <a:r>
              <a:rPr lang="en-US" sz="600" spc="7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Summary</a:t>
            </a:r>
            <a:endParaRPr lang="en-US" sz="600" dirty="0" smtClean="0">
              <a:latin typeface="Times New Roman"/>
              <a:cs typeface="Times New Roman"/>
            </a:endParaRPr>
          </a:p>
          <a:p>
            <a:pPr marL="12700">
              <a:lnSpc>
                <a:spcPts val="680"/>
              </a:lnSpc>
              <a:spcBef>
                <a:spcPts val="34"/>
              </a:spcBef>
            </a:pPr>
            <a:endParaRPr sz="600" dirty="0">
              <a:latin typeface="Times New Roman"/>
              <a:cs typeface="Times New Roman"/>
            </a:endParaRPr>
          </a:p>
        </p:txBody>
      </p:sp>
      <p:sp>
        <p:nvSpPr>
          <p:cNvPr id="9" name="object 9"/>
          <p:cNvSpPr txBox="1"/>
          <p:nvPr/>
        </p:nvSpPr>
        <p:spPr>
          <a:xfrm>
            <a:off x="95299" y="366542"/>
            <a:ext cx="4467496"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Intr</a:t>
            </a:r>
            <a:r>
              <a:rPr sz="1400" spc="39" dirty="0" smtClean="0">
                <a:solidFill>
                  <a:srgbClr val="FFFFFF"/>
                </a:solidFill>
                <a:latin typeface="Times New Roman"/>
                <a:cs typeface="Times New Roman"/>
              </a:rPr>
              <a:t>o</a:t>
            </a:r>
            <a:r>
              <a:rPr sz="1400" spc="0" dirty="0" smtClean="0">
                <a:solidFill>
                  <a:srgbClr val="FFFFFF"/>
                </a:solidFill>
                <a:latin typeface="Times New Roman"/>
                <a:cs typeface="Times New Roman"/>
              </a:rPr>
              <a:t>duction</a:t>
            </a:r>
            <a:r>
              <a:rPr sz="1400" spc="271" dirty="0" smtClean="0">
                <a:solidFill>
                  <a:srgbClr val="FFFFFF"/>
                </a:solidFill>
                <a:latin typeface="Times New Roman"/>
                <a:cs typeface="Times New Roman"/>
              </a:rPr>
              <a:t> </a:t>
            </a:r>
            <a:r>
              <a:rPr sz="1400" spc="0" dirty="0" smtClean="0">
                <a:solidFill>
                  <a:srgbClr val="FFFFFF"/>
                </a:solidFill>
                <a:latin typeface="Times New Roman"/>
                <a:cs typeface="Times New Roman"/>
              </a:rPr>
              <a:t>(Cont’d)</a:t>
            </a:r>
            <a:r>
              <a:rPr lang="en-US" sz="1400" spc="0" dirty="0" smtClean="0">
                <a:solidFill>
                  <a:srgbClr val="FFFFFF"/>
                </a:solidFill>
                <a:latin typeface="Times New Roman"/>
                <a:cs typeface="Times New Roman"/>
              </a:rPr>
              <a:t>: Public Sector Universities in Pakistan</a:t>
            </a:r>
            <a:endParaRPr sz="1400" dirty="0">
              <a:latin typeface="Times New Roman"/>
              <a:cs typeface="Times New Roman"/>
            </a:endParaRPr>
          </a:p>
        </p:txBody>
      </p:sp>
      <p:sp>
        <p:nvSpPr>
          <p:cNvPr id="8" name="object 8"/>
          <p:cNvSpPr txBox="1"/>
          <p:nvPr/>
        </p:nvSpPr>
        <p:spPr>
          <a:xfrm>
            <a:off x="347306" y="917700"/>
            <a:ext cx="2205386" cy="163945"/>
          </a:xfrm>
          <a:prstGeom prst="rect">
            <a:avLst/>
          </a:prstGeom>
        </p:spPr>
        <p:txBody>
          <a:bodyPr wrap="square" lIns="0" tIns="0" rIns="0" bIns="0" rtlCol="0">
            <a:noAutofit/>
          </a:bodyPr>
          <a:lstStyle/>
          <a:p>
            <a:pPr marL="12700">
              <a:lnSpc>
                <a:spcPts val="1160"/>
              </a:lnSpc>
              <a:spcBef>
                <a:spcPts val="57"/>
              </a:spcBef>
            </a:pPr>
            <a:r>
              <a:rPr sz="1100" spc="0" dirty="0" smtClean="0">
                <a:latin typeface="Times New Roman"/>
                <a:cs typeface="Times New Roman"/>
              </a:rPr>
              <a:t>Public</a:t>
            </a:r>
            <a:r>
              <a:rPr sz="1100" spc="95" dirty="0" smtClean="0">
                <a:latin typeface="Times New Roman"/>
                <a:cs typeface="Times New Roman"/>
              </a:rPr>
              <a:t> </a:t>
            </a:r>
            <a:r>
              <a:rPr sz="1100" spc="0" dirty="0" smtClean="0">
                <a:latin typeface="Times New Roman"/>
                <a:cs typeface="Times New Roman"/>
              </a:rPr>
              <a:t>Sect</a:t>
            </a:r>
            <a:r>
              <a:rPr sz="1100" spc="-29" dirty="0" smtClean="0">
                <a:latin typeface="Times New Roman"/>
                <a:cs typeface="Times New Roman"/>
              </a:rPr>
              <a:t>o</a:t>
            </a:r>
            <a:r>
              <a:rPr sz="1100" spc="0" dirty="0" smtClean="0">
                <a:latin typeface="Times New Roman"/>
                <a:cs typeface="Times New Roman"/>
              </a:rPr>
              <a:t>r</a:t>
            </a:r>
            <a:r>
              <a:rPr sz="1100" spc="163" dirty="0" smtClean="0">
                <a:latin typeface="Times New Roman"/>
                <a:cs typeface="Times New Roman"/>
              </a:rPr>
              <a:t> </a:t>
            </a:r>
            <a:r>
              <a:rPr sz="1100" spc="0" dirty="0" smtClean="0">
                <a:latin typeface="Times New Roman"/>
                <a:cs typeface="Times New Roman"/>
              </a:rPr>
              <a:t>Universities</a:t>
            </a:r>
            <a:r>
              <a:rPr sz="1100" spc="-85" dirty="0" smtClean="0">
                <a:latin typeface="Times New Roman"/>
                <a:cs typeface="Times New Roman"/>
              </a:rPr>
              <a:t> </a:t>
            </a:r>
            <a:r>
              <a:rPr sz="1100" spc="0" dirty="0" smtClean="0">
                <a:latin typeface="Times New Roman"/>
                <a:cs typeface="Times New Roman"/>
              </a:rPr>
              <a:t>in</a:t>
            </a:r>
            <a:r>
              <a:rPr sz="1100" spc="55"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akistan</a:t>
            </a:r>
            <a:endParaRPr sz="1100" dirty="0">
              <a:latin typeface="Times New Roman"/>
              <a:cs typeface="Times New Roman"/>
            </a:endParaRPr>
          </a:p>
        </p:txBody>
      </p:sp>
      <p:sp>
        <p:nvSpPr>
          <p:cNvPr id="7" name="object 7"/>
          <p:cNvSpPr txBox="1"/>
          <p:nvPr/>
        </p:nvSpPr>
        <p:spPr>
          <a:xfrm>
            <a:off x="624395" y="1165692"/>
            <a:ext cx="3577625" cy="2074482"/>
          </a:xfrm>
          <a:prstGeom prst="rect">
            <a:avLst/>
          </a:prstGeom>
        </p:spPr>
        <p:txBody>
          <a:bodyPr wrap="square" lIns="0" tIns="0" rIns="0" bIns="0" rtlCol="0">
            <a:noAutofit/>
          </a:bodyPr>
          <a:lstStyle/>
          <a:p>
            <a:pPr marL="12700">
              <a:lnSpc>
                <a:spcPts val="1160"/>
              </a:lnSpc>
              <a:spcBef>
                <a:spcPts val="57"/>
              </a:spcBef>
            </a:pPr>
            <a:r>
              <a:rPr sz="1100" spc="0" dirty="0" smtClean="0">
                <a:latin typeface="Times New Roman"/>
                <a:cs typeface="Times New Roman"/>
              </a:rPr>
              <a:t>Acc</a:t>
            </a:r>
            <a:r>
              <a:rPr sz="1100" spc="-29" dirty="0" smtClean="0">
                <a:latin typeface="Times New Roman"/>
                <a:cs typeface="Times New Roman"/>
              </a:rPr>
              <a:t>o</a:t>
            </a:r>
            <a:r>
              <a:rPr sz="1100" spc="0" dirty="0" smtClean="0">
                <a:latin typeface="Times New Roman"/>
                <a:cs typeface="Times New Roman"/>
              </a:rPr>
              <a:t>rding</a:t>
            </a:r>
            <a:r>
              <a:rPr sz="1100" spc="-18" dirty="0" smtClean="0">
                <a:latin typeface="Times New Roman"/>
                <a:cs typeface="Times New Roman"/>
              </a:rPr>
              <a:t> </a:t>
            </a:r>
            <a:r>
              <a:rPr sz="1100" spc="0" dirty="0" smtClean="0">
                <a:latin typeface="Times New Roman"/>
                <a:cs typeface="Times New Roman"/>
              </a:rPr>
              <a:t>to</a:t>
            </a:r>
            <a:r>
              <a:rPr sz="1100" spc="166" dirty="0" smtClean="0">
                <a:latin typeface="Times New Roman"/>
                <a:cs typeface="Times New Roman"/>
              </a:rPr>
              <a:t> </a:t>
            </a:r>
            <a:r>
              <a:rPr sz="1100" spc="0" dirty="0" smtClean="0">
                <a:latin typeface="Times New Roman"/>
                <a:cs typeface="Times New Roman"/>
              </a:rPr>
              <a:t>HEC</a:t>
            </a:r>
            <a:r>
              <a:rPr sz="1100" spc="1"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olicies,</a:t>
            </a:r>
            <a:r>
              <a:rPr sz="1100" spc="-45" dirty="0" smtClean="0">
                <a:latin typeface="Times New Roman"/>
                <a:cs typeface="Times New Roman"/>
              </a:rPr>
              <a:t> </a:t>
            </a:r>
            <a:r>
              <a:rPr sz="1100" spc="0" dirty="0" smtClean="0">
                <a:latin typeface="Times New Roman"/>
                <a:cs typeface="Times New Roman"/>
              </a:rPr>
              <a:t>funding</a:t>
            </a:r>
            <a:r>
              <a:rPr sz="1100" spc="44" dirty="0" smtClean="0">
                <a:latin typeface="Times New Roman"/>
                <a:cs typeface="Times New Roman"/>
              </a:rPr>
              <a:t> </a:t>
            </a:r>
            <a:r>
              <a:rPr sz="1100" spc="0" dirty="0" smtClean="0">
                <a:latin typeface="Times New Roman"/>
                <a:cs typeface="Times New Roman"/>
              </a:rPr>
              <a:t>de</a:t>
            </a:r>
            <a:r>
              <a:rPr sz="1100" spc="29" dirty="0" smtClean="0">
                <a:latin typeface="Times New Roman"/>
                <a:cs typeface="Times New Roman"/>
              </a:rPr>
              <a:t>p</a:t>
            </a:r>
            <a:r>
              <a:rPr sz="1100" spc="0" dirty="0" smtClean="0">
                <a:latin typeface="Times New Roman"/>
                <a:cs typeface="Times New Roman"/>
              </a:rPr>
              <a:t>ends</a:t>
            </a:r>
            <a:r>
              <a:rPr sz="1100" spc="99" dirty="0" smtClean="0">
                <a:latin typeface="Times New Roman"/>
                <a:cs typeface="Times New Roman"/>
              </a:rPr>
              <a:t> </a:t>
            </a:r>
            <a:r>
              <a:rPr sz="1100" spc="0" dirty="0" smtClean="0">
                <a:latin typeface="Times New Roman"/>
                <a:cs typeface="Times New Roman"/>
              </a:rPr>
              <a:t>on</a:t>
            </a:r>
            <a:r>
              <a:rPr sz="1100" spc="89" dirty="0" smtClean="0">
                <a:latin typeface="Times New Roman"/>
                <a:cs typeface="Times New Roman"/>
              </a:rPr>
              <a:t> </a:t>
            </a:r>
            <a:r>
              <a:rPr sz="1100" spc="0" dirty="0" smtClean="0">
                <a:latin typeface="Times New Roman"/>
                <a:cs typeface="Times New Roman"/>
              </a:rPr>
              <a:t>total</a:t>
            </a:r>
            <a:r>
              <a:rPr sz="1100" spc="245" dirty="0" smtClean="0">
                <a:latin typeface="Times New Roman"/>
                <a:cs typeface="Times New Roman"/>
              </a:rPr>
              <a:t> </a:t>
            </a:r>
            <a:r>
              <a:rPr sz="1100" spc="0" dirty="0" smtClean="0">
                <a:latin typeface="Times New Roman"/>
                <a:cs typeface="Times New Roman"/>
              </a:rPr>
              <a:t>num</a:t>
            </a:r>
            <a:r>
              <a:rPr sz="1100" spc="29" dirty="0" smtClean="0">
                <a:latin typeface="Times New Roman"/>
                <a:cs typeface="Times New Roman"/>
              </a:rPr>
              <a:t>b</a:t>
            </a:r>
            <a:r>
              <a:rPr sz="1100" spc="0" dirty="0" smtClean="0">
                <a:latin typeface="Times New Roman"/>
                <a:cs typeface="Times New Roman"/>
              </a:rPr>
              <a:t>er</a:t>
            </a:r>
            <a:endParaRPr sz="1100" dirty="0">
              <a:latin typeface="Times New Roman"/>
              <a:cs typeface="Times New Roman"/>
            </a:endParaRPr>
          </a:p>
          <a:p>
            <a:pPr marL="12700" marR="20781">
              <a:lnSpc>
                <a:spcPct val="95825"/>
              </a:lnSpc>
              <a:spcBef>
                <a:spcPts val="32"/>
              </a:spcBef>
            </a:pP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students</a:t>
            </a:r>
            <a:endParaRPr sz="1100" dirty="0">
              <a:latin typeface="Times New Roman"/>
              <a:cs typeface="Times New Roman"/>
            </a:endParaRPr>
          </a:p>
          <a:p>
            <a:pPr marL="12700" marR="215125">
              <a:lnSpc>
                <a:spcPts val="1264"/>
              </a:lnSpc>
              <a:spcBef>
                <a:spcPts val="385"/>
              </a:spcBef>
            </a:pPr>
            <a:r>
              <a:rPr sz="1100" spc="0" dirty="0" smtClean="0">
                <a:latin typeface="Times New Roman"/>
                <a:cs typeface="Times New Roman"/>
              </a:rPr>
              <a:t>The</a:t>
            </a:r>
            <a:r>
              <a:rPr sz="1100" spc="157" dirty="0" smtClean="0">
                <a:latin typeface="Times New Roman"/>
                <a:cs typeface="Times New Roman"/>
              </a:rPr>
              <a:t> </a:t>
            </a:r>
            <a:r>
              <a:rPr sz="1100" spc="0" dirty="0" smtClean="0">
                <a:latin typeface="Times New Roman"/>
                <a:cs typeface="Times New Roman"/>
              </a:rPr>
              <a:t>main</a:t>
            </a:r>
            <a:r>
              <a:rPr sz="1100" spc="95" dirty="0" smtClean="0">
                <a:latin typeface="Times New Roman"/>
                <a:cs typeface="Times New Roman"/>
              </a:rPr>
              <a:t> </a:t>
            </a:r>
            <a:r>
              <a:rPr sz="1100" spc="0" dirty="0" smtClean="0">
                <a:latin typeface="Times New Roman"/>
                <a:cs typeface="Times New Roman"/>
              </a:rPr>
              <a:t>goal</a:t>
            </a:r>
            <a:r>
              <a:rPr sz="1100" spc="60"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universities</a:t>
            </a:r>
            <a:r>
              <a:rPr sz="1100" spc="-23" dirty="0" smtClean="0">
                <a:latin typeface="Times New Roman"/>
                <a:cs typeface="Times New Roman"/>
              </a:rPr>
              <a:t> </a:t>
            </a:r>
            <a:r>
              <a:rPr sz="1100" spc="0" dirty="0" smtClean="0">
                <a:latin typeface="Times New Roman"/>
                <a:cs typeface="Times New Roman"/>
              </a:rPr>
              <a:t>is</a:t>
            </a:r>
            <a:r>
              <a:rPr sz="1100" spc="31" dirty="0" smtClean="0">
                <a:latin typeface="Times New Roman"/>
                <a:cs typeface="Times New Roman"/>
              </a:rPr>
              <a:t> </a:t>
            </a:r>
            <a:r>
              <a:rPr sz="1100" spc="0" dirty="0" smtClean="0">
                <a:latin typeface="Times New Roman"/>
                <a:cs typeface="Times New Roman"/>
              </a:rPr>
              <a:t>to</a:t>
            </a:r>
            <a:r>
              <a:rPr sz="1100" spc="166" dirty="0" smtClean="0">
                <a:latin typeface="Times New Roman"/>
                <a:cs typeface="Times New Roman"/>
              </a:rPr>
              <a:t> </a:t>
            </a:r>
            <a:r>
              <a:rPr sz="1100" spc="0" dirty="0" smtClean="0">
                <a:latin typeface="Times New Roman"/>
                <a:cs typeface="Times New Roman"/>
              </a:rPr>
              <a:t>achieve</a:t>
            </a:r>
            <a:r>
              <a:rPr sz="1100" spc="21" dirty="0" smtClean="0">
                <a:latin typeface="Times New Roman"/>
                <a:cs typeface="Times New Roman"/>
              </a:rPr>
              <a:t> </a:t>
            </a:r>
            <a:r>
              <a:rPr sz="1100" spc="0" dirty="0" smtClean="0">
                <a:latin typeface="Times New Roman"/>
                <a:cs typeface="Times New Roman"/>
              </a:rPr>
              <a:t>maximum</a:t>
            </a:r>
            <a:r>
              <a:rPr sz="1100" spc="58" dirty="0" smtClean="0">
                <a:latin typeface="Times New Roman"/>
                <a:cs typeface="Times New Roman"/>
              </a:rPr>
              <a:t> </a:t>
            </a:r>
            <a:r>
              <a:rPr sz="1100" spc="0" dirty="0" smtClean="0">
                <a:latin typeface="Times New Roman"/>
                <a:cs typeface="Times New Roman"/>
              </a:rPr>
              <a:t>seat utlization.</a:t>
            </a:r>
            <a:endParaRPr sz="1100" dirty="0">
              <a:latin typeface="Times New Roman"/>
              <a:cs typeface="Times New Roman"/>
            </a:endParaRPr>
          </a:p>
          <a:p>
            <a:pPr marL="12700" marR="115677">
              <a:lnSpc>
                <a:spcPts val="1264"/>
              </a:lnSpc>
              <a:spcBef>
                <a:spcPts val="389"/>
              </a:spcBef>
            </a:pPr>
            <a:r>
              <a:rPr sz="1100" dirty="0" smtClean="0">
                <a:latin typeface="Times New Roman"/>
                <a:cs typeface="Times New Roman"/>
              </a:rPr>
              <a:t>Empl</a:t>
            </a:r>
            <a:r>
              <a:rPr sz="1100" spc="-29" dirty="0" smtClean="0">
                <a:latin typeface="Times New Roman"/>
                <a:cs typeface="Times New Roman"/>
              </a:rPr>
              <a:t>o</a:t>
            </a:r>
            <a:r>
              <a:rPr sz="1100" spc="0" dirty="0" smtClean="0">
                <a:latin typeface="Times New Roman"/>
                <a:cs typeface="Times New Roman"/>
              </a:rPr>
              <a:t>yment</a:t>
            </a:r>
            <a:r>
              <a:rPr sz="1100" spc="89" dirty="0" smtClean="0">
                <a:latin typeface="Times New Roman"/>
                <a:cs typeface="Times New Roman"/>
              </a:rPr>
              <a:t> </a:t>
            </a:r>
            <a:r>
              <a:rPr sz="1100" spc="0" dirty="0" smtClean="0">
                <a:latin typeface="Times New Roman"/>
                <a:cs typeface="Times New Roman"/>
              </a:rPr>
              <a:t>ratio</a:t>
            </a:r>
            <a:r>
              <a:rPr sz="1100" spc="164" dirty="0" smtClean="0">
                <a:latin typeface="Times New Roman"/>
                <a:cs typeface="Times New Roman"/>
              </a:rPr>
              <a:t> </a:t>
            </a:r>
            <a:r>
              <a:rPr sz="1100" spc="0" dirty="0" smtClean="0">
                <a:latin typeface="Times New Roman"/>
                <a:cs typeface="Times New Roman"/>
              </a:rPr>
              <a:t>is</a:t>
            </a:r>
            <a:r>
              <a:rPr sz="1100" spc="31" dirty="0" smtClean="0">
                <a:latin typeface="Times New Roman"/>
                <a:cs typeface="Times New Roman"/>
              </a:rPr>
              <a:t> </a:t>
            </a:r>
            <a:r>
              <a:rPr sz="1100" spc="0" dirty="0" smtClean="0">
                <a:latin typeface="Times New Roman"/>
                <a:cs typeface="Times New Roman"/>
              </a:rPr>
              <a:t>determined</a:t>
            </a:r>
            <a:r>
              <a:rPr sz="1100" spc="147" dirty="0" smtClean="0">
                <a:latin typeface="Times New Roman"/>
                <a:cs typeface="Times New Roman"/>
              </a:rPr>
              <a:t> </a:t>
            </a:r>
            <a:r>
              <a:rPr sz="1100" spc="-29" dirty="0" smtClean="0">
                <a:latin typeface="Times New Roman"/>
                <a:cs typeface="Times New Roman"/>
              </a:rPr>
              <a:t>b</a:t>
            </a:r>
            <a:r>
              <a:rPr sz="1100" spc="0" dirty="0" smtClean="0">
                <a:latin typeface="Times New Roman"/>
                <a:cs typeface="Times New Roman"/>
              </a:rPr>
              <a:t>y</a:t>
            </a:r>
            <a:r>
              <a:rPr sz="1100" spc="51"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num</a:t>
            </a:r>
            <a:r>
              <a:rPr sz="1100" spc="29" dirty="0" smtClean="0">
                <a:latin typeface="Times New Roman"/>
                <a:cs typeface="Times New Roman"/>
              </a:rPr>
              <a:t>b</a:t>
            </a:r>
            <a:r>
              <a:rPr sz="1100" spc="0" dirty="0" smtClean="0">
                <a:latin typeface="Times New Roman"/>
                <a:cs typeface="Times New Roman"/>
              </a:rPr>
              <a:t>er</a:t>
            </a:r>
            <a:r>
              <a:rPr sz="1100" spc="125"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students enrollled.</a:t>
            </a:r>
            <a:endParaRPr sz="1100" dirty="0">
              <a:latin typeface="Times New Roman"/>
              <a:cs typeface="Times New Roman"/>
            </a:endParaRPr>
          </a:p>
          <a:p>
            <a:pPr marL="12700" marR="110884">
              <a:lnSpc>
                <a:spcPts val="1264"/>
              </a:lnSpc>
              <a:spcBef>
                <a:spcPts val="389"/>
              </a:spcBef>
            </a:pPr>
            <a:r>
              <a:rPr sz="1100" spc="0" dirty="0" smtClean="0">
                <a:latin typeface="Times New Roman"/>
                <a:cs typeface="Times New Roman"/>
              </a:rPr>
              <a:t>Public</a:t>
            </a:r>
            <a:r>
              <a:rPr sz="1100" spc="95" dirty="0" smtClean="0">
                <a:latin typeface="Times New Roman"/>
                <a:cs typeface="Times New Roman"/>
              </a:rPr>
              <a:t> </a:t>
            </a:r>
            <a:r>
              <a:rPr sz="1100" spc="0" dirty="0" smtClean="0">
                <a:latin typeface="Times New Roman"/>
                <a:cs typeface="Times New Roman"/>
              </a:rPr>
              <a:t>sect</a:t>
            </a:r>
            <a:r>
              <a:rPr sz="1100" spc="-29" dirty="0" smtClean="0">
                <a:latin typeface="Times New Roman"/>
                <a:cs typeface="Times New Roman"/>
              </a:rPr>
              <a:t>o</a:t>
            </a:r>
            <a:r>
              <a:rPr sz="1100" spc="0" dirty="0" smtClean="0">
                <a:latin typeface="Times New Roman"/>
                <a:cs typeface="Times New Roman"/>
              </a:rPr>
              <a:t>r</a:t>
            </a:r>
            <a:r>
              <a:rPr sz="1100" spc="142" dirty="0" smtClean="0">
                <a:latin typeface="Times New Roman"/>
                <a:cs typeface="Times New Roman"/>
              </a:rPr>
              <a:t> </a:t>
            </a:r>
            <a:r>
              <a:rPr sz="1100" spc="0" dirty="0" smtClean="0">
                <a:latin typeface="Times New Roman"/>
                <a:cs typeface="Times New Roman"/>
              </a:rPr>
              <a:t>universities</a:t>
            </a:r>
            <a:r>
              <a:rPr sz="1100" spc="-23" dirty="0" smtClean="0">
                <a:latin typeface="Times New Roman"/>
                <a:cs typeface="Times New Roman"/>
              </a:rPr>
              <a:t> </a:t>
            </a:r>
            <a:r>
              <a:rPr sz="1100" spc="-29" dirty="0" smtClean="0">
                <a:latin typeface="Times New Roman"/>
                <a:cs typeface="Times New Roman"/>
              </a:rPr>
              <a:t>a</a:t>
            </a:r>
            <a:r>
              <a:rPr sz="1100" spc="0" dirty="0" smtClean="0">
                <a:latin typeface="Times New Roman"/>
                <a:cs typeface="Times New Roman"/>
              </a:rPr>
              <a:t>re</a:t>
            </a:r>
            <a:r>
              <a:rPr sz="1100" spc="124" dirty="0" smtClean="0">
                <a:latin typeface="Times New Roman"/>
                <a:cs typeface="Times New Roman"/>
              </a:rPr>
              <a:t> </a:t>
            </a:r>
            <a:r>
              <a:rPr sz="1100" spc="0" dirty="0" smtClean="0">
                <a:latin typeface="Times New Roman"/>
                <a:cs typeface="Times New Roman"/>
              </a:rPr>
              <a:t>sup</a:t>
            </a:r>
            <a:r>
              <a:rPr sz="1100" spc="29" dirty="0" smtClean="0">
                <a:latin typeface="Times New Roman"/>
                <a:cs typeface="Times New Roman"/>
              </a:rPr>
              <a:t>p</a:t>
            </a:r>
            <a:r>
              <a:rPr sz="1100" spc="0" dirty="0" smtClean="0">
                <a:latin typeface="Times New Roman"/>
                <a:cs typeface="Times New Roman"/>
              </a:rPr>
              <a:t>osed</a:t>
            </a:r>
            <a:r>
              <a:rPr sz="1100" spc="93" dirty="0" smtClean="0">
                <a:latin typeface="Times New Roman"/>
                <a:cs typeface="Times New Roman"/>
              </a:rPr>
              <a:t> </a:t>
            </a:r>
            <a:r>
              <a:rPr sz="1100" spc="0" dirty="0" smtClean="0">
                <a:latin typeface="Times New Roman"/>
                <a:cs typeface="Times New Roman"/>
              </a:rPr>
              <a:t>to</a:t>
            </a:r>
            <a:r>
              <a:rPr sz="1100" spc="166" dirty="0" smtClean="0">
                <a:latin typeface="Times New Roman"/>
                <a:cs typeface="Times New Roman"/>
              </a:rPr>
              <a:t> </a:t>
            </a:r>
            <a:r>
              <a:rPr sz="1100" spc="0" dirty="0" smtClean="0">
                <a:latin typeface="Times New Roman"/>
                <a:cs typeface="Times New Roman"/>
              </a:rPr>
              <a:t>mainly o</a:t>
            </a:r>
            <a:r>
              <a:rPr sz="1100" spc="29" dirty="0" smtClean="0">
                <a:latin typeface="Times New Roman"/>
                <a:cs typeface="Times New Roman"/>
              </a:rPr>
              <a:t>p</a:t>
            </a:r>
            <a:r>
              <a:rPr sz="1100" spc="0" dirty="0" smtClean="0">
                <a:latin typeface="Times New Roman"/>
                <a:cs typeface="Times New Roman"/>
              </a:rPr>
              <a:t>erate</a:t>
            </a:r>
            <a:r>
              <a:rPr sz="1100" spc="203" dirty="0" smtClean="0">
                <a:latin typeface="Times New Roman"/>
                <a:cs typeface="Times New Roman"/>
              </a:rPr>
              <a:t> </a:t>
            </a:r>
            <a:r>
              <a:rPr sz="1100" spc="0" dirty="0" smtClean="0">
                <a:latin typeface="Times New Roman"/>
                <a:cs typeface="Times New Roman"/>
              </a:rPr>
              <a:t>in their</a:t>
            </a:r>
            <a:r>
              <a:rPr sz="1100" spc="132"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rescir</a:t>
            </a:r>
            <a:r>
              <a:rPr sz="1100" spc="29" dirty="0" smtClean="0">
                <a:latin typeface="Times New Roman"/>
                <a:cs typeface="Times New Roman"/>
              </a:rPr>
              <a:t>b</a:t>
            </a:r>
            <a:r>
              <a:rPr sz="1100" spc="0" dirty="0" smtClean="0">
                <a:latin typeface="Times New Roman"/>
                <a:cs typeface="Times New Roman"/>
              </a:rPr>
              <a:t>ed</a:t>
            </a:r>
            <a:r>
              <a:rPr sz="1100" spc="54" dirty="0" smtClean="0">
                <a:latin typeface="Times New Roman"/>
                <a:cs typeface="Times New Roman"/>
              </a:rPr>
              <a:t> </a:t>
            </a:r>
            <a:r>
              <a:rPr sz="1100" spc="0" dirty="0" smtClean="0">
                <a:latin typeface="Times New Roman"/>
                <a:cs typeface="Times New Roman"/>
              </a:rPr>
              <a:t>jurisdictions.</a:t>
            </a:r>
            <a:endParaRPr sz="1100" dirty="0">
              <a:latin typeface="Times New Roman"/>
              <a:cs typeface="Times New Roman"/>
            </a:endParaRPr>
          </a:p>
          <a:p>
            <a:pPr marL="12700" marR="20781">
              <a:lnSpc>
                <a:spcPct val="95825"/>
              </a:lnSpc>
              <a:spcBef>
                <a:spcPts val="389"/>
              </a:spcBef>
            </a:pPr>
            <a:r>
              <a:rPr sz="1100" spc="0" dirty="0" smtClean="0">
                <a:latin typeface="Times New Roman"/>
                <a:cs typeface="Times New Roman"/>
              </a:rPr>
              <a:t>Each</a:t>
            </a:r>
            <a:r>
              <a:rPr sz="1100" spc="101" dirty="0" smtClean="0">
                <a:latin typeface="Times New Roman"/>
                <a:cs typeface="Times New Roman"/>
              </a:rPr>
              <a:t> </a:t>
            </a:r>
            <a:r>
              <a:rPr sz="1100" spc="0" dirty="0" smtClean="0">
                <a:latin typeface="Times New Roman"/>
                <a:cs typeface="Times New Roman"/>
              </a:rPr>
              <a:t>Univeri</a:t>
            </a:r>
            <a:r>
              <a:rPr sz="1100" spc="-29" dirty="0" smtClean="0">
                <a:latin typeface="Times New Roman"/>
                <a:cs typeface="Times New Roman"/>
              </a:rPr>
              <a:t>t</a:t>
            </a:r>
            <a:r>
              <a:rPr sz="1100" spc="0" dirty="0" smtClean="0">
                <a:latin typeface="Times New Roman"/>
                <a:cs typeface="Times New Roman"/>
              </a:rPr>
              <a:t>y</a:t>
            </a:r>
            <a:r>
              <a:rPr sz="1100" spc="89" dirty="0" smtClean="0">
                <a:latin typeface="Times New Roman"/>
                <a:cs typeface="Times New Roman"/>
              </a:rPr>
              <a:t> </a:t>
            </a:r>
            <a:r>
              <a:rPr sz="1100" spc="0" dirty="0" smtClean="0">
                <a:latin typeface="Times New Roman"/>
                <a:cs typeface="Times New Roman"/>
              </a:rPr>
              <a:t>has</a:t>
            </a:r>
            <a:r>
              <a:rPr sz="1100" spc="122" dirty="0" smtClean="0">
                <a:latin typeface="Times New Roman"/>
                <a:cs typeface="Times New Roman"/>
              </a:rPr>
              <a:t> </a:t>
            </a:r>
            <a:r>
              <a:rPr sz="1100" spc="0" dirty="0" smtClean="0">
                <a:latin typeface="Times New Roman"/>
                <a:cs typeface="Times New Roman"/>
              </a:rPr>
              <a:t>its</a:t>
            </a:r>
            <a:r>
              <a:rPr sz="1100" spc="117" dirty="0" smtClean="0">
                <a:latin typeface="Times New Roman"/>
                <a:cs typeface="Times New Roman"/>
              </a:rPr>
              <a:t> </a:t>
            </a:r>
            <a:r>
              <a:rPr sz="1100" spc="-29" dirty="0" smtClean="0">
                <a:latin typeface="Times New Roman"/>
                <a:cs typeface="Times New Roman"/>
              </a:rPr>
              <a:t>o</a:t>
            </a:r>
            <a:r>
              <a:rPr sz="1100" spc="0" dirty="0" smtClean="0">
                <a:latin typeface="Times New Roman"/>
                <a:cs typeface="Times New Roman"/>
              </a:rPr>
              <a:t>wn</a:t>
            </a:r>
            <a:r>
              <a:rPr sz="1100" spc="39" dirty="0" smtClean="0">
                <a:latin typeface="Times New Roman"/>
                <a:cs typeface="Times New Roman"/>
              </a:rPr>
              <a:t> </a:t>
            </a:r>
            <a:r>
              <a:rPr sz="1100" spc="0" dirty="0" smtClean="0">
                <a:latin typeface="Times New Roman"/>
                <a:cs typeface="Times New Roman"/>
              </a:rPr>
              <a:t>jurisdiction</a:t>
            </a:r>
            <a:endParaRPr sz="1100" dirty="0">
              <a:latin typeface="Times New Roman"/>
              <a:cs typeface="Times New Roman"/>
            </a:endParaRPr>
          </a:p>
          <a:p>
            <a:pPr marL="12700" marR="263021">
              <a:lnSpc>
                <a:spcPts val="1264"/>
              </a:lnSpc>
              <a:spcBef>
                <a:spcPts val="385"/>
              </a:spcBef>
            </a:pPr>
            <a:r>
              <a:rPr sz="1100" spc="0" dirty="0" smtClean="0">
                <a:latin typeface="Times New Roman"/>
                <a:cs typeface="Times New Roman"/>
              </a:rPr>
              <a:t>Acc</a:t>
            </a:r>
            <a:r>
              <a:rPr sz="1100" spc="-29" dirty="0" smtClean="0">
                <a:latin typeface="Times New Roman"/>
                <a:cs typeface="Times New Roman"/>
              </a:rPr>
              <a:t>o</a:t>
            </a:r>
            <a:r>
              <a:rPr sz="1100" spc="0" dirty="0" smtClean="0">
                <a:latin typeface="Times New Roman"/>
                <a:cs typeface="Times New Roman"/>
              </a:rPr>
              <a:t>rding</a:t>
            </a:r>
            <a:r>
              <a:rPr sz="1100" spc="-18" dirty="0" smtClean="0">
                <a:latin typeface="Times New Roman"/>
                <a:cs typeface="Times New Roman"/>
              </a:rPr>
              <a:t> </a:t>
            </a:r>
            <a:r>
              <a:rPr sz="1100" spc="0" dirty="0" smtClean="0">
                <a:latin typeface="Times New Roman"/>
                <a:cs typeface="Times New Roman"/>
              </a:rPr>
              <a:t>to</a:t>
            </a:r>
            <a:r>
              <a:rPr sz="1100" spc="166" dirty="0" smtClean="0">
                <a:latin typeface="Times New Roman"/>
                <a:cs typeface="Times New Roman"/>
              </a:rPr>
              <a:t> </a:t>
            </a:r>
            <a:r>
              <a:rPr sz="1100" spc="0" dirty="0" smtClean="0">
                <a:latin typeface="Times New Roman"/>
                <a:cs typeface="Times New Roman"/>
              </a:rPr>
              <a:t>HEC,</a:t>
            </a:r>
            <a:r>
              <a:rPr sz="1100" spc="26" dirty="0" smtClean="0">
                <a:latin typeface="Times New Roman"/>
                <a:cs typeface="Times New Roman"/>
              </a:rPr>
              <a:t> </a:t>
            </a:r>
            <a:r>
              <a:rPr sz="1100" spc="0" dirty="0" smtClean="0">
                <a:latin typeface="Times New Roman"/>
                <a:cs typeface="Times New Roman"/>
              </a:rPr>
              <a:t>total</a:t>
            </a:r>
            <a:r>
              <a:rPr sz="1100" spc="241" dirty="0" smtClean="0">
                <a:latin typeface="Times New Roman"/>
                <a:cs typeface="Times New Roman"/>
              </a:rPr>
              <a:t> </a:t>
            </a:r>
            <a:r>
              <a:rPr sz="1100" spc="0" dirty="0" smtClean="0">
                <a:latin typeface="Times New Roman"/>
                <a:cs typeface="Times New Roman"/>
              </a:rPr>
              <a:t>num</a:t>
            </a:r>
            <a:r>
              <a:rPr sz="1100" spc="29" dirty="0" smtClean="0">
                <a:latin typeface="Times New Roman"/>
                <a:cs typeface="Times New Roman"/>
              </a:rPr>
              <a:t>b</a:t>
            </a:r>
            <a:r>
              <a:rPr sz="1100" spc="0" dirty="0" smtClean="0">
                <a:latin typeface="Times New Roman"/>
                <a:cs typeface="Times New Roman"/>
              </a:rPr>
              <a:t>er</a:t>
            </a:r>
            <a:r>
              <a:rPr sz="1100" spc="124"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public</a:t>
            </a:r>
            <a:r>
              <a:rPr sz="1100" spc="26" dirty="0" smtClean="0">
                <a:latin typeface="Times New Roman"/>
                <a:cs typeface="Times New Roman"/>
              </a:rPr>
              <a:t> </a:t>
            </a:r>
            <a:r>
              <a:rPr sz="1100" spc="0" dirty="0" smtClean="0">
                <a:latin typeface="Times New Roman"/>
                <a:cs typeface="Times New Roman"/>
              </a:rPr>
              <a:t>sect</a:t>
            </a:r>
            <a:r>
              <a:rPr sz="1100" spc="-29" dirty="0" smtClean="0">
                <a:latin typeface="Times New Roman"/>
                <a:cs typeface="Times New Roman"/>
              </a:rPr>
              <a:t>o</a:t>
            </a:r>
            <a:r>
              <a:rPr sz="1100" spc="0" dirty="0" smtClean="0">
                <a:latin typeface="Times New Roman"/>
                <a:cs typeface="Times New Roman"/>
              </a:rPr>
              <a:t>r</a:t>
            </a:r>
            <a:r>
              <a:rPr sz="1100" spc="151" dirty="0" smtClean="0">
                <a:latin typeface="Times New Roman"/>
                <a:cs typeface="Times New Roman"/>
              </a:rPr>
              <a:t> </a:t>
            </a:r>
            <a:r>
              <a:rPr sz="1100" spc="0" dirty="0" smtClean="0">
                <a:latin typeface="Times New Roman"/>
                <a:cs typeface="Times New Roman"/>
              </a:rPr>
              <a:t>general universities</a:t>
            </a:r>
            <a:r>
              <a:rPr sz="1100" spc="-15" dirty="0" smtClean="0">
                <a:latin typeface="Times New Roman"/>
                <a:cs typeface="Times New Roman"/>
              </a:rPr>
              <a:t> </a:t>
            </a:r>
            <a:r>
              <a:rPr sz="1100" spc="-29" dirty="0" smtClean="0">
                <a:latin typeface="Times New Roman"/>
                <a:cs typeface="Times New Roman"/>
              </a:rPr>
              <a:t>a</a:t>
            </a:r>
            <a:r>
              <a:rPr sz="1100" spc="0" dirty="0" smtClean="0">
                <a:latin typeface="Times New Roman"/>
                <a:cs typeface="Times New Roman"/>
              </a:rPr>
              <a:t>re</a:t>
            </a:r>
            <a:r>
              <a:rPr sz="1100" spc="122" dirty="0" smtClean="0">
                <a:latin typeface="Times New Roman"/>
                <a:cs typeface="Times New Roman"/>
              </a:rPr>
              <a:t> </a:t>
            </a:r>
            <a:r>
              <a:rPr sz="1100" spc="0" dirty="0" smtClean="0">
                <a:latin typeface="Times New Roman"/>
                <a:cs typeface="Times New Roman"/>
              </a:rPr>
              <a:t>80.</a:t>
            </a:r>
            <a:endParaRPr sz="1100" dirty="0">
              <a:latin typeface="Times New Roman"/>
              <a:cs typeface="Times New Roman"/>
            </a:endParaRPr>
          </a:p>
        </p:txBody>
      </p:sp>
      <p:sp>
        <p:nvSpPr>
          <p:cNvPr id="6" name="object 6"/>
          <p:cNvSpPr txBox="1"/>
          <p:nvPr/>
        </p:nvSpPr>
        <p:spPr>
          <a:xfrm>
            <a:off x="624395" y="3286262"/>
            <a:ext cx="3415222" cy="163945"/>
          </a:xfrm>
          <a:prstGeom prst="rect">
            <a:avLst/>
          </a:prstGeom>
        </p:spPr>
        <p:txBody>
          <a:bodyPr wrap="square" lIns="0" tIns="0" rIns="0" bIns="0" rtlCol="0">
            <a:noAutofit/>
          </a:bodyPr>
          <a:lstStyle/>
          <a:p>
            <a:pPr marL="12700">
              <a:lnSpc>
                <a:spcPts val="1160"/>
              </a:lnSpc>
              <a:spcBef>
                <a:spcPts val="57"/>
              </a:spcBef>
            </a:pPr>
            <a:r>
              <a:rPr sz="1100" spc="0" dirty="0" smtClean="0">
                <a:latin typeface="Times New Roman"/>
                <a:cs typeface="Times New Roman"/>
              </a:rPr>
              <a:t>Many</a:t>
            </a:r>
            <a:r>
              <a:rPr sz="1100" spc="45" dirty="0" smtClean="0">
                <a:latin typeface="Times New Roman"/>
                <a:cs typeface="Times New Roman"/>
              </a:rPr>
              <a:t> </a:t>
            </a:r>
            <a:r>
              <a:rPr sz="1100" spc="0" dirty="0" smtClean="0">
                <a:latin typeface="Times New Roman"/>
                <a:cs typeface="Times New Roman"/>
              </a:rPr>
              <a:t>sub-campuses</a:t>
            </a:r>
            <a:r>
              <a:rPr sz="1100" spc="123" dirty="0" smtClean="0">
                <a:latin typeface="Times New Roman"/>
                <a:cs typeface="Times New Roman"/>
              </a:rPr>
              <a:t> </a:t>
            </a:r>
            <a:r>
              <a:rPr sz="1100" spc="-29" dirty="0" smtClean="0">
                <a:latin typeface="Times New Roman"/>
                <a:cs typeface="Times New Roman"/>
              </a:rPr>
              <a:t>a</a:t>
            </a:r>
            <a:r>
              <a:rPr sz="1100" spc="0" dirty="0" smtClean="0">
                <a:latin typeface="Times New Roman"/>
                <a:cs typeface="Times New Roman"/>
              </a:rPr>
              <a:t>re</a:t>
            </a:r>
            <a:r>
              <a:rPr sz="1100" spc="122" dirty="0" smtClean="0">
                <a:latin typeface="Times New Roman"/>
                <a:cs typeface="Times New Roman"/>
              </a:rPr>
              <a:t> </a:t>
            </a:r>
            <a:r>
              <a:rPr sz="1100" spc="0" dirty="0" smtClean="0">
                <a:latin typeface="Times New Roman"/>
                <a:cs typeface="Times New Roman"/>
              </a:rPr>
              <a:t>ass</a:t>
            </a:r>
            <a:r>
              <a:rPr sz="1100" spc="29" dirty="0" smtClean="0">
                <a:latin typeface="Times New Roman"/>
                <a:cs typeface="Times New Roman"/>
              </a:rPr>
              <a:t>o</a:t>
            </a:r>
            <a:r>
              <a:rPr sz="1100" spc="0" dirty="0" smtClean="0">
                <a:latin typeface="Times New Roman"/>
                <a:cs typeface="Times New Roman"/>
              </a:rPr>
              <a:t>ciated</a:t>
            </a:r>
            <a:r>
              <a:rPr sz="1100" spc="171" dirty="0" smtClean="0">
                <a:latin typeface="Times New Roman"/>
                <a:cs typeface="Times New Roman"/>
              </a:rPr>
              <a:t> </a:t>
            </a:r>
            <a:r>
              <a:rPr sz="1100" spc="0" dirty="0" smtClean="0">
                <a:latin typeface="Times New Roman"/>
                <a:cs typeface="Times New Roman"/>
              </a:rPr>
              <a:t>with</a:t>
            </a:r>
            <a:r>
              <a:rPr sz="1100" spc="82" dirty="0" smtClean="0">
                <a:latin typeface="Times New Roman"/>
                <a:cs typeface="Times New Roman"/>
              </a:rPr>
              <a:t> </a:t>
            </a:r>
            <a:r>
              <a:rPr sz="1100" spc="0" dirty="0" smtClean="0">
                <a:latin typeface="Times New Roman"/>
                <a:cs typeface="Times New Roman"/>
              </a:rPr>
              <a:t>these</a:t>
            </a:r>
            <a:r>
              <a:rPr sz="1100" spc="89" dirty="0" smtClean="0">
                <a:latin typeface="Times New Roman"/>
                <a:cs typeface="Times New Roman"/>
              </a:rPr>
              <a:t> </a:t>
            </a:r>
            <a:r>
              <a:rPr sz="1100" spc="0" dirty="0" smtClean="0">
                <a:latin typeface="Times New Roman"/>
                <a:cs typeface="Times New Roman"/>
              </a:rPr>
              <a:t>universities.</a:t>
            </a:r>
            <a:endParaRPr sz="1100">
              <a:latin typeface="Times New Roman"/>
              <a:cs typeface="Times New Roman"/>
            </a:endParaRPr>
          </a:p>
        </p:txBody>
      </p:sp>
      <p:sp>
        <p:nvSpPr>
          <p:cNvPr id="5" name="object 5"/>
          <p:cNvSpPr txBox="1"/>
          <p:nvPr/>
        </p:nvSpPr>
        <p:spPr>
          <a:xfrm>
            <a:off x="4326559" y="3341872"/>
            <a:ext cx="213488"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6</a:t>
            </a:r>
            <a:r>
              <a:rPr sz="600" spc="-29"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4" name="object 4"/>
          <p:cNvSpPr txBox="1"/>
          <p:nvPr/>
        </p:nvSpPr>
        <p:spPr>
          <a:xfrm>
            <a:off x="3333978" y="3270179"/>
            <a:ext cx="43099" cy="40583"/>
          </a:xfrm>
          <a:prstGeom prst="rect">
            <a:avLst/>
          </a:prstGeom>
        </p:spPr>
        <p:txBody>
          <a:bodyPr wrap="square" lIns="0" tIns="0" rIns="0" bIns="0" rtlCol="0">
            <a:noAutofit/>
          </a:bodyPr>
          <a:lstStyle/>
          <a:p>
            <a:endParaRPr/>
          </a:p>
        </p:txBody>
      </p:sp>
      <p:sp>
        <p:nvSpPr>
          <p:cNvPr id="3" name="object 3"/>
          <p:cNvSpPr txBox="1"/>
          <p:nvPr/>
        </p:nvSpPr>
        <p:spPr>
          <a:xfrm>
            <a:off x="3069133" y="3285457"/>
            <a:ext cx="43019" cy="15183"/>
          </a:xfrm>
          <a:prstGeom prst="rect">
            <a:avLst/>
          </a:prstGeom>
        </p:spPr>
        <p:txBody>
          <a:bodyPr wrap="square" lIns="0" tIns="0" rIns="0" bIns="0" rtlCol="0">
            <a:noAutofit/>
          </a:bodyPr>
          <a:lstStyle/>
          <a:p>
            <a:endParaRPr/>
          </a:p>
        </p:txBody>
      </p:sp>
      <p:sp>
        <p:nvSpPr>
          <p:cNvPr id="2" name="object 2"/>
          <p:cNvSpPr txBox="1"/>
          <p:nvPr/>
        </p:nvSpPr>
        <p:spPr>
          <a:xfrm>
            <a:off x="313867" y="776604"/>
            <a:ext cx="3980268" cy="92265"/>
          </a:xfrm>
          <a:prstGeom prst="rect">
            <a:avLst/>
          </a:prstGeom>
        </p:spPr>
        <p:txBody>
          <a:bodyPr wrap="square" lIns="0" tIns="0" rIns="0" bIns="0" rtlCol="0">
            <a:noAutofit/>
          </a:bodyPr>
          <a:lstStyle/>
          <a:p>
            <a:pPr marL="25400">
              <a:lnSpc>
                <a:spcPts val="700"/>
              </a:lnSpc>
              <a:spcBef>
                <a:spcPts val="26"/>
              </a:spcBef>
            </a:pPr>
            <a:endParaRPr sz="7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6" name="object 46"/>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5" name="object 45"/>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41" name="object 41"/>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2" name="object 42"/>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3" name="object 43"/>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4" name="object 44"/>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5" name="object 35"/>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6" name="object 36"/>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7" name="object 37"/>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8" name="object 38"/>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9" name="object 39"/>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40" name="object 40"/>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9" name="object 29"/>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2" name="object 32"/>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3" name="object 33"/>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4" name="object 34"/>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4" name="object 24"/>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5" name="object 25"/>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8" name="object 28"/>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8" name="object 18"/>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19" name="object 19"/>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20" name="object 20"/>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21" name="object 21"/>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2" name="object 22"/>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3" name="object 23"/>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5" name="object 15"/>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6" name="object 16"/>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7" name="object 17"/>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13" name="object 13"/>
          <p:cNvSpPr/>
          <p:nvPr/>
        </p:nvSpPr>
        <p:spPr>
          <a:xfrm>
            <a:off x="313867" y="1206220"/>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14" name="object 14"/>
          <p:cNvSpPr/>
          <p:nvPr/>
        </p:nvSpPr>
        <p:spPr>
          <a:xfrm>
            <a:off x="313867" y="1292161"/>
            <a:ext cx="3980268" cy="252844"/>
          </a:xfrm>
          <a:custGeom>
            <a:avLst/>
            <a:gdLst/>
            <a:ahLst/>
            <a:cxnLst/>
            <a:rect l="l" t="t" r="r" b="b"/>
            <a:pathLst>
              <a:path w="3980268" h="252844">
                <a:moveTo>
                  <a:pt x="0" y="252844"/>
                </a:moveTo>
                <a:lnTo>
                  <a:pt x="3980268" y="252844"/>
                </a:lnTo>
                <a:lnTo>
                  <a:pt x="3980268" y="0"/>
                </a:lnTo>
                <a:lnTo>
                  <a:pt x="0" y="0"/>
                </a:lnTo>
                <a:lnTo>
                  <a:pt x="0" y="252844"/>
                </a:lnTo>
                <a:close/>
              </a:path>
            </a:pathLst>
          </a:custGeom>
          <a:solidFill>
            <a:srgbClr val="E9E9F2"/>
          </a:solidFill>
        </p:spPr>
        <p:txBody>
          <a:bodyPr wrap="square" lIns="0" tIns="0" rIns="0" bIns="0" rtlCol="0">
            <a:noAutofit/>
          </a:bodyPr>
          <a:lstStyle/>
          <a:p>
            <a:endParaRPr/>
          </a:p>
        </p:txBody>
      </p:sp>
      <p:sp>
        <p:nvSpPr>
          <p:cNvPr id="12" name="object 12"/>
          <p:cNvSpPr/>
          <p:nvPr/>
        </p:nvSpPr>
        <p:spPr>
          <a:xfrm>
            <a:off x="506310" y="1769440"/>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1" name="object 11"/>
          <p:cNvSpPr/>
          <p:nvPr/>
        </p:nvSpPr>
        <p:spPr>
          <a:xfrm>
            <a:off x="506310" y="2151545"/>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0" name="object 10"/>
          <p:cNvSpPr/>
          <p:nvPr/>
        </p:nvSpPr>
        <p:spPr>
          <a:xfrm>
            <a:off x="506310" y="2361577"/>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9" name="object 9"/>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0" dirty="0" smtClean="0">
                <a:solidFill>
                  <a:srgbClr val="FFFFFF"/>
                </a:solidFill>
                <a:latin typeface="Times New Roman"/>
                <a:cs typeface="Times New Roman"/>
              </a:rPr>
              <a:t>Intr</a:t>
            </a:r>
            <a:r>
              <a:rPr lang="en-US" sz="600" spc="16" dirty="0" smtClean="0">
                <a:solidFill>
                  <a:srgbClr val="FFFFFF"/>
                </a:solidFill>
                <a:latin typeface="Times New Roman"/>
                <a:cs typeface="Times New Roman"/>
              </a:rPr>
              <a:t>o</a:t>
            </a:r>
            <a:r>
              <a:rPr lang="en-US" sz="600" spc="0" dirty="0" smtClean="0">
                <a:solidFill>
                  <a:srgbClr val="FFFFFF"/>
                </a:solidFill>
                <a:latin typeface="Times New Roman"/>
                <a:cs typeface="Times New Roman"/>
              </a:rPr>
              <a:t>duction  </a:t>
            </a:r>
            <a:r>
              <a:rPr lang="en-US" sz="600" spc="26" dirty="0" smtClean="0">
                <a:solidFill>
                  <a:srgbClr val="FFFFFF"/>
                </a:solidFill>
                <a:latin typeface="Times New Roman"/>
                <a:cs typeface="Times New Roman"/>
              </a:rPr>
              <a:t> </a:t>
            </a:r>
            <a:r>
              <a:rPr lang="en-US" sz="600" spc="0" dirty="0" smtClean="0">
                <a:solidFill>
                  <a:srgbClr val="8C8CAC"/>
                </a:solidFill>
                <a:latin typeface="Times New Roman"/>
                <a:cs typeface="Times New Roman"/>
              </a:rPr>
              <a:t>Objectives  </a:t>
            </a:r>
            <a:r>
              <a:rPr lang="en-US" sz="600" spc="27" dirty="0" smtClean="0">
                <a:solidFill>
                  <a:srgbClr val="8C8CAC"/>
                </a:solidFill>
                <a:latin typeface="Times New Roman"/>
                <a:cs typeface="Times New Roman"/>
              </a:rPr>
              <a:t>Problem Description</a:t>
            </a:r>
            <a:r>
              <a:rPr lang="en-US" sz="600" spc="0" dirty="0" smtClean="0">
                <a:solidFill>
                  <a:srgbClr val="8C8CAC"/>
                </a:solidFill>
                <a:latin typeface="Times New Roman"/>
                <a:cs typeface="Times New Roman"/>
              </a:rPr>
              <a:t>  </a:t>
            </a:r>
            <a:r>
              <a:rPr lang="en-US" sz="600" spc="27"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Approach  </a:t>
            </a:r>
            <a:r>
              <a:rPr lang="en-US" sz="600" spc="5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Case Study  </a:t>
            </a:r>
            <a:r>
              <a:rPr lang="en-US" sz="600" spc="23"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Meta Model  </a:t>
            </a:r>
            <a:r>
              <a:rPr lang="en-US" sz="600" spc="28"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Algorithm Model  </a:t>
            </a:r>
            <a:r>
              <a:rPr lang="en-US" sz="600" spc="7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Summary</a:t>
            </a:r>
            <a:endParaRPr lang="en-US" sz="600" dirty="0">
              <a:latin typeface="Times New Roman"/>
              <a:cs typeface="Times New Roman"/>
            </a:endParaRPr>
          </a:p>
        </p:txBody>
      </p:sp>
      <p:sp>
        <p:nvSpPr>
          <p:cNvPr id="8" name="object 8"/>
          <p:cNvSpPr txBox="1"/>
          <p:nvPr/>
        </p:nvSpPr>
        <p:spPr>
          <a:xfrm>
            <a:off x="95300" y="366542"/>
            <a:ext cx="4512704"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Intr</a:t>
            </a:r>
            <a:r>
              <a:rPr sz="1400" spc="39" dirty="0" smtClean="0">
                <a:solidFill>
                  <a:srgbClr val="FFFFFF"/>
                </a:solidFill>
                <a:latin typeface="Times New Roman"/>
                <a:cs typeface="Times New Roman"/>
              </a:rPr>
              <a:t>o</a:t>
            </a:r>
            <a:r>
              <a:rPr sz="1400" spc="0" dirty="0" smtClean="0">
                <a:solidFill>
                  <a:srgbClr val="FFFFFF"/>
                </a:solidFill>
                <a:latin typeface="Times New Roman"/>
                <a:cs typeface="Times New Roman"/>
              </a:rPr>
              <a:t>duction</a:t>
            </a:r>
            <a:r>
              <a:rPr sz="1400" spc="271" dirty="0" smtClean="0">
                <a:solidFill>
                  <a:srgbClr val="FFFFFF"/>
                </a:solidFill>
                <a:latin typeface="Times New Roman"/>
                <a:cs typeface="Times New Roman"/>
              </a:rPr>
              <a:t> </a:t>
            </a:r>
            <a:r>
              <a:rPr sz="1400" spc="0" dirty="0" smtClean="0">
                <a:solidFill>
                  <a:srgbClr val="FFFFFF"/>
                </a:solidFill>
                <a:latin typeface="Times New Roman"/>
                <a:cs typeface="Times New Roman"/>
              </a:rPr>
              <a:t>(Cont’d)</a:t>
            </a:r>
            <a:r>
              <a:rPr lang="en-US" sz="1400" spc="0" dirty="0" smtClean="0">
                <a:solidFill>
                  <a:srgbClr val="FFFFFF"/>
                </a:solidFill>
                <a:latin typeface="Times New Roman"/>
                <a:cs typeface="Times New Roman"/>
              </a:rPr>
              <a:t>: Challenges for the (PSU)</a:t>
            </a:r>
            <a:endParaRPr sz="1400" dirty="0">
              <a:latin typeface="Times New Roman"/>
              <a:cs typeface="Times New Roman"/>
            </a:endParaRPr>
          </a:p>
        </p:txBody>
      </p:sp>
      <p:sp>
        <p:nvSpPr>
          <p:cNvPr id="7" name="object 7"/>
          <p:cNvSpPr txBox="1"/>
          <p:nvPr/>
        </p:nvSpPr>
        <p:spPr>
          <a:xfrm>
            <a:off x="624395" y="1714040"/>
            <a:ext cx="3540433" cy="928155"/>
          </a:xfrm>
          <a:prstGeom prst="rect">
            <a:avLst/>
          </a:prstGeom>
        </p:spPr>
        <p:txBody>
          <a:bodyPr wrap="square" lIns="0" tIns="0" rIns="0" bIns="0" rtlCol="0">
            <a:noAutofit/>
          </a:bodyPr>
          <a:lstStyle/>
          <a:p>
            <a:pPr marL="12700" marR="11396">
              <a:lnSpc>
                <a:spcPts val="1160"/>
              </a:lnSpc>
              <a:spcBef>
                <a:spcPts val="57"/>
              </a:spcBef>
            </a:pPr>
            <a:r>
              <a:rPr sz="1100" spc="0" dirty="0" smtClean="0">
                <a:latin typeface="Times New Roman"/>
                <a:cs typeface="Times New Roman"/>
              </a:rPr>
              <a:t>Pro</a:t>
            </a:r>
            <a:r>
              <a:rPr sz="1100" spc="29" dirty="0" smtClean="0">
                <a:latin typeface="Times New Roman"/>
                <a:cs typeface="Times New Roman"/>
              </a:rPr>
              <a:t>p</a:t>
            </a:r>
            <a:r>
              <a:rPr sz="1100" spc="0" dirty="0" smtClean="0">
                <a:latin typeface="Times New Roman"/>
                <a:cs typeface="Times New Roman"/>
              </a:rPr>
              <a:t>er</a:t>
            </a:r>
            <a:r>
              <a:rPr sz="1100" spc="171" dirty="0" smtClean="0">
                <a:latin typeface="Times New Roman"/>
                <a:cs typeface="Times New Roman"/>
              </a:rPr>
              <a:t> </a:t>
            </a:r>
            <a:r>
              <a:rPr sz="1100" spc="0" dirty="0" smtClean="0">
                <a:latin typeface="Times New Roman"/>
                <a:cs typeface="Times New Roman"/>
              </a:rPr>
              <a:t>discemination</a:t>
            </a:r>
            <a:r>
              <a:rPr sz="1100" spc="75"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ros</a:t>
            </a:r>
            <a:r>
              <a:rPr sz="1100" spc="29" dirty="0" smtClean="0">
                <a:latin typeface="Times New Roman"/>
                <a:cs typeface="Times New Roman"/>
              </a:rPr>
              <a:t>p</a:t>
            </a:r>
            <a:r>
              <a:rPr sz="1100" spc="0" dirty="0" smtClean="0">
                <a:latin typeface="Times New Roman"/>
                <a:cs typeface="Times New Roman"/>
              </a:rPr>
              <a:t>ectus</a:t>
            </a:r>
            <a:r>
              <a:rPr sz="1100" spc="169" dirty="0" smtClean="0">
                <a:latin typeface="Times New Roman"/>
                <a:cs typeface="Times New Roman"/>
              </a:rPr>
              <a:t> </a:t>
            </a:r>
            <a:r>
              <a:rPr sz="1100" spc="0" dirty="0" smtClean="0">
                <a:latin typeface="Times New Roman"/>
                <a:cs typeface="Times New Roman"/>
              </a:rPr>
              <a:t>to</a:t>
            </a:r>
            <a:r>
              <a:rPr sz="1100" spc="166"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t</a:t>
            </a:r>
            <a:r>
              <a:rPr sz="1100" spc="-29" dirty="0" smtClean="0">
                <a:latin typeface="Times New Roman"/>
                <a:cs typeface="Times New Roman"/>
              </a:rPr>
              <a:t>a</a:t>
            </a:r>
            <a:r>
              <a:rPr sz="1100" spc="0" dirty="0" smtClean="0">
                <a:latin typeface="Times New Roman"/>
                <a:cs typeface="Times New Roman"/>
              </a:rPr>
              <a:t>rget</a:t>
            </a:r>
            <a:endParaRPr sz="1100" dirty="0">
              <a:latin typeface="Times New Roman"/>
              <a:cs typeface="Times New Roman"/>
            </a:endParaRPr>
          </a:p>
          <a:p>
            <a:pPr marL="12700" marR="11396">
              <a:lnSpc>
                <a:spcPct val="95825"/>
              </a:lnSpc>
              <a:spcBef>
                <a:spcPts val="32"/>
              </a:spcBef>
            </a:pPr>
            <a:r>
              <a:rPr sz="1100" spc="0" dirty="0" smtClean="0">
                <a:latin typeface="Times New Roman"/>
                <a:cs typeface="Times New Roman"/>
              </a:rPr>
              <a:t>candidates</a:t>
            </a:r>
            <a:r>
              <a:rPr sz="1100" spc="214" dirty="0" smtClean="0">
                <a:latin typeface="Times New Roman"/>
                <a:cs typeface="Times New Roman"/>
              </a:rPr>
              <a:t> </a:t>
            </a:r>
            <a:r>
              <a:rPr sz="1100" spc="0" dirty="0" smtClean="0">
                <a:latin typeface="Times New Roman"/>
                <a:cs typeface="Times New Roman"/>
              </a:rPr>
              <a:t>in</a:t>
            </a:r>
            <a:r>
              <a:rPr sz="1100" spc="55" dirty="0" smtClean="0">
                <a:latin typeface="Times New Roman"/>
                <a:cs typeface="Times New Roman"/>
              </a:rPr>
              <a:t> </a:t>
            </a:r>
            <a:r>
              <a:rPr sz="1100" spc="0" dirty="0" smtClean="0">
                <a:latin typeface="Times New Roman"/>
                <a:cs typeface="Times New Roman"/>
              </a:rPr>
              <a:t>rural</a:t>
            </a:r>
            <a:r>
              <a:rPr sz="1100" spc="92" dirty="0" smtClean="0">
                <a:latin typeface="Times New Roman"/>
                <a:cs typeface="Times New Roman"/>
              </a:rPr>
              <a:t> </a:t>
            </a:r>
            <a:r>
              <a:rPr sz="1100" spc="-29" dirty="0" smtClean="0">
                <a:latin typeface="Times New Roman"/>
                <a:cs typeface="Times New Roman"/>
              </a:rPr>
              <a:t>a</a:t>
            </a:r>
            <a:r>
              <a:rPr sz="1100" spc="0" dirty="0" smtClean="0">
                <a:latin typeface="Times New Roman"/>
                <a:cs typeface="Times New Roman"/>
              </a:rPr>
              <a:t>reas.</a:t>
            </a:r>
            <a:endParaRPr sz="1100" dirty="0">
              <a:latin typeface="Times New Roman"/>
              <a:cs typeface="Times New Roman"/>
            </a:endParaRPr>
          </a:p>
          <a:p>
            <a:pPr marL="12700" marR="11396">
              <a:lnSpc>
                <a:spcPct val="95825"/>
              </a:lnSpc>
              <a:spcBef>
                <a:spcPts val="385"/>
              </a:spcBef>
            </a:pPr>
            <a:r>
              <a:rPr sz="1100" spc="0" dirty="0" smtClean="0">
                <a:latin typeface="Times New Roman"/>
                <a:cs typeface="Times New Roman"/>
              </a:rPr>
              <a:t>The</a:t>
            </a:r>
            <a:r>
              <a:rPr sz="1100" spc="157" dirty="0" smtClean="0">
                <a:latin typeface="Times New Roman"/>
                <a:cs typeface="Times New Roman"/>
              </a:rPr>
              <a:t> </a:t>
            </a:r>
            <a:r>
              <a:rPr sz="1100" spc="0" dirty="0" smtClean="0">
                <a:latin typeface="Times New Roman"/>
                <a:cs typeface="Times New Roman"/>
              </a:rPr>
              <a:t>candidates</a:t>
            </a:r>
            <a:r>
              <a:rPr sz="1100" spc="206" dirty="0" smtClean="0">
                <a:latin typeface="Times New Roman"/>
                <a:cs typeface="Times New Roman"/>
              </a:rPr>
              <a:t> </a:t>
            </a:r>
            <a:r>
              <a:rPr sz="1100" spc="-29" dirty="0" smtClean="0">
                <a:latin typeface="Times New Roman"/>
                <a:cs typeface="Times New Roman"/>
              </a:rPr>
              <a:t>a</a:t>
            </a:r>
            <a:r>
              <a:rPr sz="1100" spc="0" dirty="0" smtClean="0">
                <a:latin typeface="Times New Roman"/>
                <a:cs typeface="Times New Roman"/>
              </a:rPr>
              <a:t>re</a:t>
            </a:r>
            <a:r>
              <a:rPr sz="1100" spc="122" dirty="0" smtClean="0">
                <a:latin typeface="Times New Roman"/>
                <a:cs typeface="Times New Roman"/>
              </a:rPr>
              <a:t> </a:t>
            </a:r>
            <a:r>
              <a:rPr sz="1100" spc="0" dirty="0" smtClean="0">
                <a:latin typeface="Times New Roman"/>
                <a:cs typeface="Times New Roman"/>
              </a:rPr>
              <a:t>un</a:t>
            </a:r>
            <a:r>
              <a:rPr sz="1100" spc="-29" dirty="0" smtClean="0">
                <a:latin typeface="Times New Roman"/>
                <a:cs typeface="Times New Roman"/>
              </a:rPr>
              <a:t>awa</a:t>
            </a:r>
            <a:r>
              <a:rPr sz="1100" spc="0" dirty="0" smtClean="0">
                <a:latin typeface="Times New Roman"/>
                <a:cs typeface="Times New Roman"/>
              </a:rPr>
              <a:t>re</a:t>
            </a:r>
            <a:r>
              <a:rPr sz="1100" spc="119"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ICT.</a:t>
            </a:r>
            <a:endParaRPr sz="1100" dirty="0">
              <a:latin typeface="Times New Roman"/>
              <a:cs typeface="Times New Roman"/>
            </a:endParaRPr>
          </a:p>
          <a:p>
            <a:pPr marL="12700">
              <a:lnSpc>
                <a:spcPts val="1264"/>
              </a:lnSpc>
              <a:spcBef>
                <a:spcPts val="385"/>
              </a:spcBef>
            </a:pPr>
            <a:r>
              <a:rPr sz="1100" spc="0" dirty="0" smtClean="0">
                <a:latin typeface="Times New Roman"/>
                <a:cs typeface="Times New Roman"/>
              </a:rPr>
              <a:t>Need</a:t>
            </a:r>
            <a:r>
              <a:rPr sz="1100" spc="64" dirty="0" smtClean="0">
                <a:latin typeface="Times New Roman"/>
                <a:cs typeface="Times New Roman"/>
              </a:rPr>
              <a:t> </a:t>
            </a:r>
            <a:r>
              <a:rPr sz="1100" spc="0" dirty="0" smtClean="0">
                <a:latin typeface="Times New Roman"/>
                <a:cs typeface="Times New Roman"/>
              </a:rPr>
              <a:t>f</a:t>
            </a:r>
            <a:r>
              <a:rPr sz="1100" spc="-29" dirty="0" smtClean="0">
                <a:latin typeface="Times New Roman"/>
                <a:cs typeface="Times New Roman"/>
              </a:rPr>
              <a:t>o</a:t>
            </a:r>
            <a:r>
              <a:rPr sz="1100" spc="0" dirty="0" smtClean="0">
                <a:latin typeface="Times New Roman"/>
                <a:cs typeface="Times New Roman"/>
              </a:rPr>
              <a:t>r</a:t>
            </a:r>
            <a:r>
              <a:rPr sz="1100" spc="47" dirty="0" smtClean="0">
                <a:latin typeface="Times New Roman"/>
                <a:cs typeface="Times New Roman"/>
              </a:rPr>
              <a:t> </a:t>
            </a:r>
            <a:r>
              <a:rPr sz="1100" spc="0" dirty="0" smtClean="0">
                <a:latin typeface="Times New Roman"/>
                <a:cs typeface="Times New Roman"/>
              </a:rPr>
              <a:t>easy</a:t>
            </a:r>
            <a:r>
              <a:rPr sz="1100" spc="55" dirty="0" smtClean="0">
                <a:latin typeface="Times New Roman"/>
                <a:cs typeface="Times New Roman"/>
              </a:rPr>
              <a:t> </a:t>
            </a:r>
            <a:r>
              <a:rPr sz="1100" spc="0" dirty="0" smtClean="0">
                <a:latin typeface="Times New Roman"/>
                <a:cs typeface="Times New Roman"/>
              </a:rPr>
              <a:t>to</a:t>
            </a:r>
            <a:r>
              <a:rPr sz="1100" spc="166" dirty="0" smtClean="0">
                <a:latin typeface="Times New Roman"/>
                <a:cs typeface="Times New Roman"/>
              </a:rPr>
              <a:t> </a:t>
            </a:r>
            <a:r>
              <a:rPr sz="1100" spc="0" dirty="0" smtClean="0">
                <a:latin typeface="Times New Roman"/>
                <a:cs typeface="Times New Roman"/>
              </a:rPr>
              <a:t>use</a:t>
            </a:r>
            <a:r>
              <a:rPr sz="1100" spc="85" dirty="0" smtClean="0">
                <a:latin typeface="Times New Roman"/>
                <a:cs typeface="Times New Roman"/>
              </a:rPr>
              <a:t> </a:t>
            </a:r>
            <a:r>
              <a:rPr sz="1100" spc="0" dirty="0" smtClean="0">
                <a:latin typeface="Times New Roman"/>
                <a:cs typeface="Times New Roman"/>
              </a:rPr>
              <a:t>securi</a:t>
            </a:r>
            <a:r>
              <a:rPr sz="1100" spc="-29" dirty="0" smtClean="0">
                <a:latin typeface="Times New Roman"/>
                <a:cs typeface="Times New Roman"/>
              </a:rPr>
              <a:t>t</a:t>
            </a:r>
            <a:r>
              <a:rPr sz="1100" spc="0" dirty="0" smtClean="0">
                <a:latin typeface="Times New Roman"/>
                <a:cs typeface="Times New Roman"/>
              </a:rPr>
              <a:t>y/</a:t>
            </a:r>
            <a:r>
              <a:rPr sz="1100" spc="-29" dirty="0" smtClean="0">
                <a:latin typeface="Times New Roman"/>
                <a:cs typeface="Times New Roman"/>
              </a:rPr>
              <a:t>p</a:t>
            </a:r>
            <a:r>
              <a:rPr sz="1100" spc="0" dirty="0" smtClean="0">
                <a:latin typeface="Times New Roman"/>
                <a:cs typeface="Times New Roman"/>
              </a:rPr>
              <a:t>rivacy-</a:t>
            </a:r>
            <a:r>
              <a:rPr sz="1100" spc="-29" dirty="0" smtClean="0">
                <a:latin typeface="Times New Roman"/>
                <a:cs typeface="Times New Roman"/>
              </a:rPr>
              <a:t>awa</a:t>
            </a:r>
            <a:r>
              <a:rPr sz="1100" spc="0" dirty="0" smtClean="0">
                <a:latin typeface="Times New Roman"/>
                <a:cs typeface="Times New Roman"/>
              </a:rPr>
              <a:t>re</a:t>
            </a:r>
            <a:r>
              <a:rPr sz="1100" spc="89" dirty="0" smtClean="0">
                <a:latin typeface="Times New Roman"/>
                <a:cs typeface="Times New Roman"/>
              </a:rPr>
              <a:t> </a:t>
            </a:r>
            <a:r>
              <a:rPr sz="1100" spc="0" dirty="0" smtClean="0">
                <a:latin typeface="Times New Roman"/>
                <a:cs typeface="Times New Roman"/>
              </a:rPr>
              <a:t>online</a:t>
            </a:r>
            <a:r>
              <a:rPr sz="1100" spc="-1" dirty="0" smtClean="0">
                <a:latin typeface="Times New Roman"/>
                <a:cs typeface="Times New Roman"/>
              </a:rPr>
              <a:t> </a:t>
            </a:r>
            <a:r>
              <a:rPr sz="1100" spc="0" dirty="0" smtClean="0">
                <a:latin typeface="Times New Roman"/>
                <a:cs typeface="Times New Roman"/>
              </a:rPr>
              <a:t>admission systems.</a:t>
            </a:r>
            <a:endParaRPr sz="1100" dirty="0">
              <a:latin typeface="Times New Roman"/>
              <a:cs typeface="Times New Roman"/>
            </a:endParaRPr>
          </a:p>
        </p:txBody>
      </p:sp>
      <p:sp>
        <p:nvSpPr>
          <p:cNvPr id="6" name="object 6"/>
          <p:cNvSpPr txBox="1"/>
          <p:nvPr/>
        </p:nvSpPr>
        <p:spPr>
          <a:xfrm>
            <a:off x="4326559" y="3341872"/>
            <a:ext cx="213488"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7</a:t>
            </a:r>
            <a:r>
              <a:rPr sz="600" spc="-29"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5" name="object 5"/>
          <p:cNvSpPr txBox="1"/>
          <p:nvPr/>
        </p:nvSpPr>
        <p:spPr>
          <a:xfrm>
            <a:off x="3333978" y="3270179"/>
            <a:ext cx="43099" cy="40583"/>
          </a:xfrm>
          <a:prstGeom prst="rect">
            <a:avLst/>
          </a:prstGeom>
        </p:spPr>
        <p:txBody>
          <a:bodyPr wrap="square" lIns="0" tIns="0" rIns="0" bIns="0" rtlCol="0">
            <a:noAutofit/>
          </a:bodyPr>
          <a:lstStyle/>
          <a:p>
            <a:endParaRPr/>
          </a:p>
        </p:txBody>
      </p:sp>
      <p:sp>
        <p:nvSpPr>
          <p:cNvPr id="4" name="object 4"/>
          <p:cNvSpPr txBox="1"/>
          <p:nvPr/>
        </p:nvSpPr>
        <p:spPr>
          <a:xfrm>
            <a:off x="3069133" y="3285457"/>
            <a:ext cx="43019" cy="15183"/>
          </a:xfrm>
          <a:prstGeom prst="rect">
            <a:avLst/>
          </a:prstGeom>
        </p:spPr>
        <p:txBody>
          <a:bodyPr wrap="square" lIns="0" tIns="0" rIns="0" bIns="0" rtlCol="0">
            <a:noAutofit/>
          </a:bodyPr>
          <a:lstStyle/>
          <a:p>
            <a:endParaRPr/>
          </a:p>
        </p:txBody>
      </p:sp>
      <p:sp>
        <p:nvSpPr>
          <p:cNvPr id="3" name="object 3"/>
          <p:cNvSpPr txBox="1"/>
          <p:nvPr/>
        </p:nvSpPr>
        <p:spPr>
          <a:xfrm>
            <a:off x="313867" y="1206220"/>
            <a:ext cx="3980268" cy="89103"/>
          </a:xfrm>
          <a:prstGeom prst="rect">
            <a:avLst/>
          </a:prstGeom>
        </p:spPr>
        <p:txBody>
          <a:bodyPr wrap="square" lIns="0" tIns="0" rIns="0" bIns="0" rtlCol="0">
            <a:noAutofit/>
          </a:bodyPr>
          <a:lstStyle/>
          <a:p>
            <a:pPr marL="25400">
              <a:lnSpc>
                <a:spcPts val="700"/>
              </a:lnSpc>
              <a:spcBef>
                <a:spcPts val="1"/>
              </a:spcBef>
            </a:pPr>
            <a:endParaRPr sz="700"/>
          </a:p>
        </p:txBody>
      </p:sp>
      <p:sp>
        <p:nvSpPr>
          <p:cNvPr id="2" name="object 2"/>
          <p:cNvSpPr txBox="1"/>
          <p:nvPr/>
        </p:nvSpPr>
        <p:spPr>
          <a:xfrm>
            <a:off x="313867" y="1295323"/>
            <a:ext cx="3980268" cy="249681"/>
          </a:xfrm>
          <a:prstGeom prst="rect">
            <a:avLst/>
          </a:prstGeom>
        </p:spPr>
        <p:txBody>
          <a:bodyPr wrap="square" lIns="0" tIns="0" rIns="0" bIns="0" rtlCol="0">
            <a:noAutofit/>
          </a:bodyPr>
          <a:lstStyle/>
          <a:p>
            <a:pPr marL="46139">
              <a:lnSpc>
                <a:spcPct val="95825"/>
              </a:lnSpc>
              <a:spcBef>
                <a:spcPts val="300"/>
              </a:spcBef>
            </a:pPr>
            <a:r>
              <a:rPr sz="1100" spc="0" dirty="0" smtClean="0">
                <a:latin typeface="Times New Roman"/>
                <a:cs typeface="Times New Roman"/>
              </a:rPr>
              <a:t>Challenges</a:t>
            </a:r>
            <a:r>
              <a:rPr sz="1100" spc="-14" dirty="0" smtClean="0">
                <a:latin typeface="Times New Roman"/>
                <a:cs typeface="Times New Roman"/>
              </a:rPr>
              <a:t> </a:t>
            </a:r>
            <a:r>
              <a:rPr sz="1100" spc="0" dirty="0" smtClean="0">
                <a:latin typeface="Times New Roman"/>
                <a:cs typeface="Times New Roman"/>
              </a:rPr>
              <a:t>f</a:t>
            </a:r>
            <a:r>
              <a:rPr sz="1100" spc="-29" dirty="0" smtClean="0">
                <a:latin typeface="Times New Roman"/>
                <a:cs typeface="Times New Roman"/>
              </a:rPr>
              <a:t>o</a:t>
            </a:r>
            <a:r>
              <a:rPr sz="1100" spc="0" dirty="0" smtClean="0">
                <a:latin typeface="Times New Roman"/>
                <a:cs typeface="Times New Roman"/>
              </a:rPr>
              <a:t>r</a:t>
            </a:r>
            <a:r>
              <a:rPr sz="1100" spc="51" dirty="0" smtClean="0">
                <a:latin typeface="Times New Roman"/>
                <a:cs typeface="Times New Roman"/>
              </a:rPr>
              <a:t> </a:t>
            </a:r>
            <a:r>
              <a:rPr sz="1100" spc="0" dirty="0" smtClean="0">
                <a:latin typeface="Times New Roman"/>
                <a:cs typeface="Times New Roman"/>
              </a:rPr>
              <a:t>the</a:t>
            </a:r>
            <a:r>
              <a:rPr sz="1100" spc="179" dirty="0" smtClean="0">
                <a:latin typeface="Times New Roman"/>
                <a:cs typeface="Times New Roman"/>
              </a:rPr>
              <a:t> </a:t>
            </a:r>
            <a:r>
              <a:rPr sz="1100" spc="0" dirty="0" smtClean="0">
                <a:latin typeface="Times New Roman"/>
                <a:cs typeface="Times New Roman"/>
              </a:rPr>
              <a:t>Public</a:t>
            </a:r>
            <a:r>
              <a:rPr sz="1100" spc="95" dirty="0" smtClean="0">
                <a:latin typeface="Times New Roman"/>
                <a:cs typeface="Times New Roman"/>
              </a:rPr>
              <a:t> </a:t>
            </a:r>
            <a:r>
              <a:rPr sz="1100" spc="0" dirty="0" smtClean="0">
                <a:latin typeface="Times New Roman"/>
                <a:cs typeface="Times New Roman"/>
              </a:rPr>
              <a:t>Sect</a:t>
            </a:r>
            <a:r>
              <a:rPr sz="1100" spc="-29" dirty="0" smtClean="0">
                <a:latin typeface="Times New Roman"/>
                <a:cs typeface="Times New Roman"/>
              </a:rPr>
              <a:t>o</a:t>
            </a:r>
            <a:r>
              <a:rPr sz="1100" spc="0" dirty="0" smtClean="0">
                <a:latin typeface="Times New Roman"/>
                <a:cs typeface="Times New Roman"/>
              </a:rPr>
              <a:t>r</a:t>
            </a:r>
            <a:r>
              <a:rPr sz="1100" spc="152" dirty="0" smtClean="0">
                <a:latin typeface="Times New Roman"/>
                <a:cs typeface="Times New Roman"/>
              </a:rPr>
              <a:t> </a:t>
            </a:r>
            <a:r>
              <a:rPr sz="1100" spc="0" dirty="0" smtClean="0">
                <a:latin typeface="Times New Roman"/>
                <a:cs typeface="Times New Roman"/>
              </a:rPr>
              <a:t>Universities</a:t>
            </a:r>
            <a:r>
              <a:rPr sz="1100" spc="-74" dirty="0" smtClean="0">
                <a:latin typeface="Times New Roman"/>
                <a:cs typeface="Times New Roman"/>
              </a:rPr>
              <a:t> </a:t>
            </a:r>
            <a:r>
              <a:rPr sz="1100" spc="0" dirty="0" smtClean="0">
                <a:latin typeface="Times New Roman"/>
                <a:cs typeface="Times New Roman"/>
              </a:rPr>
              <a:t>(PSU)</a:t>
            </a:r>
            <a:r>
              <a:rPr sz="1100" spc="226" dirty="0" smtClean="0">
                <a:latin typeface="Times New Roman"/>
                <a:cs typeface="Times New Roman"/>
              </a:rPr>
              <a:t> </a:t>
            </a:r>
            <a:r>
              <a:rPr sz="1100" spc="0" dirty="0" smtClean="0">
                <a:latin typeface="Times New Roman"/>
                <a:cs typeface="Times New Roman"/>
              </a:rPr>
              <a:t>in</a:t>
            </a:r>
            <a:r>
              <a:rPr sz="1100" spc="55"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akistan</a:t>
            </a:r>
            <a:endParaRPr sz="1100" dirty="0">
              <a:latin typeface="Times New Roman"/>
              <a:cs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8" name="object 48"/>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7" name="object 47"/>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43" name="object 43"/>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4" name="object 44"/>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5" name="object 45"/>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6" name="object 46"/>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7" name="object 37"/>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8" name="object 38"/>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9" name="object 39"/>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40" name="object 40"/>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41" name="object 41"/>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42" name="object 42"/>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1" name="object 31"/>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2" name="object 32"/>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3" name="object 33"/>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4" name="object 34"/>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5" name="object 35"/>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6" name="object 36"/>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6" name="object 26"/>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8" name="object 28"/>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9" name="object 29"/>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0" name="object 30"/>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0" name="object 20"/>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21" name="object 21"/>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22" name="object 22"/>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23" name="object 23"/>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4" name="object 24"/>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5" name="object 25"/>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7" name="object 17"/>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8" name="object 18"/>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9" name="object 19"/>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dirty="0"/>
          </a:p>
        </p:txBody>
      </p:sp>
      <p:sp>
        <p:nvSpPr>
          <p:cNvPr id="9" name="object 9"/>
          <p:cNvSpPr/>
          <p:nvPr/>
        </p:nvSpPr>
        <p:spPr>
          <a:xfrm>
            <a:off x="313867" y="1033767"/>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10" name="object 10"/>
          <p:cNvSpPr/>
          <p:nvPr/>
        </p:nvSpPr>
        <p:spPr>
          <a:xfrm>
            <a:off x="313867" y="1119695"/>
            <a:ext cx="3980268" cy="1798993"/>
          </a:xfrm>
          <a:custGeom>
            <a:avLst/>
            <a:gdLst/>
            <a:ahLst/>
            <a:cxnLst/>
            <a:rect l="l" t="t" r="r" b="b"/>
            <a:pathLst>
              <a:path w="3980268" h="1798993">
                <a:moveTo>
                  <a:pt x="0" y="1798993"/>
                </a:moveTo>
                <a:lnTo>
                  <a:pt x="3980268" y="1798993"/>
                </a:lnTo>
                <a:lnTo>
                  <a:pt x="3980268" y="0"/>
                </a:lnTo>
                <a:lnTo>
                  <a:pt x="0" y="0"/>
                </a:lnTo>
                <a:lnTo>
                  <a:pt x="0" y="1798993"/>
                </a:lnTo>
                <a:close/>
              </a:path>
            </a:pathLst>
          </a:custGeom>
          <a:solidFill>
            <a:srgbClr val="E9E9F2"/>
          </a:solidFill>
        </p:spPr>
        <p:txBody>
          <a:bodyPr wrap="square" lIns="0" tIns="0" rIns="0" bIns="0" rtlCol="0">
            <a:noAutofit/>
          </a:bodyPr>
          <a:lstStyle/>
          <a:p>
            <a:endParaRPr/>
          </a:p>
        </p:txBody>
      </p:sp>
      <p:sp>
        <p:nvSpPr>
          <p:cNvPr id="11" name="object 11"/>
          <p:cNvSpPr/>
          <p:nvPr/>
        </p:nvSpPr>
        <p:spPr>
          <a:xfrm>
            <a:off x="506310" y="1478254"/>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2" name="object 12"/>
          <p:cNvSpPr/>
          <p:nvPr/>
        </p:nvSpPr>
        <p:spPr>
          <a:xfrm>
            <a:off x="506310" y="1688287"/>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3" name="object 13"/>
          <p:cNvSpPr/>
          <p:nvPr/>
        </p:nvSpPr>
        <p:spPr>
          <a:xfrm>
            <a:off x="506310" y="1898319"/>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4" name="object 14"/>
          <p:cNvSpPr/>
          <p:nvPr/>
        </p:nvSpPr>
        <p:spPr>
          <a:xfrm>
            <a:off x="506310" y="2108352"/>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5" name="object 15"/>
          <p:cNvSpPr/>
          <p:nvPr/>
        </p:nvSpPr>
        <p:spPr>
          <a:xfrm>
            <a:off x="506310" y="2318385"/>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6" name="object 16"/>
          <p:cNvSpPr/>
          <p:nvPr/>
        </p:nvSpPr>
        <p:spPr>
          <a:xfrm>
            <a:off x="506310" y="2700489"/>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0" dirty="0" smtClean="0">
                <a:solidFill>
                  <a:srgbClr val="FFFFFF"/>
                </a:solidFill>
                <a:latin typeface="Times New Roman"/>
                <a:cs typeface="Times New Roman"/>
              </a:rPr>
              <a:t>Intr</a:t>
            </a:r>
            <a:r>
              <a:rPr lang="en-US" sz="600" spc="16" dirty="0" smtClean="0">
                <a:solidFill>
                  <a:srgbClr val="FFFFFF"/>
                </a:solidFill>
                <a:latin typeface="Times New Roman"/>
                <a:cs typeface="Times New Roman"/>
              </a:rPr>
              <a:t>o</a:t>
            </a:r>
            <a:r>
              <a:rPr lang="en-US" sz="600" spc="0" dirty="0" smtClean="0">
                <a:solidFill>
                  <a:srgbClr val="FFFFFF"/>
                </a:solidFill>
                <a:latin typeface="Times New Roman"/>
                <a:cs typeface="Times New Roman"/>
              </a:rPr>
              <a:t>duction  </a:t>
            </a:r>
            <a:r>
              <a:rPr lang="en-US" sz="600" spc="26" dirty="0" smtClean="0">
                <a:solidFill>
                  <a:srgbClr val="FFFFFF"/>
                </a:solidFill>
                <a:latin typeface="Times New Roman"/>
                <a:cs typeface="Times New Roman"/>
              </a:rPr>
              <a:t> </a:t>
            </a:r>
            <a:r>
              <a:rPr lang="en-US" sz="600" spc="0" dirty="0" smtClean="0">
                <a:solidFill>
                  <a:srgbClr val="8C8CAC"/>
                </a:solidFill>
                <a:latin typeface="Times New Roman"/>
                <a:cs typeface="Times New Roman"/>
              </a:rPr>
              <a:t>Objectives  </a:t>
            </a:r>
            <a:r>
              <a:rPr lang="en-US" sz="600" spc="27" dirty="0" smtClean="0">
                <a:solidFill>
                  <a:srgbClr val="8C8CAC"/>
                </a:solidFill>
                <a:latin typeface="Times New Roman"/>
                <a:cs typeface="Times New Roman"/>
              </a:rPr>
              <a:t>Problem Description</a:t>
            </a:r>
            <a:r>
              <a:rPr lang="en-US" sz="600" spc="0" dirty="0" smtClean="0">
                <a:solidFill>
                  <a:srgbClr val="8C8CAC"/>
                </a:solidFill>
                <a:latin typeface="Times New Roman"/>
                <a:cs typeface="Times New Roman"/>
              </a:rPr>
              <a:t>  </a:t>
            </a:r>
            <a:r>
              <a:rPr lang="en-US" sz="600" spc="27"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Approach  </a:t>
            </a:r>
            <a:r>
              <a:rPr lang="en-US" sz="600" spc="5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Case Study  </a:t>
            </a:r>
            <a:r>
              <a:rPr lang="en-US" sz="600" spc="23"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Meta Model  </a:t>
            </a:r>
            <a:r>
              <a:rPr lang="en-US" sz="600" spc="28"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Algorithm  Model  </a:t>
            </a:r>
            <a:r>
              <a:rPr lang="en-US" sz="600" spc="7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Summary</a:t>
            </a:r>
            <a:endParaRPr lang="en-US" sz="600" dirty="0" smtClean="0">
              <a:latin typeface="Times New Roman"/>
              <a:cs typeface="Times New Roman"/>
            </a:endParaRPr>
          </a:p>
          <a:p>
            <a:pPr marL="12700">
              <a:lnSpc>
                <a:spcPts val="680"/>
              </a:lnSpc>
              <a:spcBef>
                <a:spcPts val="34"/>
              </a:spcBef>
            </a:pPr>
            <a:endParaRPr sz="600" dirty="0">
              <a:latin typeface="Times New Roman"/>
              <a:cs typeface="Times New Roman"/>
            </a:endParaRPr>
          </a:p>
        </p:txBody>
      </p:sp>
      <p:sp>
        <p:nvSpPr>
          <p:cNvPr id="7" name="object 7"/>
          <p:cNvSpPr txBox="1"/>
          <p:nvPr/>
        </p:nvSpPr>
        <p:spPr>
          <a:xfrm>
            <a:off x="95300" y="366542"/>
            <a:ext cx="3910320"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Intr</a:t>
            </a:r>
            <a:r>
              <a:rPr sz="1400" spc="39" dirty="0" smtClean="0">
                <a:solidFill>
                  <a:srgbClr val="FFFFFF"/>
                </a:solidFill>
                <a:latin typeface="Times New Roman"/>
                <a:cs typeface="Times New Roman"/>
              </a:rPr>
              <a:t>o</a:t>
            </a:r>
            <a:r>
              <a:rPr sz="1400" spc="0" dirty="0" smtClean="0">
                <a:solidFill>
                  <a:srgbClr val="FFFFFF"/>
                </a:solidFill>
                <a:latin typeface="Times New Roman"/>
                <a:cs typeface="Times New Roman"/>
              </a:rPr>
              <a:t>duction</a:t>
            </a:r>
            <a:r>
              <a:rPr sz="1400" spc="271" dirty="0" smtClean="0">
                <a:solidFill>
                  <a:srgbClr val="FFFFFF"/>
                </a:solidFill>
                <a:latin typeface="Times New Roman"/>
                <a:cs typeface="Times New Roman"/>
              </a:rPr>
              <a:t> </a:t>
            </a:r>
            <a:r>
              <a:rPr sz="1400" spc="0" dirty="0" smtClean="0">
                <a:solidFill>
                  <a:srgbClr val="FFFFFF"/>
                </a:solidFill>
                <a:latin typeface="Times New Roman"/>
                <a:cs typeface="Times New Roman"/>
              </a:rPr>
              <a:t>(Cont’d)</a:t>
            </a:r>
            <a:r>
              <a:rPr lang="en-US" sz="1400" dirty="0" smtClean="0">
                <a:solidFill>
                  <a:srgbClr val="FFFFFF"/>
                </a:solidFill>
                <a:latin typeface="Times New Roman"/>
                <a:cs typeface="Times New Roman"/>
              </a:rPr>
              <a:t>: Selection of a PSU in Pakistan</a:t>
            </a:r>
            <a:endParaRPr sz="1400" dirty="0">
              <a:latin typeface="Times New Roman"/>
              <a:cs typeface="Times New Roman"/>
            </a:endParaRPr>
          </a:p>
        </p:txBody>
      </p:sp>
      <p:sp>
        <p:nvSpPr>
          <p:cNvPr id="6" name="object 6"/>
          <p:cNvSpPr txBox="1"/>
          <p:nvPr/>
        </p:nvSpPr>
        <p:spPr>
          <a:xfrm>
            <a:off x="4326559" y="3341872"/>
            <a:ext cx="213488"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8</a:t>
            </a:r>
            <a:r>
              <a:rPr sz="600" spc="-29"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5" name="object 5"/>
          <p:cNvSpPr txBox="1"/>
          <p:nvPr/>
        </p:nvSpPr>
        <p:spPr>
          <a:xfrm>
            <a:off x="3333978" y="3270179"/>
            <a:ext cx="43099" cy="40583"/>
          </a:xfrm>
          <a:prstGeom prst="rect">
            <a:avLst/>
          </a:prstGeom>
        </p:spPr>
        <p:txBody>
          <a:bodyPr wrap="square" lIns="0" tIns="0" rIns="0" bIns="0" rtlCol="0">
            <a:noAutofit/>
          </a:bodyPr>
          <a:lstStyle/>
          <a:p>
            <a:endParaRPr/>
          </a:p>
        </p:txBody>
      </p:sp>
      <p:sp>
        <p:nvSpPr>
          <p:cNvPr id="4" name="object 4"/>
          <p:cNvSpPr txBox="1"/>
          <p:nvPr/>
        </p:nvSpPr>
        <p:spPr>
          <a:xfrm>
            <a:off x="3069133" y="3285457"/>
            <a:ext cx="43019" cy="15183"/>
          </a:xfrm>
          <a:prstGeom prst="rect">
            <a:avLst/>
          </a:prstGeom>
        </p:spPr>
        <p:txBody>
          <a:bodyPr wrap="square" lIns="0" tIns="0" rIns="0" bIns="0" rtlCol="0">
            <a:noAutofit/>
          </a:bodyPr>
          <a:lstStyle/>
          <a:p>
            <a:endParaRPr/>
          </a:p>
        </p:txBody>
      </p:sp>
      <p:sp>
        <p:nvSpPr>
          <p:cNvPr id="3" name="object 3"/>
          <p:cNvSpPr txBox="1"/>
          <p:nvPr/>
        </p:nvSpPr>
        <p:spPr>
          <a:xfrm>
            <a:off x="313867" y="1033767"/>
            <a:ext cx="3980268" cy="89096"/>
          </a:xfrm>
          <a:prstGeom prst="rect">
            <a:avLst/>
          </a:prstGeom>
        </p:spPr>
        <p:txBody>
          <a:bodyPr wrap="square" lIns="0" tIns="0" rIns="0" bIns="0" rtlCol="0">
            <a:noAutofit/>
          </a:bodyPr>
          <a:lstStyle/>
          <a:p>
            <a:pPr marL="25400">
              <a:lnSpc>
                <a:spcPts val="700"/>
              </a:lnSpc>
              <a:spcBef>
                <a:spcPts val="1"/>
              </a:spcBef>
            </a:pPr>
            <a:endParaRPr sz="700"/>
          </a:p>
        </p:txBody>
      </p:sp>
      <p:sp>
        <p:nvSpPr>
          <p:cNvPr id="2" name="object 2"/>
          <p:cNvSpPr txBox="1"/>
          <p:nvPr/>
        </p:nvSpPr>
        <p:spPr>
          <a:xfrm>
            <a:off x="313867" y="1122864"/>
            <a:ext cx="3980268" cy="1795824"/>
          </a:xfrm>
          <a:prstGeom prst="rect">
            <a:avLst/>
          </a:prstGeom>
        </p:spPr>
        <p:txBody>
          <a:bodyPr wrap="square" lIns="0" tIns="0" rIns="0" bIns="0" rtlCol="0">
            <a:noAutofit/>
          </a:bodyPr>
          <a:lstStyle/>
          <a:p>
            <a:pPr marL="46139">
              <a:lnSpc>
                <a:spcPct val="95825"/>
              </a:lnSpc>
              <a:spcBef>
                <a:spcPts val="300"/>
              </a:spcBef>
            </a:pPr>
            <a:r>
              <a:rPr sz="1100" spc="0" dirty="0" smtClean="0">
                <a:latin typeface="Times New Roman"/>
                <a:cs typeface="Times New Roman"/>
              </a:rPr>
              <a:t>Selection</a:t>
            </a:r>
            <a:r>
              <a:rPr sz="1100" spc="55"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a</a:t>
            </a:r>
            <a:r>
              <a:rPr sz="1100" spc="124" dirty="0" smtClean="0">
                <a:latin typeface="Times New Roman"/>
                <a:cs typeface="Times New Roman"/>
              </a:rPr>
              <a:t> </a:t>
            </a:r>
            <a:r>
              <a:rPr sz="1100" spc="0" dirty="0" smtClean="0">
                <a:latin typeface="Times New Roman"/>
                <a:cs typeface="Times New Roman"/>
              </a:rPr>
              <a:t>PSU</a:t>
            </a:r>
            <a:r>
              <a:rPr sz="1100" spc="113" dirty="0" smtClean="0">
                <a:latin typeface="Times New Roman"/>
                <a:cs typeface="Times New Roman"/>
              </a:rPr>
              <a:t> </a:t>
            </a:r>
            <a:r>
              <a:rPr sz="1100" spc="0" dirty="0" smtClean="0">
                <a:latin typeface="Times New Roman"/>
                <a:cs typeface="Times New Roman"/>
              </a:rPr>
              <a:t>in</a:t>
            </a:r>
            <a:r>
              <a:rPr sz="1100" spc="55"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akistan</a:t>
            </a:r>
            <a:endParaRPr sz="1100" dirty="0">
              <a:latin typeface="Times New Roman"/>
              <a:cs typeface="Times New Roman"/>
            </a:endParaRPr>
          </a:p>
          <a:p>
            <a:pPr marL="323227" marR="124264">
              <a:lnSpc>
                <a:spcPts val="1264"/>
              </a:lnSpc>
              <a:spcBef>
                <a:spcPts val="687"/>
              </a:spcBef>
            </a:pPr>
            <a:r>
              <a:rPr sz="1100" dirty="0" smtClean="0">
                <a:latin typeface="Times New Roman"/>
                <a:cs typeface="Times New Roman"/>
              </a:rPr>
              <a:t>Universi</a:t>
            </a:r>
            <a:r>
              <a:rPr sz="1100" spc="-29" dirty="0" smtClean="0">
                <a:latin typeface="Times New Roman"/>
                <a:cs typeface="Times New Roman"/>
              </a:rPr>
              <a:t>t</a:t>
            </a:r>
            <a:r>
              <a:rPr sz="1100" spc="0" dirty="0" smtClean="0">
                <a:latin typeface="Times New Roman"/>
                <a:cs typeface="Times New Roman"/>
              </a:rPr>
              <a:t>y</a:t>
            </a:r>
            <a:r>
              <a:rPr sz="1100" spc="89"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Sindh</a:t>
            </a:r>
            <a:r>
              <a:rPr sz="1100" spc="64" dirty="0" smtClean="0">
                <a:latin typeface="Times New Roman"/>
                <a:cs typeface="Times New Roman"/>
              </a:rPr>
              <a:t> </a:t>
            </a:r>
            <a:r>
              <a:rPr sz="1100" spc="0" dirty="0" smtClean="0">
                <a:latin typeface="Times New Roman"/>
                <a:cs typeface="Times New Roman"/>
              </a:rPr>
              <a:t>is</a:t>
            </a:r>
            <a:r>
              <a:rPr sz="1100" spc="31" dirty="0" smtClean="0">
                <a:latin typeface="Times New Roman"/>
                <a:cs typeface="Times New Roman"/>
              </a:rPr>
              <a:t> </a:t>
            </a:r>
            <a:r>
              <a:rPr sz="1100" spc="0" dirty="0" smtClean="0">
                <a:latin typeface="Times New Roman"/>
                <a:cs typeface="Times New Roman"/>
              </a:rPr>
              <a:t>a</a:t>
            </a:r>
            <a:r>
              <a:rPr sz="1100" spc="124" dirty="0" smtClean="0">
                <a:latin typeface="Times New Roman"/>
                <a:cs typeface="Times New Roman"/>
              </a:rPr>
              <a:t> </a:t>
            </a:r>
            <a:r>
              <a:rPr sz="1100" spc="0" dirty="0" smtClean="0">
                <a:latin typeface="Times New Roman"/>
                <a:cs typeface="Times New Roman"/>
              </a:rPr>
              <a:t>l</a:t>
            </a:r>
            <a:r>
              <a:rPr sz="1100" spc="-29" dirty="0" smtClean="0">
                <a:latin typeface="Times New Roman"/>
                <a:cs typeface="Times New Roman"/>
              </a:rPr>
              <a:t>a</a:t>
            </a:r>
            <a:r>
              <a:rPr sz="1100" spc="0" dirty="0" smtClean="0">
                <a:latin typeface="Times New Roman"/>
                <a:cs typeface="Times New Roman"/>
              </a:rPr>
              <a:t>rge</a:t>
            </a:r>
            <a:r>
              <a:rPr sz="1100" spc="71" dirty="0" smtClean="0">
                <a:latin typeface="Times New Roman"/>
                <a:cs typeface="Times New Roman"/>
              </a:rPr>
              <a:t> </a:t>
            </a:r>
            <a:r>
              <a:rPr sz="1100" spc="0" dirty="0" smtClean="0">
                <a:latin typeface="Times New Roman"/>
                <a:cs typeface="Times New Roman"/>
              </a:rPr>
              <a:t>public</a:t>
            </a:r>
            <a:r>
              <a:rPr sz="1100" spc="21" dirty="0" smtClean="0">
                <a:latin typeface="Times New Roman"/>
                <a:cs typeface="Times New Roman"/>
              </a:rPr>
              <a:t> </a:t>
            </a:r>
            <a:r>
              <a:rPr sz="1100" spc="0" dirty="0" smtClean="0">
                <a:latin typeface="Times New Roman"/>
                <a:cs typeface="Times New Roman"/>
              </a:rPr>
              <a:t>sect</a:t>
            </a:r>
            <a:r>
              <a:rPr sz="1100" spc="-29" dirty="0" smtClean="0">
                <a:latin typeface="Times New Roman"/>
                <a:cs typeface="Times New Roman"/>
              </a:rPr>
              <a:t>o</a:t>
            </a:r>
            <a:r>
              <a:rPr sz="1100" spc="0" dirty="0" smtClean="0">
                <a:latin typeface="Times New Roman"/>
                <a:cs typeface="Times New Roman"/>
              </a:rPr>
              <a:t>r</a:t>
            </a:r>
            <a:r>
              <a:rPr sz="1100" spc="155" dirty="0" smtClean="0">
                <a:latin typeface="Times New Roman"/>
                <a:cs typeface="Times New Roman"/>
              </a:rPr>
              <a:t> </a:t>
            </a:r>
            <a:r>
              <a:rPr sz="1100" spc="0" dirty="0" smtClean="0">
                <a:latin typeface="Times New Roman"/>
                <a:cs typeface="Times New Roman"/>
              </a:rPr>
              <a:t>general</a:t>
            </a:r>
            <a:r>
              <a:rPr sz="1100" spc="78" dirty="0" smtClean="0">
                <a:latin typeface="Times New Roman"/>
                <a:cs typeface="Times New Roman"/>
              </a:rPr>
              <a:t> </a:t>
            </a:r>
            <a:r>
              <a:rPr sz="1100" spc="0" dirty="0" smtClean="0">
                <a:latin typeface="Times New Roman"/>
                <a:cs typeface="Times New Roman"/>
              </a:rPr>
              <a:t>universi</a:t>
            </a:r>
            <a:r>
              <a:rPr sz="1100" spc="-29" dirty="0" smtClean="0">
                <a:latin typeface="Times New Roman"/>
                <a:cs typeface="Times New Roman"/>
              </a:rPr>
              <a:t>t</a:t>
            </a:r>
            <a:r>
              <a:rPr sz="1100" spc="-89" dirty="0" smtClean="0">
                <a:latin typeface="Times New Roman"/>
                <a:cs typeface="Times New Roman"/>
              </a:rPr>
              <a:t>y</a:t>
            </a:r>
            <a:r>
              <a:rPr sz="1100" spc="0" dirty="0" smtClean="0">
                <a:latin typeface="Times New Roman"/>
                <a:cs typeface="Times New Roman"/>
              </a:rPr>
              <a:t>. </a:t>
            </a:r>
            <a:endParaRPr sz="1100" dirty="0">
              <a:latin typeface="Times New Roman"/>
              <a:cs typeface="Times New Roman"/>
            </a:endParaRPr>
          </a:p>
          <a:p>
            <a:pPr marL="323227" marR="124264">
              <a:lnSpc>
                <a:spcPts val="1264"/>
              </a:lnSpc>
              <a:spcBef>
                <a:spcPts val="388"/>
              </a:spcBef>
            </a:pPr>
            <a:r>
              <a:rPr sz="1100" spc="0" dirty="0" smtClean="0">
                <a:latin typeface="Times New Roman"/>
                <a:cs typeface="Times New Roman"/>
              </a:rPr>
              <a:t>It</a:t>
            </a:r>
            <a:r>
              <a:rPr sz="1100" spc="89" dirty="0" smtClean="0">
                <a:latin typeface="Times New Roman"/>
                <a:cs typeface="Times New Roman"/>
              </a:rPr>
              <a:t> </a:t>
            </a:r>
            <a:r>
              <a:rPr sz="1100" spc="0" dirty="0" smtClean="0">
                <a:latin typeface="Times New Roman"/>
                <a:cs typeface="Times New Roman"/>
              </a:rPr>
              <a:t>has</a:t>
            </a:r>
            <a:r>
              <a:rPr sz="1100" spc="119" dirty="0" smtClean="0">
                <a:latin typeface="Times New Roman"/>
                <a:cs typeface="Times New Roman"/>
              </a:rPr>
              <a:t> </a:t>
            </a:r>
            <a:r>
              <a:rPr sz="1100" spc="0" dirty="0" smtClean="0">
                <a:latin typeface="Times New Roman"/>
                <a:cs typeface="Times New Roman"/>
              </a:rPr>
              <a:t>6</a:t>
            </a:r>
            <a:r>
              <a:rPr sz="1100" spc="84" dirty="0" smtClean="0">
                <a:latin typeface="Times New Roman"/>
                <a:cs typeface="Times New Roman"/>
              </a:rPr>
              <a:t> </a:t>
            </a:r>
            <a:r>
              <a:rPr sz="1100" spc="0" dirty="0" smtClean="0">
                <a:latin typeface="Times New Roman"/>
                <a:cs typeface="Times New Roman"/>
              </a:rPr>
              <a:t>sub-campuses.</a:t>
            </a:r>
            <a:endParaRPr sz="1100" dirty="0">
              <a:latin typeface="Times New Roman"/>
              <a:cs typeface="Times New Roman"/>
            </a:endParaRPr>
          </a:p>
          <a:p>
            <a:pPr marL="323227" marR="155922">
              <a:lnSpc>
                <a:spcPts val="1264"/>
              </a:lnSpc>
              <a:spcBef>
                <a:spcPts val="403"/>
              </a:spcBef>
            </a:pPr>
            <a:r>
              <a:rPr sz="1100" dirty="0" smtClean="0">
                <a:latin typeface="Times New Roman"/>
                <a:cs typeface="Times New Roman"/>
              </a:rPr>
              <a:t>It</a:t>
            </a:r>
            <a:r>
              <a:rPr sz="1100" spc="89" dirty="0" smtClean="0">
                <a:latin typeface="Times New Roman"/>
                <a:cs typeface="Times New Roman"/>
              </a:rPr>
              <a:t> </a:t>
            </a:r>
            <a:r>
              <a:rPr sz="1100" spc="0" dirty="0" smtClean="0">
                <a:latin typeface="Times New Roman"/>
                <a:cs typeface="Times New Roman"/>
              </a:rPr>
              <a:t>offered</a:t>
            </a:r>
            <a:r>
              <a:rPr sz="1100" spc="-5" dirty="0" smtClean="0">
                <a:latin typeface="Times New Roman"/>
                <a:cs typeface="Times New Roman"/>
              </a:rPr>
              <a:t> </a:t>
            </a:r>
            <a:r>
              <a:rPr sz="1100" spc="0" dirty="0" smtClean="0">
                <a:latin typeface="Times New Roman"/>
                <a:cs typeface="Times New Roman"/>
              </a:rPr>
              <a:t>69</a:t>
            </a:r>
            <a:r>
              <a:rPr sz="1100" spc="78" dirty="0" smtClean="0">
                <a:latin typeface="Times New Roman"/>
                <a:cs typeface="Times New Roman"/>
              </a:rPr>
              <a:t> </a:t>
            </a:r>
            <a:r>
              <a:rPr sz="1100" spc="0" dirty="0" smtClean="0">
                <a:latin typeface="Times New Roman"/>
                <a:cs typeface="Times New Roman"/>
              </a:rPr>
              <a:t>undergraduate </a:t>
            </a:r>
            <a:r>
              <a:rPr sz="1100" spc="7" dirty="0" smtClean="0">
                <a:latin typeface="Times New Roman"/>
                <a:cs typeface="Times New Roman"/>
              </a:rPr>
              <a:t> </a:t>
            </a:r>
            <a:r>
              <a:rPr sz="1100" spc="0" dirty="0" smtClean="0">
                <a:latin typeface="Times New Roman"/>
                <a:cs typeface="Times New Roman"/>
              </a:rPr>
              <a:t>degree</a:t>
            </a:r>
            <a:r>
              <a:rPr sz="1100" spc="70" dirty="0" smtClean="0">
                <a:latin typeface="Times New Roman"/>
                <a:cs typeface="Times New Roman"/>
              </a:rPr>
              <a:t> </a:t>
            </a:r>
            <a:r>
              <a:rPr sz="1100" spc="-29" dirty="0" smtClean="0">
                <a:latin typeface="Times New Roman"/>
                <a:cs typeface="Times New Roman"/>
              </a:rPr>
              <a:t>p</a:t>
            </a:r>
            <a:r>
              <a:rPr sz="1100" spc="0" dirty="0" smtClean="0">
                <a:latin typeface="Times New Roman"/>
                <a:cs typeface="Times New Roman"/>
              </a:rPr>
              <a:t>rograms</a:t>
            </a:r>
            <a:r>
              <a:rPr sz="1100" spc="124" dirty="0" smtClean="0">
                <a:latin typeface="Times New Roman"/>
                <a:cs typeface="Times New Roman"/>
              </a:rPr>
              <a:t> </a:t>
            </a:r>
            <a:r>
              <a:rPr sz="1100" spc="0" dirty="0" smtClean="0">
                <a:latin typeface="Times New Roman"/>
                <a:cs typeface="Times New Roman"/>
              </a:rPr>
              <a:t>(in</a:t>
            </a:r>
            <a:r>
              <a:rPr sz="1100" spc="110" dirty="0" smtClean="0">
                <a:latin typeface="Times New Roman"/>
                <a:cs typeface="Times New Roman"/>
              </a:rPr>
              <a:t> </a:t>
            </a:r>
            <a:r>
              <a:rPr sz="1100" spc="-29" dirty="0" smtClean="0">
                <a:latin typeface="Times New Roman"/>
                <a:cs typeface="Times New Roman"/>
              </a:rPr>
              <a:t>y</a:t>
            </a:r>
            <a:r>
              <a:rPr sz="1100" spc="0" dirty="0" smtClean="0">
                <a:latin typeface="Times New Roman"/>
                <a:cs typeface="Times New Roman"/>
              </a:rPr>
              <a:t>e</a:t>
            </a:r>
            <a:r>
              <a:rPr sz="1100" spc="-29" dirty="0" smtClean="0">
                <a:latin typeface="Times New Roman"/>
                <a:cs typeface="Times New Roman"/>
              </a:rPr>
              <a:t>a</a:t>
            </a:r>
            <a:r>
              <a:rPr sz="1100" spc="0" dirty="0" smtClean="0">
                <a:latin typeface="Times New Roman"/>
                <a:cs typeface="Times New Roman"/>
              </a:rPr>
              <a:t>r</a:t>
            </a:r>
            <a:r>
              <a:rPr sz="1100" spc="73" dirty="0" smtClean="0">
                <a:latin typeface="Times New Roman"/>
                <a:cs typeface="Times New Roman"/>
              </a:rPr>
              <a:t> </a:t>
            </a:r>
            <a:r>
              <a:rPr sz="1100" spc="0" dirty="0" smtClean="0">
                <a:latin typeface="Times New Roman"/>
                <a:cs typeface="Times New Roman"/>
              </a:rPr>
              <a:t>201</a:t>
            </a:r>
            <a:r>
              <a:rPr lang="en-US" sz="1100" spc="0" dirty="0" smtClean="0">
                <a:latin typeface="Times New Roman"/>
                <a:cs typeface="Times New Roman"/>
              </a:rPr>
              <a:t>8</a:t>
            </a:r>
            <a:r>
              <a:rPr sz="1100" spc="0" dirty="0" smtClean="0">
                <a:latin typeface="Times New Roman"/>
                <a:cs typeface="Times New Roman"/>
              </a:rPr>
              <a:t>). </a:t>
            </a:r>
            <a:endParaRPr sz="1100" dirty="0">
              <a:latin typeface="Times New Roman"/>
              <a:cs typeface="Times New Roman"/>
            </a:endParaRPr>
          </a:p>
          <a:p>
            <a:pPr marL="323227" marR="155922">
              <a:lnSpc>
                <a:spcPts val="1264"/>
              </a:lnSpc>
              <a:spcBef>
                <a:spcPts val="388"/>
              </a:spcBef>
            </a:pPr>
            <a:r>
              <a:rPr sz="1100" spc="0" dirty="0" smtClean="0">
                <a:latin typeface="Times New Roman"/>
                <a:cs typeface="Times New Roman"/>
              </a:rPr>
              <a:t>It</a:t>
            </a:r>
            <a:r>
              <a:rPr sz="1100" spc="89" dirty="0" smtClean="0">
                <a:latin typeface="Times New Roman"/>
                <a:cs typeface="Times New Roman"/>
              </a:rPr>
              <a:t> </a:t>
            </a:r>
            <a:r>
              <a:rPr sz="1100" spc="0" dirty="0" smtClean="0">
                <a:latin typeface="Times New Roman"/>
                <a:cs typeface="Times New Roman"/>
              </a:rPr>
              <a:t>had</a:t>
            </a:r>
            <a:r>
              <a:rPr sz="1100" spc="142" dirty="0" smtClean="0">
                <a:latin typeface="Times New Roman"/>
                <a:cs typeface="Times New Roman"/>
              </a:rPr>
              <a:t> </a:t>
            </a:r>
            <a:r>
              <a:rPr sz="1100" spc="0" dirty="0" smtClean="0">
                <a:latin typeface="Times New Roman"/>
                <a:cs typeface="Times New Roman"/>
              </a:rPr>
              <a:t>6901</a:t>
            </a:r>
            <a:r>
              <a:rPr sz="1100" spc="67" dirty="0" smtClean="0">
                <a:latin typeface="Times New Roman"/>
                <a:cs typeface="Times New Roman"/>
              </a:rPr>
              <a:t> </a:t>
            </a:r>
            <a:r>
              <a:rPr sz="1100" spc="0" dirty="0" smtClean="0">
                <a:latin typeface="Times New Roman"/>
                <a:cs typeface="Times New Roman"/>
              </a:rPr>
              <a:t>seats</a:t>
            </a:r>
            <a:r>
              <a:rPr sz="1100" spc="181" dirty="0" smtClean="0">
                <a:latin typeface="Times New Roman"/>
                <a:cs typeface="Times New Roman"/>
              </a:rPr>
              <a:t> </a:t>
            </a:r>
            <a:r>
              <a:rPr sz="1100" spc="0" dirty="0" smtClean="0">
                <a:latin typeface="Times New Roman"/>
                <a:cs typeface="Times New Roman"/>
              </a:rPr>
              <a:t>in</a:t>
            </a:r>
            <a:r>
              <a:rPr sz="1100" spc="55" dirty="0" smtClean="0">
                <a:latin typeface="Times New Roman"/>
                <a:cs typeface="Times New Roman"/>
              </a:rPr>
              <a:t> </a:t>
            </a:r>
            <a:r>
              <a:rPr sz="1100" spc="0" dirty="0" smtClean="0">
                <a:latin typeface="Times New Roman"/>
                <a:cs typeface="Times New Roman"/>
              </a:rPr>
              <a:t>these</a:t>
            </a:r>
            <a:r>
              <a:rPr sz="1100" spc="160" dirty="0" smtClean="0">
                <a:latin typeface="Times New Roman"/>
                <a:cs typeface="Times New Roman"/>
              </a:rPr>
              <a:t> </a:t>
            </a:r>
            <a:r>
              <a:rPr sz="1100" spc="0" dirty="0" smtClean="0">
                <a:latin typeface="Times New Roman"/>
                <a:cs typeface="Times New Roman"/>
              </a:rPr>
              <a:t>disciplines</a:t>
            </a:r>
            <a:r>
              <a:rPr sz="1100" spc="-95" dirty="0" smtClean="0">
                <a:latin typeface="Times New Roman"/>
                <a:cs typeface="Times New Roman"/>
              </a:rPr>
              <a:t> </a:t>
            </a:r>
            <a:r>
              <a:rPr sz="1100" spc="0" dirty="0" smtClean="0">
                <a:latin typeface="Times New Roman"/>
                <a:cs typeface="Times New Roman"/>
              </a:rPr>
              <a:t>(in</a:t>
            </a:r>
            <a:r>
              <a:rPr sz="1100" spc="110" dirty="0" smtClean="0">
                <a:latin typeface="Times New Roman"/>
                <a:cs typeface="Times New Roman"/>
              </a:rPr>
              <a:t> </a:t>
            </a:r>
            <a:r>
              <a:rPr sz="1100" spc="-29" dirty="0" smtClean="0">
                <a:latin typeface="Times New Roman"/>
                <a:cs typeface="Times New Roman"/>
              </a:rPr>
              <a:t>y</a:t>
            </a:r>
            <a:r>
              <a:rPr sz="1100" spc="0" dirty="0" smtClean="0">
                <a:latin typeface="Times New Roman"/>
                <a:cs typeface="Times New Roman"/>
              </a:rPr>
              <a:t>e</a:t>
            </a:r>
            <a:r>
              <a:rPr sz="1100" spc="-29" dirty="0" smtClean="0">
                <a:latin typeface="Times New Roman"/>
                <a:cs typeface="Times New Roman"/>
              </a:rPr>
              <a:t>a</a:t>
            </a:r>
            <a:r>
              <a:rPr sz="1100" spc="0" dirty="0" smtClean="0">
                <a:latin typeface="Times New Roman"/>
                <a:cs typeface="Times New Roman"/>
              </a:rPr>
              <a:t>r</a:t>
            </a:r>
            <a:r>
              <a:rPr sz="1100" spc="73" dirty="0" smtClean="0">
                <a:latin typeface="Times New Roman"/>
                <a:cs typeface="Times New Roman"/>
              </a:rPr>
              <a:t> </a:t>
            </a:r>
            <a:r>
              <a:rPr sz="1100" spc="0" dirty="0" smtClean="0">
                <a:latin typeface="Times New Roman"/>
                <a:cs typeface="Times New Roman"/>
              </a:rPr>
              <a:t>201</a:t>
            </a:r>
            <a:r>
              <a:rPr lang="en-US" sz="1100" spc="0" dirty="0" smtClean="0">
                <a:latin typeface="Times New Roman"/>
                <a:cs typeface="Times New Roman"/>
              </a:rPr>
              <a:t>8</a:t>
            </a:r>
            <a:r>
              <a:rPr sz="1100" spc="0" dirty="0" smtClean="0">
                <a:latin typeface="Times New Roman"/>
                <a:cs typeface="Times New Roman"/>
              </a:rPr>
              <a:t>).</a:t>
            </a:r>
            <a:endParaRPr sz="1100" dirty="0">
              <a:latin typeface="Times New Roman"/>
              <a:cs typeface="Times New Roman"/>
            </a:endParaRPr>
          </a:p>
          <a:p>
            <a:pPr marL="323227" marR="522929">
              <a:lnSpc>
                <a:spcPts val="1264"/>
              </a:lnSpc>
              <a:spcBef>
                <a:spcPts val="403"/>
              </a:spcBef>
            </a:pPr>
            <a:r>
              <a:rPr sz="1100" spc="0" dirty="0" smtClean="0">
                <a:latin typeface="Times New Roman"/>
                <a:cs typeface="Times New Roman"/>
              </a:rPr>
              <a:t>2/3 </a:t>
            </a:r>
            <a:r>
              <a:rPr sz="1100" spc="39" dirty="0" smtClean="0">
                <a:latin typeface="Times New Roman"/>
                <a:cs typeface="Times New Roman"/>
              </a:rPr>
              <a:t> </a:t>
            </a:r>
            <a:r>
              <a:rPr sz="1100" spc="0" dirty="0" smtClean="0">
                <a:latin typeface="Times New Roman"/>
                <a:cs typeface="Times New Roman"/>
              </a:rPr>
              <a:t>seats</a:t>
            </a:r>
            <a:r>
              <a:rPr sz="1100" spc="181" dirty="0" smtClean="0">
                <a:latin typeface="Times New Roman"/>
                <a:cs typeface="Times New Roman"/>
              </a:rPr>
              <a:t> </a:t>
            </a:r>
            <a:r>
              <a:rPr sz="1100" spc="-29" dirty="0" smtClean="0">
                <a:latin typeface="Times New Roman"/>
                <a:cs typeface="Times New Roman"/>
              </a:rPr>
              <a:t>w</a:t>
            </a:r>
            <a:r>
              <a:rPr sz="1100" spc="0" dirty="0" smtClean="0">
                <a:latin typeface="Times New Roman"/>
                <a:cs typeface="Times New Roman"/>
              </a:rPr>
              <a:t>ere</a:t>
            </a:r>
            <a:r>
              <a:rPr sz="1100" spc="29" dirty="0" smtClean="0">
                <a:latin typeface="Times New Roman"/>
                <a:cs typeface="Times New Roman"/>
              </a:rPr>
              <a:t> </a:t>
            </a:r>
            <a:r>
              <a:rPr sz="1100" spc="0" dirty="0" smtClean="0">
                <a:latin typeface="Times New Roman"/>
                <a:cs typeface="Times New Roman"/>
              </a:rPr>
              <a:t>reserved</a:t>
            </a:r>
            <a:r>
              <a:rPr sz="1100" spc="36" dirty="0" smtClean="0">
                <a:latin typeface="Times New Roman"/>
                <a:cs typeface="Times New Roman"/>
              </a:rPr>
              <a:t> </a:t>
            </a:r>
            <a:r>
              <a:rPr sz="1100" spc="0" dirty="0" smtClean="0">
                <a:latin typeface="Times New Roman"/>
                <a:cs typeface="Times New Roman"/>
              </a:rPr>
              <a:t>f</a:t>
            </a:r>
            <a:r>
              <a:rPr sz="1100" spc="-29" dirty="0" smtClean="0">
                <a:latin typeface="Times New Roman"/>
                <a:cs typeface="Times New Roman"/>
              </a:rPr>
              <a:t>o</a:t>
            </a:r>
            <a:r>
              <a:rPr sz="1100" spc="0" dirty="0" smtClean="0">
                <a:latin typeface="Times New Roman"/>
                <a:cs typeface="Times New Roman"/>
              </a:rPr>
              <a:t>r</a:t>
            </a:r>
            <a:r>
              <a:rPr sz="1100" spc="51" dirty="0" smtClean="0">
                <a:latin typeface="Times New Roman"/>
                <a:cs typeface="Times New Roman"/>
              </a:rPr>
              <a:t> </a:t>
            </a:r>
            <a:r>
              <a:rPr sz="1100" spc="0" dirty="0" smtClean="0">
                <a:latin typeface="Times New Roman"/>
                <a:cs typeface="Times New Roman"/>
              </a:rPr>
              <a:t>Hyderbad</a:t>
            </a:r>
            <a:r>
              <a:rPr sz="1100" spc="85"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0" dirty="0" smtClean="0">
                <a:latin typeface="Times New Roman"/>
                <a:cs typeface="Times New Roman"/>
              </a:rPr>
              <a:t>Mirpurkhas divisions.</a:t>
            </a:r>
            <a:endParaRPr sz="1100" dirty="0">
              <a:latin typeface="Times New Roman"/>
              <a:cs typeface="Times New Roman"/>
            </a:endParaRPr>
          </a:p>
          <a:p>
            <a:pPr marL="323227">
              <a:lnSpc>
                <a:spcPct val="95825"/>
              </a:lnSpc>
              <a:spcBef>
                <a:spcPts val="389"/>
              </a:spcBef>
            </a:pPr>
            <a:r>
              <a:rPr sz="1100" spc="0" dirty="0" smtClean="0">
                <a:latin typeface="Times New Roman"/>
                <a:cs typeface="Times New Roman"/>
              </a:rPr>
              <a:t>1/3 </a:t>
            </a:r>
            <a:r>
              <a:rPr sz="1100" spc="39" dirty="0" smtClean="0">
                <a:latin typeface="Times New Roman"/>
                <a:cs typeface="Times New Roman"/>
              </a:rPr>
              <a:t> </a:t>
            </a:r>
            <a:r>
              <a:rPr sz="1100" spc="0" dirty="0" smtClean="0">
                <a:latin typeface="Times New Roman"/>
                <a:cs typeface="Times New Roman"/>
              </a:rPr>
              <a:t>seats</a:t>
            </a:r>
            <a:r>
              <a:rPr sz="1100" spc="181" dirty="0" smtClean="0">
                <a:latin typeface="Times New Roman"/>
                <a:cs typeface="Times New Roman"/>
              </a:rPr>
              <a:t> </a:t>
            </a:r>
            <a:r>
              <a:rPr sz="1100" spc="-29" dirty="0" smtClean="0">
                <a:latin typeface="Times New Roman"/>
                <a:cs typeface="Times New Roman"/>
              </a:rPr>
              <a:t>w</a:t>
            </a:r>
            <a:r>
              <a:rPr sz="1100" spc="0" dirty="0" smtClean="0">
                <a:latin typeface="Times New Roman"/>
                <a:cs typeface="Times New Roman"/>
              </a:rPr>
              <a:t>ere</a:t>
            </a:r>
            <a:r>
              <a:rPr sz="1100" spc="29" dirty="0" smtClean="0">
                <a:latin typeface="Times New Roman"/>
                <a:cs typeface="Times New Roman"/>
              </a:rPr>
              <a:t> </a:t>
            </a:r>
            <a:r>
              <a:rPr sz="1100" spc="0" dirty="0" smtClean="0">
                <a:latin typeface="Times New Roman"/>
                <a:cs typeface="Times New Roman"/>
              </a:rPr>
              <a:t>reserved</a:t>
            </a:r>
            <a:r>
              <a:rPr sz="1100" spc="36" dirty="0" smtClean="0">
                <a:latin typeface="Times New Roman"/>
                <a:cs typeface="Times New Roman"/>
              </a:rPr>
              <a:t> </a:t>
            </a:r>
            <a:r>
              <a:rPr sz="1100" spc="0" dirty="0" smtClean="0">
                <a:latin typeface="Times New Roman"/>
                <a:cs typeface="Times New Roman"/>
              </a:rPr>
              <a:t>f</a:t>
            </a:r>
            <a:r>
              <a:rPr sz="1100" spc="-29" dirty="0" smtClean="0">
                <a:latin typeface="Times New Roman"/>
                <a:cs typeface="Times New Roman"/>
              </a:rPr>
              <a:t>o</a:t>
            </a:r>
            <a:r>
              <a:rPr sz="1100" spc="0" dirty="0" smtClean="0">
                <a:latin typeface="Times New Roman"/>
                <a:cs typeface="Times New Roman"/>
              </a:rPr>
              <a:t>r</a:t>
            </a:r>
            <a:r>
              <a:rPr sz="1100" spc="51" dirty="0" smtClean="0">
                <a:latin typeface="Times New Roman"/>
                <a:cs typeface="Times New Roman"/>
              </a:rPr>
              <a:t> </a:t>
            </a:r>
            <a:r>
              <a:rPr sz="1100" spc="0" dirty="0" smtClean="0">
                <a:latin typeface="Times New Roman"/>
                <a:cs typeface="Times New Roman"/>
              </a:rPr>
              <a:t>Sukkur</a:t>
            </a:r>
            <a:r>
              <a:rPr sz="1100" spc="60" dirty="0" smtClean="0">
                <a:latin typeface="Times New Roman"/>
                <a:cs typeface="Times New Roman"/>
              </a:rPr>
              <a:t> </a:t>
            </a:r>
            <a:r>
              <a:rPr sz="1100" spc="0" dirty="0" smtClean="0">
                <a:latin typeface="Times New Roman"/>
                <a:cs typeface="Times New Roman"/>
              </a:rPr>
              <a:t>and</a:t>
            </a:r>
            <a:r>
              <a:rPr sz="1100" spc="145" dirty="0" smtClean="0">
                <a:latin typeface="Times New Roman"/>
                <a:cs typeface="Times New Roman"/>
              </a:rPr>
              <a:t> </a:t>
            </a:r>
            <a:r>
              <a:rPr sz="1100" spc="0" dirty="0" smtClean="0">
                <a:latin typeface="Times New Roman"/>
                <a:cs typeface="Times New Roman"/>
              </a:rPr>
              <a:t>L</a:t>
            </a:r>
            <a:r>
              <a:rPr sz="1100" spc="-29" dirty="0" smtClean="0">
                <a:latin typeface="Times New Roman"/>
                <a:cs typeface="Times New Roman"/>
              </a:rPr>
              <a:t>a</a:t>
            </a:r>
            <a:r>
              <a:rPr sz="1100" spc="0" dirty="0" smtClean="0">
                <a:latin typeface="Times New Roman"/>
                <a:cs typeface="Times New Roman"/>
              </a:rPr>
              <a:t>r</a:t>
            </a:r>
            <a:r>
              <a:rPr sz="1100" spc="-29" dirty="0" smtClean="0">
                <a:latin typeface="Times New Roman"/>
                <a:cs typeface="Times New Roman"/>
              </a:rPr>
              <a:t>k</a:t>
            </a:r>
            <a:r>
              <a:rPr sz="1100" spc="0" dirty="0" smtClean="0">
                <a:latin typeface="Times New Roman"/>
                <a:cs typeface="Times New Roman"/>
              </a:rPr>
              <a:t>ana</a:t>
            </a:r>
            <a:r>
              <a:rPr sz="1100" spc="94" dirty="0" smtClean="0">
                <a:latin typeface="Times New Roman"/>
                <a:cs typeface="Times New Roman"/>
              </a:rPr>
              <a:t> </a:t>
            </a:r>
            <a:r>
              <a:rPr sz="1100" spc="0" dirty="0" smtClean="0">
                <a:latin typeface="Times New Roman"/>
                <a:cs typeface="Times New Roman"/>
              </a:rPr>
              <a:t>divisions.</a:t>
            </a:r>
            <a:endParaRPr sz="1100" dirty="0">
              <a:latin typeface="Times New Roman"/>
              <a:cs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object 48"/>
          <p:cNvSpPr/>
          <p:nvPr/>
        </p:nvSpPr>
        <p:spPr>
          <a:xfrm>
            <a:off x="3069133" y="3270274"/>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7" name="object 47"/>
          <p:cNvSpPr/>
          <p:nvPr/>
        </p:nvSpPr>
        <p:spPr>
          <a:xfrm>
            <a:off x="2989516" y="3266312"/>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46" name="object 46"/>
          <p:cNvSpPr/>
          <p:nvPr/>
        </p:nvSpPr>
        <p:spPr>
          <a:xfrm>
            <a:off x="3167319" y="3266312"/>
            <a:ext cx="25400" cy="38100"/>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42" name="object 42"/>
          <p:cNvSpPr/>
          <p:nvPr/>
        </p:nvSpPr>
        <p:spPr>
          <a:xfrm>
            <a:off x="3323652" y="328039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43" name="object 43"/>
          <p:cNvSpPr/>
          <p:nvPr/>
        </p:nvSpPr>
        <p:spPr>
          <a:xfrm>
            <a:off x="3334144" y="327012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4" name="object 44"/>
          <p:cNvSpPr/>
          <p:nvPr/>
        </p:nvSpPr>
        <p:spPr>
          <a:xfrm>
            <a:off x="3344304" y="3259962"/>
            <a:ext cx="43180" cy="3048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a:p>
        </p:txBody>
      </p:sp>
      <p:sp>
        <p:nvSpPr>
          <p:cNvPr id="45" name="object 45"/>
          <p:cNvSpPr/>
          <p:nvPr/>
        </p:nvSpPr>
        <p:spPr>
          <a:xfrm>
            <a:off x="3260483"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6" name="object 36"/>
          <p:cNvSpPr/>
          <p:nvPr/>
        </p:nvSpPr>
        <p:spPr>
          <a:xfrm>
            <a:off x="3620352"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7" name="object 37"/>
          <p:cNvSpPr/>
          <p:nvPr/>
        </p:nvSpPr>
        <p:spPr>
          <a:xfrm>
            <a:off x="3531451"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8" name="object 38"/>
          <p:cNvSpPr/>
          <p:nvPr/>
        </p:nvSpPr>
        <p:spPr>
          <a:xfrm>
            <a:off x="3607652" y="32599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9" name="object 39"/>
          <p:cNvSpPr/>
          <p:nvPr/>
        </p:nvSpPr>
        <p:spPr>
          <a:xfrm>
            <a:off x="3620352" y="32853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40" name="object 40"/>
          <p:cNvSpPr/>
          <p:nvPr/>
        </p:nvSpPr>
        <p:spPr>
          <a:xfrm>
            <a:off x="3607652"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41" name="object 41"/>
          <p:cNvSpPr/>
          <p:nvPr/>
        </p:nvSpPr>
        <p:spPr>
          <a:xfrm>
            <a:off x="3620352"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0" name="object 30"/>
          <p:cNvSpPr/>
          <p:nvPr/>
        </p:nvSpPr>
        <p:spPr>
          <a:xfrm>
            <a:off x="3878619"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3891319"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2" name="object 32"/>
          <p:cNvSpPr/>
          <p:nvPr/>
        </p:nvSpPr>
        <p:spPr>
          <a:xfrm>
            <a:off x="3891319"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3" name="object 33"/>
          <p:cNvSpPr/>
          <p:nvPr/>
        </p:nvSpPr>
        <p:spPr>
          <a:xfrm>
            <a:off x="3802418" y="3266312"/>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4" name="object 34"/>
          <p:cNvSpPr/>
          <p:nvPr/>
        </p:nvSpPr>
        <p:spPr>
          <a:xfrm>
            <a:off x="3878619" y="3298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5" name="object 35"/>
          <p:cNvSpPr/>
          <p:nvPr/>
        </p:nvSpPr>
        <p:spPr>
          <a:xfrm>
            <a:off x="3891319" y="33107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25" name="object 25"/>
          <p:cNvSpPr/>
          <p:nvPr/>
        </p:nvSpPr>
        <p:spPr>
          <a:xfrm>
            <a:off x="4149586" y="32599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6" name="object 26"/>
          <p:cNvSpPr/>
          <p:nvPr/>
        </p:nvSpPr>
        <p:spPr>
          <a:xfrm>
            <a:off x="4162286" y="32726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7" name="object 27"/>
          <p:cNvSpPr/>
          <p:nvPr/>
        </p:nvSpPr>
        <p:spPr>
          <a:xfrm>
            <a:off x="4162286" y="32853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8" name="object 28"/>
          <p:cNvSpPr/>
          <p:nvPr/>
        </p:nvSpPr>
        <p:spPr>
          <a:xfrm>
            <a:off x="4149586" y="3298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29" name="object 29"/>
          <p:cNvSpPr/>
          <p:nvPr/>
        </p:nvSpPr>
        <p:spPr>
          <a:xfrm>
            <a:off x="4162286" y="33107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19" name="object 19"/>
          <p:cNvSpPr/>
          <p:nvPr/>
        </p:nvSpPr>
        <p:spPr>
          <a:xfrm>
            <a:off x="4451033" y="3290442"/>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a:p>
        </p:txBody>
      </p:sp>
      <p:sp>
        <p:nvSpPr>
          <p:cNvPr id="20" name="object 20"/>
          <p:cNvSpPr/>
          <p:nvPr/>
        </p:nvSpPr>
        <p:spPr>
          <a:xfrm>
            <a:off x="4423969" y="3263948"/>
            <a:ext cx="30366" cy="30366"/>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a:p>
        </p:txBody>
      </p:sp>
      <p:sp>
        <p:nvSpPr>
          <p:cNvPr id="21" name="object 21"/>
          <p:cNvSpPr/>
          <p:nvPr/>
        </p:nvSpPr>
        <p:spPr>
          <a:xfrm>
            <a:off x="4344352" y="3259962"/>
            <a:ext cx="50800" cy="50800"/>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a:p>
        </p:txBody>
      </p:sp>
      <p:sp>
        <p:nvSpPr>
          <p:cNvPr id="22" name="object 22"/>
          <p:cNvSpPr/>
          <p:nvPr/>
        </p:nvSpPr>
        <p:spPr>
          <a:xfrm>
            <a:off x="4329112"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23" name="object 23"/>
          <p:cNvSpPr/>
          <p:nvPr/>
        </p:nvSpPr>
        <p:spPr>
          <a:xfrm>
            <a:off x="4496754" y="3259962"/>
            <a:ext cx="50800" cy="50800"/>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a:p>
        </p:txBody>
      </p:sp>
      <p:sp>
        <p:nvSpPr>
          <p:cNvPr id="24" name="object 24"/>
          <p:cNvSpPr/>
          <p:nvPr/>
        </p:nvSpPr>
        <p:spPr>
          <a:xfrm>
            <a:off x="4532315" y="3277742"/>
            <a:ext cx="30480" cy="12699"/>
          </a:xfrm>
          <a:custGeom>
            <a:avLst/>
            <a:gdLst/>
            <a:ahLst/>
            <a:cxnLst/>
            <a:rect l="l" t="t" r="r" b="b"/>
            <a:pathLst>
              <a:path w="30480" h="12700">
                <a:moveTo>
                  <a:pt x="30480" y="0"/>
                </a:moveTo>
                <a:lnTo>
                  <a:pt x="15240" y="12700"/>
                </a:lnTo>
                <a:lnTo>
                  <a:pt x="0" y="0"/>
                </a:lnTo>
              </a:path>
            </a:pathLst>
          </a:custGeom>
          <a:ln w="5060">
            <a:solidFill>
              <a:srgbClr val="ADADE0"/>
            </a:solidFill>
          </a:ln>
        </p:spPr>
        <p:txBody>
          <a:bodyPr wrap="square" lIns="0" tIns="0" rIns="0" bIns="0" rtlCol="0">
            <a:noAutofit/>
          </a:bodyPr>
          <a:lstStyle/>
          <a:p>
            <a:endParaRPr/>
          </a:p>
        </p:txBody>
      </p:sp>
      <p:sp>
        <p:nvSpPr>
          <p:cNvPr id="16" name="object 16"/>
          <p:cNvSpPr/>
          <p:nvPr/>
        </p:nvSpPr>
        <p:spPr>
          <a:xfrm>
            <a:off x="0" y="0"/>
            <a:ext cx="4608004" cy="139090"/>
          </a:xfrm>
          <a:custGeom>
            <a:avLst/>
            <a:gdLst/>
            <a:ahLst/>
            <a:cxnLst/>
            <a:rect l="l" t="t" r="r" b="b"/>
            <a:pathLst>
              <a:path w="4608004" h="139090">
                <a:moveTo>
                  <a:pt x="4608004" y="0"/>
                </a:moveTo>
                <a:lnTo>
                  <a:pt x="0" y="0"/>
                </a:lnTo>
                <a:lnTo>
                  <a:pt x="0" y="139090"/>
                </a:lnTo>
                <a:lnTo>
                  <a:pt x="4608004" y="139090"/>
                </a:lnTo>
                <a:lnTo>
                  <a:pt x="4608004" y="0"/>
                </a:lnTo>
                <a:close/>
              </a:path>
            </a:pathLst>
          </a:custGeom>
          <a:solidFill>
            <a:srgbClr val="191959"/>
          </a:solidFill>
        </p:spPr>
        <p:txBody>
          <a:bodyPr wrap="square" lIns="0" tIns="0" rIns="0" bIns="0" rtlCol="0">
            <a:noAutofit/>
          </a:bodyPr>
          <a:lstStyle/>
          <a:p>
            <a:endParaRPr/>
          </a:p>
        </p:txBody>
      </p:sp>
      <p:sp>
        <p:nvSpPr>
          <p:cNvPr id="17" name="object 17"/>
          <p:cNvSpPr/>
          <p:nvPr/>
        </p:nvSpPr>
        <p:spPr>
          <a:xfrm>
            <a:off x="0" y="139077"/>
            <a:ext cx="4608004" cy="122186"/>
          </a:xfrm>
          <a:custGeom>
            <a:avLst/>
            <a:gdLst/>
            <a:ahLst/>
            <a:cxnLst/>
            <a:rect l="l" t="t" r="r" b="b"/>
            <a:pathLst>
              <a:path w="4608004" h="122186">
                <a:moveTo>
                  <a:pt x="4608004" y="0"/>
                </a:moveTo>
                <a:lnTo>
                  <a:pt x="0" y="0"/>
                </a:lnTo>
                <a:lnTo>
                  <a:pt x="0" y="122186"/>
                </a:lnTo>
                <a:lnTo>
                  <a:pt x="4608004" y="122186"/>
                </a:lnTo>
                <a:lnTo>
                  <a:pt x="4608004" y="0"/>
                </a:lnTo>
                <a:close/>
              </a:path>
            </a:pathLst>
          </a:custGeom>
          <a:solidFill>
            <a:srgbClr val="262685"/>
          </a:solidFill>
        </p:spPr>
        <p:txBody>
          <a:bodyPr wrap="square" lIns="0" tIns="0" rIns="0" bIns="0" rtlCol="0">
            <a:noAutofit/>
          </a:bodyPr>
          <a:lstStyle/>
          <a:p>
            <a:endParaRPr/>
          </a:p>
        </p:txBody>
      </p:sp>
      <p:sp>
        <p:nvSpPr>
          <p:cNvPr id="18" name="object 18"/>
          <p:cNvSpPr/>
          <p:nvPr/>
        </p:nvSpPr>
        <p:spPr>
          <a:xfrm>
            <a:off x="0" y="261264"/>
            <a:ext cx="4608004" cy="350291"/>
          </a:xfrm>
          <a:custGeom>
            <a:avLst/>
            <a:gdLst/>
            <a:ahLst/>
            <a:cxnLst/>
            <a:rect l="l" t="t" r="r" b="b"/>
            <a:pathLst>
              <a:path w="4608004" h="350291">
                <a:moveTo>
                  <a:pt x="4608004" y="0"/>
                </a:moveTo>
                <a:lnTo>
                  <a:pt x="0" y="0"/>
                </a:lnTo>
                <a:lnTo>
                  <a:pt x="0" y="350291"/>
                </a:lnTo>
                <a:lnTo>
                  <a:pt x="4608004" y="350291"/>
                </a:lnTo>
                <a:lnTo>
                  <a:pt x="4608004" y="0"/>
                </a:lnTo>
                <a:close/>
              </a:path>
            </a:pathLst>
          </a:custGeom>
          <a:solidFill>
            <a:srgbClr val="3333B2"/>
          </a:solidFill>
        </p:spPr>
        <p:txBody>
          <a:bodyPr wrap="square" lIns="0" tIns="0" rIns="0" bIns="0" rtlCol="0">
            <a:noAutofit/>
          </a:bodyPr>
          <a:lstStyle/>
          <a:p>
            <a:endParaRPr/>
          </a:p>
        </p:txBody>
      </p:sp>
      <p:sp>
        <p:nvSpPr>
          <p:cNvPr id="9" name="object 9"/>
          <p:cNvSpPr/>
          <p:nvPr/>
        </p:nvSpPr>
        <p:spPr>
          <a:xfrm>
            <a:off x="313867" y="925144"/>
            <a:ext cx="3980268" cy="92265"/>
          </a:xfrm>
          <a:custGeom>
            <a:avLst/>
            <a:gdLst/>
            <a:ahLst/>
            <a:cxnLst/>
            <a:rect l="l" t="t" r="r" b="b"/>
            <a:pathLst>
              <a:path w="3980268" h="92265">
                <a:moveTo>
                  <a:pt x="0" y="92265"/>
                </a:moveTo>
                <a:lnTo>
                  <a:pt x="3980268" y="92265"/>
                </a:lnTo>
                <a:lnTo>
                  <a:pt x="3980268" y="0"/>
                </a:lnTo>
                <a:lnTo>
                  <a:pt x="0" y="0"/>
                </a:lnTo>
                <a:lnTo>
                  <a:pt x="0" y="92265"/>
                </a:lnTo>
                <a:close/>
              </a:path>
            </a:pathLst>
          </a:custGeom>
          <a:solidFill>
            <a:srgbClr val="262685"/>
          </a:solidFill>
        </p:spPr>
        <p:txBody>
          <a:bodyPr wrap="square" lIns="0" tIns="0" rIns="0" bIns="0" rtlCol="0">
            <a:noAutofit/>
          </a:bodyPr>
          <a:lstStyle/>
          <a:p>
            <a:endParaRPr/>
          </a:p>
        </p:txBody>
      </p:sp>
      <p:sp>
        <p:nvSpPr>
          <p:cNvPr id="10" name="object 10"/>
          <p:cNvSpPr/>
          <p:nvPr/>
        </p:nvSpPr>
        <p:spPr>
          <a:xfrm>
            <a:off x="313867" y="1011085"/>
            <a:ext cx="3980268" cy="2070544"/>
          </a:xfrm>
          <a:custGeom>
            <a:avLst/>
            <a:gdLst/>
            <a:ahLst/>
            <a:cxnLst/>
            <a:rect l="l" t="t" r="r" b="b"/>
            <a:pathLst>
              <a:path w="3980268" h="2070544">
                <a:moveTo>
                  <a:pt x="0" y="2070544"/>
                </a:moveTo>
                <a:lnTo>
                  <a:pt x="3980268" y="2070544"/>
                </a:lnTo>
                <a:lnTo>
                  <a:pt x="3980268" y="0"/>
                </a:lnTo>
                <a:lnTo>
                  <a:pt x="0" y="0"/>
                </a:lnTo>
                <a:lnTo>
                  <a:pt x="0" y="2070544"/>
                </a:lnTo>
                <a:close/>
              </a:path>
            </a:pathLst>
          </a:custGeom>
          <a:solidFill>
            <a:srgbClr val="E9E9F2"/>
          </a:solidFill>
        </p:spPr>
        <p:txBody>
          <a:bodyPr wrap="square" lIns="0" tIns="0" rIns="0" bIns="0" rtlCol="0">
            <a:noAutofit/>
          </a:bodyPr>
          <a:lstStyle/>
          <a:p>
            <a:endParaRPr/>
          </a:p>
        </p:txBody>
      </p:sp>
      <p:sp>
        <p:nvSpPr>
          <p:cNvPr id="11" name="object 11"/>
          <p:cNvSpPr/>
          <p:nvPr/>
        </p:nvSpPr>
        <p:spPr>
          <a:xfrm>
            <a:off x="506310" y="1369631"/>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2" name="object 12"/>
          <p:cNvSpPr/>
          <p:nvPr/>
        </p:nvSpPr>
        <p:spPr>
          <a:xfrm>
            <a:off x="506310" y="1751736"/>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3" name="object 13"/>
          <p:cNvSpPr/>
          <p:nvPr/>
        </p:nvSpPr>
        <p:spPr>
          <a:xfrm>
            <a:off x="506310" y="1961768"/>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4" name="object 14"/>
          <p:cNvSpPr/>
          <p:nvPr/>
        </p:nvSpPr>
        <p:spPr>
          <a:xfrm>
            <a:off x="506310" y="2343873"/>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15" name="object 15"/>
          <p:cNvSpPr/>
          <p:nvPr/>
        </p:nvSpPr>
        <p:spPr>
          <a:xfrm>
            <a:off x="506310" y="2725978"/>
            <a:ext cx="61518" cy="61518"/>
          </a:xfrm>
          <a:custGeom>
            <a:avLst/>
            <a:gdLst/>
            <a:ahLst/>
            <a:cxnLst/>
            <a:rect l="l" t="t" r="r" b="b"/>
            <a:pathLst>
              <a:path w="61518" h="61518">
                <a:moveTo>
                  <a:pt x="0" y="61518"/>
                </a:moveTo>
                <a:lnTo>
                  <a:pt x="61518" y="61518"/>
                </a:lnTo>
                <a:lnTo>
                  <a:pt x="61518" y="0"/>
                </a:lnTo>
                <a:lnTo>
                  <a:pt x="0" y="0"/>
                </a:lnTo>
                <a:lnTo>
                  <a:pt x="0" y="61518"/>
                </a:lnTo>
                <a:close/>
              </a:path>
            </a:pathLst>
          </a:custGeom>
          <a:solidFill>
            <a:srgbClr val="3333B2"/>
          </a:solidFill>
        </p:spPr>
        <p:txBody>
          <a:bodyPr wrap="square" lIns="0" tIns="0" rIns="0" bIns="0" rtlCol="0">
            <a:noAutofit/>
          </a:bodyPr>
          <a:lstStyle/>
          <a:p>
            <a:endParaRPr/>
          </a:p>
        </p:txBody>
      </p:sp>
      <p:sp>
        <p:nvSpPr>
          <p:cNvPr id="8" name="object 8"/>
          <p:cNvSpPr txBox="1"/>
          <p:nvPr/>
        </p:nvSpPr>
        <p:spPr>
          <a:xfrm>
            <a:off x="95300" y="18663"/>
            <a:ext cx="4476805" cy="101315"/>
          </a:xfrm>
          <a:prstGeom prst="rect">
            <a:avLst/>
          </a:prstGeom>
        </p:spPr>
        <p:txBody>
          <a:bodyPr wrap="square" lIns="0" tIns="0" rIns="0" bIns="0" rtlCol="0">
            <a:noAutofit/>
          </a:bodyPr>
          <a:lstStyle/>
          <a:p>
            <a:pPr marL="12700">
              <a:lnSpc>
                <a:spcPts val="680"/>
              </a:lnSpc>
              <a:spcBef>
                <a:spcPts val="34"/>
              </a:spcBef>
            </a:pPr>
            <a:r>
              <a:rPr lang="en-US" sz="600" spc="0" dirty="0" smtClean="0">
                <a:solidFill>
                  <a:srgbClr val="FFFFFF"/>
                </a:solidFill>
                <a:latin typeface="Times New Roman"/>
                <a:cs typeface="Times New Roman"/>
              </a:rPr>
              <a:t>Intr</a:t>
            </a:r>
            <a:r>
              <a:rPr lang="en-US" sz="600" spc="16" dirty="0" smtClean="0">
                <a:solidFill>
                  <a:srgbClr val="FFFFFF"/>
                </a:solidFill>
                <a:latin typeface="Times New Roman"/>
                <a:cs typeface="Times New Roman"/>
              </a:rPr>
              <a:t>o</a:t>
            </a:r>
            <a:r>
              <a:rPr lang="en-US" sz="600" spc="0" dirty="0" smtClean="0">
                <a:solidFill>
                  <a:srgbClr val="FFFFFF"/>
                </a:solidFill>
                <a:latin typeface="Times New Roman"/>
                <a:cs typeface="Times New Roman"/>
              </a:rPr>
              <a:t>duction  </a:t>
            </a:r>
            <a:r>
              <a:rPr lang="en-US" sz="600" spc="26" dirty="0" smtClean="0">
                <a:solidFill>
                  <a:srgbClr val="FFFFFF"/>
                </a:solidFill>
                <a:latin typeface="Times New Roman"/>
                <a:cs typeface="Times New Roman"/>
              </a:rPr>
              <a:t> </a:t>
            </a:r>
            <a:r>
              <a:rPr lang="en-US" sz="600" spc="0" dirty="0" smtClean="0">
                <a:solidFill>
                  <a:srgbClr val="8C8CAC"/>
                </a:solidFill>
                <a:latin typeface="Times New Roman"/>
                <a:cs typeface="Times New Roman"/>
              </a:rPr>
              <a:t>Objectives  </a:t>
            </a:r>
            <a:r>
              <a:rPr lang="en-US" sz="600" spc="27" dirty="0" smtClean="0">
                <a:solidFill>
                  <a:srgbClr val="8C8CAC"/>
                </a:solidFill>
                <a:latin typeface="Times New Roman"/>
                <a:cs typeface="Times New Roman"/>
              </a:rPr>
              <a:t>Problem Description</a:t>
            </a:r>
            <a:r>
              <a:rPr lang="en-US" sz="600" spc="0" dirty="0" smtClean="0">
                <a:solidFill>
                  <a:srgbClr val="8C8CAC"/>
                </a:solidFill>
                <a:latin typeface="Times New Roman"/>
                <a:cs typeface="Times New Roman"/>
              </a:rPr>
              <a:t>  </a:t>
            </a:r>
            <a:r>
              <a:rPr lang="en-US" sz="600" spc="27"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Approach  </a:t>
            </a:r>
            <a:r>
              <a:rPr lang="en-US" sz="600" spc="5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Case Study  </a:t>
            </a:r>
            <a:r>
              <a:rPr lang="en-US" sz="600" spc="23"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Meta Model  </a:t>
            </a:r>
            <a:r>
              <a:rPr lang="en-US" sz="600" spc="28"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Algorithm  Model  </a:t>
            </a:r>
            <a:r>
              <a:rPr lang="en-US" sz="600" spc="70" dirty="0" smtClean="0">
                <a:solidFill>
                  <a:srgbClr val="8C8CAC"/>
                </a:solidFill>
                <a:latin typeface="Times New Roman"/>
                <a:cs typeface="Times New Roman"/>
              </a:rPr>
              <a:t> </a:t>
            </a:r>
            <a:r>
              <a:rPr lang="en-US" sz="600" spc="0" dirty="0" smtClean="0">
                <a:solidFill>
                  <a:srgbClr val="8C8CAC"/>
                </a:solidFill>
                <a:latin typeface="Times New Roman"/>
                <a:cs typeface="Times New Roman"/>
              </a:rPr>
              <a:t>Summary</a:t>
            </a:r>
            <a:endParaRPr lang="en-US" sz="600" dirty="0" smtClean="0">
              <a:latin typeface="Times New Roman"/>
              <a:cs typeface="Times New Roman"/>
            </a:endParaRPr>
          </a:p>
          <a:p>
            <a:pPr marL="12700">
              <a:lnSpc>
                <a:spcPts val="680"/>
              </a:lnSpc>
              <a:spcBef>
                <a:spcPts val="34"/>
              </a:spcBef>
            </a:pPr>
            <a:endParaRPr sz="600" dirty="0">
              <a:latin typeface="Times New Roman"/>
              <a:cs typeface="Times New Roman"/>
            </a:endParaRPr>
          </a:p>
        </p:txBody>
      </p:sp>
      <p:sp>
        <p:nvSpPr>
          <p:cNvPr id="7" name="object 7"/>
          <p:cNvSpPr txBox="1"/>
          <p:nvPr/>
        </p:nvSpPr>
        <p:spPr>
          <a:xfrm>
            <a:off x="95300" y="366542"/>
            <a:ext cx="4401454" cy="207596"/>
          </a:xfrm>
          <a:prstGeom prst="rect">
            <a:avLst/>
          </a:prstGeom>
        </p:spPr>
        <p:txBody>
          <a:bodyPr wrap="square" lIns="0" tIns="0" rIns="0" bIns="0" rtlCol="0">
            <a:noAutofit/>
          </a:bodyPr>
          <a:lstStyle/>
          <a:p>
            <a:pPr marL="12700">
              <a:lnSpc>
                <a:spcPts val="1480"/>
              </a:lnSpc>
              <a:spcBef>
                <a:spcPts val="74"/>
              </a:spcBef>
            </a:pPr>
            <a:r>
              <a:rPr sz="1400" spc="0" dirty="0" smtClean="0">
                <a:solidFill>
                  <a:srgbClr val="FFFFFF"/>
                </a:solidFill>
                <a:latin typeface="Times New Roman"/>
                <a:cs typeface="Times New Roman"/>
              </a:rPr>
              <a:t>Intr</a:t>
            </a:r>
            <a:r>
              <a:rPr sz="1400" spc="39" dirty="0" smtClean="0">
                <a:solidFill>
                  <a:srgbClr val="FFFFFF"/>
                </a:solidFill>
                <a:latin typeface="Times New Roman"/>
                <a:cs typeface="Times New Roman"/>
              </a:rPr>
              <a:t>o</a:t>
            </a:r>
            <a:r>
              <a:rPr sz="1400" spc="0" dirty="0" smtClean="0">
                <a:solidFill>
                  <a:srgbClr val="FFFFFF"/>
                </a:solidFill>
                <a:latin typeface="Times New Roman"/>
                <a:cs typeface="Times New Roman"/>
              </a:rPr>
              <a:t>duction</a:t>
            </a:r>
            <a:r>
              <a:rPr sz="1400" spc="271" dirty="0" smtClean="0">
                <a:solidFill>
                  <a:srgbClr val="FFFFFF"/>
                </a:solidFill>
                <a:latin typeface="Times New Roman"/>
                <a:cs typeface="Times New Roman"/>
              </a:rPr>
              <a:t> </a:t>
            </a:r>
            <a:r>
              <a:rPr sz="1400" spc="0" dirty="0" smtClean="0">
                <a:solidFill>
                  <a:srgbClr val="FFFFFF"/>
                </a:solidFill>
                <a:latin typeface="Times New Roman"/>
                <a:cs typeface="Times New Roman"/>
              </a:rPr>
              <a:t>(Cont’d)</a:t>
            </a:r>
            <a:r>
              <a:rPr lang="en-US" sz="1400" spc="0" dirty="0" smtClean="0">
                <a:solidFill>
                  <a:srgbClr val="FFFFFF"/>
                </a:solidFill>
                <a:latin typeface="Times New Roman"/>
                <a:cs typeface="Times New Roman"/>
              </a:rPr>
              <a:t>: Challenges of Sindh University  </a:t>
            </a:r>
            <a:endParaRPr sz="1400" dirty="0">
              <a:latin typeface="Times New Roman"/>
              <a:cs typeface="Times New Roman"/>
            </a:endParaRPr>
          </a:p>
        </p:txBody>
      </p:sp>
      <p:sp>
        <p:nvSpPr>
          <p:cNvPr id="6" name="object 6"/>
          <p:cNvSpPr txBox="1"/>
          <p:nvPr/>
        </p:nvSpPr>
        <p:spPr>
          <a:xfrm>
            <a:off x="4326559" y="3341872"/>
            <a:ext cx="213488" cy="101315"/>
          </a:xfrm>
          <a:prstGeom prst="rect">
            <a:avLst/>
          </a:prstGeom>
        </p:spPr>
        <p:txBody>
          <a:bodyPr wrap="square" lIns="0" tIns="0" rIns="0" bIns="0" rtlCol="0">
            <a:noAutofit/>
          </a:bodyPr>
          <a:lstStyle/>
          <a:p>
            <a:pPr marL="12700">
              <a:lnSpc>
                <a:spcPts val="680"/>
              </a:lnSpc>
              <a:spcBef>
                <a:spcPts val="34"/>
              </a:spcBef>
            </a:pPr>
            <a:r>
              <a:rPr sz="600" spc="0" dirty="0" smtClean="0">
                <a:solidFill>
                  <a:srgbClr val="7F7F7F"/>
                </a:solidFill>
                <a:latin typeface="Times New Roman"/>
                <a:cs typeface="Times New Roman"/>
              </a:rPr>
              <a:t>9</a:t>
            </a:r>
            <a:r>
              <a:rPr sz="600" spc="-29" dirty="0" smtClean="0">
                <a:solidFill>
                  <a:srgbClr val="7F7F7F"/>
                </a:solidFill>
                <a:latin typeface="Times New Roman"/>
                <a:cs typeface="Times New Roman"/>
              </a:rPr>
              <a:t> </a:t>
            </a:r>
            <a:r>
              <a:rPr sz="600" spc="0" dirty="0" smtClean="0">
                <a:solidFill>
                  <a:srgbClr val="7F7F7F"/>
                </a:solidFill>
                <a:latin typeface="Times New Roman"/>
                <a:cs typeface="Times New Roman"/>
              </a:rPr>
              <a:t>/</a:t>
            </a:r>
            <a:r>
              <a:rPr sz="600" spc="-179" dirty="0" smtClean="0">
                <a:solidFill>
                  <a:srgbClr val="7F7F7F"/>
                </a:solidFill>
                <a:latin typeface="Times New Roman"/>
                <a:cs typeface="Times New Roman"/>
              </a:rPr>
              <a:t> </a:t>
            </a:r>
            <a:r>
              <a:rPr sz="600" spc="0" dirty="0" smtClean="0">
                <a:solidFill>
                  <a:srgbClr val="7F7F7F"/>
                </a:solidFill>
                <a:latin typeface="Times New Roman"/>
                <a:cs typeface="Times New Roman"/>
              </a:rPr>
              <a:t>50</a:t>
            </a:r>
            <a:endParaRPr sz="600">
              <a:latin typeface="Times New Roman"/>
              <a:cs typeface="Times New Roman"/>
            </a:endParaRPr>
          </a:p>
        </p:txBody>
      </p:sp>
      <p:sp>
        <p:nvSpPr>
          <p:cNvPr id="5" name="object 5"/>
          <p:cNvSpPr txBox="1"/>
          <p:nvPr/>
        </p:nvSpPr>
        <p:spPr>
          <a:xfrm>
            <a:off x="3333978" y="3270179"/>
            <a:ext cx="43099" cy="40583"/>
          </a:xfrm>
          <a:prstGeom prst="rect">
            <a:avLst/>
          </a:prstGeom>
        </p:spPr>
        <p:txBody>
          <a:bodyPr wrap="square" lIns="0" tIns="0" rIns="0" bIns="0" rtlCol="0">
            <a:noAutofit/>
          </a:bodyPr>
          <a:lstStyle/>
          <a:p>
            <a:endParaRPr/>
          </a:p>
        </p:txBody>
      </p:sp>
      <p:sp>
        <p:nvSpPr>
          <p:cNvPr id="4" name="object 4"/>
          <p:cNvSpPr txBox="1"/>
          <p:nvPr/>
        </p:nvSpPr>
        <p:spPr>
          <a:xfrm>
            <a:off x="3069133" y="3285457"/>
            <a:ext cx="43019" cy="15183"/>
          </a:xfrm>
          <a:prstGeom prst="rect">
            <a:avLst/>
          </a:prstGeom>
        </p:spPr>
        <p:txBody>
          <a:bodyPr wrap="square" lIns="0" tIns="0" rIns="0" bIns="0" rtlCol="0">
            <a:noAutofit/>
          </a:bodyPr>
          <a:lstStyle/>
          <a:p>
            <a:endParaRPr/>
          </a:p>
        </p:txBody>
      </p:sp>
      <p:sp>
        <p:nvSpPr>
          <p:cNvPr id="3" name="object 3"/>
          <p:cNvSpPr txBox="1"/>
          <p:nvPr/>
        </p:nvSpPr>
        <p:spPr>
          <a:xfrm>
            <a:off x="313867" y="925144"/>
            <a:ext cx="3980268" cy="89103"/>
          </a:xfrm>
          <a:prstGeom prst="rect">
            <a:avLst/>
          </a:prstGeom>
        </p:spPr>
        <p:txBody>
          <a:bodyPr wrap="square" lIns="0" tIns="0" rIns="0" bIns="0" rtlCol="0">
            <a:noAutofit/>
          </a:bodyPr>
          <a:lstStyle/>
          <a:p>
            <a:pPr marL="25400">
              <a:lnSpc>
                <a:spcPts val="700"/>
              </a:lnSpc>
              <a:spcBef>
                <a:spcPts val="1"/>
              </a:spcBef>
            </a:pPr>
            <a:endParaRPr sz="700"/>
          </a:p>
        </p:txBody>
      </p:sp>
      <p:sp>
        <p:nvSpPr>
          <p:cNvPr id="2" name="object 2"/>
          <p:cNvSpPr txBox="1"/>
          <p:nvPr/>
        </p:nvSpPr>
        <p:spPr>
          <a:xfrm>
            <a:off x="313867" y="1014247"/>
            <a:ext cx="3980268" cy="2067382"/>
          </a:xfrm>
          <a:prstGeom prst="rect">
            <a:avLst/>
          </a:prstGeom>
        </p:spPr>
        <p:txBody>
          <a:bodyPr wrap="square" lIns="0" tIns="0" rIns="0" bIns="0" rtlCol="0">
            <a:noAutofit/>
          </a:bodyPr>
          <a:lstStyle/>
          <a:p>
            <a:pPr marL="46139">
              <a:lnSpc>
                <a:spcPct val="95825"/>
              </a:lnSpc>
              <a:spcBef>
                <a:spcPts val="300"/>
              </a:spcBef>
            </a:pPr>
            <a:r>
              <a:rPr sz="1100" spc="0" dirty="0" smtClean="0">
                <a:latin typeface="Times New Roman"/>
                <a:cs typeface="Times New Roman"/>
              </a:rPr>
              <a:t>Challanges</a:t>
            </a:r>
            <a:r>
              <a:rPr sz="1100" spc="24" dirty="0" smtClean="0">
                <a:latin typeface="Times New Roman"/>
                <a:cs typeface="Times New Roman"/>
              </a:rPr>
              <a:t> </a:t>
            </a:r>
            <a:r>
              <a:rPr sz="1100" spc="0" dirty="0" smtClean="0">
                <a:latin typeface="Times New Roman"/>
                <a:cs typeface="Times New Roman"/>
              </a:rPr>
              <a:t>of</a:t>
            </a:r>
            <a:r>
              <a:rPr sz="1100" spc="44" dirty="0" smtClean="0">
                <a:latin typeface="Times New Roman"/>
                <a:cs typeface="Times New Roman"/>
              </a:rPr>
              <a:t> </a:t>
            </a:r>
            <a:r>
              <a:rPr sz="1100" spc="0" dirty="0" smtClean="0">
                <a:latin typeface="Times New Roman"/>
                <a:cs typeface="Times New Roman"/>
              </a:rPr>
              <a:t>SU’s</a:t>
            </a:r>
            <a:r>
              <a:rPr sz="1100" spc="128" dirty="0" smtClean="0">
                <a:latin typeface="Times New Roman"/>
                <a:cs typeface="Times New Roman"/>
              </a:rPr>
              <a:t> </a:t>
            </a:r>
            <a:r>
              <a:rPr sz="1100" spc="0" dirty="0" smtClean="0">
                <a:latin typeface="Times New Roman"/>
                <a:cs typeface="Times New Roman"/>
              </a:rPr>
              <a:t>Choice</a:t>
            </a:r>
            <a:r>
              <a:rPr sz="1100" spc="3" dirty="0" smtClean="0">
                <a:latin typeface="Times New Roman"/>
                <a:cs typeface="Times New Roman"/>
              </a:rPr>
              <a:t> </a:t>
            </a:r>
            <a:r>
              <a:rPr sz="1100" spc="0" dirty="0" smtClean="0">
                <a:latin typeface="Times New Roman"/>
                <a:cs typeface="Times New Roman"/>
              </a:rPr>
              <a:t>Selection</a:t>
            </a:r>
            <a:r>
              <a:rPr sz="1100" spc="50" dirty="0" smtClean="0">
                <a:latin typeface="Times New Roman"/>
                <a:cs typeface="Times New Roman"/>
              </a:rPr>
              <a:t> </a:t>
            </a:r>
            <a:r>
              <a:rPr sz="1100" spc="0" dirty="0" smtClean="0">
                <a:latin typeface="Times New Roman"/>
                <a:cs typeface="Times New Roman"/>
              </a:rPr>
              <a:t>System</a:t>
            </a:r>
            <a:r>
              <a:rPr sz="1100" spc="114" dirty="0" smtClean="0">
                <a:latin typeface="Times New Roman"/>
                <a:cs typeface="Times New Roman"/>
              </a:rPr>
              <a:t> </a:t>
            </a:r>
            <a:r>
              <a:rPr sz="1100" spc="0" dirty="0" smtClean="0">
                <a:latin typeface="Times New Roman"/>
                <a:cs typeface="Times New Roman"/>
              </a:rPr>
              <a:t>(Case</a:t>
            </a:r>
            <a:r>
              <a:rPr sz="1100" spc="122" dirty="0" smtClean="0">
                <a:latin typeface="Times New Roman"/>
                <a:cs typeface="Times New Roman"/>
              </a:rPr>
              <a:t> </a:t>
            </a:r>
            <a:r>
              <a:rPr sz="1100" spc="0" dirty="0" smtClean="0">
                <a:latin typeface="Times New Roman"/>
                <a:cs typeface="Times New Roman"/>
              </a:rPr>
              <a:t>study)</a:t>
            </a:r>
            <a:endParaRPr sz="1100" dirty="0">
              <a:latin typeface="Times New Roman"/>
              <a:cs typeface="Times New Roman"/>
            </a:endParaRPr>
          </a:p>
          <a:p>
            <a:pPr marL="323227" marR="636121">
              <a:lnSpc>
                <a:spcPts val="1264"/>
              </a:lnSpc>
              <a:spcBef>
                <a:spcPts val="687"/>
              </a:spcBef>
            </a:pPr>
            <a:r>
              <a:rPr sz="1100" spc="0" dirty="0" smtClean="0">
                <a:latin typeface="Times New Roman"/>
                <a:cs typeface="Times New Roman"/>
              </a:rPr>
              <a:t>Alligning</a:t>
            </a:r>
            <a:r>
              <a:rPr sz="1100" spc="113" dirty="0" smtClean="0">
                <a:latin typeface="Times New Roman"/>
                <a:cs typeface="Times New Roman"/>
              </a:rPr>
              <a:t> </a:t>
            </a:r>
            <a:r>
              <a:rPr sz="1100" spc="0" dirty="0" smtClean="0">
                <a:latin typeface="Times New Roman"/>
                <a:cs typeface="Times New Roman"/>
              </a:rPr>
              <a:t>schedule</a:t>
            </a:r>
            <a:r>
              <a:rPr sz="1100" spc="42" dirty="0" smtClean="0">
                <a:latin typeface="Times New Roman"/>
                <a:cs typeface="Times New Roman"/>
              </a:rPr>
              <a:t> </a:t>
            </a:r>
            <a:r>
              <a:rPr sz="1100" spc="0" dirty="0" smtClean="0">
                <a:latin typeface="Times New Roman"/>
                <a:cs typeface="Times New Roman"/>
              </a:rPr>
              <a:t>with</a:t>
            </a:r>
            <a:r>
              <a:rPr sz="1100" spc="82" dirty="0" smtClean="0">
                <a:latin typeface="Times New Roman"/>
                <a:cs typeface="Times New Roman"/>
              </a:rPr>
              <a:t> </a:t>
            </a:r>
            <a:r>
              <a:rPr sz="1100" spc="0" dirty="0" smtClean="0">
                <a:latin typeface="Times New Roman"/>
                <a:cs typeface="Times New Roman"/>
              </a:rPr>
              <a:t>the</a:t>
            </a:r>
            <a:r>
              <a:rPr sz="1100" spc="81" dirty="0" smtClean="0">
                <a:latin typeface="Times New Roman"/>
                <a:cs typeface="Times New Roman"/>
              </a:rPr>
              <a:t> </a:t>
            </a:r>
            <a:r>
              <a:rPr sz="1100" spc="0" dirty="0" smtClean="0">
                <a:latin typeface="Times New Roman"/>
                <a:cs typeface="Times New Roman"/>
              </a:rPr>
              <a:t>engineering</a:t>
            </a:r>
            <a:r>
              <a:rPr sz="1100" spc="-1" dirty="0" smtClean="0">
                <a:latin typeface="Times New Roman"/>
                <a:cs typeface="Times New Roman"/>
              </a:rPr>
              <a:t> </a:t>
            </a:r>
            <a:r>
              <a:rPr sz="1100" spc="0" dirty="0" smtClean="0">
                <a:latin typeface="Times New Roman"/>
                <a:cs typeface="Times New Roman"/>
              </a:rPr>
              <a:t>and</a:t>
            </a:r>
            <a:r>
              <a:rPr sz="1100" spc="142" dirty="0" smtClean="0">
                <a:latin typeface="Times New Roman"/>
                <a:cs typeface="Times New Roman"/>
              </a:rPr>
              <a:t> </a:t>
            </a:r>
            <a:r>
              <a:rPr sz="1100" spc="0" dirty="0" smtClean="0">
                <a:latin typeface="Times New Roman"/>
                <a:cs typeface="Times New Roman"/>
              </a:rPr>
              <a:t>medical universities.</a:t>
            </a:r>
            <a:endParaRPr sz="1100" dirty="0">
              <a:latin typeface="Times New Roman"/>
              <a:cs typeface="Times New Roman"/>
            </a:endParaRPr>
          </a:p>
          <a:p>
            <a:pPr marL="323227">
              <a:lnSpc>
                <a:spcPct val="95825"/>
              </a:lnSpc>
              <a:spcBef>
                <a:spcPts val="389"/>
              </a:spcBef>
            </a:pPr>
            <a:r>
              <a:rPr sz="1100" spc="0" dirty="0" smtClean="0">
                <a:latin typeface="Times New Roman"/>
                <a:cs typeface="Times New Roman"/>
              </a:rPr>
              <a:t>Timely</a:t>
            </a:r>
            <a:r>
              <a:rPr sz="1100" spc="12" dirty="0" smtClean="0">
                <a:latin typeface="Times New Roman"/>
                <a:cs typeface="Times New Roman"/>
              </a:rPr>
              <a:t> </a:t>
            </a:r>
            <a:r>
              <a:rPr sz="1100" spc="0" dirty="0" smtClean="0">
                <a:latin typeface="Times New Roman"/>
                <a:cs typeface="Times New Roman"/>
              </a:rPr>
              <a:t>candidate</a:t>
            </a:r>
            <a:r>
              <a:rPr sz="1100" spc="212" dirty="0" smtClean="0">
                <a:latin typeface="Times New Roman"/>
                <a:cs typeface="Times New Roman"/>
              </a:rPr>
              <a:t> </a:t>
            </a:r>
            <a:r>
              <a:rPr sz="1100" spc="0" dirty="0" smtClean="0">
                <a:latin typeface="Times New Roman"/>
                <a:cs typeface="Times New Roman"/>
              </a:rPr>
              <a:t>registration.</a:t>
            </a:r>
            <a:endParaRPr sz="1100" dirty="0">
              <a:latin typeface="Times New Roman"/>
              <a:cs typeface="Times New Roman"/>
            </a:endParaRPr>
          </a:p>
          <a:p>
            <a:pPr marL="323227" marR="98204">
              <a:lnSpc>
                <a:spcPts val="1264"/>
              </a:lnSpc>
              <a:spcBef>
                <a:spcPts val="385"/>
              </a:spcBef>
            </a:pPr>
            <a:r>
              <a:rPr sz="1100" spc="-89" dirty="0" smtClean="0">
                <a:latin typeface="Times New Roman"/>
                <a:cs typeface="Times New Roman"/>
              </a:rPr>
              <a:t>T</a:t>
            </a:r>
            <a:r>
              <a:rPr sz="1100" spc="0" dirty="0" smtClean="0">
                <a:latin typeface="Times New Roman"/>
                <a:cs typeface="Times New Roman"/>
              </a:rPr>
              <a:t>ransf</a:t>
            </a:r>
            <a:r>
              <a:rPr sz="1100" spc="-29" dirty="0" smtClean="0">
                <a:latin typeface="Times New Roman"/>
                <a:cs typeface="Times New Roman"/>
              </a:rPr>
              <a:t>o</a:t>
            </a:r>
            <a:r>
              <a:rPr sz="1100" spc="0" dirty="0" smtClean="0">
                <a:latin typeface="Times New Roman"/>
                <a:cs typeface="Times New Roman"/>
              </a:rPr>
              <a:t>rming</a:t>
            </a:r>
            <a:r>
              <a:rPr sz="1100" spc="115" dirty="0" smtClean="0">
                <a:latin typeface="Times New Roman"/>
                <a:cs typeface="Times New Roman"/>
              </a:rPr>
              <a:t> </a:t>
            </a:r>
            <a:r>
              <a:rPr sz="1100" spc="0" dirty="0" smtClean="0">
                <a:latin typeface="Times New Roman"/>
                <a:cs typeface="Times New Roman"/>
              </a:rPr>
              <a:t>computerized</a:t>
            </a:r>
            <a:r>
              <a:rPr sz="1100" spc="142" dirty="0" smtClean="0">
                <a:latin typeface="Times New Roman"/>
                <a:cs typeface="Times New Roman"/>
              </a:rPr>
              <a:t> </a:t>
            </a:r>
            <a:r>
              <a:rPr sz="1100" spc="0" dirty="0" smtClean="0">
                <a:latin typeface="Times New Roman"/>
                <a:cs typeface="Times New Roman"/>
              </a:rPr>
              <a:t>admission</a:t>
            </a:r>
            <a:r>
              <a:rPr sz="1100" spc="28" dirty="0" smtClean="0">
                <a:latin typeface="Times New Roman"/>
                <a:cs typeface="Times New Roman"/>
              </a:rPr>
              <a:t> </a:t>
            </a:r>
            <a:r>
              <a:rPr sz="1100" spc="0" dirty="0" smtClean="0">
                <a:latin typeface="Times New Roman"/>
                <a:cs typeface="Times New Roman"/>
              </a:rPr>
              <a:t>system</a:t>
            </a:r>
            <a:r>
              <a:rPr sz="1100" spc="103" dirty="0" smtClean="0">
                <a:latin typeface="Times New Roman"/>
                <a:cs typeface="Times New Roman"/>
              </a:rPr>
              <a:t> </a:t>
            </a:r>
            <a:r>
              <a:rPr sz="1100" spc="0" dirty="0" smtClean="0">
                <a:latin typeface="Times New Roman"/>
                <a:cs typeface="Times New Roman"/>
              </a:rPr>
              <a:t>into</a:t>
            </a:r>
            <a:r>
              <a:rPr sz="1100" spc="132" dirty="0" smtClean="0">
                <a:latin typeface="Times New Roman"/>
                <a:cs typeface="Times New Roman"/>
              </a:rPr>
              <a:t> </a:t>
            </a:r>
            <a:r>
              <a:rPr sz="1100" spc="0" dirty="0" smtClean="0">
                <a:latin typeface="Times New Roman"/>
                <a:cs typeface="Times New Roman"/>
              </a:rPr>
              <a:t>interactive online</a:t>
            </a:r>
            <a:r>
              <a:rPr sz="1100" spc="-1" dirty="0" smtClean="0">
                <a:latin typeface="Times New Roman"/>
                <a:cs typeface="Times New Roman"/>
              </a:rPr>
              <a:t> </a:t>
            </a:r>
            <a:r>
              <a:rPr sz="1100" spc="0" dirty="0" smtClean="0">
                <a:latin typeface="Times New Roman"/>
                <a:cs typeface="Times New Roman"/>
              </a:rPr>
              <a:t>system.</a:t>
            </a:r>
            <a:endParaRPr sz="1100" dirty="0">
              <a:latin typeface="Times New Roman"/>
              <a:cs typeface="Times New Roman"/>
            </a:endParaRPr>
          </a:p>
          <a:p>
            <a:pPr marL="323227" marR="307865">
              <a:lnSpc>
                <a:spcPts val="1264"/>
              </a:lnSpc>
              <a:spcBef>
                <a:spcPts val="389"/>
              </a:spcBef>
            </a:pPr>
            <a:r>
              <a:rPr sz="1100" spc="0" dirty="0" smtClean="0">
                <a:latin typeface="Times New Roman"/>
                <a:cs typeface="Times New Roman"/>
              </a:rPr>
              <a:t>Maximum</a:t>
            </a:r>
            <a:r>
              <a:rPr sz="1100" spc="18" dirty="0" smtClean="0">
                <a:latin typeface="Times New Roman"/>
                <a:cs typeface="Times New Roman"/>
              </a:rPr>
              <a:t> </a:t>
            </a:r>
            <a:r>
              <a:rPr sz="1100" spc="0" dirty="0" smtClean="0">
                <a:latin typeface="Times New Roman"/>
                <a:cs typeface="Times New Roman"/>
              </a:rPr>
              <a:t>seat</a:t>
            </a:r>
            <a:r>
              <a:rPr sz="1100" spc="190" dirty="0" smtClean="0">
                <a:latin typeface="Times New Roman"/>
                <a:cs typeface="Times New Roman"/>
              </a:rPr>
              <a:t> </a:t>
            </a:r>
            <a:r>
              <a:rPr sz="1100" spc="0" dirty="0" smtClean="0">
                <a:latin typeface="Times New Roman"/>
                <a:cs typeface="Times New Roman"/>
              </a:rPr>
              <a:t>utilization</a:t>
            </a:r>
            <a:r>
              <a:rPr sz="1100" spc="106" dirty="0" smtClean="0">
                <a:latin typeface="Times New Roman"/>
                <a:cs typeface="Times New Roman"/>
              </a:rPr>
              <a:t> </a:t>
            </a:r>
            <a:r>
              <a:rPr sz="1100" spc="0" dirty="0" smtClean="0">
                <a:latin typeface="Times New Roman"/>
                <a:cs typeface="Times New Roman"/>
              </a:rPr>
              <a:t>with</a:t>
            </a:r>
            <a:r>
              <a:rPr sz="1100" spc="89" dirty="0" smtClean="0">
                <a:latin typeface="Times New Roman"/>
                <a:cs typeface="Times New Roman"/>
              </a:rPr>
              <a:t> </a:t>
            </a:r>
            <a:r>
              <a:rPr sz="1100" spc="0" dirty="0" smtClean="0">
                <a:latin typeface="Times New Roman"/>
                <a:cs typeface="Times New Roman"/>
              </a:rPr>
              <a:t>fully</a:t>
            </a:r>
            <a:r>
              <a:rPr sz="1100" spc="-76" dirty="0" smtClean="0">
                <a:latin typeface="Times New Roman"/>
                <a:cs typeface="Times New Roman"/>
              </a:rPr>
              <a:t> </a:t>
            </a:r>
            <a:r>
              <a:rPr sz="1100" spc="0" dirty="0" smtClean="0">
                <a:latin typeface="Times New Roman"/>
                <a:cs typeface="Times New Roman"/>
              </a:rPr>
              <a:t>automated </a:t>
            </a:r>
            <a:r>
              <a:rPr sz="1100" spc="85" dirty="0" smtClean="0">
                <a:latin typeface="Times New Roman"/>
                <a:cs typeface="Times New Roman"/>
              </a:rPr>
              <a:t> </a:t>
            </a:r>
            <a:r>
              <a:rPr sz="1100" spc="0" dirty="0" smtClean="0">
                <a:latin typeface="Times New Roman"/>
                <a:cs typeface="Times New Roman"/>
              </a:rPr>
              <a:t>admission system.</a:t>
            </a:r>
            <a:endParaRPr sz="1100" dirty="0">
              <a:latin typeface="Times New Roman"/>
              <a:cs typeface="Times New Roman"/>
            </a:endParaRPr>
          </a:p>
          <a:p>
            <a:pPr marL="323227" marR="115508">
              <a:lnSpc>
                <a:spcPts val="1264"/>
              </a:lnSpc>
              <a:spcBef>
                <a:spcPts val="389"/>
              </a:spcBef>
            </a:pPr>
            <a:r>
              <a:rPr sz="1100" spc="0" dirty="0" smtClean="0">
                <a:latin typeface="Times New Roman"/>
                <a:cs typeface="Times New Roman"/>
              </a:rPr>
              <a:t>Auditable</a:t>
            </a:r>
            <a:r>
              <a:rPr sz="1100" spc="74" dirty="0" smtClean="0">
                <a:latin typeface="Times New Roman"/>
                <a:cs typeface="Times New Roman"/>
              </a:rPr>
              <a:t> </a:t>
            </a:r>
            <a:r>
              <a:rPr sz="1100" spc="0" dirty="0" smtClean="0">
                <a:latin typeface="Times New Roman"/>
                <a:cs typeface="Times New Roman"/>
              </a:rPr>
              <a:t>students</a:t>
            </a:r>
            <a:r>
              <a:rPr sz="1100" spc="263" dirty="0" smtClean="0">
                <a:latin typeface="Times New Roman"/>
                <a:cs typeface="Times New Roman"/>
              </a:rPr>
              <a:t> </a:t>
            </a:r>
            <a:r>
              <a:rPr sz="1100" spc="0" dirty="0" smtClean="0">
                <a:latin typeface="Times New Roman"/>
                <a:cs typeface="Times New Roman"/>
              </a:rPr>
              <a:t>admisssion</a:t>
            </a:r>
            <a:r>
              <a:rPr sz="1100" spc="8" dirty="0" smtClean="0">
                <a:latin typeface="Times New Roman"/>
                <a:cs typeface="Times New Roman"/>
              </a:rPr>
              <a:t> </a:t>
            </a:r>
            <a:r>
              <a:rPr sz="1100" spc="0" dirty="0" smtClean="0">
                <a:latin typeface="Times New Roman"/>
                <a:cs typeface="Times New Roman"/>
              </a:rPr>
              <a:t>rec</a:t>
            </a:r>
            <a:r>
              <a:rPr sz="1100" spc="-29" dirty="0" smtClean="0">
                <a:latin typeface="Times New Roman"/>
                <a:cs typeface="Times New Roman"/>
              </a:rPr>
              <a:t>o</a:t>
            </a:r>
            <a:r>
              <a:rPr sz="1100" spc="0" dirty="0" smtClean="0">
                <a:latin typeface="Times New Roman"/>
                <a:cs typeface="Times New Roman"/>
              </a:rPr>
              <a:t>rds</a:t>
            </a:r>
            <a:r>
              <a:rPr sz="1100" spc="81" dirty="0" smtClean="0">
                <a:latin typeface="Times New Roman"/>
                <a:cs typeface="Times New Roman"/>
              </a:rPr>
              <a:t> </a:t>
            </a:r>
            <a:r>
              <a:rPr sz="1100" spc="0" dirty="0" smtClean="0">
                <a:latin typeface="Times New Roman"/>
                <a:cs typeface="Times New Roman"/>
              </a:rPr>
              <a:t>to</a:t>
            </a:r>
            <a:r>
              <a:rPr sz="1100" spc="166" dirty="0" smtClean="0">
                <a:latin typeface="Times New Roman"/>
                <a:cs typeface="Times New Roman"/>
              </a:rPr>
              <a:t> </a:t>
            </a:r>
            <a:r>
              <a:rPr sz="1100" spc="0" dirty="0" smtClean="0">
                <a:latin typeface="Times New Roman"/>
                <a:cs typeface="Times New Roman"/>
              </a:rPr>
              <a:t>resisit</a:t>
            </a:r>
            <a:r>
              <a:rPr sz="1100" spc="89" dirty="0" smtClean="0">
                <a:latin typeface="Times New Roman"/>
                <a:cs typeface="Times New Roman"/>
              </a:rPr>
              <a:t> </a:t>
            </a:r>
            <a:r>
              <a:rPr sz="1100" spc="0" dirty="0" smtClean="0">
                <a:latin typeface="Times New Roman"/>
                <a:cs typeface="Times New Roman"/>
              </a:rPr>
              <a:t>f</a:t>
            </a:r>
            <a:r>
              <a:rPr sz="1100" spc="-29" dirty="0" smtClean="0">
                <a:latin typeface="Times New Roman"/>
                <a:cs typeface="Times New Roman"/>
              </a:rPr>
              <a:t>o</a:t>
            </a:r>
            <a:r>
              <a:rPr sz="1100" spc="0" dirty="0" smtClean="0">
                <a:latin typeface="Times New Roman"/>
                <a:cs typeface="Times New Roman"/>
              </a:rPr>
              <a:t>rgeries</a:t>
            </a:r>
            <a:r>
              <a:rPr sz="1100" spc="-26" dirty="0" smtClean="0">
                <a:latin typeface="Times New Roman"/>
                <a:cs typeface="Times New Roman"/>
              </a:rPr>
              <a:t> </a:t>
            </a:r>
            <a:r>
              <a:rPr sz="1100" spc="0" dirty="0" smtClean="0">
                <a:latin typeface="Times New Roman"/>
                <a:cs typeface="Times New Roman"/>
              </a:rPr>
              <a:t>and frauds.</a:t>
            </a:r>
            <a:endParaRPr sz="1100" dirty="0">
              <a:latin typeface="Times New Roman"/>
              <a:cs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TotalTime>
  <Words>3751</Words>
  <Application>Microsoft Office PowerPoint</Application>
  <PresentationFormat>Custom</PresentationFormat>
  <Paragraphs>500</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JayK</cp:lastModifiedBy>
  <cp:revision>38</cp:revision>
  <dcterms:modified xsi:type="dcterms:W3CDTF">2018-09-10T08:58:03Z</dcterms:modified>
</cp:coreProperties>
</file>