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81" r:id="rId2"/>
  </p:sldMasterIdLst>
  <p:notesMasterIdLst>
    <p:notesMasterId r:id="rId65"/>
  </p:notesMasterIdLst>
  <p:handoutMasterIdLst>
    <p:handoutMasterId r:id="rId66"/>
  </p:handoutMasterIdLst>
  <p:sldIdLst>
    <p:sldId id="567" r:id="rId3"/>
    <p:sldId id="708" r:id="rId4"/>
    <p:sldId id="709" r:id="rId5"/>
    <p:sldId id="710" r:id="rId6"/>
    <p:sldId id="712" r:id="rId7"/>
    <p:sldId id="655" r:id="rId8"/>
    <p:sldId id="713" r:id="rId9"/>
    <p:sldId id="656" r:id="rId10"/>
    <p:sldId id="714" r:id="rId11"/>
    <p:sldId id="658" r:id="rId12"/>
    <p:sldId id="659" r:id="rId13"/>
    <p:sldId id="660" r:id="rId14"/>
    <p:sldId id="662" r:id="rId15"/>
    <p:sldId id="663" r:id="rId16"/>
    <p:sldId id="715" r:id="rId17"/>
    <p:sldId id="666" r:id="rId18"/>
    <p:sldId id="667" r:id="rId19"/>
    <p:sldId id="669" r:id="rId20"/>
    <p:sldId id="670" r:id="rId21"/>
    <p:sldId id="672" r:id="rId22"/>
    <p:sldId id="673" r:id="rId23"/>
    <p:sldId id="675" r:id="rId24"/>
    <p:sldId id="676" r:id="rId25"/>
    <p:sldId id="677" r:id="rId26"/>
    <p:sldId id="678" r:id="rId27"/>
    <p:sldId id="679" r:id="rId28"/>
    <p:sldId id="682" r:id="rId29"/>
    <p:sldId id="681" r:id="rId30"/>
    <p:sldId id="683" r:id="rId31"/>
    <p:sldId id="684" r:id="rId32"/>
    <p:sldId id="685" r:id="rId33"/>
    <p:sldId id="686" r:id="rId34"/>
    <p:sldId id="687" r:id="rId35"/>
    <p:sldId id="716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8" r:id="rId45"/>
    <p:sldId id="699" r:id="rId46"/>
    <p:sldId id="700" r:id="rId47"/>
    <p:sldId id="701" r:id="rId48"/>
    <p:sldId id="704" r:id="rId49"/>
    <p:sldId id="705" r:id="rId50"/>
    <p:sldId id="724" r:id="rId51"/>
    <p:sldId id="721" r:id="rId52"/>
    <p:sldId id="614" r:id="rId53"/>
    <p:sldId id="722" r:id="rId54"/>
    <p:sldId id="615" r:id="rId55"/>
    <p:sldId id="617" r:id="rId56"/>
    <p:sldId id="618" r:id="rId57"/>
    <p:sldId id="619" r:id="rId58"/>
    <p:sldId id="620" r:id="rId59"/>
    <p:sldId id="711" r:id="rId60"/>
    <p:sldId id="625" r:id="rId61"/>
    <p:sldId id="720" r:id="rId62"/>
    <p:sldId id="725" r:id="rId63"/>
    <p:sldId id="726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4"/>
    <a:srgbClr val="A730AF"/>
    <a:srgbClr val="FFFFFF"/>
    <a:srgbClr val="D16309"/>
    <a:srgbClr val="305480"/>
    <a:srgbClr val="376092"/>
    <a:srgbClr val="A14D07"/>
    <a:srgbClr val="DB6BDB"/>
    <a:srgbClr val="F1D52F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10" d="100"/>
          <a:sy n="110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976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1EFC-1085-4BBD-8CF0-253AD77DA1C9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6C5C-F4CB-417D-8EEA-5F91570BD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15B1-37A2-4EA6-81FE-624E3679883E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HASH </a:t>
            </a:r>
            <a:r>
              <a:rPr lang="zh-CN" altLang="en-US" dirty="0"/>
              <a:t>和降维的差别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C7A0-32EA-4C30-BD41-D86AD00981E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Email</a:t>
            </a:r>
            <a:r>
              <a:rPr lang="zh-CN" altLang="en-US" sz="1600" dirty="0">
                <a:solidFill>
                  <a:srgbClr val="28466A"/>
                </a:solidFill>
              </a:rPr>
              <a:t>：</a:t>
            </a:r>
            <a:r>
              <a:rPr lang="en-US" altLang="zh-CN" sz="1600" dirty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6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2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88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528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50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5896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1890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817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306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258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37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4952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5135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621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0971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5177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Email</a:t>
            </a:r>
            <a:r>
              <a:rPr lang="zh-CN" altLang="en-US" sz="1600" dirty="0">
                <a:solidFill>
                  <a:srgbClr val="28466A"/>
                </a:solidFill>
              </a:rPr>
              <a:t>：</a:t>
            </a:r>
            <a:r>
              <a:rPr lang="en-US" altLang="zh-CN" sz="1600" dirty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429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9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0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7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28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85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3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80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99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0071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82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386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973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4382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8512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118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48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79616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2698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2806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4295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22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927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64909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25401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7330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6209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89051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24140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02805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06770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2432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03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8140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836712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7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6634110" y="5497"/>
            <a:ext cx="1178250" cy="1072320"/>
            <a:chOff x="4929190" y="1428736"/>
            <a:chExt cx="3296794" cy="3000396"/>
          </a:xfrm>
        </p:grpSpPr>
        <p:sp>
          <p:nvSpPr>
            <p:cNvPr id="17" name="椭圆 16"/>
            <p:cNvSpPr/>
            <p:nvPr/>
          </p:nvSpPr>
          <p:spPr>
            <a:xfrm>
              <a:off x="4929190" y="1428736"/>
              <a:ext cx="3000396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998" y="2000239"/>
              <a:ext cx="2825986" cy="1291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2400" b="1" dirty="0">
                <a:solidFill>
                  <a:prstClr val="white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9827" y="3010813"/>
              <a:ext cx="2586372" cy="4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5" b="1" dirty="0">
                  <a:solidFill>
                    <a:prstClr val="white"/>
                  </a:solidFill>
                </a:rPr>
                <a:t>LESS IS MORE</a:t>
              </a:r>
              <a:endParaRPr lang="zh-CN" altLang="en-US" sz="525" b="1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直接连接符 20"/>
            <p:cNvCxnSpPr>
              <a:stCxn id="18" idx="6"/>
              <a:endCxn id="17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2"/>
              <a:endCxn id="18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 userDrawn="1"/>
        </p:nvSpPr>
        <p:spPr>
          <a:xfrm>
            <a:off x="7668345" y="476673"/>
            <a:ext cx="188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305480"/>
                </a:solidFill>
                <a:latin typeface="Times New Roman" pitchFamily="18" charset="0"/>
                <a:cs typeface="Times New Roman" pitchFamily="18" charset="0"/>
              </a:rPr>
              <a:t>Data Mining Lab</a:t>
            </a:r>
            <a:endParaRPr lang="zh-CN" altLang="en-US" sz="1050" b="1" dirty="0">
              <a:solidFill>
                <a:srgbClr val="3054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8345" y="240904"/>
            <a:ext cx="1637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305480"/>
                </a:solidFill>
                <a:latin typeface="微软雅黑" pitchFamily="34" charset="-122"/>
                <a:ea typeface="微软雅黑" pitchFamily="34" charset="-122"/>
              </a:rPr>
              <a:t>数据挖掘实验室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内容占位符 26"/>
          <p:cNvSpPr>
            <a:spLocks noGrp="1"/>
          </p:cNvSpPr>
          <p:nvPr>
            <p:ph sz="quarter" idx="10"/>
          </p:nvPr>
        </p:nvSpPr>
        <p:spPr>
          <a:xfrm>
            <a:off x="179388" y="115890"/>
            <a:ext cx="4248150" cy="64928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内容占位符 26"/>
          <p:cNvSpPr>
            <a:spLocks noGrp="1"/>
          </p:cNvSpPr>
          <p:nvPr>
            <p:ph sz="quarter" idx="11"/>
          </p:nvPr>
        </p:nvSpPr>
        <p:spPr>
          <a:xfrm>
            <a:off x="139381" y="1168623"/>
            <a:ext cx="7394255" cy="3410717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39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13" r:id="rId14"/>
    <p:sldLayoutId id="2147483750" r:id="rId15"/>
    <p:sldLayoutId id="2147483751" r:id="rId16"/>
    <p:sldLayoutId id="2147483753" r:id="rId17"/>
    <p:sldLayoutId id="2147483754" r:id="rId18"/>
    <p:sldLayoutId id="2147483755" r:id="rId19"/>
    <p:sldLayoutId id="2147483756" r:id="rId20"/>
    <p:sldLayoutId id="2147483761" r:id="rId21"/>
    <p:sldLayoutId id="2147483777" r:id="rId22"/>
    <p:sldLayoutId id="2147483778" r:id="rId23"/>
    <p:sldLayoutId id="2147483779" r:id="rId24"/>
    <p:sldLayoutId id="2147483780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7584" y="2708920"/>
            <a:ext cx="74168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101F4"/>
                </a:solidFill>
              </a:rPr>
              <a:t>Lecture 3      </a:t>
            </a:r>
          </a:p>
          <a:p>
            <a:pPr algn="ctr">
              <a:spcBef>
                <a:spcPts val="1200"/>
              </a:spcBef>
            </a:pPr>
            <a:r>
              <a:rPr lang="en-US" altLang="zh-CN" sz="4800" b="1" dirty="0"/>
              <a:t>HASHING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258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24EDAF-8BDE-4A58-B4DA-523CBE24634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body of documents, e.g., the Web, </a:t>
            </a:r>
            <a:r>
              <a:rPr lang="en-US" altLang="zh-CN" sz="30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pairs of documents with a lot of text in common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sites, or approximate mirrors.</a:t>
            </a:r>
          </a:p>
          <a:p>
            <a:pPr lvl="2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Don’t want to show both in a search.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Plagiarism, including large quotations.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news articles at many news sites.</a:t>
            </a:r>
          </a:p>
          <a:p>
            <a:pPr lvl="2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Cluster articles by “same story.”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773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333A42-B7A2-4370-8316-C063267B1DF0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51520" y="739913"/>
            <a:ext cx="8686800" cy="639416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0101F4"/>
                </a:solidFill>
              </a:rPr>
              <a:t>Three Essential Techniques for Similar Documents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7772400" cy="468052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documents, emails, etc., to sets.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Minhashing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convert large sets to short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preserving similarity.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Locality-sensitive hashing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signatures likely to be similar.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304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EFC085-6AA3-42C0-9B0A-048224807B5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251520" y="6627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The Big Picture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T0" fmla="*/ 76209529 w 21600"/>
              <a:gd name="T1" fmla="*/ 22715006 h 21600"/>
              <a:gd name="T2" fmla="*/ 43548300 w 21600"/>
              <a:gd name="T3" fmla="*/ 45430012 h 21600"/>
              <a:gd name="T4" fmla="*/ 10887075 w 21600"/>
              <a:gd name="T5" fmla="*/ 22715006 h 21600"/>
              <a:gd name="T6" fmla="*/ 43548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Shingling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2784" y="2708920"/>
            <a:ext cx="1323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/>
              <a:t>Document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62199" y="3048001"/>
            <a:ext cx="1671638" cy="2316163"/>
            <a:chOff x="1488" y="1920"/>
            <a:chExt cx="1053" cy="1459"/>
          </a:xfrm>
        </p:grpSpPr>
        <p:sp>
          <p:nvSpPr>
            <p:cNvPr id="9234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5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105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set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strings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altLang="zh-CN" sz="1800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</a:t>
              </a:r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appear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the document</a:t>
              </a:r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81399" y="2362200"/>
            <a:ext cx="2209800" cy="3556001"/>
            <a:chOff x="2256" y="1488"/>
            <a:chExt cx="1392" cy="2240"/>
          </a:xfrm>
        </p:grpSpPr>
        <p:sp>
          <p:nvSpPr>
            <p:cNvPr id="9230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T0" fmla="*/ 30 w 21600"/>
                <a:gd name="T1" fmla="*/ 9 h 21600"/>
                <a:gd name="T2" fmla="*/ 17 w 21600"/>
                <a:gd name="T3" fmla="*/ 18 h 21600"/>
                <a:gd name="T4" fmla="*/ 4 w 21600"/>
                <a:gd name="T5" fmla="*/ 9 h 21600"/>
                <a:gd name="T6" fmla="*/ 1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Minhash-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ing</a:t>
              </a: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2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864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Signatures</a:t>
              </a:r>
              <a:r>
                <a:rPr lang="en-US" altLang="zh-CN" sz="1800" i="1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 integer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 that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 the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sets, and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reflect their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</a:t>
              </a:r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14999" y="2165351"/>
            <a:ext cx="3260725" cy="2032001"/>
            <a:chOff x="3600" y="1364"/>
            <a:chExt cx="2054" cy="1280"/>
          </a:xfrm>
        </p:grpSpPr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Locality-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sensitive</a:t>
              </a:r>
            </a:p>
            <a:p>
              <a:pPr algn="ctr"/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Hashing</a:t>
              </a: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864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</a:t>
              </a:r>
            </a:p>
            <a:p>
              <a:r>
                <a:rPr lang="en-US" altLang="zh-CN" sz="1800" i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pairs 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those pairs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signatures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we need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test for</a:t>
              </a:r>
            </a:p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similarity.</a:t>
              </a:r>
            </a:p>
          </p:txBody>
        </p:sp>
      </p:grpSp>
      <p:sp>
        <p:nvSpPr>
          <p:cNvPr id="9226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02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B80F9C-BAD5-4ADD-BFFF-71C139A85115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304800" y="521196"/>
            <a:ext cx="8229600" cy="868958"/>
          </a:xfrm>
        </p:spPr>
        <p:txBody>
          <a:bodyPr/>
          <a:lstStyle/>
          <a:p>
            <a:pPr eaLnBrk="1" hangingPunct="1"/>
            <a:r>
              <a:rPr lang="en-US" altLang="zh-CN" b="1" dirty="0"/>
              <a:t>Shingles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-shingle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zh-CN" sz="2800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-gram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document is a sequence of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 that appears in the document.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k=2; doc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abcab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Set of 2-shingles = {ab,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ca}.</a:t>
            </a:r>
          </a:p>
          <a:p>
            <a:pPr lvl="1" eaLnBrk="1" hangingPunct="1"/>
            <a:r>
              <a:rPr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regard shingles as a bag, and count ab twice.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 doc by 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set of </a:t>
            </a:r>
            <a:r>
              <a:rPr lang="en-US" altLang="zh-CN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-shingles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Shingling</a:t>
            </a:r>
          </a:p>
        </p:txBody>
      </p:sp>
    </p:spTree>
    <p:extLst>
      <p:ext uri="{BB962C8B-B14F-4D97-AF65-F5344CB8AC3E}">
        <p14:creationId xmlns:p14="http://schemas.microsoft.com/office/powerpoint/2010/main" val="22019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74E07D-332E-46D9-8349-5D46DEF71CE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Assumption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that have lots of shingles in common have similar text, even if the text appears in 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order.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must pick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large enough, or most documents will have most shingles.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is OK for short documents;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is better for long documents.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Shingling</a:t>
            </a:r>
          </a:p>
        </p:txBody>
      </p:sp>
    </p:spTree>
    <p:extLst>
      <p:ext uri="{BB962C8B-B14F-4D97-AF65-F5344CB8AC3E}">
        <p14:creationId xmlns:p14="http://schemas.microsoft.com/office/powerpoint/2010/main" val="7080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780928"/>
            <a:ext cx="3525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Min-Hashing</a:t>
            </a:r>
            <a:r>
              <a:rPr lang="en-US" altLang="zh-CN" sz="4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2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32314" y="1484784"/>
            <a:ext cx="8229600" cy="648072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Basic Data Model</a:t>
            </a:r>
            <a:r>
              <a:rPr lang="en-US" altLang="zh-CN" sz="3200" dirty="0"/>
              <a:t>: </a:t>
            </a:r>
            <a:r>
              <a:rPr lang="en-US" altLang="zh-CN" sz="3200" b="1" dirty="0">
                <a:solidFill>
                  <a:srgbClr val="0101F4"/>
                </a:solidFill>
              </a:rPr>
              <a:t>Sets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xfrm>
            <a:off x="457200" y="2348880"/>
            <a:ext cx="8229600" cy="3657469"/>
          </a:xfrm>
        </p:spPr>
        <p:txBody>
          <a:bodyPr/>
          <a:lstStyle/>
          <a:p>
            <a:pPr marL="609600" indent="-609600" eaLnBrk="1" hangingPunct="1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similarity problems can be couched as finding subsets of some universal set that have significant intersection.</a:t>
            </a:r>
          </a:p>
          <a:p>
            <a:pPr marL="609600" indent="-609600" eaLnBrk="1" hangingPunct="1"/>
            <a:r>
              <a:rPr lang="en-US" altLang="zh-CN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represented by their sets of shingles (or hashes of those shingles).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customers or products.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5536" y="40466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Preliminary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635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D51196-339A-4471-9BA8-DA789A319BC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04800" y="476672"/>
            <a:ext cx="8229600" cy="654074"/>
          </a:xfrm>
        </p:spPr>
        <p:txBody>
          <a:bodyPr/>
          <a:lstStyle/>
          <a:p>
            <a:pPr algn="l" eaLnBrk="1" hangingPunct="1"/>
            <a:r>
              <a:rPr lang="en-US" altLang="zh-CN" sz="3200" b="1" dirty="0" err="1"/>
              <a:t>Jaccard</a:t>
            </a:r>
            <a:r>
              <a:rPr lang="en-US" altLang="zh-CN" sz="3200" b="1" dirty="0"/>
              <a:t> Similarity of Sets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272505" y="1254993"/>
            <a:ext cx="8229600" cy="167919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i="1" dirty="0" err="1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zh-CN" sz="2800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</a:t>
            </a:r>
            <a:r>
              <a:rPr lang="en-US" altLang="zh-CN" sz="28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sets is the size of their intersection divided by the size of their union.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|C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|/|C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339752" y="3920678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653952" y="3920678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34952" y="4377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034952" y="52160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44552" y="4682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254152" y="49874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101752" y="4377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863752" y="47588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863752" y="5444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787552" y="4301678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06752" y="4096892"/>
            <a:ext cx="2482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 in intersection.</a:t>
            </a:r>
          </a:p>
          <a:p>
            <a:r>
              <a:rPr lang="en-US" altLang="zh-CN" dirty="0"/>
              <a:t>8 in union.</a:t>
            </a:r>
          </a:p>
          <a:p>
            <a:r>
              <a:rPr lang="en-US" altLang="zh-CN" dirty="0" err="1"/>
              <a:t>Jaccard</a:t>
            </a:r>
            <a:r>
              <a:rPr lang="en-US" altLang="zh-CN" dirty="0"/>
              <a:t> similarity</a:t>
            </a:r>
          </a:p>
          <a:p>
            <a:r>
              <a:rPr lang="en-US" altLang="zh-CN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17591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B568C2-8804-4EDA-85F1-8E9E8387949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782638"/>
          </a:xfrm>
        </p:spPr>
        <p:txBody>
          <a:bodyPr/>
          <a:lstStyle/>
          <a:p>
            <a:pPr algn="l" eaLnBrk="1" hangingPunct="1"/>
            <a:r>
              <a:rPr lang="en-US" altLang="zh-CN" sz="3600" b="1" dirty="0"/>
              <a:t>From Sets to Boolean Matrices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1557338"/>
            <a:ext cx="8001000" cy="4419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101F4"/>
                </a:solidFill>
              </a:rPr>
              <a:t>Rows </a:t>
            </a:r>
            <a:r>
              <a:rPr lang="en-US" altLang="zh-CN" sz="2800" dirty="0"/>
              <a:t>= elements of the universal set.</a:t>
            </a:r>
          </a:p>
          <a:p>
            <a:pPr eaLnBrk="1" hangingPunct="1"/>
            <a:r>
              <a:rPr lang="en-US" altLang="zh-CN" sz="2800" dirty="0">
                <a:solidFill>
                  <a:srgbClr val="0101F4"/>
                </a:solidFill>
              </a:rPr>
              <a:t>Columns</a:t>
            </a:r>
            <a:r>
              <a:rPr lang="en-US" altLang="zh-CN" sz="2800" dirty="0"/>
              <a:t> = sets.</a:t>
            </a:r>
          </a:p>
          <a:p>
            <a:pPr eaLnBrk="1" hangingPunct="1"/>
            <a:r>
              <a:rPr lang="en-US" altLang="zh-CN" sz="2800" dirty="0"/>
              <a:t>1 in row </a:t>
            </a:r>
            <a:r>
              <a:rPr lang="en-US" altLang="zh-CN" sz="2800" i="1" dirty="0"/>
              <a:t>e</a:t>
            </a:r>
            <a:r>
              <a:rPr lang="en-US" altLang="zh-CN" sz="2800" dirty="0"/>
              <a:t>  and column </a:t>
            </a:r>
            <a:r>
              <a:rPr lang="en-US" altLang="zh-CN" sz="2800" i="1" dirty="0"/>
              <a:t>S</a:t>
            </a:r>
            <a:r>
              <a:rPr lang="en-US" altLang="zh-CN" sz="2800" dirty="0"/>
              <a:t>  if and only if </a:t>
            </a:r>
            <a:r>
              <a:rPr lang="en-US" altLang="zh-CN" sz="2800" i="1" dirty="0"/>
              <a:t>e</a:t>
            </a:r>
            <a:r>
              <a:rPr lang="en-US" altLang="zh-CN" sz="2800" dirty="0"/>
              <a:t>  is a member of </a:t>
            </a:r>
            <a:r>
              <a:rPr lang="en-US" altLang="zh-CN" sz="2800" i="1" dirty="0"/>
              <a:t>S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Column similarity is the </a:t>
            </a:r>
            <a:r>
              <a:rPr lang="en-US" altLang="zh-CN" sz="2800" dirty="0" err="1"/>
              <a:t>Jaccard</a:t>
            </a:r>
            <a:r>
              <a:rPr lang="en-US" altLang="zh-CN" sz="2800" dirty="0"/>
              <a:t> similarity of the sets of their rows with 1.</a:t>
            </a:r>
          </a:p>
          <a:p>
            <a:pPr eaLnBrk="1" hangingPunct="1"/>
            <a:r>
              <a:rPr lang="en-US" altLang="zh-CN" sz="2800" dirty="0">
                <a:solidFill>
                  <a:srgbClr val="0101F4"/>
                </a:solidFill>
              </a:rPr>
              <a:t>Typical matrix is sparse.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51510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2F24D7-53DD-4549-8D3B-8CC12A0F5A79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523082"/>
            <a:ext cx="8229600" cy="817686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101F4"/>
                </a:solidFill>
              </a:rPr>
              <a:t>Example</a:t>
            </a:r>
            <a:r>
              <a:rPr lang="en-US" altLang="zh-CN" sz="4000" b="1" dirty="0"/>
              <a:t>: </a:t>
            </a:r>
            <a:r>
              <a:rPr lang="en-US" altLang="zh-CN" sz="3200" dirty="0" err="1"/>
              <a:t>Jaccard</a:t>
            </a:r>
            <a:r>
              <a:rPr lang="en-US" altLang="zh-CN" sz="3200" dirty="0"/>
              <a:t> Similarity of Columns</a:t>
            </a:r>
            <a:endParaRPr lang="en-US" altLang="zh-CN" sz="3200" dirty="0">
              <a:solidFill>
                <a:srgbClr val="33CC33"/>
              </a:solidFill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755576" y="1643385"/>
            <a:ext cx="7931224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/>
              <a:t>	</a:t>
            </a:r>
            <a:r>
              <a:rPr lang="en-US" altLang="zh-CN" sz="3200" u="sng" dirty="0"/>
              <a:t>C</a:t>
            </a:r>
            <a:r>
              <a:rPr lang="en-US" altLang="zh-CN" sz="3200" u="sng" baseline="-25000" dirty="0"/>
              <a:t>1</a:t>
            </a:r>
            <a:r>
              <a:rPr lang="en-US" altLang="zh-CN" sz="3200" u="sng" dirty="0"/>
              <a:t>	C</a:t>
            </a:r>
            <a:r>
              <a:rPr lang="en-US" altLang="zh-CN" sz="3200" u="sng" baseline="-25000" dirty="0"/>
              <a:t>2</a:t>
            </a:r>
            <a:endParaRPr lang="en-US" altLang="zh-CN" sz="3200" baseline="-25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0	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1	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1	1		    Sim (C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C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 = 2/5 = 0.4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0	0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1	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0	1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057400" y="3495675"/>
            <a:ext cx="377825" cy="1662113"/>
            <a:chOff x="1296" y="2400"/>
            <a:chExt cx="238" cy="1047"/>
          </a:xfrm>
        </p:grpSpPr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1296" y="240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0066"/>
                  </a:solidFill>
                </a:rPr>
                <a:t>*</a:t>
              </a:r>
            </a:p>
          </p:txBody>
        </p:sp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1296" y="312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0066"/>
                  </a:solidFill>
                </a:rPr>
                <a:t>*</a:t>
              </a:r>
            </a:p>
          </p:txBody>
        </p:sp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362200" y="2276475"/>
            <a:ext cx="377825" cy="3490913"/>
            <a:chOff x="1488" y="1632"/>
            <a:chExt cx="238" cy="2199"/>
          </a:xfrm>
        </p:grpSpPr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1488" y="3504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1488" y="312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1488" y="2400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1488" y="2016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>
              <a:off x="1488" y="1632"/>
              <a:ext cx="2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00CC"/>
                  </a:solidFill>
                </a:rPr>
                <a:t>*</a:t>
              </a:r>
            </a:p>
          </p:txBody>
        </p:sp>
      </p:grpSp>
      <p:sp>
        <p:nvSpPr>
          <p:cNvPr id="1946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87011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9552" y="4487505"/>
            <a:ext cx="7394255" cy="576064"/>
          </a:xfrm>
        </p:spPr>
        <p:txBody>
          <a:bodyPr/>
          <a:lstStyle/>
          <a:p>
            <a:pPr marL="0" indent="0"/>
            <a:r>
              <a:rPr lang="en-US" altLang="zh-CN" sz="2100" b="1" dirty="0">
                <a:latin typeface="+mn-lt"/>
                <a:cs typeface="+mn-ea"/>
                <a:sym typeface="+mn-lt"/>
              </a:rPr>
              <a:t>Challenge in big data applications: </a:t>
            </a:r>
          </a:p>
          <a:p>
            <a:pPr marL="0" indent="0"/>
            <a:br>
              <a:rPr lang="en-US" altLang="zh-CN" sz="2100" dirty="0">
                <a:latin typeface="+mn-lt"/>
                <a:cs typeface="+mn-ea"/>
                <a:sym typeface="+mn-lt"/>
              </a:rPr>
            </a:br>
            <a:endParaRPr lang="zh-CN" altLang="en-US" sz="210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5013176"/>
            <a:ext cx="4572000" cy="12695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Curse of dimensionality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Storage cost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zh-CN" sz="2100" dirty="0">
                <a:cs typeface="+mn-ea"/>
                <a:sym typeface="+mn-lt"/>
              </a:rPr>
              <a:t>Query speed </a:t>
            </a:r>
            <a:br>
              <a:rPr lang="en-US" altLang="zh-CN" sz="1350" dirty="0">
                <a:cs typeface="+mn-ea"/>
                <a:sym typeface="+mn-lt"/>
              </a:rPr>
            </a:br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15409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Wal-Mart: 267 million items/day; 4PB data warehouse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Sloan Digital Sky Survey: New Mexico telescope captures 200 GB image data/day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60569"/>
            <a:ext cx="4783045" cy="22965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33265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101F4"/>
                </a:solidFill>
              </a:rPr>
              <a:t>Why we </a:t>
            </a:r>
            <a:r>
              <a:rPr lang="en-US" altLang="zh-CN" sz="2800" b="1">
                <a:solidFill>
                  <a:srgbClr val="0101F4"/>
                </a:solidFill>
              </a:rPr>
              <a:t>need HASHING?</a:t>
            </a:r>
            <a:endParaRPr lang="zh-CN" altLang="en-US" sz="28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8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61EDAD-5287-498B-90D2-072B59299A6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23528" y="530002"/>
            <a:ext cx="9144000" cy="719361"/>
          </a:xfrm>
        </p:spPr>
        <p:txBody>
          <a:bodyPr/>
          <a:lstStyle/>
          <a:p>
            <a:pPr algn="l" eaLnBrk="1" hangingPunct="1"/>
            <a:r>
              <a:rPr lang="en-US" altLang="zh-CN" sz="3600" b="1" dirty="0"/>
              <a:t>When Is Similarity Interesting?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/>
              <a:t>When the sets are so large or so many that they </a:t>
            </a:r>
            <a:r>
              <a:rPr lang="en-US" altLang="zh-CN" sz="2800" dirty="0">
                <a:solidFill>
                  <a:srgbClr val="0101F4"/>
                </a:solidFill>
              </a:rPr>
              <a:t>cannot fit in main memory.</a:t>
            </a:r>
          </a:p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/>
              <a:t>Or, when there are so many sets that </a:t>
            </a:r>
            <a:r>
              <a:rPr lang="en-US" altLang="zh-CN" sz="2800" dirty="0">
                <a:solidFill>
                  <a:srgbClr val="0101F4"/>
                </a:solidFill>
              </a:rPr>
              <a:t>comparing all pairs of sets</a:t>
            </a:r>
            <a:r>
              <a:rPr lang="en-US" altLang="zh-CN" sz="2800" dirty="0"/>
              <a:t> takes too much time.</a:t>
            </a:r>
          </a:p>
          <a:p>
            <a:pPr marL="609600" indent="-609600" eaLnBrk="1" hangingPunct="1">
              <a:buSzPct val="85000"/>
              <a:buFont typeface="+mj-ea"/>
              <a:buAutoNum type="circleNumDbPlain"/>
            </a:pPr>
            <a:r>
              <a:rPr lang="en-US" altLang="zh-CN" sz="2800" dirty="0"/>
              <a:t>Or both.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55123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838E0B-C6AA-41B3-B1B1-C0571E768FC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9144000" cy="821177"/>
          </a:xfrm>
        </p:spPr>
        <p:txBody>
          <a:bodyPr/>
          <a:lstStyle/>
          <a:p>
            <a:pPr algn="l"/>
            <a:r>
              <a:rPr lang="en-US" altLang="zh-CN" sz="3800" b="1" dirty="0"/>
              <a:t>Outline of Min-Hashing 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67544" y="1565420"/>
            <a:ext cx="8153400" cy="457200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columns = small summaries of columns.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signatures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similar signatures.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similarities of signatures and columns are related.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that columns with similar signatures are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similar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3391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12674B-6552-417E-9012-67CA24E07E9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304800" y="476672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Signatures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05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idea: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each column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a small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(C), such that: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is small enough that we can fit a signature in main memory for each column.</a:t>
            </a:r>
          </a:p>
          <a:p>
            <a:pPr lvl="1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as the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95120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0CB6591-1E03-4D94-8707-D6F163DD34BF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0" y="341313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Four Types of Rows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468313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Given columns 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rows may be classified 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</a:t>
            </a:r>
            <a:r>
              <a:rPr lang="en-US" altLang="zh-CN" sz="2000" u="sng" dirty="0"/>
              <a:t>C</a:t>
            </a:r>
            <a:r>
              <a:rPr lang="en-US" altLang="zh-CN" sz="2000" u="sng" baseline="-25000" dirty="0"/>
              <a:t>1</a:t>
            </a:r>
            <a:r>
              <a:rPr lang="en-US" altLang="zh-CN" sz="2000" u="sng" dirty="0"/>
              <a:t>	C</a:t>
            </a:r>
            <a:r>
              <a:rPr lang="en-US" altLang="zh-CN" sz="2000" u="sng" baseline="-25000" dirty="0"/>
              <a:t>2</a:t>
            </a:r>
            <a:endParaRPr lang="en-US" altLang="zh-CN" sz="2000" baseline="-25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</a:t>
            </a:r>
            <a:r>
              <a:rPr lang="en-US" altLang="zh-CN" sz="2000" i="1" dirty="0"/>
              <a:t>a</a:t>
            </a:r>
            <a:r>
              <a:rPr lang="en-US" altLang="zh-CN" sz="2000" dirty="0"/>
              <a:t>	1	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</a:t>
            </a:r>
            <a:r>
              <a:rPr lang="en-US" altLang="zh-CN" sz="2000" i="1" dirty="0"/>
              <a:t>b</a:t>
            </a:r>
            <a:r>
              <a:rPr lang="en-US" altLang="zh-CN" sz="2000" dirty="0"/>
              <a:t>	1	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</a:t>
            </a:r>
            <a:r>
              <a:rPr lang="en-US" altLang="zh-CN" sz="2000" i="1" dirty="0"/>
              <a:t>c</a:t>
            </a:r>
            <a:r>
              <a:rPr lang="en-US" altLang="zh-CN" sz="2000" dirty="0"/>
              <a:t>	0	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</a:t>
            </a:r>
            <a:r>
              <a:rPr lang="en-US" altLang="zh-CN" sz="2000" i="1" dirty="0"/>
              <a:t>d</a:t>
            </a:r>
            <a:r>
              <a:rPr lang="en-US" altLang="zh-CN" sz="2000" dirty="0"/>
              <a:t>	0	0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Also, </a:t>
            </a:r>
            <a:r>
              <a:rPr lang="en-US" altLang="zh-CN" sz="2400" i="1" dirty="0">
                <a:solidFill>
                  <a:srgbClr val="0101F4"/>
                </a:solidFill>
              </a:rPr>
              <a:t>a</a:t>
            </a:r>
            <a:r>
              <a:rPr lang="en-US" altLang="zh-CN" sz="2400" dirty="0">
                <a:solidFill>
                  <a:srgbClr val="0101F4"/>
                </a:solidFill>
              </a:rPr>
              <a:t>  = # rows of type </a:t>
            </a:r>
            <a:r>
              <a:rPr lang="en-US" altLang="zh-CN" sz="2400" i="1" dirty="0">
                <a:solidFill>
                  <a:srgbClr val="0101F4"/>
                </a:solidFill>
              </a:rPr>
              <a:t>a</a:t>
            </a:r>
            <a:r>
              <a:rPr lang="en-US" altLang="zh-CN" sz="2400" dirty="0">
                <a:solidFill>
                  <a:srgbClr val="0101F4"/>
                </a:solidFill>
              </a:rPr>
              <a:t> </a:t>
            </a:r>
            <a:r>
              <a:rPr lang="en-US" altLang="zh-CN" sz="24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Note: </a:t>
            </a:r>
            <a:r>
              <a:rPr lang="en-US" altLang="zh-CN" sz="2400" i="1" dirty="0">
                <a:solidFill>
                  <a:srgbClr val="0101F4"/>
                </a:solidFill>
              </a:rPr>
              <a:t>Sim</a:t>
            </a:r>
            <a:r>
              <a:rPr lang="en-US" altLang="zh-CN" sz="2400" dirty="0">
                <a:solidFill>
                  <a:srgbClr val="0101F4"/>
                </a:solidFill>
              </a:rPr>
              <a:t> (C</a:t>
            </a:r>
            <a:r>
              <a:rPr lang="en-US" altLang="zh-CN" sz="2400" baseline="-25000" dirty="0">
                <a:solidFill>
                  <a:srgbClr val="0101F4"/>
                </a:solidFill>
              </a:rPr>
              <a:t>1</a:t>
            </a:r>
            <a:r>
              <a:rPr lang="en-US" altLang="zh-CN" sz="2400" dirty="0">
                <a:solidFill>
                  <a:srgbClr val="0101F4"/>
                </a:solidFill>
              </a:rPr>
              <a:t>, C</a:t>
            </a:r>
            <a:r>
              <a:rPr lang="en-US" altLang="zh-CN" sz="2400" baseline="-25000" dirty="0">
                <a:solidFill>
                  <a:srgbClr val="0101F4"/>
                </a:solidFill>
              </a:rPr>
              <a:t>2</a:t>
            </a:r>
            <a:r>
              <a:rPr lang="en-US" altLang="zh-CN" sz="2400" dirty="0">
                <a:solidFill>
                  <a:srgbClr val="0101F4"/>
                </a:solidFill>
              </a:rPr>
              <a:t>) = </a:t>
            </a:r>
            <a:r>
              <a:rPr lang="en-US" altLang="zh-CN" sz="2400" i="1" dirty="0">
                <a:solidFill>
                  <a:srgbClr val="0101F4"/>
                </a:solidFill>
              </a:rPr>
              <a:t>a</a:t>
            </a:r>
            <a:r>
              <a:rPr lang="en-US" altLang="zh-CN" sz="2400" dirty="0">
                <a:solidFill>
                  <a:srgbClr val="0101F4"/>
                </a:solidFill>
              </a:rPr>
              <a:t> /(</a:t>
            </a:r>
            <a:r>
              <a:rPr lang="en-US" altLang="zh-CN" sz="2400" i="1" dirty="0">
                <a:solidFill>
                  <a:srgbClr val="0101F4"/>
                </a:solidFill>
              </a:rPr>
              <a:t>a</a:t>
            </a:r>
            <a:r>
              <a:rPr lang="en-US" altLang="zh-CN" sz="2400" dirty="0">
                <a:solidFill>
                  <a:srgbClr val="0101F4"/>
                </a:solidFill>
              </a:rPr>
              <a:t> +</a:t>
            </a:r>
            <a:r>
              <a:rPr lang="en-US" altLang="zh-CN" sz="2400" i="1" dirty="0">
                <a:solidFill>
                  <a:srgbClr val="0101F4"/>
                </a:solidFill>
              </a:rPr>
              <a:t>b</a:t>
            </a:r>
            <a:r>
              <a:rPr lang="en-US" altLang="zh-CN" sz="2400" dirty="0">
                <a:solidFill>
                  <a:srgbClr val="0101F4"/>
                </a:solidFill>
              </a:rPr>
              <a:t> +</a:t>
            </a:r>
            <a:r>
              <a:rPr lang="en-US" altLang="zh-CN" sz="2400" i="1" dirty="0">
                <a:solidFill>
                  <a:srgbClr val="0101F4"/>
                </a:solidFill>
              </a:rPr>
              <a:t>c</a:t>
            </a:r>
            <a:r>
              <a:rPr lang="en-US" altLang="zh-CN" sz="2400" dirty="0">
                <a:solidFill>
                  <a:srgbClr val="0101F4"/>
                </a:solidFill>
              </a:rPr>
              <a:t> ).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51269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36C041-0B50-41A4-99E9-4D283231DF9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the rows permuted randomly.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“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</a:t>
            </a:r>
            <a:r>
              <a:rPr lang="en-US" altLang="zh-CN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number of the 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the permuted order) row in which column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has 1.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several (e.g., 100)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functions to create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304800" y="598661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Signatures</a:t>
            </a:r>
          </a:p>
        </p:txBody>
      </p:sp>
    </p:spTree>
    <p:extLst>
      <p:ext uri="{BB962C8B-B14F-4D97-AF65-F5344CB8AC3E}">
        <p14:creationId xmlns:p14="http://schemas.microsoft.com/office/powerpoint/2010/main" val="39091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>
            <a:spLocks noGrp="1"/>
          </p:cNvSpPr>
          <p:nvPr>
            <p:ph type="title"/>
          </p:nvPr>
        </p:nvSpPr>
        <p:spPr>
          <a:xfrm>
            <a:off x="323257" y="459542"/>
            <a:ext cx="8686799" cy="838200"/>
          </a:xfrm>
        </p:spPr>
        <p:txBody>
          <a:bodyPr/>
          <a:lstStyle/>
          <a:p>
            <a:r>
              <a:rPr lang="en-US" b="1" dirty="0">
                <a:solidFill>
                  <a:srgbClr val="0101F4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Minhashing</a:t>
            </a:r>
            <a:endParaRPr lang="en-US" dirty="0"/>
          </a:p>
        </p:txBody>
      </p:sp>
      <p:sp>
        <p:nvSpPr>
          <p:cNvPr id="128" name="Rectangle 5"/>
          <p:cNvSpPr/>
          <p:nvPr/>
        </p:nvSpPr>
        <p:spPr>
          <a:xfrm>
            <a:off x="2819400" y="1752600"/>
            <a:ext cx="28956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9" name="Straight Connector 7"/>
          <p:cNvCxnSpPr/>
          <p:nvPr/>
        </p:nvCxnSpPr>
        <p:spPr>
          <a:xfrm>
            <a:off x="2860110" y="2286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8"/>
          <p:cNvCxnSpPr/>
          <p:nvPr/>
        </p:nvCxnSpPr>
        <p:spPr>
          <a:xfrm>
            <a:off x="2819400" y="28194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9"/>
          <p:cNvCxnSpPr/>
          <p:nvPr/>
        </p:nvCxnSpPr>
        <p:spPr>
          <a:xfrm>
            <a:off x="2819400" y="33528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0"/>
          <p:cNvCxnSpPr/>
          <p:nvPr/>
        </p:nvCxnSpPr>
        <p:spPr>
          <a:xfrm>
            <a:off x="2819400" y="38862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1"/>
          <p:cNvCxnSpPr/>
          <p:nvPr/>
        </p:nvCxnSpPr>
        <p:spPr>
          <a:xfrm>
            <a:off x="2860110" y="44196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2"/>
          <p:cNvCxnSpPr/>
          <p:nvPr/>
        </p:nvCxnSpPr>
        <p:spPr>
          <a:xfrm>
            <a:off x="2819400" y="4953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4"/>
          <p:cNvCxnSpPr>
            <a:stCxn id="128" idx="0"/>
            <a:endCxn id="128" idx="2"/>
          </p:cNvCxnSpPr>
          <p:nvPr/>
        </p:nvCxnSpPr>
        <p:spPr>
          <a:xfrm>
            <a:off x="42672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5"/>
          <p:cNvCxnSpPr/>
          <p:nvPr/>
        </p:nvCxnSpPr>
        <p:spPr>
          <a:xfrm>
            <a:off x="35814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6"/>
          <p:cNvCxnSpPr/>
          <p:nvPr/>
        </p:nvCxnSpPr>
        <p:spPr>
          <a:xfrm>
            <a:off x="49530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8"/>
          <p:cNvSpPr txBox="1"/>
          <p:nvPr/>
        </p:nvSpPr>
        <p:spPr>
          <a:xfrm>
            <a:off x="5105400" y="276024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9" name="TextBox 19"/>
          <p:cNvSpPr txBox="1"/>
          <p:nvPr/>
        </p:nvSpPr>
        <p:spPr>
          <a:xfrm>
            <a:off x="3039649" y="329945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0" name="TextBox 20"/>
          <p:cNvSpPr txBox="1"/>
          <p:nvPr/>
        </p:nvSpPr>
        <p:spPr>
          <a:xfrm>
            <a:off x="4419600" y="277451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1" name="TextBox 21"/>
          <p:cNvSpPr txBox="1"/>
          <p:nvPr/>
        </p:nvSpPr>
        <p:spPr>
          <a:xfrm>
            <a:off x="3733800" y="27432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2" name="TextBox 22"/>
          <p:cNvSpPr txBox="1"/>
          <p:nvPr/>
        </p:nvSpPr>
        <p:spPr>
          <a:xfrm>
            <a:off x="3733800" y="22346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4" name="TextBox 23"/>
          <p:cNvSpPr txBox="1"/>
          <p:nvPr/>
        </p:nvSpPr>
        <p:spPr>
          <a:xfrm>
            <a:off x="3039649" y="22346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5" name="TextBox 24"/>
          <p:cNvSpPr txBox="1"/>
          <p:nvPr/>
        </p:nvSpPr>
        <p:spPr>
          <a:xfrm>
            <a:off x="5105400" y="1701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6" name="TextBox 25"/>
          <p:cNvSpPr txBox="1"/>
          <p:nvPr/>
        </p:nvSpPr>
        <p:spPr>
          <a:xfrm>
            <a:off x="3039649" y="1701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7" name="TextBox 26"/>
          <p:cNvSpPr txBox="1"/>
          <p:nvPr/>
        </p:nvSpPr>
        <p:spPr>
          <a:xfrm>
            <a:off x="4449871" y="4368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8" name="TextBox 27"/>
          <p:cNvSpPr txBox="1"/>
          <p:nvPr/>
        </p:nvSpPr>
        <p:spPr>
          <a:xfrm>
            <a:off x="4419600" y="38348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9" name="TextBox 28"/>
          <p:cNvSpPr txBox="1"/>
          <p:nvPr/>
        </p:nvSpPr>
        <p:spPr>
          <a:xfrm>
            <a:off x="3039649" y="38348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0" name="TextBox 29"/>
          <p:cNvSpPr txBox="1"/>
          <p:nvPr/>
        </p:nvSpPr>
        <p:spPr>
          <a:xfrm>
            <a:off x="3733800" y="38348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1" name="TextBox 30"/>
          <p:cNvSpPr txBox="1"/>
          <p:nvPr/>
        </p:nvSpPr>
        <p:spPr>
          <a:xfrm>
            <a:off x="4419600" y="327253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2" name="TextBox 31"/>
          <p:cNvSpPr txBox="1"/>
          <p:nvPr/>
        </p:nvSpPr>
        <p:spPr>
          <a:xfrm>
            <a:off x="5105400" y="49676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3" name="TextBox 32"/>
          <p:cNvSpPr txBox="1"/>
          <p:nvPr/>
        </p:nvSpPr>
        <p:spPr>
          <a:xfrm>
            <a:off x="3733800" y="4953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4" name="TextBox 33"/>
          <p:cNvSpPr txBox="1"/>
          <p:nvPr/>
        </p:nvSpPr>
        <p:spPr>
          <a:xfrm>
            <a:off x="3039649" y="494696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5" name="TextBox 34"/>
          <p:cNvSpPr txBox="1"/>
          <p:nvPr/>
        </p:nvSpPr>
        <p:spPr>
          <a:xfrm>
            <a:off x="5105400" y="4368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6" name="TextBox 36"/>
          <p:cNvSpPr txBox="1"/>
          <p:nvPr/>
        </p:nvSpPr>
        <p:spPr>
          <a:xfrm>
            <a:off x="5119025" y="3834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7" name="TextBox 37"/>
          <p:cNvSpPr txBox="1"/>
          <p:nvPr/>
        </p:nvSpPr>
        <p:spPr>
          <a:xfrm>
            <a:off x="5105400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8" name="TextBox 38"/>
          <p:cNvSpPr txBox="1"/>
          <p:nvPr/>
        </p:nvSpPr>
        <p:spPr>
          <a:xfrm>
            <a:off x="3759753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9" name="TextBox 39"/>
          <p:cNvSpPr txBox="1"/>
          <p:nvPr/>
        </p:nvSpPr>
        <p:spPr>
          <a:xfrm>
            <a:off x="3039649" y="273310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0" name="TextBox 40"/>
          <p:cNvSpPr txBox="1"/>
          <p:nvPr/>
        </p:nvSpPr>
        <p:spPr>
          <a:xfrm>
            <a:off x="5121168" y="221293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1" name="TextBox 41"/>
          <p:cNvSpPr txBox="1"/>
          <p:nvPr/>
        </p:nvSpPr>
        <p:spPr>
          <a:xfrm>
            <a:off x="4433225" y="223149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2" name="TextBox 42"/>
          <p:cNvSpPr txBox="1"/>
          <p:nvPr/>
        </p:nvSpPr>
        <p:spPr>
          <a:xfrm>
            <a:off x="4452069" y="170122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3" name="TextBox 43"/>
          <p:cNvSpPr txBox="1"/>
          <p:nvPr/>
        </p:nvSpPr>
        <p:spPr>
          <a:xfrm>
            <a:off x="3775411" y="17012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4" name="TextBox 45"/>
          <p:cNvSpPr txBox="1"/>
          <p:nvPr/>
        </p:nvSpPr>
        <p:spPr>
          <a:xfrm>
            <a:off x="4419600" y="494696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5" name="TextBox 46"/>
          <p:cNvSpPr txBox="1"/>
          <p:nvPr/>
        </p:nvSpPr>
        <p:spPr>
          <a:xfrm>
            <a:off x="3759753" y="4343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6" name="TextBox 47"/>
          <p:cNvSpPr txBox="1"/>
          <p:nvPr/>
        </p:nvSpPr>
        <p:spPr>
          <a:xfrm>
            <a:off x="3053274" y="43621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67" name="Group 98"/>
          <p:cNvGrpSpPr/>
          <p:nvPr/>
        </p:nvGrpSpPr>
        <p:grpSpPr>
          <a:xfrm>
            <a:off x="408956" y="1707715"/>
            <a:ext cx="634652" cy="3861375"/>
            <a:chOff x="152400" y="1707715"/>
            <a:chExt cx="634652" cy="3861375"/>
          </a:xfrm>
        </p:grpSpPr>
        <p:grpSp>
          <p:nvGrpSpPr>
            <p:cNvPr id="168" name="Group 58"/>
            <p:cNvGrpSpPr/>
            <p:nvPr/>
          </p:nvGrpSpPr>
          <p:grpSpPr>
            <a:xfrm>
              <a:off x="152400" y="1759090"/>
              <a:ext cx="634652" cy="3810000"/>
              <a:chOff x="1828800" y="1752600"/>
              <a:chExt cx="634652" cy="3810000"/>
            </a:xfrm>
          </p:grpSpPr>
          <p:sp>
            <p:nvSpPr>
              <p:cNvPr id="176" name="Rectangle 59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60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61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62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63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64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65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74"/>
            <p:cNvSpPr txBox="1"/>
            <p:nvPr/>
          </p:nvSpPr>
          <p:spPr>
            <a:xfrm>
              <a:off x="272694" y="2760241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70" name="TextBox 77"/>
            <p:cNvSpPr txBox="1"/>
            <p:nvPr/>
          </p:nvSpPr>
          <p:spPr>
            <a:xfrm>
              <a:off x="247046" y="3839000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71" name="TextBox 80"/>
            <p:cNvSpPr txBox="1"/>
            <p:nvPr/>
          </p:nvSpPr>
          <p:spPr>
            <a:xfrm>
              <a:off x="247046" y="2248421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172" name="TextBox 83"/>
            <p:cNvSpPr txBox="1"/>
            <p:nvPr/>
          </p:nvSpPr>
          <p:spPr>
            <a:xfrm>
              <a:off x="245444" y="49529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73" name="TextBox 86"/>
            <p:cNvSpPr txBox="1"/>
            <p:nvPr/>
          </p:nvSpPr>
          <p:spPr>
            <a:xfrm>
              <a:off x="247046" y="437494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174" name="TextBox 90"/>
            <p:cNvSpPr txBox="1"/>
            <p:nvPr/>
          </p:nvSpPr>
          <p:spPr>
            <a:xfrm>
              <a:off x="245444" y="170771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175" name="TextBox 92"/>
            <p:cNvSpPr txBox="1"/>
            <p:nvPr/>
          </p:nvSpPr>
          <p:spPr>
            <a:xfrm>
              <a:off x="251855" y="3311634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183" name="Group 97"/>
          <p:cNvGrpSpPr/>
          <p:nvPr/>
        </p:nvGrpSpPr>
        <p:grpSpPr>
          <a:xfrm>
            <a:off x="1129036" y="1722213"/>
            <a:ext cx="634652" cy="3846877"/>
            <a:chOff x="990600" y="1722213"/>
            <a:chExt cx="634652" cy="3846877"/>
          </a:xfrm>
        </p:grpSpPr>
        <p:grpSp>
          <p:nvGrpSpPr>
            <p:cNvPr id="184" name="Group 66"/>
            <p:cNvGrpSpPr/>
            <p:nvPr/>
          </p:nvGrpSpPr>
          <p:grpSpPr>
            <a:xfrm>
              <a:off x="990600" y="1759090"/>
              <a:ext cx="634652" cy="3810000"/>
              <a:chOff x="1828800" y="1752600"/>
              <a:chExt cx="634652" cy="3810000"/>
            </a:xfrm>
          </p:grpSpPr>
          <p:sp>
            <p:nvSpPr>
              <p:cNvPr id="192" name="Rectangle 67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68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69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70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71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72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73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75"/>
            <p:cNvSpPr txBox="1"/>
            <p:nvPr/>
          </p:nvSpPr>
          <p:spPr>
            <a:xfrm>
              <a:off x="1110894" y="4954044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86" name="TextBox 78"/>
            <p:cNvSpPr txBox="1"/>
            <p:nvPr/>
          </p:nvSpPr>
          <p:spPr>
            <a:xfrm>
              <a:off x="1098070" y="4368223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87" name="TextBox 81"/>
            <p:cNvSpPr txBox="1"/>
            <p:nvPr/>
          </p:nvSpPr>
          <p:spPr>
            <a:xfrm>
              <a:off x="1135145" y="3833304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188" name="TextBox 84"/>
            <p:cNvSpPr txBox="1"/>
            <p:nvPr/>
          </p:nvSpPr>
          <p:spPr>
            <a:xfrm>
              <a:off x="1122321" y="334501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89" name="TextBox 88"/>
            <p:cNvSpPr txBox="1"/>
            <p:nvPr/>
          </p:nvSpPr>
          <p:spPr>
            <a:xfrm>
              <a:off x="1096468" y="279804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190" name="TextBox 89"/>
            <p:cNvSpPr txBox="1"/>
            <p:nvPr/>
          </p:nvSpPr>
          <p:spPr>
            <a:xfrm>
              <a:off x="1095281" y="224842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191" name="TextBox 93"/>
            <p:cNvSpPr txBox="1"/>
            <p:nvPr/>
          </p:nvSpPr>
          <p:spPr>
            <a:xfrm>
              <a:off x="1118910" y="1722213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199" name="Group 96"/>
          <p:cNvGrpSpPr/>
          <p:nvPr/>
        </p:nvGrpSpPr>
        <p:grpSpPr>
          <a:xfrm>
            <a:off x="1828800" y="1707715"/>
            <a:ext cx="634652" cy="3854885"/>
            <a:chOff x="1828800" y="1707715"/>
            <a:chExt cx="634652" cy="3854885"/>
          </a:xfrm>
        </p:grpSpPr>
        <p:grpSp>
          <p:nvGrpSpPr>
            <p:cNvPr id="200" name="Group 57"/>
            <p:cNvGrpSpPr/>
            <p:nvPr/>
          </p:nvGrpSpPr>
          <p:grpSpPr>
            <a:xfrm>
              <a:off x="1828800" y="1752600"/>
              <a:ext cx="634652" cy="3810000"/>
              <a:chOff x="1828800" y="1752600"/>
              <a:chExt cx="634652" cy="3810000"/>
            </a:xfrm>
          </p:grpSpPr>
          <p:sp>
            <p:nvSpPr>
              <p:cNvPr id="208" name="Rectangle 48"/>
              <p:cNvSpPr/>
              <p:nvPr/>
            </p:nvSpPr>
            <p:spPr>
              <a:xfrm>
                <a:off x="1828800" y="1752600"/>
                <a:ext cx="609600" cy="381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50"/>
              <p:cNvCxnSpPr/>
              <p:nvPr/>
            </p:nvCxnSpPr>
            <p:spPr>
              <a:xfrm>
                <a:off x="1828800" y="228600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52"/>
              <p:cNvCxnSpPr/>
              <p:nvPr/>
            </p:nvCxnSpPr>
            <p:spPr>
              <a:xfrm>
                <a:off x="1828800" y="2833196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53"/>
              <p:cNvCxnSpPr/>
              <p:nvPr/>
            </p:nvCxnSpPr>
            <p:spPr>
              <a:xfrm>
                <a:off x="1828800" y="3359290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54"/>
              <p:cNvCxnSpPr/>
              <p:nvPr/>
            </p:nvCxnSpPr>
            <p:spPr>
              <a:xfrm>
                <a:off x="1828800" y="3888288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55"/>
              <p:cNvCxnSpPr/>
              <p:nvPr/>
            </p:nvCxnSpPr>
            <p:spPr>
              <a:xfrm>
                <a:off x="1853852" y="4423775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56"/>
              <p:cNvCxnSpPr/>
              <p:nvPr/>
            </p:nvCxnSpPr>
            <p:spPr>
              <a:xfrm>
                <a:off x="1828800" y="4967614"/>
                <a:ext cx="609600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76"/>
            <p:cNvSpPr txBox="1"/>
            <p:nvPr/>
          </p:nvSpPr>
          <p:spPr>
            <a:xfrm>
              <a:off x="1949094" y="1707715"/>
              <a:ext cx="3690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202" name="TextBox 79"/>
            <p:cNvSpPr txBox="1"/>
            <p:nvPr/>
          </p:nvSpPr>
          <p:spPr>
            <a:xfrm>
              <a:off x="1949094" y="2254911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203" name="TextBox 82"/>
            <p:cNvSpPr txBox="1"/>
            <p:nvPr/>
          </p:nvSpPr>
          <p:spPr>
            <a:xfrm>
              <a:off x="1973140" y="2763373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204" name="TextBox 85"/>
            <p:cNvSpPr txBox="1"/>
            <p:nvPr/>
          </p:nvSpPr>
          <p:spPr>
            <a:xfrm>
              <a:off x="1935469" y="3303513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205" name="TextBox 87"/>
            <p:cNvSpPr txBox="1"/>
            <p:nvPr/>
          </p:nvSpPr>
          <p:spPr>
            <a:xfrm>
              <a:off x="1947492" y="378658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206" name="TextBox 91"/>
            <p:cNvSpPr txBox="1"/>
            <p:nvPr/>
          </p:nvSpPr>
          <p:spPr>
            <a:xfrm>
              <a:off x="1960316" y="4382839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207" name="TextBox 94"/>
            <p:cNvSpPr txBox="1"/>
            <p:nvPr/>
          </p:nvSpPr>
          <p:spPr>
            <a:xfrm>
              <a:off x="1972671" y="4944059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15" name="Group 107"/>
          <p:cNvGrpSpPr/>
          <p:nvPr/>
        </p:nvGrpSpPr>
        <p:grpSpPr>
          <a:xfrm>
            <a:off x="6389318" y="3182615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16" name="Rectangle 108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grpFill/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109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110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111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" name="TextBox 118"/>
          <p:cNvSpPr txBox="1"/>
          <p:nvPr/>
        </p:nvSpPr>
        <p:spPr>
          <a:xfrm>
            <a:off x="7496854" y="315742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1" name="TextBox 123"/>
          <p:cNvSpPr txBox="1"/>
          <p:nvPr/>
        </p:nvSpPr>
        <p:spPr>
          <a:xfrm>
            <a:off x="6927770" y="3144079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2" name="TextBox 124"/>
          <p:cNvSpPr txBox="1"/>
          <p:nvPr/>
        </p:nvSpPr>
        <p:spPr>
          <a:xfrm>
            <a:off x="6401844" y="315891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3" name="TextBox 127"/>
          <p:cNvSpPr txBox="1"/>
          <p:nvPr/>
        </p:nvSpPr>
        <p:spPr>
          <a:xfrm>
            <a:off x="8054236" y="312903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grpSp>
        <p:nvGrpSpPr>
          <p:cNvPr id="224" name="Group 106"/>
          <p:cNvGrpSpPr/>
          <p:nvPr/>
        </p:nvGrpSpPr>
        <p:grpSpPr>
          <a:xfrm>
            <a:off x="6389318" y="2491553"/>
            <a:ext cx="2209800" cy="561075"/>
            <a:chOff x="6400800" y="2529358"/>
            <a:chExt cx="2209800" cy="561075"/>
          </a:xfrm>
        </p:grpSpPr>
        <p:sp>
          <p:nvSpPr>
            <p:cNvPr id="225" name="Rectangle 99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101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104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105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9" name="TextBox 119"/>
          <p:cNvSpPr txBox="1"/>
          <p:nvPr/>
        </p:nvSpPr>
        <p:spPr>
          <a:xfrm>
            <a:off x="7505700" y="246785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0" name="TextBox 120"/>
          <p:cNvSpPr txBox="1"/>
          <p:nvPr/>
        </p:nvSpPr>
        <p:spPr>
          <a:xfrm>
            <a:off x="6939252" y="245893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1" name="TextBox 125"/>
          <p:cNvSpPr txBox="1"/>
          <p:nvPr/>
        </p:nvSpPr>
        <p:spPr>
          <a:xfrm>
            <a:off x="8097461" y="247098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32" name="TextBox 128"/>
          <p:cNvSpPr txBox="1"/>
          <p:nvPr/>
        </p:nvSpPr>
        <p:spPr>
          <a:xfrm>
            <a:off x="6361134" y="24688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grpSp>
        <p:nvGrpSpPr>
          <p:cNvPr id="233" name="Group 152"/>
          <p:cNvGrpSpPr/>
          <p:nvPr/>
        </p:nvGrpSpPr>
        <p:grpSpPr>
          <a:xfrm>
            <a:off x="6389318" y="3883690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4" name="Rectangle 157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158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159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160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153"/>
          <p:cNvSpPr txBox="1"/>
          <p:nvPr/>
        </p:nvSpPr>
        <p:spPr>
          <a:xfrm>
            <a:off x="7496854" y="385849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9" name="TextBox 154"/>
          <p:cNvSpPr txBox="1"/>
          <p:nvPr/>
        </p:nvSpPr>
        <p:spPr>
          <a:xfrm>
            <a:off x="6927770" y="384515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40" name="TextBox 155"/>
          <p:cNvSpPr txBox="1"/>
          <p:nvPr/>
        </p:nvSpPr>
        <p:spPr>
          <a:xfrm>
            <a:off x="6401844" y="385999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1" name="TextBox 156"/>
          <p:cNvSpPr txBox="1"/>
          <p:nvPr/>
        </p:nvSpPr>
        <p:spPr>
          <a:xfrm>
            <a:off x="8054236" y="383011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42" name="TextBox 162"/>
          <p:cNvSpPr txBox="1"/>
          <p:nvPr/>
        </p:nvSpPr>
        <p:spPr>
          <a:xfrm>
            <a:off x="3315808" y="5676836"/>
            <a:ext cx="17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01F4"/>
                </a:solidFill>
              </a:rPr>
              <a:t>Input Matrix</a:t>
            </a:r>
          </a:p>
        </p:txBody>
      </p:sp>
      <p:sp>
        <p:nvSpPr>
          <p:cNvPr id="243" name="TextBox 163"/>
          <p:cNvSpPr txBox="1"/>
          <p:nvPr/>
        </p:nvSpPr>
        <p:spPr>
          <a:xfrm>
            <a:off x="6311275" y="496761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01F4"/>
                </a:solidFill>
              </a:rPr>
              <a:t>Signature Matrix</a:t>
            </a:r>
          </a:p>
        </p:txBody>
      </p:sp>
      <p:sp>
        <p:nvSpPr>
          <p:cNvPr id="7" name="矩形 6"/>
          <p:cNvSpPr/>
          <p:nvPr/>
        </p:nvSpPr>
        <p:spPr>
          <a:xfrm>
            <a:off x="399366" y="56768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  <a:endParaRPr lang="zh-CN" altLang="en-US" sz="24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222" grpId="0"/>
      <p:bldP spid="223" grpId="0"/>
      <p:bldP spid="229" grpId="0"/>
      <p:bldP spid="230" grpId="0"/>
      <p:bldP spid="231" grpId="0"/>
      <p:bldP spid="232" grpId="0"/>
      <p:bldP spid="238" grpId="0"/>
      <p:bldP spid="239" grpId="0"/>
      <p:bldP spid="240" grpId="0"/>
      <p:bldP spid="2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593E86-6BEB-4F16-AB6E-D709C9D4E11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533400" y="476672"/>
            <a:ext cx="7772400" cy="828328"/>
          </a:xfrm>
        </p:spPr>
        <p:txBody>
          <a:bodyPr/>
          <a:lstStyle/>
          <a:p>
            <a:pPr eaLnBrk="1" hangingPunct="1"/>
            <a:r>
              <a:rPr lang="en-US" altLang="zh-CN" b="1" dirty="0"/>
              <a:t>Surprising Property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(over all permutations of the rows) that </a:t>
            </a:r>
            <a:r>
              <a:rPr lang="en-US" altLang="zh-CN" b="1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b="1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as </a:t>
            </a:r>
            <a:r>
              <a:rPr lang="en-US" altLang="zh-CN" b="1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="1" baseline="-250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="1" baseline="-250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)!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down the permuted columns 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we see a 1.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type-</a:t>
            </a:r>
            <a:r>
              <a:rPr lang="en-US" altLang="zh-CN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If a type-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type-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row, then not.</a:t>
            </a: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39999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8A7B11-3104-4C21-BECF-A928DCCAD09E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 err="1"/>
              <a:t>Minhash</a:t>
            </a:r>
            <a:r>
              <a:rPr lang="en-US" altLang="zh-CN" b="1" dirty="0"/>
              <a:t> Signatures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Pick (say) 100 random permutations of the rows.</a:t>
            </a:r>
          </a:p>
          <a:p>
            <a:pPr eaLnBrk="1" hangingPunct="1"/>
            <a:r>
              <a:rPr lang="en-US" altLang="zh-CN" dirty="0"/>
              <a:t>Think of </a:t>
            </a:r>
            <a:r>
              <a:rPr lang="en-US" altLang="zh-CN" i="1" dirty="0"/>
              <a:t>Sig</a:t>
            </a:r>
            <a:r>
              <a:rPr lang="en-US" altLang="zh-CN" dirty="0"/>
              <a:t> (C) as </a:t>
            </a:r>
            <a:r>
              <a:rPr lang="en-US" altLang="zh-CN" dirty="0">
                <a:solidFill>
                  <a:srgbClr val="0101F4"/>
                </a:solidFill>
              </a:rPr>
              <a:t>a column vector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Sig</a:t>
            </a:r>
            <a:r>
              <a:rPr lang="en-US" altLang="zh-CN" dirty="0"/>
              <a:t> (C)[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according to the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permutation, the number of the first row that has a 1 in column </a:t>
            </a:r>
            <a:r>
              <a:rPr lang="en-US" altLang="zh-CN" i="1" dirty="0"/>
              <a:t>C</a:t>
            </a:r>
            <a:r>
              <a:rPr lang="en-US" altLang="zh-CN" dirty="0"/>
              <a:t>.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212994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 Hashing </a:t>
            </a:r>
            <a:r>
              <a:rPr lang="en-US" altLang="zh-CN">
                <a:latin typeface="Tahoma" panose="020B0604030504040204" pitchFamily="34" charset="0"/>
              </a:rPr>
              <a:t>–</a:t>
            </a:r>
            <a:r>
              <a:rPr lang="en-US" altLang="zh-CN"/>
              <a:t> Example</a:t>
            </a:r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4396" y="6583680"/>
            <a:ext cx="733864" cy="274320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0" name="Rectangle 5"/>
          <p:cNvSpPr/>
          <p:nvPr/>
        </p:nvSpPr>
        <p:spPr>
          <a:xfrm>
            <a:off x="2819400" y="1752600"/>
            <a:ext cx="2895600" cy="3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31" name="Straight Connector 7"/>
          <p:cNvCxnSpPr/>
          <p:nvPr/>
        </p:nvCxnSpPr>
        <p:spPr>
          <a:xfrm>
            <a:off x="2860110" y="2286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8"/>
          <p:cNvCxnSpPr/>
          <p:nvPr/>
        </p:nvCxnSpPr>
        <p:spPr>
          <a:xfrm>
            <a:off x="2819400" y="28194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9"/>
          <p:cNvCxnSpPr/>
          <p:nvPr/>
        </p:nvCxnSpPr>
        <p:spPr>
          <a:xfrm>
            <a:off x="2819400" y="33528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0"/>
          <p:cNvCxnSpPr/>
          <p:nvPr/>
        </p:nvCxnSpPr>
        <p:spPr>
          <a:xfrm>
            <a:off x="2819400" y="38862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1"/>
          <p:cNvCxnSpPr/>
          <p:nvPr/>
        </p:nvCxnSpPr>
        <p:spPr>
          <a:xfrm>
            <a:off x="2860110" y="44196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2"/>
          <p:cNvCxnSpPr/>
          <p:nvPr/>
        </p:nvCxnSpPr>
        <p:spPr>
          <a:xfrm>
            <a:off x="2819400" y="4953000"/>
            <a:ext cx="28956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4"/>
          <p:cNvCxnSpPr>
            <a:stCxn id="130" idx="0"/>
            <a:endCxn id="130" idx="2"/>
          </p:cNvCxnSpPr>
          <p:nvPr/>
        </p:nvCxnSpPr>
        <p:spPr>
          <a:xfrm>
            <a:off x="42672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5"/>
          <p:cNvCxnSpPr/>
          <p:nvPr/>
        </p:nvCxnSpPr>
        <p:spPr>
          <a:xfrm>
            <a:off x="35814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6"/>
          <p:cNvCxnSpPr/>
          <p:nvPr/>
        </p:nvCxnSpPr>
        <p:spPr>
          <a:xfrm>
            <a:off x="4953000" y="1752600"/>
            <a:ext cx="0" cy="381000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8"/>
          <p:cNvSpPr txBox="1"/>
          <p:nvPr/>
        </p:nvSpPr>
        <p:spPr>
          <a:xfrm>
            <a:off x="5105400" y="276024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1" name="TextBox 19"/>
          <p:cNvSpPr txBox="1"/>
          <p:nvPr/>
        </p:nvSpPr>
        <p:spPr>
          <a:xfrm>
            <a:off x="3039649" y="329945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2" name="TextBox 20"/>
          <p:cNvSpPr txBox="1"/>
          <p:nvPr/>
        </p:nvSpPr>
        <p:spPr>
          <a:xfrm>
            <a:off x="4419600" y="277451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3" name="TextBox 21"/>
          <p:cNvSpPr txBox="1"/>
          <p:nvPr/>
        </p:nvSpPr>
        <p:spPr>
          <a:xfrm>
            <a:off x="3733800" y="27432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4" name="TextBox 22"/>
          <p:cNvSpPr txBox="1"/>
          <p:nvPr/>
        </p:nvSpPr>
        <p:spPr>
          <a:xfrm>
            <a:off x="3733800" y="22346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5" name="TextBox 23"/>
          <p:cNvSpPr txBox="1"/>
          <p:nvPr/>
        </p:nvSpPr>
        <p:spPr>
          <a:xfrm>
            <a:off x="3039649" y="22346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7" name="TextBox 24"/>
          <p:cNvSpPr txBox="1"/>
          <p:nvPr/>
        </p:nvSpPr>
        <p:spPr>
          <a:xfrm>
            <a:off x="5105400" y="1701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8" name="TextBox 25"/>
          <p:cNvSpPr txBox="1"/>
          <p:nvPr/>
        </p:nvSpPr>
        <p:spPr>
          <a:xfrm>
            <a:off x="3039649" y="1701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9" name="TextBox 26"/>
          <p:cNvSpPr txBox="1"/>
          <p:nvPr/>
        </p:nvSpPr>
        <p:spPr>
          <a:xfrm>
            <a:off x="4449871" y="43682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0" name="TextBox 27"/>
          <p:cNvSpPr txBox="1"/>
          <p:nvPr/>
        </p:nvSpPr>
        <p:spPr>
          <a:xfrm>
            <a:off x="4419600" y="38348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1" name="TextBox 28"/>
          <p:cNvSpPr txBox="1"/>
          <p:nvPr/>
        </p:nvSpPr>
        <p:spPr>
          <a:xfrm>
            <a:off x="3039649" y="383482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2" name="TextBox 29"/>
          <p:cNvSpPr txBox="1"/>
          <p:nvPr/>
        </p:nvSpPr>
        <p:spPr>
          <a:xfrm>
            <a:off x="3733800" y="38348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3" name="TextBox 30"/>
          <p:cNvSpPr txBox="1"/>
          <p:nvPr/>
        </p:nvSpPr>
        <p:spPr>
          <a:xfrm>
            <a:off x="4419600" y="327253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4" name="TextBox 31"/>
          <p:cNvSpPr txBox="1"/>
          <p:nvPr/>
        </p:nvSpPr>
        <p:spPr>
          <a:xfrm>
            <a:off x="5105400" y="49676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5" name="TextBox 32"/>
          <p:cNvSpPr txBox="1"/>
          <p:nvPr/>
        </p:nvSpPr>
        <p:spPr>
          <a:xfrm>
            <a:off x="3733800" y="4953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6" name="TextBox 33"/>
          <p:cNvSpPr txBox="1"/>
          <p:nvPr/>
        </p:nvSpPr>
        <p:spPr>
          <a:xfrm>
            <a:off x="3039649" y="494696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7" name="TextBox 34"/>
          <p:cNvSpPr txBox="1"/>
          <p:nvPr/>
        </p:nvSpPr>
        <p:spPr>
          <a:xfrm>
            <a:off x="5105400" y="436822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8" name="TextBox 36"/>
          <p:cNvSpPr txBox="1"/>
          <p:nvPr/>
        </p:nvSpPr>
        <p:spPr>
          <a:xfrm>
            <a:off x="5119025" y="3834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9" name="TextBox 37"/>
          <p:cNvSpPr txBox="1"/>
          <p:nvPr/>
        </p:nvSpPr>
        <p:spPr>
          <a:xfrm>
            <a:off x="5105400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0" name="TextBox 38"/>
          <p:cNvSpPr txBox="1"/>
          <p:nvPr/>
        </p:nvSpPr>
        <p:spPr>
          <a:xfrm>
            <a:off x="3759753" y="32790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1" name="TextBox 39"/>
          <p:cNvSpPr txBox="1"/>
          <p:nvPr/>
        </p:nvSpPr>
        <p:spPr>
          <a:xfrm>
            <a:off x="3039649" y="273310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2" name="TextBox 40"/>
          <p:cNvSpPr txBox="1"/>
          <p:nvPr/>
        </p:nvSpPr>
        <p:spPr>
          <a:xfrm>
            <a:off x="5121168" y="221293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3" name="TextBox 41"/>
          <p:cNvSpPr txBox="1"/>
          <p:nvPr/>
        </p:nvSpPr>
        <p:spPr>
          <a:xfrm>
            <a:off x="4433225" y="223149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4" name="TextBox 42"/>
          <p:cNvSpPr txBox="1"/>
          <p:nvPr/>
        </p:nvSpPr>
        <p:spPr>
          <a:xfrm>
            <a:off x="4452069" y="170122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5" name="TextBox 43"/>
          <p:cNvSpPr txBox="1"/>
          <p:nvPr/>
        </p:nvSpPr>
        <p:spPr>
          <a:xfrm>
            <a:off x="3775411" y="17012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6" name="TextBox 45"/>
          <p:cNvSpPr txBox="1"/>
          <p:nvPr/>
        </p:nvSpPr>
        <p:spPr>
          <a:xfrm>
            <a:off x="4419600" y="494696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7" name="TextBox 46"/>
          <p:cNvSpPr txBox="1"/>
          <p:nvPr/>
        </p:nvSpPr>
        <p:spPr>
          <a:xfrm>
            <a:off x="3759753" y="4343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8" name="TextBox 47"/>
          <p:cNvSpPr txBox="1"/>
          <p:nvPr/>
        </p:nvSpPr>
        <p:spPr>
          <a:xfrm>
            <a:off x="3053274" y="436218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69" name="Group 107"/>
          <p:cNvGrpSpPr/>
          <p:nvPr/>
        </p:nvGrpSpPr>
        <p:grpSpPr>
          <a:xfrm>
            <a:off x="6389318" y="3182615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0" name="Rectangle 108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grpFill/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09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10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11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TextBox 118"/>
          <p:cNvSpPr txBox="1"/>
          <p:nvPr/>
        </p:nvSpPr>
        <p:spPr>
          <a:xfrm>
            <a:off x="7496854" y="315742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75" name="TextBox 123"/>
          <p:cNvSpPr txBox="1"/>
          <p:nvPr/>
        </p:nvSpPr>
        <p:spPr>
          <a:xfrm>
            <a:off x="6927770" y="3144079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76" name="TextBox 124"/>
          <p:cNvSpPr txBox="1"/>
          <p:nvPr/>
        </p:nvSpPr>
        <p:spPr>
          <a:xfrm>
            <a:off x="6401844" y="315891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77" name="TextBox 127"/>
          <p:cNvSpPr txBox="1"/>
          <p:nvPr/>
        </p:nvSpPr>
        <p:spPr>
          <a:xfrm>
            <a:off x="8054236" y="312903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grpSp>
        <p:nvGrpSpPr>
          <p:cNvPr id="178" name="Group 106"/>
          <p:cNvGrpSpPr/>
          <p:nvPr/>
        </p:nvGrpSpPr>
        <p:grpSpPr>
          <a:xfrm>
            <a:off x="6389318" y="2491553"/>
            <a:ext cx="2209800" cy="561075"/>
            <a:chOff x="6400800" y="2529358"/>
            <a:chExt cx="2209800" cy="561075"/>
          </a:xfrm>
        </p:grpSpPr>
        <p:sp>
          <p:nvSpPr>
            <p:cNvPr id="179" name="Rectangle 99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01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04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05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TextBox 119"/>
          <p:cNvSpPr txBox="1"/>
          <p:nvPr/>
        </p:nvSpPr>
        <p:spPr>
          <a:xfrm>
            <a:off x="7505700" y="246785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84" name="TextBox 120"/>
          <p:cNvSpPr txBox="1"/>
          <p:nvPr/>
        </p:nvSpPr>
        <p:spPr>
          <a:xfrm>
            <a:off x="6939252" y="245893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85" name="TextBox 125"/>
          <p:cNvSpPr txBox="1"/>
          <p:nvPr/>
        </p:nvSpPr>
        <p:spPr>
          <a:xfrm>
            <a:off x="8097461" y="2470985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86" name="TextBox 128"/>
          <p:cNvSpPr txBox="1"/>
          <p:nvPr/>
        </p:nvSpPr>
        <p:spPr>
          <a:xfrm>
            <a:off x="6361134" y="24688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grpSp>
        <p:nvGrpSpPr>
          <p:cNvPr id="187" name="Group 152"/>
          <p:cNvGrpSpPr/>
          <p:nvPr/>
        </p:nvGrpSpPr>
        <p:grpSpPr>
          <a:xfrm>
            <a:off x="6389318" y="3883690"/>
            <a:ext cx="2209800" cy="561075"/>
            <a:chOff x="6400800" y="2529358"/>
            <a:chExt cx="2209800" cy="5610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8" name="Rectangle 157"/>
            <p:cNvSpPr/>
            <p:nvPr/>
          </p:nvSpPr>
          <p:spPr>
            <a:xfrm>
              <a:off x="6400800" y="2547298"/>
              <a:ext cx="2209800" cy="5431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58"/>
            <p:cNvCxnSpPr/>
            <p:nvPr/>
          </p:nvCxnSpPr>
          <p:spPr>
            <a:xfrm>
              <a:off x="6934200" y="254729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59"/>
            <p:cNvCxnSpPr/>
            <p:nvPr/>
          </p:nvCxnSpPr>
          <p:spPr>
            <a:xfrm>
              <a:off x="7505700" y="2561912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60"/>
            <p:cNvCxnSpPr/>
            <p:nvPr/>
          </p:nvCxnSpPr>
          <p:spPr>
            <a:xfrm>
              <a:off x="8077200" y="2529358"/>
              <a:ext cx="0" cy="519604"/>
            </a:xfrm>
            <a:prstGeom prst="line">
              <a:avLst/>
            </a:prstGeom>
            <a:grpFill/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2" name="TextBox 153"/>
          <p:cNvSpPr txBox="1"/>
          <p:nvPr/>
        </p:nvSpPr>
        <p:spPr>
          <a:xfrm>
            <a:off x="7496854" y="385849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93" name="TextBox 154"/>
          <p:cNvSpPr txBox="1"/>
          <p:nvPr/>
        </p:nvSpPr>
        <p:spPr>
          <a:xfrm>
            <a:off x="6927770" y="384515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94" name="TextBox 155"/>
          <p:cNvSpPr txBox="1"/>
          <p:nvPr/>
        </p:nvSpPr>
        <p:spPr>
          <a:xfrm>
            <a:off x="6401844" y="385999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5" name="TextBox 156"/>
          <p:cNvSpPr txBox="1"/>
          <p:nvPr/>
        </p:nvSpPr>
        <p:spPr>
          <a:xfrm>
            <a:off x="8054236" y="383011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96" name="TextBox 162"/>
          <p:cNvSpPr txBox="1"/>
          <p:nvPr/>
        </p:nvSpPr>
        <p:spPr>
          <a:xfrm>
            <a:off x="3435911" y="5901556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Matrix</a:t>
            </a:r>
          </a:p>
        </p:txBody>
      </p:sp>
      <p:sp>
        <p:nvSpPr>
          <p:cNvPr id="197" name="TextBox 163"/>
          <p:cNvSpPr txBox="1"/>
          <p:nvPr/>
        </p:nvSpPr>
        <p:spPr>
          <a:xfrm>
            <a:off x="6316546" y="5076108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Signature Matrix</a:t>
            </a:r>
          </a:p>
        </p:txBody>
      </p:sp>
      <p:sp>
        <p:nvSpPr>
          <p:cNvPr id="198" name="TextBox 4"/>
          <p:cNvSpPr txBox="1"/>
          <p:nvPr/>
        </p:nvSpPr>
        <p:spPr>
          <a:xfrm>
            <a:off x="152400" y="1993610"/>
            <a:ext cx="2672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Columns 1 &amp; 2:</a:t>
            </a:r>
          </a:p>
          <a:p>
            <a:r>
              <a:rPr lang="en-US" sz="2000" b="1" dirty="0" err="1"/>
              <a:t>Jaccard</a:t>
            </a:r>
            <a:r>
              <a:rPr lang="en-US" sz="2000" b="1" dirty="0"/>
              <a:t> similarity </a:t>
            </a:r>
            <a:r>
              <a:rPr lang="en-US" sz="2000" b="1" dirty="0">
                <a:solidFill>
                  <a:srgbClr val="0101F4"/>
                </a:solidFill>
              </a:rPr>
              <a:t>1/4</a:t>
            </a:r>
            <a:endParaRPr lang="en-US" sz="2000" b="1" dirty="0"/>
          </a:p>
          <a:p>
            <a:r>
              <a:rPr lang="en-US" sz="2000" b="1" dirty="0"/>
              <a:t>Signature similarity </a:t>
            </a:r>
            <a:r>
              <a:rPr lang="en-US" sz="2000" b="1" dirty="0">
                <a:solidFill>
                  <a:srgbClr val="0101F4"/>
                </a:solidFill>
              </a:rPr>
              <a:t>1/3</a:t>
            </a:r>
          </a:p>
        </p:txBody>
      </p:sp>
      <p:sp>
        <p:nvSpPr>
          <p:cNvPr id="199" name="TextBox 121"/>
          <p:cNvSpPr txBox="1"/>
          <p:nvPr/>
        </p:nvSpPr>
        <p:spPr>
          <a:xfrm>
            <a:off x="152400" y="3327975"/>
            <a:ext cx="2672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Columns 2 &amp; 3:</a:t>
            </a:r>
          </a:p>
          <a:p>
            <a:r>
              <a:rPr lang="en-US" sz="2000" b="1" dirty="0" err="1"/>
              <a:t>Jaccard</a:t>
            </a:r>
            <a:r>
              <a:rPr lang="en-US" sz="2000" b="1" dirty="0"/>
              <a:t> similarity </a:t>
            </a:r>
            <a:r>
              <a:rPr lang="en-US" sz="2000" b="1" dirty="0">
                <a:solidFill>
                  <a:srgbClr val="0101F4"/>
                </a:solidFill>
              </a:rPr>
              <a:t>1/5</a:t>
            </a:r>
            <a:endParaRPr lang="en-US" sz="2000" b="1" dirty="0"/>
          </a:p>
          <a:p>
            <a:r>
              <a:rPr lang="en-US" sz="2000" b="1" dirty="0"/>
              <a:t>Signature similarity </a:t>
            </a:r>
            <a:r>
              <a:rPr lang="en-US" sz="2000" b="1" dirty="0">
                <a:solidFill>
                  <a:srgbClr val="0101F4"/>
                </a:solidFill>
              </a:rPr>
              <a:t>1/3</a:t>
            </a:r>
          </a:p>
        </p:txBody>
      </p:sp>
      <p:sp>
        <p:nvSpPr>
          <p:cNvPr id="200" name="TextBox 122"/>
          <p:cNvSpPr txBox="1"/>
          <p:nvPr/>
        </p:nvSpPr>
        <p:spPr>
          <a:xfrm>
            <a:off x="152400" y="4608293"/>
            <a:ext cx="2506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Columns 3 &amp; 4:</a:t>
            </a:r>
          </a:p>
          <a:p>
            <a:r>
              <a:rPr lang="en-US" sz="2000" b="1" dirty="0" err="1"/>
              <a:t>Jaccard</a:t>
            </a:r>
            <a:r>
              <a:rPr lang="en-US" sz="2000" b="1" dirty="0"/>
              <a:t> similarity </a:t>
            </a:r>
            <a:r>
              <a:rPr lang="en-US" sz="2000" b="1" dirty="0">
                <a:solidFill>
                  <a:srgbClr val="0101F4"/>
                </a:solidFill>
              </a:rPr>
              <a:t>1/5</a:t>
            </a:r>
            <a:endParaRPr lang="en-US" sz="2000" b="1" dirty="0"/>
          </a:p>
          <a:p>
            <a:r>
              <a:rPr lang="en-US" sz="2000" b="1" dirty="0"/>
              <a:t>Signature similarity </a:t>
            </a:r>
            <a:r>
              <a:rPr lang="en-US" sz="2000" b="1" dirty="0">
                <a:solidFill>
                  <a:srgbClr val="0101F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40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2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29BF0EB-C66E-45E6-8658-E72AC8B1B3FE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Implementation </a:t>
            </a:r>
            <a:r>
              <a:rPr lang="en-US" altLang="zh-CN" b="1" dirty="0">
                <a:latin typeface="Tahoma" panose="020B0604030504040204" pitchFamily="34" charset="0"/>
              </a:rPr>
              <a:t>–</a:t>
            </a:r>
            <a:r>
              <a:rPr lang="en-US" altLang="zh-CN" b="1" dirty="0"/>
              <a:t> (1)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5800" y="1484313"/>
            <a:ext cx="8206680" cy="4032919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Suppose 1 billion rows.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Hard to pick a random permutation from 1</a:t>
            </a:r>
            <a:r>
              <a:rPr lang="en-US" altLang="zh-CN" sz="2800" dirty="0">
                <a:latin typeface="Tahoma" panose="020B0604030504040204" pitchFamily="34" charset="0"/>
              </a:rPr>
              <a:t>…</a:t>
            </a:r>
            <a:r>
              <a:rPr lang="en-US" altLang="zh-CN" sz="2800" dirty="0"/>
              <a:t>billion.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Representing a random permutation requires 1 billion entries.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Accessing rows in permuted order leads to thrashing.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1731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95535" y="404664"/>
            <a:ext cx="6192689" cy="649287"/>
          </a:xfrm>
        </p:spPr>
        <p:txBody>
          <a:bodyPr/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Information Retrieval</a:t>
            </a:r>
            <a:endParaRPr lang="zh-CN" altLang="en-US" sz="2800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4" y="1558722"/>
            <a:ext cx="6625163" cy="39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78F138-0B57-44DA-B258-C7F989F8A5A0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Implementation </a:t>
            </a:r>
            <a:r>
              <a:rPr lang="en-US" altLang="zh-CN" sz="4000" b="1" dirty="0">
                <a:latin typeface="Tahoma" panose="020B0604030504040204" pitchFamily="34" charset="0"/>
              </a:rPr>
              <a:t>–</a:t>
            </a:r>
            <a:r>
              <a:rPr lang="en-US" altLang="zh-CN" sz="4000" b="1" dirty="0"/>
              <a:t> (2)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611560" y="1371600"/>
            <a:ext cx="77724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 dirty="0">
                <a:solidFill>
                  <a:srgbClr val="FF9900"/>
                </a:solidFill>
              </a:rPr>
              <a:t>A good approximation to permuting rows</a:t>
            </a:r>
            <a:r>
              <a:rPr lang="en-US" altLang="zh-CN" sz="2800" dirty="0"/>
              <a:t>: pick 100 (?) hash functions.</a:t>
            </a:r>
          </a:p>
          <a:p>
            <a:pPr marL="609600" indent="-609600" eaLnBrk="1" hangingPunct="1"/>
            <a:endParaRPr lang="en-US" altLang="zh-CN" sz="2800" dirty="0"/>
          </a:p>
          <a:p>
            <a:pPr marL="609600" indent="-609600" eaLnBrk="1" hangingPunct="1"/>
            <a:r>
              <a:rPr lang="en-US" altLang="zh-CN" sz="2800" dirty="0"/>
              <a:t>For each column </a:t>
            </a:r>
            <a:r>
              <a:rPr lang="en-US" altLang="zh-CN" sz="2800" i="1" dirty="0"/>
              <a:t>c</a:t>
            </a:r>
            <a:r>
              <a:rPr lang="en-US" altLang="zh-CN" sz="2800" dirty="0"/>
              <a:t>  and each hash function 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i </a:t>
            </a:r>
            <a:r>
              <a:rPr lang="en-US" altLang="zh-CN" sz="2800" dirty="0"/>
              <a:t>, keep a </a:t>
            </a:r>
            <a:r>
              <a:rPr lang="en-US" altLang="zh-CN" sz="2800" dirty="0">
                <a:latin typeface="Tahoma" panose="020B0604030504040204" pitchFamily="34" charset="0"/>
              </a:rPr>
              <a:t>“</a:t>
            </a:r>
            <a:r>
              <a:rPr lang="en-US" altLang="zh-CN" sz="2800" dirty="0"/>
              <a:t>slot</a:t>
            </a:r>
            <a:r>
              <a:rPr lang="en-US" altLang="zh-CN" sz="2800" dirty="0">
                <a:latin typeface="Tahoma" panose="020B0604030504040204" pitchFamily="34" charset="0"/>
              </a:rPr>
              <a:t>”</a:t>
            </a:r>
            <a:r>
              <a:rPr lang="en-US" altLang="zh-CN" sz="2800" dirty="0"/>
              <a:t>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, c </a:t>
            </a:r>
            <a:r>
              <a:rPr lang="en-US" altLang="zh-CN" sz="2800" dirty="0"/>
              <a:t>).</a:t>
            </a:r>
          </a:p>
          <a:p>
            <a:pPr marL="609600" indent="-609600" eaLnBrk="1" hangingPunct="1"/>
            <a:endParaRPr lang="en-US" altLang="zh-CN" sz="2800" dirty="0"/>
          </a:p>
          <a:p>
            <a:pPr marL="609600" indent="-609600" eaLnBrk="1" hangingPunct="1"/>
            <a:r>
              <a:rPr lang="en-US" altLang="zh-CN" sz="2800" dirty="0">
                <a:solidFill>
                  <a:schemeClr val="accent2"/>
                </a:solidFill>
              </a:rPr>
              <a:t>Intent</a:t>
            </a:r>
            <a:r>
              <a:rPr lang="en-US" altLang="zh-CN" sz="2800" dirty="0"/>
              <a:t>: </a:t>
            </a:r>
            <a:r>
              <a:rPr lang="en-US" altLang="zh-CN" sz="2800" i="1" dirty="0"/>
              <a:t>M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, c </a:t>
            </a:r>
            <a:r>
              <a:rPr lang="en-US" altLang="zh-CN" sz="2800" dirty="0"/>
              <a:t>) will become the smallest value of 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i 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 ) for which column </a:t>
            </a:r>
            <a:r>
              <a:rPr lang="en-US" altLang="zh-CN" sz="2800" i="1" dirty="0"/>
              <a:t>c</a:t>
            </a:r>
            <a:r>
              <a:rPr lang="en-US" altLang="zh-CN" sz="2800" dirty="0"/>
              <a:t>  has 1 in row 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</a:p>
          <a:p>
            <a:pPr marL="990600" lvl="1" indent="-533400" eaLnBrk="1" hangingPunct="1"/>
            <a:r>
              <a:rPr lang="en-US" altLang="zh-CN" dirty="0"/>
              <a:t>I.e.,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 ) gives order of rows for</a:t>
            </a:r>
            <a:r>
              <a:rPr lang="en-US" altLang="zh-CN" i="1" dirty="0"/>
              <a:t>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</a:t>
            </a:r>
            <a:r>
              <a:rPr lang="en-US" altLang="zh-CN" dirty="0" err="1"/>
              <a:t>permuation</a:t>
            </a:r>
            <a:r>
              <a:rPr lang="en-US" altLang="zh-CN" dirty="0"/>
              <a:t>.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75538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C64978-C82B-4596-888D-06D299E9328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/>
              <a:t>Implementation </a:t>
            </a:r>
            <a:r>
              <a:rPr lang="en-US" altLang="zh-CN">
                <a:latin typeface="Tahoma" panose="020B0604030504040204" pitchFamily="34" charset="0"/>
              </a:rPr>
              <a:t>–</a:t>
            </a:r>
            <a:r>
              <a:rPr lang="en-US" altLang="zh-CN"/>
              <a:t> (3)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609600" y="1557338"/>
            <a:ext cx="8001000" cy="4679974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b="1" dirty="0"/>
              <a:t>Initialize</a:t>
            </a:r>
            <a:r>
              <a:rPr lang="en-US" altLang="zh-CN" dirty="0"/>
              <a:t> M(</a:t>
            </a:r>
            <a:r>
              <a:rPr lang="en-US" altLang="zh-CN" dirty="0" err="1"/>
              <a:t>i,c</a:t>
            </a:r>
            <a:r>
              <a:rPr lang="en-US" altLang="zh-CN" dirty="0"/>
              <a:t>) to  ∞ for all </a:t>
            </a:r>
            <a:r>
              <a:rPr lang="en-US" altLang="zh-CN" dirty="0" err="1"/>
              <a:t>i</a:t>
            </a:r>
            <a:r>
              <a:rPr lang="en-US" altLang="zh-CN" dirty="0"/>
              <a:t> and c</a:t>
            </a:r>
            <a:endParaRPr lang="en-US" altLang="zh-CN" b="1" dirty="0"/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each row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each column </a:t>
            </a:r>
            <a:r>
              <a:rPr lang="en-US" altLang="zh-CN" i="1" dirty="0"/>
              <a:t>c </a:t>
            </a:r>
            <a:endParaRPr lang="en-US" altLang="zh-CN" dirty="0"/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if</a:t>
            </a:r>
            <a:r>
              <a:rPr lang="en-US" altLang="zh-CN" dirty="0"/>
              <a:t> c has 1 in row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dirty="0"/>
              <a:t>		   </a:t>
            </a:r>
            <a:r>
              <a:rPr lang="en-US" altLang="zh-CN" b="1" dirty="0"/>
              <a:t>for</a:t>
            </a:r>
            <a:r>
              <a:rPr lang="en-US" altLang="zh-CN" dirty="0"/>
              <a:t> each hash function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/>
              <a:t>  </a:t>
            </a:r>
            <a:r>
              <a:rPr lang="en-US" altLang="zh-CN" b="1" dirty="0"/>
              <a:t>do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		</a:t>
            </a:r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 </a:t>
            </a:r>
            <a:r>
              <a:rPr lang="en-US" altLang="zh-CN" dirty="0"/>
              <a:t>(</a:t>
            </a:r>
            <a:r>
              <a:rPr lang="en-US" altLang="zh-CN" i="1" dirty="0"/>
              <a:t>r </a:t>
            </a:r>
            <a:r>
              <a:rPr lang="en-US" altLang="zh-CN" dirty="0"/>
              <a:t>) is a smaller value than  </a:t>
            </a:r>
            <a:r>
              <a:rPr lang="en-US" altLang="zh-CN" i="1" dirty="0"/>
              <a:t>M 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c </a:t>
            </a:r>
            <a:r>
              <a:rPr lang="en-US" altLang="zh-CN" dirty="0"/>
              <a:t>) 	</a:t>
            </a:r>
            <a:r>
              <a:rPr lang="en-US" altLang="zh-CN" b="1" dirty="0"/>
              <a:t>then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  <a:r>
              <a:rPr lang="en-US" altLang="zh-CN" i="1" dirty="0"/>
              <a:t>M 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, c </a:t>
            </a:r>
            <a:r>
              <a:rPr lang="en-US" altLang="zh-CN" dirty="0"/>
              <a:t>) :=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 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 );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889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FD0E2A-4450-47A7-8754-89B3B9033D6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07504" y="404664"/>
            <a:ext cx="3581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101F4"/>
                </a:solidFill>
              </a:rPr>
              <a:t>Example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99592" y="1772816"/>
            <a:ext cx="24320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Row	</a:t>
            </a:r>
            <a:r>
              <a:rPr lang="en-US" altLang="zh-CN" b="1" dirty="0">
                <a:solidFill>
                  <a:srgbClr val="FF0000"/>
                </a:solidFill>
              </a:rPr>
              <a:t>C1	C2</a:t>
            </a:r>
          </a:p>
          <a:p>
            <a:r>
              <a:rPr lang="en-US" altLang="zh-CN" dirty="0"/>
              <a:t>  1	 1	 0</a:t>
            </a:r>
          </a:p>
          <a:p>
            <a:r>
              <a:rPr lang="en-US" altLang="zh-CN" dirty="0"/>
              <a:t>  2	 0	 1</a:t>
            </a:r>
          </a:p>
          <a:p>
            <a:r>
              <a:rPr lang="en-US" altLang="zh-CN" dirty="0"/>
              <a:t>  3	 1	 1</a:t>
            </a:r>
          </a:p>
          <a:p>
            <a:r>
              <a:rPr lang="en-US" altLang="zh-CN" dirty="0"/>
              <a:t>  4	 1	 0</a:t>
            </a:r>
          </a:p>
          <a:p>
            <a:r>
              <a:rPr lang="en-US" altLang="zh-CN" dirty="0"/>
              <a:t>  5	 0	 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753667" y="2196678"/>
            <a:ext cx="1371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822325" y="4833938"/>
            <a:ext cx="2803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x</a:t>
            </a:r>
            <a:r>
              <a:rPr lang="en-US" altLang="zh-CN" dirty="0"/>
              <a:t> mod 5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2</a:t>
            </a:r>
            <a:r>
              <a:rPr lang="en-US" altLang="zh-CN" i="1" dirty="0"/>
              <a:t>x</a:t>
            </a:r>
            <a:r>
              <a:rPr lang="en-US" altLang="zh-CN" dirty="0"/>
              <a:t>+1 mod 5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4572000" y="1973263"/>
            <a:ext cx="303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(1) = 1	</a:t>
            </a:r>
            <a:r>
              <a:rPr lang="en-US" altLang="zh-CN" dirty="0">
                <a:solidFill>
                  <a:srgbClr val="FF0066"/>
                </a:solidFill>
              </a:rPr>
              <a:t>1</a:t>
            </a:r>
            <a:r>
              <a:rPr lang="en-US" altLang="zh-CN" dirty="0"/>
              <a:t>	-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(1) = 3	</a:t>
            </a:r>
            <a:r>
              <a:rPr lang="en-US" altLang="zh-CN" dirty="0">
                <a:solidFill>
                  <a:srgbClr val="FF0066"/>
                </a:solidFill>
              </a:rPr>
              <a:t>3</a:t>
            </a:r>
            <a:r>
              <a:rPr lang="en-US" altLang="zh-CN" dirty="0"/>
              <a:t>	-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0" y="2811463"/>
            <a:ext cx="31229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(2) = 2	1	</a:t>
            </a:r>
            <a:r>
              <a:rPr lang="en-US" altLang="zh-CN" dirty="0">
                <a:solidFill>
                  <a:srgbClr val="FF0066"/>
                </a:solidFill>
              </a:rPr>
              <a:t>2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(2) = 0	3	</a:t>
            </a:r>
            <a:r>
              <a:rPr lang="en-US" altLang="zh-CN" dirty="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572000" y="3802063"/>
            <a:ext cx="31229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/>
              <a:t>h</a:t>
            </a:r>
            <a:r>
              <a:rPr lang="en-US" altLang="zh-CN" dirty="0"/>
              <a:t>(3) = 3	1	2</a:t>
            </a:r>
          </a:p>
          <a:p>
            <a:r>
              <a:rPr lang="en-US" altLang="zh-CN" i="1" dirty="0"/>
              <a:t>g</a:t>
            </a:r>
            <a:r>
              <a:rPr lang="en-US" altLang="zh-CN" dirty="0"/>
              <a:t>(3) = 2	</a:t>
            </a:r>
            <a:r>
              <a:rPr lang="en-US" altLang="zh-CN" dirty="0">
                <a:solidFill>
                  <a:srgbClr val="FF0066"/>
                </a:solidFill>
              </a:rPr>
              <a:t>2</a:t>
            </a:r>
            <a:r>
              <a:rPr lang="en-US" altLang="zh-CN" dirty="0"/>
              <a:t>	0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72000" y="47164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h</a:t>
            </a:r>
            <a:r>
              <a:rPr lang="en-US" altLang="zh-CN"/>
              <a:t>(4) = 4	1	2</a:t>
            </a:r>
          </a:p>
          <a:p>
            <a:r>
              <a:rPr lang="en-US" altLang="zh-CN" i="1"/>
              <a:t>g</a:t>
            </a:r>
            <a:r>
              <a:rPr lang="en-US" altLang="zh-CN"/>
              <a:t>(4) = 4	2	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572000" y="5630863"/>
            <a:ext cx="3094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/>
              <a:t>h</a:t>
            </a:r>
            <a:r>
              <a:rPr lang="en-US" altLang="zh-CN"/>
              <a:t>(5) = 0	1	</a:t>
            </a:r>
            <a:r>
              <a:rPr lang="en-US" altLang="zh-CN">
                <a:solidFill>
                  <a:srgbClr val="FF0066"/>
                </a:solidFill>
              </a:rPr>
              <a:t>0</a:t>
            </a:r>
          </a:p>
          <a:p>
            <a:r>
              <a:rPr lang="en-US" altLang="zh-CN" i="1"/>
              <a:t>g</a:t>
            </a:r>
            <a:r>
              <a:rPr lang="en-US" altLang="zh-CN"/>
              <a:t>(5) = 1	2	0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6091237" y="1444858"/>
            <a:ext cx="1786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Sig1	Sig2</a:t>
            </a:r>
          </a:p>
        </p:txBody>
      </p:sp>
      <p:sp>
        <p:nvSpPr>
          <p:cNvPr id="3482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18367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4" grpId="0" autoUpdateAnimBg="0"/>
      <p:bldP spid="45065" grpId="0" autoUpdateAnimBg="0"/>
      <p:bldP spid="450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C5BACB-22FD-43EA-807B-C3A8E030981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Implementation </a:t>
            </a:r>
            <a:r>
              <a:rPr lang="en-US" altLang="zh-CN">
                <a:latin typeface="Tahoma" panose="020B0604030504040204" pitchFamily="34" charset="0"/>
              </a:rPr>
              <a:t>–</a:t>
            </a:r>
            <a:r>
              <a:rPr lang="en-US" altLang="zh-CN"/>
              <a:t> (4)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Often, data is given by column, not row.</a:t>
            </a:r>
          </a:p>
          <a:p>
            <a:pPr lvl="1" eaLnBrk="1" hangingPunct="1"/>
            <a:r>
              <a:rPr lang="en-US" altLang="zh-CN" dirty="0"/>
              <a:t>E.g., columns = documents, rows = shingles.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If so, sort matrix once so it is by row.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And </a:t>
            </a:r>
            <a:r>
              <a:rPr lang="en-US" altLang="zh-CN" dirty="0">
                <a:solidFill>
                  <a:srgbClr val="0101F4"/>
                </a:solidFill>
              </a:rPr>
              <a:t>always</a:t>
            </a:r>
            <a:r>
              <a:rPr lang="en-US" altLang="zh-CN" dirty="0"/>
              <a:t>  compute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 </a:t>
            </a:r>
            <a:r>
              <a:rPr lang="en-US" altLang="zh-CN" dirty="0"/>
              <a:t>(</a:t>
            </a:r>
            <a:r>
              <a:rPr lang="en-US" altLang="zh-CN" i="1" dirty="0"/>
              <a:t>r </a:t>
            </a:r>
            <a:r>
              <a:rPr lang="en-US" altLang="zh-CN" dirty="0"/>
              <a:t>) only once for each row.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Minhashing</a:t>
            </a:r>
          </a:p>
        </p:txBody>
      </p:sp>
    </p:spTree>
    <p:extLst>
      <p:ext uri="{BB962C8B-B14F-4D97-AF65-F5344CB8AC3E}">
        <p14:creationId xmlns:p14="http://schemas.microsoft.com/office/powerpoint/2010/main" val="50880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2708920"/>
            <a:ext cx="6628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Locality-Sensitive Hashing</a:t>
            </a:r>
          </a:p>
          <a:p>
            <a:r>
              <a:rPr lang="en-US" altLang="zh-CN" sz="4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2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A17804-755D-4B91-BE85-954254B92B8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769937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Finding Similar Pairs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5800" y="1557338"/>
            <a:ext cx="8153400" cy="4038600"/>
          </a:xfrm>
        </p:spPr>
        <p:txBody>
          <a:bodyPr/>
          <a:lstStyle/>
          <a:p>
            <a:pPr eaLnBrk="1" hangingPunct="1"/>
            <a:r>
              <a:rPr lang="en-US" altLang="zh-CN" dirty="0"/>
              <a:t>Suppose we have, in main memory, data representing a large number of objects.</a:t>
            </a:r>
          </a:p>
          <a:p>
            <a:pPr lvl="1" eaLnBrk="1" hangingPunct="1"/>
            <a:r>
              <a:rPr lang="en-US" altLang="zh-CN" dirty="0"/>
              <a:t>May be the objects </a:t>
            </a:r>
            <a:r>
              <a:rPr lang="en-US" altLang="zh-CN" dirty="0">
                <a:solidFill>
                  <a:srgbClr val="0101F4"/>
                </a:solidFill>
              </a:rPr>
              <a:t>themselves</a:t>
            </a:r>
            <a:r>
              <a:rPr lang="en-US" altLang="zh-CN" dirty="0"/>
              <a:t> .</a:t>
            </a:r>
          </a:p>
          <a:p>
            <a:pPr lvl="1" eaLnBrk="1" hangingPunct="1"/>
            <a:r>
              <a:rPr lang="en-US" altLang="zh-CN" dirty="0"/>
              <a:t>May be signatures as in </a:t>
            </a:r>
            <a:r>
              <a:rPr lang="en-US" altLang="zh-CN" dirty="0" err="1">
                <a:solidFill>
                  <a:srgbClr val="0101F4"/>
                </a:solidFill>
              </a:rPr>
              <a:t>minhashing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We want to compare each to each, finding those </a:t>
            </a:r>
            <a:r>
              <a:rPr lang="en-US" altLang="zh-CN" dirty="0">
                <a:solidFill>
                  <a:srgbClr val="FF0000"/>
                </a:solidFill>
              </a:rPr>
              <a:t>pairs</a:t>
            </a:r>
            <a:r>
              <a:rPr lang="en-US" altLang="zh-CN" dirty="0"/>
              <a:t> that are </a:t>
            </a:r>
            <a:r>
              <a:rPr lang="en-US" altLang="zh-CN" dirty="0">
                <a:solidFill>
                  <a:srgbClr val="FF0000"/>
                </a:solidFill>
              </a:rPr>
              <a:t>sufficiently similar.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81323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85784A-A797-4CA5-9412-25A76E2B74F3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395536" y="484847"/>
            <a:ext cx="8229600" cy="764516"/>
          </a:xfrm>
        </p:spPr>
        <p:txBody>
          <a:bodyPr/>
          <a:lstStyle/>
          <a:p>
            <a:pPr algn="l" eaLnBrk="1" hangingPunct="1"/>
            <a:r>
              <a:rPr lang="en-US" altLang="zh-CN" sz="4000" b="1" dirty="0"/>
              <a:t>Checking All Pairs is Hard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457200" y="143099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While the </a:t>
            </a:r>
            <a:r>
              <a:rPr lang="en-US" altLang="zh-CN" dirty="0">
                <a:solidFill>
                  <a:srgbClr val="FF0000"/>
                </a:solidFill>
              </a:rPr>
              <a:t>signatures</a:t>
            </a:r>
            <a:r>
              <a:rPr lang="en-US" altLang="zh-CN" dirty="0"/>
              <a:t> of all columns may fit in main memory, comparing the signatures of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pairs</a:t>
            </a:r>
            <a:r>
              <a:rPr lang="en-US" altLang="zh-CN" dirty="0"/>
              <a:t> of columns is </a:t>
            </a:r>
            <a:r>
              <a:rPr lang="en-US" altLang="zh-CN" dirty="0">
                <a:solidFill>
                  <a:srgbClr val="FF0000"/>
                </a:solidFill>
              </a:rPr>
              <a:t>quadratic</a:t>
            </a:r>
            <a:r>
              <a:rPr lang="en-US" altLang="zh-CN" dirty="0"/>
              <a:t> in the number of columns.</a:t>
            </a:r>
          </a:p>
          <a:p>
            <a:pPr eaLnBrk="1" hangingPunct="1"/>
            <a:r>
              <a:rPr lang="en-US" altLang="zh-CN" dirty="0">
                <a:solidFill>
                  <a:srgbClr val="0101F4"/>
                </a:solidFill>
              </a:rPr>
              <a:t>Example</a:t>
            </a:r>
            <a:r>
              <a:rPr lang="en-US" altLang="zh-CN" dirty="0"/>
              <a:t>: 10</a:t>
            </a:r>
            <a:r>
              <a:rPr lang="en-US" altLang="zh-CN" baseline="30000" dirty="0"/>
              <a:t>6</a:t>
            </a:r>
            <a:r>
              <a:rPr lang="en-US" altLang="zh-CN" dirty="0"/>
              <a:t> columns implies 5*10</a:t>
            </a:r>
            <a:r>
              <a:rPr lang="en-US" altLang="zh-CN" baseline="30000" dirty="0"/>
              <a:t>11</a:t>
            </a:r>
            <a:r>
              <a:rPr lang="en-US" altLang="zh-CN" dirty="0"/>
              <a:t> column-comparisons.</a:t>
            </a:r>
          </a:p>
          <a:p>
            <a:pPr eaLnBrk="1" hangingPunct="1"/>
            <a:r>
              <a:rPr lang="en-US" altLang="zh-CN" dirty="0"/>
              <a:t>At 1 microsecond/comparison: 6 days.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82906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9D5EAC-A78C-4DE5-B2A9-3032D222CC05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304800" y="3802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Locality-Sensitive Hashing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General idea: </a:t>
            </a:r>
            <a:r>
              <a:rPr lang="en-US" altLang="zh-CN" dirty="0"/>
              <a:t>Use a function f(</a:t>
            </a:r>
            <a:r>
              <a:rPr lang="en-US" altLang="zh-CN" dirty="0" err="1"/>
              <a:t>x,y</a:t>
            </a:r>
            <a:r>
              <a:rPr lang="en-US" altLang="zh-CN" dirty="0"/>
              <a:t>) that tells whether or not </a:t>
            </a:r>
            <a:r>
              <a:rPr lang="en-US" altLang="zh-CN" i="1" dirty="0"/>
              <a:t>x</a:t>
            </a:r>
            <a:r>
              <a:rPr lang="en-US" altLang="zh-CN" dirty="0"/>
              <a:t>  and </a:t>
            </a:r>
            <a:r>
              <a:rPr lang="en-US" altLang="zh-CN" i="1" dirty="0"/>
              <a:t>y</a:t>
            </a:r>
            <a:r>
              <a:rPr lang="en-US" altLang="zh-CN" dirty="0"/>
              <a:t>  is a </a:t>
            </a:r>
            <a:r>
              <a:rPr lang="en-US" altLang="zh-CN" i="1" dirty="0">
                <a:solidFill>
                  <a:srgbClr val="FF0000"/>
                </a:solidFill>
              </a:rPr>
              <a:t>candidate pair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: a pair of elements whose similarity must be evaluated.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altLang="zh-CN" dirty="0" err="1">
                <a:solidFill>
                  <a:srgbClr val="FF0000"/>
                </a:solidFill>
              </a:rPr>
              <a:t>minhash</a:t>
            </a:r>
            <a:r>
              <a:rPr lang="en-US" altLang="zh-CN" dirty="0">
                <a:solidFill>
                  <a:srgbClr val="FF0000"/>
                </a:solidFill>
              </a:rPr>
              <a:t> matrices: </a:t>
            </a:r>
            <a:r>
              <a:rPr lang="en-US" altLang="zh-CN" dirty="0"/>
              <a:t>Hash columns to many </a:t>
            </a:r>
            <a:r>
              <a:rPr lang="en-US" altLang="zh-CN" dirty="0">
                <a:solidFill>
                  <a:srgbClr val="0101F4"/>
                </a:solidFill>
              </a:rPr>
              <a:t>buckets</a:t>
            </a:r>
            <a:r>
              <a:rPr lang="en-US" altLang="zh-CN" dirty="0"/>
              <a:t>, and make </a:t>
            </a:r>
            <a:r>
              <a:rPr lang="en-US" altLang="zh-CN" dirty="0">
                <a:solidFill>
                  <a:srgbClr val="0101F4"/>
                </a:solidFill>
              </a:rPr>
              <a:t>elements of the same bucket candidate pairs.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921575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09277C0-D2B8-471C-8A2A-6BD7B3206BE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79512" y="541003"/>
            <a:ext cx="8857108" cy="575345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Candidate Generation From </a:t>
            </a:r>
            <a:r>
              <a:rPr lang="en-US" altLang="zh-CN" sz="3200" b="1" dirty="0" err="1"/>
              <a:t>Minhash</a:t>
            </a:r>
            <a:r>
              <a:rPr lang="en-US" altLang="zh-CN" sz="3200" b="1" dirty="0"/>
              <a:t> Signatures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609600" y="1557338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similarity threshold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fraction &lt; 1.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pair of columns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pair</a:t>
            </a:r>
            <a:r>
              <a:rPr lang="en-US" altLang="zh-CN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their signatures agree in at least fraction </a:t>
            </a:r>
            <a:r>
              <a:rPr lang="en-US" altLang="zh-CN" i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rows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for at least fraction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values of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843664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318003-CACF-46FD-B476-F86A5A9C1A4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54515" y="548680"/>
            <a:ext cx="8532813" cy="744538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LSH for </a:t>
            </a:r>
            <a:r>
              <a:rPr lang="en-US" altLang="zh-CN" sz="4000" b="1" dirty="0" err="1"/>
              <a:t>Minhash</a:t>
            </a:r>
            <a:r>
              <a:rPr lang="en-US" altLang="zh-CN" sz="4000" b="1" dirty="0"/>
              <a:t> Signatures</a:t>
            </a:r>
          </a:p>
        </p:txBody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4096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101F4"/>
                </a:solidFill>
              </a:rPr>
              <a:t>Big idea: </a:t>
            </a:r>
            <a:r>
              <a:rPr lang="en-US" altLang="zh-CN" dirty="0"/>
              <a:t>hash columns of signature matrix </a:t>
            </a:r>
            <a:r>
              <a:rPr lang="en-US" altLang="zh-CN" i="1" dirty="0"/>
              <a:t>M</a:t>
            </a:r>
            <a:r>
              <a:rPr lang="en-US" altLang="zh-CN" dirty="0"/>
              <a:t>  several times.</a:t>
            </a:r>
          </a:p>
          <a:p>
            <a:pPr eaLnBrk="1" hangingPunct="1"/>
            <a:r>
              <a:rPr lang="en-US" altLang="zh-CN" dirty="0"/>
              <a:t>Arrange that (only) similar columns are likely to hash to the same bucket.</a:t>
            </a:r>
          </a:p>
          <a:p>
            <a:pPr eaLnBrk="1" hangingPunct="1"/>
            <a:r>
              <a:rPr lang="en-US" altLang="zh-CN" dirty="0"/>
              <a:t>Candidate pairs are those that hash </a:t>
            </a:r>
            <a:r>
              <a:rPr lang="en-US" altLang="zh-CN" dirty="0">
                <a:solidFill>
                  <a:srgbClr val="FF0000"/>
                </a:solidFill>
              </a:rPr>
              <a:t>at least once</a:t>
            </a:r>
            <a:r>
              <a:rPr lang="en-US" altLang="zh-CN" dirty="0"/>
              <a:t> to the same bucket.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5013176"/>
            <a:ext cx="7704856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101F4"/>
                </a:solidFill>
              </a:rPr>
              <a:t>Trick</a:t>
            </a:r>
            <a:r>
              <a:rPr lang="en-US" altLang="zh-CN" sz="3200" dirty="0">
                <a:solidFill>
                  <a:prstClr val="black"/>
                </a:solidFill>
              </a:rPr>
              <a:t>: divide signature rows into bands.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Each hash function based on one band.</a:t>
            </a:r>
          </a:p>
        </p:txBody>
      </p:sp>
    </p:spTree>
    <p:extLst>
      <p:ext uri="{BB962C8B-B14F-4D97-AF65-F5344CB8AC3E}">
        <p14:creationId xmlns:p14="http://schemas.microsoft.com/office/powerpoint/2010/main" val="47552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404664"/>
            <a:ext cx="8820472" cy="48696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</a:t>
            </a: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Storage Cost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776"/>
            <a:ext cx="5616624" cy="52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8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9D8815-0E8E-4C2B-8205-F93C71643E7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341313" y="692695"/>
            <a:ext cx="8229600" cy="922585"/>
          </a:xfrm>
        </p:spPr>
        <p:txBody>
          <a:bodyPr/>
          <a:lstStyle/>
          <a:p>
            <a:pPr eaLnBrk="1" hangingPunct="1"/>
            <a:r>
              <a:rPr lang="en-US" altLang="zh-CN" sz="4000" b="1" dirty="0"/>
              <a:t>Partition Into Bands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3894138" y="6173788"/>
            <a:ext cx="134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Matrix </a:t>
            </a:r>
            <a:r>
              <a:rPr lang="en-US" altLang="zh-CN" i="1"/>
              <a:t>M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319963" y="2744788"/>
            <a:ext cx="138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/>
              <a:t>r </a:t>
            </a:r>
            <a:r>
              <a:rPr lang="en-US" altLang="zh-CN"/>
              <a:t> rows</a:t>
            </a:r>
          </a:p>
          <a:p>
            <a:pPr algn="ctr"/>
            <a:r>
              <a:rPr lang="en-US" altLang="zh-CN"/>
              <a:t>per band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582613" y="3506788"/>
            <a:ext cx="134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/>
              <a:t>b</a:t>
            </a:r>
            <a:r>
              <a:rPr lang="en-US" altLang="zh-CN"/>
              <a:t>  bands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   </a:t>
            </a:r>
            <a:r>
              <a:rPr lang="en-US" altLang="zh-CN" sz="1800"/>
              <a:t>One</a:t>
            </a:r>
          </a:p>
          <a:p>
            <a:r>
              <a:rPr lang="en-US" altLang="zh-CN" sz="1800"/>
              <a:t>signature</a:t>
            </a:r>
          </a:p>
        </p:txBody>
      </p:sp>
      <p:sp>
        <p:nvSpPr>
          <p:cNvPr id="4302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668199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215900" y="303212"/>
            <a:ext cx="8820150" cy="1068387"/>
          </a:xfrm>
        </p:spPr>
        <p:txBody>
          <a:bodyPr/>
          <a:lstStyle/>
          <a:p>
            <a:pPr eaLnBrk="1" hangingPunct="1"/>
            <a:r>
              <a:rPr lang="en-US" altLang="zh-CN" sz="3600" b="1" dirty="0"/>
              <a:t>Partition into Bands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323528" y="1295400"/>
            <a:ext cx="8458200" cy="4005808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Divide matrix </a:t>
            </a:r>
            <a:r>
              <a:rPr lang="en-US" altLang="zh-CN" sz="2800" i="1" dirty="0"/>
              <a:t>M</a:t>
            </a:r>
            <a:r>
              <a:rPr lang="en-US" altLang="zh-CN" sz="2800" dirty="0"/>
              <a:t>  into </a:t>
            </a:r>
            <a:r>
              <a:rPr lang="en-US" altLang="zh-CN" sz="2800" i="1" dirty="0"/>
              <a:t>b </a:t>
            </a:r>
            <a:r>
              <a:rPr lang="en-US" altLang="zh-CN" sz="2800" dirty="0"/>
              <a:t> bands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 rows.</a:t>
            </a:r>
          </a:p>
          <a:p>
            <a:pPr eaLnBrk="1" hangingPunct="1"/>
            <a:r>
              <a:rPr lang="en-US" altLang="zh-CN" sz="2800" dirty="0"/>
              <a:t>For each band, hash its portion of each column to a hash table with </a:t>
            </a:r>
            <a:r>
              <a:rPr lang="en-US" altLang="zh-CN" sz="2800" i="1" dirty="0"/>
              <a:t>k</a:t>
            </a:r>
            <a:r>
              <a:rPr lang="en-US" altLang="zh-CN" sz="2800" dirty="0"/>
              <a:t>  buckets.</a:t>
            </a:r>
          </a:p>
          <a:p>
            <a:pPr lvl="1" eaLnBrk="1" hangingPunct="1"/>
            <a:r>
              <a:rPr lang="en-US" altLang="zh-CN" dirty="0"/>
              <a:t>Make </a:t>
            </a:r>
            <a:r>
              <a:rPr lang="en-US" altLang="zh-CN" i="1" dirty="0"/>
              <a:t>k</a:t>
            </a:r>
            <a:r>
              <a:rPr lang="en-US" altLang="zh-CN" dirty="0"/>
              <a:t>  as large as possible.</a:t>
            </a:r>
          </a:p>
          <a:p>
            <a:pPr eaLnBrk="1" hangingPunct="1"/>
            <a:r>
              <a:rPr lang="en-US" altLang="zh-CN" sz="2800" i="1" dirty="0">
                <a:solidFill>
                  <a:srgbClr val="FF0066"/>
                </a:solidFill>
              </a:rPr>
              <a:t>Candidate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/>
              <a:t>column pairs are those that hash to the same bucket for </a:t>
            </a:r>
            <a:r>
              <a:rPr lang="en-US" altLang="zh-CN" sz="2800" dirty="0">
                <a:latin typeface="Lucida Sans Unicode" panose="020B0602030504020204" pitchFamily="34" charset="0"/>
              </a:rPr>
              <a:t>≥</a:t>
            </a:r>
            <a:r>
              <a:rPr lang="en-US" altLang="zh-CN" sz="2800" dirty="0"/>
              <a:t> 1 band.</a:t>
            </a:r>
          </a:p>
          <a:p>
            <a:pPr eaLnBrk="1" hangingPunct="1"/>
            <a:r>
              <a:rPr lang="en-US" altLang="zh-CN" sz="2800" dirty="0"/>
              <a:t>Tune</a:t>
            </a:r>
            <a:r>
              <a:rPr lang="en-US" altLang="zh-CN" sz="2800" i="1" dirty="0"/>
              <a:t> b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r</a:t>
            </a:r>
            <a:r>
              <a:rPr lang="en-US" altLang="zh-CN" sz="2800" dirty="0"/>
              <a:t>  to catch </a:t>
            </a:r>
            <a:r>
              <a:rPr lang="en-US" altLang="zh-CN" sz="2800" dirty="0">
                <a:solidFill>
                  <a:srgbClr val="0101F4"/>
                </a:solidFill>
              </a:rPr>
              <a:t>most similar pairs, but few dissimilar pairs.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556800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0FC8A3-9D3B-4829-91E4-B372A07FA43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447800" y="3389313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362200" y="2703513"/>
            <a:ext cx="1052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Matrix M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724400" y="4760913"/>
            <a:ext cx="887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/>
              <a:t>r </a:t>
            </a:r>
            <a:r>
              <a:rPr lang="en-US" altLang="zh-CN" sz="1800"/>
              <a:t> rows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066800" y="39989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1066800" y="46085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1066800" y="52943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066800" y="598011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105400" y="4608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5105400" y="5065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 flipV="1">
            <a:off x="6553200" y="331311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6553200" y="52943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6088063" y="4684713"/>
            <a:ext cx="105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/>
              <a:t>b </a:t>
            </a:r>
            <a:r>
              <a:rPr lang="en-US" altLang="zh-CN" sz="1800"/>
              <a:t> bands</a:t>
            </a:r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2362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1981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1600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3124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3505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2743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3886200" y="3998913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1371600" y="1255713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Buckets</a:t>
            </a:r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>
            <a:off x="19812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3"/>
          <p:cNvSpPr>
            <a:spLocks noChangeShapeType="1"/>
          </p:cNvSpPr>
          <p:nvPr/>
        </p:nvSpPr>
        <p:spPr bwMode="auto">
          <a:xfrm>
            <a:off x="25908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>
            <a:off x="3200400" y="12557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5"/>
          <p:cNvSpPr>
            <a:spLocks noChangeShapeType="1"/>
          </p:cNvSpPr>
          <p:nvPr/>
        </p:nvSpPr>
        <p:spPr bwMode="auto">
          <a:xfrm flipV="1">
            <a:off x="1676400" y="1789113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6"/>
          <p:cNvSpPr>
            <a:spLocks noChangeShapeType="1"/>
          </p:cNvSpPr>
          <p:nvPr/>
        </p:nvSpPr>
        <p:spPr bwMode="auto">
          <a:xfrm flipV="1">
            <a:off x="2057400" y="1712913"/>
            <a:ext cx="1447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7"/>
          <p:cNvSpPr>
            <a:spLocks noChangeShapeType="1"/>
          </p:cNvSpPr>
          <p:nvPr/>
        </p:nvSpPr>
        <p:spPr bwMode="auto">
          <a:xfrm flipH="1" flipV="1">
            <a:off x="1524000" y="1560513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28"/>
          <p:cNvSpPr>
            <a:spLocks noChangeShapeType="1"/>
          </p:cNvSpPr>
          <p:nvPr/>
        </p:nvSpPr>
        <p:spPr bwMode="auto">
          <a:xfrm flipV="1">
            <a:off x="2819400" y="1789113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29"/>
          <p:cNvSpPr>
            <a:spLocks noChangeShapeType="1"/>
          </p:cNvSpPr>
          <p:nvPr/>
        </p:nvSpPr>
        <p:spPr bwMode="auto">
          <a:xfrm flipH="1" flipV="1">
            <a:off x="2362200" y="1865313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0"/>
          <p:cNvSpPr>
            <a:spLocks noChangeShapeType="1"/>
          </p:cNvSpPr>
          <p:nvPr/>
        </p:nvSpPr>
        <p:spPr bwMode="auto">
          <a:xfrm flipV="1">
            <a:off x="3581400" y="1560513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1"/>
          <p:cNvSpPr>
            <a:spLocks noChangeShapeType="1"/>
          </p:cNvSpPr>
          <p:nvPr/>
        </p:nvSpPr>
        <p:spPr bwMode="auto">
          <a:xfrm flipH="1" flipV="1">
            <a:off x="2971800" y="1408113"/>
            <a:ext cx="990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1400" y="1089025"/>
            <a:ext cx="4013200" cy="641350"/>
            <a:chOff x="2256" y="260"/>
            <a:chExt cx="2528" cy="404"/>
          </a:xfrm>
        </p:grpSpPr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3254" y="260"/>
              <a:ext cx="1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Columns 2 and 6</a:t>
              </a:r>
            </a:p>
            <a:p>
              <a:r>
                <a:rPr lang="en-US" altLang="zh-CN" sz="1800"/>
                <a:t>are probably identical.</a:t>
              </a:r>
            </a:p>
          </p:txBody>
        </p:sp>
        <p:sp>
          <p:nvSpPr>
            <p:cNvPr id="45095" name="Line 33"/>
            <p:cNvSpPr>
              <a:spLocks noChangeShapeType="1"/>
            </p:cNvSpPr>
            <p:nvPr/>
          </p:nvSpPr>
          <p:spPr bwMode="auto">
            <a:xfrm flipH="1">
              <a:off x="2256" y="480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81400" y="2278063"/>
            <a:ext cx="3559175" cy="641350"/>
            <a:chOff x="2256" y="836"/>
            <a:chExt cx="2242" cy="404"/>
          </a:xfrm>
        </p:grpSpPr>
        <p:sp>
          <p:nvSpPr>
            <p:cNvPr id="45092" name="Text Box 35"/>
            <p:cNvSpPr txBox="1">
              <a:spLocks noChangeArrowheads="1"/>
            </p:cNvSpPr>
            <p:nvPr/>
          </p:nvSpPr>
          <p:spPr bwMode="auto"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Columns 6 and 7 are</a:t>
              </a:r>
            </a:p>
            <a:p>
              <a:r>
                <a:rPr lang="en-US" altLang="zh-CN" sz="1800"/>
                <a:t>surely different.</a:t>
              </a:r>
            </a:p>
          </p:txBody>
        </p:sp>
        <p:sp>
          <p:nvSpPr>
            <p:cNvPr id="45093" name="Line 36"/>
            <p:cNvSpPr>
              <a:spLocks noChangeShapeType="1"/>
            </p:cNvSpPr>
            <p:nvPr/>
          </p:nvSpPr>
          <p:spPr bwMode="auto">
            <a:xfrm flipH="1">
              <a:off x="2256" y="1056"/>
              <a:ext cx="81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4556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6F415-F05C-4363-96A5-51D49A7E6BDC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101F4"/>
                </a:solidFill>
              </a:rPr>
              <a:t>Example</a:t>
            </a:r>
            <a:r>
              <a:rPr lang="en-US" altLang="zh-CN" dirty="0"/>
              <a:t>: Effect of Bands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Suppose 100,000 columns.</a:t>
            </a:r>
          </a:p>
          <a:p>
            <a:pPr eaLnBrk="1" hangingPunct="1"/>
            <a:r>
              <a:rPr lang="en-US" altLang="zh-CN" dirty="0"/>
              <a:t>Signatures of 100 integers.</a:t>
            </a:r>
          </a:p>
          <a:p>
            <a:pPr eaLnBrk="1" hangingPunct="1"/>
            <a:r>
              <a:rPr lang="en-US" altLang="zh-CN" dirty="0"/>
              <a:t>Therefore, signatures take 40Mb.</a:t>
            </a:r>
          </a:p>
          <a:p>
            <a:pPr eaLnBrk="1" hangingPunct="1"/>
            <a:r>
              <a:rPr lang="en-US" altLang="zh-CN" dirty="0"/>
              <a:t>Want all 80%-similar pairs.</a:t>
            </a:r>
          </a:p>
          <a:p>
            <a:pPr eaLnBrk="1" hangingPunct="1"/>
            <a:r>
              <a:rPr lang="en-US" altLang="zh-CN" dirty="0"/>
              <a:t>5,000,000,000 pairs of signatures can take a while to compare.</a:t>
            </a:r>
          </a:p>
          <a:p>
            <a:pPr eaLnBrk="1" hangingPunct="1"/>
            <a:r>
              <a:rPr lang="en-US" altLang="zh-CN" dirty="0"/>
              <a:t>Choose 20 bands of 5 integers/band.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1355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B26A3E-35BD-4A7D-9B49-8882E3BDBEBB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287338" y="188913"/>
            <a:ext cx="8605837" cy="1143000"/>
          </a:xfrm>
        </p:spPr>
        <p:txBody>
          <a:bodyPr/>
          <a:lstStyle/>
          <a:p>
            <a:pPr eaLnBrk="1" hangingPunct="1"/>
            <a:r>
              <a:rPr lang="en-US" altLang="zh-CN"/>
              <a:t>Suppose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 are 80% Similar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Probability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 identical in one particular band: (0.8)</a:t>
            </a:r>
            <a:r>
              <a:rPr lang="en-US" altLang="zh-CN" baseline="30000"/>
              <a:t>5</a:t>
            </a:r>
            <a:r>
              <a:rPr lang="en-US" altLang="zh-CN"/>
              <a:t> = 0.328.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Probability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 are </a:t>
            </a:r>
            <a:r>
              <a:rPr lang="en-US" altLang="zh-CN" i="1">
                <a:solidFill>
                  <a:srgbClr val="33CC33"/>
                </a:solidFill>
              </a:rPr>
              <a:t>not</a:t>
            </a:r>
            <a:r>
              <a:rPr lang="en-US" altLang="zh-CN">
                <a:solidFill>
                  <a:srgbClr val="33CC33"/>
                </a:solidFill>
              </a:rPr>
              <a:t> </a:t>
            </a:r>
            <a:r>
              <a:rPr lang="en-US" altLang="zh-CN"/>
              <a:t> similar in any of the 20 bands: (1-0.328)</a:t>
            </a:r>
            <a:r>
              <a:rPr lang="en-US" altLang="zh-CN" baseline="30000"/>
              <a:t>20</a:t>
            </a:r>
            <a:r>
              <a:rPr lang="en-US" altLang="zh-CN"/>
              <a:t> = .00035 .</a:t>
            </a:r>
          </a:p>
          <a:p>
            <a:pPr lvl="1" eaLnBrk="1" hangingPunct="1"/>
            <a:r>
              <a:rPr lang="en-US" altLang="zh-CN"/>
              <a:t>i.e., about 1/3000th of the 80%-similar column pairs are </a:t>
            </a:r>
            <a:r>
              <a:rPr lang="en-US" altLang="zh-CN">
                <a:solidFill>
                  <a:srgbClr val="FF0066"/>
                </a:solidFill>
              </a:rPr>
              <a:t>false negatives</a:t>
            </a:r>
            <a:r>
              <a:rPr lang="en-US" altLang="zh-CN"/>
              <a:t>.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65989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C56E08-4F9D-4833-954F-ED8F1B0F8CD3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215900" y="269875"/>
            <a:ext cx="8604250" cy="1143000"/>
          </a:xfrm>
        </p:spPr>
        <p:txBody>
          <a:bodyPr/>
          <a:lstStyle/>
          <a:p>
            <a:pPr eaLnBrk="1" hangingPunct="1"/>
            <a:r>
              <a:rPr lang="en-US" altLang="zh-CN"/>
              <a:t>Suppose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 Only 30% Similar</a:t>
            </a:r>
          </a:p>
        </p:txBody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Probability 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 identical in any one particular band: (0.3)</a:t>
            </a:r>
            <a:r>
              <a:rPr lang="en-US" altLang="zh-CN" baseline="30000" dirty="0"/>
              <a:t>5</a:t>
            </a:r>
            <a:r>
              <a:rPr lang="en-US" altLang="zh-CN" dirty="0"/>
              <a:t>  = 0.00243 .</a:t>
            </a:r>
          </a:p>
          <a:p>
            <a:pPr eaLnBrk="1" hangingPunct="1"/>
            <a:r>
              <a:rPr lang="en-US" altLang="zh-CN" dirty="0"/>
              <a:t>Probability 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 identical in </a:t>
            </a:r>
            <a:r>
              <a:rPr lang="en-US" altLang="zh-CN" dirty="0">
                <a:latin typeface="Lucida Sans Unicode" panose="020B0602030504020204" pitchFamily="34" charset="0"/>
              </a:rPr>
              <a:t>≥ </a:t>
            </a:r>
            <a:r>
              <a:rPr lang="en-US" altLang="zh-CN" dirty="0"/>
              <a:t>1 of 20 bands: </a:t>
            </a:r>
            <a:r>
              <a:rPr lang="en-US" altLang="zh-CN" dirty="0">
                <a:latin typeface="Lucida Sans Unicode" panose="020B0602030504020204" pitchFamily="34" charset="0"/>
              </a:rPr>
              <a:t>≤</a:t>
            </a:r>
            <a:r>
              <a:rPr lang="en-US" altLang="zh-CN" dirty="0"/>
              <a:t> 20 * 0.00243 = 0.0486 .</a:t>
            </a:r>
          </a:p>
          <a:p>
            <a:pPr eaLnBrk="1" hangingPunct="1"/>
            <a:r>
              <a:rPr lang="en-US" altLang="zh-CN" dirty="0"/>
              <a:t>In other words, approximately 4.86% pairs of docs with similarity 30% end up becoming candidate pairs</a:t>
            </a:r>
          </a:p>
          <a:p>
            <a:pPr lvl="1" eaLnBrk="1" hangingPunct="1"/>
            <a:r>
              <a:rPr lang="en-US" altLang="zh-CN" dirty="0">
                <a:solidFill>
                  <a:srgbClr val="FF0066"/>
                </a:solidFill>
              </a:rPr>
              <a:t>False positives</a:t>
            </a:r>
            <a:r>
              <a:rPr lang="en-US" altLang="zh-CN" dirty="0"/>
              <a:t> 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896879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15124E-89AD-4CCC-BCCF-CC669CAB4D7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25082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LSH Involves a Tradeoff</a:t>
            </a:r>
          </a:p>
        </p:txBody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Pick the </a:t>
            </a:r>
            <a:r>
              <a:rPr lang="en-US" altLang="zh-CN" dirty="0">
                <a:solidFill>
                  <a:srgbClr val="FF0000"/>
                </a:solidFill>
              </a:rPr>
              <a:t>number of </a:t>
            </a:r>
            <a:r>
              <a:rPr lang="en-US" altLang="zh-CN" dirty="0" err="1">
                <a:solidFill>
                  <a:srgbClr val="FF0000"/>
                </a:solidFill>
              </a:rPr>
              <a:t>minhashes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FF0000"/>
                </a:solidFill>
              </a:rPr>
              <a:t>number of bands</a:t>
            </a:r>
            <a:r>
              <a:rPr lang="en-US" altLang="zh-CN" dirty="0"/>
              <a:t>, and the </a:t>
            </a:r>
            <a:r>
              <a:rPr lang="en-US" altLang="zh-CN" dirty="0">
                <a:solidFill>
                  <a:srgbClr val="FF0000"/>
                </a:solidFill>
              </a:rPr>
              <a:t>number of rows per band </a:t>
            </a:r>
            <a:r>
              <a:rPr lang="en-US" altLang="zh-CN" dirty="0"/>
              <a:t>to balance false positives/negatives.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0101F4"/>
                </a:solidFill>
              </a:rPr>
              <a:t>Example</a:t>
            </a:r>
            <a:r>
              <a:rPr lang="en-US" altLang="zh-CN" dirty="0"/>
              <a:t>: if we had only 15 bands of 5 rows, the number of false positives would go down, but the number of false negatives would go up.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1623310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43000"/>
          </a:xfrm>
        </p:spPr>
        <p:txBody>
          <a:bodyPr/>
          <a:lstStyle/>
          <a:p>
            <a:pPr eaLnBrk="1" hangingPunct="1"/>
            <a:r>
              <a:rPr lang="en-US" altLang="zh-CN"/>
              <a:t>What </a:t>
            </a:r>
            <a:r>
              <a:rPr lang="en-US" altLang="zh-CN" i="1"/>
              <a:t>b</a:t>
            </a:r>
            <a:r>
              <a:rPr lang="en-US" altLang="zh-CN"/>
              <a:t>  Bands of </a:t>
            </a:r>
            <a:r>
              <a:rPr lang="en-US" altLang="zh-CN" i="1"/>
              <a:t>r</a:t>
            </a:r>
            <a:r>
              <a:rPr lang="en-US" altLang="zh-CN"/>
              <a:t>  Rows Gives You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Similarity </a:t>
            </a:r>
            <a:r>
              <a:rPr lang="en-US" altLang="zh-CN" sz="1800" i="1"/>
              <a:t>s</a:t>
            </a:r>
            <a:r>
              <a:rPr lang="en-US" altLang="zh-CN" sz="1800"/>
              <a:t>  of two sets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Probability</a:t>
            </a:r>
          </a:p>
          <a:p>
            <a:pPr algn="ctr"/>
            <a:r>
              <a:rPr lang="en-US" altLang="zh-CN" sz="1800"/>
              <a:t>of sharing</a:t>
            </a:r>
          </a:p>
          <a:p>
            <a:pPr algn="ctr"/>
            <a:r>
              <a:rPr lang="en-US" altLang="zh-CN" sz="1800"/>
              <a:t>a bucket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i="1" dirty="0"/>
              <a:t>t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228600 h 144"/>
              <a:gd name="T2" fmla="*/ 76200 w 56"/>
              <a:gd name="T3" fmla="*/ 152400 h 144"/>
              <a:gd name="T4" fmla="*/ 76200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77800 h 112"/>
              <a:gd name="T2" fmla="*/ 76200 w 96"/>
              <a:gd name="T3" fmla="*/ 25400 h 112"/>
              <a:gd name="T4" fmla="*/ 152400 w 96"/>
              <a:gd name="T5" fmla="*/ 25400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96200" y="3352800"/>
            <a:ext cx="1146175" cy="2438400"/>
            <a:chOff x="4838" y="2133"/>
            <a:chExt cx="722" cy="1536"/>
          </a:xfrm>
        </p:grpSpPr>
        <p:sp>
          <p:nvSpPr>
            <p:cNvPr id="53281" name="Text Box 15"/>
            <p:cNvSpPr txBox="1">
              <a:spLocks noChangeArrowheads="1"/>
            </p:cNvSpPr>
            <p:nvPr/>
          </p:nvSpPr>
          <p:spPr bwMode="auto">
            <a:xfrm>
              <a:off x="4838" y="213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s</a:t>
              </a:r>
              <a:r>
                <a:rPr lang="en-US" altLang="zh-CN"/>
                <a:t> </a:t>
              </a:r>
              <a:r>
                <a:rPr lang="en-US" altLang="zh-CN" i="1" baseline="30000"/>
                <a:t>r </a:t>
              </a: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4838" y="3092"/>
              <a:ext cx="72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All rows</a:t>
              </a:r>
            </a:p>
            <a:p>
              <a:r>
                <a:rPr lang="en-US" altLang="zh-CN" sz="1800"/>
                <a:t>of a band</a:t>
              </a:r>
            </a:p>
            <a:p>
              <a:r>
                <a:rPr lang="en-US" altLang="zh-CN" sz="1800"/>
                <a:t>are equal</a:t>
              </a:r>
            </a:p>
          </p:txBody>
        </p:sp>
        <p:sp>
          <p:nvSpPr>
            <p:cNvPr id="53283" name="Line 17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5" y="3386138"/>
            <a:ext cx="1243013" cy="2438400"/>
            <a:chOff x="4166" y="2133"/>
            <a:chExt cx="783" cy="1536"/>
          </a:xfrm>
        </p:grpSpPr>
        <p:sp>
          <p:nvSpPr>
            <p:cNvPr id="53278" name="Text Box 19"/>
            <p:cNvSpPr txBox="1">
              <a:spLocks noChangeArrowheads="1"/>
            </p:cNvSpPr>
            <p:nvPr/>
          </p:nvSpPr>
          <p:spPr bwMode="auto">
            <a:xfrm>
              <a:off x="4598" y="213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1 -</a:t>
              </a:r>
            </a:p>
          </p:txBody>
        </p:sp>
        <p:sp>
          <p:nvSpPr>
            <p:cNvPr id="53279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Some row</a:t>
              </a:r>
            </a:p>
            <a:p>
              <a:r>
                <a:rPr lang="en-US" altLang="zh-CN" sz="1800"/>
                <a:t>of a band</a:t>
              </a:r>
            </a:p>
            <a:p>
              <a:r>
                <a:rPr lang="en-US" altLang="zh-CN" sz="1800"/>
                <a:t>unequal</a:t>
              </a:r>
            </a:p>
          </p:txBody>
        </p:sp>
        <p:sp>
          <p:nvSpPr>
            <p:cNvPr id="53280" name="Line 21"/>
            <p:cNvSpPr>
              <a:spLocks noChangeShapeType="1"/>
            </p:cNvSpPr>
            <p:nvPr/>
          </p:nvSpPr>
          <p:spPr bwMode="auto">
            <a:xfrm flipV="1">
              <a:off x="4512" y="249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0738"/>
            <a:chOff x="4550" y="1104"/>
            <a:chExt cx="1142" cy="1317"/>
          </a:xfrm>
        </p:grpSpPr>
        <p:sp>
          <p:nvSpPr>
            <p:cNvPr id="53274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1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(</a:t>
              </a:r>
            </a:p>
          </p:txBody>
        </p:sp>
        <p:sp>
          <p:nvSpPr>
            <p:cNvPr id="53275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)</a:t>
              </a:r>
              <a:r>
                <a:rPr lang="en-US" altLang="zh-CN" i="1" baseline="30000"/>
                <a:t>b </a:t>
              </a:r>
            </a:p>
          </p:txBody>
        </p:sp>
        <p:sp>
          <p:nvSpPr>
            <p:cNvPr id="53276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  <a:p>
              <a:r>
                <a:rPr lang="en-US" altLang="zh-CN" sz="1800"/>
                <a:t>No bands</a:t>
              </a:r>
            </a:p>
            <a:p>
              <a:r>
                <a:rPr lang="en-US" altLang="zh-CN" sz="1800"/>
                <a:t>identical</a:t>
              </a:r>
            </a:p>
          </p:txBody>
        </p:sp>
        <p:sp>
          <p:nvSpPr>
            <p:cNvPr id="53277" name="Line 26"/>
            <p:cNvSpPr>
              <a:spLocks noChangeShapeType="1"/>
            </p:cNvSpPr>
            <p:nvPr/>
          </p:nvSpPr>
          <p:spPr bwMode="auto">
            <a:xfrm flipH="1">
              <a:off x="4848" y="168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828800"/>
            <a:ext cx="1128713" cy="2025650"/>
            <a:chOff x="4214" y="1124"/>
            <a:chExt cx="711" cy="1276"/>
          </a:xfrm>
        </p:grpSpPr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1 -</a:t>
              </a:r>
            </a:p>
          </p:txBody>
        </p:sp>
        <p:sp>
          <p:nvSpPr>
            <p:cNvPr id="53272" name="Text Box 29"/>
            <p:cNvSpPr txBox="1">
              <a:spLocks noChangeArrowheads="1"/>
            </p:cNvSpPr>
            <p:nvPr/>
          </p:nvSpPr>
          <p:spPr bwMode="auto">
            <a:xfrm>
              <a:off x="4214" y="1124"/>
              <a:ext cx="71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/>
                <a:t>At least</a:t>
              </a:r>
            </a:p>
            <a:p>
              <a:r>
                <a:rPr lang="en-US" altLang="zh-CN" sz="1800"/>
                <a:t>one band</a:t>
              </a:r>
            </a:p>
            <a:p>
              <a:r>
                <a:rPr lang="en-US" altLang="zh-CN" sz="1800"/>
                <a:t>identical</a:t>
              </a:r>
            </a:p>
          </p:txBody>
        </p:sp>
        <p:sp>
          <p:nvSpPr>
            <p:cNvPr id="53273" name="Line 30"/>
            <p:cNvSpPr>
              <a:spLocks noChangeShapeType="1"/>
            </p:cNvSpPr>
            <p:nvPr/>
          </p:nvSpPr>
          <p:spPr bwMode="auto">
            <a:xfrm>
              <a:off x="4560" y="17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14538" cy="762000"/>
            <a:chOff x="2832" y="2160"/>
            <a:chExt cx="1269" cy="480"/>
          </a:xfrm>
        </p:grpSpPr>
        <p:sp>
          <p:nvSpPr>
            <p:cNvPr id="53269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 ~ (1/b)</a:t>
              </a:r>
              <a:r>
                <a:rPr lang="en-US" altLang="zh-CN" baseline="30000" dirty="0"/>
                <a:t>1/r </a:t>
              </a:r>
            </a:p>
          </p:txBody>
        </p:sp>
        <p:sp>
          <p:nvSpPr>
            <p:cNvPr id="53270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8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076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101F4"/>
                </a:solidFill>
              </a:rPr>
              <a:t>Example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dirty="0"/>
              <a:t>  = 20; </a:t>
            </a:r>
            <a:r>
              <a:rPr lang="en-US" altLang="zh-CN" i="1" dirty="0"/>
              <a:t>r</a:t>
            </a:r>
            <a:r>
              <a:rPr lang="en-US" altLang="zh-CN" dirty="0"/>
              <a:t>  = 5</a:t>
            </a:r>
          </a:p>
        </p:txBody>
      </p:sp>
      <p:graphicFrame>
        <p:nvGraphicFramePr>
          <p:cNvPr id="1198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8176"/>
              </p:ext>
            </p:extLst>
          </p:nvPr>
        </p:nvGraphicFramePr>
        <p:xfrm>
          <a:off x="2483768" y="1196752"/>
          <a:ext cx="3124200" cy="406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1-(1-s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.470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370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.9996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0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085808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636912"/>
            <a:ext cx="366478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to Hash</a:t>
            </a:r>
          </a:p>
          <a:p>
            <a:r>
              <a:rPr lang="en-US" altLang="zh-CN" sz="4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400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620688"/>
            <a:ext cx="7632972" cy="486965"/>
          </a:xfrm>
        </p:spPr>
        <p:txBody>
          <a:bodyPr/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 3.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Fast Nearest Neighbor Search </a:t>
            </a:r>
            <a:br>
              <a:rPr lang="en-US" altLang="zh-CN" dirty="0">
                <a:cs typeface="+mn-ea"/>
                <a:sym typeface="+mn-lt"/>
              </a:rPr>
            </a:b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Given a query point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(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high dimensional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), return the points </a:t>
            </a:r>
            <a:r>
              <a:rPr lang="en-US" altLang="zh-CN" sz="2400" dirty="0">
                <a:solidFill>
                  <a:srgbClr val="BD1A1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closest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(similar) to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 the database.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2978944" cy="220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8920"/>
            <a:ext cx="3464700" cy="28961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2160" y="56566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KD-TREE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5658" y="599474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KD-tree cannot handle high-dimensional data.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35896" y="3933056"/>
            <a:ext cx="576064" cy="340023"/>
          </a:xfrm>
          <a:prstGeom prst="rightArrow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4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75190" y="582362"/>
            <a:ext cx="6552852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LSH function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767" y="4373865"/>
            <a:ext cx="95011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85900" y="909638"/>
            <a:ext cx="6172200" cy="85725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6" name="Picture 22" descr="base_hash_fun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2353338"/>
            <a:ext cx="3086100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6"/>
          <p:cNvSpPr txBox="1"/>
          <p:nvPr/>
        </p:nvSpPr>
        <p:spPr>
          <a:xfrm>
            <a:off x="63110" y="1577824"/>
            <a:ext cx="58144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prstClr val="black"/>
                </a:solidFill>
                <a:cs typeface="+mn-ea"/>
                <a:sym typeface="+mn-lt"/>
              </a:rPr>
              <a:t>The hashing function of LSH to produce Hash Code</a:t>
            </a:r>
            <a:endParaRPr lang="zh-CN" altLang="en-US" sz="21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033" y="3314738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8"/>
          <p:cNvSpPr txBox="1"/>
          <p:nvPr/>
        </p:nvSpPr>
        <p:spPr>
          <a:xfrm>
            <a:off x="1485900" y="3286654"/>
            <a:ext cx="6846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prstClr val="black"/>
                </a:solidFill>
                <a:cs typeface="+mn-ea"/>
                <a:sym typeface="+mn-lt"/>
              </a:rPr>
              <a:t>  is a hyperplane separating the space (next page for example)</a:t>
            </a:r>
            <a:endParaRPr lang="zh-CN" altLang="en-US" sz="21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576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65866" y="4030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80066" y="48310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6586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94516" y="42595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2966" y="51168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37266" y="47167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508766" y="48310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80166" y="5173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51666" y="517396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80166" y="54597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94566" y="42024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423166" y="48882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23166" y="45453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8966" y="48882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37466" y="53454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0800000" flipV="1">
            <a:off x="2314575" y="4132535"/>
            <a:ext cx="2800350" cy="1657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3216" y="5116816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1817" y="3745215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46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29331" y="500470"/>
            <a:ext cx="4248150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Could we improve LSH?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71600" y="1281996"/>
            <a:ext cx="7939530" cy="2558038"/>
          </a:xfrm>
        </p:spPr>
        <p:txBody>
          <a:bodyPr/>
          <a:lstStyle/>
          <a:p>
            <a:pPr marL="0" indent="0"/>
            <a:r>
              <a:rPr lang="en-US" altLang="zh-CN" sz="28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Assume we have already learned a distance metric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cs typeface="+mn-ea"/>
                <a:sym typeface="+mn-lt"/>
              </a:rPr>
              <a:t> from domain knowledge.</a:t>
            </a:r>
          </a:p>
          <a:p>
            <a:pPr marL="0" indent="0"/>
            <a:r>
              <a:rPr lang="en-US" altLang="zh-CN" sz="2800" i="1" dirty="0">
                <a:latin typeface="+mn-lt"/>
                <a:cs typeface="+mn-ea"/>
                <a:sym typeface="+mn-lt"/>
              </a:rPr>
              <a:t>X</a:t>
            </a:r>
            <a:r>
              <a:rPr lang="en-US" altLang="zh-CN" sz="2800" i="1" baseline="30000" dirty="0">
                <a:latin typeface="+mn-lt"/>
                <a:cs typeface="+mn-ea"/>
                <a:sym typeface="+mn-lt"/>
              </a:rPr>
              <a:t>T</a:t>
            </a:r>
            <a:r>
              <a:rPr lang="en-US" altLang="zh-CN" sz="2800" i="1" dirty="0">
                <a:latin typeface="+mn-lt"/>
                <a:cs typeface="+mn-ea"/>
                <a:sym typeface="+mn-lt"/>
              </a:rPr>
              <a:t>AX</a:t>
            </a:r>
            <a:r>
              <a:rPr lang="en-US" altLang="zh-CN" sz="2800" dirty="0">
                <a:latin typeface="+mn-lt"/>
                <a:cs typeface="+mn-ea"/>
                <a:sym typeface="+mn-lt"/>
              </a:rPr>
              <a:t> has better quantity than simple metrics such as Euclidean distance.</a:t>
            </a:r>
            <a:endParaRPr lang="zh-CN" altLang="en-US" sz="2800" dirty="0">
              <a:latin typeface="+mn-lt"/>
              <a:cs typeface="+mn-ea"/>
              <a:sym typeface="+mn-lt"/>
            </a:endParaRPr>
          </a:p>
          <a:p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185" y="4017026"/>
            <a:ext cx="950119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2562461" y="44633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62561" y="42347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76761" y="50348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2561" y="44633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37520" y="424743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3911" y="474316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33961" y="49205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15947" y="462383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88630" y="55224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6986" y="549200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10582" y="573478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340092" y="496673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19861" y="509195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41762" y="492443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98912" y="521976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791311" y="574917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10800000" flipV="1">
            <a:off x="2511270" y="4336274"/>
            <a:ext cx="2800350" cy="1657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248" y="5454150"/>
            <a:ext cx="1000125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8512" y="3948953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连接符 27"/>
          <p:cNvCxnSpPr/>
          <p:nvPr/>
        </p:nvCxnSpPr>
        <p:spPr>
          <a:xfrm>
            <a:off x="2970839" y="3606568"/>
            <a:ext cx="1988899" cy="2627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94139" y="3859163"/>
            <a:ext cx="1022002" cy="2561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09893" y="3476815"/>
            <a:ext cx="711162" cy="297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92841" y="3938767"/>
            <a:ext cx="530668" cy="2730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37"/>
          <p:cNvSpPr txBox="1"/>
          <p:nvPr/>
        </p:nvSpPr>
        <p:spPr>
          <a:xfrm>
            <a:off x="5650674" y="4486281"/>
            <a:ext cx="2797561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sym typeface="+mn-lt"/>
              </a:rPr>
              <a:t>No learning involved</a:t>
            </a:r>
          </a:p>
        </p:txBody>
      </p:sp>
    </p:spTree>
    <p:extLst>
      <p:ext uri="{BB962C8B-B14F-4D97-AF65-F5344CB8AC3E}">
        <p14:creationId xmlns:p14="http://schemas.microsoft.com/office/powerpoint/2010/main" val="3405230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20995" y="427717"/>
            <a:ext cx="6048796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Learn to Hash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53064" y="1415459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5" name="Oval 3"/>
          <p:cNvSpPr/>
          <p:nvPr/>
        </p:nvSpPr>
        <p:spPr>
          <a:xfrm>
            <a:off x="2130968" y="38157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Oval 4"/>
          <p:cNvSpPr/>
          <p:nvPr/>
        </p:nvSpPr>
        <p:spPr>
          <a:xfrm>
            <a:off x="2188118" y="30728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Oval 5"/>
          <p:cNvSpPr/>
          <p:nvPr/>
        </p:nvSpPr>
        <p:spPr>
          <a:xfrm>
            <a:off x="2588168" y="2901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Oval 6"/>
          <p:cNvSpPr/>
          <p:nvPr/>
        </p:nvSpPr>
        <p:spPr>
          <a:xfrm>
            <a:off x="2073818" y="34157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Oval 7"/>
          <p:cNvSpPr/>
          <p:nvPr/>
        </p:nvSpPr>
        <p:spPr>
          <a:xfrm>
            <a:off x="2531018" y="34157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Oval 8"/>
          <p:cNvSpPr/>
          <p:nvPr/>
        </p:nvSpPr>
        <p:spPr>
          <a:xfrm>
            <a:off x="2531018" y="39300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Oval 9"/>
          <p:cNvSpPr/>
          <p:nvPr/>
        </p:nvSpPr>
        <p:spPr>
          <a:xfrm>
            <a:off x="2759618" y="36443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Oval 10"/>
          <p:cNvSpPr/>
          <p:nvPr/>
        </p:nvSpPr>
        <p:spPr>
          <a:xfrm>
            <a:off x="2816768" y="31299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845218" y="4044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Oval 12"/>
          <p:cNvSpPr/>
          <p:nvPr/>
        </p:nvSpPr>
        <p:spPr>
          <a:xfrm>
            <a:off x="3331118" y="35300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Oval 13"/>
          <p:cNvSpPr/>
          <p:nvPr/>
        </p:nvSpPr>
        <p:spPr>
          <a:xfrm>
            <a:off x="3045368" y="42729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Oval 14"/>
          <p:cNvSpPr/>
          <p:nvPr/>
        </p:nvSpPr>
        <p:spPr>
          <a:xfrm>
            <a:off x="3045368" y="398720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Oval 15"/>
          <p:cNvSpPr/>
          <p:nvPr/>
        </p:nvSpPr>
        <p:spPr>
          <a:xfrm>
            <a:off x="3159668" y="290135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Oval 43"/>
          <p:cNvSpPr/>
          <p:nvPr/>
        </p:nvSpPr>
        <p:spPr>
          <a:xfrm>
            <a:off x="2988218" y="3358559"/>
            <a:ext cx="228600" cy="22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273593" y="1343956"/>
            <a:ext cx="6457950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50" dirty="0">
                <a:solidFill>
                  <a:srgbClr val="000000"/>
                </a:solidFill>
                <a:cs typeface="+mn-ea"/>
                <a:sym typeface="+mn-lt"/>
              </a:rPr>
              <a:t>Take random projections of data </a:t>
            </a:r>
          </a:p>
          <a:p>
            <a:pPr marL="257175" indent="-257175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250" dirty="0">
                <a:solidFill>
                  <a:srgbClr val="000000"/>
                </a:solidFill>
                <a:cs typeface="+mn-ea"/>
                <a:sym typeface="+mn-lt"/>
              </a:rPr>
              <a:t>Quantize each projection with few bits</a:t>
            </a:r>
            <a:endParaRPr lang="en-US" altLang="zh-CN" sz="135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159418" y="2787059"/>
            <a:ext cx="2971800" cy="1371600"/>
            <a:chOff x="609600" y="3200400"/>
            <a:chExt cx="3962400" cy="1828800"/>
          </a:xfrm>
        </p:grpSpPr>
        <p:cxnSp>
          <p:nvCxnSpPr>
            <p:cNvPr id="21" name="Straight Connector 17"/>
            <p:cNvCxnSpPr/>
            <p:nvPr/>
          </p:nvCxnSpPr>
          <p:spPr>
            <a:xfrm flipV="1">
              <a:off x="990600" y="3657600"/>
              <a:ext cx="3581400" cy="457200"/>
            </a:xfrm>
            <a:prstGeom prst="line">
              <a:avLst/>
            </a:prstGeom>
            <a:ln w="635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/>
            <p:cNvCxnSpPr/>
            <p:nvPr/>
          </p:nvCxnSpPr>
          <p:spPr>
            <a:xfrm rot="16200000" flipV="1">
              <a:off x="114300" y="4000500"/>
              <a:ext cx="1828800" cy="228600"/>
            </a:xfrm>
            <a:prstGeom prst="line">
              <a:avLst/>
            </a:prstGeom>
            <a:ln w="635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609600" y="34290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685800" y="44196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1673768" y="2958509"/>
            <a:ext cx="2114550" cy="2426923"/>
            <a:chOff x="1295400" y="3429000"/>
            <a:chExt cx="2819400" cy="3235597"/>
          </a:xfrm>
        </p:grpSpPr>
        <p:cxnSp>
          <p:nvCxnSpPr>
            <p:cNvPr id="26" name="Straight Connector 22"/>
            <p:cNvCxnSpPr/>
            <p:nvPr/>
          </p:nvCxnSpPr>
          <p:spPr>
            <a:xfrm rot="5400000" flipH="1" flipV="1">
              <a:off x="1752717" y="3581283"/>
              <a:ext cx="2514366" cy="2209800"/>
            </a:xfrm>
            <a:prstGeom prst="line">
              <a:avLst/>
            </a:prstGeom>
            <a:ln w="635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5"/>
            <p:cNvCxnSpPr/>
            <p:nvPr/>
          </p:nvCxnSpPr>
          <p:spPr>
            <a:xfrm rot="16200000" flipH="1">
              <a:off x="1295457" y="5333766"/>
              <a:ext cx="1219087" cy="1219200"/>
            </a:xfrm>
            <a:prstGeom prst="line">
              <a:avLst/>
            </a:prstGeom>
            <a:ln w="6350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1295400" y="5638800"/>
              <a:ext cx="400109" cy="49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1853612" y="6172200"/>
              <a:ext cx="400109" cy="49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902368" y="2958510"/>
            <a:ext cx="2171700" cy="2594833"/>
            <a:chOff x="1600200" y="3429000"/>
            <a:chExt cx="2895600" cy="3459778"/>
          </a:xfrm>
        </p:grpSpPr>
        <p:cxnSp>
          <p:nvCxnSpPr>
            <p:cNvPr id="31" name="Straight Connector 18"/>
            <p:cNvCxnSpPr/>
            <p:nvPr/>
          </p:nvCxnSpPr>
          <p:spPr>
            <a:xfrm rot="16200000" flipH="1">
              <a:off x="1295400" y="3733800"/>
              <a:ext cx="2743200" cy="2133600"/>
            </a:xfrm>
            <a:prstGeom prst="line">
              <a:avLst/>
            </a:prstGeom>
            <a:ln w="635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9"/>
            <p:cNvCxnSpPr/>
            <p:nvPr/>
          </p:nvCxnSpPr>
          <p:spPr>
            <a:xfrm flipV="1">
              <a:off x="3048000" y="5638800"/>
              <a:ext cx="1447800" cy="1066800"/>
            </a:xfrm>
            <a:prstGeom prst="line">
              <a:avLst/>
            </a:prstGeom>
            <a:ln w="635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3429000" y="6396335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4038600" y="5943600"/>
              <a:ext cx="40010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prstClr val="black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35" name="Line Callout 2 36"/>
          <p:cNvSpPr/>
          <p:nvPr/>
        </p:nvSpPr>
        <p:spPr>
          <a:xfrm>
            <a:off x="4188368" y="2901359"/>
            <a:ext cx="628650" cy="457200"/>
          </a:xfrm>
          <a:prstGeom prst="borderCallout2">
            <a:avLst>
              <a:gd name="adj1" fmla="val 18750"/>
              <a:gd name="adj2" fmla="val -8333"/>
              <a:gd name="adj3" fmla="val 20698"/>
              <a:gd name="adj4" fmla="val -115717"/>
              <a:gd name="adj5" fmla="val 104708"/>
              <a:gd name="adj6" fmla="val -16148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100">
                <a:solidFill>
                  <a:srgbClr val="000000"/>
                </a:solidFill>
                <a:cs typeface="+mn-ea"/>
                <a:sym typeface="+mn-lt"/>
              </a:rPr>
              <a:t>101</a:t>
            </a:r>
            <a:endParaRPr lang="en-US" altLang="zh-CN" sz="135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Oval 38"/>
          <p:cNvSpPr/>
          <p:nvPr/>
        </p:nvSpPr>
        <p:spPr>
          <a:xfrm>
            <a:off x="2531018" y="3415709"/>
            <a:ext cx="171450" cy="171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Oval 40"/>
          <p:cNvSpPr/>
          <p:nvPr/>
        </p:nvSpPr>
        <p:spPr>
          <a:xfrm>
            <a:off x="2759618" y="3644309"/>
            <a:ext cx="171450" cy="171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135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9" name="Straight Arrow Connector 42"/>
          <p:cNvCxnSpPr>
            <a:stCxn id="40" idx="1"/>
          </p:cNvCxnSpPr>
          <p:nvPr/>
        </p:nvCxnSpPr>
        <p:spPr>
          <a:xfrm flipH="1" flipV="1">
            <a:off x="3616869" y="3644309"/>
            <a:ext cx="1257300" cy="11653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4"/>
          <p:cNvSpPr txBox="1"/>
          <p:nvPr/>
        </p:nvSpPr>
        <p:spPr>
          <a:xfrm>
            <a:off x="4874169" y="3530010"/>
            <a:ext cx="19511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sym typeface="+mn-lt"/>
              </a:rPr>
              <a:t>Feature vector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6321" y="2914150"/>
            <a:ext cx="52149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96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18926" y="475457"/>
            <a:ext cx="5832772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Data-Dependent Methods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926" y="1124744"/>
            <a:ext cx="79768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800" dirty="0">
                <a:solidFill>
                  <a:srgbClr val="CC0000"/>
                </a:solidFill>
                <a:cs typeface="+mn-ea"/>
                <a:sym typeface="+mn-lt"/>
              </a:rPr>
            </a:br>
            <a: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  <a:t>Hash functions are learned from a given training dataset. Compared with data-independent methods, data-dependent methods (also called </a:t>
            </a:r>
            <a:r>
              <a:rPr lang="en-US" altLang="zh-CN" sz="2800" dirty="0">
                <a:solidFill>
                  <a:srgbClr val="BD1A1A"/>
                </a:solidFill>
                <a:cs typeface="+mn-ea"/>
                <a:sym typeface="+mn-lt"/>
              </a:rPr>
              <a:t>learning to hash </a:t>
            </a:r>
            <a: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  <a:t>methods) can achieve comparable or even better accuracy with shorter binary codes.</a:t>
            </a:r>
            <a:br>
              <a:rPr lang="en-US" altLang="zh-CN" sz="2800" dirty="0">
                <a:solidFill>
                  <a:srgbClr val="000000"/>
                </a:solidFill>
                <a:cs typeface="+mn-ea"/>
                <a:sym typeface="+mn-lt"/>
              </a:rPr>
            </a:b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39330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101F4"/>
                </a:solidFill>
                <a:cs typeface="+mn-ea"/>
                <a:sym typeface="+mn-lt"/>
              </a:rPr>
              <a:t>Unsupervised Hashing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101F4"/>
                </a:solidFill>
                <a:cs typeface="+mn-ea"/>
                <a:sym typeface="+mn-lt"/>
              </a:rPr>
              <a:t>Supervised Hashing</a:t>
            </a:r>
          </a:p>
        </p:txBody>
      </p:sp>
    </p:spTree>
    <p:extLst>
      <p:ext uri="{BB962C8B-B14F-4D97-AF65-F5344CB8AC3E}">
        <p14:creationId xmlns:p14="http://schemas.microsoft.com/office/powerpoint/2010/main" val="102636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536534"/>
            <a:ext cx="4248150" cy="649287"/>
          </a:xfrm>
        </p:spPr>
        <p:txBody>
          <a:bodyPr/>
          <a:lstStyle/>
          <a:p>
            <a:r>
              <a:rPr lang="en-US" altLang="zh-CN" b="1" dirty="0"/>
              <a:t>PCA Hashing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64" y="3385448"/>
            <a:ext cx="2739676" cy="22275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9552" y="1585828"/>
            <a:ext cx="4838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1.Projection Stage: 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55576" y="2426984"/>
            <a:ext cx="5983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Transform matrix  W,  we can project x on new feature space.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31640" y="3861048"/>
                <a:ext cx="265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61048"/>
                <a:ext cx="265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459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17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95536" y="770033"/>
            <a:ext cx="7394255" cy="255803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2.Quantization Stage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394816"/>
            <a:ext cx="3225701" cy="8064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989" y="2349158"/>
            <a:ext cx="819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is too simple, The biggest problem is that assigning same bits to directions along which the data has a greater range.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50433"/>
            <a:ext cx="5981426" cy="22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9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76817" y="346113"/>
            <a:ext cx="4248150" cy="649287"/>
          </a:xfrm>
        </p:spPr>
        <p:txBody>
          <a:bodyPr/>
          <a:lstStyle/>
          <a:p>
            <a:r>
              <a:rPr lang="en-US" altLang="zh-CN" b="1" dirty="0"/>
              <a:t>PCA Hashing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76817" y="1369237"/>
            <a:ext cx="7394255" cy="2558038"/>
          </a:xfrm>
        </p:spPr>
        <p:txBody>
          <a:bodyPr/>
          <a:lstStyle/>
          <a:p>
            <a:r>
              <a:rPr lang="en-US" altLang="zh-CN" sz="2800" dirty="0"/>
              <a:t>Minimize the quantization loss: </a:t>
            </a:r>
            <a:br>
              <a:rPr lang="en-US" altLang="zh-CN" sz="2800" dirty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5576" y="2222676"/>
                <a:ext cx="4017346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=||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22676"/>
                <a:ext cx="4017346" cy="529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86946" y="3526207"/>
            <a:ext cx="8577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The basic idea is rotating the data to minimize quantization loss</a:t>
            </a:r>
            <a:r>
              <a:rPr lang="en-US" altLang="zh-CN" sz="2800" b="1" dirty="0">
                <a:solidFill>
                  <a:srgbClr val="000000"/>
                </a:solidFill>
                <a:latin typeface="URWPalladioL-Roma"/>
              </a:rPr>
              <a:t>.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6817" y="4535220"/>
            <a:ext cx="7519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Solution: </a:t>
            </a:r>
            <a:r>
              <a:rPr lang="en-US" altLang="zh-CN" sz="2400" dirty="0">
                <a:solidFill>
                  <a:srgbClr val="000000"/>
                </a:solidFill>
              </a:rPr>
              <a:t>Beginning with the random initialization of </a:t>
            </a:r>
            <a:r>
              <a:rPr lang="en-US" altLang="zh-CN" sz="2400" i="1" dirty="0">
                <a:solidFill>
                  <a:srgbClr val="000000"/>
                </a:solidFill>
              </a:rPr>
              <a:t>R</a:t>
            </a:r>
            <a:r>
              <a:rPr lang="en-US" altLang="zh-CN" sz="2400" dirty="0">
                <a:solidFill>
                  <a:srgbClr val="000000"/>
                </a:solidFill>
              </a:rPr>
              <a:t>, and adopt a </a:t>
            </a:r>
            <a:r>
              <a:rPr lang="en-US" altLang="zh-CN" sz="2400" i="1" dirty="0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-means-like procedure. In each iteration, each data point is first assigned to the nearest vertex of the binary hypercube, and then R is </a:t>
            </a:r>
            <a:r>
              <a:rPr lang="en-US" altLang="zh-CN" sz="2400" dirty="0"/>
              <a:t>updated to minimize the quantization loss given this assignment.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16989" y="2276809"/>
            <a:ext cx="36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matrix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9643" y="2946678"/>
                <a:ext cx="40173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𝑆𝑔𝑛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43" y="2946678"/>
                <a:ext cx="401734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01536" y="645261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Yu et al. Large Scale Medical Image Search via Unsupervised PCA Hashing </a:t>
            </a:r>
          </a:p>
        </p:txBody>
      </p:sp>
    </p:spTree>
    <p:extLst>
      <p:ext uri="{BB962C8B-B14F-4D97-AF65-F5344CB8AC3E}">
        <p14:creationId xmlns:p14="http://schemas.microsoft.com/office/powerpoint/2010/main" val="1192705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404664"/>
            <a:ext cx="4248150" cy="486965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Spectral Hashing </a:t>
            </a:r>
            <a:br>
              <a:rPr lang="en-US" altLang="zh-CN" b="1" dirty="0">
                <a:cs typeface="+mn-ea"/>
                <a:sym typeface="+mn-lt"/>
              </a:rPr>
            </a:b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4" y="1541514"/>
            <a:ext cx="3278981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3226" y="4293096"/>
                <a:ext cx="7992888" cy="1753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W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is the similarity between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,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= 0 requires each bit to be fire 50% of the time, and the constraint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𝐼</m:t>
                        </m:r>
                      </m:e>
                    </m:nary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cs typeface="+mn-ea"/>
                    <a:sym typeface="+mn-lt"/>
                  </a:rPr>
                  <a:t>requires the bits to be uncorrelated</a:t>
                </a:r>
                <a:r>
                  <a:rPr lang="en-US" altLang="zh-CN" sz="2400" dirty="0">
                    <a:cs typeface="+mn-ea"/>
                    <a:sym typeface="+mn-lt"/>
                  </a:rPr>
                  <a:t> </a:t>
                </a:r>
                <a:br>
                  <a:rPr lang="en-US" altLang="zh-CN" sz="2400" dirty="0">
                    <a:cs typeface="+mn-ea"/>
                    <a:sym typeface="+mn-lt"/>
                  </a:rPr>
                </a:br>
                <a:endParaRPr lang="zh-CN" altLang="en-US" sz="24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6" y="4293096"/>
                <a:ext cx="7992888" cy="1753622"/>
              </a:xfrm>
              <a:prstGeom prst="rect">
                <a:avLst/>
              </a:prstGeom>
              <a:blipFill rotWithShape="0">
                <a:blip r:embed="rId3"/>
                <a:stretch>
                  <a:fillRect l="-5950" t="-11806" b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4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404664"/>
            <a:ext cx="4248150" cy="649287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Spectral Hashing </a:t>
            </a:r>
            <a:br>
              <a:rPr lang="en-US" altLang="zh-CN" b="1" dirty="0">
                <a:cs typeface="+mn-ea"/>
                <a:sym typeface="+mn-lt"/>
              </a:rPr>
            </a:b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16137"/>
            <a:ext cx="7600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39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4" y="548680"/>
            <a:ext cx="8856984" cy="486965"/>
          </a:xfrm>
        </p:spPr>
        <p:txBody>
          <a:bodyPr/>
          <a:lstStyle/>
          <a:p>
            <a:r>
              <a:rPr lang="en-US" altLang="zh-CN" b="1" dirty="0"/>
              <a:t>General  Approach to Learning-Based Hashing 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Decomposing the hashing learning problem into two steps: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hash bit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and hash function learning based on the learned bits. 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3356992"/>
            <a:ext cx="54788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9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2D40FE-9779-4A6C-A500-1170426DBC4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272808" cy="20448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b="1" dirty="0"/>
              <a:t>Locality-Sensitive Hashing </a:t>
            </a:r>
            <a:r>
              <a:rPr lang="en-US" altLang="zh-CN" sz="2800" dirty="0"/>
              <a:t>(</a:t>
            </a:r>
            <a:r>
              <a:rPr lang="en-US" altLang="zh-CN" sz="2400" dirty="0"/>
              <a:t>Shingling+ </a:t>
            </a:r>
            <a:r>
              <a:rPr lang="en-US" altLang="zh-CN" sz="2400" dirty="0" err="1"/>
              <a:t>MinHash</a:t>
            </a:r>
            <a:r>
              <a:rPr lang="en-US" altLang="zh-CN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>
                <a:cs typeface="+mn-ea"/>
                <a:sym typeface="+mn-lt"/>
              </a:rPr>
              <a:t>Learning to Hash</a:t>
            </a:r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90872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101F4"/>
                </a:solidFill>
              </a:rPr>
              <a:t>WHAT WILL WE TALK?</a:t>
            </a:r>
            <a:endParaRPr lang="zh-CN" altLang="en-US" sz="32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8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45E522-C37F-4E9A-A405-83731BFD287F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Acknowledgement</a:t>
            </a:r>
          </a:p>
        </p:txBody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101F4"/>
                </a:solidFill>
              </a:rPr>
              <a:t>Partial Slides are from </a:t>
            </a:r>
          </a:p>
          <a:p>
            <a:pPr lvl="1" eaLnBrk="1" hangingPunct="1"/>
            <a:r>
              <a:rPr lang="en-US" altLang="zh-CN" dirty="0"/>
              <a:t>Prof. Jeffrey D. Ullman</a:t>
            </a:r>
          </a:p>
          <a:p>
            <a:pPr lvl="1" eaLnBrk="1" hangingPunct="1"/>
            <a:r>
              <a:rPr lang="en-US" altLang="zh-CN" dirty="0"/>
              <a:t>Dr. </a:t>
            </a:r>
            <a:r>
              <a:rPr lang="en-US" altLang="zh-CN" dirty="0" err="1"/>
              <a:t>Anand</a:t>
            </a:r>
            <a:r>
              <a:rPr lang="en-US" altLang="zh-CN" dirty="0"/>
              <a:t> </a:t>
            </a:r>
            <a:r>
              <a:rPr lang="en-US" altLang="zh-CN" dirty="0" err="1"/>
              <a:t>Rajaraman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Dr. Jure </a:t>
            </a:r>
            <a:r>
              <a:rPr lang="en-US" altLang="zh-CN" dirty="0" err="1"/>
              <a:t>Leskovec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758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776864" cy="78579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Take Home Message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504238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MinHash</a:t>
            </a:r>
            <a:r>
              <a:rPr lang="en-US" altLang="zh-CN" sz="2400" b="1" dirty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Local Sensitive Hash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101F4"/>
                </a:solidFill>
                <a:latin typeface="微软雅黑" pitchFamily="34" charset="-122"/>
                <a:ea typeface="微软雅黑" pitchFamily="34" charset="-122"/>
              </a:rPr>
              <a:t>Learn to Hash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6691828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5229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73050" indent="-27305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Thanks</a:t>
            </a:r>
            <a:r>
              <a:rPr lang="zh-CN" altLang="en-US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 !!!</a:t>
            </a:r>
          </a:p>
        </p:txBody>
      </p:sp>
      <p:graphicFrame>
        <p:nvGraphicFramePr>
          <p:cNvPr id="51203" name="Object 2"/>
          <p:cNvGraphicFramePr>
            <a:graphicFrameLocks/>
          </p:cNvGraphicFramePr>
          <p:nvPr/>
        </p:nvGraphicFramePr>
        <p:xfrm>
          <a:off x="2627784" y="692696"/>
          <a:ext cx="4189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4189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27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780928"/>
            <a:ext cx="48883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Locality-Sensitive Hashing</a:t>
            </a:r>
            <a:endParaRPr lang="en-US" altLang="zh-CN" sz="4800" b="1" dirty="0"/>
          </a:p>
          <a:p>
            <a:r>
              <a:rPr lang="en-US" altLang="zh-CN" sz="4800" b="1" dirty="0"/>
              <a:t>Find Similar Items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286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0C9596-4C02-4EA7-88FC-6D3512C9D44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352928" cy="31683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Many Web-mining problems can be expressed as finding </a:t>
            </a:r>
            <a:r>
              <a:rPr lang="en-US" altLang="zh-CN" sz="2800" dirty="0">
                <a:latin typeface="Tahoma" panose="020B0604030504040204" pitchFamily="34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</a:rPr>
              <a:t>similar</a:t>
            </a:r>
            <a:r>
              <a:rPr lang="en-US" altLang="zh-CN" sz="2800" dirty="0">
                <a:latin typeface="Tahoma" panose="020B0604030504040204" pitchFamily="34" charset="0"/>
              </a:rPr>
              <a:t>”</a:t>
            </a:r>
            <a:r>
              <a:rPr lang="en-US" altLang="zh-CN" sz="2800" dirty="0"/>
              <a:t> sets: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/>
              <a:t>Pages with similar words, e.g., for classification by topic.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 err="1"/>
              <a:t>NetFlix</a:t>
            </a:r>
            <a:r>
              <a:rPr lang="en-US" altLang="zh-CN" sz="2400" dirty="0"/>
              <a:t> users with similar tastes in movies, for recommendation systems.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/>
              <a:t>Movies with similar sets of fans.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zh-CN" sz="2400" dirty="0"/>
              <a:t>Images of related things.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62068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101F4"/>
                </a:solidFill>
              </a:rPr>
              <a:t>Introduction</a:t>
            </a:r>
            <a:endParaRPr lang="zh-CN" altLang="en-US" sz="3200" b="1" dirty="0">
              <a:solidFill>
                <a:srgbClr val="0101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772400" cy="1584176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28050365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14194</TotalTime>
  <Words>2904</Words>
  <Application>Microsoft Office PowerPoint</Application>
  <PresentationFormat>On-screen Show (4:3)</PresentationFormat>
  <Paragraphs>558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微软雅黑</vt:lpstr>
      <vt:lpstr>Monotype Sorts</vt:lpstr>
      <vt:lpstr>URWPalladioL-Roma</vt:lpstr>
      <vt:lpstr>Aparajita</vt:lpstr>
      <vt:lpstr>Arial</vt:lpstr>
      <vt:lpstr>Calibri</vt:lpstr>
      <vt:lpstr>Cambria Math</vt:lpstr>
      <vt:lpstr>Lucida Sans Unicode</vt:lpstr>
      <vt:lpstr>Tahoma</vt:lpstr>
      <vt:lpstr>Times New Roman</vt:lpstr>
      <vt:lpstr>Wingdings</vt:lpstr>
      <vt:lpstr>2_Office 主题</vt:lpstr>
      <vt:lpstr>3_Office 主题</vt:lpstr>
      <vt:lpstr>公式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 Finding Similar Documents</vt:lpstr>
      <vt:lpstr>PowerPoint Presentation</vt:lpstr>
      <vt:lpstr>Three Essential Techniques for Similar Documents</vt:lpstr>
      <vt:lpstr>The Big Picture</vt:lpstr>
      <vt:lpstr>Shingles</vt:lpstr>
      <vt:lpstr>Assumption</vt:lpstr>
      <vt:lpstr>PowerPoint Presentation</vt:lpstr>
      <vt:lpstr>Basic Data Model: Sets</vt:lpstr>
      <vt:lpstr>Jaccard Similarity of Sets</vt:lpstr>
      <vt:lpstr>From Sets to Boolean Matrices</vt:lpstr>
      <vt:lpstr>Example: Jaccard Similarity of Columns</vt:lpstr>
      <vt:lpstr>When Is Similarity Interesting?</vt:lpstr>
      <vt:lpstr>Outline of Min-Hashing </vt:lpstr>
      <vt:lpstr>Signatures</vt:lpstr>
      <vt:lpstr>Four Types of Rows</vt:lpstr>
      <vt:lpstr>Signatures</vt:lpstr>
      <vt:lpstr>Example: Minhashing</vt:lpstr>
      <vt:lpstr>Surprising Property</vt:lpstr>
      <vt:lpstr>Minhash Signatures</vt:lpstr>
      <vt:lpstr>Min Hashing – Example</vt:lpstr>
      <vt:lpstr>Implementation – (1)</vt:lpstr>
      <vt:lpstr>Implementation – (2)</vt:lpstr>
      <vt:lpstr>Implementation – (3)</vt:lpstr>
      <vt:lpstr>Example</vt:lpstr>
      <vt:lpstr>Implementation – (4)</vt:lpstr>
      <vt:lpstr>PowerPoint Presentation</vt:lpstr>
      <vt:lpstr>Finding Similar Pairs</vt:lpstr>
      <vt:lpstr>Checking All Pairs is Hard</vt:lpstr>
      <vt:lpstr>Locality-Sensitive Hashing</vt:lpstr>
      <vt:lpstr>Candidate Generation From Minhash Signatures</vt:lpstr>
      <vt:lpstr>LSH for Minhash Signatures</vt:lpstr>
      <vt:lpstr>Partition Into Bands</vt:lpstr>
      <vt:lpstr>Partition into Bands</vt:lpstr>
      <vt:lpstr>PowerPoint Presentation</vt:lpstr>
      <vt:lpstr>Example: Effect of Bands</vt:lpstr>
      <vt:lpstr>Suppose C1, C2 are 80% Similar</vt:lpstr>
      <vt:lpstr>Suppose C1, C2 Only 30% Similar</vt:lpstr>
      <vt:lpstr>LSH Involves a Tradeoff</vt:lpstr>
      <vt:lpstr>What b  Bands of r  Rows Gives You</vt:lpstr>
      <vt:lpstr>Example: b  = 20; r  =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  <vt:lpstr>Take Home Message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Raja Kumar</cp:lastModifiedBy>
  <cp:revision>891</cp:revision>
  <dcterms:created xsi:type="dcterms:W3CDTF">2015-10-30T04:49:06Z</dcterms:created>
  <dcterms:modified xsi:type="dcterms:W3CDTF">2022-08-21T07:51:18Z</dcterms:modified>
</cp:coreProperties>
</file>