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02" r:id="rId2"/>
    <p:sldMasterId id="2147483732" r:id="rId3"/>
    <p:sldMasterId id="2147483749" r:id="rId4"/>
  </p:sldMasterIdLst>
  <p:notesMasterIdLst>
    <p:notesMasterId r:id="rId69"/>
  </p:notesMasterIdLst>
  <p:sldIdLst>
    <p:sldId id="366" r:id="rId5"/>
    <p:sldId id="324" r:id="rId6"/>
    <p:sldId id="394" r:id="rId7"/>
    <p:sldId id="449" r:id="rId8"/>
    <p:sldId id="412" r:id="rId9"/>
    <p:sldId id="410" r:id="rId10"/>
    <p:sldId id="444" r:id="rId11"/>
    <p:sldId id="446" r:id="rId12"/>
    <p:sldId id="370" r:id="rId13"/>
    <p:sldId id="491" r:id="rId14"/>
    <p:sldId id="493" r:id="rId15"/>
    <p:sldId id="494" r:id="rId16"/>
    <p:sldId id="495" r:id="rId17"/>
    <p:sldId id="496" r:id="rId18"/>
    <p:sldId id="443" r:id="rId19"/>
    <p:sldId id="415" r:id="rId20"/>
    <p:sldId id="416" r:id="rId21"/>
    <p:sldId id="417" r:id="rId22"/>
    <p:sldId id="418" r:id="rId23"/>
    <p:sldId id="451" r:id="rId24"/>
    <p:sldId id="452" r:id="rId25"/>
    <p:sldId id="478" r:id="rId26"/>
    <p:sldId id="455" r:id="rId27"/>
    <p:sldId id="509" r:id="rId28"/>
    <p:sldId id="456" r:id="rId29"/>
    <p:sldId id="457" r:id="rId30"/>
    <p:sldId id="511" r:id="rId31"/>
    <p:sldId id="512" r:id="rId32"/>
    <p:sldId id="513" r:id="rId33"/>
    <p:sldId id="514" r:id="rId34"/>
    <p:sldId id="515" r:id="rId35"/>
    <p:sldId id="516" r:id="rId36"/>
    <p:sldId id="517" r:id="rId37"/>
    <p:sldId id="518" r:id="rId38"/>
    <p:sldId id="519" r:id="rId39"/>
    <p:sldId id="520" r:id="rId40"/>
    <p:sldId id="521" r:id="rId41"/>
    <p:sldId id="522" r:id="rId42"/>
    <p:sldId id="523" r:id="rId43"/>
    <p:sldId id="499" r:id="rId44"/>
    <p:sldId id="480" r:id="rId45"/>
    <p:sldId id="481" r:id="rId46"/>
    <p:sldId id="482" r:id="rId47"/>
    <p:sldId id="483" r:id="rId48"/>
    <p:sldId id="484" r:id="rId49"/>
    <p:sldId id="485" r:id="rId50"/>
    <p:sldId id="486" r:id="rId51"/>
    <p:sldId id="487" r:id="rId52"/>
    <p:sldId id="488" r:id="rId53"/>
    <p:sldId id="489" r:id="rId54"/>
    <p:sldId id="490" r:id="rId55"/>
    <p:sldId id="448" r:id="rId56"/>
    <p:sldId id="447" r:id="rId57"/>
    <p:sldId id="437" r:id="rId58"/>
    <p:sldId id="501" r:id="rId59"/>
    <p:sldId id="500" r:id="rId60"/>
    <p:sldId id="503" r:id="rId61"/>
    <p:sldId id="505" r:id="rId62"/>
    <p:sldId id="506" r:id="rId63"/>
    <p:sldId id="508" r:id="rId64"/>
    <p:sldId id="507" r:id="rId65"/>
    <p:sldId id="441" r:id="rId66"/>
    <p:sldId id="504" r:id="rId67"/>
    <p:sldId id="498" r:id="rId6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70944" autoAdjust="0"/>
  </p:normalViewPr>
  <p:slideViewPr>
    <p:cSldViewPr snapToGrid="0">
      <p:cViewPr varScale="1">
        <p:scale>
          <a:sx n="78" d="100"/>
          <a:sy n="78" d="100"/>
        </p:scale>
        <p:origin x="270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8E823-C9C5-4C48-8AB7-867BECB0010F}" type="datetimeFigureOut">
              <a:rPr lang="zh-CN" altLang="en-US" smtClean="0"/>
              <a:pPr/>
              <a:t>2022/8/21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C7A0-32EA-4C30-BD41-D86AD00981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9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46A574-B45A-45B1-BC1D-17B175FCA4C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536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36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91432" tIns="45716" rIns="91432" bIns="45716"/>
          <a:lstStyle/>
          <a:p>
            <a:pPr eaLnBrk="1" hangingPunct="1"/>
            <a:r>
              <a:rPr lang="en-US" altLang="zh-CN" dirty="0"/>
              <a:t>Suppose we divide the data stream into equal sized chunks</a:t>
            </a:r>
          </a:p>
          <a:p>
            <a:pPr eaLnBrk="1" hangingPunct="1"/>
            <a:r>
              <a:rPr lang="en-US" altLang="zh-CN" dirty="0"/>
              <a:t>This is a data chunk, where each data point is two dimensional</a:t>
            </a:r>
          </a:p>
          <a:p>
            <a:pPr eaLnBrk="1" hangingPunct="1"/>
            <a:r>
              <a:rPr lang="en-US" altLang="zh-CN" dirty="0"/>
              <a:t>A hyperplane separates the data points into two classes: positive and negative</a:t>
            </a:r>
          </a:p>
          <a:p>
            <a:pPr eaLnBrk="1" hangingPunct="1"/>
            <a:r>
              <a:rPr lang="en-US" altLang="zh-CN" dirty="0"/>
              <a:t>Suppose this is the next data chunk</a:t>
            </a:r>
          </a:p>
          <a:p>
            <a:pPr eaLnBrk="1" hangingPunct="1"/>
            <a:r>
              <a:rPr lang="en-US" altLang="zh-CN" dirty="0"/>
              <a:t>We see that the hyperplane has shifted</a:t>
            </a:r>
          </a:p>
          <a:p>
            <a:pPr eaLnBrk="1" hangingPunct="1"/>
            <a:r>
              <a:rPr lang="en-US" altLang="zh-CN" dirty="0"/>
              <a:t>As a result, some data points that were negative according to the previous hyperplane, are now positive -&gt; this indicates concept-drift</a:t>
            </a:r>
          </a:p>
          <a:p>
            <a:pPr eaLnBrk="1" hangingPunct="1"/>
            <a:r>
              <a:rPr lang="en-US" altLang="zh-CN" dirty="0"/>
              <a:t>In the next data chunk, we see again the hyperplane has shifted, and some data points changed their label</a:t>
            </a:r>
          </a:p>
        </p:txBody>
      </p:sp>
      <p:sp>
        <p:nvSpPr>
          <p:cNvPr id="15365" name="Slide Number Placeholder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865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3263" indent="-271463" defTabSz="865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088" indent="-215900" defTabSz="865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2888" indent="-215900" defTabSz="865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6275" indent="-215900" defTabSz="865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3475" indent="-2159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60675" indent="-2159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7875" indent="-2159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75075" indent="-2159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C5722B1B-E091-416C-90D7-F87749FF2E70}" type="slidenum">
              <a:rPr lang="en-US" altLang="zh-CN" sz="1200">
                <a:cs typeface="Arial" panose="020B0604020202020204" pitchFamily="34" charset="0"/>
              </a:rPr>
              <a:pPr algn="r" eaLnBrk="1" hangingPunct="1"/>
              <a:t>9</a:t>
            </a:fld>
            <a:endParaRPr lang="en-US" altLang="zh-CN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25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C7A0-32EA-4C30-BD41-D86AD00981E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056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C7A0-32EA-4C30-BD41-D86AD00981E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28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8E3B65-0E72-4361-A9C9-7EDBC845E97D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47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94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2BEC3-72EC-4E2B-8CAD-3FD4EC74F664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1912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02C1FCE-E74E-4185-A38C-7E5B94E73BD5}" type="slidenum">
              <a:rPr lang="en-US" altLang="zh-CN" sz="1200"/>
              <a:pPr eaLnBrk="1" hangingPunct="1"/>
              <a:t>58</a:t>
            </a:fld>
            <a:endParaRPr lang="en-US" altLang="zh-CN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1854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D6CC2B5-F903-47BA-AE14-FFC664111057}" type="slidenum">
              <a:rPr lang="en-US" altLang="zh-CN" sz="1200"/>
              <a:pPr eaLnBrk="1" hangingPunct="1"/>
              <a:t>59</a:t>
            </a:fld>
            <a:endParaRPr lang="en-US" altLang="zh-CN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3452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811EF13-A12A-4FF3-88B2-A7511D47A853}" type="slidenum">
              <a:rPr lang="en-US" altLang="zh-CN" sz="1200"/>
              <a:pPr eaLnBrk="1" hangingPunct="1"/>
              <a:t>61</a:t>
            </a:fld>
            <a:endParaRPr lang="en-US" altLang="zh-CN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8676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E620202-F37D-4673-B28E-626043C024C6}" type="slidenum">
              <a:rPr lang="en-US" altLang="zh-CN" sz="1200"/>
              <a:pPr eaLnBrk="1" hangingPunct="1"/>
              <a:t>63</a:t>
            </a:fld>
            <a:endParaRPr lang="en-US" altLang="zh-CN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3955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C7A0-32EA-4C30-BD41-D86AD00981E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10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C7A0-32EA-4C30-BD41-D86AD00981E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45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C7A0-32EA-4C30-BD41-D86AD00981E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7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C7A0-32EA-4C30-BD41-D86AD00981E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367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C4E396-F815-49C3-9F03-4B9D4FD67E83}" type="slidenum">
              <a:rPr lang="en-US" altLang="en-US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603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E7F378-F065-4D2B-958B-77288023687A}" type="slidenum">
              <a:rPr lang="en-US" altLang="en-US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265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1872D-0C12-465E-809B-8068680D7F3A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/>
              <a:t>Source producing examples may significantly change behavior</a:t>
            </a:r>
          </a:p>
          <a:p>
            <a:r>
              <a:rPr lang="en-US" altLang="zh-CN"/>
              <a:t>Some splits that previously passed the Hoeffding test will no longer do so, because an alternative attribute now has higher gain.</a:t>
            </a:r>
          </a:p>
          <a:p>
            <a:r>
              <a:rPr lang="en-US" altLang="zh-CN"/>
              <a:t>Stay current wile make the most of the old data. </a:t>
            </a:r>
          </a:p>
          <a:p>
            <a:r>
              <a:rPr lang="en-US" altLang="zh-CN"/>
              <a:t>to enable smooth, fine-grained adjustments when concept drift occurs</a:t>
            </a:r>
          </a:p>
          <a:p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513570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C7A0-32EA-4C30-BD41-D86AD00981E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09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28802"/>
            <a:ext cx="9144000" cy="2928958"/>
          </a:xfrm>
          <a:prstGeom prst="rect">
            <a:avLst/>
          </a:prstGeom>
          <a:solidFill>
            <a:srgbClr val="305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9" name="图片 8" descr="TEST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720" y="357168"/>
            <a:ext cx="4286280" cy="10345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500299" y="5429265"/>
            <a:ext cx="50720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4F81BD">
                    <a:lumMod val="75000"/>
                  </a:srgbClr>
                </a:solidFill>
              </a:rPr>
              <a:t>Data Mining Lab, Big Data Research Center, UESTC</a:t>
            </a:r>
          </a:p>
          <a:p>
            <a:r>
              <a:rPr lang="en-US" altLang="zh-CN" sz="1350" dirty="0">
                <a:solidFill>
                  <a:srgbClr val="4F81BD">
                    <a:lumMod val="75000"/>
                  </a:srgbClr>
                </a:solidFill>
              </a:rPr>
              <a:t>Email</a:t>
            </a:r>
            <a:r>
              <a:rPr lang="zh-CN" altLang="en-US" sz="1350" dirty="0">
                <a:solidFill>
                  <a:srgbClr val="4F81BD">
                    <a:lumMod val="75000"/>
                  </a:srgbClr>
                </a:solidFill>
              </a:rPr>
              <a:t>：</a:t>
            </a:r>
            <a:r>
              <a:rPr lang="en-US" altLang="zh-CN" sz="1350" dirty="0">
                <a:solidFill>
                  <a:srgbClr val="4F81BD">
                    <a:lumMod val="75000"/>
                  </a:srgbClr>
                </a:solidFill>
              </a:rPr>
              <a:t>junmshao@uestc.edu.cn</a:t>
            </a:r>
          </a:p>
          <a:p>
            <a:r>
              <a:rPr lang="en-US" altLang="zh-CN" sz="1350" dirty="0">
                <a:solidFill>
                  <a:srgbClr val="4F81BD">
                    <a:lumMod val="75000"/>
                  </a:srgbClr>
                </a:solidFill>
              </a:rPr>
              <a:t>http://staff.uestc.edu.cn/shaojunming</a:t>
            </a:r>
            <a:endParaRPr lang="zh-CN" altLang="en-US" sz="1350" dirty="0">
              <a:solidFill>
                <a:srgbClr val="4F81BD">
                  <a:lumMod val="75000"/>
                </a:srgbClr>
              </a:solidFill>
            </a:endParaRPr>
          </a:p>
        </p:txBody>
      </p:sp>
      <p:pic>
        <p:nvPicPr>
          <p:cNvPr id="11" name="Picture 2" descr="http://portal.uestc.edu.cn/login/images/login_11.jpg"/>
          <p:cNvPicPr>
            <a:picLocks noChangeAspect="1" noChangeArrowheads="1"/>
          </p:cNvPicPr>
          <p:nvPr userDrawn="1"/>
        </p:nvPicPr>
        <p:blipFill>
          <a:blip r:embed="rId3" cstate="print">
            <a:lum bright="18000" contrast="2000"/>
          </a:blip>
          <a:srcRect/>
          <a:stretch>
            <a:fillRect/>
          </a:stretch>
        </p:blipFill>
        <p:spPr bwMode="auto">
          <a:xfrm>
            <a:off x="5572132" y="357166"/>
            <a:ext cx="3286148" cy="1258126"/>
          </a:xfrm>
          <a:prstGeom prst="rect">
            <a:avLst/>
          </a:prstGeom>
          <a:noFill/>
        </p:spPr>
      </p:pic>
      <p:grpSp>
        <p:nvGrpSpPr>
          <p:cNvPr id="12" name="组合 11"/>
          <p:cNvGrpSpPr/>
          <p:nvPr userDrawn="1"/>
        </p:nvGrpSpPr>
        <p:grpSpPr>
          <a:xfrm>
            <a:off x="1285853" y="5357826"/>
            <a:ext cx="1214446" cy="1105262"/>
            <a:chOff x="4929190" y="1428736"/>
            <a:chExt cx="3296794" cy="3000396"/>
          </a:xfrm>
        </p:grpSpPr>
        <p:sp>
          <p:nvSpPr>
            <p:cNvPr id="13" name="椭圆 12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9998" y="2000240"/>
              <a:ext cx="2825986" cy="137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7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7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92457" y="3010813"/>
              <a:ext cx="2586369" cy="532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75" b="1" dirty="0">
                  <a:solidFill>
                    <a:prstClr val="white"/>
                  </a:solidFill>
                </a:rPr>
                <a:t>LESS IS MORE</a:t>
              </a:r>
              <a:endParaRPr lang="zh-CN" altLang="en-US" sz="675" b="1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直接连接符 16"/>
            <p:cNvCxnSpPr>
              <a:stCxn id="14" idx="6"/>
              <a:endCxn id="13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3" idx="2"/>
              <a:endCxn id="14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73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0034" y="688989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50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7"/>
            <a:ext cx="20574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7"/>
            <a:ext cx="60198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210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548680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07505" y="647248"/>
            <a:ext cx="8286808" cy="506169"/>
          </a:xfrm>
          <a:prstGeom prst="rect">
            <a:avLst/>
          </a:prstGeom>
        </p:spPr>
        <p:txBody>
          <a:bodyPr/>
          <a:lstStyle>
            <a:lvl1pPr marL="203597" indent="-203597">
              <a:buFont typeface="Wingdings" panose="05000000000000000000" pitchFamily="2" charset="2"/>
              <a:buChar char="Ø"/>
              <a:tabLst>
                <a:tab pos="133350" algn="l"/>
              </a:tabLst>
              <a:defRPr lang="zh-CN" altLang="en-US" sz="1950" kern="1200" dirty="0" smtClean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6947" indent="-265510">
              <a:buFont typeface="Arial" panose="020B0604020202020204" pitchFamily="34" charset="0"/>
              <a:buChar char="•"/>
              <a:defRPr lang="zh-CN" altLang="en-US" sz="1800" smtClean="0">
                <a:latin typeface="Palatino Linotype" panose="02040502050505030304" pitchFamily="18" charset="0"/>
              </a:defRPr>
            </a:lvl2pPr>
            <a:lvl3pPr marL="336947" indent="-265510">
              <a:defRPr lang="zh-CN" altLang="en-US" sz="1500" smtClean="0">
                <a:latin typeface="Palatino Linotype" panose="02040502050505030304" pitchFamily="18" charset="0"/>
              </a:defRPr>
            </a:lvl3pPr>
            <a:lvl4pPr marL="336947" indent="-265510">
              <a:defRPr lang="zh-CN" altLang="en-US" sz="1350" smtClean="0">
                <a:latin typeface="Palatino Linotype" panose="02040502050505030304" pitchFamily="18" charset="0"/>
              </a:defRPr>
            </a:lvl4pPr>
            <a:lvl5pPr marL="336947" indent="-265510">
              <a:defRPr lang="zh-CN" altLang="en-US" dirty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altLang="zh-CN" dirty="0"/>
              <a:t>Big data is big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55358" y="548681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idx="13" hasCustomPrompt="1"/>
          </p:nvPr>
        </p:nvSpPr>
        <p:spPr>
          <a:xfrm>
            <a:off x="23252" y="-87"/>
            <a:ext cx="8286808" cy="47675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lang="zh-CN" altLang="en-US" sz="21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6947" indent="-265510">
              <a:buFont typeface="Arial" panose="020B0604020202020204" pitchFamily="34" charset="0"/>
              <a:buChar char="•"/>
              <a:defRPr lang="zh-CN" altLang="en-US" sz="1800" smtClean="0">
                <a:latin typeface="Palatino Linotype" panose="02040502050505030304" pitchFamily="18" charset="0"/>
              </a:defRPr>
            </a:lvl2pPr>
            <a:lvl3pPr marL="336947" indent="-265510">
              <a:defRPr lang="zh-CN" altLang="en-US" sz="1500" smtClean="0">
                <a:latin typeface="Palatino Linotype" panose="02040502050505030304" pitchFamily="18" charset="0"/>
              </a:defRPr>
            </a:lvl3pPr>
            <a:lvl4pPr marL="336947" indent="-265510">
              <a:defRPr lang="zh-CN" altLang="en-US" sz="1350" smtClean="0">
                <a:latin typeface="Palatino Linotype" panose="02040502050505030304" pitchFamily="18" charset="0"/>
              </a:defRPr>
            </a:lvl4pPr>
            <a:lvl5pPr marL="336947" indent="-265510">
              <a:defRPr lang="zh-CN" altLang="en-US" dirty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altLang="zh-CN" dirty="0"/>
              <a:t>1.1 Big data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14" hasCustomPrompt="1"/>
          </p:nvPr>
        </p:nvSpPr>
        <p:spPr>
          <a:xfrm>
            <a:off x="485304" y="1101787"/>
            <a:ext cx="4446736" cy="3479343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lang="zh-CN" altLang="en-US" sz="1650" kern="1200" baseline="0" dirty="0" smtClean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6947" indent="-265510">
              <a:buFont typeface="Arial" panose="020B0604020202020204" pitchFamily="34" charset="0"/>
              <a:buChar char="•"/>
              <a:defRPr lang="zh-CN" altLang="en-US" sz="1800" smtClean="0">
                <a:latin typeface="Palatino Linotype" panose="02040502050505030304" pitchFamily="18" charset="0"/>
              </a:defRPr>
            </a:lvl2pPr>
            <a:lvl3pPr marL="336947" indent="-265510">
              <a:defRPr lang="zh-CN" altLang="en-US" sz="1500" smtClean="0">
                <a:latin typeface="Palatino Linotype" panose="02040502050505030304" pitchFamily="18" charset="0"/>
              </a:defRPr>
            </a:lvl3pPr>
            <a:lvl4pPr marL="336947" indent="-265510">
              <a:defRPr lang="zh-CN" altLang="en-US" sz="1350" smtClean="0">
                <a:latin typeface="Palatino Linotype" panose="02040502050505030304" pitchFamily="18" charset="0"/>
              </a:defRPr>
            </a:lvl4pPr>
            <a:lvl5pPr marL="336947" indent="-265510">
              <a:defRPr lang="zh-CN" altLang="en-US" dirty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altLang="zh-CN" dirty="0"/>
              <a:t>The data that is big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650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679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0"/>
            <a:ext cx="7776864" cy="9087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513"/>
            <a:ext cx="8642350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524750" y="2924175"/>
            <a:ext cx="957263" cy="457200"/>
          </a:xfrm>
          <a:prstGeom prst="rect">
            <a:avLst/>
          </a:prstGeom>
        </p:spPr>
        <p:txBody>
          <a:bodyPr/>
          <a:lstStyle>
            <a:lvl1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37FB0F1-7714-44F4-A608-20DC5C5DF7F5}" type="datetime1">
              <a:rPr lang="zh-CN" altLang="en-US"/>
              <a:pPr>
                <a:defRPr/>
              </a:pPr>
              <a:t>2022/8/21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156325" y="29241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defRPr smtClean="0">
                <a:latin typeface="Georg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矩形 8"/>
          <p:cNvSpPr/>
          <p:nvPr userDrawn="1"/>
        </p:nvSpPr>
        <p:spPr>
          <a:xfrm>
            <a:off x="-32" y="0"/>
            <a:ext cx="9144000" cy="10001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602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548680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07505" y="647248"/>
            <a:ext cx="8286808" cy="506169"/>
          </a:xfrm>
          <a:prstGeom prst="rect">
            <a:avLst/>
          </a:prstGeom>
        </p:spPr>
        <p:txBody>
          <a:bodyPr/>
          <a:lstStyle>
            <a:lvl1pPr marL="203597" indent="-203597">
              <a:buFont typeface="Wingdings" panose="05000000000000000000" pitchFamily="2" charset="2"/>
              <a:buChar char="Ø"/>
              <a:tabLst>
                <a:tab pos="133350" algn="l"/>
              </a:tabLst>
              <a:defRPr lang="zh-CN" altLang="en-US" sz="1950" kern="1200" dirty="0" smtClean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6947" indent="-265510">
              <a:buFont typeface="Arial" panose="020B0604020202020204" pitchFamily="34" charset="0"/>
              <a:buChar char="•"/>
              <a:defRPr lang="zh-CN" altLang="en-US" sz="1800" smtClean="0">
                <a:latin typeface="Palatino Linotype" panose="02040502050505030304" pitchFamily="18" charset="0"/>
              </a:defRPr>
            </a:lvl2pPr>
            <a:lvl3pPr marL="336947" indent="-265510">
              <a:defRPr lang="zh-CN" altLang="en-US" sz="1500" smtClean="0">
                <a:latin typeface="Palatino Linotype" panose="02040502050505030304" pitchFamily="18" charset="0"/>
              </a:defRPr>
            </a:lvl3pPr>
            <a:lvl4pPr marL="336947" indent="-265510">
              <a:defRPr lang="zh-CN" altLang="en-US" sz="1350" smtClean="0">
                <a:latin typeface="Palatino Linotype" panose="02040502050505030304" pitchFamily="18" charset="0"/>
              </a:defRPr>
            </a:lvl4pPr>
            <a:lvl5pPr marL="336947" indent="-265510">
              <a:defRPr lang="zh-CN" altLang="en-US" dirty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altLang="zh-CN" dirty="0"/>
              <a:t>Big data is big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55358" y="548681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idx="13" hasCustomPrompt="1"/>
          </p:nvPr>
        </p:nvSpPr>
        <p:spPr>
          <a:xfrm>
            <a:off x="23252" y="-87"/>
            <a:ext cx="8286808" cy="47675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lang="zh-CN" altLang="en-US" sz="21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6947" indent="-265510">
              <a:buFont typeface="Arial" panose="020B0604020202020204" pitchFamily="34" charset="0"/>
              <a:buChar char="•"/>
              <a:defRPr lang="zh-CN" altLang="en-US" sz="1800" smtClean="0">
                <a:latin typeface="Palatino Linotype" panose="02040502050505030304" pitchFamily="18" charset="0"/>
              </a:defRPr>
            </a:lvl2pPr>
            <a:lvl3pPr marL="336947" indent="-265510">
              <a:defRPr lang="zh-CN" altLang="en-US" sz="1500" smtClean="0">
                <a:latin typeface="Palatino Linotype" panose="02040502050505030304" pitchFamily="18" charset="0"/>
              </a:defRPr>
            </a:lvl3pPr>
            <a:lvl4pPr marL="336947" indent="-265510">
              <a:defRPr lang="zh-CN" altLang="en-US" sz="1350" smtClean="0">
                <a:latin typeface="Palatino Linotype" panose="02040502050505030304" pitchFamily="18" charset="0"/>
              </a:defRPr>
            </a:lvl4pPr>
            <a:lvl5pPr marL="336947" indent="-265510">
              <a:defRPr lang="zh-CN" altLang="en-US" dirty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altLang="zh-CN" dirty="0"/>
              <a:t>1.1 Big data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14" hasCustomPrompt="1"/>
          </p:nvPr>
        </p:nvSpPr>
        <p:spPr>
          <a:xfrm>
            <a:off x="485304" y="1101787"/>
            <a:ext cx="4446736" cy="3479343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lang="zh-CN" altLang="en-US" sz="1650" kern="1200" baseline="0" dirty="0" smtClean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6947" indent="-265510">
              <a:buFont typeface="Arial" panose="020B0604020202020204" pitchFamily="34" charset="0"/>
              <a:buChar char="•"/>
              <a:defRPr lang="zh-CN" altLang="en-US" sz="1800" smtClean="0">
                <a:latin typeface="Palatino Linotype" panose="02040502050505030304" pitchFamily="18" charset="0"/>
              </a:defRPr>
            </a:lvl2pPr>
            <a:lvl3pPr marL="336947" indent="-265510">
              <a:defRPr lang="zh-CN" altLang="en-US" sz="1500" smtClean="0">
                <a:latin typeface="Palatino Linotype" panose="02040502050505030304" pitchFamily="18" charset="0"/>
              </a:defRPr>
            </a:lvl3pPr>
            <a:lvl4pPr marL="336947" indent="-265510">
              <a:defRPr lang="zh-CN" altLang="en-US" sz="1350" smtClean="0">
                <a:latin typeface="Palatino Linotype" panose="02040502050505030304" pitchFamily="18" charset="0"/>
              </a:defRPr>
            </a:lvl4pPr>
            <a:lvl5pPr marL="336947" indent="-265510">
              <a:defRPr lang="zh-CN" altLang="en-US" dirty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altLang="zh-CN" dirty="0"/>
              <a:t>The data that is big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92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5073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548680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07505" y="647248"/>
            <a:ext cx="8286808" cy="506169"/>
          </a:xfrm>
          <a:prstGeom prst="rect">
            <a:avLst/>
          </a:prstGeom>
        </p:spPr>
        <p:txBody>
          <a:bodyPr/>
          <a:lstStyle>
            <a:lvl1pPr marL="203597" indent="-203597">
              <a:buFont typeface="Wingdings" panose="05000000000000000000" pitchFamily="2" charset="2"/>
              <a:buChar char="Ø"/>
              <a:tabLst>
                <a:tab pos="133350" algn="l"/>
              </a:tabLst>
              <a:defRPr lang="zh-CN" altLang="en-US" sz="1950" kern="1200" dirty="0" smtClean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6947" indent="-265510">
              <a:buFont typeface="Arial" panose="020B0604020202020204" pitchFamily="34" charset="0"/>
              <a:buChar char="•"/>
              <a:defRPr lang="zh-CN" altLang="en-US" sz="1800" smtClean="0">
                <a:latin typeface="Palatino Linotype" panose="02040502050505030304" pitchFamily="18" charset="0"/>
              </a:defRPr>
            </a:lvl2pPr>
            <a:lvl3pPr marL="336947" indent="-265510">
              <a:defRPr lang="zh-CN" altLang="en-US" sz="1500" smtClean="0">
                <a:latin typeface="Palatino Linotype" panose="02040502050505030304" pitchFamily="18" charset="0"/>
              </a:defRPr>
            </a:lvl3pPr>
            <a:lvl4pPr marL="336947" indent="-265510">
              <a:defRPr lang="zh-CN" altLang="en-US" sz="1350" smtClean="0">
                <a:latin typeface="Palatino Linotype" panose="02040502050505030304" pitchFamily="18" charset="0"/>
              </a:defRPr>
            </a:lvl4pPr>
            <a:lvl5pPr marL="336947" indent="-265510">
              <a:defRPr lang="zh-CN" altLang="en-US" dirty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altLang="zh-CN" dirty="0"/>
              <a:t>Big data is big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55358" y="548681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idx="13" hasCustomPrompt="1"/>
          </p:nvPr>
        </p:nvSpPr>
        <p:spPr>
          <a:xfrm>
            <a:off x="23252" y="-87"/>
            <a:ext cx="8286808" cy="47675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lang="zh-CN" altLang="en-US" sz="21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6947" indent="-265510">
              <a:buFont typeface="Arial" panose="020B0604020202020204" pitchFamily="34" charset="0"/>
              <a:buChar char="•"/>
              <a:defRPr lang="zh-CN" altLang="en-US" sz="1800" smtClean="0">
                <a:latin typeface="Palatino Linotype" panose="02040502050505030304" pitchFamily="18" charset="0"/>
              </a:defRPr>
            </a:lvl2pPr>
            <a:lvl3pPr marL="336947" indent="-265510">
              <a:defRPr lang="zh-CN" altLang="en-US" sz="1500" smtClean="0">
                <a:latin typeface="Palatino Linotype" panose="02040502050505030304" pitchFamily="18" charset="0"/>
              </a:defRPr>
            </a:lvl3pPr>
            <a:lvl4pPr marL="336947" indent="-265510">
              <a:defRPr lang="zh-CN" altLang="en-US" sz="1350" smtClean="0">
                <a:latin typeface="Palatino Linotype" panose="02040502050505030304" pitchFamily="18" charset="0"/>
              </a:defRPr>
            </a:lvl4pPr>
            <a:lvl5pPr marL="336947" indent="-265510">
              <a:defRPr lang="zh-CN" altLang="en-US" dirty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altLang="zh-CN" dirty="0"/>
              <a:t>1.1 Big data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14" hasCustomPrompt="1"/>
          </p:nvPr>
        </p:nvSpPr>
        <p:spPr>
          <a:xfrm>
            <a:off x="485304" y="1101787"/>
            <a:ext cx="4446736" cy="3479343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lang="zh-CN" altLang="en-US" sz="1650" kern="1200" baseline="0" dirty="0" smtClean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6947" indent="-265510">
              <a:buFont typeface="Arial" panose="020B0604020202020204" pitchFamily="34" charset="0"/>
              <a:buChar char="•"/>
              <a:defRPr lang="zh-CN" altLang="en-US" sz="1800" smtClean="0">
                <a:latin typeface="Palatino Linotype" panose="02040502050505030304" pitchFamily="18" charset="0"/>
              </a:defRPr>
            </a:lvl2pPr>
            <a:lvl3pPr marL="336947" indent="-265510">
              <a:defRPr lang="zh-CN" altLang="en-US" sz="1500" smtClean="0">
                <a:latin typeface="Palatino Linotype" panose="02040502050505030304" pitchFamily="18" charset="0"/>
              </a:defRPr>
            </a:lvl3pPr>
            <a:lvl4pPr marL="336947" indent="-265510">
              <a:defRPr lang="zh-CN" altLang="en-US" sz="1350" smtClean="0">
                <a:latin typeface="Palatino Linotype" panose="02040502050505030304" pitchFamily="18" charset="0"/>
              </a:defRPr>
            </a:lvl4pPr>
            <a:lvl5pPr marL="336947" indent="-265510">
              <a:defRPr lang="zh-CN" altLang="en-US" dirty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altLang="zh-CN" dirty="0"/>
              <a:t>The data that is big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709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548680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07505" y="647248"/>
            <a:ext cx="8286808" cy="506169"/>
          </a:xfrm>
          <a:prstGeom prst="rect">
            <a:avLst/>
          </a:prstGeom>
        </p:spPr>
        <p:txBody>
          <a:bodyPr/>
          <a:lstStyle>
            <a:lvl1pPr marL="203597" indent="-203597">
              <a:buFont typeface="Wingdings" panose="05000000000000000000" pitchFamily="2" charset="2"/>
              <a:buChar char="Ø"/>
              <a:tabLst>
                <a:tab pos="133350" algn="l"/>
              </a:tabLst>
              <a:defRPr lang="zh-CN" altLang="en-US" sz="1950" kern="1200" dirty="0" smtClean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6947" indent="-265510">
              <a:buFont typeface="Arial" panose="020B0604020202020204" pitchFamily="34" charset="0"/>
              <a:buChar char="•"/>
              <a:defRPr lang="zh-CN" altLang="en-US" sz="1800" smtClean="0">
                <a:latin typeface="Palatino Linotype" panose="02040502050505030304" pitchFamily="18" charset="0"/>
              </a:defRPr>
            </a:lvl2pPr>
            <a:lvl3pPr marL="336947" indent="-265510">
              <a:defRPr lang="zh-CN" altLang="en-US" sz="1500" smtClean="0">
                <a:latin typeface="Palatino Linotype" panose="02040502050505030304" pitchFamily="18" charset="0"/>
              </a:defRPr>
            </a:lvl3pPr>
            <a:lvl4pPr marL="336947" indent="-265510">
              <a:defRPr lang="zh-CN" altLang="en-US" sz="1350" smtClean="0">
                <a:latin typeface="Palatino Linotype" panose="02040502050505030304" pitchFamily="18" charset="0"/>
              </a:defRPr>
            </a:lvl4pPr>
            <a:lvl5pPr marL="336947" indent="-265510">
              <a:defRPr lang="zh-CN" altLang="en-US" dirty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altLang="zh-CN" dirty="0"/>
              <a:t>Big data is big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55358" y="548681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idx="13" hasCustomPrompt="1"/>
          </p:nvPr>
        </p:nvSpPr>
        <p:spPr>
          <a:xfrm>
            <a:off x="23252" y="-87"/>
            <a:ext cx="8286808" cy="47675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lang="zh-CN" altLang="en-US" sz="21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6947" indent="-265510">
              <a:buFont typeface="Arial" panose="020B0604020202020204" pitchFamily="34" charset="0"/>
              <a:buChar char="•"/>
              <a:defRPr lang="zh-CN" altLang="en-US" sz="1800" smtClean="0">
                <a:latin typeface="Palatino Linotype" panose="02040502050505030304" pitchFamily="18" charset="0"/>
              </a:defRPr>
            </a:lvl2pPr>
            <a:lvl3pPr marL="336947" indent="-265510">
              <a:defRPr lang="zh-CN" altLang="en-US" sz="1500" smtClean="0">
                <a:latin typeface="Palatino Linotype" panose="02040502050505030304" pitchFamily="18" charset="0"/>
              </a:defRPr>
            </a:lvl3pPr>
            <a:lvl4pPr marL="336947" indent="-265510">
              <a:defRPr lang="zh-CN" altLang="en-US" sz="1350" smtClean="0">
                <a:latin typeface="Palatino Linotype" panose="02040502050505030304" pitchFamily="18" charset="0"/>
              </a:defRPr>
            </a:lvl4pPr>
            <a:lvl5pPr marL="336947" indent="-265510">
              <a:defRPr lang="zh-CN" altLang="en-US" dirty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altLang="zh-CN" dirty="0"/>
              <a:t>1.1 Big data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14" hasCustomPrompt="1"/>
          </p:nvPr>
        </p:nvSpPr>
        <p:spPr>
          <a:xfrm>
            <a:off x="485304" y="1101787"/>
            <a:ext cx="4446736" cy="3479343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lang="zh-CN" altLang="en-US" sz="1650" kern="1200" baseline="0" dirty="0" smtClean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6947" indent="-265510">
              <a:buFont typeface="Arial" panose="020B0604020202020204" pitchFamily="34" charset="0"/>
              <a:buChar char="•"/>
              <a:defRPr lang="zh-CN" altLang="en-US" sz="1800" smtClean="0">
                <a:latin typeface="Palatino Linotype" panose="02040502050505030304" pitchFamily="18" charset="0"/>
              </a:defRPr>
            </a:lvl2pPr>
            <a:lvl3pPr marL="336947" indent="-265510">
              <a:defRPr lang="zh-CN" altLang="en-US" sz="1500" smtClean="0">
                <a:latin typeface="Palatino Linotype" panose="02040502050505030304" pitchFamily="18" charset="0"/>
              </a:defRPr>
            </a:lvl3pPr>
            <a:lvl4pPr marL="336947" indent="-265510">
              <a:defRPr lang="zh-CN" altLang="en-US" sz="1350" smtClean="0">
                <a:latin typeface="Palatino Linotype" panose="02040502050505030304" pitchFamily="18" charset="0"/>
              </a:defRPr>
            </a:lvl4pPr>
            <a:lvl5pPr marL="336947" indent="-265510">
              <a:defRPr lang="zh-CN" altLang="en-US" dirty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altLang="zh-CN" dirty="0"/>
              <a:t>The data that is big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235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548680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07505" y="647248"/>
            <a:ext cx="8286808" cy="506169"/>
          </a:xfrm>
          <a:prstGeom prst="rect">
            <a:avLst/>
          </a:prstGeom>
        </p:spPr>
        <p:txBody>
          <a:bodyPr/>
          <a:lstStyle>
            <a:lvl1pPr marL="203597" indent="-203597">
              <a:buFont typeface="Wingdings" panose="05000000000000000000" pitchFamily="2" charset="2"/>
              <a:buChar char="Ø"/>
              <a:tabLst>
                <a:tab pos="133350" algn="l"/>
              </a:tabLst>
              <a:defRPr lang="zh-CN" altLang="en-US" sz="1950" kern="1200" dirty="0" smtClean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6947" indent="-265510">
              <a:buFont typeface="Arial" panose="020B0604020202020204" pitchFamily="34" charset="0"/>
              <a:buChar char="•"/>
              <a:defRPr lang="zh-CN" altLang="en-US" sz="1800" smtClean="0">
                <a:latin typeface="Palatino Linotype" panose="02040502050505030304" pitchFamily="18" charset="0"/>
              </a:defRPr>
            </a:lvl2pPr>
            <a:lvl3pPr marL="336947" indent="-265510">
              <a:defRPr lang="zh-CN" altLang="en-US" sz="1500" smtClean="0">
                <a:latin typeface="Palatino Linotype" panose="02040502050505030304" pitchFamily="18" charset="0"/>
              </a:defRPr>
            </a:lvl3pPr>
            <a:lvl4pPr marL="336947" indent="-265510">
              <a:defRPr lang="zh-CN" altLang="en-US" sz="1350" smtClean="0">
                <a:latin typeface="Palatino Linotype" panose="02040502050505030304" pitchFamily="18" charset="0"/>
              </a:defRPr>
            </a:lvl4pPr>
            <a:lvl5pPr marL="336947" indent="-265510">
              <a:defRPr lang="zh-CN" altLang="en-US" dirty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altLang="zh-CN" dirty="0"/>
              <a:t>Big data is big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55358" y="548681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idx="13" hasCustomPrompt="1"/>
          </p:nvPr>
        </p:nvSpPr>
        <p:spPr>
          <a:xfrm>
            <a:off x="23252" y="-87"/>
            <a:ext cx="8286808" cy="47675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lang="zh-CN" altLang="en-US" sz="21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6947" indent="-265510">
              <a:buFont typeface="Arial" panose="020B0604020202020204" pitchFamily="34" charset="0"/>
              <a:buChar char="•"/>
              <a:defRPr lang="zh-CN" altLang="en-US" sz="1800" smtClean="0">
                <a:latin typeface="Palatino Linotype" panose="02040502050505030304" pitchFamily="18" charset="0"/>
              </a:defRPr>
            </a:lvl2pPr>
            <a:lvl3pPr marL="336947" indent="-265510">
              <a:defRPr lang="zh-CN" altLang="en-US" sz="1500" smtClean="0">
                <a:latin typeface="Palatino Linotype" panose="02040502050505030304" pitchFamily="18" charset="0"/>
              </a:defRPr>
            </a:lvl3pPr>
            <a:lvl4pPr marL="336947" indent="-265510">
              <a:defRPr lang="zh-CN" altLang="en-US" sz="1350" smtClean="0">
                <a:latin typeface="Palatino Linotype" panose="02040502050505030304" pitchFamily="18" charset="0"/>
              </a:defRPr>
            </a:lvl4pPr>
            <a:lvl5pPr marL="336947" indent="-265510">
              <a:defRPr lang="zh-CN" altLang="en-US" dirty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altLang="zh-CN" dirty="0"/>
              <a:t>1.1 Big data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14" hasCustomPrompt="1"/>
          </p:nvPr>
        </p:nvSpPr>
        <p:spPr>
          <a:xfrm>
            <a:off x="485304" y="1101787"/>
            <a:ext cx="4446736" cy="3479343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lang="zh-CN" altLang="en-US" sz="1650" kern="1200" baseline="0" dirty="0" smtClean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6947" indent="-265510">
              <a:buFont typeface="Arial" panose="020B0604020202020204" pitchFamily="34" charset="0"/>
              <a:buChar char="•"/>
              <a:defRPr lang="zh-CN" altLang="en-US" sz="1800" smtClean="0">
                <a:latin typeface="Palatino Linotype" panose="02040502050505030304" pitchFamily="18" charset="0"/>
              </a:defRPr>
            </a:lvl2pPr>
            <a:lvl3pPr marL="336947" indent="-265510">
              <a:defRPr lang="zh-CN" altLang="en-US" sz="1500" smtClean="0">
                <a:latin typeface="Palatino Linotype" panose="02040502050505030304" pitchFamily="18" charset="0"/>
              </a:defRPr>
            </a:lvl3pPr>
            <a:lvl4pPr marL="336947" indent="-265510">
              <a:defRPr lang="zh-CN" altLang="en-US" sz="1350" smtClean="0">
                <a:latin typeface="Palatino Linotype" panose="02040502050505030304" pitchFamily="18" charset="0"/>
              </a:defRPr>
            </a:lvl4pPr>
            <a:lvl5pPr marL="336947" indent="-265510">
              <a:defRPr lang="zh-CN" altLang="en-US" dirty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altLang="zh-CN" dirty="0"/>
              <a:t>The data that is big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3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03348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28802"/>
            <a:ext cx="9144000" cy="2928958"/>
          </a:xfrm>
          <a:prstGeom prst="rect">
            <a:avLst/>
          </a:prstGeom>
          <a:solidFill>
            <a:srgbClr val="284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9" name="图片 8" descr="TEST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20" y="357166"/>
            <a:ext cx="4286280" cy="10345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347864" y="5352178"/>
            <a:ext cx="5072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28466A"/>
                </a:solidFill>
              </a:rPr>
              <a:t>Data Mining Lab, </a:t>
            </a:r>
          </a:p>
          <a:p>
            <a:r>
              <a:rPr lang="en-US" altLang="zh-CN" sz="1600" dirty="0">
                <a:solidFill>
                  <a:srgbClr val="28466A"/>
                </a:solidFill>
              </a:rPr>
              <a:t>Big Data Research Center, UESTC</a:t>
            </a:r>
          </a:p>
          <a:p>
            <a:r>
              <a:rPr lang="en-US" altLang="zh-CN" sz="1600" dirty="0">
                <a:solidFill>
                  <a:srgbClr val="28466A"/>
                </a:solidFill>
              </a:rPr>
              <a:t>Email</a:t>
            </a:r>
            <a:r>
              <a:rPr lang="zh-CN" altLang="en-US" sz="1600" dirty="0">
                <a:solidFill>
                  <a:srgbClr val="28466A"/>
                </a:solidFill>
              </a:rPr>
              <a:t>：</a:t>
            </a:r>
            <a:r>
              <a:rPr lang="en-US" altLang="zh-CN" sz="1600" dirty="0">
                <a:solidFill>
                  <a:srgbClr val="28466A"/>
                </a:solidFill>
              </a:rPr>
              <a:t>junming.shao@gmail.com</a:t>
            </a:r>
          </a:p>
          <a:p>
            <a:r>
              <a:rPr lang="en-US" altLang="zh-CN" sz="1600" dirty="0">
                <a:solidFill>
                  <a:srgbClr val="28466A"/>
                </a:solidFill>
              </a:rPr>
              <a:t>Http://dm.uestc.edu.cn</a:t>
            </a:r>
          </a:p>
        </p:txBody>
      </p:sp>
      <p:pic>
        <p:nvPicPr>
          <p:cNvPr id="11" name="Picture 2" descr="http://portal.uestc.edu.cn/login/images/login_11.jpg"/>
          <p:cNvPicPr>
            <a:picLocks noChangeAspect="1" noChangeArrowheads="1"/>
          </p:cNvPicPr>
          <p:nvPr userDrawn="1"/>
        </p:nvPicPr>
        <p:blipFill>
          <a:blip r:embed="rId3">
            <a:lum bright="18000" contrast="2000"/>
          </a:blip>
          <a:srcRect/>
          <a:stretch>
            <a:fillRect/>
          </a:stretch>
        </p:blipFill>
        <p:spPr bwMode="auto">
          <a:xfrm>
            <a:off x="5572132" y="357166"/>
            <a:ext cx="3286148" cy="1258126"/>
          </a:xfrm>
          <a:prstGeom prst="rect">
            <a:avLst/>
          </a:prstGeom>
          <a:noFill/>
        </p:spPr>
      </p:pic>
      <p:pic>
        <p:nvPicPr>
          <p:cNvPr id="21" name="Picture 1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816" y="5286388"/>
            <a:ext cx="11430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 descr="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92190" y="5394881"/>
            <a:ext cx="1004735" cy="10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97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479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647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22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491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029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4824000" y="3258000"/>
            <a:ext cx="4320000" cy="3600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tile tx="0" ty="0" sx="100000" sy="100000" flip="y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920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705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5849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0034" y="688987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9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425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702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C8A0-E5C6-4166-80A3-05C146AAD18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CFBB-F71B-42AB-997E-5C3584E065E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4824000" y="3258000"/>
            <a:ext cx="4320000" cy="3600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tile tx="0" ty="0" sx="100000" sy="100000" flip="y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540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62302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122386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80277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858926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991280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238704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036986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868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862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23071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22314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76852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322785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981834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A4EBD-99C3-483F-AF76-EC298E3AD8A6}" type="slidenum">
              <a:rPr lang="en-US" altLang="zh-CN">
                <a:solidFill>
                  <a:srgbClr val="006666"/>
                </a:solidFill>
              </a:rPr>
              <a:pPr/>
              <a:t>‹#›</a:t>
            </a:fld>
            <a:endParaRPr lang="en-US" altLang="zh-CN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5880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39DB-1AEB-4F59-8DA8-CF06053EB024}" type="slidenum">
              <a:rPr lang="en-US" altLang="zh-CN">
                <a:solidFill>
                  <a:srgbClr val="006666"/>
                </a:solidFill>
              </a:rPr>
              <a:pPr/>
              <a:t>‹#›</a:t>
            </a:fld>
            <a:endParaRPr lang="en-US" altLang="zh-CN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0010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548CD-73FC-4980-9D11-144C464B84BB}" type="slidenum">
              <a:rPr lang="en-US" altLang="zh-CN">
                <a:solidFill>
                  <a:srgbClr val="006666"/>
                </a:solidFill>
              </a:rPr>
              <a:pPr/>
              <a:t>‹#›</a:t>
            </a:fld>
            <a:endParaRPr lang="en-US" altLang="zh-CN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663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5AB662-8F4B-4797-93C8-E68D9743DB10}" type="slidenum">
              <a:rPr lang="en-US" altLang="zh-CN">
                <a:solidFill>
                  <a:srgbClr val="006666"/>
                </a:solidFill>
              </a:rPr>
              <a:pPr/>
              <a:t>‹#›</a:t>
            </a:fld>
            <a:endParaRPr lang="en-US" altLang="zh-CN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6855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620E4-DCAD-4981-B82B-FFAEE742C75D}" type="slidenum">
              <a:rPr lang="en-US" altLang="zh-CN">
                <a:solidFill>
                  <a:srgbClr val="006666"/>
                </a:solidFill>
              </a:rPr>
              <a:pPr/>
              <a:t>‹#›</a:t>
            </a:fld>
            <a:endParaRPr lang="en-US" altLang="zh-CN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53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4007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5FAD9-1277-4277-9160-CBE8F02AE1C0}" type="slidenum">
              <a:rPr lang="en-US" altLang="zh-CN">
                <a:solidFill>
                  <a:srgbClr val="006666"/>
                </a:solidFill>
              </a:rPr>
              <a:pPr/>
              <a:t>‹#›</a:t>
            </a:fld>
            <a:endParaRPr lang="en-US" altLang="zh-CN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6810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60EF6-FCCD-4B49-89C1-FC30F32381D6}" type="slidenum">
              <a:rPr lang="en-US" altLang="zh-CN">
                <a:solidFill>
                  <a:srgbClr val="006666"/>
                </a:solidFill>
              </a:rPr>
              <a:pPr/>
              <a:t>‹#›</a:t>
            </a:fld>
            <a:endParaRPr lang="en-US" altLang="zh-CN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9611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99B2B-93F8-4A6D-BFE1-7B8B9D290764}" type="slidenum">
              <a:rPr lang="en-US" altLang="zh-CN">
                <a:solidFill>
                  <a:srgbClr val="006666"/>
                </a:solidFill>
              </a:rPr>
              <a:pPr/>
              <a:t>‹#›</a:t>
            </a:fld>
            <a:endParaRPr lang="en-US" altLang="zh-CN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423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BD0AE6-87A6-4EB0-94D3-020BF35FE6F3}" type="slidenum">
              <a:rPr lang="en-US" altLang="zh-CN">
                <a:solidFill>
                  <a:srgbClr val="006666"/>
                </a:solidFill>
              </a:rPr>
              <a:pPr/>
              <a:t>‹#›</a:t>
            </a:fld>
            <a:endParaRPr lang="en-US" altLang="zh-CN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808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B9E06-3277-4949-9DF4-7241257A07FD}" type="slidenum">
              <a:rPr lang="en-US" altLang="zh-CN">
                <a:solidFill>
                  <a:srgbClr val="006666"/>
                </a:solidFill>
              </a:rPr>
              <a:pPr/>
              <a:t>‹#›</a:t>
            </a:fld>
            <a:endParaRPr lang="en-US" altLang="zh-CN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176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01525-6568-41B0-BE3F-4BF6056E1192}" type="slidenum">
              <a:rPr lang="en-US" altLang="zh-CN">
                <a:solidFill>
                  <a:srgbClr val="006666"/>
                </a:solidFill>
              </a:rPr>
              <a:pPr/>
              <a:t>‹#›</a:t>
            </a:fld>
            <a:endParaRPr lang="en-US" altLang="zh-CN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897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05E6882-A487-434F-B298-1E1B14B8891D}" type="slidenum">
              <a:rPr lang="en-US" altLang="zh-CN">
                <a:solidFill>
                  <a:srgbClr val="006666"/>
                </a:solidFill>
              </a:rPr>
              <a:pPr/>
              <a:t>‹#›</a:t>
            </a:fld>
            <a:endParaRPr lang="en-US" altLang="zh-CN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384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E272-4CED-435B-ADF0-8012869EC7B5}" type="datetime4">
              <a:rPr lang="en-US"/>
              <a:pPr>
                <a:defRPr/>
              </a:pPr>
              <a:t>August 21, 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0F11F5-F1E3-4CE3-AA19-8075D1B08F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1372541"/>
      </p:ext>
    </p:extLst>
  </p:cSld>
  <p:clrMapOvr>
    <a:masterClrMapping/>
  </p:clrMapOvr>
  <p:transition>
    <p:zo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D639-1347-4C4A-85F8-AC092E3F6FB5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729A-8D8D-4892-BFD9-7C35E004DC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3017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D639-1347-4C4A-85F8-AC092E3F6FB5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729A-8D8D-4892-BFD9-7C35E004DC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2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168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D639-1347-4C4A-85F8-AC092E3F6FB5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729A-8D8D-4892-BFD9-7C35E004DC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057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D639-1347-4C4A-85F8-AC092E3F6FB5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729A-8D8D-4892-BFD9-7C35E004DC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736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D639-1347-4C4A-85F8-AC092E3F6FB5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729A-8D8D-4892-BFD9-7C35E004DC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284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D639-1347-4C4A-85F8-AC092E3F6FB5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729A-8D8D-4892-BFD9-7C35E004DC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113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D639-1347-4C4A-85F8-AC092E3F6FB5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729A-8D8D-4892-BFD9-7C35E004DC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463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8CFD639-1347-4C4A-85F8-AC092E3F6FB5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34729A-8D8D-4892-BFD9-7C35E004DC9D}" type="slidenum">
              <a:rPr lang="en-US" smtClean="0">
                <a:solidFill>
                  <a:srgbClr val="637052"/>
                </a:solidFill>
              </a:rPr>
              <a:pPr/>
              <a:t>‹#›</a:t>
            </a:fld>
            <a:endParaRPr lang="en-US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23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D639-1347-4C4A-85F8-AC092E3F6FB5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729A-8D8D-4892-BFD9-7C35E004DC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0687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D639-1347-4C4A-85F8-AC092E3F6FB5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729A-8D8D-4892-BFD9-7C35E004DC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24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D639-1347-4C4A-85F8-AC092E3F6FB5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729A-8D8D-4892-BFD9-7C35E004DC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2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268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35551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4478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40767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40767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F075F-9B06-486E-B898-8687FF4D7780}" type="datetime4">
              <a:rPr lang="en-US"/>
              <a:pPr>
                <a:defRPr/>
              </a:pPr>
              <a:t>August 21, 2022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252593-3996-4AF2-A3A5-8C6F7A0D60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701764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17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7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7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8" r:id="rId12"/>
    <p:sldLayoutId id="2147483699" r:id="rId13"/>
    <p:sldLayoutId id="2147483700" r:id="rId14"/>
    <p:sldLayoutId id="2147483731" r:id="rId15"/>
    <p:sldLayoutId id="2147483745" r:id="rId16"/>
    <p:sldLayoutId id="2147483746" r:id="rId17"/>
    <p:sldLayoutId id="2147483747" r:id="rId18"/>
    <p:sldLayoutId id="2147483748" r:id="rId19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08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66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66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852CF0-09DB-45B1-A0CE-DD8977D3E203}" type="slidenum">
              <a:rPr lang="en-US" altLang="zh-CN" smtClean="0">
                <a:solidFill>
                  <a:srgbClr val="006666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66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66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287588" y="0"/>
            <a:ext cx="6856412" cy="6096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66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573588" y="0"/>
            <a:ext cx="4570412" cy="609600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66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6858000" y="0"/>
            <a:ext cx="2286000" cy="6096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66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 flipH="1">
            <a:off x="0" y="6705600"/>
            <a:ext cx="91440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66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 flipH="1">
            <a:off x="0" y="6705600"/>
            <a:ext cx="6856413" cy="152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66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 flipH="1">
            <a:off x="0" y="6705600"/>
            <a:ext cx="4570413" cy="152400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66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 flipH="1">
            <a:off x="0" y="6705600"/>
            <a:ext cx="2286000" cy="1524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66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66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66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 userDrawn="1"/>
        </p:nvSpPr>
        <p:spPr bwMode="auto">
          <a:xfrm>
            <a:off x="8077200" y="6629400"/>
            <a:ext cx="3124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9966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4552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63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0066"/>
        </a:buClr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8000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18CFD639-1347-4C4A-85F8-AC092E3F6FB5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A234729A-8D8D-4892-BFD9-7C35E004DC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1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0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7705" y="2271598"/>
            <a:ext cx="74168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101F4"/>
                </a:solidFill>
              </a:rPr>
              <a:t>Lecture 5  </a:t>
            </a:r>
          </a:p>
          <a:p>
            <a:pPr algn="ctr">
              <a:spcBef>
                <a:spcPts val="1200"/>
              </a:spcBef>
            </a:pPr>
            <a:r>
              <a:rPr lang="en-US" altLang="zh-CN" sz="4800" b="1" dirty="0"/>
              <a:t>Data Stream Mining</a:t>
            </a:r>
          </a:p>
        </p:txBody>
      </p:sp>
    </p:spTree>
    <p:extLst>
      <p:ext uri="{BB962C8B-B14F-4D97-AF65-F5344CB8AC3E}">
        <p14:creationId xmlns:p14="http://schemas.microsoft.com/office/powerpoint/2010/main" val="330737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60173" y="2478156"/>
            <a:ext cx="6506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00FF"/>
                </a:solidFill>
              </a:rPr>
              <a:t>1</a:t>
            </a:r>
            <a:r>
              <a:rPr lang="zh-CN" altLang="en-US" sz="3600" b="1" dirty="0">
                <a:solidFill>
                  <a:srgbClr val="0000FF"/>
                </a:solidFill>
              </a:rPr>
              <a:t>、 </a:t>
            </a:r>
            <a:r>
              <a:rPr lang="en-US" altLang="zh-CN" sz="3600" b="1" dirty="0">
                <a:solidFill>
                  <a:srgbClr val="0000FF"/>
                </a:solidFill>
              </a:rPr>
              <a:t>Concept Drift Detection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1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9089" y="436167"/>
            <a:ext cx="813933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tabLst>
                <a:tab pos="133350" algn="l"/>
              </a:tabLst>
            </a:pPr>
            <a:r>
              <a:rPr lang="en-US" altLang="zh-CN" sz="3200" b="1" dirty="0">
                <a:solidFill>
                  <a:srgbClr val="0000FF"/>
                </a:solidFill>
                <a:cs typeface="+mn-ea"/>
                <a:sym typeface="+mn-lt"/>
              </a:rPr>
              <a:t>1. Distribution-based detector</a:t>
            </a:r>
          </a:p>
          <a:p>
            <a:pPr algn="just">
              <a:spcBef>
                <a:spcPct val="20000"/>
              </a:spcBef>
              <a:tabLst>
                <a:tab pos="133350" algn="l"/>
              </a:tabLst>
            </a:pPr>
            <a:r>
              <a:rPr lang="en-US" altLang="zh-CN" sz="2400" dirty="0">
                <a:solidFill>
                  <a:prstClr val="black"/>
                </a:solidFill>
                <a:cs typeface="+mn-ea"/>
                <a:sym typeface="+mn-lt"/>
              </a:rPr>
              <a:t>Monitoring the change of data distributions between two 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lt"/>
              </a:rPr>
              <a:t>fixed or adaptive </a:t>
            </a:r>
            <a:r>
              <a:rPr lang="en-US" altLang="zh-CN" sz="2400" dirty="0">
                <a:solidFill>
                  <a:prstClr val="black"/>
                </a:solidFill>
                <a:cs typeface="+mn-ea"/>
                <a:sym typeface="+mn-lt"/>
              </a:rPr>
              <a:t>windows of data. (e.g. ADWIN)</a:t>
            </a:r>
          </a:p>
          <a:p>
            <a:pPr algn="just"/>
            <a:endParaRPr lang="zh-CN" altLang="en-US" sz="16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7550" y="5033039"/>
            <a:ext cx="5803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Palatino Linotype" panose="02040502050505030304" pitchFamily="18" charset="0"/>
              <a:buChar char="−"/>
              <a:tabLst>
                <a:tab pos="133350" algn="l"/>
              </a:tabLst>
            </a:pPr>
            <a:r>
              <a:rPr lang="en-US" altLang="zh-CN" sz="2400" dirty="0">
                <a:solidFill>
                  <a:prstClr val="black"/>
                </a:solidFill>
                <a:cs typeface="+mn-ea"/>
                <a:sym typeface="+mn-lt"/>
              </a:rPr>
              <a:t>Hard to determine window size</a:t>
            </a:r>
          </a:p>
          <a:p>
            <a:pPr marL="342900" indent="-342900" algn="just">
              <a:buFont typeface="Palatino Linotype" panose="02040502050505030304" pitchFamily="18" charset="0"/>
              <a:buChar char="−"/>
              <a:tabLst>
                <a:tab pos="133350" algn="l"/>
              </a:tabLst>
            </a:pPr>
            <a:r>
              <a:rPr lang="en-US" altLang="zh-CN" sz="2400" dirty="0">
                <a:solidFill>
                  <a:prstClr val="black"/>
                </a:solidFill>
                <a:cs typeface="+mn-ea"/>
                <a:sym typeface="+mn-lt"/>
              </a:rPr>
              <a:t>Learn concept drift slower</a:t>
            </a:r>
          </a:p>
          <a:p>
            <a:pPr marL="342900" indent="-342900" algn="just">
              <a:buFont typeface="Palatino Linotype" panose="02040502050505030304" pitchFamily="18" charset="0"/>
              <a:buChar char="−"/>
              <a:tabLst>
                <a:tab pos="133350" algn="l"/>
              </a:tabLst>
            </a:pPr>
            <a:r>
              <a:rPr lang="en-US" altLang="zh-CN" sz="2400" dirty="0">
                <a:solidFill>
                  <a:prstClr val="black"/>
                </a:solidFill>
                <a:cs typeface="+mn-ea"/>
                <a:sym typeface="+mn-lt"/>
              </a:rPr>
              <a:t>Virtual concept drift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708559" y="2184251"/>
            <a:ext cx="3653793" cy="2454009"/>
            <a:chOff x="2357422" y="2345008"/>
            <a:chExt cx="3593061" cy="2614967"/>
          </a:xfrm>
        </p:grpSpPr>
        <p:grpSp>
          <p:nvGrpSpPr>
            <p:cNvPr id="79" name="组合 45"/>
            <p:cNvGrpSpPr/>
            <p:nvPr/>
          </p:nvGrpSpPr>
          <p:grpSpPr>
            <a:xfrm>
              <a:off x="2357422" y="2345008"/>
              <a:ext cx="3544379" cy="2614967"/>
              <a:chOff x="1384811" y="2223536"/>
              <a:chExt cx="3544379" cy="2614967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1672843" y="3136990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2660158" y="2827163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2042610" y="2726520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2127103" y="3019812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3063718" y="2703781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3544426" y="3575117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3185011" y="3163828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4169276" y="3091820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4065360" y="3442118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3547002" y="2992974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4464194" y="3091820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4639650" y="2827163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92" name="直接连接符 91"/>
              <p:cNvCxnSpPr/>
              <p:nvPr/>
            </p:nvCxnSpPr>
            <p:spPr>
              <a:xfrm>
                <a:off x="2574550" y="2474098"/>
                <a:ext cx="0" cy="20177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3818380" y="2452582"/>
                <a:ext cx="0" cy="202102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组合 452"/>
              <p:cNvGrpSpPr/>
              <p:nvPr/>
            </p:nvGrpSpPr>
            <p:grpSpPr>
              <a:xfrm>
                <a:off x="1384811" y="2223536"/>
                <a:ext cx="3544379" cy="2277034"/>
                <a:chOff x="683568" y="116632"/>
                <a:chExt cx="4657616" cy="2808312"/>
              </a:xfrm>
            </p:grpSpPr>
            <p:cxnSp>
              <p:nvCxnSpPr>
                <p:cNvPr id="112" name="直接箭头连接符 111"/>
                <p:cNvCxnSpPr/>
                <p:nvPr/>
              </p:nvCxnSpPr>
              <p:spPr>
                <a:xfrm>
                  <a:off x="683568" y="2890428"/>
                  <a:ext cx="465761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箭头连接符 112"/>
                <p:cNvCxnSpPr/>
                <p:nvPr/>
              </p:nvCxnSpPr>
              <p:spPr>
                <a:xfrm flipV="1">
                  <a:off x="755576" y="116632"/>
                  <a:ext cx="0" cy="28083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等腰三角形 94"/>
              <p:cNvSpPr/>
              <p:nvPr/>
            </p:nvSpPr>
            <p:spPr>
              <a:xfrm>
                <a:off x="1824523" y="3752355"/>
                <a:ext cx="128688" cy="13316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6" name="等腰三角形 95"/>
              <p:cNvSpPr/>
              <p:nvPr/>
            </p:nvSpPr>
            <p:spPr>
              <a:xfrm>
                <a:off x="1904195" y="4095744"/>
                <a:ext cx="128688" cy="13316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7" name="等腰三角形 96"/>
              <p:cNvSpPr/>
              <p:nvPr/>
            </p:nvSpPr>
            <p:spPr>
              <a:xfrm>
                <a:off x="2264235" y="3530531"/>
                <a:ext cx="128688" cy="13316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等腰三角形 97"/>
              <p:cNvSpPr/>
              <p:nvPr/>
            </p:nvSpPr>
            <p:spPr>
              <a:xfrm>
                <a:off x="2689641" y="3281006"/>
                <a:ext cx="128688" cy="13316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等腰三角形 98"/>
              <p:cNvSpPr/>
              <p:nvPr/>
            </p:nvSpPr>
            <p:spPr>
              <a:xfrm>
                <a:off x="2642416" y="3968726"/>
                <a:ext cx="128688" cy="13316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等腰三角形 99"/>
              <p:cNvSpPr/>
              <p:nvPr/>
            </p:nvSpPr>
            <p:spPr>
              <a:xfrm>
                <a:off x="2192227" y="3962579"/>
                <a:ext cx="128688" cy="13316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1" name="等腰三角形 100"/>
              <p:cNvSpPr/>
              <p:nvPr/>
            </p:nvSpPr>
            <p:spPr>
              <a:xfrm>
                <a:off x="2876164" y="3550302"/>
                <a:ext cx="128688" cy="13316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2" name="等腰三角形 101"/>
              <p:cNvSpPr/>
              <p:nvPr/>
            </p:nvSpPr>
            <p:spPr>
              <a:xfrm>
                <a:off x="3104274" y="4020539"/>
                <a:ext cx="128688" cy="13316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3" name="等腰三角形 102"/>
              <p:cNvSpPr/>
              <p:nvPr/>
            </p:nvSpPr>
            <p:spPr>
              <a:xfrm>
                <a:off x="3446459" y="4165280"/>
                <a:ext cx="128688" cy="13316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" name="等腰三角形 103"/>
              <p:cNvSpPr/>
              <p:nvPr/>
            </p:nvSpPr>
            <p:spPr>
              <a:xfrm>
                <a:off x="3922015" y="3958113"/>
                <a:ext cx="128688" cy="13316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5" name="等腰三角形 104"/>
              <p:cNvSpPr/>
              <p:nvPr/>
            </p:nvSpPr>
            <p:spPr>
              <a:xfrm>
                <a:off x="4364761" y="3762968"/>
                <a:ext cx="128688" cy="13316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6" name="等腰三角形 105"/>
              <p:cNvSpPr/>
              <p:nvPr/>
            </p:nvSpPr>
            <p:spPr>
              <a:xfrm>
                <a:off x="4627207" y="3375535"/>
                <a:ext cx="128688" cy="13316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7" name="等腰三角形 106"/>
              <p:cNvSpPr/>
              <p:nvPr/>
            </p:nvSpPr>
            <p:spPr>
              <a:xfrm>
                <a:off x="4541066" y="4091278"/>
                <a:ext cx="128688" cy="13316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8" name="等腰三角形 107"/>
              <p:cNvSpPr/>
              <p:nvPr/>
            </p:nvSpPr>
            <p:spPr>
              <a:xfrm>
                <a:off x="4152696" y="2564738"/>
                <a:ext cx="128688" cy="13316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9" name="等腰三角形 108"/>
              <p:cNvSpPr/>
              <p:nvPr/>
            </p:nvSpPr>
            <p:spPr>
              <a:xfrm>
                <a:off x="4489463" y="2431573"/>
                <a:ext cx="128688" cy="13316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0" name="TextBox 41"/>
              <p:cNvSpPr txBox="1"/>
              <p:nvPr/>
            </p:nvSpPr>
            <p:spPr>
              <a:xfrm>
                <a:off x="1868114" y="4407616"/>
                <a:ext cx="7143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b="1" dirty="0">
                    <a:solidFill>
                      <a:prstClr val="black"/>
                    </a:solidFill>
                    <a:cs typeface="+mn-ea"/>
                    <a:sym typeface="+mn-lt"/>
                  </a:rPr>
                  <a:t>w</a:t>
                </a:r>
                <a:r>
                  <a:rPr lang="en-US" altLang="zh-CN" sz="1500" b="1" baseline="-25000" dirty="0">
                    <a:solidFill>
                      <a:prstClr val="black"/>
                    </a:solidFill>
                    <a:cs typeface="+mn-ea"/>
                    <a:sym typeface="+mn-lt"/>
                  </a:rPr>
                  <a:t>1</a:t>
                </a:r>
                <a:endParaRPr lang="zh-CN" altLang="en-US" sz="1500" b="1" baseline="-25000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1" name="TextBox 42"/>
              <p:cNvSpPr txBox="1"/>
              <p:nvPr/>
            </p:nvSpPr>
            <p:spPr>
              <a:xfrm>
                <a:off x="3000364" y="4407616"/>
                <a:ext cx="7143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b="1" dirty="0">
                    <a:solidFill>
                      <a:prstClr val="black"/>
                    </a:solidFill>
                    <a:cs typeface="+mn-ea"/>
                    <a:sym typeface="+mn-lt"/>
                  </a:rPr>
                  <a:t>w</a:t>
                </a:r>
                <a:r>
                  <a:rPr lang="en-US" altLang="zh-CN" sz="1500" b="1" baseline="-25000" dirty="0">
                    <a:solidFill>
                      <a:prstClr val="black"/>
                    </a:solidFill>
                    <a:cs typeface="+mn-ea"/>
                    <a:sym typeface="+mn-lt"/>
                  </a:rPr>
                  <a:t>2</a:t>
                </a:r>
                <a:endParaRPr lang="zh-CN" altLang="en-US" sz="1500" b="1" baseline="-25000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4" name="任意多边形 113"/>
            <p:cNvSpPr/>
            <p:nvPr/>
          </p:nvSpPr>
          <p:spPr>
            <a:xfrm>
              <a:off x="2571736" y="3143248"/>
              <a:ext cx="3378747" cy="983811"/>
            </a:xfrm>
            <a:custGeom>
              <a:avLst/>
              <a:gdLst>
                <a:gd name="connsiteX0" fmla="*/ 0 w 4796118"/>
                <a:gd name="connsiteY0" fmla="*/ 717176 h 863224"/>
                <a:gd name="connsiteX1" fmla="*/ 1801906 w 4796118"/>
                <a:gd name="connsiteY1" fmla="*/ 35858 h 863224"/>
                <a:gd name="connsiteX2" fmla="*/ 2770095 w 4796118"/>
                <a:gd name="connsiteY2" fmla="*/ 860611 h 863224"/>
                <a:gd name="connsiteX3" fmla="*/ 4312024 w 4796118"/>
                <a:gd name="connsiteY3" fmla="*/ 286870 h 863224"/>
                <a:gd name="connsiteX4" fmla="*/ 4796118 w 4796118"/>
                <a:gd name="connsiteY4" fmla="*/ 0 h 86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6118" h="863224">
                  <a:moveTo>
                    <a:pt x="0" y="717176"/>
                  </a:moveTo>
                  <a:cubicBezTo>
                    <a:pt x="670112" y="364564"/>
                    <a:pt x="1340224" y="11952"/>
                    <a:pt x="1801906" y="35858"/>
                  </a:cubicBezTo>
                  <a:cubicBezTo>
                    <a:pt x="2263588" y="59764"/>
                    <a:pt x="2351742" y="818776"/>
                    <a:pt x="2770095" y="860611"/>
                  </a:cubicBezTo>
                  <a:cubicBezTo>
                    <a:pt x="3188448" y="902446"/>
                    <a:pt x="3974354" y="430305"/>
                    <a:pt x="4312024" y="286870"/>
                  </a:cubicBezTo>
                  <a:cubicBezTo>
                    <a:pt x="4649695" y="143435"/>
                    <a:pt x="4721412" y="46318"/>
                    <a:pt x="4796118" y="0"/>
                  </a:cubicBezTo>
                </a:path>
              </a:pathLst>
            </a:custGeom>
            <a:noFill/>
            <a:ln w="25400">
              <a:solidFill>
                <a:schemeClr val="tx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2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241913" y="510122"/>
            <a:ext cx="8286808" cy="476759"/>
          </a:xfrm>
        </p:spPr>
        <p:txBody>
          <a:bodyPr/>
          <a:lstStyle/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Adaptive Windowing</a:t>
            </a:r>
            <a:r>
              <a:rPr lang="zh-CN" altLang="en-US" sz="2400" b="1" dirty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ADWIN</a:t>
            </a:r>
            <a:r>
              <a:rPr lang="zh-CN" altLang="en-US" sz="2400" b="1" dirty="0"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59" y="3103742"/>
            <a:ext cx="8498219" cy="24979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9194" y="1185502"/>
            <a:ext cx="81995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cs typeface="+mn-ea"/>
                <a:sym typeface="+mn-lt"/>
              </a:rPr>
              <a:t>The idea is simple: whenever two “large enough” subwindows of W exhibit “</a:t>
            </a:r>
            <a:r>
              <a:rPr lang="zh-CN" altLang="en-US" sz="2400" b="1" dirty="0">
                <a:solidFill>
                  <a:srgbClr val="0000FF"/>
                </a:solidFill>
                <a:cs typeface="+mn-ea"/>
                <a:sym typeface="+mn-lt"/>
              </a:rPr>
              <a:t>distinct enough</a:t>
            </a:r>
            <a:r>
              <a:rPr lang="zh-CN" altLang="en-US" sz="2400" dirty="0">
                <a:solidFill>
                  <a:prstClr val="black"/>
                </a:solidFill>
                <a:cs typeface="+mn-ea"/>
                <a:sym typeface="+mn-lt"/>
              </a:rPr>
              <a:t>” averages, one can conclude that the corresponding expected values are different,and the older portion of the window is dropped.</a:t>
            </a:r>
          </a:p>
        </p:txBody>
      </p:sp>
      <p:sp>
        <p:nvSpPr>
          <p:cNvPr id="2" name="矩形 1"/>
          <p:cNvSpPr/>
          <p:nvPr/>
        </p:nvSpPr>
        <p:spPr>
          <a:xfrm>
            <a:off x="621955" y="6030764"/>
            <a:ext cx="77831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Bifet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Learning from Time-Changing Data with Adaptive Windowing </a:t>
            </a:r>
          </a:p>
        </p:txBody>
      </p:sp>
    </p:spTree>
    <p:extLst>
      <p:ext uri="{BB962C8B-B14F-4D97-AF65-F5344CB8AC3E}">
        <p14:creationId xmlns:p14="http://schemas.microsoft.com/office/powerpoint/2010/main" val="6585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5949" y="438024"/>
            <a:ext cx="8141402" cy="211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tabLst>
                <a:tab pos="133350" algn="l"/>
              </a:tabLst>
            </a:pPr>
            <a:r>
              <a:rPr lang="en-US" altLang="zh-CN" sz="3200" b="1" dirty="0">
                <a:solidFill>
                  <a:srgbClr val="0000FF"/>
                </a:solidFill>
                <a:cs typeface="+mn-ea"/>
                <a:sym typeface="+mn-lt"/>
              </a:rPr>
              <a:t>2. Error-rate based detector</a:t>
            </a:r>
          </a:p>
          <a:p>
            <a:pPr algn="just">
              <a:spcBef>
                <a:spcPts val="432"/>
              </a:spcBef>
              <a:tabLst>
                <a:tab pos="133350" algn="l"/>
              </a:tabLst>
            </a:pPr>
            <a:r>
              <a:rPr lang="en-US" altLang="zh-CN" sz="2400" dirty="0">
                <a:solidFill>
                  <a:prstClr val="black"/>
                </a:solidFill>
                <a:cs typeface="+mn-ea"/>
                <a:sym typeface="+mn-lt"/>
              </a:rPr>
              <a:t>Capture concept drift based on the </a:t>
            </a:r>
            <a:r>
              <a:rPr lang="en-US" altLang="zh-CN" sz="2400" dirty="0">
                <a:solidFill>
                  <a:srgbClr val="0000FF"/>
                </a:solidFill>
                <a:cs typeface="+mn-ea"/>
                <a:sym typeface="+mn-lt"/>
              </a:rPr>
              <a:t>change of the classification performance</a:t>
            </a:r>
            <a:r>
              <a:rPr lang="en-US" altLang="zh-CN" sz="2400" dirty="0">
                <a:solidFill>
                  <a:prstClr val="black"/>
                </a:solidFill>
                <a:cs typeface="+mn-ea"/>
                <a:sym typeface="+mn-lt"/>
              </a:rPr>
              <a:t>. (i.e. comparing the current classification performance to the average historical error rate with statistical analysis.) (e.g. PHT)</a:t>
            </a:r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8182" y="5071958"/>
            <a:ext cx="66270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Palatino Linotype" panose="02040502050505030304" pitchFamily="18" charset="0"/>
              <a:buChar char="−"/>
              <a:tabLst>
                <a:tab pos="133350" algn="l"/>
              </a:tabLst>
            </a:pPr>
            <a:r>
              <a:rPr lang="en-US" altLang="zh-CN" sz="2400" dirty="0">
                <a:solidFill>
                  <a:prstClr val="black"/>
                </a:solidFill>
                <a:cs typeface="+mn-ea"/>
                <a:sym typeface="+mn-lt"/>
              </a:rPr>
              <a:t>Sensitive to noise</a:t>
            </a:r>
          </a:p>
          <a:p>
            <a:pPr marL="342900" indent="-342900" algn="just">
              <a:buFont typeface="Palatino Linotype" panose="02040502050505030304" pitchFamily="18" charset="0"/>
              <a:buChar char="−"/>
              <a:tabLst>
                <a:tab pos="133350" algn="l"/>
              </a:tabLst>
            </a:pPr>
            <a:r>
              <a:rPr lang="en-US" altLang="zh-CN" sz="2400" dirty="0">
                <a:solidFill>
                  <a:prstClr val="black"/>
                </a:solidFill>
                <a:cs typeface="+mn-ea"/>
                <a:sym typeface="+mn-lt"/>
              </a:rPr>
              <a:t>Hard to deal with gradual concept drift</a:t>
            </a:r>
          </a:p>
          <a:p>
            <a:pPr marL="342900" indent="-342900" algn="just">
              <a:buFont typeface="Palatino Linotype" panose="02040502050505030304" pitchFamily="18" charset="0"/>
              <a:buChar char="−"/>
              <a:tabLst>
                <a:tab pos="133350" algn="l"/>
              </a:tabLst>
            </a:pPr>
            <a:r>
              <a:rPr lang="en-US" altLang="zh-CN" sz="2400" dirty="0">
                <a:solidFill>
                  <a:prstClr val="black"/>
                </a:solidFill>
                <a:cs typeface="+mn-ea"/>
                <a:sym typeface="+mn-lt"/>
              </a:rPr>
              <a:t>Depend on learning model itself heavily</a:t>
            </a:r>
          </a:p>
        </p:txBody>
      </p:sp>
      <p:sp>
        <p:nvSpPr>
          <p:cNvPr id="7" name="椭圆 6"/>
          <p:cNvSpPr/>
          <p:nvPr/>
        </p:nvSpPr>
        <p:spPr>
          <a:xfrm>
            <a:off x="1725200" y="3351509"/>
            <a:ext cx="108012" cy="108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465686" y="3119139"/>
            <a:ext cx="108012" cy="108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02525" y="3043657"/>
            <a:ext cx="108012" cy="108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65895" y="3263626"/>
            <a:ext cx="108012" cy="108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68356" y="3026602"/>
            <a:ext cx="108012" cy="108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128887" y="3680104"/>
            <a:ext cx="108012" cy="108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59326" y="3371638"/>
            <a:ext cx="108012" cy="108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597524" y="3317632"/>
            <a:ext cx="108012" cy="108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519587" y="3580355"/>
            <a:ext cx="108012" cy="108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130819" y="3243497"/>
            <a:ext cx="108012" cy="108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818713" y="3317632"/>
            <a:ext cx="108012" cy="108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950305" y="3119139"/>
            <a:ext cx="108012" cy="108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0" name="组合 452"/>
          <p:cNvGrpSpPr/>
          <p:nvPr/>
        </p:nvGrpSpPr>
        <p:grpSpPr>
          <a:xfrm>
            <a:off x="1509177" y="2682968"/>
            <a:ext cx="2658284" cy="1707280"/>
            <a:chOff x="683568" y="116632"/>
            <a:chExt cx="4657616" cy="2276373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683568" y="2321567"/>
              <a:ext cx="46576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rot="16200000" flipV="1">
              <a:off x="-371675" y="1243885"/>
              <a:ext cx="2276373" cy="21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等腰三角形 22"/>
          <p:cNvSpPr/>
          <p:nvPr/>
        </p:nvSpPr>
        <p:spPr>
          <a:xfrm>
            <a:off x="1838960" y="3813034"/>
            <a:ext cx="96516" cy="9987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>
            <a:off x="1898714" y="4070576"/>
            <a:ext cx="96516" cy="9987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2168744" y="3646666"/>
            <a:ext cx="96516" cy="9987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2487798" y="3459522"/>
            <a:ext cx="96516" cy="9987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2452379" y="3975312"/>
            <a:ext cx="96516" cy="9987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2114738" y="3970702"/>
            <a:ext cx="96516" cy="9987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9" name="等腰三角形 28"/>
          <p:cNvSpPr/>
          <p:nvPr/>
        </p:nvSpPr>
        <p:spPr>
          <a:xfrm>
            <a:off x="2627690" y="3661494"/>
            <a:ext cx="96516" cy="9987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等腰三角形 29"/>
          <p:cNvSpPr/>
          <p:nvPr/>
        </p:nvSpPr>
        <p:spPr>
          <a:xfrm>
            <a:off x="2798773" y="4014172"/>
            <a:ext cx="96516" cy="9987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3055412" y="4122728"/>
            <a:ext cx="96516" cy="9987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等腰三角形 31"/>
          <p:cNvSpPr/>
          <p:nvPr/>
        </p:nvSpPr>
        <p:spPr>
          <a:xfrm>
            <a:off x="3412079" y="3967352"/>
            <a:ext cx="96516" cy="9987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等腰三角形 32"/>
          <p:cNvSpPr/>
          <p:nvPr/>
        </p:nvSpPr>
        <p:spPr>
          <a:xfrm>
            <a:off x="3744138" y="3820994"/>
            <a:ext cx="96516" cy="9987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3940973" y="3530419"/>
            <a:ext cx="96516" cy="9987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等腰三角形 34"/>
          <p:cNvSpPr/>
          <p:nvPr/>
        </p:nvSpPr>
        <p:spPr>
          <a:xfrm>
            <a:off x="3876367" y="4067226"/>
            <a:ext cx="96516" cy="9987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等腰三角形 35"/>
          <p:cNvSpPr/>
          <p:nvPr/>
        </p:nvSpPr>
        <p:spPr>
          <a:xfrm>
            <a:off x="3585089" y="2922321"/>
            <a:ext cx="96516" cy="9987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1669912" y="3265100"/>
            <a:ext cx="2534060" cy="737858"/>
          </a:xfrm>
          <a:custGeom>
            <a:avLst/>
            <a:gdLst>
              <a:gd name="connsiteX0" fmla="*/ 0 w 4796118"/>
              <a:gd name="connsiteY0" fmla="*/ 717176 h 863224"/>
              <a:gd name="connsiteX1" fmla="*/ 1801906 w 4796118"/>
              <a:gd name="connsiteY1" fmla="*/ 35858 h 863224"/>
              <a:gd name="connsiteX2" fmla="*/ 2770095 w 4796118"/>
              <a:gd name="connsiteY2" fmla="*/ 860611 h 863224"/>
              <a:gd name="connsiteX3" fmla="*/ 4312024 w 4796118"/>
              <a:gd name="connsiteY3" fmla="*/ 286870 h 863224"/>
              <a:gd name="connsiteX4" fmla="*/ 4796118 w 4796118"/>
              <a:gd name="connsiteY4" fmla="*/ 0 h 86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6118" h="863224">
                <a:moveTo>
                  <a:pt x="0" y="717176"/>
                </a:moveTo>
                <a:cubicBezTo>
                  <a:pt x="670112" y="364564"/>
                  <a:pt x="1340224" y="11952"/>
                  <a:pt x="1801906" y="35858"/>
                </a:cubicBezTo>
                <a:cubicBezTo>
                  <a:pt x="2263588" y="59764"/>
                  <a:pt x="2351742" y="818776"/>
                  <a:pt x="2770095" y="860611"/>
                </a:cubicBezTo>
                <a:cubicBezTo>
                  <a:pt x="3188448" y="902446"/>
                  <a:pt x="3974354" y="430305"/>
                  <a:pt x="4312024" y="286870"/>
                </a:cubicBezTo>
                <a:cubicBezTo>
                  <a:pt x="4649695" y="143435"/>
                  <a:pt x="4721412" y="46318"/>
                  <a:pt x="4796118" y="0"/>
                </a:cubicBezTo>
              </a:path>
            </a:pathLst>
          </a:custGeom>
          <a:noFill/>
          <a:ln w="254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1777068" y="3157943"/>
            <a:ext cx="96516" cy="9987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9" name="等腰三角形 38"/>
          <p:cNvSpPr/>
          <p:nvPr/>
        </p:nvSpPr>
        <p:spPr>
          <a:xfrm>
            <a:off x="2902217" y="3104364"/>
            <a:ext cx="96516" cy="9987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87902" y="2943628"/>
            <a:ext cx="589364" cy="150019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3277266" y="3050785"/>
            <a:ext cx="1232306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90"/>
          <p:cNvSpPr txBox="1"/>
          <p:nvPr/>
        </p:nvSpPr>
        <p:spPr>
          <a:xfrm>
            <a:off x="4563150" y="2890050"/>
            <a:ext cx="361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cs typeface="+mn-ea"/>
                <a:sym typeface="+mn-lt"/>
              </a:rPr>
              <a:t>Infer time-changing  concept relying on </a:t>
            </a:r>
            <a:r>
              <a:rPr lang="en-US" altLang="zh-CN" b="1" dirty="0">
                <a:solidFill>
                  <a:prstClr val="black"/>
                </a:solidFill>
                <a:cs typeface="+mn-ea"/>
                <a:sym typeface="+mn-lt"/>
              </a:rPr>
              <a:t>performance degradation</a:t>
            </a:r>
            <a:endParaRPr lang="zh-CN" altLang="en-US" b="1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3" name="TextBox 91"/>
          <p:cNvSpPr txBox="1"/>
          <p:nvPr/>
        </p:nvSpPr>
        <p:spPr>
          <a:xfrm>
            <a:off x="4670307" y="3908041"/>
            <a:ext cx="166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cs typeface="+mn-ea"/>
                <a:sym typeface="+mn-lt"/>
              </a:rPr>
              <a:t>Indirectly</a:t>
            </a:r>
            <a:endParaRPr lang="zh-CN" altLang="en-US" sz="2400" b="1" dirty="0">
              <a:solidFill>
                <a:srgbClr val="0000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096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241912" y="437858"/>
            <a:ext cx="8605070" cy="357569"/>
          </a:xfrm>
        </p:spPr>
        <p:txBody>
          <a:bodyPr/>
          <a:lstStyle/>
          <a:p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Drift  detection method: DDM</a:t>
            </a:r>
          </a:p>
          <a:p>
            <a:endParaRPr lang="zh-CN" altLang="en-US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50929" y="1136383"/>
            <a:ext cx="8070784" cy="3017520"/>
          </a:xfrm>
        </p:spPr>
        <p:txBody>
          <a:bodyPr/>
          <a:lstStyle/>
          <a:p>
            <a:pPr algn="just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  A significant increase in the error of the algorithm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, suggest a change in the class distribution, and whether is a significant increase  is based on following formula.</a:t>
            </a:r>
          </a:p>
          <a:p>
            <a:pPr>
              <a:buNone/>
            </a:pP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>
              <a:buNone/>
            </a:pP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  </a:t>
            </a:r>
            <a:endParaRPr lang="zh-CN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857158"/>
              </p:ext>
            </p:extLst>
          </p:nvPr>
        </p:nvGraphicFramePr>
        <p:xfrm>
          <a:off x="2450104" y="3139346"/>
          <a:ext cx="3472434" cy="595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4" imgW="1333440" imgH="228600" progId="Equation.DSMT4">
                  <p:embed/>
                </p:oleObj>
              </mc:Choice>
              <mc:Fallback>
                <p:oleObj name="Equation" r:id="rId4" imgW="1333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104" y="3139346"/>
                        <a:ext cx="3472434" cy="5952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46324"/>
              </p:ext>
            </p:extLst>
          </p:nvPr>
        </p:nvGraphicFramePr>
        <p:xfrm>
          <a:off x="6708475" y="4235536"/>
          <a:ext cx="445549" cy="51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475" y="4235536"/>
                        <a:ext cx="445549" cy="518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6"/>
          <p:cNvSpPr txBox="1"/>
          <p:nvPr/>
        </p:nvSpPr>
        <p:spPr>
          <a:xfrm>
            <a:off x="301547" y="4298520"/>
            <a:ext cx="7367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cs typeface="+mn-ea"/>
                <a:sym typeface="+mn-lt"/>
              </a:rPr>
              <a:t>the error-rate is the probability</a:t>
            </a:r>
            <a:r>
              <a:rPr lang="en-US" altLang="zh-CN" sz="200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cs typeface="+mn-ea"/>
                <a:sym typeface="+mn-lt"/>
              </a:rPr>
              <a:t>of observed False,  </a:t>
            </a:r>
          </a:p>
          <a:p>
            <a:r>
              <a:rPr lang="en-US" altLang="zh-CN" sz="2400" dirty="0">
                <a:solidFill>
                  <a:prstClr val="black"/>
                </a:solidFill>
                <a:cs typeface="+mn-ea"/>
                <a:sym typeface="+mn-lt"/>
              </a:rPr>
              <a:t>, with standard deviation given by</a:t>
            </a:r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041791"/>
              </p:ext>
            </p:extLst>
          </p:nvPr>
        </p:nvGraphicFramePr>
        <p:xfrm>
          <a:off x="4660643" y="4686430"/>
          <a:ext cx="3370174" cy="500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Equation" r:id="rId8" imgW="1346040" imgH="228600" progId="Equation.DSMT4">
                  <p:embed/>
                </p:oleObj>
              </mc:Choice>
              <mc:Fallback>
                <p:oleObj name="Equation" r:id="rId8" imgW="1346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643" y="4686430"/>
                        <a:ext cx="3370174" cy="5006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37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29409" y="2557669"/>
            <a:ext cx="6155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Stream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398821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26378" y="473699"/>
            <a:ext cx="6618977" cy="649287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000FF"/>
                </a:solidFill>
                <a:cs typeface="+mn-ea"/>
                <a:sym typeface="+mn-lt"/>
              </a:rPr>
              <a:t>Data stream classification</a:t>
            </a:r>
            <a:endParaRPr lang="zh-CN" altLang="en-US" sz="3200" b="1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232397" y="1286492"/>
            <a:ext cx="8809997" cy="370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dirty="0">
                <a:cs typeface="+mn-ea"/>
                <a:sym typeface="+mn-lt"/>
              </a:rPr>
              <a:t>Classification: Model construction based on training sets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>
                <a:cs typeface="+mn-ea"/>
                <a:sym typeface="+mn-lt"/>
              </a:rPr>
              <a:t>Typical classification methods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100" dirty="0">
                <a:cs typeface="+mn-ea"/>
                <a:sym typeface="+mn-lt"/>
              </a:rPr>
              <a:t>K-Nearest neighbor approach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100" dirty="0">
                <a:cs typeface="+mn-ea"/>
                <a:sym typeface="+mn-lt"/>
              </a:rPr>
              <a:t>Decision tree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100" dirty="0">
                <a:cs typeface="+mn-ea"/>
                <a:sym typeface="+mn-lt"/>
              </a:rPr>
              <a:t>Bayesian classification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100" dirty="0">
                <a:cs typeface="+mn-ea"/>
                <a:sym typeface="+mn-lt"/>
              </a:rPr>
              <a:t>Neural network approach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100" dirty="0">
                <a:cs typeface="+mn-ea"/>
                <a:sym typeface="+mn-lt"/>
              </a:rPr>
              <a:t>Support Vector Machines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100" dirty="0">
                <a:cs typeface="+mn-ea"/>
                <a:sym typeface="+mn-lt"/>
              </a:rPr>
              <a:t>Other methods</a:t>
            </a:r>
          </a:p>
        </p:txBody>
      </p:sp>
      <p:sp>
        <p:nvSpPr>
          <p:cNvPr id="3" name="矩形 2"/>
          <p:cNvSpPr/>
          <p:nvPr/>
        </p:nvSpPr>
        <p:spPr>
          <a:xfrm>
            <a:off x="514620" y="5152949"/>
            <a:ext cx="8527774" cy="1148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en-US" sz="3200" b="1" dirty="0">
                <a:solidFill>
                  <a:srgbClr val="FF0000"/>
                </a:solidFill>
                <a:cs typeface="+mn-ea"/>
                <a:sym typeface="+mn-lt"/>
              </a:rPr>
              <a:t>Are these approaches ok for data stream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2733419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98657" y="514182"/>
            <a:ext cx="5598559" cy="649287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00FF"/>
                </a:solidFill>
                <a:cs typeface="+mn-ea"/>
                <a:sym typeface="+mn-lt"/>
              </a:rPr>
              <a:t>Data stream classification Circle</a:t>
            </a:r>
            <a:endParaRPr lang="zh-CN" altLang="en-US" sz="2800" b="1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5" y="1450286"/>
            <a:ext cx="4225672" cy="46343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71707" y="2391059"/>
            <a:ext cx="4680136" cy="2465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100" dirty="0">
                <a:cs typeface="+mn-ea"/>
                <a:sym typeface="+mn-lt"/>
              </a:rPr>
              <a:t>Process an example at a time, and inspect it only once 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100" dirty="0">
                <a:cs typeface="+mn-ea"/>
                <a:sym typeface="+mn-lt"/>
              </a:rPr>
              <a:t>Be ready to predict at any point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100" dirty="0">
                <a:cs typeface="+mn-ea"/>
                <a:sym typeface="+mn-lt"/>
              </a:rPr>
              <a:t>Use a limited amount of memory 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100" dirty="0">
                <a:cs typeface="+mn-ea"/>
                <a:sym typeface="+mn-lt"/>
              </a:rPr>
              <a:t>Work in a limited amount of time</a:t>
            </a:r>
            <a:endParaRPr lang="zh-CN" altLang="en-US" sz="21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87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17319" y="480325"/>
            <a:ext cx="4248150" cy="649287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000FF"/>
                </a:solidFill>
                <a:cs typeface="+mn-ea"/>
                <a:sym typeface="+mn-lt"/>
              </a:rPr>
              <a:t>Procedure</a:t>
            </a:r>
            <a:endParaRPr lang="zh-CN" altLang="en-US" sz="3200" b="1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735729" y="1428916"/>
            <a:ext cx="7944445" cy="497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The algorithm is passed the next available example from the stream (requirement 1)</a:t>
            </a: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 The algorithm processes the example, updating its data structures. It does so without exceeding the memory bounds set on it (requirement 2), and as quickly as possible (requirement 3).</a:t>
            </a: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The algorithm is ready to accept the next example. (requirement 4)</a:t>
            </a:r>
            <a:r>
              <a:rPr lang="en-US" altLang="zh-CN" sz="2800" dirty="0">
                <a:latin typeface="+mn-lt"/>
                <a:cs typeface="+mn-ea"/>
                <a:sym typeface="+mn-lt"/>
              </a:rPr>
              <a:t> </a:t>
            </a:r>
            <a:br>
              <a:rPr lang="en-US" altLang="zh-CN" sz="2400" dirty="0">
                <a:latin typeface="+mn-lt"/>
                <a:cs typeface="+mn-ea"/>
                <a:sym typeface="+mn-lt"/>
              </a:rPr>
            </a:br>
            <a:endParaRPr lang="zh-CN" altLang="en-US" sz="2400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3804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840260" y="1928877"/>
            <a:ext cx="7579857" cy="4422496"/>
          </a:xfrm>
        </p:spPr>
        <p:txBody>
          <a:bodyPr/>
          <a:lstStyle/>
          <a:p>
            <a:pPr lvl="1" fontAlgn="base">
              <a:lnSpc>
                <a:spcPct val="15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</a:pPr>
            <a:r>
              <a:rPr lang="en-US" altLang="en-US" sz="3200" kern="0" dirty="0">
                <a:solidFill>
                  <a:srgbClr val="000000"/>
                </a:solidFill>
                <a:cs typeface="+mn-ea"/>
                <a:sym typeface="+mn-lt"/>
              </a:rPr>
              <a:t> VFDT (Very Fast Decision Tree, KDD’00)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</a:pPr>
            <a:r>
              <a:rPr lang="en-US" altLang="en-US" sz="3200" kern="0" dirty="0">
                <a:solidFill>
                  <a:srgbClr val="000000"/>
                </a:solidFill>
                <a:cs typeface="+mn-ea"/>
                <a:sym typeface="+mn-lt"/>
              </a:rPr>
              <a:t>CVFDT (KDD’01)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</a:pPr>
            <a:r>
              <a:rPr lang="en-US" altLang="en-US" sz="3200" kern="0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lang="en-US" altLang="en-US" sz="3200" kern="0" dirty="0" err="1">
                <a:solidFill>
                  <a:srgbClr val="000000"/>
                </a:solidFill>
                <a:cs typeface="+mn-ea"/>
                <a:sym typeface="+mn-lt"/>
              </a:rPr>
              <a:t>SyncStream</a:t>
            </a:r>
            <a:r>
              <a:rPr lang="en-US" altLang="en-US" sz="3200" kern="0" dirty="0">
                <a:solidFill>
                  <a:srgbClr val="000000"/>
                </a:solidFill>
                <a:cs typeface="+mn-ea"/>
                <a:sym typeface="+mn-lt"/>
              </a:rPr>
              <a:t> (Shao et al., KDD’14)</a:t>
            </a:r>
          </a:p>
          <a:p>
            <a:pPr>
              <a:lnSpc>
                <a:spcPct val="150000"/>
              </a:lnSpc>
            </a:pPr>
            <a:endParaRPr lang="zh-CN" altLang="en-US" sz="36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2638" y="897925"/>
            <a:ext cx="5865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algorithms</a:t>
            </a:r>
            <a:endParaRPr lang="zh-CN" altLang="en-US" sz="4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2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81143" y="1436852"/>
            <a:ext cx="8011066" cy="3751374"/>
          </a:xfrm>
        </p:spPr>
        <p:txBody>
          <a:bodyPr/>
          <a:lstStyle/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What is data stream?</a:t>
            </a:r>
          </a:p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What is Concept Drift?</a:t>
            </a:r>
          </a:p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Concept drift detection</a:t>
            </a:r>
          </a:p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Data stream classification</a:t>
            </a:r>
          </a:p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Data stream clustering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480452" y="602887"/>
            <a:ext cx="8286808" cy="583183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Outline</a:t>
            </a:r>
            <a:endParaRPr lang="zh-CN" altLang="en-US" sz="3600" b="1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8808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7772400" cy="1143000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000FF"/>
                </a:solidFill>
                <a:ea typeface="SimSun" panose="02010600030101010101" pitchFamily="2" charset="-122"/>
              </a:rPr>
              <a:t>Decision Tree Learning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5105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bg2"/>
                </a:solidFill>
                <a:ea typeface="SimSun" panose="02010600030101010101" pitchFamily="2" charset="-122"/>
              </a:rPr>
              <a:t>One of the most effective and widely-used classification methods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bg2"/>
                </a:solidFill>
                <a:ea typeface="SimSun" panose="02010600030101010101" pitchFamily="2" charset="-122"/>
              </a:rPr>
              <a:t>Induce models in the form of decision trees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bg2"/>
                </a:solidFill>
                <a:ea typeface="SimSun" panose="02010600030101010101" pitchFamily="2" charset="-122"/>
              </a:rPr>
              <a:t>Each node contains a test on the attribute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bg2"/>
                </a:solidFill>
                <a:ea typeface="SimSun" panose="02010600030101010101" pitchFamily="2" charset="-122"/>
              </a:rPr>
              <a:t>Each branch from a node corresponds to a possible outcome of the test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bg2"/>
                </a:solidFill>
                <a:ea typeface="SimSun" panose="02010600030101010101" pitchFamily="2" charset="-122"/>
              </a:rPr>
              <a:t>Each leaf contains a class prediction</a:t>
            </a:r>
          </a:p>
        </p:txBody>
      </p:sp>
      <p:grpSp>
        <p:nvGrpSpPr>
          <p:cNvPr id="126001" name="Group 49"/>
          <p:cNvGrpSpPr>
            <a:grpSpLocks/>
          </p:cNvGrpSpPr>
          <p:nvPr/>
        </p:nvGrpSpPr>
        <p:grpSpPr bwMode="auto">
          <a:xfrm>
            <a:off x="5638800" y="2286000"/>
            <a:ext cx="3079750" cy="2819400"/>
            <a:chOff x="3552" y="1440"/>
            <a:chExt cx="1940" cy="1776"/>
          </a:xfrm>
        </p:grpSpPr>
        <p:sp>
          <p:nvSpPr>
            <p:cNvPr id="125957" name="AutoShape 5"/>
            <p:cNvSpPr>
              <a:spLocks noChangeArrowheads="1"/>
            </p:cNvSpPr>
            <p:nvPr/>
          </p:nvSpPr>
          <p:spPr bwMode="auto">
            <a:xfrm>
              <a:off x="4416" y="1440"/>
              <a:ext cx="57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Age&lt;30?</a:t>
              </a:r>
            </a:p>
          </p:txBody>
        </p:sp>
        <p:sp>
          <p:nvSpPr>
            <p:cNvPr id="125958" name="AutoShape 6"/>
            <p:cNvSpPr>
              <a:spLocks noChangeArrowheads="1"/>
            </p:cNvSpPr>
            <p:nvPr/>
          </p:nvSpPr>
          <p:spPr bwMode="auto">
            <a:xfrm>
              <a:off x="3840" y="2160"/>
              <a:ext cx="672" cy="336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Car Type=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Sports Car?</a:t>
              </a:r>
            </a:p>
          </p:txBody>
        </p:sp>
        <p:sp>
          <p:nvSpPr>
            <p:cNvPr id="125960" name="AutoShape 8"/>
            <p:cNvSpPr>
              <a:spLocks noChangeArrowheads="1"/>
            </p:cNvSpPr>
            <p:nvPr/>
          </p:nvSpPr>
          <p:spPr bwMode="auto">
            <a:xfrm>
              <a:off x="3744" y="283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00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No</a:t>
              </a:r>
            </a:p>
          </p:txBody>
        </p:sp>
        <p:sp>
          <p:nvSpPr>
            <p:cNvPr id="125962" name="AutoShape 10"/>
            <p:cNvSpPr>
              <a:spLocks noChangeArrowheads="1"/>
            </p:cNvSpPr>
            <p:nvPr/>
          </p:nvSpPr>
          <p:spPr bwMode="auto">
            <a:xfrm>
              <a:off x="5136" y="216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00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Yes</a:t>
              </a:r>
            </a:p>
          </p:txBody>
        </p:sp>
        <p:sp>
          <p:nvSpPr>
            <p:cNvPr id="125964" name="Line 12"/>
            <p:cNvSpPr>
              <a:spLocks noChangeShapeType="1"/>
            </p:cNvSpPr>
            <p:nvPr/>
          </p:nvSpPr>
          <p:spPr bwMode="auto">
            <a:xfrm flipH="1">
              <a:off x="4128" y="1728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965" name="Line 13"/>
            <p:cNvSpPr>
              <a:spLocks noChangeShapeType="1"/>
            </p:cNvSpPr>
            <p:nvPr/>
          </p:nvSpPr>
          <p:spPr bwMode="auto">
            <a:xfrm>
              <a:off x="4992" y="1728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966" name="Line 14"/>
            <p:cNvSpPr>
              <a:spLocks noChangeShapeType="1"/>
            </p:cNvSpPr>
            <p:nvPr/>
          </p:nvSpPr>
          <p:spPr bwMode="auto">
            <a:xfrm flipH="1">
              <a:off x="3888" y="249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967" name="Line 15"/>
            <p:cNvSpPr>
              <a:spLocks noChangeShapeType="1"/>
            </p:cNvSpPr>
            <p:nvPr/>
          </p:nvSpPr>
          <p:spPr bwMode="auto">
            <a:xfrm>
              <a:off x="4272" y="249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971" name="Rectangle 19"/>
            <p:cNvSpPr>
              <a:spLocks noChangeArrowheads="1"/>
            </p:cNvSpPr>
            <p:nvPr/>
          </p:nvSpPr>
          <p:spPr bwMode="auto">
            <a:xfrm>
              <a:off x="3552" y="254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Yes</a:t>
              </a:r>
            </a:p>
          </p:txBody>
        </p:sp>
        <p:sp>
          <p:nvSpPr>
            <p:cNvPr id="125986" name="Rectangle 34"/>
            <p:cNvSpPr>
              <a:spLocks noChangeArrowheads="1"/>
            </p:cNvSpPr>
            <p:nvPr/>
          </p:nvSpPr>
          <p:spPr bwMode="auto">
            <a:xfrm>
              <a:off x="3954" y="1728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Yes</a:t>
              </a:r>
            </a:p>
          </p:txBody>
        </p:sp>
        <p:sp>
          <p:nvSpPr>
            <p:cNvPr id="125987" name="Rectangle 35"/>
            <p:cNvSpPr>
              <a:spLocks noChangeArrowheads="1"/>
            </p:cNvSpPr>
            <p:nvPr/>
          </p:nvSpPr>
          <p:spPr bwMode="auto">
            <a:xfrm>
              <a:off x="5221" y="1728"/>
              <a:ext cx="2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No</a:t>
              </a:r>
            </a:p>
          </p:txBody>
        </p:sp>
        <p:sp>
          <p:nvSpPr>
            <p:cNvPr id="125988" name="Rectangle 36"/>
            <p:cNvSpPr>
              <a:spLocks noChangeArrowheads="1"/>
            </p:cNvSpPr>
            <p:nvPr/>
          </p:nvSpPr>
          <p:spPr bwMode="auto">
            <a:xfrm>
              <a:off x="4416" y="2544"/>
              <a:ext cx="2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No</a:t>
              </a:r>
            </a:p>
          </p:txBody>
        </p:sp>
        <p:sp>
          <p:nvSpPr>
            <p:cNvPr id="125990" name="Oval 38"/>
            <p:cNvSpPr>
              <a:spLocks noChangeArrowheads="1"/>
            </p:cNvSpPr>
            <p:nvPr/>
          </p:nvSpPr>
          <p:spPr bwMode="auto">
            <a:xfrm>
              <a:off x="4416" y="28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993" name="Oval 41"/>
            <p:cNvSpPr>
              <a:spLocks noChangeArrowheads="1"/>
            </p:cNvSpPr>
            <p:nvPr/>
          </p:nvSpPr>
          <p:spPr bwMode="auto">
            <a:xfrm>
              <a:off x="4464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994" name="Oval 42"/>
            <p:cNvSpPr>
              <a:spLocks noChangeArrowheads="1"/>
            </p:cNvSpPr>
            <p:nvPr/>
          </p:nvSpPr>
          <p:spPr bwMode="auto">
            <a:xfrm>
              <a:off x="4512" y="31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400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Challenges</a:t>
            </a:r>
          </a:p>
        </p:txBody>
      </p:sp>
      <p:sp>
        <p:nvSpPr>
          <p:cNvPr id="1239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33522" cy="4114800"/>
          </a:xfrm>
        </p:spPr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  <a:ea typeface="SimSun" panose="02010600030101010101" pitchFamily="2" charset="-122"/>
              </a:rPr>
              <a:t>Classic decision tree learners assume all training data can be simultaneously stored in main memory</a:t>
            </a:r>
          </a:p>
          <a:p>
            <a:r>
              <a:rPr lang="en-US" altLang="zh-CN" dirty="0">
                <a:solidFill>
                  <a:schemeClr val="bg2"/>
                </a:solidFill>
                <a:ea typeface="SimSun" panose="02010600030101010101" pitchFamily="2" charset="-122"/>
              </a:rPr>
              <a:t>Disk-based decision tree learners repeatedly read training data from disk sequentially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  <a:ea typeface="SimSun" panose="02010600030101010101" pitchFamily="2" charset="-122"/>
              </a:rPr>
              <a:t>Prohibitively expensive when learning complex trees</a:t>
            </a:r>
          </a:p>
          <a:p>
            <a:r>
              <a:rPr lang="en-US" altLang="zh-CN" dirty="0">
                <a:solidFill>
                  <a:schemeClr val="bg2"/>
                </a:solidFill>
                <a:ea typeface="SimSun" panose="02010600030101010101" pitchFamily="2" charset="-122"/>
              </a:rPr>
              <a:t>Goal: design decision tree learners that read each example </a:t>
            </a:r>
            <a:r>
              <a:rPr lang="en-US" altLang="zh-CN" u="sng" dirty="0">
                <a:solidFill>
                  <a:schemeClr val="bg2"/>
                </a:solidFill>
                <a:ea typeface="SimSun" panose="02010600030101010101" pitchFamily="2" charset="-122"/>
              </a:rPr>
              <a:t>at most once</a:t>
            </a:r>
            <a:r>
              <a:rPr lang="en-US" altLang="zh-CN" dirty="0">
                <a:solidFill>
                  <a:schemeClr val="bg2"/>
                </a:solidFill>
                <a:ea typeface="SimSun" panose="02010600030101010101" pitchFamily="2" charset="-122"/>
              </a:rPr>
              <a:t>, and use a small constant time to process it</a:t>
            </a:r>
          </a:p>
        </p:txBody>
      </p:sp>
    </p:spTree>
    <p:extLst>
      <p:ext uri="{BB962C8B-B14F-4D97-AF65-F5344CB8AC3E}">
        <p14:creationId xmlns:p14="http://schemas.microsoft.com/office/powerpoint/2010/main" val="866437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9" y="182217"/>
            <a:ext cx="8073887" cy="1143000"/>
          </a:xfrm>
        </p:spPr>
        <p:txBody>
          <a:bodyPr/>
          <a:lstStyle/>
          <a:p>
            <a:r>
              <a:rPr lang="en-US" altLang="zh-CN" b="1" dirty="0">
                <a:ea typeface="SimSun" panose="02010600030101010101" pitchFamily="2" charset="-122"/>
              </a:rPr>
              <a:t>VFDT (</a:t>
            </a:r>
            <a:r>
              <a:rPr lang="en-US" altLang="zh-CN" b="1" dirty="0">
                <a:solidFill>
                  <a:srgbClr val="FF0066"/>
                </a:solidFill>
                <a:ea typeface="SimSun" panose="02010600030101010101" pitchFamily="2" charset="-122"/>
              </a:rPr>
              <a:t>V</a:t>
            </a:r>
            <a:r>
              <a:rPr lang="en-US" altLang="zh-CN" b="1" dirty="0">
                <a:ea typeface="SimSun" panose="02010600030101010101" pitchFamily="2" charset="-122"/>
              </a:rPr>
              <a:t>ery </a:t>
            </a:r>
            <a:r>
              <a:rPr lang="en-US" altLang="zh-CN" b="1" dirty="0">
                <a:solidFill>
                  <a:srgbClr val="FF0066"/>
                </a:solidFill>
                <a:ea typeface="SimSun" panose="02010600030101010101" pitchFamily="2" charset="-122"/>
              </a:rPr>
              <a:t>F</a:t>
            </a:r>
            <a:r>
              <a:rPr lang="en-US" altLang="zh-CN" b="1" dirty="0">
                <a:ea typeface="SimSun" panose="02010600030101010101" pitchFamily="2" charset="-122"/>
              </a:rPr>
              <a:t>ast </a:t>
            </a:r>
            <a:r>
              <a:rPr lang="en-US" altLang="zh-CN" b="1" dirty="0">
                <a:solidFill>
                  <a:srgbClr val="FF0066"/>
                </a:solidFill>
                <a:ea typeface="SimSun" panose="02010600030101010101" pitchFamily="2" charset="-122"/>
              </a:rPr>
              <a:t>D</a:t>
            </a:r>
            <a:r>
              <a:rPr lang="en-US" altLang="zh-CN" b="1" dirty="0">
                <a:ea typeface="SimSun" panose="02010600030101010101" pitchFamily="2" charset="-122"/>
              </a:rPr>
              <a:t>ecision </a:t>
            </a:r>
            <a:r>
              <a:rPr lang="en-US" altLang="zh-CN" b="1" dirty="0">
                <a:solidFill>
                  <a:srgbClr val="FF0066"/>
                </a:solidFill>
                <a:ea typeface="SimSun" panose="02010600030101010101" pitchFamily="2" charset="-122"/>
              </a:rPr>
              <a:t>T</a:t>
            </a:r>
            <a:r>
              <a:rPr lang="en-US" altLang="zh-CN" b="1" dirty="0">
                <a:ea typeface="SimSun" panose="02010600030101010101" pitchFamily="2" charset="-122"/>
              </a:rPr>
              <a:t>ree)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243"/>
            <a:ext cx="8073887" cy="834887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2"/>
                </a:solidFill>
                <a:ea typeface="SimSun" panose="02010600030101010101" pitchFamily="2" charset="-122"/>
              </a:rPr>
              <a:t>A decision-tree learning system based on the </a:t>
            </a:r>
            <a:r>
              <a:rPr lang="en-US" altLang="zh-CN" sz="2400" dirty="0" err="1">
                <a:solidFill>
                  <a:schemeClr val="bg2"/>
                </a:solidFill>
                <a:ea typeface="SimSun" panose="02010600030101010101" pitchFamily="2" charset="-122"/>
              </a:rPr>
              <a:t>Hoeffding</a:t>
            </a:r>
            <a:r>
              <a:rPr lang="en-US" altLang="zh-CN" sz="2400" dirty="0">
                <a:solidFill>
                  <a:schemeClr val="bg2"/>
                </a:solidFill>
                <a:ea typeface="SimSun" panose="02010600030101010101" pitchFamily="2" charset="-122"/>
              </a:rPr>
              <a:t> tree algorithm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2478156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bg2"/>
                </a:solidFill>
                <a:ea typeface="SimSun" panose="02010600030101010101" pitchFamily="2" charset="-122"/>
              </a:rPr>
              <a:t>In order to find the best attribute at a node, it may be sufficient to consider </a:t>
            </a:r>
            <a:r>
              <a:rPr lang="en-US" altLang="zh-CN" sz="2400" b="1" dirty="0">
                <a:solidFill>
                  <a:srgbClr val="0000FF"/>
                </a:solidFill>
                <a:ea typeface="SimSun" panose="02010600030101010101" pitchFamily="2" charset="-122"/>
              </a:rPr>
              <a:t>only a small subset </a:t>
            </a:r>
            <a:r>
              <a:rPr lang="en-US" altLang="zh-CN" sz="2400" dirty="0">
                <a:solidFill>
                  <a:schemeClr val="bg2"/>
                </a:solidFill>
                <a:ea typeface="SimSun" panose="02010600030101010101" pitchFamily="2" charset="-122"/>
              </a:rPr>
              <a:t>of the training examples that pass through that node.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  <a:ea typeface="SimSun" panose="02010600030101010101" pitchFamily="2" charset="-122"/>
              </a:rPr>
              <a:t>Given a stream of examples, use the </a:t>
            </a:r>
            <a:r>
              <a:rPr lang="en-US" altLang="zh-CN" u="sng" dirty="0">
                <a:solidFill>
                  <a:srgbClr val="0000FF"/>
                </a:solidFill>
                <a:ea typeface="SimSun" panose="02010600030101010101" pitchFamily="2" charset="-122"/>
              </a:rPr>
              <a:t>first ones</a:t>
            </a:r>
            <a:r>
              <a:rPr lang="en-US" altLang="zh-CN" dirty="0">
                <a:solidFill>
                  <a:srgbClr val="0000FF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ea typeface="SimSun" panose="02010600030101010101" pitchFamily="2" charset="-122"/>
              </a:rPr>
              <a:t>to choose the </a:t>
            </a:r>
            <a:r>
              <a:rPr lang="en-US" altLang="zh-CN" u="sng" dirty="0">
                <a:solidFill>
                  <a:srgbClr val="0000FF"/>
                </a:solidFill>
                <a:ea typeface="SimSun" panose="02010600030101010101" pitchFamily="2" charset="-122"/>
              </a:rPr>
              <a:t>root attribute</a:t>
            </a:r>
            <a:r>
              <a:rPr lang="en-US" altLang="zh-CN" dirty="0">
                <a:solidFill>
                  <a:schemeClr val="bg2"/>
                </a:solidFill>
                <a:ea typeface="SimSun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  <a:ea typeface="SimSun" panose="02010600030101010101" pitchFamily="2" charset="-122"/>
              </a:rPr>
              <a:t>Once the root attribute is chosen, the successive examples are passed down to the corresponding leaves, and used to choose the attribute there, and so on recursively.</a:t>
            </a:r>
          </a:p>
          <a:p>
            <a:r>
              <a:rPr lang="en-US" altLang="zh-CN" sz="2200" dirty="0">
                <a:solidFill>
                  <a:schemeClr val="bg2"/>
                </a:solidFill>
                <a:ea typeface="SimSun" panose="02010600030101010101" pitchFamily="2" charset="-122"/>
              </a:rPr>
              <a:t>Use </a:t>
            </a:r>
            <a:r>
              <a:rPr lang="en-US" altLang="zh-CN" sz="2200" b="1" dirty="0" err="1">
                <a:solidFill>
                  <a:srgbClr val="0000FF"/>
                </a:solidFill>
                <a:ea typeface="SimSun" panose="02010600030101010101" pitchFamily="2" charset="-122"/>
              </a:rPr>
              <a:t>Hoeffding</a:t>
            </a:r>
            <a:r>
              <a:rPr lang="en-US" altLang="zh-CN" sz="2200" b="1" dirty="0">
                <a:solidFill>
                  <a:srgbClr val="0000FF"/>
                </a:solidFill>
                <a:ea typeface="SimSun" panose="02010600030101010101" pitchFamily="2" charset="-122"/>
              </a:rPr>
              <a:t> bound </a:t>
            </a:r>
            <a:r>
              <a:rPr lang="en-US" altLang="zh-CN" sz="2200" dirty="0">
                <a:solidFill>
                  <a:schemeClr val="bg2"/>
                </a:solidFill>
                <a:ea typeface="SimSun" panose="02010600030101010101" pitchFamily="2" charset="-122"/>
              </a:rPr>
              <a:t>to decide how many examples are enough at each node </a:t>
            </a:r>
          </a:p>
        </p:txBody>
      </p:sp>
    </p:spTree>
    <p:extLst>
      <p:ext uri="{BB962C8B-B14F-4D97-AF65-F5344CB8AC3E}">
        <p14:creationId xmlns:p14="http://schemas.microsoft.com/office/powerpoint/2010/main" val="190494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7294" y="332288"/>
            <a:ext cx="8721811" cy="114300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ea typeface="SimSun" panose="02010600030101010101" pitchFamily="2" charset="-122"/>
              </a:rPr>
              <a:t>How many examples are enough?</a:t>
            </a: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495800"/>
          </a:xfrm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altLang="zh-CN" sz="2400" dirty="0">
                <a:solidFill>
                  <a:schemeClr val="bg2"/>
                </a:solidFill>
                <a:ea typeface="SimSun" panose="02010600030101010101" pitchFamily="2" charset="-122"/>
              </a:rPr>
              <a:t>Let G(</a:t>
            </a:r>
            <a:r>
              <a:rPr lang="en-US" altLang="zh-CN" sz="2400" i="1" dirty="0">
                <a:solidFill>
                  <a:schemeClr val="bg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altLang="zh-CN" sz="2400" i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ea typeface="SimSun" panose="02010600030101010101" pitchFamily="2" charset="-122"/>
              </a:rPr>
              <a:t>) be the heuristic measure used to choose test attributes (e.g. Information Gain, Gini Index)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altLang="zh-CN" sz="2400" i="1" dirty="0" err="1">
                <a:solidFill>
                  <a:schemeClr val="bg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altLang="zh-CN" sz="2400" i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ea typeface="SimSun" panose="02010600030101010101" pitchFamily="2" charset="-122"/>
              </a:rPr>
              <a:t>: the attribute with the highest attribute evaluation value after seeing </a:t>
            </a:r>
            <a:r>
              <a:rPr lang="en-US" altLang="zh-CN" sz="2400" i="1" dirty="0">
                <a:solidFill>
                  <a:schemeClr val="bg2"/>
                </a:solidFill>
                <a:ea typeface="SimSun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bg2"/>
                </a:solidFill>
                <a:ea typeface="SimSun" panose="02010600030101010101" pitchFamily="2" charset="-122"/>
              </a:rPr>
              <a:t> examples.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altLang="zh-CN" sz="2400" i="1" dirty="0" err="1">
                <a:solidFill>
                  <a:schemeClr val="bg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400" i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ea typeface="SimSun" panose="02010600030101010101" pitchFamily="2" charset="-122"/>
              </a:rPr>
              <a:t>: the attribute with the second highest split evaluation function value after seeing n examples.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altLang="zh-CN" sz="2400" dirty="0">
                <a:solidFill>
                  <a:schemeClr val="bg2"/>
                </a:solidFill>
                <a:ea typeface="SimSun" panose="02010600030101010101" pitchFamily="2" charset="-122"/>
              </a:rPr>
              <a:t>Given a desired </a:t>
            </a:r>
            <a:r>
              <a:rPr lang="en-US" altLang="zh-CN" sz="2400" i="1" dirty="0">
                <a:solidFill>
                  <a:schemeClr val="bg2"/>
                </a:solidFill>
                <a:ea typeface="SimSun" panose="02010600030101010101" pitchFamily="2" charset="-122"/>
                <a:sym typeface="Math A" pitchFamily="18" charset="2"/>
              </a:rPr>
              <a:t></a:t>
            </a:r>
            <a:r>
              <a:rPr lang="en-US" altLang="zh-CN" sz="2400" dirty="0">
                <a:solidFill>
                  <a:schemeClr val="bg2"/>
                </a:solidFill>
                <a:ea typeface="SimSun" panose="02010600030101010101" pitchFamily="2" charset="-122"/>
              </a:rPr>
              <a:t>, if                                       after seeing </a:t>
            </a:r>
            <a:r>
              <a:rPr lang="en-US" altLang="zh-CN" sz="2400" i="1" dirty="0">
                <a:solidFill>
                  <a:schemeClr val="bg2"/>
                </a:solidFill>
                <a:ea typeface="SimSun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bg2"/>
                </a:solidFill>
                <a:ea typeface="SimSun" panose="02010600030101010101" pitchFamily="2" charset="-122"/>
              </a:rPr>
              <a:t> examples at a node,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2"/>
                </a:solidFill>
                <a:ea typeface="SimSun" panose="02010600030101010101" pitchFamily="2" charset="-122"/>
              </a:rPr>
              <a:t>Hoeffding</a:t>
            </a:r>
            <a:r>
              <a:rPr lang="en-US" altLang="zh-CN" sz="2000" dirty="0">
                <a:solidFill>
                  <a:schemeClr val="bg2"/>
                </a:solidFill>
                <a:ea typeface="SimSun" panose="02010600030101010101" pitchFamily="2" charset="-122"/>
              </a:rPr>
              <a:t> bound guarantees the true                 , with probability </a:t>
            </a:r>
            <a:r>
              <a:rPr lang="en-US" altLang="zh-CN" sz="2000" i="1" dirty="0">
                <a:solidFill>
                  <a:schemeClr val="bg2"/>
                </a:solidFill>
                <a:ea typeface="SimSun" panose="02010600030101010101" pitchFamily="2" charset="-122"/>
              </a:rPr>
              <a:t>1-</a:t>
            </a:r>
            <a:r>
              <a:rPr lang="en-US" altLang="zh-CN" sz="2000" i="1" dirty="0">
                <a:solidFill>
                  <a:schemeClr val="bg2"/>
                </a:solidFill>
                <a:ea typeface="SimSun" panose="02010600030101010101" pitchFamily="2" charset="-122"/>
                <a:sym typeface="Math A" pitchFamily="18" charset="2"/>
              </a:rPr>
              <a:t></a:t>
            </a:r>
            <a:r>
              <a:rPr lang="en-US" altLang="zh-CN" sz="2000" dirty="0">
                <a:solidFill>
                  <a:schemeClr val="bg2"/>
                </a:solidFill>
                <a:ea typeface="SimSun" panose="02010600030101010101" pitchFamily="2" charset="-122"/>
              </a:rPr>
              <a:t>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ea typeface="SimSun" panose="02010600030101010101" pitchFamily="2" charset="-122"/>
              </a:rPr>
              <a:t>This node can be split using </a:t>
            </a:r>
            <a:r>
              <a:rPr lang="en-US" altLang="zh-CN" sz="2400" i="1" dirty="0" err="1">
                <a:solidFill>
                  <a:schemeClr val="bg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altLang="zh-CN" sz="2000" dirty="0">
                <a:solidFill>
                  <a:schemeClr val="bg2"/>
                </a:solidFill>
                <a:ea typeface="SimSun" panose="02010600030101010101" pitchFamily="2" charset="-122"/>
              </a:rPr>
              <a:t>, the succeeding examples will be passed to the new leaves.</a:t>
            </a:r>
          </a:p>
        </p:txBody>
      </p:sp>
      <p:graphicFrame>
        <p:nvGraphicFramePr>
          <p:cNvPr id="819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246956"/>
              </p:ext>
            </p:extLst>
          </p:nvPr>
        </p:nvGraphicFramePr>
        <p:xfrm>
          <a:off x="5688291" y="4902786"/>
          <a:ext cx="10652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公式" r:id="rId4" imgW="685800" imgH="215640" progId="Equation.3">
                  <p:embed/>
                </p:oleObj>
              </mc:Choice>
              <mc:Fallback>
                <p:oleObj name="公式" r:id="rId4" imgW="685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291" y="4902786"/>
                        <a:ext cx="10652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015571"/>
              </p:ext>
            </p:extLst>
          </p:nvPr>
        </p:nvGraphicFramePr>
        <p:xfrm>
          <a:off x="3685660" y="4090987"/>
          <a:ext cx="25352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公式" r:id="rId6" imgW="1574640" imgH="253800" progId="Equation.3">
                  <p:embed/>
                </p:oleObj>
              </mc:Choice>
              <mc:Fallback>
                <p:oleObj name="公式" r:id="rId6" imgW="1574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660" y="4090987"/>
                        <a:ext cx="253523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124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err="1">
                <a:solidFill>
                  <a:schemeClr val="bg2"/>
                </a:solidFill>
              </a:rPr>
              <a:t>Hoeffding's</a:t>
            </a:r>
            <a:r>
              <a:rPr lang="en-US" altLang="en-US" sz="2400" dirty="0">
                <a:solidFill>
                  <a:schemeClr val="bg2"/>
                </a:solidFill>
              </a:rPr>
              <a:t> inequality:  A result in probability theory that gives an upper bound on the probability for the sum of random variables to deviate from its expected value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bg2"/>
                </a:solidFill>
              </a:rPr>
              <a:t>Based on </a:t>
            </a:r>
            <a:r>
              <a:rPr lang="en-US" altLang="en-US" sz="2400" dirty="0" err="1">
                <a:solidFill>
                  <a:schemeClr val="bg2"/>
                </a:solidFill>
              </a:rPr>
              <a:t>Hoeffding</a:t>
            </a:r>
            <a:r>
              <a:rPr lang="en-US" altLang="en-US" sz="2400" dirty="0">
                <a:solidFill>
                  <a:schemeClr val="bg2"/>
                </a:solidFill>
              </a:rPr>
              <a:t> Bound principle, classifying different samples leads to the same model with high probability </a:t>
            </a:r>
            <a:r>
              <a:rPr lang="en-US" altLang="en-US" sz="2400" dirty="0">
                <a:solidFill>
                  <a:schemeClr val="bg2"/>
                </a:solidFill>
                <a:cs typeface="Arial" panose="020B0604020202020204" pitchFamily="34" charset="0"/>
              </a:rPr>
              <a:t>—can </a:t>
            </a:r>
            <a:r>
              <a:rPr lang="en-US" altLang="en-US" sz="2400" dirty="0">
                <a:solidFill>
                  <a:schemeClr val="bg2"/>
                </a:solidFill>
              </a:rPr>
              <a:t>use a small set of samples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err="1">
                <a:solidFill>
                  <a:schemeClr val="bg2"/>
                </a:solidFill>
              </a:rPr>
              <a:t>Hoeffding</a:t>
            </a:r>
            <a:r>
              <a:rPr lang="en-US" altLang="en-US" sz="2400" dirty="0">
                <a:solidFill>
                  <a:schemeClr val="bg2"/>
                </a:solidFill>
              </a:rPr>
              <a:t> Bound (Additive </a:t>
            </a:r>
            <a:r>
              <a:rPr lang="en-US" altLang="en-US" sz="2400" dirty="0" err="1">
                <a:solidFill>
                  <a:schemeClr val="bg2"/>
                </a:solidFill>
              </a:rPr>
              <a:t>Chernoff</a:t>
            </a:r>
            <a:r>
              <a:rPr lang="en-US" altLang="en-US" sz="2400" dirty="0">
                <a:solidFill>
                  <a:schemeClr val="bg2"/>
                </a:solidFill>
              </a:rPr>
              <a:t> Bound)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2"/>
                </a:solidFill>
              </a:rPr>
              <a:t>Given: r: random variable, R: range of r, N: # independent observations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2"/>
                </a:solidFill>
              </a:rPr>
              <a:t>True mean of r is at least </a:t>
            </a:r>
            <a:r>
              <a:rPr lang="en-US" altLang="en-US" dirty="0" err="1">
                <a:solidFill>
                  <a:schemeClr val="bg2"/>
                </a:solidFill>
              </a:rPr>
              <a:t>r</a:t>
            </a:r>
            <a:r>
              <a:rPr lang="en-US" altLang="en-US" baseline="-25000" dirty="0" err="1">
                <a:solidFill>
                  <a:schemeClr val="bg2"/>
                </a:solidFill>
              </a:rPr>
              <a:t>avg</a:t>
            </a:r>
            <a:r>
              <a:rPr lang="en-US" altLang="en-US" baseline="-25000" dirty="0">
                <a:solidFill>
                  <a:schemeClr val="bg2"/>
                </a:solidFill>
              </a:rPr>
              <a:t> </a:t>
            </a:r>
            <a:r>
              <a:rPr lang="en-US" altLang="en-US" dirty="0">
                <a:solidFill>
                  <a:schemeClr val="bg2"/>
                </a:solidFill>
              </a:rPr>
              <a:t>– </a:t>
            </a:r>
            <a:r>
              <a:rPr lang="el-GR" altLang="en-US" dirty="0">
                <a:solidFill>
                  <a:schemeClr val="bg2"/>
                </a:solidFill>
              </a:rPr>
              <a:t>ε</a:t>
            </a:r>
            <a:r>
              <a:rPr lang="en-US" altLang="en-US" dirty="0">
                <a:solidFill>
                  <a:schemeClr val="bg2"/>
                </a:solidFill>
              </a:rPr>
              <a:t>, with probability 1 – </a:t>
            </a:r>
            <a:r>
              <a:rPr lang="el-GR" altLang="en-US" dirty="0">
                <a:solidFill>
                  <a:schemeClr val="bg2"/>
                </a:solidFill>
                <a:cs typeface="Arial" panose="020B0604020202020204" pitchFamily="34" charset="0"/>
              </a:rPr>
              <a:t>δ</a:t>
            </a:r>
            <a:r>
              <a:rPr lang="en-US" altLang="en-US" dirty="0">
                <a:solidFill>
                  <a:schemeClr val="bg2"/>
                </a:solidFill>
                <a:cs typeface="Arial" panose="020B0604020202020204" pitchFamily="34" charset="0"/>
              </a:rPr>
              <a:t> (where </a:t>
            </a:r>
            <a:r>
              <a:rPr lang="el-GR" altLang="en-US" dirty="0">
                <a:solidFill>
                  <a:schemeClr val="bg2"/>
                </a:solidFill>
                <a:cs typeface="Arial" panose="020B0604020202020204" pitchFamily="34" charset="0"/>
              </a:rPr>
              <a:t>δ</a:t>
            </a:r>
            <a:r>
              <a:rPr lang="en-US" altLang="en-US" dirty="0">
                <a:solidFill>
                  <a:schemeClr val="bg2"/>
                </a:solidFill>
                <a:cs typeface="Arial" panose="020B0604020202020204" pitchFamily="34" charset="0"/>
              </a:rPr>
              <a:t> is user-specified)</a:t>
            </a:r>
            <a:endParaRPr lang="el-GR" altLang="en-US" dirty="0">
              <a:solidFill>
                <a:schemeClr val="bg2"/>
              </a:solidFill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49157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96223711"/>
              </p:ext>
            </p:extLst>
          </p:nvPr>
        </p:nvGraphicFramePr>
        <p:xfrm>
          <a:off x="3859427" y="5266039"/>
          <a:ext cx="2327189" cy="1068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4" imgW="1038106" imgH="428702" progId="Equation.3">
                  <p:embed/>
                </p:oleObj>
              </mc:Choice>
              <mc:Fallback>
                <p:oleObj name="Equation" r:id="rId4" imgW="1038106" imgH="4287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427" y="5266039"/>
                        <a:ext cx="2327189" cy="1068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538860" y="326136"/>
            <a:ext cx="3929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0000FF"/>
                </a:solidFill>
                <a:ea typeface="SimSun" panose="02010600030101010101" pitchFamily="2" charset="-122"/>
              </a:rPr>
              <a:t>Hoeffding</a:t>
            </a:r>
            <a:r>
              <a:rPr lang="en-US" altLang="zh-CN" sz="3600" b="1" dirty="0">
                <a:solidFill>
                  <a:srgbClr val="0000FF"/>
                </a:solidFill>
                <a:ea typeface="SimSun" panose="02010600030101010101" pitchFamily="2" charset="-122"/>
              </a:rPr>
              <a:t> Bound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748575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EB3A-ED1D-40CF-993A-E112967CD4A3}" type="slidenum">
              <a:rPr lang="en-US" altLang="zh-CN">
                <a:solidFill>
                  <a:srgbClr val="006666"/>
                </a:solidFill>
              </a:rPr>
              <a:pPr/>
              <a:t>25</a:t>
            </a:fld>
            <a:endParaRPr lang="en-US" altLang="zh-CN">
              <a:solidFill>
                <a:srgbClr val="006666"/>
              </a:solidFill>
            </a:endParaRP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9897" y="150341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ea typeface="SimSun" panose="02010600030101010101" pitchFamily="2" charset="-122"/>
              </a:rPr>
              <a:t>Algorithm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097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bg2"/>
                </a:solidFill>
                <a:ea typeface="SimSun" panose="02010600030101010101" pitchFamily="2" charset="-122"/>
              </a:rPr>
              <a:t>Calculate the information gain for the attributes and determines the best two attributes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bg2"/>
              </a:solidFill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bg2"/>
                </a:solidFill>
                <a:ea typeface="SimSun" panose="02010600030101010101" pitchFamily="2" charset="-122"/>
              </a:rPr>
              <a:t>At each node, check for the condition</a:t>
            </a:r>
          </a:p>
          <a:p>
            <a:pPr>
              <a:lnSpc>
                <a:spcPct val="90000"/>
              </a:lnSpc>
            </a:pPr>
            <a:endParaRPr lang="en-US" altLang="zh-CN" sz="2200" dirty="0">
              <a:solidFill>
                <a:schemeClr val="bg2"/>
              </a:solidFill>
              <a:ea typeface="SimSun" panose="02010600030101010101" pitchFamily="2" charset="-122"/>
            </a:endParaRPr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816899"/>
              </p:ext>
            </p:extLst>
          </p:nvPr>
        </p:nvGraphicFramePr>
        <p:xfrm>
          <a:off x="2345725" y="3356768"/>
          <a:ext cx="37528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3" imgW="1587240" imgH="253800" progId="Equation.3">
                  <p:embed/>
                </p:oleObj>
              </mc:Choice>
              <mc:Fallback>
                <p:oleObj name="Equation" r:id="rId3" imgW="15872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725" y="3356768"/>
                        <a:ext cx="37528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685800" y="4343400"/>
            <a:ext cx="7772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000066"/>
              </a:buClr>
            </a:pPr>
            <a:r>
              <a:rPr lang="en-US" altLang="zh-CN" sz="2400" dirty="0">
                <a:solidFill>
                  <a:schemeClr val="bg2"/>
                </a:solidFill>
                <a:ea typeface="SimSun" panose="02010600030101010101" pitchFamily="2" charset="-122"/>
              </a:rPr>
              <a:t>If condition satisfied, create child nodes based on the test at the node</a:t>
            </a:r>
          </a:p>
          <a:p>
            <a:pPr fontAlgn="base">
              <a:spcAft>
                <a:spcPct val="0"/>
              </a:spcAft>
              <a:buClr>
                <a:srgbClr val="000066"/>
              </a:buClr>
            </a:pPr>
            <a:r>
              <a:rPr lang="en-US" altLang="zh-CN" sz="2400" dirty="0">
                <a:solidFill>
                  <a:schemeClr val="bg2"/>
                </a:solidFill>
                <a:ea typeface="SimSun" panose="02010600030101010101" pitchFamily="2" charset="-122"/>
              </a:rPr>
              <a:t>If not, stream in more examples and perform calculations till condition satisfied</a:t>
            </a:r>
          </a:p>
        </p:txBody>
      </p:sp>
    </p:spTree>
    <p:extLst>
      <p:ext uri="{BB962C8B-B14F-4D97-AF65-F5344CB8AC3E}">
        <p14:creationId xmlns:p14="http://schemas.microsoft.com/office/powerpoint/2010/main" val="1573718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FCC2-38F1-47F2-B0C9-BB87C4D414D4}" type="slidenum">
              <a:rPr lang="en-US" altLang="zh-CN">
                <a:solidFill>
                  <a:srgbClr val="006666"/>
                </a:solidFill>
              </a:rPr>
              <a:pPr/>
              <a:t>26</a:t>
            </a:fld>
            <a:endParaRPr lang="en-US" altLang="zh-CN">
              <a:solidFill>
                <a:srgbClr val="006666"/>
              </a:solidFill>
            </a:endParaRPr>
          </a:p>
        </p:txBody>
      </p:sp>
      <p:grpSp>
        <p:nvGrpSpPr>
          <p:cNvPr id="139336" name="Group 72"/>
          <p:cNvGrpSpPr>
            <a:grpSpLocks/>
          </p:cNvGrpSpPr>
          <p:nvPr/>
        </p:nvGrpSpPr>
        <p:grpSpPr bwMode="auto">
          <a:xfrm>
            <a:off x="588963" y="1066800"/>
            <a:ext cx="8212137" cy="5562600"/>
            <a:chOff x="371" y="672"/>
            <a:chExt cx="5173" cy="3504"/>
          </a:xfrm>
        </p:grpSpPr>
        <p:sp>
          <p:nvSpPr>
            <p:cNvPr id="139293" name="Rectangle 29"/>
            <p:cNvSpPr>
              <a:spLocks noChangeArrowheads="1"/>
            </p:cNvSpPr>
            <p:nvPr/>
          </p:nvSpPr>
          <p:spPr bwMode="auto">
            <a:xfrm>
              <a:off x="3088" y="729"/>
              <a:ext cx="2432" cy="47"/>
            </a:xfrm>
            <a:prstGeom prst="rect">
              <a:avLst/>
            </a:prstGeom>
            <a:solidFill>
              <a:srgbClr val="FF99CC"/>
            </a:solidFill>
            <a:ln w="28575">
              <a:solidFill>
                <a:schemeClr val="tx1"/>
              </a:solidFill>
              <a:miter lim="800000"/>
              <a:headEnd type="none" w="med" len="sm"/>
              <a:tailEnd type="none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295" name="Text Box 31"/>
            <p:cNvSpPr txBox="1">
              <a:spLocks noChangeArrowheads="1"/>
            </p:cNvSpPr>
            <p:nvPr/>
          </p:nvSpPr>
          <p:spPr bwMode="auto">
            <a:xfrm>
              <a:off x="3889" y="2524"/>
              <a:ext cx="10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med" len="sm"/>
                  <a:tailEnd type="none" w="med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6666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Data Stream</a:t>
              </a:r>
            </a:p>
          </p:txBody>
        </p:sp>
        <p:sp>
          <p:nvSpPr>
            <p:cNvPr id="139296" name="AutoShape 32"/>
            <p:cNvSpPr>
              <a:spLocks noChangeArrowheads="1"/>
            </p:cNvSpPr>
            <p:nvPr/>
          </p:nvSpPr>
          <p:spPr bwMode="auto">
            <a:xfrm>
              <a:off x="2408" y="1897"/>
              <a:ext cx="360" cy="384"/>
            </a:xfrm>
            <a:prstGeom prst="downArrow">
              <a:avLst>
                <a:gd name="adj1" fmla="val 50000"/>
                <a:gd name="adj2" fmla="val 26667"/>
              </a:avLst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 type="none" w="med" len="sm"/>
              <a:tailEnd type="none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297" name="Rectangle 33"/>
            <p:cNvSpPr>
              <a:spLocks noChangeArrowheads="1"/>
            </p:cNvSpPr>
            <p:nvPr/>
          </p:nvSpPr>
          <p:spPr bwMode="auto">
            <a:xfrm>
              <a:off x="3112" y="2474"/>
              <a:ext cx="2432" cy="47"/>
            </a:xfrm>
            <a:prstGeom prst="rect">
              <a:avLst/>
            </a:prstGeom>
            <a:solidFill>
              <a:srgbClr val="FF99CC"/>
            </a:solidFill>
            <a:ln w="28575">
              <a:solidFill>
                <a:schemeClr val="tx1"/>
              </a:solidFill>
              <a:miter lim="800000"/>
              <a:headEnd type="none" w="med" len="sm"/>
              <a:tailEnd type="none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298" name="Text Box 34"/>
            <p:cNvSpPr txBox="1">
              <a:spLocks noChangeArrowheads="1"/>
            </p:cNvSpPr>
            <p:nvPr/>
          </p:nvSpPr>
          <p:spPr bwMode="auto">
            <a:xfrm>
              <a:off x="3833" y="755"/>
              <a:ext cx="10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med" len="sm"/>
                  <a:tailEnd type="none" w="med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6666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Data Stream</a:t>
              </a:r>
            </a:p>
          </p:txBody>
        </p:sp>
        <p:sp>
          <p:nvSpPr>
            <p:cNvPr id="139299" name="Freeform 35"/>
            <p:cNvSpPr>
              <a:spLocks/>
            </p:cNvSpPr>
            <p:nvPr/>
          </p:nvSpPr>
          <p:spPr bwMode="auto">
            <a:xfrm>
              <a:off x="2532" y="2497"/>
              <a:ext cx="564" cy="1072"/>
            </a:xfrm>
            <a:custGeom>
              <a:avLst/>
              <a:gdLst>
                <a:gd name="T0" fmla="*/ 564 w 564"/>
                <a:gd name="T1" fmla="*/ 0 h 1072"/>
                <a:gd name="T2" fmla="*/ 260 w 564"/>
                <a:gd name="T3" fmla="*/ 344 h 1072"/>
                <a:gd name="T4" fmla="*/ 12 w 564"/>
                <a:gd name="T5" fmla="*/ 640 h 1072"/>
                <a:gd name="T6" fmla="*/ 188 w 564"/>
                <a:gd name="T7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4" h="1072">
                  <a:moveTo>
                    <a:pt x="564" y="0"/>
                  </a:moveTo>
                  <a:cubicBezTo>
                    <a:pt x="458" y="118"/>
                    <a:pt x="352" y="237"/>
                    <a:pt x="260" y="344"/>
                  </a:cubicBezTo>
                  <a:cubicBezTo>
                    <a:pt x="168" y="451"/>
                    <a:pt x="24" y="519"/>
                    <a:pt x="12" y="640"/>
                  </a:cubicBezTo>
                  <a:cubicBezTo>
                    <a:pt x="0" y="761"/>
                    <a:pt x="94" y="916"/>
                    <a:pt x="188" y="1072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9300" name="Object 36"/>
            <p:cNvGraphicFramePr>
              <a:graphicFrameLocks noChangeAspect="1"/>
            </p:cNvGraphicFramePr>
            <p:nvPr/>
          </p:nvGraphicFramePr>
          <p:xfrm>
            <a:off x="371" y="1827"/>
            <a:ext cx="198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4" name="Equation" r:id="rId3" imgW="1955520" imgH="317160" progId="Equation.3">
                    <p:embed/>
                  </p:oleObj>
                </mc:Choice>
                <mc:Fallback>
                  <p:oleObj name="Equation" r:id="rId3" imgW="195552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" y="1827"/>
                          <a:ext cx="1985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303" name="AutoShape 39"/>
            <p:cNvSpPr>
              <a:spLocks noChangeArrowheads="1"/>
            </p:cNvSpPr>
            <p:nvPr/>
          </p:nvSpPr>
          <p:spPr bwMode="auto">
            <a:xfrm>
              <a:off x="2400" y="672"/>
              <a:ext cx="57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Age&lt;30?</a:t>
              </a:r>
            </a:p>
          </p:txBody>
        </p:sp>
        <p:sp>
          <p:nvSpPr>
            <p:cNvPr id="139304" name="AutoShape 40"/>
            <p:cNvSpPr>
              <a:spLocks noChangeArrowheads="1"/>
            </p:cNvSpPr>
            <p:nvPr/>
          </p:nvSpPr>
          <p:spPr bwMode="auto">
            <a:xfrm>
              <a:off x="1824" y="1392"/>
              <a:ext cx="672" cy="336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9306" name="AutoShape 42"/>
            <p:cNvSpPr>
              <a:spLocks noChangeArrowheads="1"/>
            </p:cNvSpPr>
            <p:nvPr/>
          </p:nvSpPr>
          <p:spPr bwMode="auto">
            <a:xfrm>
              <a:off x="3120" y="139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00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Yes</a:t>
              </a:r>
            </a:p>
          </p:txBody>
        </p:sp>
        <p:sp>
          <p:nvSpPr>
            <p:cNvPr id="139307" name="Line 43"/>
            <p:cNvSpPr>
              <a:spLocks noChangeShapeType="1"/>
            </p:cNvSpPr>
            <p:nvPr/>
          </p:nvSpPr>
          <p:spPr bwMode="auto">
            <a:xfrm flipH="1">
              <a:off x="2112" y="960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308" name="Line 44"/>
            <p:cNvSpPr>
              <a:spLocks noChangeShapeType="1"/>
            </p:cNvSpPr>
            <p:nvPr/>
          </p:nvSpPr>
          <p:spPr bwMode="auto">
            <a:xfrm>
              <a:off x="2976" y="960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312" name="Rectangle 48"/>
            <p:cNvSpPr>
              <a:spLocks noChangeArrowheads="1"/>
            </p:cNvSpPr>
            <p:nvPr/>
          </p:nvSpPr>
          <p:spPr bwMode="auto">
            <a:xfrm>
              <a:off x="1938" y="960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Yes</a:t>
              </a:r>
            </a:p>
          </p:txBody>
        </p:sp>
        <p:sp>
          <p:nvSpPr>
            <p:cNvPr id="139313" name="Rectangle 49"/>
            <p:cNvSpPr>
              <a:spLocks noChangeArrowheads="1"/>
            </p:cNvSpPr>
            <p:nvPr/>
          </p:nvSpPr>
          <p:spPr bwMode="auto">
            <a:xfrm>
              <a:off x="3205" y="960"/>
              <a:ext cx="2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No</a:t>
              </a:r>
            </a:p>
          </p:txBody>
        </p:sp>
        <p:sp>
          <p:nvSpPr>
            <p:cNvPr id="139294" name="Freeform 30"/>
            <p:cNvSpPr>
              <a:spLocks/>
            </p:cNvSpPr>
            <p:nvPr/>
          </p:nvSpPr>
          <p:spPr bwMode="auto">
            <a:xfrm>
              <a:off x="2400" y="728"/>
              <a:ext cx="704" cy="632"/>
            </a:xfrm>
            <a:custGeom>
              <a:avLst/>
              <a:gdLst>
                <a:gd name="T0" fmla="*/ 584 w 584"/>
                <a:gd name="T1" fmla="*/ 0 h 552"/>
                <a:gd name="T2" fmla="*/ 328 w 584"/>
                <a:gd name="T3" fmla="*/ 184 h 552"/>
                <a:gd name="T4" fmla="*/ 0 w 584"/>
                <a:gd name="T5" fmla="*/ 552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4" h="552">
                  <a:moveTo>
                    <a:pt x="584" y="0"/>
                  </a:moveTo>
                  <a:cubicBezTo>
                    <a:pt x="504" y="46"/>
                    <a:pt x="425" y="92"/>
                    <a:pt x="328" y="184"/>
                  </a:cubicBezTo>
                  <a:cubicBezTo>
                    <a:pt x="231" y="276"/>
                    <a:pt x="115" y="414"/>
                    <a:pt x="0" y="552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39319" name="Group 55"/>
            <p:cNvGrpSpPr>
              <a:grpSpLocks/>
            </p:cNvGrpSpPr>
            <p:nvPr/>
          </p:nvGrpSpPr>
          <p:grpSpPr bwMode="auto">
            <a:xfrm>
              <a:off x="1488" y="2400"/>
              <a:ext cx="1940" cy="1776"/>
              <a:chOff x="3552" y="1440"/>
              <a:chExt cx="1940" cy="1776"/>
            </a:xfrm>
          </p:grpSpPr>
          <p:sp>
            <p:nvSpPr>
              <p:cNvPr id="139320" name="AutoShape 56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576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>
                    <a:solidFill>
                      <a:srgbClr val="000000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Age&lt;30?</a:t>
                </a:r>
              </a:p>
            </p:txBody>
          </p:sp>
          <p:sp>
            <p:nvSpPr>
              <p:cNvPr id="139321" name="AutoShape 57"/>
              <p:cNvSpPr>
                <a:spLocks noChangeArrowheads="1"/>
              </p:cNvSpPr>
              <p:nvPr/>
            </p:nvSpPr>
            <p:spPr bwMode="auto">
              <a:xfrm>
                <a:off x="3840" y="2160"/>
                <a:ext cx="672" cy="336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>
                    <a:solidFill>
                      <a:srgbClr val="000000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Car Type=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>
                    <a:solidFill>
                      <a:srgbClr val="000000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Sports Car?</a:t>
                </a:r>
              </a:p>
            </p:txBody>
          </p:sp>
          <p:sp>
            <p:nvSpPr>
              <p:cNvPr id="139322" name="AutoShape 58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000000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No</a:t>
                </a:r>
              </a:p>
            </p:txBody>
          </p:sp>
          <p:sp>
            <p:nvSpPr>
              <p:cNvPr id="139323" name="AutoShape 59"/>
              <p:cNvSpPr>
                <a:spLocks noChangeArrowheads="1"/>
              </p:cNvSpPr>
              <p:nvPr/>
            </p:nvSpPr>
            <p:spPr bwMode="auto">
              <a:xfrm>
                <a:off x="5136" y="2160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000000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Yes</a:t>
                </a:r>
              </a:p>
            </p:txBody>
          </p:sp>
          <p:sp>
            <p:nvSpPr>
              <p:cNvPr id="139324" name="Line 60"/>
              <p:cNvSpPr>
                <a:spLocks noChangeShapeType="1"/>
              </p:cNvSpPr>
              <p:nvPr/>
            </p:nvSpPr>
            <p:spPr bwMode="auto">
              <a:xfrm flipH="1">
                <a:off x="4128" y="1728"/>
                <a:ext cx="33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66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9325" name="Line 61"/>
              <p:cNvSpPr>
                <a:spLocks noChangeShapeType="1"/>
              </p:cNvSpPr>
              <p:nvPr/>
            </p:nvSpPr>
            <p:spPr bwMode="auto">
              <a:xfrm>
                <a:off x="4992" y="1728"/>
                <a:ext cx="28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66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9326" name="Line 62"/>
              <p:cNvSpPr>
                <a:spLocks noChangeShapeType="1"/>
              </p:cNvSpPr>
              <p:nvPr/>
            </p:nvSpPr>
            <p:spPr bwMode="auto">
              <a:xfrm flipH="1">
                <a:off x="3888" y="2496"/>
                <a:ext cx="4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66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9327" name="Line 63"/>
              <p:cNvSpPr>
                <a:spLocks noChangeShapeType="1"/>
              </p:cNvSpPr>
              <p:nvPr/>
            </p:nvSpPr>
            <p:spPr bwMode="auto">
              <a:xfrm>
                <a:off x="4272" y="249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66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9328" name="Rectangle 64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1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>
                    <a:solidFill>
                      <a:srgbClr val="000000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Yes</a:t>
                </a:r>
              </a:p>
            </p:txBody>
          </p:sp>
          <p:sp>
            <p:nvSpPr>
              <p:cNvPr id="139329" name="Rectangle 65"/>
              <p:cNvSpPr>
                <a:spLocks noChangeArrowheads="1"/>
              </p:cNvSpPr>
              <p:nvPr/>
            </p:nvSpPr>
            <p:spPr bwMode="auto">
              <a:xfrm>
                <a:off x="3954" y="1728"/>
                <a:ext cx="31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>
                    <a:solidFill>
                      <a:srgbClr val="000000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Yes</a:t>
                </a:r>
              </a:p>
            </p:txBody>
          </p:sp>
          <p:sp>
            <p:nvSpPr>
              <p:cNvPr id="139330" name="Rectangle 66"/>
              <p:cNvSpPr>
                <a:spLocks noChangeArrowheads="1"/>
              </p:cNvSpPr>
              <p:nvPr/>
            </p:nvSpPr>
            <p:spPr bwMode="auto">
              <a:xfrm>
                <a:off x="5221" y="1728"/>
                <a:ext cx="27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>
                    <a:solidFill>
                      <a:srgbClr val="000000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No</a:t>
                </a:r>
              </a:p>
            </p:txBody>
          </p:sp>
          <p:sp>
            <p:nvSpPr>
              <p:cNvPr id="139331" name="Rectangle 67"/>
              <p:cNvSpPr>
                <a:spLocks noChangeArrowheads="1"/>
              </p:cNvSpPr>
              <p:nvPr/>
            </p:nvSpPr>
            <p:spPr bwMode="auto">
              <a:xfrm>
                <a:off x="4416" y="2544"/>
                <a:ext cx="27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>
                    <a:solidFill>
                      <a:srgbClr val="000000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No</a:t>
                </a:r>
              </a:p>
            </p:txBody>
          </p:sp>
          <p:sp>
            <p:nvSpPr>
              <p:cNvPr id="139332" name="Oval 68"/>
              <p:cNvSpPr>
                <a:spLocks noChangeArrowheads="1"/>
              </p:cNvSpPr>
              <p:nvPr/>
            </p:nvSpPr>
            <p:spPr bwMode="auto">
              <a:xfrm>
                <a:off x="4416" y="288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66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9333" name="Oval 69"/>
              <p:cNvSpPr>
                <a:spLocks noChangeArrowheads="1"/>
              </p:cNvSpPr>
              <p:nvPr/>
            </p:nvSpPr>
            <p:spPr bwMode="auto">
              <a:xfrm>
                <a:off x="4464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66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9334" name="Oval 70"/>
              <p:cNvSpPr>
                <a:spLocks noChangeArrowheads="1"/>
              </p:cNvSpPr>
              <p:nvPr/>
            </p:nvSpPr>
            <p:spPr bwMode="auto">
              <a:xfrm>
                <a:off x="4512" y="316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6666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5472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98854" y="617836"/>
            <a:ext cx="8946292" cy="6096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VFDT: Strengths and Weaknesses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18736"/>
            <a:ext cx="7772400" cy="41148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chemeClr val="bg2"/>
                </a:solidFill>
              </a:rPr>
              <a:t>Strengths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>
                <a:solidFill>
                  <a:schemeClr val="bg2"/>
                </a:solidFill>
              </a:rPr>
              <a:t>Scales better than traditional methods</a:t>
            </a:r>
          </a:p>
          <a:p>
            <a:pPr lvl="2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bg2"/>
                </a:solidFill>
              </a:rPr>
              <a:t>Sublinear with sampling</a:t>
            </a:r>
          </a:p>
          <a:p>
            <a:pPr lvl="2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bg2"/>
                </a:solidFill>
              </a:rPr>
              <a:t>Very small memory utilization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>
                <a:solidFill>
                  <a:schemeClr val="bg2"/>
                </a:solidFill>
              </a:rPr>
              <a:t>Incremental</a:t>
            </a:r>
          </a:p>
          <a:p>
            <a:pPr lvl="2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bg2"/>
                </a:solidFill>
              </a:rPr>
              <a:t>Make class predictions in parallel</a:t>
            </a:r>
          </a:p>
          <a:p>
            <a:pPr lvl="2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bg2"/>
                </a:solidFill>
              </a:rPr>
              <a:t>New examples are added as they come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chemeClr val="bg2"/>
                </a:solidFill>
              </a:rPr>
              <a:t>Weakness</a:t>
            </a:r>
          </a:p>
          <a:p>
            <a:pPr lvl="1" eaLnBrk="1" hangingPunct="1">
              <a:lnSpc>
                <a:spcPct val="100000"/>
              </a:lnSpc>
              <a:buFont typeface="Arial" panose="020B0604020202020204" pitchFamily="34" charset="0"/>
              <a:buChar char="×"/>
            </a:pPr>
            <a:r>
              <a:rPr lang="en-US" altLang="en-US" dirty="0">
                <a:solidFill>
                  <a:schemeClr val="bg2"/>
                </a:solidFill>
              </a:rPr>
              <a:t>Could spend a lot of time with ties</a:t>
            </a:r>
          </a:p>
          <a:p>
            <a:pPr lvl="1" eaLnBrk="1" hangingPunct="1">
              <a:lnSpc>
                <a:spcPct val="100000"/>
              </a:lnSpc>
              <a:buFont typeface="Arial" panose="020B0604020202020204" pitchFamily="34" charset="0"/>
              <a:buChar char="×"/>
            </a:pPr>
            <a:r>
              <a:rPr lang="en-US" altLang="en-US" dirty="0">
                <a:solidFill>
                  <a:schemeClr val="bg2"/>
                </a:solidFill>
              </a:rPr>
              <a:t>Memory used with tree expansion</a:t>
            </a:r>
          </a:p>
          <a:p>
            <a:pPr lvl="1" eaLnBrk="1" hangingPunct="1">
              <a:lnSpc>
                <a:spcPct val="100000"/>
              </a:lnSpc>
              <a:buFont typeface="Arial" panose="020B0604020202020204" pitchFamily="34" charset="0"/>
              <a:buChar char="×"/>
            </a:pPr>
            <a:r>
              <a:rPr lang="en-US" altLang="en-US" dirty="0">
                <a:solidFill>
                  <a:schemeClr val="bg2"/>
                </a:solidFill>
              </a:rPr>
              <a:t>Number of candidate attributes</a:t>
            </a:r>
          </a:p>
        </p:txBody>
      </p:sp>
    </p:spTree>
    <p:extLst>
      <p:ext uri="{BB962C8B-B14F-4D97-AF65-F5344CB8AC3E}">
        <p14:creationId xmlns:p14="http://schemas.microsoft.com/office/powerpoint/2010/main" val="782130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CVFDT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621" y="1943100"/>
            <a:ext cx="8252254" cy="4114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CVFDT (Concept-adapting Very Fast Decision Tree learner)</a:t>
            </a:r>
          </a:p>
          <a:p>
            <a:pPr lvl="1">
              <a:spcAft>
                <a:spcPts val="600"/>
              </a:spcAft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Extend VFDT</a:t>
            </a:r>
          </a:p>
          <a:p>
            <a:pPr lvl="1">
              <a:spcAft>
                <a:spcPts val="600"/>
              </a:spcAft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Maintain VFDT’s speed and accuracy</a:t>
            </a:r>
          </a:p>
          <a:p>
            <a:pPr lvl="1">
              <a:spcAft>
                <a:spcPts val="600"/>
              </a:spcAft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Detect and respond to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changes</a:t>
            </a: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 in the example-generating process</a:t>
            </a:r>
          </a:p>
        </p:txBody>
      </p:sp>
    </p:spTree>
    <p:extLst>
      <p:ext uri="{BB962C8B-B14F-4D97-AF65-F5344CB8AC3E}">
        <p14:creationId xmlns:p14="http://schemas.microsoft.com/office/powerpoint/2010/main" val="3343980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Observations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562100"/>
            <a:ext cx="8079259" cy="48387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With a time-changing concept, the current splitting attribute of some nodes may not be the best any more.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An outdated subtree may still be better than the best single leaf, particularly if it is near the root. 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Grow an alternative subtree with the new best attribute at its root, when the old attribute seems out-of-date.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Periodically use a bunch of samples to evaluate qualities of trees. 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Replace the old subtree when the alternate one becomes more accurate.</a:t>
            </a:r>
          </a:p>
        </p:txBody>
      </p:sp>
    </p:spTree>
    <p:extLst>
      <p:ext uri="{BB962C8B-B14F-4D97-AF65-F5344CB8AC3E}">
        <p14:creationId xmlns:p14="http://schemas.microsoft.com/office/powerpoint/2010/main" val="344000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8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3929066"/>
            <a:ext cx="3131182" cy="2357454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9" idx="6"/>
          </p:cNvCxnSpPr>
          <p:nvPr/>
        </p:nvCxnSpPr>
        <p:spPr>
          <a:xfrm>
            <a:off x="5500694" y="3500438"/>
            <a:ext cx="307090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endCxn id="9" idx="2"/>
          </p:cNvCxnSpPr>
          <p:nvPr/>
        </p:nvCxnSpPr>
        <p:spPr>
          <a:xfrm>
            <a:off x="376910" y="3498850"/>
            <a:ext cx="3095626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>
            <a:off x="3279142" y="1493200"/>
            <a:ext cx="2428892" cy="139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3"/>
          <p:cNvSpPr txBox="1">
            <a:spLocks noChangeArrowheads="1"/>
          </p:cNvSpPr>
          <p:nvPr/>
        </p:nvSpPr>
        <p:spPr bwMode="auto">
          <a:xfrm>
            <a:off x="6143636" y="1928802"/>
            <a:ext cx="15128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Georgia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472536" y="2714620"/>
            <a:ext cx="2028158" cy="157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Black" pitchFamily="34" charset="0"/>
              </a:rPr>
              <a:t>DATA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effectLst/>
                <a:latin typeface="Arial Black" pitchFamily="34" charset="0"/>
              </a:rPr>
              <a:t> STREAM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effectLst/>
              <a:latin typeface="Arial Black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3317080" y="5388790"/>
            <a:ext cx="2223294" cy="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596" y="214290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Internet </a:t>
            </a:r>
            <a:endParaRPr lang="zh-CN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3500438"/>
            <a:ext cx="1857388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000" b="1" dirty="0"/>
              <a:t>Industry</a:t>
            </a:r>
            <a:endParaRPr lang="zh-CN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43438" y="14285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Surveillance</a:t>
            </a:r>
            <a:endParaRPr lang="zh-CN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86446" y="6544068"/>
            <a:ext cx="335755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*Note: some pictures derived from internet</a:t>
            </a:r>
            <a:endParaRPr lang="zh-CN" altLang="en-US" sz="1200" b="1" dirty="0"/>
          </a:p>
        </p:txBody>
      </p:sp>
      <p:pic>
        <p:nvPicPr>
          <p:cNvPr id="15" name="图片 14" descr="1645361.jpg"/>
          <p:cNvPicPr>
            <a:picLocks noChangeAspect="1"/>
          </p:cNvPicPr>
          <p:nvPr/>
        </p:nvPicPr>
        <p:blipFill>
          <a:blip r:embed="rId3" cstate="print"/>
          <a:srcRect l="15133" r="13526"/>
          <a:stretch>
            <a:fillRect/>
          </a:stretch>
        </p:blipFill>
        <p:spPr>
          <a:xfrm>
            <a:off x="928662" y="4000504"/>
            <a:ext cx="2286016" cy="216720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571604" y="6143644"/>
            <a:ext cx="1428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Times New Roman" pitchFamily="18" charset="0"/>
              </a:rPr>
              <a:t>Sensor</a:t>
            </a:r>
          </a:p>
        </p:txBody>
      </p:sp>
      <p:pic>
        <p:nvPicPr>
          <p:cNvPr id="18" name="图片 17" descr="77.jpg"/>
          <p:cNvPicPr>
            <a:picLocks noChangeAspect="1"/>
          </p:cNvPicPr>
          <p:nvPr/>
        </p:nvPicPr>
        <p:blipFill>
          <a:blip r:embed="rId4"/>
          <a:srcRect l="16385" t="11765" r="12114" b="19608"/>
          <a:stretch>
            <a:fillRect/>
          </a:stretch>
        </p:blipFill>
        <p:spPr>
          <a:xfrm>
            <a:off x="5429256" y="785794"/>
            <a:ext cx="2928958" cy="213569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072198" y="2963352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Network Intrusion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29454" y="600076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Smart Phone</a:t>
            </a:r>
            <a:endParaRPr lang="zh-CN" altLang="en-US" b="1" dirty="0"/>
          </a:p>
        </p:txBody>
      </p:sp>
      <p:pic>
        <p:nvPicPr>
          <p:cNvPr id="21" name="图片 20" descr="Spam-filte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34" y="714356"/>
            <a:ext cx="3452837" cy="207170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42976" y="264318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Spam Filtering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15008" y="3571876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Mobile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7145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CVFDT algorithm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21688" cy="4535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Alternate trees for each node in HT start as empty.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Process examples from the stream indefinitely. For each example (x, y),</a:t>
            </a:r>
          </a:p>
          <a:p>
            <a:pPr lvl="1">
              <a:lnSpc>
                <a:spcPct val="90000"/>
              </a:lnSpc>
              <a:buFont typeface="宋体" panose="02010600030101010101" pitchFamily="2" charset="-122"/>
              <a:buChar char="－"/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Pass (x, y) down to a set of leaves using HT and all alternate trees of the nodes (x, y) passes through.</a:t>
            </a:r>
          </a:p>
          <a:p>
            <a:pPr lvl="1">
              <a:lnSpc>
                <a:spcPct val="90000"/>
              </a:lnSpc>
              <a:buFont typeface="宋体" panose="02010600030101010101" pitchFamily="2" charset="-122"/>
              <a:buChar char="－"/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Add (x, y) to the sliding window of examples.</a:t>
            </a:r>
          </a:p>
          <a:p>
            <a:pPr lvl="1">
              <a:lnSpc>
                <a:spcPct val="90000"/>
              </a:lnSpc>
              <a:buFont typeface="宋体" panose="02010600030101010101" pitchFamily="2" charset="-122"/>
              <a:buChar char="－"/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Remove and forget the effect of the oldest examples, if the sliding window overflows.</a:t>
            </a:r>
          </a:p>
          <a:p>
            <a:pPr lvl="1">
              <a:lnSpc>
                <a:spcPct val="90000"/>
              </a:lnSpc>
              <a:buFont typeface="宋体" panose="02010600030101010101" pitchFamily="2" charset="-122"/>
              <a:buChar char="－"/>
            </a:pPr>
            <a:r>
              <a:rPr lang="en-US" altLang="zh-CN" dirty="0" err="1">
                <a:solidFill>
                  <a:schemeClr val="bg2"/>
                </a:solidFill>
                <a:ea typeface="宋体" panose="02010600030101010101" pitchFamily="2" charset="-122"/>
              </a:rPr>
              <a:t>CVFDTGrow</a:t>
            </a:r>
            <a:endParaRPr lang="en-US" altLang="zh-CN" dirty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宋体" panose="02010600030101010101" pitchFamily="2" charset="-122"/>
              <a:buChar char="－"/>
            </a:pPr>
            <a:r>
              <a:rPr lang="en-US" altLang="zh-CN" dirty="0" err="1">
                <a:solidFill>
                  <a:schemeClr val="bg2"/>
                </a:solidFill>
                <a:ea typeface="宋体" panose="02010600030101010101" pitchFamily="2" charset="-122"/>
              </a:rPr>
              <a:t>CheckSplitValidity</a:t>
            </a: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 if </a:t>
            </a:r>
            <a:r>
              <a:rPr lang="en-US" altLang="zh-CN" i="1" dirty="0">
                <a:solidFill>
                  <a:schemeClr val="bg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 examples seen since last checking of alternate trees.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Return HT.</a:t>
            </a:r>
          </a:p>
        </p:txBody>
      </p:sp>
    </p:spTree>
    <p:extLst>
      <p:ext uri="{BB962C8B-B14F-4D97-AF65-F5344CB8AC3E}">
        <p14:creationId xmlns:p14="http://schemas.microsoft.com/office/powerpoint/2010/main" val="250128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32CD-95D1-427E-937C-E118EE6DF40D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zh-CN" sz="3200" b="1" dirty="0">
                <a:ea typeface="宋体" panose="02010600030101010101" pitchFamily="2" charset="-122"/>
              </a:rPr>
              <a:t>CVFDT: process each example</a:t>
            </a:r>
          </a:p>
        </p:txBody>
      </p:sp>
      <p:grpSp>
        <p:nvGrpSpPr>
          <p:cNvPr id="104451" name="Group 3"/>
          <p:cNvGrpSpPr>
            <a:grpSpLocks/>
          </p:cNvGrpSpPr>
          <p:nvPr/>
        </p:nvGrpSpPr>
        <p:grpSpPr bwMode="auto">
          <a:xfrm>
            <a:off x="1143000" y="2057400"/>
            <a:ext cx="6705600" cy="4572000"/>
            <a:chOff x="672" y="1200"/>
            <a:chExt cx="4224" cy="2880"/>
          </a:xfrm>
        </p:grpSpPr>
        <p:sp>
          <p:nvSpPr>
            <p:cNvPr id="104452" name="AutoShape 4"/>
            <p:cNvSpPr>
              <a:spLocks noChangeArrowheads="1"/>
            </p:cNvSpPr>
            <p:nvPr/>
          </p:nvSpPr>
          <p:spPr bwMode="auto">
            <a:xfrm>
              <a:off x="1200" y="1200"/>
              <a:ext cx="1920" cy="19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Pass example down to leaves</a:t>
              </a:r>
            </a:p>
          </p:txBody>
        </p:sp>
        <p:sp>
          <p:nvSpPr>
            <p:cNvPr id="104453" name="AutoShape 5"/>
            <p:cNvSpPr>
              <a:spLocks noChangeArrowheads="1"/>
            </p:cNvSpPr>
            <p:nvPr/>
          </p:nvSpPr>
          <p:spPr bwMode="auto">
            <a:xfrm>
              <a:off x="1200" y="1536"/>
              <a:ext cx="1920" cy="19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add example to sliding window</a:t>
              </a:r>
            </a:p>
          </p:txBody>
        </p:sp>
        <p:sp>
          <p:nvSpPr>
            <p:cNvPr id="104454" name="AutoShape 6"/>
            <p:cNvSpPr>
              <a:spLocks noChangeArrowheads="1"/>
            </p:cNvSpPr>
            <p:nvPr/>
          </p:nvSpPr>
          <p:spPr bwMode="auto">
            <a:xfrm>
              <a:off x="1248" y="1968"/>
              <a:ext cx="1776" cy="24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Window overflow?</a:t>
              </a:r>
            </a:p>
          </p:txBody>
        </p:sp>
        <p:sp>
          <p:nvSpPr>
            <p:cNvPr id="104455" name="AutoShape 7"/>
            <p:cNvSpPr>
              <a:spLocks noChangeArrowheads="1"/>
            </p:cNvSpPr>
            <p:nvPr/>
          </p:nvSpPr>
          <p:spPr bwMode="auto">
            <a:xfrm>
              <a:off x="3264" y="1968"/>
              <a:ext cx="1632" cy="19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Forget oldest example</a:t>
              </a:r>
            </a:p>
          </p:txBody>
        </p:sp>
        <p:sp>
          <p:nvSpPr>
            <p:cNvPr id="104456" name="AutoShape 8"/>
            <p:cNvSpPr>
              <a:spLocks noChangeArrowheads="1"/>
            </p:cNvSpPr>
            <p:nvPr/>
          </p:nvSpPr>
          <p:spPr bwMode="auto">
            <a:xfrm>
              <a:off x="1200" y="2544"/>
              <a:ext cx="1920" cy="19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CVFDTGrow</a:t>
              </a:r>
            </a:p>
          </p:txBody>
        </p:sp>
        <p:sp>
          <p:nvSpPr>
            <p:cNvPr id="104457" name="AutoShape 9"/>
            <p:cNvSpPr>
              <a:spLocks noChangeArrowheads="1"/>
            </p:cNvSpPr>
            <p:nvPr/>
          </p:nvSpPr>
          <p:spPr bwMode="auto">
            <a:xfrm>
              <a:off x="1344" y="3456"/>
              <a:ext cx="1920" cy="19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CheckSplitValidty</a:t>
              </a:r>
            </a:p>
          </p:txBody>
        </p:sp>
        <p:sp>
          <p:nvSpPr>
            <p:cNvPr id="104458" name="AutoShape 10"/>
            <p:cNvSpPr>
              <a:spLocks noChangeArrowheads="1"/>
            </p:cNvSpPr>
            <p:nvPr/>
          </p:nvSpPr>
          <p:spPr bwMode="auto">
            <a:xfrm>
              <a:off x="672" y="2928"/>
              <a:ext cx="3120" cy="28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 i="1">
                  <a:solidFill>
                    <a:srgbClr val="FF00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f</a:t>
              </a:r>
              <a:r>
                <a:rPr lang="en-US" altLang="zh-CN" sz="1600" b="1" i="1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examples since last checking?</a:t>
              </a:r>
            </a:p>
          </p:txBody>
        </p:sp>
        <p:sp>
          <p:nvSpPr>
            <p:cNvPr id="104459" name="Line 11"/>
            <p:cNvSpPr>
              <a:spLocks noChangeShapeType="1"/>
            </p:cNvSpPr>
            <p:nvPr/>
          </p:nvSpPr>
          <p:spPr bwMode="auto">
            <a:xfrm>
              <a:off x="2112" y="13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60" name="Line 12"/>
            <p:cNvSpPr>
              <a:spLocks noChangeShapeType="1"/>
            </p:cNvSpPr>
            <p:nvPr/>
          </p:nvSpPr>
          <p:spPr bwMode="auto">
            <a:xfrm>
              <a:off x="2112" y="17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61" name="Line 13"/>
            <p:cNvSpPr>
              <a:spLocks noChangeShapeType="1"/>
            </p:cNvSpPr>
            <p:nvPr/>
          </p:nvSpPr>
          <p:spPr bwMode="auto">
            <a:xfrm>
              <a:off x="2160" y="22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62" name="Line 14"/>
            <p:cNvSpPr>
              <a:spLocks noChangeShapeType="1"/>
            </p:cNvSpPr>
            <p:nvPr/>
          </p:nvSpPr>
          <p:spPr bwMode="auto">
            <a:xfrm>
              <a:off x="3024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63" name="Line 15"/>
            <p:cNvSpPr>
              <a:spLocks noChangeShapeType="1"/>
            </p:cNvSpPr>
            <p:nvPr/>
          </p:nvSpPr>
          <p:spPr bwMode="auto">
            <a:xfrm flipH="1">
              <a:off x="2736" y="2160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64" name="Line 16"/>
            <p:cNvSpPr>
              <a:spLocks noChangeShapeType="1"/>
            </p:cNvSpPr>
            <p:nvPr/>
          </p:nvSpPr>
          <p:spPr bwMode="auto">
            <a:xfrm>
              <a:off x="220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65" name="Line 17"/>
            <p:cNvSpPr>
              <a:spLocks noChangeShapeType="1"/>
            </p:cNvSpPr>
            <p:nvPr/>
          </p:nvSpPr>
          <p:spPr bwMode="auto">
            <a:xfrm>
              <a:off x="2256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66" name="Line 18"/>
            <p:cNvSpPr>
              <a:spLocks noChangeShapeType="1"/>
            </p:cNvSpPr>
            <p:nvPr/>
          </p:nvSpPr>
          <p:spPr bwMode="auto">
            <a:xfrm>
              <a:off x="2256" y="36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67" name="Line 19"/>
            <p:cNvSpPr>
              <a:spLocks noChangeShapeType="1"/>
            </p:cNvSpPr>
            <p:nvPr/>
          </p:nvSpPr>
          <p:spPr bwMode="auto">
            <a:xfrm>
              <a:off x="3792" y="3072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68" name="Line 20"/>
            <p:cNvSpPr>
              <a:spLocks noChangeShapeType="1"/>
            </p:cNvSpPr>
            <p:nvPr/>
          </p:nvSpPr>
          <p:spPr bwMode="auto">
            <a:xfrm flipH="1">
              <a:off x="2256" y="388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69" name="Text Box 21"/>
            <p:cNvSpPr txBox="1">
              <a:spLocks noChangeArrowheads="1"/>
            </p:cNvSpPr>
            <p:nvPr/>
          </p:nvSpPr>
          <p:spPr bwMode="auto">
            <a:xfrm>
              <a:off x="2352" y="3216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Tahoma" panose="020B0604030504040204" pitchFamily="34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104470" name="Text Box 22"/>
            <p:cNvSpPr txBox="1">
              <a:spLocks noChangeArrowheads="1"/>
            </p:cNvSpPr>
            <p:nvPr/>
          </p:nvSpPr>
          <p:spPr bwMode="auto">
            <a:xfrm>
              <a:off x="3840" y="3168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Tahoma" panose="020B0604030504040204" pitchFamily="34" charset="0"/>
                  <a:ea typeface="宋体" panose="02010600030101010101" pitchFamily="2" charset="-122"/>
                </a:rPr>
                <a:t>No</a:t>
              </a:r>
            </a:p>
          </p:txBody>
        </p:sp>
      </p:grpSp>
      <p:sp>
        <p:nvSpPr>
          <p:cNvPr id="104471" name="Text Box 23"/>
          <p:cNvSpPr txBox="1">
            <a:spLocks noChangeArrowheads="1"/>
          </p:cNvSpPr>
          <p:nvPr/>
        </p:nvSpPr>
        <p:spPr bwMode="auto">
          <a:xfrm>
            <a:off x="3581400" y="3733800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latin typeface="Tahoma" panose="020B0604030504040204" pitchFamily="34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104472" name="Text Box 24"/>
          <p:cNvSpPr txBox="1">
            <a:spLocks noChangeArrowheads="1"/>
          </p:cNvSpPr>
          <p:nvPr/>
        </p:nvSpPr>
        <p:spPr bwMode="auto">
          <a:xfrm>
            <a:off x="4648200" y="3124200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latin typeface="Tahoma" panose="020B060403050404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104473" name="Line 25"/>
          <p:cNvSpPr>
            <a:spLocks noChangeShapeType="1"/>
          </p:cNvSpPr>
          <p:nvPr/>
        </p:nvSpPr>
        <p:spPr bwMode="auto">
          <a:xfrm flipH="1">
            <a:off x="609600" y="6629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74" name="Line 26"/>
          <p:cNvSpPr>
            <a:spLocks noChangeShapeType="1"/>
          </p:cNvSpPr>
          <p:nvPr/>
        </p:nvSpPr>
        <p:spPr bwMode="auto">
          <a:xfrm>
            <a:off x="609600" y="1905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75" name="Line 27"/>
          <p:cNvSpPr>
            <a:spLocks noChangeShapeType="1"/>
          </p:cNvSpPr>
          <p:nvPr/>
        </p:nvSpPr>
        <p:spPr bwMode="auto">
          <a:xfrm>
            <a:off x="3429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76" name="AutoShape 28"/>
          <p:cNvSpPr>
            <a:spLocks noChangeArrowheads="1"/>
          </p:cNvSpPr>
          <p:nvPr/>
        </p:nvSpPr>
        <p:spPr bwMode="auto">
          <a:xfrm>
            <a:off x="228600" y="3810000"/>
            <a:ext cx="1828800" cy="228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Read new example</a:t>
            </a:r>
          </a:p>
        </p:txBody>
      </p:sp>
      <p:sp>
        <p:nvSpPr>
          <p:cNvPr id="104477" name="Line 29"/>
          <p:cNvSpPr>
            <a:spLocks noChangeShapeType="1"/>
          </p:cNvSpPr>
          <p:nvPr/>
        </p:nvSpPr>
        <p:spPr bwMode="auto">
          <a:xfrm flipV="1">
            <a:off x="609600" y="4038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78" name="Line 30"/>
          <p:cNvSpPr>
            <a:spLocks noChangeShapeType="1"/>
          </p:cNvSpPr>
          <p:nvPr/>
        </p:nvSpPr>
        <p:spPr bwMode="auto">
          <a:xfrm>
            <a:off x="609600" y="1905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326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4A4E-4A1C-4661-A23C-D8BC90446D46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CVFDT algorithm: process each example</a:t>
            </a:r>
          </a:p>
        </p:txBody>
      </p:sp>
      <p:grpSp>
        <p:nvGrpSpPr>
          <p:cNvPr id="168991" name="Group 31"/>
          <p:cNvGrpSpPr>
            <a:grpSpLocks/>
          </p:cNvGrpSpPr>
          <p:nvPr/>
        </p:nvGrpSpPr>
        <p:grpSpPr bwMode="auto">
          <a:xfrm>
            <a:off x="228600" y="1905000"/>
            <a:ext cx="7620000" cy="4724400"/>
            <a:chOff x="144" y="1200"/>
            <a:chExt cx="4800" cy="2976"/>
          </a:xfrm>
        </p:grpSpPr>
        <p:sp>
          <p:nvSpPr>
            <p:cNvPr id="168964" name="AutoShape 4"/>
            <p:cNvSpPr>
              <a:spLocks noChangeArrowheads="1"/>
            </p:cNvSpPr>
            <p:nvPr/>
          </p:nvSpPr>
          <p:spPr bwMode="auto">
            <a:xfrm>
              <a:off x="1248" y="1296"/>
              <a:ext cx="1920" cy="19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Pass example down to leaves</a:t>
              </a:r>
            </a:p>
          </p:txBody>
        </p:sp>
        <p:sp>
          <p:nvSpPr>
            <p:cNvPr id="168965" name="AutoShape 5"/>
            <p:cNvSpPr>
              <a:spLocks noChangeArrowheads="1"/>
            </p:cNvSpPr>
            <p:nvPr/>
          </p:nvSpPr>
          <p:spPr bwMode="auto">
            <a:xfrm>
              <a:off x="1248" y="1632"/>
              <a:ext cx="1920" cy="19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add example to sliding window</a:t>
              </a:r>
            </a:p>
          </p:txBody>
        </p:sp>
        <p:sp>
          <p:nvSpPr>
            <p:cNvPr id="168966" name="AutoShape 6"/>
            <p:cNvSpPr>
              <a:spLocks noChangeArrowheads="1"/>
            </p:cNvSpPr>
            <p:nvPr/>
          </p:nvSpPr>
          <p:spPr bwMode="auto">
            <a:xfrm>
              <a:off x="1296" y="2064"/>
              <a:ext cx="1776" cy="24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Window overflow?</a:t>
              </a:r>
            </a:p>
          </p:txBody>
        </p:sp>
        <p:sp>
          <p:nvSpPr>
            <p:cNvPr id="168967" name="AutoShape 7"/>
            <p:cNvSpPr>
              <a:spLocks noChangeArrowheads="1"/>
            </p:cNvSpPr>
            <p:nvPr/>
          </p:nvSpPr>
          <p:spPr bwMode="auto">
            <a:xfrm>
              <a:off x="3312" y="2064"/>
              <a:ext cx="1632" cy="19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Forget oldest example</a:t>
              </a:r>
            </a:p>
          </p:txBody>
        </p:sp>
        <p:sp>
          <p:nvSpPr>
            <p:cNvPr id="168968" name="AutoShape 8"/>
            <p:cNvSpPr>
              <a:spLocks noChangeArrowheads="1"/>
            </p:cNvSpPr>
            <p:nvPr/>
          </p:nvSpPr>
          <p:spPr bwMode="auto">
            <a:xfrm>
              <a:off x="1248" y="2640"/>
              <a:ext cx="1920" cy="192"/>
            </a:xfrm>
            <a:prstGeom prst="flowChartProcess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CVFDTGrow</a:t>
              </a:r>
            </a:p>
          </p:txBody>
        </p:sp>
        <p:sp>
          <p:nvSpPr>
            <p:cNvPr id="168969" name="AutoShape 9"/>
            <p:cNvSpPr>
              <a:spLocks noChangeArrowheads="1"/>
            </p:cNvSpPr>
            <p:nvPr/>
          </p:nvSpPr>
          <p:spPr bwMode="auto">
            <a:xfrm>
              <a:off x="1392" y="3552"/>
              <a:ext cx="1920" cy="19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CheckSplitValidty</a:t>
              </a:r>
            </a:p>
          </p:txBody>
        </p:sp>
        <p:sp>
          <p:nvSpPr>
            <p:cNvPr id="168970" name="AutoShape 10"/>
            <p:cNvSpPr>
              <a:spLocks noChangeArrowheads="1"/>
            </p:cNvSpPr>
            <p:nvPr/>
          </p:nvSpPr>
          <p:spPr bwMode="auto">
            <a:xfrm>
              <a:off x="720" y="3024"/>
              <a:ext cx="3120" cy="28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 i="1">
                  <a:solidFill>
                    <a:srgbClr val="FF00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f</a:t>
              </a:r>
              <a:r>
                <a:rPr lang="en-US" altLang="zh-CN" sz="1600" b="1" i="1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examples since last checking?</a:t>
              </a:r>
            </a:p>
          </p:txBody>
        </p:sp>
        <p:sp>
          <p:nvSpPr>
            <p:cNvPr id="168971" name="Line 11"/>
            <p:cNvSpPr>
              <a:spLocks noChangeShapeType="1"/>
            </p:cNvSpPr>
            <p:nvPr/>
          </p:nvSpPr>
          <p:spPr bwMode="auto">
            <a:xfrm>
              <a:off x="2160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>
              <a:off x="2160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73" name="Line 13"/>
            <p:cNvSpPr>
              <a:spLocks noChangeShapeType="1"/>
            </p:cNvSpPr>
            <p:nvPr/>
          </p:nvSpPr>
          <p:spPr bwMode="auto">
            <a:xfrm>
              <a:off x="2208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74" name="Line 14"/>
            <p:cNvSpPr>
              <a:spLocks noChangeShapeType="1"/>
            </p:cNvSpPr>
            <p:nvPr/>
          </p:nvSpPr>
          <p:spPr bwMode="auto">
            <a:xfrm>
              <a:off x="3072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75" name="Line 15"/>
            <p:cNvSpPr>
              <a:spLocks noChangeShapeType="1"/>
            </p:cNvSpPr>
            <p:nvPr/>
          </p:nvSpPr>
          <p:spPr bwMode="auto">
            <a:xfrm flipH="1">
              <a:off x="2784" y="2256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76" name="Line 16"/>
            <p:cNvSpPr>
              <a:spLocks noChangeShapeType="1"/>
            </p:cNvSpPr>
            <p:nvPr/>
          </p:nvSpPr>
          <p:spPr bwMode="auto">
            <a:xfrm>
              <a:off x="2256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77" name="Line 17"/>
            <p:cNvSpPr>
              <a:spLocks noChangeShapeType="1"/>
            </p:cNvSpPr>
            <p:nvPr/>
          </p:nvSpPr>
          <p:spPr bwMode="auto">
            <a:xfrm>
              <a:off x="2304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78" name="Line 18"/>
            <p:cNvSpPr>
              <a:spLocks noChangeShapeType="1"/>
            </p:cNvSpPr>
            <p:nvPr/>
          </p:nvSpPr>
          <p:spPr bwMode="auto">
            <a:xfrm>
              <a:off x="2304" y="37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79" name="Line 19"/>
            <p:cNvSpPr>
              <a:spLocks noChangeShapeType="1"/>
            </p:cNvSpPr>
            <p:nvPr/>
          </p:nvSpPr>
          <p:spPr bwMode="auto">
            <a:xfrm>
              <a:off x="3840" y="316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80" name="Line 20"/>
            <p:cNvSpPr>
              <a:spLocks noChangeShapeType="1"/>
            </p:cNvSpPr>
            <p:nvPr/>
          </p:nvSpPr>
          <p:spPr bwMode="auto">
            <a:xfrm flipH="1">
              <a:off x="2304" y="398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2400" y="3312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Tahoma" panose="020B0604030504040204" pitchFamily="34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168982" name="Text Box 22"/>
            <p:cNvSpPr txBox="1">
              <a:spLocks noChangeArrowheads="1"/>
            </p:cNvSpPr>
            <p:nvPr/>
          </p:nvSpPr>
          <p:spPr bwMode="auto">
            <a:xfrm>
              <a:off x="3888" y="3264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Tahoma" panose="020B0604030504040204" pitchFamily="34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168983" name="Text Box 23"/>
            <p:cNvSpPr txBox="1">
              <a:spLocks noChangeArrowheads="1"/>
            </p:cNvSpPr>
            <p:nvPr/>
          </p:nvSpPr>
          <p:spPr bwMode="auto">
            <a:xfrm>
              <a:off x="2256" y="2352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Tahoma" panose="020B0604030504040204" pitchFamily="34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168984" name="Text Box 24"/>
            <p:cNvSpPr txBox="1">
              <a:spLocks noChangeArrowheads="1"/>
            </p:cNvSpPr>
            <p:nvPr/>
          </p:nvSpPr>
          <p:spPr bwMode="auto">
            <a:xfrm>
              <a:off x="2928" y="1968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Tahoma" panose="020B0604030504040204" pitchFamily="34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168985" name="Line 25"/>
            <p:cNvSpPr>
              <a:spLocks noChangeShapeType="1"/>
            </p:cNvSpPr>
            <p:nvPr/>
          </p:nvSpPr>
          <p:spPr bwMode="auto">
            <a:xfrm flipH="1">
              <a:off x="384" y="4176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86" name="Line 26"/>
            <p:cNvSpPr>
              <a:spLocks noChangeShapeType="1"/>
            </p:cNvSpPr>
            <p:nvPr/>
          </p:nvSpPr>
          <p:spPr bwMode="auto">
            <a:xfrm>
              <a:off x="384" y="120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87" name="Line 27"/>
            <p:cNvSpPr>
              <a:spLocks noChangeShapeType="1"/>
            </p:cNvSpPr>
            <p:nvPr/>
          </p:nvSpPr>
          <p:spPr bwMode="auto">
            <a:xfrm>
              <a:off x="2160" y="12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88" name="AutoShape 28"/>
            <p:cNvSpPr>
              <a:spLocks noChangeArrowheads="1"/>
            </p:cNvSpPr>
            <p:nvPr/>
          </p:nvSpPr>
          <p:spPr bwMode="auto">
            <a:xfrm>
              <a:off x="144" y="2400"/>
              <a:ext cx="1152" cy="144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Read new example</a:t>
              </a:r>
            </a:p>
          </p:txBody>
        </p:sp>
        <p:sp>
          <p:nvSpPr>
            <p:cNvPr id="168989" name="Line 29"/>
            <p:cNvSpPr>
              <a:spLocks noChangeShapeType="1"/>
            </p:cNvSpPr>
            <p:nvPr/>
          </p:nvSpPr>
          <p:spPr bwMode="auto">
            <a:xfrm flipV="1">
              <a:off x="384" y="2544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90" name="Line 30"/>
            <p:cNvSpPr>
              <a:spLocks noChangeShapeType="1"/>
            </p:cNvSpPr>
            <p:nvPr/>
          </p:nvSpPr>
          <p:spPr bwMode="auto">
            <a:xfrm>
              <a:off x="384" y="120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4803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21043" y="164757"/>
            <a:ext cx="7772400" cy="1143000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CVFDTGrow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378" y="1396312"/>
            <a:ext cx="8359346" cy="478206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For each node reached by the example in HT,</a:t>
            </a:r>
          </a:p>
          <a:p>
            <a:pPr marL="914400" lvl="1" indent="-457200">
              <a:spcAft>
                <a:spcPts val="1200"/>
              </a:spcAft>
              <a:buFont typeface="+mj-ea"/>
              <a:buAutoNum type="circleNumDbPlain"/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Increment the corresponding statistics at the node.</a:t>
            </a:r>
          </a:p>
          <a:p>
            <a:pPr marL="914400" lvl="1" indent="-457200">
              <a:spcAft>
                <a:spcPts val="1200"/>
              </a:spcAft>
              <a:buFont typeface="+mj-ea"/>
              <a:buAutoNum type="circleNumDbPlain"/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For each alternate tree </a:t>
            </a:r>
            <a:r>
              <a:rPr lang="en-US" altLang="zh-CN" dirty="0" err="1">
                <a:solidFill>
                  <a:schemeClr val="bg2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 dirty="0" err="1">
                <a:solidFill>
                  <a:schemeClr val="bg2"/>
                </a:solidFill>
                <a:ea typeface="宋体" panose="02010600030101010101" pitchFamily="2" charset="-122"/>
              </a:rPr>
              <a:t>alt</a:t>
            </a: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 of the node, </a:t>
            </a:r>
            <a:r>
              <a:rPr lang="en-US" altLang="zh-CN" dirty="0" err="1">
                <a:solidFill>
                  <a:schemeClr val="bg2"/>
                </a:solidFill>
                <a:ea typeface="宋体" panose="02010600030101010101" pitchFamily="2" charset="-122"/>
              </a:rPr>
              <a:t>CVFDTGrow</a:t>
            </a:r>
            <a:endParaRPr lang="en-US" altLang="zh-CN" dirty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If enough examples seen at the leaf in HT which the example reaches,</a:t>
            </a:r>
          </a:p>
          <a:p>
            <a:pPr marL="914400" lvl="1" indent="-457200">
              <a:spcAft>
                <a:spcPts val="1200"/>
              </a:spcAft>
              <a:buFont typeface="+mj-ea"/>
              <a:buAutoNum type="circleNumDbPlain"/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Choose the attribute that has the highest average value of the attribute evaluation measure (information gain or </a:t>
            </a:r>
            <a:r>
              <a:rPr lang="en-US" altLang="zh-CN" dirty="0" err="1">
                <a:solidFill>
                  <a:schemeClr val="bg2"/>
                </a:solidFill>
                <a:ea typeface="宋体" panose="02010600030101010101" pitchFamily="2" charset="-122"/>
              </a:rPr>
              <a:t>gini</a:t>
            </a: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 index).</a:t>
            </a:r>
          </a:p>
          <a:p>
            <a:pPr marL="914400" lvl="1" indent="-457200">
              <a:spcAft>
                <a:spcPts val="1200"/>
              </a:spcAft>
              <a:buFont typeface="+mj-ea"/>
              <a:buAutoNum type="circleNumDbPlain"/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If the best attribute is not the “null” attribute, create a node for each possible value of this attribute</a:t>
            </a:r>
          </a:p>
        </p:txBody>
      </p:sp>
    </p:spTree>
    <p:extLst>
      <p:ext uri="{BB962C8B-B14F-4D97-AF65-F5344CB8AC3E}">
        <p14:creationId xmlns:p14="http://schemas.microsoft.com/office/powerpoint/2010/main" val="110820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85A7-1210-422B-9FA9-2D82C463D3ED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CVFDT algorithm: process each example</a:t>
            </a:r>
          </a:p>
        </p:txBody>
      </p:sp>
      <p:sp>
        <p:nvSpPr>
          <p:cNvPr id="171026" name="Line 18"/>
          <p:cNvSpPr>
            <a:spLocks noChangeShapeType="1"/>
          </p:cNvSpPr>
          <p:nvPr/>
        </p:nvSpPr>
        <p:spPr bwMode="auto">
          <a:xfrm>
            <a:off x="3657600" y="601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1033" name="Line 25"/>
          <p:cNvSpPr>
            <a:spLocks noChangeShapeType="1"/>
          </p:cNvSpPr>
          <p:nvPr/>
        </p:nvSpPr>
        <p:spPr bwMode="auto">
          <a:xfrm flipH="1">
            <a:off x="609600" y="6629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1037" name="Line 29"/>
          <p:cNvSpPr>
            <a:spLocks noChangeShapeType="1"/>
          </p:cNvSpPr>
          <p:nvPr/>
        </p:nvSpPr>
        <p:spPr bwMode="auto">
          <a:xfrm flipV="1">
            <a:off x="609600" y="4038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71039" name="Group 31"/>
          <p:cNvGrpSpPr>
            <a:grpSpLocks/>
          </p:cNvGrpSpPr>
          <p:nvPr/>
        </p:nvGrpSpPr>
        <p:grpSpPr bwMode="auto">
          <a:xfrm>
            <a:off x="228600" y="1905000"/>
            <a:ext cx="7620000" cy="4419600"/>
            <a:chOff x="144" y="1200"/>
            <a:chExt cx="4800" cy="2784"/>
          </a:xfrm>
        </p:grpSpPr>
        <p:sp>
          <p:nvSpPr>
            <p:cNvPr id="171012" name="AutoShape 4"/>
            <p:cNvSpPr>
              <a:spLocks noChangeArrowheads="1"/>
            </p:cNvSpPr>
            <p:nvPr/>
          </p:nvSpPr>
          <p:spPr bwMode="auto">
            <a:xfrm>
              <a:off x="1248" y="1296"/>
              <a:ext cx="1920" cy="19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Pass example down to leaves</a:t>
              </a:r>
            </a:p>
          </p:txBody>
        </p:sp>
        <p:sp>
          <p:nvSpPr>
            <p:cNvPr id="171013" name="AutoShape 5"/>
            <p:cNvSpPr>
              <a:spLocks noChangeArrowheads="1"/>
            </p:cNvSpPr>
            <p:nvPr/>
          </p:nvSpPr>
          <p:spPr bwMode="auto">
            <a:xfrm>
              <a:off x="1248" y="1632"/>
              <a:ext cx="1920" cy="19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add example to sliding window</a:t>
              </a:r>
            </a:p>
          </p:txBody>
        </p:sp>
        <p:sp>
          <p:nvSpPr>
            <p:cNvPr id="171014" name="AutoShape 6"/>
            <p:cNvSpPr>
              <a:spLocks noChangeArrowheads="1"/>
            </p:cNvSpPr>
            <p:nvPr/>
          </p:nvSpPr>
          <p:spPr bwMode="auto">
            <a:xfrm>
              <a:off x="1296" y="2064"/>
              <a:ext cx="1776" cy="24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Window overflow?</a:t>
              </a:r>
            </a:p>
          </p:txBody>
        </p:sp>
        <p:sp>
          <p:nvSpPr>
            <p:cNvPr id="171015" name="AutoShape 7"/>
            <p:cNvSpPr>
              <a:spLocks noChangeArrowheads="1"/>
            </p:cNvSpPr>
            <p:nvPr/>
          </p:nvSpPr>
          <p:spPr bwMode="auto">
            <a:xfrm>
              <a:off x="3312" y="2064"/>
              <a:ext cx="1632" cy="192"/>
            </a:xfrm>
            <a:prstGeom prst="flowChartProcess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Forget oldest example</a:t>
              </a:r>
            </a:p>
          </p:txBody>
        </p:sp>
        <p:sp>
          <p:nvSpPr>
            <p:cNvPr id="171016" name="AutoShape 8"/>
            <p:cNvSpPr>
              <a:spLocks noChangeArrowheads="1"/>
            </p:cNvSpPr>
            <p:nvPr/>
          </p:nvSpPr>
          <p:spPr bwMode="auto">
            <a:xfrm>
              <a:off x="1248" y="2640"/>
              <a:ext cx="1920" cy="19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CVFDTGrow</a:t>
              </a:r>
            </a:p>
          </p:txBody>
        </p:sp>
        <p:sp>
          <p:nvSpPr>
            <p:cNvPr id="171017" name="AutoShape 9"/>
            <p:cNvSpPr>
              <a:spLocks noChangeArrowheads="1"/>
            </p:cNvSpPr>
            <p:nvPr/>
          </p:nvSpPr>
          <p:spPr bwMode="auto">
            <a:xfrm>
              <a:off x="1392" y="3552"/>
              <a:ext cx="1920" cy="19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CheckSplitValidty</a:t>
              </a:r>
            </a:p>
          </p:txBody>
        </p:sp>
        <p:sp>
          <p:nvSpPr>
            <p:cNvPr id="171018" name="AutoShape 10"/>
            <p:cNvSpPr>
              <a:spLocks noChangeArrowheads="1"/>
            </p:cNvSpPr>
            <p:nvPr/>
          </p:nvSpPr>
          <p:spPr bwMode="auto">
            <a:xfrm>
              <a:off x="720" y="3024"/>
              <a:ext cx="3120" cy="28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 i="1">
                  <a:solidFill>
                    <a:srgbClr val="FF00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f</a:t>
              </a:r>
              <a:r>
                <a:rPr lang="en-US" altLang="zh-CN" sz="1600" b="1" i="1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examples since last checking?</a:t>
              </a:r>
            </a:p>
          </p:txBody>
        </p:sp>
        <p:sp>
          <p:nvSpPr>
            <p:cNvPr id="171019" name="Line 11"/>
            <p:cNvSpPr>
              <a:spLocks noChangeShapeType="1"/>
            </p:cNvSpPr>
            <p:nvPr/>
          </p:nvSpPr>
          <p:spPr bwMode="auto">
            <a:xfrm>
              <a:off x="2160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20" name="Line 12"/>
            <p:cNvSpPr>
              <a:spLocks noChangeShapeType="1"/>
            </p:cNvSpPr>
            <p:nvPr/>
          </p:nvSpPr>
          <p:spPr bwMode="auto">
            <a:xfrm>
              <a:off x="2160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21" name="Line 13"/>
            <p:cNvSpPr>
              <a:spLocks noChangeShapeType="1"/>
            </p:cNvSpPr>
            <p:nvPr/>
          </p:nvSpPr>
          <p:spPr bwMode="auto">
            <a:xfrm>
              <a:off x="2208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22" name="Line 14"/>
            <p:cNvSpPr>
              <a:spLocks noChangeShapeType="1"/>
            </p:cNvSpPr>
            <p:nvPr/>
          </p:nvSpPr>
          <p:spPr bwMode="auto">
            <a:xfrm>
              <a:off x="3072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23" name="Line 15"/>
            <p:cNvSpPr>
              <a:spLocks noChangeShapeType="1"/>
            </p:cNvSpPr>
            <p:nvPr/>
          </p:nvSpPr>
          <p:spPr bwMode="auto">
            <a:xfrm flipH="1">
              <a:off x="2784" y="2256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24" name="Line 16"/>
            <p:cNvSpPr>
              <a:spLocks noChangeShapeType="1"/>
            </p:cNvSpPr>
            <p:nvPr/>
          </p:nvSpPr>
          <p:spPr bwMode="auto">
            <a:xfrm>
              <a:off x="2256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25" name="Line 17"/>
            <p:cNvSpPr>
              <a:spLocks noChangeShapeType="1"/>
            </p:cNvSpPr>
            <p:nvPr/>
          </p:nvSpPr>
          <p:spPr bwMode="auto">
            <a:xfrm>
              <a:off x="2304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27" name="Line 19"/>
            <p:cNvSpPr>
              <a:spLocks noChangeShapeType="1"/>
            </p:cNvSpPr>
            <p:nvPr/>
          </p:nvSpPr>
          <p:spPr bwMode="auto">
            <a:xfrm>
              <a:off x="3840" y="316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28" name="Line 20"/>
            <p:cNvSpPr>
              <a:spLocks noChangeShapeType="1"/>
            </p:cNvSpPr>
            <p:nvPr/>
          </p:nvSpPr>
          <p:spPr bwMode="auto">
            <a:xfrm flipH="1">
              <a:off x="2304" y="398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29" name="Text Box 21"/>
            <p:cNvSpPr txBox="1">
              <a:spLocks noChangeArrowheads="1"/>
            </p:cNvSpPr>
            <p:nvPr/>
          </p:nvSpPr>
          <p:spPr bwMode="auto">
            <a:xfrm>
              <a:off x="2400" y="3312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Tahoma" panose="020B0604030504040204" pitchFamily="34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171030" name="Text Box 22"/>
            <p:cNvSpPr txBox="1">
              <a:spLocks noChangeArrowheads="1"/>
            </p:cNvSpPr>
            <p:nvPr/>
          </p:nvSpPr>
          <p:spPr bwMode="auto">
            <a:xfrm>
              <a:off x="3888" y="3264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Tahoma" panose="020B0604030504040204" pitchFamily="34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171031" name="Text Box 23"/>
            <p:cNvSpPr txBox="1">
              <a:spLocks noChangeArrowheads="1"/>
            </p:cNvSpPr>
            <p:nvPr/>
          </p:nvSpPr>
          <p:spPr bwMode="auto">
            <a:xfrm>
              <a:off x="2256" y="2352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Tahoma" panose="020B0604030504040204" pitchFamily="34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171032" name="Text Box 24"/>
            <p:cNvSpPr txBox="1">
              <a:spLocks noChangeArrowheads="1"/>
            </p:cNvSpPr>
            <p:nvPr/>
          </p:nvSpPr>
          <p:spPr bwMode="auto">
            <a:xfrm>
              <a:off x="2928" y="1968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Tahoma" panose="020B0604030504040204" pitchFamily="34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171034" name="Line 26"/>
            <p:cNvSpPr>
              <a:spLocks noChangeShapeType="1"/>
            </p:cNvSpPr>
            <p:nvPr/>
          </p:nvSpPr>
          <p:spPr bwMode="auto">
            <a:xfrm>
              <a:off x="384" y="120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35" name="Line 27"/>
            <p:cNvSpPr>
              <a:spLocks noChangeShapeType="1"/>
            </p:cNvSpPr>
            <p:nvPr/>
          </p:nvSpPr>
          <p:spPr bwMode="auto">
            <a:xfrm>
              <a:off x="2160" y="12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36" name="AutoShape 28"/>
            <p:cNvSpPr>
              <a:spLocks noChangeArrowheads="1"/>
            </p:cNvSpPr>
            <p:nvPr/>
          </p:nvSpPr>
          <p:spPr bwMode="auto">
            <a:xfrm>
              <a:off x="144" y="2400"/>
              <a:ext cx="1152" cy="144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Read new example</a:t>
              </a:r>
            </a:p>
          </p:txBody>
        </p:sp>
        <p:sp>
          <p:nvSpPr>
            <p:cNvPr id="171038" name="Line 30"/>
            <p:cNvSpPr>
              <a:spLocks noChangeShapeType="1"/>
            </p:cNvSpPr>
            <p:nvPr/>
          </p:nvSpPr>
          <p:spPr bwMode="auto">
            <a:xfrm>
              <a:off x="384" y="120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7245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5903"/>
            <a:ext cx="7772400" cy="1143000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Forget old example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330" y="1585783"/>
            <a:ext cx="8458200" cy="358758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sz="2400" dirty="0">
                <a:solidFill>
                  <a:schemeClr val="bg2"/>
                </a:solidFill>
                <a:ea typeface="宋体" panose="02010600030101010101" pitchFamily="2" charset="-122"/>
              </a:rPr>
              <a:t>Maintain the sufficient statistics at every node in HT to monitor the validity of its previous decisions.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2"/>
                </a:solidFill>
                <a:ea typeface="宋体" panose="02010600030101010101" pitchFamily="2" charset="-122"/>
              </a:rPr>
              <a:t>VFDT only maintain such statistics at leaves.</a:t>
            </a:r>
          </a:p>
          <a:p>
            <a:pPr>
              <a:spcAft>
                <a:spcPts val="1200"/>
              </a:spcAft>
            </a:pPr>
            <a:r>
              <a:rPr lang="en-US" altLang="zh-CN" sz="2400" dirty="0">
                <a:solidFill>
                  <a:schemeClr val="bg2"/>
                </a:solidFill>
                <a:ea typeface="宋体" panose="02010600030101010101" pitchFamily="2" charset="-122"/>
              </a:rPr>
              <a:t>HT might have grown or changed since the example was initially incorporated. 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2"/>
                </a:solidFill>
                <a:ea typeface="宋体" panose="02010600030101010101" pitchFamily="2" charset="-122"/>
              </a:rPr>
              <a:t>Assigned each node a unique, monotonically increasing ID as they are created.</a:t>
            </a:r>
          </a:p>
        </p:txBody>
      </p:sp>
    </p:spTree>
    <p:extLst>
      <p:ext uri="{BB962C8B-B14F-4D97-AF65-F5344CB8AC3E}">
        <p14:creationId xmlns:p14="http://schemas.microsoft.com/office/powerpoint/2010/main" val="241409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3A47-7EA5-4880-8C65-5A70187B5C1A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CVFDT algorithm: process each example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173084" name="AutoShape 28"/>
          <p:cNvSpPr>
            <a:spLocks noChangeArrowheads="1"/>
          </p:cNvSpPr>
          <p:nvPr/>
        </p:nvSpPr>
        <p:spPr bwMode="auto">
          <a:xfrm>
            <a:off x="228600" y="3810000"/>
            <a:ext cx="1828800" cy="228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Read new example</a:t>
            </a:r>
          </a:p>
        </p:txBody>
      </p:sp>
      <p:grpSp>
        <p:nvGrpSpPr>
          <p:cNvPr id="173087" name="Group 31"/>
          <p:cNvGrpSpPr>
            <a:grpSpLocks/>
          </p:cNvGrpSpPr>
          <p:nvPr/>
        </p:nvGrpSpPr>
        <p:grpSpPr bwMode="auto">
          <a:xfrm>
            <a:off x="609600" y="1905000"/>
            <a:ext cx="7239000" cy="4724400"/>
            <a:chOff x="384" y="1200"/>
            <a:chExt cx="4560" cy="2976"/>
          </a:xfrm>
        </p:grpSpPr>
        <p:sp>
          <p:nvSpPr>
            <p:cNvPr id="173060" name="AutoShape 4"/>
            <p:cNvSpPr>
              <a:spLocks noChangeArrowheads="1"/>
            </p:cNvSpPr>
            <p:nvPr/>
          </p:nvSpPr>
          <p:spPr bwMode="auto">
            <a:xfrm>
              <a:off x="1248" y="1296"/>
              <a:ext cx="1920" cy="19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Pass example down to leaves</a:t>
              </a:r>
            </a:p>
          </p:txBody>
        </p:sp>
        <p:sp>
          <p:nvSpPr>
            <p:cNvPr id="173061" name="AutoShape 5"/>
            <p:cNvSpPr>
              <a:spLocks noChangeArrowheads="1"/>
            </p:cNvSpPr>
            <p:nvPr/>
          </p:nvSpPr>
          <p:spPr bwMode="auto">
            <a:xfrm>
              <a:off x="1248" y="1632"/>
              <a:ext cx="1920" cy="19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add example to sliding window</a:t>
              </a:r>
            </a:p>
          </p:txBody>
        </p:sp>
        <p:sp>
          <p:nvSpPr>
            <p:cNvPr id="173062" name="AutoShape 6"/>
            <p:cNvSpPr>
              <a:spLocks noChangeArrowheads="1"/>
            </p:cNvSpPr>
            <p:nvPr/>
          </p:nvSpPr>
          <p:spPr bwMode="auto">
            <a:xfrm>
              <a:off x="1296" y="2064"/>
              <a:ext cx="1776" cy="24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Window overflow?</a:t>
              </a:r>
            </a:p>
          </p:txBody>
        </p:sp>
        <p:sp>
          <p:nvSpPr>
            <p:cNvPr id="173063" name="AutoShape 7"/>
            <p:cNvSpPr>
              <a:spLocks noChangeArrowheads="1"/>
            </p:cNvSpPr>
            <p:nvPr/>
          </p:nvSpPr>
          <p:spPr bwMode="auto">
            <a:xfrm>
              <a:off x="3312" y="2064"/>
              <a:ext cx="1632" cy="19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Forget oldest example</a:t>
              </a:r>
            </a:p>
          </p:txBody>
        </p:sp>
        <p:sp>
          <p:nvSpPr>
            <p:cNvPr id="173064" name="AutoShape 8"/>
            <p:cNvSpPr>
              <a:spLocks noChangeArrowheads="1"/>
            </p:cNvSpPr>
            <p:nvPr/>
          </p:nvSpPr>
          <p:spPr bwMode="auto">
            <a:xfrm>
              <a:off x="1248" y="2640"/>
              <a:ext cx="1920" cy="19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CVFDTGrow</a:t>
              </a:r>
            </a:p>
          </p:txBody>
        </p:sp>
        <p:sp>
          <p:nvSpPr>
            <p:cNvPr id="173065" name="AutoShape 9"/>
            <p:cNvSpPr>
              <a:spLocks noChangeArrowheads="1"/>
            </p:cNvSpPr>
            <p:nvPr/>
          </p:nvSpPr>
          <p:spPr bwMode="auto">
            <a:xfrm>
              <a:off x="1392" y="3552"/>
              <a:ext cx="1920" cy="192"/>
            </a:xfrm>
            <a:prstGeom prst="flowChartProcess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CheckSplitValidty</a:t>
              </a:r>
            </a:p>
          </p:txBody>
        </p:sp>
        <p:sp>
          <p:nvSpPr>
            <p:cNvPr id="173066" name="AutoShape 10"/>
            <p:cNvSpPr>
              <a:spLocks noChangeArrowheads="1"/>
            </p:cNvSpPr>
            <p:nvPr/>
          </p:nvSpPr>
          <p:spPr bwMode="auto">
            <a:xfrm>
              <a:off x="720" y="3024"/>
              <a:ext cx="3120" cy="28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 i="1">
                  <a:solidFill>
                    <a:srgbClr val="FF00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f</a:t>
              </a:r>
              <a:r>
                <a:rPr lang="en-US" altLang="zh-CN" sz="1600" b="1" i="1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examples since last checking?</a:t>
              </a:r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>
              <a:off x="2160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8" name="Line 12"/>
            <p:cNvSpPr>
              <a:spLocks noChangeShapeType="1"/>
            </p:cNvSpPr>
            <p:nvPr/>
          </p:nvSpPr>
          <p:spPr bwMode="auto">
            <a:xfrm>
              <a:off x="2160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9" name="Line 13"/>
            <p:cNvSpPr>
              <a:spLocks noChangeShapeType="1"/>
            </p:cNvSpPr>
            <p:nvPr/>
          </p:nvSpPr>
          <p:spPr bwMode="auto">
            <a:xfrm>
              <a:off x="2208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70" name="Line 14"/>
            <p:cNvSpPr>
              <a:spLocks noChangeShapeType="1"/>
            </p:cNvSpPr>
            <p:nvPr/>
          </p:nvSpPr>
          <p:spPr bwMode="auto">
            <a:xfrm>
              <a:off x="3072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71" name="Line 15"/>
            <p:cNvSpPr>
              <a:spLocks noChangeShapeType="1"/>
            </p:cNvSpPr>
            <p:nvPr/>
          </p:nvSpPr>
          <p:spPr bwMode="auto">
            <a:xfrm flipH="1">
              <a:off x="2784" y="2256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72" name="Line 16"/>
            <p:cNvSpPr>
              <a:spLocks noChangeShapeType="1"/>
            </p:cNvSpPr>
            <p:nvPr/>
          </p:nvSpPr>
          <p:spPr bwMode="auto">
            <a:xfrm>
              <a:off x="2256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73" name="Line 17"/>
            <p:cNvSpPr>
              <a:spLocks noChangeShapeType="1"/>
            </p:cNvSpPr>
            <p:nvPr/>
          </p:nvSpPr>
          <p:spPr bwMode="auto">
            <a:xfrm>
              <a:off x="2304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74" name="Line 18"/>
            <p:cNvSpPr>
              <a:spLocks noChangeShapeType="1"/>
            </p:cNvSpPr>
            <p:nvPr/>
          </p:nvSpPr>
          <p:spPr bwMode="auto">
            <a:xfrm>
              <a:off x="2304" y="37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75" name="Line 19"/>
            <p:cNvSpPr>
              <a:spLocks noChangeShapeType="1"/>
            </p:cNvSpPr>
            <p:nvPr/>
          </p:nvSpPr>
          <p:spPr bwMode="auto">
            <a:xfrm>
              <a:off x="3840" y="316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76" name="Line 20"/>
            <p:cNvSpPr>
              <a:spLocks noChangeShapeType="1"/>
            </p:cNvSpPr>
            <p:nvPr/>
          </p:nvSpPr>
          <p:spPr bwMode="auto">
            <a:xfrm flipH="1">
              <a:off x="2304" y="398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77" name="Text Box 21"/>
            <p:cNvSpPr txBox="1">
              <a:spLocks noChangeArrowheads="1"/>
            </p:cNvSpPr>
            <p:nvPr/>
          </p:nvSpPr>
          <p:spPr bwMode="auto">
            <a:xfrm>
              <a:off x="2400" y="3312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Tahoma" panose="020B0604030504040204" pitchFamily="34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173078" name="Text Box 22"/>
            <p:cNvSpPr txBox="1">
              <a:spLocks noChangeArrowheads="1"/>
            </p:cNvSpPr>
            <p:nvPr/>
          </p:nvSpPr>
          <p:spPr bwMode="auto">
            <a:xfrm>
              <a:off x="3888" y="3264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Tahoma" panose="020B0604030504040204" pitchFamily="34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173079" name="Text Box 23"/>
            <p:cNvSpPr txBox="1">
              <a:spLocks noChangeArrowheads="1"/>
            </p:cNvSpPr>
            <p:nvPr/>
          </p:nvSpPr>
          <p:spPr bwMode="auto">
            <a:xfrm>
              <a:off x="2256" y="2352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Tahoma" panose="020B0604030504040204" pitchFamily="34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>
              <a:off x="2928" y="1968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Tahoma" panose="020B0604030504040204" pitchFamily="34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173081" name="Line 25"/>
            <p:cNvSpPr>
              <a:spLocks noChangeShapeType="1"/>
            </p:cNvSpPr>
            <p:nvPr/>
          </p:nvSpPr>
          <p:spPr bwMode="auto">
            <a:xfrm flipH="1">
              <a:off x="384" y="4176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82" name="Line 26"/>
            <p:cNvSpPr>
              <a:spLocks noChangeShapeType="1"/>
            </p:cNvSpPr>
            <p:nvPr/>
          </p:nvSpPr>
          <p:spPr bwMode="auto">
            <a:xfrm>
              <a:off x="384" y="120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83" name="Line 27"/>
            <p:cNvSpPr>
              <a:spLocks noChangeShapeType="1"/>
            </p:cNvSpPr>
            <p:nvPr/>
          </p:nvSpPr>
          <p:spPr bwMode="auto">
            <a:xfrm>
              <a:off x="2160" y="12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85" name="Line 29"/>
            <p:cNvSpPr>
              <a:spLocks noChangeShapeType="1"/>
            </p:cNvSpPr>
            <p:nvPr/>
          </p:nvSpPr>
          <p:spPr bwMode="auto">
            <a:xfrm flipV="1">
              <a:off x="384" y="2544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86" name="Line 30"/>
            <p:cNvSpPr>
              <a:spLocks noChangeShapeType="1"/>
            </p:cNvSpPr>
            <p:nvPr/>
          </p:nvSpPr>
          <p:spPr bwMode="auto">
            <a:xfrm>
              <a:off x="384" y="120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997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CheckSplitValidtiy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Periodically scans the internal nodes of HT.</a:t>
            </a: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Start a new alternate tree when a new winning attribute is found.</a:t>
            </a:r>
          </a:p>
          <a:p>
            <a:pPr lvl="1">
              <a:spcAft>
                <a:spcPts val="600"/>
              </a:spcAft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Tighter criteria to avoid excessive alternate tree creation.</a:t>
            </a:r>
          </a:p>
          <a:p>
            <a:pPr lvl="1">
              <a:spcAft>
                <a:spcPts val="600"/>
              </a:spcAft>
            </a:pP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Limit the total number of alternate trees.</a:t>
            </a:r>
          </a:p>
          <a:p>
            <a:pPr>
              <a:spcAft>
                <a:spcPts val="600"/>
              </a:spcAft>
            </a:pPr>
            <a:endParaRPr lang="zh-CN" altLang="en-US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30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386" y="337344"/>
            <a:ext cx="8524103" cy="1143000"/>
          </a:xfrm>
        </p:spPr>
        <p:txBody>
          <a:bodyPr/>
          <a:lstStyle/>
          <a:p>
            <a:r>
              <a:rPr lang="en-US" altLang="zh-CN" sz="3200" b="1" dirty="0">
                <a:ea typeface="宋体" panose="02010600030101010101" pitchFamily="2" charset="-122"/>
              </a:rPr>
              <a:t>Smoothly adjust to concept drift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9738" y="1981200"/>
            <a:ext cx="3810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>
                <a:solidFill>
                  <a:schemeClr val="bg2"/>
                </a:solidFill>
                <a:ea typeface="宋体" panose="02010600030101010101" pitchFamily="2" charset="-122"/>
              </a:rPr>
              <a:t>Alternate trees are grown the same way HT is.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bg2"/>
                </a:solidFill>
                <a:ea typeface="宋体" panose="02010600030101010101" pitchFamily="2" charset="-122"/>
              </a:rPr>
              <a:t>Periodically each node with non-empty alternate trees enter a testing mode.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bg2"/>
                </a:solidFill>
                <a:ea typeface="宋体" panose="02010600030101010101" pitchFamily="2" charset="-122"/>
              </a:rPr>
              <a:t>M training examples to compare accuracy.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bg2"/>
                </a:solidFill>
                <a:ea typeface="宋体" panose="02010600030101010101" pitchFamily="2" charset="-122"/>
              </a:rPr>
              <a:t>Prune alternate trees with non-increasing accuracy over time.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bg2"/>
                </a:solidFill>
                <a:ea typeface="宋体" panose="02010600030101010101" pitchFamily="2" charset="-122"/>
              </a:rPr>
              <a:t>Replace if an alternate tree is more accurate.</a:t>
            </a:r>
          </a:p>
        </p:txBody>
      </p:sp>
      <p:grpSp>
        <p:nvGrpSpPr>
          <p:cNvPr id="108591" name="Group 47"/>
          <p:cNvGrpSpPr>
            <a:grpSpLocks/>
          </p:cNvGrpSpPr>
          <p:nvPr/>
        </p:nvGrpSpPr>
        <p:grpSpPr bwMode="auto">
          <a:xfrm>
            <a:off x="4191000" y="1828800"/>
            <a:ext cx="4953000" cy="3744913"/>
            <a:chOff x="2640" y="1152"/>
            <a:chExt cx="3120" cy="2359"/>
          </a:xfrm>
        </p:grpSpPr>
        <p:sp>
          <p:nvSpPr>
            <p:cNvPr id="108559" name="Rectangle 15"/>
            <p:cNvSpPr>
              <a:spLocks noChangeArrowheads="1"/>
            </p:cNvSpPr>
            <p:nvPr/>
          </p:nvSpPr>
          <p:spPr bwMode="auto">
            <a:xfrm>
              <a:off x="5489" y="1440"/>
              <a:ext cx="2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CN" sz="1600">
                  <a:solidFill>
                    <a:schemeClr val="bg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No</a:t>
              </a:r>
            </a:p>
          </p:txBody>
        </p:sp>
        <p:grpSp>
          <p:nvGrpSpPr>
            <p:cNvPr id="108590" name="Group 46"/>
            <p:cNvGrpSpPr>
              <a:grpSpLocks/>
            </p:cNvGrpSpPr>
            <p:nvPr/>
          </p:nvGrpSpPr>
          <p:grpSpPr bwMode="auto">
            <a:xfrm>
              <a:off x="2640" y="1152"/>
              <a:ext cx="3052" cy="2359"/>
              <a:chOff x="2640" y="1152"/>
              <a:chExt cx="3052" cy="2359"/>
            </a:xfrm>
          </p:grpSpPr>
          <p:sp>
            <p:nvSpPr>
              <p:cNvPr id="108549" name="AutoShape 5"/>
              <p:cNvSpPr>
                <a:spLocks noChangeArrowheads="1"/>
              </p:cNvSpPr>
              <p:nvPr/>
            </p:nvSpPr>
            <p:spPr bwMode="auto">
              <a:xfrm>
                <a:off x="4684" y="1152"/>
                <a:ext cx="576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Age&lt;30?</a:t>
                </a:r>
              </a:p>
            </p:txBody>
          </p:sp>
          <p:sp>
            <p:nvSpPr>
              <p:cNvPr id="108550" name="AutoShape 6"/>
              <p:cNvSpPr>
                <a:spLocks noChangeArrowheads="1"/>
              </p:cNvSpPr>
              <p:nvPr/>
            </p:nvSpPr>
            <p:spPr bwMode="auto">
              <a:xfrm>
                <a:off x="4108" y="1872"/>
                <a:ext cx="672" cy="336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Car Type=</a:t>
                </a:r>
              </a:p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Sports Car?</a:t>
                </a:r>
              </a:p>
            </p:txBody>
          </p:sp>
          <p:sp>
            <p:nvSpPr>
              <p:cNvPr id="108551" name="AutoShape 7"/>
              <p:cNvSpPr>
                <a:spLocks noChangeArrowheads="1"/>
              </p:cNvSpPr>
              <p:nvPr/>
            </p:nvSpPr>
            <p:spPr bwMode="auto">
              <a:xfrm>
                <a:off x="4012" y="2544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chemeClr val="bg2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No</a:t>
                </a:r>
              </a:p>
            </p:txBody>
          </p:sp>
          <p:sp>
            <p:nvSpPr>
              <p:cNvPr id="108552" name="AutoShape 8"/>
              <p:cNvSpPr>
                <a:spLocks noChangeArrowheads="1"/>
              </p:cNvSpPr>
              <p:nvPr/>
            </p:nvSpPr>
            <p:spPr bwMode="auto">
              <a:xfrm>
                <a:off x="5404" y="1872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chemeClr val="bg2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Yes</a:t>
                </a:r>
              </a:p>
            </p:txBody>
          </p:sp>
          <p:sp>
            <p:nvSpPr>
              <p:cNvPr id="108553" name="Line 9"/>
              <p:cNvSpPr>
                <a:spLocks noChangeShapeType="1"/>
              </p:cNvSpPr>
              <p:nvPr/>
            </p:nvSpPr>
            <p:spPr bwMode="auto">
              <a:xfrm flipH="1">
                <a:off x="4396" y="1440"/>
                <a:ext cx="33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8554" name="Line 10"/>
              <p:cNvSpPr>
                <a:spLocks noChangeShapeType="1"/>
              </p:cNvSpPr>
              <p:nvPr/>
            </p:nvSpPr>
            <p:spPr bwMode="auto">
              <a:xfrm>
                <a:off x="5260" y="1440"/>
                <a:ext cx="28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8555" name="Line 11"/>
              <p:cNvSpPr>
                <a:spLocks noChangeShapeType="1"/>
              </p:cNvSpPr>
              <p:nvPr/>
            </p:nvSpPr>
            <p:spPr bwMode="auto">
              <a:xfrm flipH="1">
                <a:off x="4156" y="2208"/>
                <a:ext cx="4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8556" name="Line 12"/>
              <p:cNvSpPr>
                <a:spLocks noChangeShapeType="1"/>
              </p:cNvSpPr>
              <p:nvPr/>
            </p:nvSpPr>
            <p:spPr bwMode="auto">
              <a:xfrm>
                <a:off x="4540" y="2208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8557" name="Rectangle 13"/>
              <p:cNvSpPr>
                <a:spLocks noChangeArrowheads="1"/>
              </p:cNvSpPr>
              <p:nvPr/>
            </p:nvSpPr>
            <p:spPr bwMode="auto">
              <a:xfrm>
                <a:off x="3936" y="2256"/>
                <a:ext cx="31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0" hangingPunct="0"/>
                <a:r>
                  <a:rPr lang="en-US" altLang="zh-CN" sz="1600">
                    <a:solidFill>
                      <a:schemeClr val="bg2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Yes</a:t>
                </a:r>
              </a:p>
            </p:txBody>
          </p:sp>
          <p:sp>
            <p:nvSpPr>
              <p:cNvPr id="108558" name="Rectangle 14"/>
              <p:cNvSpPr>
                <a:spLocks noChangeArrowheads="1"/>
              </p:cNvSpPr>
              <p:nvPr/>
            </p:nvSpPr>
            <p:spPr bwMode="auto">
              <a:xfrm>
                <a:off x="4222" y="1440"/>
                <a:ext cx="31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0" hangingPunct="0"/>
                <a:r>
                  <a:rPr lang="en-US" altLang="zh-CN" sz="1600">
                    <a:solidFill>
                      <a:schemeClr val="bg2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Yes</a:t>
                </a:r>
              </a:p>
            </p:txBody>
          </p:sp>
          <p:sp>
            <p:nvSpPr>
              <p:cNvPr id="108560" name="Rectangle 16"/>
              <p:cNvSpPr>
                <a:spLocks noChangeArrowheads="1"/>
              </p:cNvSpPr>
              <p:nvPr/>
            </p:nvSpPr>
            <p:spPr bwMode="auto">
              <a:xfrm>
                <a:off x="4684" y="2256"/>
                <a:ext cx="27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0" hangingPunct="0"/>
                <a:r>
                  <a:rPr lang="en-US" altLang="zh-CN" sz="1600">
                    <a:solidFill>
                      <a:schemeClr val="bg2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No</a:t>
                </a:r>
              </a:p>
            </p:txBody>
          </p:sp>
          <p:sp>
            <p:nvSpPr>
              <p:cNvPr id="108566" name="AutoShape 22"/>
              <p:cNvSpPr>
                <a:spLocks noChangeArrowheads="1"/>
              </p:cNvSpPr>
              <p:nvPr/>
            </p:nvSpPr>
            <p:spPr bwMode="auto">
              <a:xfrm>
                <a:off x="2979" y="1872"/>
                <a:ext cx="503" cy="247"/>
              </a:xfrm>
              <a:prstGeom prst="flowChartProcess">
                <a:avLst/>
              </a:prstGeom>
              <a:solidFill>
                <a:srgbClr val="66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Married?</a:t>
                </a:r>
              </a:p>
            </p:txBody>
          </p:sp>
          <p:sp>
            <p:nvSpPr>
              <p:cNvPr id="108568" name="AutoShape 24"/>
              <p:cNvSpPr>
                <a:spLocks noChangeArrowheads="1"/>
              </p:cNvSpPr>
              <p:nvPr/>
            </p:nvSpPr>
            <p:spPr bwMode="auto">
              <a:xfrm>
                <a:off x="2719" y="2544"/>
                <a:ext cx="252" cy="247"/>
              </a:xfrm>
              <a:prstGeom prst="flowChartConnector">
                <a:avLst/>
              </a:prstGeom>
              <a:solidFill>
                <a:srgbClr val="66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chemeClr val="bg2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Yes</a:t>
                </a:r>
              </a:p>
            </p:txBody>
          </p:sp>
          <p:sp>
            <p:nvSpPr>
              <p:cNvPr id="108569" name="AutoShape 25"/>
              <p:cNvSpPr>
                <a:spLocks noChangeArrowheads="1"/>
              </p:cNvSpPr>
              <p:nvPr/>
            </p:nvSpPr>
            <p:spPr bwMode="auto">
              <a:xfrm>
                <a:off x="3487" y="2544"/>
                <a:ext cx="252" cy="247"/>
              </a:xfrm>
              <a:prstGeom prst="flowChartConnector">
                <a:avLst/>
              </a:prstGeom>
              <a:solidFill>
                <a:srgbClr val="66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chemeClr val="bg2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No</a:t>
                </a:r>
              </a:p>
            </p:txBody>
          </p:sp>
          <p:sp>
            <p:nvSpPr>
              <p:cNvPr id="108570" name="Line 26"/>
              <p:cNvSpPr>
                <a:spLocks noChangeShapeType="1"/>
              </p:cNvSpPr>
              <p:nvPr/>
            </p:nvSpPr>
            <p:spPr bwMode="auto">
              <a:xfrm flipH="1">
                <a:off x="2863" y="2119"/>
                <a:ext cx="158" cy="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8571" name="Line 27"/>
              <p:cNvSpPr>
                <a:spLocks noChangeShapeType="1"/>
              </p:cNvSpPr>
              <p:nvPr/>
            </p:nvSpPr>
            <p:spPr bwMode="auto">
              <a:xfrm>
                <a:off x="3482" y="2119"/>
                <a:ext cx="101" cy="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8575" name="Rectangle 3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31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0" hangingPunct="0"/>
                <a:r>
                  <a:rPr lang="en-US" altLang="zh-CN" sz="1600">
                    <a:solidFill>
                      <a:schemeClr val="bg2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Yes</a:t>
                </a:r>
              </a:p>
            </p:txBody>
          </p:sp>
          <p:sp>
            <p:nvSpPr>
              <p:cNvPr id="108576" name="Rectangle 32"/>
              <p:cNvSpPr>
                <a:spLocks noChangeArrowheads="1"/>
              </p:cNvSpPr>
              <p:nvPr/>
            </p:nvSpPr>
            <p:spPr bwMode="auto">
              <a:xfrm>
                <a:off x="3504" y="2112"/>
                <a:ext cx="27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0" hangingPunct="0"/>
                <a:r>
                  <a:rPr lang="en-US" altLang="zh-CN" sz="1600">
                    <a:solidFill>
                      <a:schemeClr val="bg2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No</a:t>
                </a:r>
              </a:p>
            </p:txBody>
          </p:sp>
          <p:sp>
            <p:nvSpPr>
              <p:cNvPr id="108582" name="AutoShape 38"/>
              <p:cNvSpPr>
                <a:spLocks noChangeArrowheads="1"/>
              </p:cNvSpPr>
              <p:nvPr/>
            </p:nvSpPr>
            <p:spPr bwMode="auto">
              <a:xfrm>
                <a:off x="4608" y="2592"/>
                <a:ext cx="503" cy="247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Experience</a:t>
                </a:r>
              </a:p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&lt;1 year?</a:t>
                </a:r>
              </a:p>
            </p:txBody>
          </p:sp>
          <p:sp>
            <p:nvSpPr>
              <p:cNvPr id="108583" name="AutoShape 39"/>
              <p:cNvSpPr>
                <a:spLocks noChangeArrowheads="1"/>
              </p:cNvSpPr>
              <p:nvPr/>
            </p:nvSpPr>
            <p:spPr bwMode="auto">
              <a:xfrm>
                <a:off x="4348" y="3264"/>
                <a:ext cx="252" cy="247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chemeClr val="bg2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No</a:t>
                </a:r>
              </a:p>
            </p:txBody>
          </p:sp>
          <p:sp>
            <p:nvSpPr>
              <p:cNvPr id="108584" name="AutoShape 40"/>
              <p:cNvSpPr>
                <a:spLocks noChangeArrowheads="1"/>
              </p:cNvSpPr>
              <p:nvPr/>
            </p:nvSpPr>
            <p:spPr bwMode="auto">
              <a:xfrm>
                <a:off x="5116" y="3264"/>
                <a:ext cx="252" cy="247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chemeClr val="bg2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Yes</a:t>
                </a:r>
              </a:p>
            </p:txBody>
          </p:sp>
          <p:sp>
            <p:nvSpPr>
              <p:cNvPr id="108585" name="Line 41"/>
              <p:cNvSpPr>
                <a:spLocks noChangeShapeType="1"/>
              </p:cNvSpPr>
              <p:nvPr/>
            </p:nvSpPr>
            <p:spPr bwMode="auto">
              <a:xfrm flipH="1">
                <a:off x="4492" y="2839"/>
                <a:ext cx="158" cy="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8586" name="Line 42"/>
              <p:cNvSpPr>
                <a:spLocks noChangeShapeType="1"/>
              </p:cNvSpPr>
              <p:nvPr/>
            </p:nvSpPr>
            <p:spPr bwMode="auto">
              <a:xfrm>
                <a:off x="5111" y="2839"/>
                <a:ext cx="101" cy="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8587" name="Rectangle 43"/>
              <p:cNvSpPr>
                <a:spLocks noChangeArrowheads="1"/>
              </p:cNvSpPr>
              <p:nvPr/>
            </p:nvSpPr>
            <p:spPr bwMode="auto">
              <a:xfrm>
                <a:off x="4272" y="2880"/>
                <a:ext cx="31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0" hangingPunct="0"/>
                <a:r>
                  <a:rPr lang="en-US" altLang="zh-CN" sz="1600">
                    <a:solidFill>
                      <a:schemeClr val="bg2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Yes</a:t>
                </a:r>
              </a:p>
            </p:txBody>
          </p:sp>
          <p:sp>
            <p:nvSpPr>
              <p:cNvPr id="108588" name="Rectangle 44"/>
              <p:cNvSpPr>
                <a:spLocks noChangeArrowheads="1"/>
              </p:cNvSpPr>
              <p:nvPr/>
            </p:nvSpPr>
            <p:spPr bwMode="auto">
              <a:xfrm>
                <a:off x="5181" y="2832"/>
                <a:ext cx="27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0" hangingPunct="0"/>
                <a:r>
                  <a:rPr lang="en-US" altLang="zh-CN" sz="1600">
                    <a:solidFill>
                      <a:schemeClr val="bg2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No</a:t>
                </a:r>
              </a:p>
            </p:txBody>
          </p:sp>
          <p:sp>
            <p:nvSpPr>
              <p:cNvPr id="108589" name="Line 45"/>
              <p:cNvSpPr>
                <a:spLocks noChangeShapeType="1"/>
              </p:cNvSpPr>
              <p:nvPr/>
            </p:nvSpPr>
            <p:spPr bwMode="auto">
              <a:xfrm>
                <a:off x="3504" y="19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852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EB1B-239D-4AC7-AE1A-80BFB5694BE6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Adjust to concept drift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chemeClr val="bg2"/>
                </a:solidFill>
                <a:ea typeface="宋体" panose="02010600030101010101" pitchFamily="2" charset="-122"/>
              </a:rPr>
              <a:t>Dynamically change the window size</a:t>
            </a:r>
          </a:p>
          <a:p>
            <a:pPr marL="914400" lvl="1" indent="-457200">
              <a:spcAft>
                <a:spcPts val="1200"/>
              </a:spcAft>
              <a:buFont typeface="+mj-ea"/>
              <a:buAutoNum type="circleNumDbPlain"/>
            </a:pPr>
            <a:r>
              <a:rPr lang="en-US" altLang="zh-CN" sz="2400" dirty="0">
                <a:solidFill>
                  <a:schemeClr val="bg2"/>
                </a:solidFill>
                <a:ea typeface="宋体" panose="02010600030101010101" pitchFamily="2" charset="-122"/>
              </a:rPr>
              <a:t>Shrink the window when many nodes gets questionable or data rate changes rapidly.</a:t>
            </a:r>
          </a:p>
          <a:p>
            <a:pPr marL="914400" lvl="1" indent="-457200">
              <a:spcAft>
                <a:spcPts val="1200"/>
              </a:spcAft>
              <a:buFont typeface="+mj-ea"/>
              <a:buAutoNum type="circleNumDbPlain"/>
            </a:pPr>
            <a:r>
              <a:rPr lang="en-US" altLang="zh-CN" sz="2400" dirty="0">
                <a:solidFill>
                  <a:schemeClr val="bg2"/>
                </a:solidFill>
                <a:ea typeface="宋体" panose="02010600030101010101" pitchFamily="2" charset="-122"/>
              </a:rPr>
              <a:t>Increase the window size when few nodes are questionable.</a:t>
            </a:r>
          </a:p>
          <a:p>
            <a:pPr>
              <a:spcAft>
                <a:spcPts val="1200"/>
              </a:spcAft>
            </a:pPr>
            <a:endParaRPr lang="zh-CN" altLang="en-US" sz="2800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52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4309" y="553212"/>
            <a:ext cx="5525674" cy="649287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000FF"/>
                </a:solidFill>
                <a:ea typeface="SimSun" panose="02010600030101010101" pitchFamily="2" charset="-122"/>
              </a:rPr>
              <a:t>Potential Applications</a:t>
            </a:r>
          </a:p>
          <a:p>
            <a:endParaRPr lang="zh-CN" altLang="en-US" sz="3200" b="1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605674" y="1408692"/>
            <a:ext cx="8332918" cy="5171012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+mn-lt"/>
                <a:cs typeface="+mn-ea"/>
                <a:sym typeface="+mn-lt"/>
              </a:rPr>
              <a:t>Telecommunication calling records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+mn-lt"/>
                <a:cs typeface="+mn-ea"/>
                <a:sym typeface="+mn-lt"/>
              </a:rPr>
              <a:t>Business: credit card transaction flows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en-US" sz="2400" b="1" dirty="0">
                <a:latin typeface="+mn-lt"/>
                <a:cs typeface="+mn-ea"/>
                <a:sym typeface="+mn-lt"/>
              </a:rPr>
              <a:t>Network monitoring and traffic engineering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+mn-lt"/>
                <a:cs typeface="+mn-ea"/>
                <a:sym typeface="+mn-lt"/>
              </a:rPr>
              <a:t>Financial market: stock exchange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+mn-lt"/>
                <a:cs typeface="+mn-ea"/>
                <a:sym typeface="+mn-lt"/>
              </a:rPr>
              <a:t>Engineering &amp; industrial processes: power supply &amp; manufacturing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en-US" sz="2400" b="1" dirty="0">
                <a:latin typeface="+mn-lt"/>
                <a:cs typeface="+mn-ea"/>
                <a:sym typeface="+mn-lt"/>
              </a:rPr>
              <a:t>Sensor, monitoring &amp; surveillance: video streams, RFIDs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+mn-lt"/>
                <a:cs typeface="+mn-ea"/>
                <a:sym typeface="+mn-lt"/>
              </a:rPr>
              <a:t>Security monitoring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en-US" sz="2400" b="1" dirty="0">
                <a:latin typeface="+mn-lt"/>
                <a:cs typeface="+mn-ea"/>
                <a:sym typeface="+mn-lt"/>
              </a:rPr>
              <a:t>Web logs and Web page click streams</a:t>
            </a:r>
          </a:p>
        </p:txBody>
      </p:sp>
    </p:spTree>
    <p:extLst>
      <p:ext uri="{BB962C8B-B14F-4D97-AF65-F5344CB8AC3E}">
        <p14:creationId xmlns:p14="http://schemas.microsoft.com/office/powerpoint/2010/main" val="3598143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28193" y="2769705"/>
            <a:ext cx="63941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>
                <a:solidFill>
                  <a:srgbClr val="0000FF"/>
                </a:solidFill>
              </a:rPr>
              <a:t>Prototype-based Data Stream Classification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06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9538" y="260350"/>
            <a:ext cx="2806700" cy="46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300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Motivation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9538" y="260350"/>
            <a:ext cx="2806700" cy="46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300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Motivation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158" y="1142984"/>
            <a:ext cx="8072494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Single model learning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dirty="0">
                <a:solidFill>
                  <a:prstClr val="black"/>
                </a:solidFill>
              </a:rPr>
              <a:t>Learn and update a classification model by training on a fixed or adaptive window of recent incoming examples, suffers in the presence of </a:t>
            </a:r>
            <a:r>
              <a:rPr lang="en-US" altLang="zh-CN" sz="2000" b="1" dirty="0">
                <a:solidFill>
                  <a:srgbClr val="0036A2"/>
                </a:solidFill>
              </a:rPr>
              <a:t>concept drift</a:t>
            </a:r>
            <a:r>
              <a:rPr lang="en-US" altLang="zh-CN" sz="2000" dirty="0">
                <a:solidFill>
                  <a:prstClr val="black"/>
                </a:solidFill>
              </a:rPr>
              <a:t>.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200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099053" y="4625616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086368" y="4315789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468820" y="4215146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553313" y="4508438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489928" y="4192407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970636" y="5063743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611221" y="4652454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595486" y="4580446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491570" y="4930744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973212" y="4481600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890404" y="4580446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065860" y="4315789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98545" y="3868096"/>
            <a:ext cx="6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P</a:t>
            </a:r>
            <a:r>
              <a:rPr lang="en-US" altLang="zh-CN" b="1" baseline="-25000" dirty="0">
                <a:solidFill>
                  <a:prstClr val="black"/>
                </a:solidFill>
              </a:rPr>
              <a:t>1</a:t>
            </a:r>
            <a:endParaRPr lang="zh-CN" altLang="en-US" b="1" baseline="-250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41432" y="3808275"/>
            <a:ext cx="552762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P</a:t>
            </a:r>
            <a:r>
              <a:rPr lang="en-US" altLang="zh-CN" b="1" baseline="-25000" dirty="0">
                <a:solidFill>
                  <a:prstClr val="black"/>
                </a:solidFill>
              </a:rPr>
              <a:t>2</a:t>
            </a:r>
            <a:endParaRPr lang="zh-CN" altLang="en-US" b="1" baseline="-25000" dirty="0">
              <a:solidFill>
                <a:prstClr val="black"/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4883030" y="4548744"/>
            <a:ext cx="3378747" cy="983811"/>
          </a:xfrm>
          <a:custGeom>
            <a:avLst/>
            <a:gdLst>
              <a:gd name="connsiteX0" fmla="*/ 0 w 4796118"/>
              <a:gd name="connsiteY0" fmla="*/ 717176 h 863224"/>
              <a:gd name="connsiteX1" fmla="*/ 1801906 w 4796118"/>
              <a:gd name="connsiteY1" fmla="*/ 35858 h 863224"/>
              <a:gd name="connsiteX2" fmla="*/ 2770095 w 4796118"/>
              <a:gd name="connsiteY2" fmla="*/ 860611 h 863224"/>
              <a:gd name="connsiteX3" fmla="*/ 4312024 w 4796118"/>
              <a:gd name="connsiteY3" fmla="*/ 286870 h 863224"/>
              <a:gd name="connsiteX4" fmla="*/ 4796118 w 4796118"/>
              <a:gd name="connsiteY4" fmla="*/ 0 h 86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6118" h="863224">
                <a:moveTo>
                  <a:pt x="0" y="717176"/>
                </a:moveTo>
                <a:cubicBezTo>
                  <a:pt x="670112" y="364564"/>
                  <a:pt x="1340224" y="11952"/>
                  <a:pt x="1801906" y="35858"/>
                </a:cubicBezTo>
                <a:cubicBezTo>
                  <a:pt x="2263588" y="59764"/>
                  <a:pt x="2351742" y="818776"/>
                  <a:pt x="2770095" y="860611"/>
                </a:cubicBezTo>
                <a:cubicBezTo>
                  <a:pt x="3188448" y="902446"/>
                  <a:pt x="3974354" y="430305"/>
                  <a:pt x="4312024" y="286870"/>
                </a:cubicBezTo>
                <a:cubicBezTo>
                  <a:pt x="4649695" y="143435"/>
                  <a:pt x="4721412" y="46318"/>
                  <a:pt x="4796118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891141" y="4007937"/>
            <a:ext cx="0" cy="20177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244590" y="4028416"/>
            <a:ext cx="0" cy="20210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452"/>
          <p:cNvGrpSpPr/>
          <p:nvPr/>
        </p:nvGrpSpPr>
        <p:grpSpPr>
          <a:xfrm>
            <a:off x="4811021" y="3712162"/>
            <a:ext cx="3544379" cy="2277034"/>
            <a:chOff x="683568" y="116632"/>
            <a:chExt cx="4657616" cy="2808312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683568" y="2890428"/>
              <a:ext cx="46576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V="1">
              <a:off x="755576" y="116632"/>
              <a:ext cx="0" cy="2808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6000581" y="5905315"/>
            <a:ext cx="7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t1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02696" y="5917188"/>
            <a:ext cx="7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t2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14876" y="5917188"/>
            <a:ext cx="7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t0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5250733" y="5240981"/>
            <a:ext cx="128688" cy="1331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>
            <a:off x="5330405" y="5584370"/>
            <a:ext cx="128688" cy="1331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等腰三角形 39"/>
          <p:cNvSpPr/>
          <p:nvPr/>
        </p:nvSpPr>
        <p:spPr>
          <a:xfrm>
            <a:off x="5690445" y="5019157"/>
            <a:ext cx="128688" cy="1331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等腰三角形 40"/>
          <p:cNvSpPr/>
          <p:nvPr/>
        </p:nvSpPr>
        <p:spPr>
          <a:xfrm>
            <a:off x="6115851" y="4769632"/>
            <a:ext cx="128688" cy="1331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等腰三角形 41"/>
          <p:cNvSpPr/>
          <p:nvPr/>
        </p:nvSpPr>
        <p:spPr>
          <a:xfrm>
            <a:off x="6068626" y="5457352"/>
            <a:ext cx="128688" cy="1331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>
            <a:off x="5618437" y="5451205"/>
            <a:ext cx="128688" cy="1331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等腰三角形 43"/>
          <p:cNvSpPr/>
          <p:nvPr/>
        </p:nvSpPr>
        <p:spPr>
          <a:xfrm>
            <a:off x="6302374" y="5038928"/>
            <a:ext cx="128688" cy="1331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等腰三角形 44"/>
          <p:cNvSpPr/>
          <p:nvPr/>
        </p:nvSpPr>
        <p:spPr>
          <a:xfrm>
            <a:off x="6530484" y="5509165"/>
            <a:ext cx="128688" cy="1331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等腰三角形 45"/>
          <p:cNvSpPr/>
          <p:nvPr/>
        </p:nvSpPr>
        <p:spPr>
          <a:xfrm>
            <a:off x="6872669" y="5653906"/>
            <a:ext cx="128688" cy="1331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>
            <a:off x="7348225" y="5446739"/>
            <a:ext cx="128688" cy="1331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7790971" y="5251594"/>
            <a:ext cx="128688" cy="1331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等腰三角形 48"/>
          <p:cNvSpPr/>
          <p:nvPr/>
        </p:nvSpPr>
        <p:spPr>
          <a:xfrm>
            <a:off x="8053417" y="4864161"/>
            <a:ext cx="128688" cy="1331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7967276" y="5579904"/>
            <a:ext cx="128688" cy="1331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等腰三角形 50"/>
          <p:cNvSpPr/>
          <p:nvPr/>
        </p:nvSpPr>
        <p:spPr>
          <a:xfrm>
            <a:off x="7578906" y="4053364"/>
            <a:ext cx="128688" cy="1331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等腰三角形 51"/>
          <p:cNvSpPr/>
          <p:nvPr/>
        </p:nvSpPr>
        <p:spPr>
          <a:xfrm>
            <a:off x="7915673" y="3920199"/>
            <a:ext cx="128688" cy="1331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等腰三角形 52"/>
          <p:cNvSpPr/>
          <p:nvPr/>
        </p:nvSpPr>
        <p:spPr>
          <a:xfrm>
            <a:off x="5004513" y="3961833"/>
            <a:ext cx="128688" cy="1331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1472" y="4214818"/>
            <a:ext cx="40005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FF0000"/>
                </a:solidFill>
              </a:rPr>
              <a:t>Black-box Fashion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FF0000"/>
                </a:solidFill>
              </a:rPr>
              <a:t>Data Selection for Training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7158" y="2571744"/>
            <a:ext cx="821537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Ensemble learning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dirty="0">
                <a:solidFill>
                  <a:prstClr val="black"/>
                </a:solidFill>
              </a:rPr>
              <a:t>Train a number of base classifiers to capture evolving concepts.</a:t>
            </a:r>
            <a:endParaRPr lang="zh-CN" altLang="en-US" sz="2200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灯片编号占位符 4"/>
          <p:cNvSpPr txBox="1">
            <a:spLocks/>
          </p:cNvSpPr>
          <p:nvPr/>
        </p:nvSpPr>
        <p:spPr>
          <a:xfrm>
            <a:off x="8382000" y="0"/>
            <a:ext cx="762000" cy="366712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defRPr/>
            </a:pPr>
            <a:fld id="{FD460446-2EB2-43B2-BBC4-7CA4ECD05F5C}" type="slidenum">
              <a:rPr lang="zh-CN" altLang="en-US" smtClean="0">
                <a:solidFill>
                  <a:prstClr val="black"/>
                </a:solidFill>
                <a:latin typeface="Arial" charset="0"/>
              </a:rPr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50000"/>
                </a:spcAft>
                <a:defRPr/>
              </a:pPr>
              <a:t>41</a:t>
            </a:fld>
            <a:endParaRPr lang="zh-CN" altLang="en-US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77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538" y="260350"/>
            <a:ext cx="2806700" cy="46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300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Basic Idea</a:t>
            </a:r>
          </a:p>
        </p:txBody>
      </p:sp>
      <p:sp>
        <p:nvSpPr>
          <p:cNvPr id="9" name="矩形 8"/>
          <p:cNvSpPr/>
          <p:nvPr/>
        </p:nvSpPr>
        <p:spPr>
          <a:xfrm>
            <a:off x="714348" y="3940782"/>
            <a:ext cx="8286808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itchFamily="34" charset="0"/>
              <a:buChar char="‒"/>
            </a:pP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Online Data Maintenance: </a:t>
            </a:r>
            <a:r>
              <a:rPr lang="en-US" altLang="zh-CN" sz="2200" b="1" dirty="0">
                <a:solidFill>
                  <a:srgbClr val="0036A2"/>
                </a:solidFill>
                <a:latin typeface="Times New Roman" pitchFamily="18" charset="0"/>
                <a:cs typeface="Times New Roman" pitchFamily="18" charset="0"/>
              </a:rPr>
              <a:t>P-Tree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‒"/>
            </a:pP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Prototypes Selection: </a:t>
            </a:r>
            <a:r>
              <a:rPr lang="en-US" altLang="zh-CN" sz="2200" b="1" dirty="0">
                <a:solidFill>
                  <a:srgbClr val="0036A2"/>
                </a:solidFill>
                <a:latin typeface="Times New Roman" pitchFamily="18" charset="0"/>
                <a:cs typeface="Times New Roman" pitchFamily="18" charset="0"/>
              </a:rPr>
              <a:t>Error-driven representativeness learning</a:t>
            </a:r>
            <a:r>
              <a:rPr lang="en-US" altLang="zh-CN" sz="2200" dirty="0">
                <a:solidFill>
                  <a:srgbClr val="0036A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2200" b="1" dirty="0">
                <a:solidFill>
                  <a:srgbClr val="0036A2"/>
                </a:solidFill>
                <a:latin typeface="Times New Roman" pitchFamily="18" charset="0"/>
                <a:cs typeface="Times New Roman" pitchFamily="18" charset="0"/>
              </a:rPr>
              <a:t>synchronization-inspired constrained clustering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‒"/>
            </a:pP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Sudden Concept Drift:  </a:t>
            </a:r>
            <a:r>
              <a:rPr lang="en-US" altLang="zh-CN" sz="2200" b="1" dirty="0">
                <a:solidFill>
                  <a:srgbClr val="0036A2"/>
                </a:solidFill>
                <a:latin typeface="Times New Roman" pitchFamily="18" charset="0"/>
                <a:cs typeface="Times New Roman" pitchFamily="18" charset="0"/>
              </a:rPr>
              <a:t>PCA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2200" b="1" dirty="0">
                <a:solidFill>
                  <a:srgbClr val="0036A2"/>
                </a:solidFill>
                <a:latin typeface="Times New Roman" pitchFamily="18" charset="0"/>
                <a:cs typeface="Times New Roman" pitchFamily="18" charset="0"/>
              </a:rPr>
              <a:t>Statistics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‒"/>
            </a:pPr>
            <a:r>
              <a:rPr lang="en-US" altLang="zh-CN" sz="2200" b="1" dirty="0">
                <a:solidFill>
                  <a:srgbClr val="0036A2"/>
                </a:solidFill>
                <a:latin typeface="Times New Roman" pitchFamily="18" charset="0"/>
                <a:cs typeface="Times New Roman" pitchFamily="18" charset="0"/>
              </a:rPr>
              <a:t>Lazy Learning: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KNN</a:t>
            </a:r>
            <a:endParaRPr lang="zh-CN" altLang="en-US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511395" y="1941545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482377" y="178429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066545" y="2545483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915390" y="196334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4138" y="1305011"/>
            <a:ext cx="6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P</a:t>
            </a:r>
            <a:r>
              <a:rPr lang="en-US" altLang="zh-CN" b="1" baseline="-25000" dirty="0">
                <a:solidFill>
                  <a:prstClr val="black"/>
                </a:solidFill>
              </a:rPr>
              <a:t>1</a:t>
            </a:r>
            <a:endParaRPr lang="zh-CN" altLang="en-US" b="1" baseline="-250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59057" y="1382012"/>
            <a:ext cx="552762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P</a:t>
            </a:r>
            <a:r>
              <a:rPr lang="en-US" altLang="zh-CN" b="1" baseline="-25000" dirty="0">
                <a:solidFill>
                  <a:prstClr val="black"/>
                </a:solidFill>
              </a:rPr>
              <a:t>2</a:t>
            </a:r>
            <a:endParaRPr lang="zh-CN" altLang="en-US" b="1" baseline="-25000" dirty="0">
              <a:solidFill>
                <a:prstClr val="black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978939" y="2030484"/>
            <a:ext cx="3378747" cy="983811"/>
          </a:xfrm>
          <a:custGeom>
            <a:avLst/>
            <a:gdLst>
              <a:gd name="connsiteX0" fmla="*/ 0 w 4796118"/>
              <a:gd name="connsiteY0" fmla="*/ 717176 h 863224"/>
              <a:gd name="connsiteX1" fmla="*/ 1801906 w 4796118"/>
              <a:gd name="connsiteY1" fmla="*/ 35858 h 863224"/>
              <a:gd name="connsiteX2" fmla="*/ 2770095 w 4796118"/>
              <a:gd name="connsiteY2" fmla="*/ 860611 h 863224"/>
              <a:gd name="connsiteX3" fmla="*/ 4312024 w 4796118"/>
              <a:gd name="connsiteY3" fmla="*/ 286870 h 863224"/>
              <a:gd name="connsiteX4" fmla="*/ 4796118 w 4796118"/>
              <a:gd name="connsiteY4" fmla="*/ 0 h 86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6118" h="863224">
                <a:moveTo>
                  <a:pt x="0" y="717176"/>
                </a:moveTo>
                <a:cubicBezTo>
                  <a:pt x="670112" y="364564"/>
                  <a:pt x="1340224" y="11952"/>
                  <a:pt x="1801906" y="35858"/>
                </a:cubicBezTo>
                <a:cubicBezTo>
                  <a:pt x="2263588" y="59764"/>
                  <a:pt x="2351742" y="818776"/>
                  <a:pt x="2770095" y="860611"/>
                </a:cubicBezTo>
                <a:cubicBezTo>
                  <a:pt x="3188448" y="902446"/>
                  <a:pt x="3974354" y="430305"/>
                  <a:pt x="4312024" y="286870"/>
                </a:cubicBezTo>
                <a:cubicBezTo>
                  <a:pt x="4649695" y="143435"/>
                  <a:pt x="4721412" y="46318"/>
                  <a:pt x="4796118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481"/>
          <p:cNvGrpSpPr/>
          <p:nvPr/>
        </p:nvGrpSpPr>
        <p:grpSpPr>
          <a:xfrm>
            <a:off x="906931" y="1193901"/>
            <a:ext cx="3420838" cy="2282911"/>
            <a:chOff x="683568" y="116632"/>
            <a:chExt cx="4657616" cy="2808312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683568" y="2890428"/>
              <a:ext cx="46576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755576" y="116632"/>
              <a:ext cx="0" cy="2808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882176" y="3404985"/>
            <a:ext cx="7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t1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84291" y="3416858"/>
            <a:ext cx="7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t2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0785" y="3398928"/>
            <a:ext cx="7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t0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2211760" y="2251372"/>
            <a:ext cx="128688" cy="13316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等腰三角形 23"/>
          <p:cNvSpPr/>
          <p:nvPr/>
        </p:nvSpPr>
        <p:spPr>
          <a:xfrm>
            <a:off x="2256250" y="2894406"/>
            <a:ext cx="128688" cy="13316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1528805" y="2750387"/>
            <a:ext cx="128688" cy="13316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2968578" y="3135646"/>
            <a:ext cx="128688" cy="13316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3886880" y="2733334"/>
            <a:ext cx="128688" cy="13316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3674815" y="1535104"/>
            <a:ext cx="128688" cy="13316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等腰三角形 28"/>
          <p:cNvSpPr/>
          <p:nvPr/>
        </p:nvSpPr>
        <p:spPr>
          <a:xfrm>
            <a:off x="1100422" y="1443573"/>
            <a:ext cx="128688" cy="13316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020252" y="1382012"/>
            <a:ext cx="289027" cy="289027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448897" y="1868869"/>
            <a:ext cx="289027" cy="289027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412891" y="1714893"/>
            <a:ext cx="289027" cy="289027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457862" y="2686857"/>
            <a:ext cx="289027" cy="289027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134112" y="2202014"/>
            <a:ext cx="289027" cy="289027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178937" y="2832156"/>
            <a:ext cx="289027" cy="289027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09137" y="1472969"/>
            <a:ext cx="289027" cy="289027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997213" y="2480086"/>
            <a:ext cx="289027" cy="289027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843091" y="1895057"/>
            <a:ext cx="289027" cy="289027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899017" y="3074080"/>
            <a:ext cx="289027" cy="289027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816196" y="2670210"/>
            <a:ext cx="289027" cy="289027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72000" y="1129269"/>
            <a:ext cx="4071966" cy="25299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Prototype-based Learning: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 intuitive way is to dynamically select the short-term and/or long-term representative examples to capture the trend of time-changing concepts.</a:t>
            </a:r>
            <a:endParaRPr lang="zh-CN" altLang="en-US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灯片编号占位符 4"/>
          <p:cNvSpPr txBox="1">
            <a:spLocks/>
          </p:cNvSpPr>
          <p:nvPr/>
        </p:nvSpPr>
        <p:spPr>
          <a:xfrm>
            <a:off x="8382000" y="0"/>
            <a:ext cx="762000" cy="366712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defRPr/>
            </a:pPr>
            <a:fld id="{FD460446-2EB2-43B2-BBC4-7CA4ECD05F5C}" type="slidenum">
              <a:rPr lang="zh-CN" altLang="en-US" smtClean="0">
                <a:solidFill>
                  <a:prstClr val="black"/>
                </a:solidFill>
                <a:latin typeface="Arial" charset="0"/>
              </a:rPr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50000"/>
                </a:spcAft>
                <a:defRPr/>
              </a:pPr>
              <a:t>42</a:t>
            </a:fld>
            <a:endParaRPr lang="zh-CN" altLang="en-US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482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14" name="Text Box 22"/>
          <p:cNvSpPr txBox="1">
            <a:spLocks noChangeArrowheads="1"/>
          </p:cNvSpPr>
          <p:nvPr/>
        </p:nvSpPr>
        <p:spPr bwMode="auto">
          <a:xfrm>
            <a:off x="107950" y="260350"/>
            <a:ext cx="65516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400" b="1" dirty="0">
                <a:solidFill>
                  <a:prstClr val="black"/>
                </a:solidFill>
                <a:ea typeface="华文中宋" pitchFamily="2" charset="-122"/>
              </a:rPr>
              <a:t>Online Data Maintenance: P-TREE</a:t>
            </a:r>
          </a:p>
        </p:txBody>
      </p:sp>
      <p:sp>
        <p:nvSpPr>
          <p:cNvPr id="17" name="椭圆 16"/>
          <p:cNvSpPr/>
          <p:nvPr/>
        </p:nvSpPr>
        <p:spPr>
          <a:xfrm rot="-2400000">
            <a:off x="2481000" y="2189329"/>
            <a:ext cx="960523" cy="64978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42269" y="1571612"/>
            <a:ext cx="85906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55810" y="1582901"/>
            <a:ext cx="85906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96085" y="1582898"/>
            <a:ext cx="85906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14810" y="92867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Concept  Level</a:t>
            </a:r>
            <a:endParaRPr lang="zh-CN" altLang="en-US" b="1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43174" y="250030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2775580" y="2671013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89894" y="2170947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3143240" y="2357430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775580" y="2313823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2989894" y="2456699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796565" y="2203265"/>
            <a:ext cx="928695" cy="64978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962020" y="2346141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等腰三角形 29"/>
          <p:cNvSpPr/>
          <p:nvPr/>
        </p:nvSpPr>
        <p:spPr>
          <a:xfrm>
            <a:off x="3962020" y="2560455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176334" y="2274703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等腰三角形 31"/>
          <p:cNvSpPr/>
          <p:nvPr/>
        </p:nvSpPr>
        <p:spPr>
          <a:xfrm>
            <a:off x="4412100" y="2542625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462086" y="2346141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4197786" y="2614063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5" name="直接连接符 34"/>
          <p:cNvCxnSpPr>
            <a:stCxn id="18" idx="2"/>
            <a:endCxn id="17" idx="7"/>
          </p:cNvCxnSpPr>
          <p:nvPr/>
        </p:nvCxnSpPr>
        <p:spPr>
          <a:xfrm rot="16200000" flipH="1">
            <a:off x="2977198" y="2023406"/>
            <a:ext cx="191145" cy="19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30388" y="1259578"/>
            <a:ext cx="63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prstClr val="black"/>
                </a:solidFill>
              </a:rPr>
              <a:t>…</a:t>
            </a:r>
            <a:endParaRPr lang="zh-CN" altLang="en-US" sz="4000" dirty="0">
              <a:solidFill>
                <a:prstClr val="black"/>
              </a:solidFill>
            </a:endParaRPr>
          </a:p>
        </p:txBody>
      </p:sp>
      <p:cxnSp>
        <p:nvCxnSpPr>
          <p:cNvPr id="37" name="直接连接符 36"/>
          <p:cNvCxnSpPr>
            <a:stCxn id="19" idx="2"/>
          </p:cNvCxnSpPr>
          <p:nvPr/>
        </p:nvCxnSpPr>
        <p:spPr>
          <a:xfrm rot="5400000">
            <a:off x="4152830" y="2070752"/>
            <a:ext cx="263174" cy="1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 rot="2400000">
            <a:off x="5565946" y="2214551"/>
            <a:ext cx="928695" cy="64978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829121" y="2297278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等腰三角形 39"/>
          <p:cNvSpPr/>
          <p:nvPr/>
        </p:nvSpPr>
        <p:spPr>
          <a:xfrm>
            <a:off x="5757683" y="2511592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043435" y="2297278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等腰三角形 41"/>
          <p:cNvSpPr/>
          <p:nvPr/>
        </p:nvSpPr>
        <p:spPr>
          <a:xfrm>
            <a:off x="6114873" y="2725906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257749" y="2511592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等腰三角形 43"/>
          <p:cNvSpPr/>
          <p:nvPr/>
        </p:nvSpPr>
        <p:spPr>
          <a:xfrm>
            <a:off x="5944589" y="2625349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5" name="直接连接符 44"/>
          <p:cNvCxnSpPr>
            <a:stCxn id="20" idx="2"/>
            <a:endCxn id="38" idx="1"/>
          </p:cNvCxnSpPr>
          <p:nvPr/>
        </p:nvCxnSpPr>
        <p:spPr>
          <a:xfrm rot="16200000" flipH="1">
            <a:off x="5819871" y="2045835"/>
            <a:ext cx="212314" cy="8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714235" y="1582901"/>
            <a:ext cx="85906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586729" y="372216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5256571" y="3721366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9" name="直接连接符 48"/>
          <p:cNvCxnSpPr>
            <a:stCxn id="46" idx="2"/>
          </p:cNvCxnSpPr>
          <p:nvPr/>
        </p:nvCxnSpPr>
        <p:spPr>
          <a:xfrm rot="16200000" flipH="1">
            <a:off x="6437770" y="2646089"/>
            <a:ext cx="1417470" cy="54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643174" y="3357562"/>
            <a:ext cx="471490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2515291" y="365072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52" name="直接连接符 51"/>
          <p:cNvCxnSpPr/>
          <p:nvPr/>
        </p:nvCxnSpPr>
        <p:spPr>
          <a:xfrm rot="5400000">
            <a:off x="2511587" y="3511727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3143240" y="372136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71802" y="364992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rot="5400000">
            <a:off x="3068098" y="3510933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04443" y="3292618"/>
            <a:ext cx="63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prstClr val="black"/>
                </a:solidFill>
              </a:rPr>
              <a:t>…</a:t>
            </a:r>
            <a:endParaRPr lang="zh-CN" altLang="en-US" sz="4000" dirty="0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185133" y="3661217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58" name="直接连接符 57"/>
          <p:cNvCxnSpPr/>
          <p:nvPr/>
        </p:nvCxnSpPr>
        <p:spPr>
          <a:xfrm rot="5400000">
            <a:off x="5181429" y="3510933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等腰三角形 58"/>
          <p:cNvSpPr/>
          <p:nvPr/>
        </p:nvSpPr>
        <p:spPr>
          <a:xfrm>
            <a:off x="3643306" y="3707167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71868" y="364701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 rot="5400000">
            <a:off x="3568164" y="3496734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/>
          <p:cNvSpPr/>
          <p:nvPr/>
        </p:nvSpPr>
        <p:spPr>
          <a:xfrm>
            <a:off x="5786623" y="3710077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715185" y="364992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5400000">
            <a:off x="5711481" y="3499644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4139668" y="372136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068230" y="364992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7" name="直接连接符 66"/>
          <p:cNvCxnSpPr/>
          <p:nvPr/>
        </p:nvCxnSpPr>
        <p:spPr>
          <a:xfrm rot="5400000">
            <a:off x="4064526" y="3510933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726429" y="364992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9" name="直接连接符 68"/>
          <p:cNvCxnSpPr/>
          <p:nvPr/>
        </p:nvCxnSpPr>
        <p:spPr>
          <a:xfrm rot="5400000">
            <a:off x="6722725" y="3499644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211325" y="364992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71" name="直接连接符 70"/>
          <p:cNvCxnSpPr/>
          <p:nvPr/>
        </p:nvCxnSpPr>
        <p:spPr>
          <a:xfrm rot="5400000">
            <a:off x="7207621" y="3499644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等腰三角形 71"/>
          <p:cNvSpPr/>
          <p:nvPr/>
        </p:nvSpPr>
        <p:spPr>
          <a:xfrm>
            <a:off x="6282808" y="3710077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211370" y="364992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 rot="5400000">
            <a:off x="6207666" y="3499644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286248" y="296565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Prototype  Level</a:t>
            </a:r>
            <a:endParaRPr lang="zh-CN" altLang="en-US" b="1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13933" y="157161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1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43372" y="157161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2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78993" y="1537745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maxC</a:t>
            </a:r>
            <a:endParaRPr lang="zh-CN" altLang="en-US" b="1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63123" y="1560323"/>
            <a:ext cx="11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maxC-1</a:t>
            </a:r>
            <a:endParaRPr lang="zh-CN" altLang="en-US" b="1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3071802" y="1364883"/>
            <a:ext cx="4071966" cy="1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rot="16200000" flipH="1">
            <a:off x="2977198" y="1474481"/>
            <a:ext cx="191145" cy="19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rot="16200000" flipH="1">
            <a:off x="4202933" y="1485770"/>
            <a:ext cx="191145" cy="19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16200000" flipH="1">
            <a:off x="5844070" y="1474481"/>
            <a:ext cx="191145" cy="19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16200000" flipH="1">
            <a:off x="7034171" y="1478185"/>
            <a:ext cx="191145" cy="19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>
          <a:xfrm>
            <a:off x="6786578" y="3714752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264066" y="3714752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609307" y="3323695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1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54529" y="3323695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2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54595" y="3323695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3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54661" y="3323695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4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429520" y="321468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maxP</a:t>
            </a:r>
            <a:endParaRPr lang="zh-CN" altLang="en-US" b="1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42910" y="4857760"/>
            <a:ext cx="7643866" cy="1500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P-Tree is additionally updated: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zh-CN" b="1" dirty="0">
                <a:solidFill>
                  <a:srgbClr val="C00000"/>
                </a:solidFill>
              </a:rPr>
              <a:t> Maximum boundary  (Synchronization-based data representation)           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zh-CN" b="1" dirty="0">
                <a:solidFill>
                  <a:srgbClr val="C00000"/>
                </a:solidFill>
              </a:rPr>
              <a:t> Sudden concept drift (Rebuild the Prototype Level)   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8572" y="3273895"/>
            <a:ext cx="1428760" cy="72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Incoming examples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cxnSp>
        <p:nvCxnSpPr>
          <p:cNvPr id="104" name="直接箭头连接符 103"/>
          <p:cNvCxnSpPr/>
          <p:nvPr/>
        </p:nvCxnSpPr>
        <p:spPr bwMode="auto">
          <a:xfrm>
            <a:off x="1813018" y="3643314"/>
            <a:ext cx="500066" cy="794"/>
          </a:xfrm>
          <a:prstGeom prst="straightConnector1">
            <a:avLst/>
          </a:prstGeom>
          <a:noFill/>
          <a:ln w="22225">
            <a:solidFill>
              <a:schemeClr val="tx1"/>
            </a:solidFill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TextBox 105"/>
          <p:cNvSpPr txBox="1"/>
          <p:nvPr/>
        </p:nvSpPr>
        <p:spPr>
          <a:xfrm>
            <a:off x="598572" y="1500174"/>
            <a:ext cx="207170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Time-changing Concepts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14612" y="4286256"/>
            <a:ext cx="507209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A small set of prototypes (e.g.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maxP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prstClr val="black"/>
                </a:solidFill>
              </a:rPr>
              <a:t>=1000)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109" name="左大括号 108"/>
          <p:cNvSpPr/>
          <p:nvPr/>
        </p:nvSpPr>
        <p:spPr bwMode="auto">
          <a:xfrm rot="-5400000">
            <a:off x="4802363" y="1659099"/>
            <a:ext cx="357190" cy="5040000"/>
          </a:xfrm>
          <a:prstGeom prst="leftBrace">
            <a:avLst>
              <a:gd name="adj1" fmla="val 45714"/>
              <a:gd name="adj2" fmla="val 51008"/>
            </a:avLst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2" name="灯片编号占位符 4"/>
          <p:cNvSpPr txBox="1">
            <a:spLocks/>
          </p:cNvSpPr>
          <p:nvPr/>
        </p:nvSpPr>
        <p:spPr>
          <a:xfrm>
            <a:off x="8382000" y="0"/>
            <a:ext cx="762000" cy="366712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defRPr/>
            </a:pPr>
            <a:fld id="{FD460446-2EB2-43B2-BBC4-7CA4ECD05F5C}" type="slidenum">
              <a:rPr lang="zh-CN" altLang="en-US" smtClean="0">
                <a:solidFill>
                  <a:prstClr val="black"/>
                </a:solidFill>
                <a:latin typeface="Arial" charset="0"/>
              </a:rPr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50000"/>
                </a:spcAft>
                <a:defRPr/>
              </a:pPr>
              <a:t>43</a:t>
            </a:fld>
            <a:endParaRPr lang="zh-CN" altLang="en-US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427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28596" y="2143116"/>
            <a:ext cx="828680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</a:rPr>
              <a:t>Basic idea</a:t>
            </a:r>
            <a:r>
              <a:rPr lang="en-US" altLang="zh-CN" sz="2200" dirty="0">
                <a:solidFill>
                  <a:srgbClr val="FF0000"/>
                </a:solidFill>
              </a:rPr>
              <a:t>: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Leverage the prediction performance of test examples to infer the representativeness of examples by lazy learning: nearest neighbor classifier.</a:t>
            </a:r>
            <a:endParaRPr lang="zh-CN" altLang="en-US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4348" y="3429000"/>
            <a:ext cx="7500990" cy="1089529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Rep(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 Rep(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+ Sign(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pl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, x</a:t>
            </a:r>
            <a:r>
              <a:rPr lang="en-US" altLang="zh-CN" sz="2400" b="1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Sign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is the sign function, and 1 if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equals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-1 otherwise.</a:t>
            </a:r>
            <a:endParaRPr lang="zh-CN" alt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07950" y="260350"/>
            <a:ext cx="65516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400" b="1" dirty="0">
                <a:solidFill>
                  <a:prstClr val="black"/>
                </a:solidFill>
                <a:ea typeface="华文中宋" pitchFamily="2" charset="-122"/>
              </a:rPr>
              <a:t>Error-driven Representativeness Learning</a:t>
            </a:r>
          </a:p>
        </p:txBody>
      </p:sp>
      <p:sp>
        <p:nvSpPr>
          <p:cNvPr id="6" name="矩形 5"/>
          <p:cNvSpPr/>
          <p:nvPr/>
        </p:nvSpPr>
        <p:spPr>
          <a:xfrm>
            <a:off x="500034" y="1000108"/>
            <a:ext cx="8072494" cy="93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How to dynamically select the short-term and/or long-term representative examples? 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4786322"/>
            <a:ext cx="7358114" cy="1508105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buSzPct val="80000"/>
              <a:buFont typeface="Wingdings" pitchFamily="2" charset="2"/>
              <a:buChar char="u"/>
            </a:pPr>
            <a:r>
              <a:rPr lang="en-US" altLang="zh-CN" sz="2000" dirty="0">
                <a:solidFill>
                  <a:prstClr val="black"/>
                </a:solidFill>
              </a:rPr>
              <a:t> High representativeness —— </a:t>
            </a:r>
            <a:r>
              <a:rPr lang="en-US" altLang="zh-CN" sz="2000" dirty="0">
                <a:solidFill>
                  <a:srgbClr val="FF0000"/>
                </a:solidFill>
              </a:rPr>
              <a:t>Keep</a:t>
            </a:r>
          </a:p>
          <a:p>
            <a:pPr>
              <a:buSzPct val="80000"/>
              <a:buFont typeface="Wingdings" pitchFamily="2" charset="2"/>
              <a:buChar char="u"/>
            </a:pPr>
            <a:r>
              <a:rPr lang="en-US" altLang="zh-CN" sz="2000" dirty="0">
                <a:solidFill>
                  <a:prstClr val="black"/>
                </a:solidFill>
              </a:rPr>
              <a:t> Low representativeness  —— </a:t>
            </a:r>
            <a:r>
              <a:rPr lang="en-US" altLang="zh-CN" sz="2000" dirty="0">
                <a:solidFill>
                  <a:srgbClr val="FF0000"/>
                </a:solidFill>
              </a:rPr>
              <a:t>Delete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buSzPct val="80000"/>
              <a:buFont typeface="Wingdings" pitchFamily="2" charset="2"/>
              <a:buChar char="u"/>
            </a:pPr>
            <a:r>
              <a:rPr lang="en-US" altLang="zh-CN" sz="2000" dirty="0">
                <a:solidFill>
                  <a:prstClr val="black"/>
                </a:solidFill>
              </a:rPr>
              <a:t> Unchanged representativeness? —— </a:t>
            </a:r>
            <a:r>
              <a:rPr lang="en-US" altLang="zh-CN" sz="2000" dirty="0">
                <a:solidFill>
                  <a:srgbClr val="FF0000"/>
                </a:solidFill>
              </a:rPr>
              <a:t>Summarization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灯片编号占位符 4"/>
          <p:cNvSpPr txBox="1">
            <a:spLocks/>
          </p:cNvSpPr>
          <p:nvPr/>
        </p:nvSpPr>
        <p:spPr>
          <a:xfrm>
            <a:off x="8382000" y="0"/>
            <a:ext cx="762000" cy="366712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defRPr/>
            </a:pPr>
            <a:fld id="{FD460446-2EB2-43B2-BBC4-7CA4ECD05F5C}" type="slidenum">
              <a:rPr lang="zh-CN" altLang="en-US" smtClean="0">
                <a:solidFill>
                  <a:prstClr val="black"/>
                </a:solidFill>
                <a:latin typeface="Arial" charset="0"/>
              </a:rPr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50000"/>
                </a:spcAft>
                <a:defRPr/>
              </a:pPr>
              <a:t>44</a:t>
            </a:fld>
            <a:endParaRPr lang="zh-CN" altLang="en-US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411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16" name="Text Box 12"/>
          <p:cNvSpPr txBox="1">
            <a:spLocks noChangeArrowheads="1"/>
          </p:cNvSpPr>
          <p:nvPr/>
        </p:nvSpPr>
        <p:spPr bwMode="auto">
          <a:xfrm>
            <a:off x="107950" y="260350"/>
            <a:ext cx="8250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black"/>
                </a:solidFill>
                <a:ea typeface="华文中宋" pitchFamily="2" charset="-122"/>
              </a:rPr>
              <a:t>Data Summarization by synchronization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8596" y="1500174"/>
            <a:ext cx="864396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Summarization: Constrained Clustering by Synchronization</a:t>
            </a:r>
            <a:endParaRPr lang="zh-CN" altLang="en-US" sz="22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429142" y="3496869"/>
            <a:ext cx="821396" cy="81583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006C31"/>
            </a:solidFill>
            <a:prstDash val="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429010" y="3987970"/>
            <a:ext cx="821396" cy="81583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006C31"/>
            </a:solidFill>
            <a:prstDash val="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429010" y="3863024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2143390" y="3863024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1500448" y="3577272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1829603" y="4040620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2714894" y="3791586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2500580" y="4005900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857638" y="3720148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3000646" y="3934462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3000646" y="3648710"/>
            <a:ext cx="144016" cy="144016"/>
          </a:xfrm>
          <a:prstGeom prst="ellips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grpSp>
        <p:nvGrpSpPr>
          <p:cNvPr id="2" name="组合 81"/>
          <p:cNvGrpSpPr/>
          <p:nvPr/>
        </p:nvGrpSpPr>
        <p:grpSpPr>
          <a:xfrm>
            <a:off x="1143258" y="3362958"/>
            <a:ext cx="2500330" cy="1979312"/>
            <a:chOff x="728394" y="1916832"/>
            <a:chExt cx="3102614" cy="2277034"/>
          </a:xfrm>
        </p:grpSpPr>
        <p:cxnSp>
          <p:nvCxnSpPr>
            <p:cNvPr id="83" name="直接箭头连接符 82"/>
            <p:cNvCxnSpPr/>
            <p:nvPr/>
          </p:nvCxnSpPr>
          <p:spPr>
            <a:xfrm>
              <a:off x="728394" y="4183810"/>
              <a:ext cx="310261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>
            <a:xfrm flipV="1">
              <a:off x="731536" y="1916832"/>
              <a:ext cx="0" cy="2277034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</p:grpSp>
      <p:sp>
        <p:nvSpPr>
          <p:cNvPr id="85" name="等腰三角形 84"/>
          <p:cNvSpPr/>
          <p:nvPr/>
        </p:nvSpPr>
        <p:spPr>
          <a:xfrm>
            <a:off x="1500448" y="4434528"/>
            <a:ext cx="128688" cy="133165"/>
          </a:xfrm>
          <a:prstGeom prst="triangl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86" name="等腰三角形 85"/>
          <p:cNvSpPr/>
          <p:nvPr/>
        </p:nvSpPr>
        <p:spPr>
          <a:xfrm>
            <a:off x="1643324" y="4863156"/>
            <a:ext cx="128688" cy="133165"/>
          </a:xfrm>
          <a:prstGeom prst="triangl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87" name="等腰三角形 86"/>
          <p:cNvSpPr/>
          <p:nvPr/>
        </p:nvSpPr>
        <p:spPr>
          <a:xfrm>
            <a:off x="1777588" y="4300793"/>
            <a:ext cx="128688" cy="133165"/>
          </a:xfrm>
          <a:prstGeom prst="triangl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88" name="等腰三角形 87"/>
          <p:cNvSpPr/>
          <p:nvPr/>
        </p:nvSpPr>
        <p:spPr>
          <a:xfrm>
            <a:off x="2071952" y="4220214"/>
            <a:ext cx="128688" cy="133165"/>
          </a:xfrm>
          <a:prstGeom prst="triangl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89" name="等腰三角形 88"/>
          <p:cNvSpPr/>
          <p:nvPr/>
        </p:nvSpPr>
        <p:spPr>
          <a:xfrm>
            <a:off x="2214828" y="4648842"/>
            <a:ext cx="128688" cy="133165"/>
          </a:xfrm>
          <a:prstGeom prst="triangl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90" name="等腰三角形 89"/>
          <p:cNvSpPr/>
          <p:nvPr/>
        </p:nvSpPr>
        <p:spPr>
          <a:xfrm>
            <a:off x="1786200" y="4577404"/>
            <a:ext cx="128688" cy="133165"/>
          </a:xfrm>
          <a:prstGeom prst="triangl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91" name="等腰三角形 90"/>
          <p:cNvSpPr/>
          <p:nvPr/>
        </p:nvSpPr>
        <p:spPr>
          <a:xfrm>
            <a:off x="2357704" y="4363090"/>
            <a:ext cx="128688" cy="133165"/>
          </a:xfrm>
          <a:prstGeom prst="triangl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92" name="等腰三角形 91"/>
          <p:cNvSpPr/>
          <p:nvPr/>
        </p:nvSpPr>
        <p:spPr>
          <a:xfrm>
            <a:off x="2929208" y="4577404"/>
            <a:ext cx="128688" cy="133165"/>
          </a:xfrm>
          <a:prstGeom prst="triangl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93" name="等腰三角形 92"/>
          <p:cNvSpPr/>
          <p:nvPr/>
        </p:nvSpPr>
        <p:spPr>
          <a:xfrm>
            <a:off x="3143522" y="4434528"/>
            <a:ext cx="128688" cy="133165"/>
          </a:xfrm>
          <a:prstGeom prst="triangl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94" name="等腰三角形 93"/>
          <p:cNvSpPr/>
          <p:nvPr/>
        </p:nvSpPr>
        <p:spPr>
          <a:xfrm>
            <a:off x="3300586" y="4301363"/>
            <a:ext cx="128688" cy="133165"/>
          </a:xfrm>
          <a:prstGeom prst="triangl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3857902" y="4291652"/>
            <a:ext cx="57606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arrow"/>
          </a:ln>
          <a:effectLst/>
        </p:spPr>
      </p:cxnSp>
      <p:cxnSp>
        <p:nvCxnSpPr>
          <p:cNvPr id="96" name="直接箭头连接符 95"/>
          <p:cNvCxnSpPr>
            <a:stCxn id="87" idx="5"/>
          </p:cNvCxnSpPr>
          <p:nvPr/>
        </p:nvCxnSpPr>
        <p:spPr>
          <a:xfrm flipV="1">
            <a:off x="1874104" y="4291653"/>
            <a:ext cx="230020" cy="7572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tailEnd type="triangle" w="sm" len="med"/>
          </a:ln>
          <a:effectLst/>
        </p:spPr>
      </p:cxnSp>
      <p:cxnSp>
        <p:nvCxnSpPr>
          <p:cNvPr id="97" name="直接箭头连接符 96"/>
          <p:cNvCxnSpPr>
            <a:stCxn id="87" idx="3"/>
            <a:endCxn id="90" idx="0"/>
          </p:cNvCxnSpPr>
          <p:nvPr/>
        </p:nvCxnSpPr>
        <p:spPr>
          <a:xfrm rot="16200000" flipH="1">
            <a:off x="1774515" y="4501375"/>
            <a:ext cx="143446" cy="861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tailEnd type="triangle" w="sm" len="med"/>
          </a:ln>
          <a:effectLst/>
        </p:spPr>
      </p:cxnSp>
      <p:cxnSp>
        <p:nvCxnSpPr>
          <p:cNvPr id="98" name="直接箭头连接符 97"/>
          <p:cNvCxnSpPr>
            <a:stCxn id="87" idx="2"/>
            <a:endCxn id="85" idx="5"/>
          </p:cNvCxnSpPr>
          <p:nvPr/>
        </p:nvCxnSpPr>
        <p:spPr>
          <a:xfrm rot="5400000">
            <a:off x="1653700" y="4377222"/>
            <a:ext cx="67153" cy="18062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tailEnd type="triangle" w="sm" len="med"/>
          </a:ln>
          <a:effectLst/>
        </p:spPr>
      </p:cxnSp>
      <p:cxnSp>
        <p:nvCxnSpPr>
          <p:cNvPr id="99" name="直接箭头连接符 98"/>
          <p:cNvCxnSpPr/>
          <p:nvPr/>
        </p:nvCxnSpPr>
        <p:spPr>
          <a:xfrm>
            <a:off x="1875568" y="4416598"/>
            <a:ext cx="148681" cy="15732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triangle" w="sm" len="med"/>
          </a:ln>
          <a:effectLst/>
        </p:spPr>
      </p:cxnSp>
      <p:cxnSp>
        <p:nvCxnSpPr>
          <p:cNvPr id="100" name="直接箭头连接符 99"/>
          <p:cNvCxnSpPr>
            <a:endCxn id="81" idx="3"/>
          </p:cNvCxnSpPr>
          <p:nvPr/>
        </p:nvCxnSpPr>
        <p:spPr>
          <a:xfrm flipV="1">
            <a:off x="2786332" y="3771635"/>
            <a:ext cx="235405" cy="9567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tailEnd type="triangle" w="sm" len="med"/>
          </a:ln>
          <a:effectLst/>
        </p:spPr>
      </p:cxnSp>
      <p:cxnSp>
        <p:nvCxnSpPr>
          <p:cNvPr id="101" name="直接箭头连接符 100"/>
          <p:cNvCxnSpPr>
            <a:endCxn id="80" idx="1"/>
          </p:cNvCxnSpPr>
          <p:nvPr/>
        </p:nvCxnSpPr>
        <p:spPr>
          <a:xfrm>
            <a:off x="2786332" y="3863024"/>
            <a:ext cx="235405" cy="9252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tailEnd type="triangle" w="sm" len="med"/>
          </a:ln>
          <a:effectLst/>
        </p:spPr>
      </p:cxnSp>
      <p:cxnSp>
        <p:nvCxnSpPr>
          <p:cNvPr id="102" name="直接箭头连接符 101"/>
          <p:cNvCxnSpPr>
            <a:endCxn id="78" idx="7"/>
          </p:cNvCxnSpPr>
          <p:nvPr/>
        </p:nvCxnSpPr>
        <p:spPr>
          <a:xfrm rot="5400000">
            <a:off x="2622936" y="3863594"/>
            <a:ext cx="163967" cy="16282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tailEnd type="triangle" w="sm" len="med"/>
          </a:ln>
          <a:effectLst/>
        </p:spPr>
      </p:cxnSp>
      <p:cxnSp>
        <p:nvCxnSpPr>
          <p:cNvPr id="103" name="直接箭头连接符 102"/>
          <p:cNvCxnSpPr/>
          <p:nvPr/>
        </p:nvCxnSpPr>
        <p:spPr>
          <a:xfrm rot="16200000" flipH="1">
            <a:off x="2759578" y="3916673"/>
            <a:ext cx="214314" cy="14287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triangle" w="sm" len="med"/>
          </a:ln>
          <a:effectLst/>
        </p:spPr>
      </p:cxnSp>
      <p:sp>
        <p:nvSpPr>
          <p:cNvPr id="104" name="椭圆 103"/>
          <p:cNvSpPr/>
          <p:nvPr/>
        </p:nvSpPr>
        <p:spPr>
          <a:xfrm>
            <a:off x="6143636" y="3863024"/>
            <a:ext cx="144016" cy="14401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5214942" y="4005900"/>
            <a:ext cx="144016" cy="14401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grpSp>
        <p:nvGrpSpPr>
          <p:cNvPr id="3" name="组合 105"/>
          <p:cNvGrpSpPr/>
          <p:nvPr/>
        </p:nvGrpSpPr>
        <p:grpSpPr>
          <a:xfrm>
            <a:off x="4572282" y="3362958"/>
            <a:ext cx="2500330" cy="1979312"/>
            <a:chOff x="728394" y="1916832"/>
            <a:chExt cx="3102614" cy="2277034"/>
          </a:xfrm>
        </p:grpSpPr>
        <p:cxnSp>
          <p:nvCxnSpPr>
            <p:cNvPr id="107" name="直接箭头连接符 106"/>
            <p:cNvCxnSpPr/>
            <p:nvPr/>
          </p:nvCxnSpPr>
          <p:spPr>
            <a:xfrm>
              <a:off x="728394" y="4183810"/>
              <a:ext cx="310261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>
            <a:xfrm flipV="1">
              <a:off x="731536" y="1916832"/>
              <a:ext cx="0" cy="2277034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</p:grpSp>
      <p:sp>
        <p:nvSpPr>
          <p:cNvPr id="109" name="等腰三角形 108"/>
          <p:cNvSpPr/>
          <p:nvPr/>
        </p:nvSpPr>
        <p:spPr>
          <a:xfrm>
            <a:off x="5286662" y="4505966"/>
            <a:ext cx="128688" cy="133165"/>
          </a:xfrm>
          <a:prstGeom prst="triangl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10" name="等腰三角形 109"/>
          <p:cNvSpPr/>
          <p:nvPr/>
        </p:nvSpPr>
        <p:spPr>
          <a:xfrm>
            <a:off x="6429388" y="4434528"/>
            <a:ext cx="128688" cy="133165"/>
          </a:xfrm>
          <a:prstGeom prst="triangl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00100" y="5359833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</a:rPr>
              <a:t>(a) Constrained clustering by</a:t>
            </a:r>
            <a:br>
              <a:rPr lang="en-US" altLang="zh-CN" sz="1600" kern="0" dirty="0">
                <a:solidFill>
                  <a:sysClr val="windowText" lastClr="000000"/>
                </a:solidFill>
              </a:rPr>
            </a:br>
            <a:r>
              <a:rPr lang="en-US" altLang="zh-CN" sz="1600" kern="0" dirty="0">
                <a:solidFill>
                  <a:sysClr val="windowText" lastClr="000000"/>
                </a:solidFill>
              </a:rPr>
              <a:t>     synchronization </a:t>
            </a:r>
            <a:endParaRPr lang="zh-CN" alt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71538" y="3934462"/>
            <a:ext cx="57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kern="0" dirty="0">
                <a:solidFill>
                  <a:sysClr val="windowText" lastClr="000000"/>
                </a:solidFill>
              </a:rPr>
              <a:t>P1</a:t>
            </a: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直接连接符 112"/>
          <p:cNvCxnSpPr/>
          <p:nvPr/>
        </p:nvCxnSpPr>
        <p:spPr>
          <a:xfrm rot="10800000">
            <a:off x="1402115" y="4111555"/>
            <a:ext cx="428628" cy="1361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</p:cxnSp>
      <p:graphicFrame>
        <p:nvGraphicFramePr>
          <p:cNvPr id="114" name="Object 2"/>
          <p:cNvGraphicFramePr>
            <a:graphicFrameLocks noChangeAspect="1"/>
          </p:cNvGraphicFramePr>
          <p:nvPr/>
        </p:nvGraphicFramePr>
        <p:xfrm>
          <a:off x="807558" y="2214554"/>
          <a:ext cx="6500858" cy="849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3" imgW="3975100" imgH="520700" progId="Equation.3">
                  <p:embed/>
                </p:oleObj>
              </mc:Choice>
              <mc:Fallback>
                <p:oleObj name="Equation" r:id="rId3" imgW="39751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558" y="2214554"/>
                        <a:ext cx="6500858" cy="8494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5" name="直接箭头连接符 114"/>
          <p:cNvCxnSpPr/>
          <p:nvPr/>
        </p:nvCxnSpPr>
        <p:spPr>
          <a:xfrm>
            <a:off x="5808218" y="3071810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15074" y="309358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Cannot Link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17835" y="5342880"/>
            <a:ext cx="2571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</a:rPr>
              <a:t>(b) Prototype-based data representation</a:t>
            </a:r>
            <a:endParaRPr lang="zh-CN" alt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51" name="灯片编号占位符 4"/>
          <p:cNvSpPr txBox="1">
            <a:spLocks/>
          </p:cNvSpPr>
          <p:nvPr/>
        </p:nvSpPr>
        <p:spPr>
          <a:xfrm>
            <a:off x="8382000" y="0"/>
            <a:ext cx="762000" cy="366712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defRPr/>
            </a:pPr>
            <a:fld id="{FD460446-2EB2-43B2-BBC4-7CA4ECD05F5C}" type="slidenum">
              <a:rPr lang="zh-CN" altLang="en-US" smtClean="0">
                <a:solidFill>
                  <a:prstClr val="black"/>
                </a:solidFill>
                <a:latin typeface="Arial" charset="0"/>
              </a:rPr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50000"/>
                </a:spcAft>
                <a:defRPr/>
              </a:pPr>
              <a:t>45</a:t>
            </a:fld>
            <a:endParaRPr lang="zh-CN" altLang="en-US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16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96838" y="282575"/>
            <a:ext cx="6551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华文中宋" pitchFamily="2" charset="-122"/>
              </a:rPr>
              <a:t>Abrupt Concept Drift Detection</a:t>
            </a:r>
            <a:endParaRPr lang="en-US" altLang="zh-CN" sz="2800" b="1" dirty="0">
              <a:solidFill>
                <a:prstClr val="black"/>
              </a:solidFill>
              <a:ea typeface="华文中宋" pitchFamily="2" charset="-122"/>
            </a:endParaRPr>
          </a:p>
        </p:txBody>
      </p:sp>
      <p:sp>
        <p:nvSpPr>
          <p:cNvPr id="122" name="椭圆 121"/>
          <p:cNvSpPr/>
          <p:nvPr/>
        </p:nvSpPr>
        <p:spPr>
          <a:xfrm rot="-2400000">
            <a:off x="1238538" y="3162200"/>
            <a:ext cx="1565200" cy="6574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3" name="椭圆 122"/>
          <p:cNvSpPr/>
          <p:nvPr/>
        </p:nvSpPr>
        <p:spPr>
          <a:xfrm rot="-9000000">
            <a:off x="3362434" y="3266671"/>
            <a:ext cx="1565200" cy="6574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2030487" y="3589247"/>
            <a:ext cx="71438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5" name="等腰三角形 124"/>
          <p:cNvSpPr/>
          <p:nvPr/>
        </p:nvSpPr>
        <p:spPr>
          <a:xfrm>
            <a:off x="2128820" y="3990980"/>
            <a:ext cx="80050" cy="8283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128820" y="3419476"/>
            <a:ext cx="71438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2405325" y="3178267"/>
            <a:ext cx="71438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271696" y="3276600"/>
            <a:ext cx="71438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843068" y="3633790"/>
            <a:ext cx="71438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985944" y="3419476"/>
            <a:ext cx="71438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771630" y="3276600"/>
            <a:ext cx="71438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700192" y="3776666"/>
            <a:ext cx="71438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1522020" y="3910577"/>
            <a:ext cx="71438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34" name="直接箭头连接符 133"/>
          <p:cNvCxnSpPr/>
          <p:nvPr/>
        </p:nvCxnSpPr>
        <p:spPr>
          <a:xfrm flipV="1">
            <a:off x="1976979" y="2847972"/>
            <a:ext cx="831576" cy="748419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rot="16200000" flipV="1">
            <a:off x="1618335" y="3237746"/>
            <a:ext cx="391221" cy="326069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等腰三角形 135"/>
          <p:cNvSpPr/>
          <p:nvPr/>
        </p:nvSpPr>
        <p:spPr>
          <a:xfrm>
            <a:off x="2271696" y="4276732"/>
            <a:ext cx="80050" cy="8283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7" name="等腰三角形 136"/>
          <p:cNvSpPr/>
          <p:nvPr/>
        </p:nvSpPr>
        <p:spPr>
          <a:xfrm>
            <a:off x="2057382" y="4491046"/>
            <a:ext cx="80050" cy="8283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8" name="等腰三角形 137"/>
          <p:cNvSpPr/>
          <p:nvPr/>
        </p:nvSpPr>
        <p:spPr>
          <a:xfrm>
            <a:off x="2271696" y="4562484"/>
            <a:ext cx="80050" cy="8283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9" name="等腰三角形 138"/>
          <p:cNvSpPr/>
          <p:nvPr/>
        </p:nvSpPr>
        <p:spPr>
          <a:xfrm>
            <a:off x="2486010" y="4348170"/>
            <a:ext cx="80050" cy="8283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0" name="等腰三角形 139"/>
          <p:cNvSpPr/>
          <p:nvPr/>
        </p:nvSpPr>
        <p:spPr>
          <a:xfrm>
            <a:off x="1914506" y="4295397"/>
            <a:ext cx="80050" cy="8283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1" name="等腰三角形 140"/>
          <p:cNvSpPr/>
          <p:nvPr/>
        </p:nvSpPr>
        <p:spPr>
          <a:xfrm>
            <a:off x="1628754" y="4408211"/>
            <a:ext cx="80050" cy="8283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2" name="等腰三角形 141"/>
          <p:cNvSpPr/>
          <p:nvPr/>
        </p:nvSpPr>
        <p:spPr>
          <a:xfrm>
            <a:off x="1843068" y="4122459"/>
            <a:ext cx="80050" cy="8283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3" name="等腰三角形 142"/>
          <p:cNvSpPr/>
          <p:nvPr/>
        </p:nvSpPr>
        <p:spPr>
          <a:xfrm>
            <a:off x="2486010" y="3776666"/>
            <a:ext cx="80050" cy="8283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4" name="等腰三角形 143"/>
          <p:cNvSpPr/>
          <p:nvPr/>
        </p:nvSpPr>
        <p:spPr>
          <a:xfrm>
            <a:off x="2486010" y="3990980"/>
            <a:ext cx="80050" cy="8283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5" name="等腰三角形 144"/>
          <p:cNvSpPr/>
          <p:nvPr/>
        </p:nvSpPr>
        <p:spPr>
          <a:xfrm>
            <a:off x="3410224" y="3848104"/>
            <a:ext cx="80050" cy="8283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6" name="等腰三角形 145"/>
          <p:cNvSpPr/>
          <p:nvPr/>
        </p:nvSpPr>
        <p:spPr>
          <a:xfrm>
            <a:off x="3981728" y="4133856"/>
            <a:ext cx="80050" cy="8283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7" name="等腰三角形 146"/>
          <p:cNvSpPr/>
          <p:nvPr/>
        </p:nvSpPr>
        <p:spPr>
          <a:xfrm>
            <a:off x="3981728" y="4348170"/>
            <a:ext cx="80050" cy="8283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8" name="等腰三角形 147"/>
          <p:cNvSpPr/>
          <p:nvPr/>
        </p:nvSpPr>
        <p:spPr>
          <a:xfrm>
            <a:off x="4214366" y="4551087"/>
            <a:ext cx="80050" cy="8283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9" name="等腰三角形 148"/>
          <p:cNvSpPr/>
          <p:nvPr/>
        </p:nvSpPr>
        <p:spPr>
          <a:xfrm>
            <a:off x="4428680" y="4408211"/>
            <a:ext cx="80050" cy="8283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0" name="等腰三角形 149"/>
          <p:cNvSpPr/>
          <p:nvPr/>
        </p:nvSpPr>
        <p:spPr>
          <a:xfrm>
            <a:off x="3767414" y="4276732"/>
            <a:ext cx="80050" cy="8283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1" name="等腰三角形 150"/>
          <p:cNvSpPr/>
          <p:nvPr/>
        </p:nvSpPr>
        <p:spPr>
          <a:xfrm>
            <a:off x="3624538" y="3776666"/>
            <a:ext cx="80050" cy="8283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2" name="等腰三角形 151"/>
          <p:cNvSpPr/>
          <p:nvPr/>
        </p:nvSpPr>
        <p:spPr>
          <a:xfrm>
            <a:off x="3624538" y="4111062"/>
            <a:ext cx="80050" cy="8283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" name="等腰三角形 152"/>
          <p:cNvSpPr/>
          <p:nvPr/>
        </p:nvSpPr>
        <p:spPr>
          <a:xfrm>
            <a:off x="3410224" y="4133856"/>
            <a:ext cx="80050" cy="8283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4" name="等腰三角形 153"/>
          <p:cNvSpPr/>
          <p:nvPr/>
        </p:nvSpPr>
        <p:spPr>
          <a:xfrm>
            <a:off x="3838852" y="3919542"/>
            <a:ext cx="80050" cy="8283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3767414" y="3348038"/>
            <a:ext cx="71438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4553232" y="3633790"/>
            <a:ext cx="71438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3624538" y="3419476"/>
            <a:ext cx="71438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3535170" y="3223092"/>
            <a:ext cx="71438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2486010" y="3276600"/>
            <a:ext cx="71438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4124604" y="3633790"/>
            <a:ext cx="71438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4338918" y="3562352"/>
            <a:ext cx="71438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3910290" y="3490914"/>
            <a:ext cx="71438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3981728" y="3317076"/>
            <a:ext cx="71438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4481794" y="3919542"/>
            <a:ext cx="71438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65" name="直接箭头连接符 164"/>
          <p:cNvCxnSpPr/>
          <p:nvPr/>
        </p:nvCxnSpPr>
        <p:spPr>
          <a:xfrm>
            <a:off x="4124604" y="3562352"/>
            <a:ext cx="857256" cy="50006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rot="5400000" flipH="1" flipV="1">
            <a:off x="4032305" y="3198859"/>
            <a:ext cx="455796" cy="27119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93110" y="3410511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prstClr val="black"/>
                </a:solidFill>
              </a:rPr>
              <a:t>D</a:t>
            </a:r>
            <a:r>
              <a:rPr lang="en-US" altLang="zh-CN" sz="1600" b="1" baseline="-10000" dirty="0">
                <a:solidFill>
                  <a:prstClr val="black"/>
                </a:solidFill>
              </a:rPr>
              <a:t>t</a:t>
            </a:r>
            <a:r>
              <a:rPr lang="en-US" altLang="zh-CN" sz="1600" b="1" baseline="30000" dirty="0">
                <a:solidFill>
                  <a:prstClr val="black"/>
                </a:solidFill>
              </a:rPr>
              <a:t>1</a:t>
            </a:r>
            <a:endParaRPr lang="zh-CN" altLang="en-US" sz="1600" b="1" baseline="30000" dirty="0">
              <a:solidFill>
                <a:prstClr val="black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00100" y="2847972"/>
            <a:ext cx="91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</a:rPr>
              <a:t>V</a:t>
            </a:r>
            <a:r>
              <a:rPr lang="en-US" altLang="zh-CN" sz="1600" b="1" baseline="-25000" dirty="0">
                <a:solidFill>
                  <a:prstClr val="black"/>
                </a:solidFill>
              </a:rPr>
              <a:t>D</a:t>
            </a:r>
            <a:r>
              <a:rPr lang="en-US" altLang="zh-CN" sz="1600" b="1" baseline="-40000" dirty="0">
                <a:solidFill>
                  <a:prstClr val="black"/>
                </a:solidFill>
              </a:rPr>
              <a:t>t</a:t>
            </a:r>
            <a:r>
              <a:rPr lang="en-US" altLang="zh-CN" sz="1600" baseline="30000" dirty="0">
                <a:solidFill>
                  <a:prstClr val="black"/>
                </a:solidFill>
              </a:rPr>
              <a:t>1</a:t>
            </a:r>
            <a:r>
              <a:rPr lang="en-US" altLang="zh-CN" sz="1600" dirty="0">
                <a:solidFill>
                  <a:prstClr val="black"/>
                </a:solidFill>
              </a:rPr>
              <a:t>(2)</a:t>
            </a:r>
            <a:endParaRPr lang="zh-CN" alt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660247" y="4019555"/>
            <a:ext cx="117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V</a:t>
            </a:r>
            <a:r>
              <a:rPr lang="en-US" altLang="zh-CN" baseline="-25000" dirty="0">
                <a:solidFill>
                  <a:prstClr val="black"/>
                </a:solidFill>
              </a:rPr>
              <a:t>D</a:t>
            </a:r>
            <a:r>
              <a:rPr lang="en-US" altLang="zh-CN" baseline="-40000" dirty="0">
                <a:solidFill>
                  <a:prstClr val="black"/>
                </a:solidFill>
              </a:rPr>
              <a:t>t+1</a:t>
            </a:r>
            <a:r>
              <a:rPr lang="en-US" altLang="zh-CN" baseline="30000" dirty="0">
                <a:solidFill>
                  <a:prstClr val="black"/>
                </a:solidFill>
              </a:rPr>
              <a:t>1</a:t>
            </a:r>
            <a:r>
              <a:rPr lang="en-US" altLang="zh-CN" dirty="0">
                <a:solidFill>
                  <a:prstClr val="black"/>
                </a:solidFill>
              </a:rPr>
              <a:t>(1)</a:t>
            </a:r>
            <a:endParaRPr lang="zh-CN" altLang="en-US" baseline="30000" dirty="0">
              <a:solidFill>
                <a:prstClr val="black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160181" y="270509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</a:rPr>
              <a:t>V</a:t>
            </a:r>
            <a:r>
              <a:rPr lang="en-US" altLang="zh-CN" sz="1600" baseline="-25000" dirty="0">
                <a:solidFill>
                  <a:prstClr val="black"/>
                </a:solidFill>
              </a:rPr>
              <a:t>D</a:t>
            </a:r>
            <a:r>
              <a:rPr lang="en-US" altLang="zh-CN" sz="1600" baseline="-40000" dirty="0">
                <a:solidFill>
                  <a:prstClr val="black"/>
                </a:solidFill>
              </a:rPr>
              <a:t>t+1</a:t>
            </a:r>
            <a:r>
              <a:rPr lang="en-US" altLang="zh-CN" sz="1600" baseline="30000" dirty="0">
                <a:solidFill>
                  <a:prstClr val="black"/>
                </a:solidFill>
              </a:rPr>
              <a:t>1</a:t>
            </a:r>
            <a:r>
              <a:rPr lang="en-US" altLang="zh-CN" sz="1600" dirty="0">
                <a:solidFill>
                  <a:prstClr val="black"/>
                </a:solidFill>
              </a:rPr>
              <a:t>(2)</a:t>
            </a:r>
            <a:endParaRPr lang="zh-CN" alt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362052" y="4905386"/>
            <a:ext cx="1802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</a:rPr>
              <a:t>Data Chunk </a:t>
            </a:r>
            <a:r>
              <a:rPr lang="en-US" altLang="zh-CN" sz="1600" dirty="0" err="1">
                <a:solidFill>
                  <a:prstClr val="black"/>
                </a:solidFill>
              </a:rPr>
              <a:t>D</a:t>
            </a:r>
            <a:r>
              <a:rPr lang="en-US" altLang="zh-CN" sz="1600" baseline="-10000" dirty="0" err="1">
                <a:solidFill>
                  <a:prstClr val="black"/>
                </a:solidFill>
              </a:rPr>
              <a:t>t</a:t>
            </a:r>
            <a:endParaRPr lang="zh-CN" altLang="en-US" sz="1600" baseline="-10000" dirty="0">
              <a:solidFill>
                <a:prstClr val="black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607727" y="4914911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</a:rPr>
              <a:t>Data Chunk D</a:t>
            </a:r>
            <a:r>
              <a:rPr lang="en-US" altLang="zh-CN" sz="1600" baseline="-10000" dirty="0">
                <a:solidFill>
                  <a:prstClr val="black"/>
                </a:solidFill>
              </a:rPr>
              <a:t>t+1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cxnSp>
        <p:nvCxnSpPr>
          <p:cNvPr id="173" name="直接箭头连接符 172"/>
          <p:cNvCxnSpPr/>
          <p:nvPr/>
        </p:nvCxnSpPr>
        <p:spPr>
          <a:xfrm flipV="1">
            <a:off x="2128820" y="4062418"/>
            <a:ext cx="642942" cy="28575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>
            <a:off x="3874429" y="4205294"/>
            <a:ext cx="642942" cy="428628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560234" y="3214687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prstClr val="black"/>
                </a:solidFill>
              </a:rPr>
              <a:t>D</a:t>
            </a:r>
            <a:r>
              <a:rPr lang="en-US" altLang="zh-CN" sz="1600" b="1" baseline="-10000" dirty="0">
                <a:solidFill>
                  <a:prstClr val="black"/>
                </a:solidFill>
              </a:rPr>
              <a:t>t+1</a:t>
            </a:r>
            <a:r>
              <a:rPr lang="en-US" altLang="zh-CN" sz="1600" b="1" baseline="30000" dirty="0">
                <a:solidFill>
                  <a:prstClr val="black"/>
                </a:solidFill>
              </a:rPr>
              <a:t>1</a:t>
            </a:r>
            <a:endParaRPr lang="zh-CN" altLang="en-US" sz="1600" b="1" baseline="30000" dirty="0">
              <a:solidFill>
                <a:prstClr val="black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538398" y="369052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</a:rPr>
              <a:t>V</a:t>
            </a:r>
            <a:r>
              <a:rPr lang="en-US" altLang="zh-CN" sz="1600" baseline="-25000" dirty="0">
                <a:solidFill>
                  <a:prstClr val="black"/>
                </a:solidFill>
              </a:rPr>
              <a:t>D</a:t>
            </a:r>
            <a:r>
              <a:rPr lang="en-US" altLang="zh-CN" sz="1600" baseline="-40000" dirty="0">
                <a:solidFill>
                  <a:prstClr val="black"/>
                </a:solidFill>
              </a:rPr>
              <a:t>t</a:t>
            </a:r>
            <a:r>
              <a:rPr lang="en-US" altLang="zh-CN" sz="1600" baseline="30000" dirty="0">
                <a:solidFill>
                  <a:prstClr val="black"/>
                </a:solidFill>
              </a:rPr>
              <a:t>2</a:t>
            </a:r>
            <a:r>
              <a:rPr lang="en-US" altLang="zh-CN" sz="1600" dirty="0">
                <a:solidFill>
                  <a:prstClr val="black"/>
                </a:solidFill>
              </a:rPr>
              <a:t>(1)</a:t>
            </a:r>
            <a:endParaRPr lang="zh-CN" altLang="en-US" sz="1600" baseline="30000" dirty="0">
              <a:solidFill>
                <a:prstClr val="black"/>
              </a:solidFill>
            </a:endParaRPr>
          </a:p>
        </p:txBody>
      </p:sp>
      <p:cxnSp>
        <p:nvCxnSpPr>
          <p:cNvPr id="177" name="直接箭头连接符 176"/>
          <p:cNvCxnSpPr/>
          <p:nvPr/>
        </p:nvCxnSpPr>
        <p:spPr>
          <a:xfrm>
            <a:off x="5272092" y="3776666"/>
            <a:ext cx="357190" cy="13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>
            <a:off x="5781683" y="3281777"/>
            <a:ext cx="449038" cy="26193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V="1">
            <a:off x="5774025" y="2900774"/>
            <a:ext cx="424113" cy="38170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 flipV="1">
            <a:off x="5791208" y="4146970"/>
            <a:ext cx="571504" cy="25400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>
            <a:off x="5791208" y="4400972"/>
            <a:ext cx="535785" cy="3571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6148398" y="270509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</a:rPr>
              <a:t>V</a:t>
            </a:r>
            <a:r>
              <a:rPr lang="en-US" altLang="zh-CN" sz="1600" baseline="-25000" dirty="0">
                <a:solidFill>
                  <a:prstClr val="black"/>
                </a:solidFill>
              </a:rPr>
              <a:t>D</a:t>
            </a:r>
            <a:r>
              <a:rPr lang="en-US" altLang="zh-CN" sz="1600" baseline="-40000" dirty="0">
                <a:solidFill>
                  <a:prstClr val="black"/>
                </a:solidFill>
              </a:rPr>
              <a:t>t</a:t>
            </a:r>
            <a:r>
              <a:rPr lang="en-US" altLang="zh-CN" sz="1600" baseline="30000" dirty="0">
                <a:solidFill>
                  <a:prstClr val="black"/>
                </a:solidFill>
              </a:rPr>
              <a:t>1</a:t>
            </a:r>
            <a:r>
              <a:rPr lang="en-US" altLang="zh-CN" sz="1600" dirty="0">
                <a:solidFill>
                  <a:prstClr val="black"/>
                </a:solidFill>
              </a:rPr>
              <a:t>(1)</a:t>
            </a:r>
            <a:endParaRPr lang="zh-CN" alt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174733" y="3326785"/>
            <a:ext cx="117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V</a:t>
            </a:r>
            <a:r>
              <a:rPr lang="en-US" altLang="zh-CN" baseline="-25000" dirty="0">
                <a:solidFill>
                  <a:prstClr val="black"/>
                </a:solidFill>
              </a:rPr>
              <a:t>D</a:t>
            </a:r>
            <a:r>
              <a:rPr lang="en-US" altLang="zh-CN" baseline="-40000" dirty="0">
                <a:solidFill>
                  <a:prstClr val="black"/>
                </a:solidFill>
              </a:rPr>
              <a:t>t+1</a:t>
            </a:r>
            <a:r>
              <a:rPr lang="en-US" altLang="zh-CN" baseline="30000" dirty="0">
                <a:solidFill>
                  <a:prstClr val="black"/>
                </a:solidFill>
              </a:rPr>
              <a:t>1</a:t>
            </a:r>
            <a:r>
              <a:rPr lang="en-US" altLang="zh-CN" dirty="0">
                <a:solidFill>
                  <a:prstClr val="black"/>
                </a:solidFill>
              </a:rPr>
              <a:t>(1)</a:t>
            </a:r>
            <a:endParaRPr lang="zh-CN" altLang="en-US" baseline="30000" dirty="0">
              <a:solidFill>
                <a:prstClr val="black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709848" y="2643182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</a:rPr>
              <a:t>V</a:t>
            </a:r>
            <a:r>
              <a:rPr lang="en-US" altLang="zh-CN" sz="1600" baseline="-25000" dirty="0">
                <a:solidFill>
                  <a:prstClr val="black"/>
                </a:solidFill>
              </a:rPr>
              <a:t>D</a:t>
            </a:r>
            <a:r>
              <a:rPr lang="en-US" altLang="zh-CN" sz="1600" baseline="-40000" dirty="0">
                <a:solidFill>
                  <a:prstClr val="black"/>
                </a:solidFill>
              </a:rPr>
              <a:t>t</a:t>
            </a:r>
            <a:r>
              <a:rPr lang="en-US" altLang="zh-CN" sz="1600" baseline="30000" dirty="0">
                <a:solidFill>
                  <a:prstClr val="black"/>
                </a:solidFill>
              </a:rPr>
              <a:t>1</a:t>
            </a:r>
            <a:r>
              <a:rPr lang="en-US" altLang="zh-CN" sz="1600" dirty="0">
                <a:solidFill>
                  <a:prstClr val="black"/>
                </a:solidFill>
              </a:rPr>
              <a:t>(1)</a:t>
            </a:r>
            <a:endParaRPr lang="zh-CN" alt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486274" y="4510096"/>
            <a:ext cx="117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V</a:t>
            </a:r>
            <a:r>
              <a:rPr lang="en-US" altLang="zh-CN" baseline="-25000" dirty="0">
                <a:solidFill>
                  <a:prstClr val="black"/>
                </a:solidFill>
              </a:rPr>
              <a:t>D</a:t>
            </a:r>
            <a:r>
              <a:rPr lang="en-US" altLang="zh-CN" baseline="-40000" dirty="0">
                <a:solidFill>
                  <a:prstClr val="black"/>
                </a:solidFill>
              </a:rPr>
              <a:t>t+1</a:t>
            </a:r>
            <a:r>
              <a:rPr lang="en-US" altLang="zh-CN" baseline="30000" dirty="0">
                <a:solidFill>
                  <a:prstClr val="black"/>
                </a:solidFill>
              </a:rPr>
              <a:t>2</a:t>
            </a:r>
            <a:r>
              <a:rPr lang="en-US" altLang="zh-CN" dirty="0">
                <a:solidFill>
                  <a:prstClr val="black"/>
                </a:solidFill>
              </a:rPr>
              <a:t>(1)</a:t>
            </a:r>
            <a:endParaRPr lang="zh-CN" altLang="en-US" baseline="30000" dirty="0">
              <a:solidFill>
                <a:prstClr val="black"/>
              </a:solidFill>
            </a:endParaRPr>
          </a:p>
        </p:txBody>
      </p:sp>
      <p:sp>
        <p:nvSpPr>
          <p:cNvPr id="186" name="弧形 185"/>
          <p:cNvSpPr/>
          <p:nvPr/>
        </p:nvSpPr>
        <p:spPr>
          <a:xfrm rot="1200000">
            <a:off x="5729586" y="3149755"/>
            <a:ext cx="213730" cy="378345"/>
          </a:xfrm>
          <a:prstGeom prst="arc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005522" y="3043650"/>
            <a:ext cx="43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baseline="-20000" dirty="0">
                <a:solidFill>
                  <a:prstClr val="black"/>
                </a:solidFill>
              </a:rPr>
              <a:t>1</a:t>
            </a:r>
            <a:endParaRPr lang="zh-CN" altLang="en-US" baseline="-20000" dirty="0">
              <a:solidFill>
                <a:prstClr val="black"/>
              </a:solidFill>
            </a:endParaRPr>
          </a:p>
        </p:txBody>
      </p:sp>
      <p:sp>
        <p:nvSpPr>
          <p:cNvPr id="188" name="弧形 187"/>
          <p:cNvSpPr/>
          <p:nvPr/>
        </p:nvSpPr>
        <p:spPr>
          <a:xfrm rot="1200000">
            <a:off x="5791499" y="4311813"/>
            <a:ext cx="213730" cy="378345"/>
          </a:xfrm>
          <a:prstGeom prst="arc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000760" y="4248571"/>
            <a:ext cx="43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baseline="-20000" dirty="0">
                <a:solidFill>
                  <a:prstClr val="black"/>
                </a:solidFill>
              </a:rPr>
              <a:t>2</a:t>
            </a:r>
            <a:endParaRPr lang="zh-CN" altLang="en-US" baseline="-20000" dirty="0">
              <a:solidFill>
                <a:prstClr val="black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300799" y="3900492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</a:rPr>
              <a:t>V</a:t>
            </a:r>
            <a:r>
              <a:rPr lang="en-US" altLang="zh-CN" sz="1600" baseline="-25000" dirty="0">
                <a:solidFill>
                  <a:prstClr val="black"/>
                </a:solidFill>
              </a:rPr>
              <a:t>D</a:t>
            </a:r>
            <a:r>
              <a:rPr lang="en-US" altLang="zh-CN" sz="1600" baseline="-40000" dirty="0">
                <a:solidFill>
                  <a:prstClr val="black"/>
                </a:solidFill>
              </a:rPr>
              <a:t>t</a:t>
            </a:r>
            <a:r>
              <a:rPr lang="en-US" altLang="zh-CN" sz="1600" baseline="30000" dirty="0">
                <a:solidFill>
                  <a:prstClr val="black"/>
                </a:solidFill>
              </a:rPr>
              <a:t>2</a:t>
            </a:r>
            <a:r>
              <a:rPr lang="en-US" altLang="zh-CN" sz="1600" dirty="0">
                <a:solidFill>
                  <a:prstClr val="black"/>
                </a:solidFill>
              </a:rPr>
              <a:t>(1)</a:t>
            </a:r>
            <a:endParaRPr lang="zh-CN" alt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308084" y="4607906"/>
            <a:ext cx="117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V</a:t>
            </a:r>
            <a:r>
              <a:rPr lang="en-US" altLang="zh-CN" baseline="-25000" dirty="0">
                <a:solidFill>
                  <a:prstClr val="black"/>
                </a:solidFill>
              </a:rPr>
              <a:t>D</a:t>
            </a:r>
            <a:r>
              <a:rPr lang="en-US" altLang="zh-CN" baseline="-40000" dirty="0">
                <a:solidFill>
                  <a:prstClr val="black"/>
                </a:solidFill>
              </a:rPr>
              <a:t>t+1</a:t>
            </a:r>
            <a:r>
              <a:rPr lang="en-US" altLang="zh-CN" baseline="30000" dirty="0">
                <a:solidFill>
                  <a:prstClr val="black"/>
                </a:solidFill>
              </a:rPr>
              <a:t>2</a:t>
            </a:r>
            <a:r>
              <a:rPr lang="en-US" altLang="zh-CN" dirty="0">
                <a:solidFill>
                  <a:prstClr val="black"/>
                </a:solidFill>
              </a:rPr>
              <a:t>(1)</a:t>
            </a:r>
            <a:endParaRPr lang="zh-CN" altLang="en-US" baseline="30000" dirty="0">
              <a:solidFill>
                <a:prstClr val="black"/>
              </a:solidFill>
            </a:endParaRPr>
          </a:p>
        </p:txBody>
      </p:sp>
      <p:cxnSp>
        <p:nvCxnSpPr>
          <p:cNvPr id="192" name="直接箭头连接符 191"/>
          <p:cNvCxnSpPr/>
          <p:nvPr/>
        </p:nvCxnSpPr>
        <p:spPr>
          <a:xfrm>
            <a:off x="6986604" y="3848104"/>
            <a:ext cx="357190" cy="13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7286644" y="3643315"/>
            <a:ext cx="11430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zh-CN" dirty="0">
                <a:solidFill>
                  <a:prstClr val="black"/>
                </a:solidFill>
              </a:rPr>
              <a:t>(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baseline="-2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,θ</a:t>
            </a:r>
            <a:r>
              <a:rPr lang="en-US" altLang="zh-CN" baseline="-2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</a:rPr>
              <a:t>)</a:t>
            </a:r>
            <a:endParaRPr lang="zh-CN" altLang="en-US" baseline="-20000" dirty="0">
              <a:solidFill>
                <a:prstClr val="black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2786050" y="5500702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PCA-based concept drift analysis</a:t>
            </a:r>
            <a:endParaRPr lang="zh-CN" altLang="en-US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矩形 10"/>
          <p:cNvSpPr>
            <a:spLocks noChangeArrowheads="1"/>
          </p:cNvSpPr>
          <p:nvPr/>
        </p:nvSpPr>
        <p:spPr bwMode="auto">
          <a:xfrm>
            <a:off x="357158" y="1220916"/>
            <a:ext cx="82153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SzPct val="100000"/>
              <a:buFont typeface="Wingdings" pitchFamily="2" charset="2"/>
              <a:buChar char=""/>
            </a:pPr>
            <a:r>
              <a:rPr lang="en-US" altLang="zh-CN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Principle Component Analysis (PCA)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Analyze the change of each class data distribution by principle component of two sets of examples.</a:t>
            </a:r>
            <a:endParaRPr lang="zh-CN" altLang="en-US" sz="2000" b="1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灯片编号占位符 4"/>
          <p:cNvSpPr txBox="1">
            <a:spLocks/>
          </p:cNvSpPr>
          <p:nvPr/>
        </p:nvSpPr>
        <p:spPr>
          <a:xfrm>
            <a:off x="8382000" y="0"/>
            <a:ext cx="762000" cy="366712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defRPr/>
            </a:pPr>
            <a:fld id="{FD460446-2EB2-43B2-BBC4-7CA4ECD05F5C}" type="slidenum">
              <a:rPr lang="zh-CN" altLang="en-US" smtClean="0">
                <a:solidFill>
                  <a:prstClr val="black"/>
                </a:solidFill>
                <a:latin typeface="Arial" charset="0"/>
              </a:rPr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50000"/>
                </a:spcAft>
                <a:defRPr/>
              </a:pPr>
              <a:t>46</a:t>
            </a:fld>
            <a:endParaRPr lang="zh-CN" altLang="en-US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25036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96838" y="282575"/>
            <a:ext cx="6551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华文中宋" pitchFamily="2" charset="-122"/>
              </a:rPr>
              <a:t>Abrupt Concept Drift Detection</a:t>
            </a:r>
            <a:endParaRPr lang="en-US" altLang="zh-CN" sz="2800" b="1" dirty="0">
              <a:solidFill>
                <a:prstClr val="black"/>
              </a:solidFill>
              <a:ea typeface="华文中宋" pitchFamily="2" charset="-122"/>
            </a:endParaRPr>
          </a:p>
        </p:txBody>
      </p:sp>
      <p:sp>
        <p:nvSpPr>
          <p:cNvPr id="196" name="矩形 10"/>
          <p:cNvSpPr>
            <a:spLocks noChangeArrowheads="1"/>
          </p:cNvSpPr>
          <p:nvPr/>
        </p:nvSpPr>
        <p:spPr bwMode="auto">
          <a:xfrm>
            <a:off x="428596" y="1071546"/>
            <a:ext cx="82153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SzPct val="100000"/>
              <a:buFont typeface="Wingdings" pitchFamily="2" charset="2"/>
              <a:buChar char=""/>
            </a:pPr>
            <a:r>
              <a:rPr lang="en-US" altLang="zh-CN" sz="2000" b="1" dirty="0">
                <a:solidFill>
                  <a:prstClr val="black"/>
                </a:solidFill>
              </a:rPr>
              <a:t>Statistical Analysis</a:t>
            </a:r>
            <a:r>
              <a:rPr lang="en-US" altLang="zh-CN" sz="2000" dirty="0">
                <a:solidFill>
                  <a:prstClr val="black"/>
                </a:solidFill>
              </a:rPr>
              <a:t>: 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Compute a suitable statistic, which is sensitive to data class distribution changes between the two sets of examples.</a:t>
            </a:r>
            <a:endParaRPr lang="zh-CN" alt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3" name="对象 82"/>
          <p:cNvGraphicFramePr>
            <a:graphicFrameLocks noChangeAspect="1"/>
          </p:cNvGraphicFramePr>
          <p:nvPr/>
        </p:nvGraphicFramePr>
        <p:xfrm>
          <a:off x="928662" y="2285993"/>
          <a:ext cx="7358114" cy="457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4" imgW="4699000" imgH="292100" progId="Equation.3">
                  <p:embed/>
                </p:oleObj>
              </mc:Choice>
              <mc:Fallback>
                <p:oleObj name="Equation" r:id="rId4" imgW="46990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285993"/>
                        <a:ext cx="7358114" cy="4573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4" name="图片 83" descr="55.png"/>
          <p:cNvPicPr>
            <a:picLocks noChangeAspect="1"/>
          </p:cNvPicPr>
          <p:nvPr/>
        </p:nvPicPr>
        <p:blipFill>
          <a:blip r:embed="rId6"/>
          <a:srcRect t="22520"/>
          <a:stretch>
            <a:fillRect/>
          </a:stretch>
        </p:blipFill>
        <p:spPr>
          <a:xfrm>
            <a:off x="5429256" y="3000372"/>
            <a:ext cx="3143272" cy="2359122"/>
          </a:xfrm>
          <a:prstGeom prst="rect">
            <a:avLst/>
          </a:prstGeom>
        </p:spPr>
      </p:pic>
      <p:pic>
        <p:nvPicPr>
          <p:cNvPr id="80" name="图片 79" descr="3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00" y="3214686"/>
            <a:ext cx="5072098" cy="1014420"/>
          </a:xfrm>
          <a:prstGeom prst="rect">
            <a:avLst/>
          </a:prstGeom>
        </p:spPr>
      </p:pic>
      <p:sp>
        <p:nvSpPr>
          <p:cNvPr id="7" name="灯片编号占位符 4"/>
          <p:cNvSpPr txBox="1">
            <a:spLocks/>
          </p:cNvSpPr>
          <p:nvPr/>
        </p:nvSpPr>
        <p:spPr>
          <a:xfrm>
            <a:off x="8382000" y="0"/>
            <a:ext cx="762000" cy="366712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defRPr/>
            </a:pPr>
            <a:fld id="{FD460446-2EB2-43B2-BBC4-7CA4ECD05F5C}" type="slidenum">
              <a:rPr lang="zh-CN" altLang="en-US" smtClean="0">
                <a:solidFill>
                  <a:prstClr val="black"/>
                </a:solidFill>
                <a:latin typeface="Arial" charset="0"/>
              </a:rPr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50000"/>
                </a:spcAft>
                <a:defRPr/>
              </a:pPr>
              <a:t>47</a:t>
            </a:fld>
            <a:endParaRPr lang="zh-CN" altLang="en-US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519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107950" y="260350"/>
            <a:ext cx="8567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800" b="1" dirty="0">
                <a:solidFill>
                  <a:prstClr val="black"/>
                </a:solidFill>
                <a:ea typeface="华文中宋" pitchFamily="2" charset="-122"/>
              </a:rPr>
              <a:t>Proof of Concept</a:t>
            </a:r>
          </a:p>
        </p:txBody>
      </p:sp>
      <p:pic>
        <p:nvPicPr>
          <p:cNvPr id="11" name="图片 10" descr="页面提取自－SyncStr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398009"/>
            <a:ext cx="8531862" cy="33884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7158" y="1714488"/>
            <a:ext cx="692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(1) Synthetic data stream with gradual concept drift</a:t>
            </a:r>
            <a:endParaRPr lang="zh-CN" alt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7158" y="1214422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‒"/>
            </a:pPr>
            <a:r>
              <a:rPr lang="en-US" altLang="zh-CN" b="1" dirty="0">
                <a:solidFill>
                  <a:prstClr val="black"/>
                </a:solidFill>
              </a:rPr>
              <a:t> Concept Modeling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6" name="灯片编号占位符 4"/>
          <p:cNvSpPr txBox="1">
            <a:spLocks/>
          </p:cNvSpPr>
          <p:nvPr/>
        </p:nvSpPr>
        <p:spPr>
          <a:xfrm>
            <a:off x="8382000" y="0"/>
            <a:ext cx="762000" cy="366712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defRPr/>
            </a:pPr>
            <a:fld id="{FD460446-2EB2-43B2-BBC4-7CA4ECD05F5C}" type="slidenum">
              <a:rPr lang="zh-CN" altLang="en-US" smtClean="0">
                <a:solidFill>
                  <a:prstClr val="black"/>
                </a:solidFill>
                <a:latin typeface="Arial" charset="0"/>
              </a:rPr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50000"/>
                </a:spcAft>
                <a:defRPr/>
              </a:pPr>
              <a:t>48</a:t>
            </a:fld>
            <a:endParaRPr lang="zh-CN" altLang="en-US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8684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页面提取自－SyncStream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357430"/>
            <a:ext cx="8576705" cy="32861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5720" y="1785926"/>
            <a:ext cx="692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(2) Synthetic data stream with sudden concept drift</a:t>
            </a:r>
            <a:endParaRPr lang="zh-CN" alt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107950" y="260350"/>
            <a:ext cx="8567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800" b="1" dirty="0">
                <a:solidFill>
                  <a:prstClr val="black"/>
                </a:solidFill>
                <a:ea typeface="华文中宋" pitchFamily="2" charset="-122"/>
              </a:rPr>
              <a:t>Proof of Concept</a:t>
            </a:r>
          </a:p>
        </p:txBody>
      </p:sp>
      <p:sp>
        <p:nvSpPr>
          <p:cNvPr id="5" name="灯片编号占位符 4"/>
          <p:cNvSpPr txBox="1">
            <a:spLocks/>
          </p:cNvSpPr>
          <p:nvPr/>
        </p:nvSpPr>
        <p:spPr>
          <a:xfrm>
            <a:off x="8382000" y="0"/>
            <a:ext cx="762000" cy="366712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defRPr/>
            </a:pPr>
            <a:fld id="{FD460446-2EB2-43B2-BBC4-7CA4ECD05F5C}" type="slidenum">
              <a:rPr lang="zh-CN" altLang="en-US" smtClean="0">
                <a:solidFill>
                  <a:prstClr val="black"/>
                </a:solidFill>
                <a:latin typeface="Arial" charset="0"/>
              </a:rPr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50000"/>
                </a:spcAft>
                <a:defRPr/>
              </a:pPr>
              <a:t>49</a:t>
            </a:fld>
            <a:endParaRPr lang="zh-CN" altLang="en-US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17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40700" y="421887"/>
            <a:ext cx="4248150" cy="48696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000FF"/>
                </a:solidFill>
                <a:cs typeface="+mn-ea"/>
                <a:sym typeface="+mn-lt"/>
              </a:rPr>
              <a:t>What is data stream?</a:t>
            </a:r>
            <a:endParaRPr lang="zh-CN" altLang="en-US" sz="3200" b="1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27579" y="1316596"/>
            <a:ext cx="8232108" cy="2558038"/>
          </a:xfrm>
        </p:spPr>
        <p:txBody>
          <a:bodyPr/>
          <a:lstStyle/>
          <a:p>
            <a:pPr marL="0" indent="0"/>
            <a:r>
              <a:rPr lang="en-US" altLang="zh-CN" sz="2400" dirty="0">
                <a:latin typeface="+mn-lt"/>
                <a:cs typeface="+mn-ea"/>
                <a:sym typeface="+mn-lt"/>
              </a:rPr>
              <a:t>A data stream  is a massive sequence of data objects which have some unique features</a:t>
            </a:r>
            <a:r>
              <a:rPr lang="en-US" altLang="zh-CN" sz="2400" b="1" dirty="0">
                <a:latin typeface="+mn-lt"/>
                <a:cs typeface="+mn-ea"/>
                <a:sym typeface="+mn-lt"/>
              </a:rPr>
              <a:t>:</a:t>
            </a:r>
          </a:p>
          <a:p>
            <a:pPr marL="0" indent="0"/>
            <a:endParaRPr lang="en-US" altLang="zh-CN" b="1" dirty="0">
              <a:latin typeface="+mn-lt"/>
              <a:cs typeface="+mn-ea"/>
              <a:sym typeface="+mn-lt"/>
            </a:endParaRPr>
          </a:p>
          <a:p>
            <a:pPr marL="585788" lvl="1" indent="-285750"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C00000"/>
                </a:solidFill>
                <a:latin typeface="+mn-lt"/>
                <a:cs typeface="+mn-ea"/>
                <a:sym typeface="+mn-lt"/>
              </a:rPr>
              <a:t>One by </a:t>
            </a:r>
            <a:r>
              <a:rPr lang="en-US" altLang="zh-CN" sz="2200" b="1" dirty="0">
                <a:solidFill>
                  <a:srgbClr val="C00000"/>
                </a:solidFill>
                <a:cs typeface="+mn-ea"/>
                <a:sym typeface="+mn-lt"/>
              </a:rPr>
              <a:t>O</a:t>
            </a:r>
            <a:r>
              <a:rPr lang="en-US" altLang="zh-CN" sz="2200" b="1" dirty="0">
                <a:solidFill>
                  <a:srgbClr val="C00000"/>
                </a:solidFill>
                <a:latin typeface="+mn-lt"/>
                <a:cs typeface="+mn-ea"/>
                <a:sym typeface="+mn-lt"/>
              </a:rPr>
              <a:t>ne</a:t>
            </a:r>
            <a:endParaRPr lang="en-US" altLang="zh-CN" sz="2200" dirty="0">
              <a:solidFill>
                <a:srgbClr val="C00000"/>
              </a:solidFill>
              <a:latin typeface="+mn-lt"/>
              <a:cs typeface="+mn-ea"/>
              <a:sym typeface="+mn-lt"/>
            </a:endParaRPr>
          </a:p>
          <a:p>
            <a:pPr marL="585788" lvl="1" indent="-285750"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C00000"/>
                </a:solidFill>
                <a:latin typeface="+mn-lt"/>
                <a:cs typeface="+mn-ea"/>
                <a:sym typeface="+mn-lt"/>
              </a:rPr>
              <a:t>Potentially Unbounded </a:t>
            </a:r>
          </a:p>
          <a:p>
            <a:pPr marL="585788" lvl="1" indent="-285750"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C00000"/>
                </a:solidFill>
                <a:latin typeface="+mn-lt"/>
                <a:cs typeface="+mn-ea"/>
                <a:sym typeface="+mn-lt"/>
              </a:rPr>
              <a:t>Concept Drift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+mn-ea"/>
                <a:sym typeface="+mn-lt"/>
              </a:rPr>
              <a:t> </a:t>
            </a:r>
            <a:br>
              <a:rPr lang="en-US" altLang="zh-CN" dirty="0">
                <a:latin typeface="+mn-lt"/>
                <a:cs typeface="+mn-ea"/>
                <a:sym typeface="+mn-lt"/>
              </a:rPr>
            </a:b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77189" y="4491286"/>
            <a:ext cx="2700300" cy="69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4192090" y="4726570"/>
            <a:ext cx="516102" cy="23542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prstClr val="white"/>
                </a:solidFill>
                <a:cs typeface="+mn-ea"/>
                <a:sym typeface="+mn-lt"/>
              </a:rPr>
              <a:t>data1</a:t>
            </a:r>
            <a:endParaRPr lang="zh-CN" altLang="en-US" sz="9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114979" y="4849818"/>
            <a:ext cx="972109" cy="11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84409" y="5218716"/>
            <a:ext cx="1960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cs typeface="+mn-ea"/>
                <a:sym typeface="+mn-lt"/>
              </a:rPr>
              <a:t>Data stream</a:t>
            </a:r>
            <a:endParaRPr lang="zh-CN" altLang="en-US" sz="2000" b="1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777490" y="4833870"/>
            <a:ext cx="972109" cy="11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905974" y="4633815"/>
            <a:ext cx="2621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cs typeface="+mn-ea"/>
                <a:sym typeface="+mn-lt"/>
              </a:rPr>
              <a:t>Data mining system</a:t>
            </a:r>
            <a:endParaRPr lang="zh-CN" altLang="en-US" sz="2000" b="1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509377" y="4726570"/>
            <a:ext cx="532746" cy="23542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prstClr val="white"/>
                </a:solidFill>
                <a:cs typeface="+mn-ea"/>
                <a:sym typeface="+mn-lt"/>
              </a:rPr>
              <a:t>data2</a:t>
            </a:r>
            <a:endParaRPr lang="zh-CN" altLang="en-US" sz="9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2272626" y="4730870"/>
            <a:ext cx="487276" cy="23112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prstClr val="white"/>
                </a:solidFill>
                <a:cs typeface="+mn-ea"/>
                <a:sym typeface="+mn-lt"/>
              </a:rPr>
              <a:t>data4</a:t>
            </a:r>
            <a:endParaRPr lang="zh-CN" altLang="en-US" sz="9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2861212" y="4726570"/>
            <a:ext cx="546855" cy="23542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prstClr val="white"/>
                </a:solidFill>
                <a:cs typeface="+mn-ea"/>
                <a:sym typeface="+mn-lt"/>
              </a:rPr>
              <a:t>data3</a:t>
            </a:r>
            <a:endParaRPr lang="zh-CN" altLang="en-US" sz="90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0710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4195" y="928670"/>
            <a:ext cx="6929486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‒"/>
            </a:pPr>
            <a:r>
              <a:rPr lang="en-US" altLang="zh-CN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Sudden concept drift detection</a:t>
            </a:r>
            <a:endParaRPr lang="zh-CN" altLang="en-US" sz="20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图片 6" descr="页面提取自－SyncStream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57" y="1500174"/>
            <a:ext cx="7536829" cy="171451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7071" y="3500438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‒"/>
            </a:pPr>
            <a:r>
              <a:rPr lang="en-US" altLang="zh-CN" b="1" dirty="0">
                <a:solidFill>
                  <a:prstClr val="black"/>
                </a:solidFill>
              </a:rPr>
              <a:t> Prototype-based Data Representation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pic>
        <p:nvPicPr>
          <p:cNvPr id="9" name="图片 8" descr="页面提取自－SyncStream-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47" y="4000504"/>
            <a:ext cx="5065248" cy="2286016"/>
          </a:xfrm>
          <a:prstGeom prst="rect">
            <a:avLst/>
          </a:prstGeom>
        </p:spPr>
      </p:pic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07950" y="260350"/>
            <a:ext cx="8567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800" b="1" dirty="0">
                <a:solidFill>
                  <a:prstClr val="black"/>
                </a:solidFill>
                <a:ea typeface="华文中宋" pitchFamily="2" charset="-122"/>
              </a:rPr>
              <a:t>1. Proof of Concept</a:t>
            </a:r>
          </a:p>
        </p:txBody>
      </p:sp>
      <p:pic>
        <p:nvPicPr>
          <p:cNvPr id="12" name="图片 11" descr="页面提取自－SyncStream-3.png"/>
          <p:cNvPicPr>
            <a:picLocks noChangeAspect="1"/>
          </p:cNvPicPr>
          <p:nvPr/>
        </p:nvPicPr>
        <p:blipFill>
          <a:blip r:embed="rId2"/>
          <a:srcRect r="98293"/>
          <a:stretch>
            <a:fillRect/>
          </a:stretch>
        </p:blipFill>
        <p:spPr>
          <a:xfrm>
            <a:off x="2271678" y="1500174"/>
            <a:ext cx="128607" cy="1714512"/>
          </a:xfrm>
          <a:prstGeom prst="rect">
            <a:avLst/>
          </a:prstGeom>
        </p:spPr>
      </p:pic>
      <p:sp>
        <p:nvSpPr>
          <p:cNvPr id="11" name="灯片编号占位符 4"/>
          <p:cNvSpPr txBox="1">
            <a:spLocks/>
          </p:cNvSpPr>
          <p:nvPr/>
        </p:nvSpPr>
        <p:spPr>
          <a:xfrm>
            <a:off x="8382000" y="0"/>
            <a:ext cx="762000" cy="366712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defRPr/>
            </a:pPr>
            <a:fld id="{FD460446-2EB2-43B2-BBC4-7CA4ECD05F5C}" type="slidenum">
              <a:rPr lang="zh-CN" altLang="en-US" smtClean="0">
                <a:solidFill>
                  <a:prstClr val="black"/>
                </a:solidFill>
                <a:latin typeface="Arial" charset="0"/>
              </a:rPr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50000"/>
                </a:spcAft>
                <a:defRPr/>
              </a:pPr>
              <a:t>50</a:t>
            </a:fld>
            <a:endParaRPr lang="zh-CN" altLang="en-US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96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107950" y="260350"/>
            <a:ext cx="65516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800" b="1" dirty="0">
                <a:solidFill>
                  <a:prstClr val="black"/>
                </a:solidFill>
                <a:ea typeface="华文中宋" pitchFamily="2" charset="-122"/>
              </a:rPr>
              <a:t>Prediction Performance Analysis</a:t>
            </a:r>
          </a:p>
        </p:txBody>
      </p:sp>
      <p:pic>
        <p:nvPicPr>
          <p:cNvPr id="28" name="图片 27" descr="页面提取自－SyncStream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000108"/>
            <a:ext cx="6929486" cy="5334565"/>
          </a:xfrm>
          <a:prstGeom prst="rect">
            <a:avLst/>
          </a:prstGeom>
        </p:spPr>
      </p:pic>
      <p:sp>
        <p:nvSpPr>
          <p:cNvPr id="4" name="灯片编号占位符 4"/>
          <p:cNvSpPr txBox="1">
            <a:spLocks/>
          </p:cNvSpPr>
          <p:nvPr/>
        </p:nvSpPr>
        <p:spPr>
          <a:xfrm>
            <a:off x="8382000" y="0"/>
            <a:ext cx="762000" cy="366712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defRPr/>
            </a:pPr>
            <a:fld id="{FD460446-2EB2-43B2-BBC4-7CA4ECD05F5C}" type="slidenum">
              <a:rPr lang="zh-CN" altLang="en-US" smtClean="0">
                <a:solidFill>
                  <a:prstClr val="black"/>
                </a:solidFill>
                <a:latin typeface="Arial" charset="0"/>
              </a:rPr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50000"/>
                </a:spcAft>
                <a:defRPr/>
              </a:pPr>
              <a:t>51</a:t>
            </a:fld>
            <a:endParaRPr lang="zh-CN" altLang="en-US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268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58955" y="2352261"/>
            <a:ext cx="6718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Stream Clustering</a:t>
            </a:r>
            <a:endParaRPr lang="zh-CN" altLang="en-US" sz="4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8000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1"/>
          </a:xfrm>
        </p:spPr>
        <p:txBody>
          <a:bodyPr/>
          <a:lstStyle/>
          <a:p>
            <a:r>
              <a:rPr lang="en-US" dirty="0"/>
              <a:t>Example: Stream Clustering</a:t>
            </a:r>
          </a:p>
        </p:txBody>
      </p:sp>
      <p:pic>
        <p:nvPicPr>
          <p:cNvPr id="9" name="Content Placeholder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63" y="1247364"/>
            <a:ext cx="6677584" cy="3934236"/>
          </a:xfrm>
          <a:prstGeom prst="rect">
            <a:avLst/>
          </a:prstGeom>
        </p:spPr>
      </p:pic>
      <p:cxnSp>
        <p:nvCxnSpPr>
          <p:cNvPr id="10" name="Curved Connector 18"/>
          <p:cNvCxnSpPr>
            <a:cxnSpLocks noChangeShapeType="1"/>
          </p:cNvCxnSpPr>
          <p:nvPr/>
        </p:nvCxnSpPr>
        <p:spPr bwMode="auto">
          <a:xfrm flipV="1">
            <a:off x="6128710" y="2388698"/>
            <a:ext cx="1143000" cy="371475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6931577" y="1986346"/>
            <a:ext cx="168233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Topic cluster</a:t>
            </a:r>
          </a:p>
        </p:txBody>
      </p:sp>
      <p:cxnSp>
        <p:nvCxnSpPr>
          <p:cNvPr id="12" name="Straight Arrow Connector 21"/>
          <p:cNvCxnSpPr>
            <a:cxnSpLocks noChangeShapeType="1"/>
          </p:cNvCxnSpPr>
          <p:nvPr/>
        </p:nvCxnSpPr>
        <p:spPr bwMode="auto">
          <a:xfrm>
            <a:off x="6282428" y="3556141"/>
            <a:ext cx="571500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7146097" y="3303706"/>
            <a:ext cx="1028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Article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</a:rPr>
              <a:t>Listings</a:t>
            </a:r>
          </a:p>
        </p:txBody>
      </p:sp>
    </p:spTree>
    <p:extLst>
      <p:ext uri="{BB962C8B-B14F-4D97-AF65-F5344CB8AC3E}">
        <p14:creationId xmlns:p14="http://schemas.microsoft.com/office/powerpoint/2010/main" val="2258575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99849" y="427316"/>
            <a:ext cx="6802708" cy="649287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000FF"/>
                </a:solidFill>
                <a:cs typeface="+mn-ea"/>
                <a:sym typeface="+mn-lt"/>
              </a:rPr>
              <a:t>Data stream clustering Framework</a:t>
            </a:r>
            <a:endParaRPr lang="zh-CN" altLang="en-US" sz="3200" b="1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9" y="1242256"/>
            <a:ext cx="6387065" cy="3470928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566328" y="4547531"/>
            <a:ext cx="81602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cs typeface="+mn-ea"/>
                <a:sym typeface="+mn-lt"/>
              </a:rPr>
              <a:t>Online Phase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400" dirty="0">
                <a:cs typeface="+mn-ea"/>
                <a:sym typeface="+mn-lt"/>
              </a:rPr>
              <a:t>Summarize the data into memory-efficient data structures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dirty="0">
              <a:cs typeface="+mn-ea"/>
              <a:sym typeface="+mn-lt"/>
            </a:endParaRPr>
          </a:p>
          <a:p>
            <a:r>
              <a:rPr lang="en-US" sz="2400" b="1" dirty="0">
                <a:solidFill>
                  <a:srgbClr val="FF0000"/>
                </a:solidFill>
                <a:cs typeface="+mn-ea"/>
                <a:sym typeface="+mn-lt"/>
              </a:rPr>
              <a:t>Offline Phase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400" dirty="0">
                <a:cs typeface="+mn-ea"/>
                <a:sym typeface="+mn-lt"/>
              </a:rPr>
              <a:t>Use a clustering algorithm to find the data partition</a:t>
            </a:r>
          </a:p>
        </p:txBody>
      </p:sp>
    </p:spTree>
    <p:extLst>
      <p:ext uri="{BB962C8B-B14F-4D97-AF65-F5344CB8AC3E}">
        <p14:creationId xmlns:p14="http://schemas.microsoft.com/office/powerpoint/2010/main" val="38948540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73766" y="515204"/>
            <a:ext cx="7543800" cy="627796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Micro-Clusters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766" y="1524000"/>
            <a:ext cx="81534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A Micro-Cluster is a set of individual data points that are 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close to each other</a:t>
            </a:r>
            <a:r>
              <a:rPr lang="en-US" altLang="zh-CN" sz="2400" dirty="0">
                <a:ea typeface="SimSun" panose="02010600030101010101" pitchFamily="2" charset="-122"/>
              </a:rPr>
              <a:t> and will be treated as a 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single unit</a:t>
            </a:r>
            <a:r>
              <a:rPr lang="en-US" altLang="zh-CN" sz="2400" dirty="0">
                <a:ea typeface="SimSun" panose="02010600030101010101" pitchFamily="2" charset="-122"/>
              </a:rPr>
              <a:t> in further offline Macro-clustering.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295400" y="3657600"/>
            <a:ext cx="27432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198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3124200" y="548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21336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2286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2057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1905000" y="510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22098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3657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3657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3352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3429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2286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3657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3505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6" name="Oval 20"/>
          <p:cNvSpPr>
            <a:spLocks noChangeArrowheads="1"/>
          </p:cNvSpPr>
          <p:nvPr/>
        </p:nvSpPr>
        <p:spPr bwMode="auto">
          <a:xfrm>
            <a:off x="3505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7" name="Oval 21"/>
          <p:cNvSpPr>
            <a:spLocks noChangeArrowheads="1"/>
          </p:cNvSpPr>
          <p:nvPr/>
        </p:nvSpPr>
        <p:spPr bwMode="auto">
          <a:xfrm>
            <a:off x="37338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8" name="Oval 22"/>
          <p:cNvSpPr>
            <a:spLocks noChangeArrowheads="1"/>
          </p:cNvSpPr>
          <p:nvPr/>
        </p:nvSpPr>
        <p:spPr bwMode="auto">
          <a:xfrm>
            <a:off x="21336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9" name="Oval 23"/>
          <p:cNvSpPr>
            <a:spLocks noChangeArrowheads="1"/>
          </p:cNvSpPr>
          <p:nvPr/>
        </p:nvSpPr>
        <p:spPr bwMode="auto">
          <a:xfrm>
            <a:off x="2286000" y="510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0" name="Oval 24"/>
          <p:cNvSpPr>
            <a:spLocks noChangeArrowheads="1"/>
          </p:cNvSpPr>
          <p:nvPr/>
        </p:nvSpPr>
        <p:spPr bwMode="auto">
          <a:xfrm>
            <a:off x="3505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1" name="Oval 25"/>
          <p:cNvSpPr>
            <a:spLocks noChangeArrowheads="1"/>
          </p:cNvSpPr>
          <p:nvPr/>
        </p:nvSpPr>
        <p:spPr bwMode="auto">
          <a:xfrm>
            <a:off x="3276600" y="5410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2" name="Oval 26"/>
          <p:cNvSpPr>
            <a:spLocks noChangeArrowheads="1"/>
          </p:cNvSpPr>
          <p:nvPr/>
        </p:nvSpPr>
        <p:spPr bwMode="auto">
          <a:xfrm>
            <a:off x="2971800" y="5410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3" name="Oval 27"/>
          <p:cNvSpPr>
            <a:spLocks noChangeArrowheads="1"/>
          </p:cNvSpPr>
          <p:nvPr/>
        </p:nvSpPr>
        <p:spPr bwMode="auto">
          <a:xfrm>
            <a:off x="3124200" y="5257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4" name="Oval 28"/>
          <p:cNvSpPr>
            <a:spLocks noChangeArrowheads="1"/>
          </p:cNvSpPr>
          <p:nvPr/>
        </p:nvSpPr>
        <p:spPr bwMode="auto">
          <a:xfrm>
            <a:off x="18288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5" name="Oval 29"/>
          <p:cNvSpPr>
            <a:spLocks noChangeArrowheads="1"/>
          </p:cNvSpPr>
          <p:nvPr/>
        </p:nvSpPr>
        <p:spPr bwMode="auto">
          <a:xfrm>
            <a:off x="2819400" y="5029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6" name="Oval 30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7" name="Oval 31"/>
          <p:cNvSpPr>
            <a:spLocks noChangeArrowheads="1"/>
          </p:cNvSpPr>
          <p:nvPr/>
        </p:nvSpPr>
        <p:spPr bwMode="auto">
          <a:xfrm>
            <a:off x="1828800" y="3810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8" name="Oval 32"/>
          <p:cNvSpPr>
            <a:spLocks noChangeArrowheads="1"/>
          </p:cNvSpPr>
          <p:nvPr/>
        </p:nvSpPr>
        <p:spPr bwMode="auto">
          <a:xfrm>
            <a:off x="3276600" y="4419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9" name="Oval 33"/>
          <p:cNvSpPr>
            <a:spLocks noChangeArrowheads="1"/>
          </p:cNvSpPr>
          <p:nvPr/>
        </p:nvSpPr>
        <p:spPr bwMode="auto">
          <a:xfrm>
            <a:off x="2133600" y="4114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0" name="Oval 34"/>
          <p:cNvSpPr>
            <a:spLocks noChangeArrowheads="1"/>
          </p:cNvSpPr>
          <p:nvPr/>
        </p:nvSpPr>
        <p:spPr bwMode="auto">
          <a:xfrm>
            <a:off x="3505200" y="4038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1" name="Oval 35"/>
          <p:cNvSpPr>
            <a:spLocks noChangeArrowheads="1"/>
          </p:cNvSpPr>
          <p:nvPr/>
        </p:nvSpPr>
        <p:spPr bwMode="auto">
          <a:xfrm>
            <a:off x="2057400" y="5029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2" name="Oval 36"/>
          <p:cNvSpPr>
            <a:spLocks noChangeArrowheads="1"/>
          </p:cNvSpPr>
          <p:nvPr/>
        </p:nvSpPr>
        <p:spPr bwMode="auto">
          <a:xfrm>
            <a:off x="35814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3" name="Oval 37"/>
          <p:cNvSpPr>
            <a:spLocks noChangeArrowheads="1"/>
          </p:cNvSpPr>
          <p:nvPr/>
        </p:nvSpPr>
        <p:spPr bwMode="auto">
          <a:xfrm>
            <a:off x="30480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219200" y="59436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SimSun" panose="02010600030101010101" pitchFamily="2" charset="-122"/>
              </a:rPr>
              <a:t>View of Micro-Cluster</a:t>
            </a:r>
            <a:r>
              <a:rPr lang="en-US" altLang="zh-CN"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14375" name="Line 39"/>
          <p:cNvSpPr>
            <a:spLocks noChangeShapeType="1"/>
          </p:cNvSpPr>
          <p:nvPr/>
        </p:nvSpPr>
        <p:spPr bwMode="auto">
          <a:xfrm>
            <a:off x="42672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5715000" y="59436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SimSun" panose="02010600030101010101" pitchFamily="2" charset="-122"/>
              </a:rPr>
              <a:t>View of Macro-Cluster</a:t>
            </a:r>
            <a:r>
              <a:rPr lang="en-US" altLang="zh-CN"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10200" y="3657600"/>
            <a:ext cx="27432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5" name="Oval 69"/>
          <p:cNvSpPr>
            <a:spLocks noChangeArrowheads="1"/>
          </p:cNvSpPr>
          <p:nvPr/>
        </p:nvSpPr>
        <p:spPr bwMode="auto">
          <a:xfrm>
            <a:off x="6248400" y="4114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6" name="Oval 70"/>
          <p:cNvSpPr>
            <a:spLocks noChangeArrowheads="1"/>
          </p:cNvSpPr>
          <p:nvPr/>
        </p:nvSpPr>
        <p:spPr bwMode="auto">
          <a:xfrm>
            <a:off x="7620000" y="4038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7" name="Oval 71"/>
          <p:cNvSpPr>
            <a:spLocks noChangeArrowheads="1"/>
          </p:cNvSpPr>
          <p:nvPr/>
        </p:nvSpPr>
        <p:spPr bwMode="auto">
          <a:xfrm>
            <a:off x="6172200" y="5029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8" name="Oval 72"/>
          <p:cNvSpPr>
            <a:spLocks noChangeArrowheads="1"/>
          </p:cNvSpPr>
          <p:nvPr/>
        </p:nvSpPr>
        <p:spPr bwMode="auto">
          <a:xfrm>
            <a:off x="76962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9" name="Oval 73"/>
          <p:cNvSpPr>
            <a:spLocks noChangeArrowheads="1"/>
          </p:cNvSpPr>
          <p:nvPr/>
        </p:nvSpPr>
        <p:spPr bwMode="auto">
          <a:xfrm>
            <a:off x="71628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2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4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4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4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4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4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4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4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4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4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4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41" grpId="0" animBg="1"/>
      <p:bldP spid="14343" grpId="0" animBg="1"/>
      <p:bldP spid="14344" grpId="0" animBg="1"/>
      <p:bldP spid="14345" grpId="0" animBg="1"/>
      <p:bldP spid="14346" grpId="0" animBg="1"/>
      <p:bldP spid="14347" grpId="0" animBg="1"/>
      <p:bldP spid="14348" grpId="0" animBg="1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 animBg="1"/>
      <p:bldP spid="14356" grpId="0" animBg="1"/>
      <p:bldP spid="14357" grpId="0" animBg="1"/>
      <p:bldP spid="14358" grpId="0" animBg="1"/>
      <p:bldP spid="14359" grpId="0" animBg="1"/>
      <p:bldP spid="14360" grpId="0" animBg="1"/>
      <p:bldP spid="14361" grpId="0" animBg="1"/>
      <p:bldP spid="14362" grpId="0" animBg="1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1" grpId="0" animBg="1"/>
      <p:bldP spid="14372" grpId="0" animBg="1"/>
      <p:bldP spid="14373" grpId="0" animBg="1"/>
      <p:bldP spid="14377" grpId="0" animBg="1"/>
      <p:bldP spid="14405" grpId="0" animBg="1"/>
      <p:bldP spid="14406" grpId="0" animBg="1"/>
      <p:bldP spid="14407" grpId="0" animBg="1"/>
      <p:bldP spid="14408" grpId="0" animBg="1"/>
      <p:bldP spid="1440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536714"/>
            <a:ext cx="7543800" cy="617552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Clustering Algorithms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802713"/>
              </p:ext>
            </p:extLst>
          </p:nvPr>
        </p:nvGraphicFramePr>
        <p:xfrm>
          <a:off x="796218" y="1676400"/>
          <a:ext cx="7543800" cy="276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991">
                <a:tc>
                  <a:txBody>
                    <a:bodyPr/>
                    <a:lstStyle/>
                    <a:p>
                      <a:r>
                        <a:rPr lang="en-US" sz="2000" dirty="0"/>
                        <a:t>Data Structures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Examples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79">
                <a:tc>
                  <a:txBody>
                    <a:bodyPr/>
                    <a:lstStyle/>
                    <a:p>
                      <a:r>
                        <a:rPr lang="en-US" sz="2000" dirty="0"/>
                        <a:t>Prototypes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Stream,</a:t>
                      </a:r>
                      <a:r>
                        <a:rPr lang="en-US" sz="2000" baseline="0" dirty="0"/>
                        <a:t> Stream </a:t>
                      </a:r>
                      <a:r>
                        <a:rPr lang="en-US" sz="2000" baseline="0" dirty="0" err="1"/>
                        <a:t>Lsearch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00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Cluster</a:t>
                      </a:r>
                      <a:r>
                        <a:rPr lang="en-US" sz="2000" b="1" baseline="0" dirty="0">
                          <a:solidFill>
                            <a:srgbClr val="FF0000"/>
                          </a:solidFill>
                        </a:rPr>
                        <a:t> Feature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/>
                        <a:t>CluStream</a:t>
                      </a:r>
                      <a:r>
                        <a:rPr lang="en-US" sz="2000" baseline="0" dirty="0"/>
                        <a:t>, </a:t>
                      </a:r>
                      <a:r>
                        <a:rPr lang="en-US" altLang="zh-CN" sz="2000" dirty="0" err="1"/>
                        <a:t>ClusTree</a:t>
                      </a:r>
                      <a:r>
                        <a:rPr lang="en-US" altLang="zh-CN" sz="2000" dirty="0"/>
                        <a:t>, </a:t>
                      </a:r>
                      <a:r>
                        <a:rPr lang="en-US" altLang="zh-CN" sz="2000" dirty="0" err="1"/>
                        <a:t>DenStream</a:t>
                      </a:r>
                      <a:r>
                        <a:rPr lang="en-US" altLang="zh-CN" sz="2000" dirty="0"/>
                        <a:t>,</a:t>
                      </a:r>
                      <a:r>
                        <a:rPr lang="en-US" altLang="zh-CN" sz="2000" baseline="0" dirty="0"/>
                        <a:t> HP-Stream, </a:t>
                      </a:r>
                      <a:r>
                        <a:rPr lang="en-US" sz="2000" baseline="0" dirty="0"/>
                        <a:t>Scalable k-means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006">
                <a:tc>
                  <a:txBody>
                    <a:bodyPr/>
                    <a:lstStyle/>
                    <a:p>
                      <a:r>
                        <a:rPr lang="en-US" sz="2000" dirty="0"/>
                        <a:t>Grids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D-Stream,</a:t>
                      </a:r>
                      <a:r>
                        <a:rPr lang="en-US" sz="2000" baseline="0" dirty="0"/>
                        <a:t> ODAC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0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Coreset</a:t>
                      </a:r>
                      <a:r>
                        <a:rPr lang="en-US" sz="2000" dirty="0"/>
                        <a:t> Tree</a:t>
                      </a:r>
                    </a:p>
                    <a:p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StreamKM</a:t>
                      </a:r>
                      <a:r>
                        <a:rPr lang="en-US" sz="2000" dirty="0"/>
                        <a:t>++</a:t>
                      </a:r>
                    </a:p>
                    <a:p>
                      <a:endParaRPr 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909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62528" y="524307"/>
            <a:ext cx="57721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+mn-lt"/>
                <a:cs typeface="+mn-ea"/>
                <a:sym typeface="+mn-lt"/>
              </a:rPr>
              <a:t>Cluster Feature:  </a:t>
            </a:r>
            <a:r>
              <a:rPr lang="en-US" altLang="zh-CN" sz="2400" b="1" i="1" dirty="0">
                <a:latin typeface="+mn-lt"/>
                <a:cs typeface="+mn-ea"/>
                <a:sym typeface="+mn-lt"/>
              </a:rPr>
              <a:t>CF = (N, LS, SS)  </a:t>
            </a:r>
            <a:endParaRPr lang="en-US" altLang="zh-CN" sz="2400" dirty="0">
              <a:latin typeface="+mn-lt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where</a:t>
            </a:r>
            <a:r>
              <a:rPr lang="en-US" altLang="zh-CN" sz="2400" i="1" dirty="0">
                <a:latin typeface="+mn-lt"/>
                <a:cs typeface="+mn-ea"/>
                <a:sym typeface="+mn-lt"/>
              </a:rPr>
              <a:t> N</a:t>
            </a:r>
            <a:r>
              <a:rPr lang="en-US" altLang="zh-CN" sz="2400" dirty="0">
                <a:latin typeface="+mn-lt"/>
                <a:cs typeface="+mn-ea"/>
                <a:sym typeface="+mn-lt"/>
              </a:rPr>
              <a:t>: </a:t>
            </a:r>
            <a:r>
              <a:rPr lang="en-US" altLang="zh-CN" sz="2400" b="1" dirty="0">
                <a:latin typeface="+mn-lt"/>
                <a:cs typeface="+mn-ea"/>
                <a:sym typeface="+mn-lt"/>
              </a:rPr>
              <a:t># </a:t>
            </a:r>
            <a:r>
              <a:rPr lang="en-US" altLang="zh-CN" sz="2400" dirty="0">
                <a:latin typeface="+mn-lt"/>
                <a:cs typeface="+mn-ea"/>
                <a:sym typeface="+mn-lt"/>
              </a:rPr>
              <a:t>data points</a:t>
            </a:r>
            <a:r>
              <a:rPr lang="en-US" altLang="zh-CN" sz="2400" b="1" dirty="0">
                <a:latin typeface="+mn-lt"/>
                <a:cs typeface="+mn-ea"/>
                <a:sym typeface="+mn-lt"/>
              </a:rPr>
              <a:t>,  </a:t>
            </a:r>
            <a:r>
              <a:rPr lang="en-US" altLang="zh-CN" sz="2400" i="1" dirty="0">
                <a:latin typeface="+mn-lt"/>
                <a:cs typeface="+mn-ea"/>
                <a:sym typeface="+mn-lt"/>
              </a:rPr>
              <a:t>LS =</a:t>
            </a:r>
            <a:r>
              <a:rPr lang="en-US" altLang="zh-CN" sz="2400" i="1" baseline="-25000" dirty="0">
                <a:latin typeface="+mn-lt"/>
                <a:cs typeface="+mn-ea"/>
                <a:sym typeface="+mn-lt"/>
              </a:rPr>
              <a:t>                           ,  </a:t>
            </a:r>
            <a:r>
              <a:rPr lang="en-US" altLang="zh-CN" sz="2400" i="1" dirty="0">
                <a:latin typeface="+mn-lt"/>
                <a:cs typeface="+mn-ea"/>
                <a:sym typeface="+mn-lt"/>
              </a:rPr>
              <a:t>SS = </a:t>
            </a:r>
            <a:endParaRPr lang="en-US" altLang="zh-CN" sz="2400" i="1" baseline="-25000" dirty="0">
              <a:latin typeface="+mn-lt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534" y="971283"/>
            <a:ext cx="901904" cy="70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18" y="933189"/>
            <a:ext cx="1057826" cy="72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5" name="Text Box 9"/>
          <p:cNvSpPr txBox="1">
            <a:spLocks noChangeArrowheads="1"/>
          </p:cNvSpPr>
          <p:nvPr/>
        </p:nvSpPr>
        <p:spPr bwMode="auto">
          <a:xfrm>
            <a:off x="576469" y="1986946"/>
            <a:ext cx="48569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SimSun" panose="02010600030101010101" pitchFamily="2" charset="-122"/>
              </a:rPr>
              <a:t>Key Point: Additivity Property</a:t>
            </a:r>
          </a:p>
        </p:txBody>
      </p: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6098303" cy="97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03644"/>
            <a:ext cx="6327913" cy="100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8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CluStream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Framework</a:t>
            </a:r>
          </a:p>
        </p:txBody>
      </p:sp>
      <p:graphicFrame>
        <p:nvGraphicFramePr>
          <p:cNvPr id="7170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10582780"/>
              </p:ext>
            </p:extLst>
          </p:nvPr>
        </p:nvGraphicFramePr>
        <p:xfrm>
          <a:off x="4620419" y="2762250"/>
          <a:ext cx="12303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4" imgW="672840" imgH="241200" progId="Equation.3">
                  <p:embed/>
                </p:oleObj>
              </mc:Choice>
              <mc:Fallback>
                <p:oleObj name="Equation" r:id="rId4" imgW="672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419" y="2762250"/>
                        <a:ext cx="12303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220075" y="2795588"/>
          <a:ext cx="10001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6" imgW="558720" imgH="228600" progId="Equation.3">
                  <p:embed/>
                </p:oleObj>
              </mc:Choice>
              <mc:Fallback>
                <p:oleObj name="Equation" r:id="rId6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0075" y="2795588"/>
                        <a:ext cx="10001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705600" y="3278188"/>
          <a:ext cx="16764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Equation" r:id="rId8" imgW="888840" imgH="241200" progId="Equation.3">
                  <p:embed/>
                </p:oleObj>
              </mc:Choice>
              <mc:Fallback>
                <p:oleObj name="Equation" r:id="rId8" imgW="888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278188"/>
                        <a:ext cx="16764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379663" y="4572000"/>
          <a:ext cx="32305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10" imgW="1739880" imgH="253800" progId="Equation.3">
                  <p:embed/>
                </p:oleObj>
              </mc:Choice>
              <mc:Fallback>
                <p:oleObj name="Equation" r:id="rId10" imgW="1739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4572000"/>
                        <a:ext cx="32305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72886" y="1268697"/>
            <a:ext cx="886639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</a:rPr>
              <a:t>Micro-cluster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</a:rPr>
              <a:t>Statistical information about data locality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</a:rPr>
              <a:t>Temporal extension of the </a:t>
            </a:r>
            <a:r>
              <a:rPr lang="en-US" altLang="zh-CN" sz="2400" i="1" dirty="0">
                <a:latin typeface="Arial" panose="020B0604020202020204" pitchFamily="34" charset="0"/>
                <a:ea typeface="SimSun" panose="02010600030101010101" pitchFamily="2" charset="-122"/>
              </a:rPr>
              <a:t>cluster-feature vector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</a:rPr>
              <a:t>Multi-dimensional points                with time stamps 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</a:rPr>
              <a:t>Each point contains </a:t>
            </a:r>
            <a:r>
              <a:rPr lang="en-US" altLang="zh-CN" sz="2400" i="1" dirty="0">
                <a:latin typeface="Arial" panose="020B0604020202020204" pitchFamily="34" charset="0"/>
                <a:ea typeface="SimSun" panose="02010600030101010101" pitchFamily="2" charset="-122"/>
              </a:rPr>
              <a:t>d</a:t>
            </a: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</a:rPr>
              <a:t> dimensions, i.e., 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</a:rPr>
              <a:t>A micro-cluster for </a:t>
            </a:r>
            <a:r>
              <a:rPr lang="en-US" altLang="zh-CN" sz="2400" i="1" dirty="0">
                <a:latin typeface="Arial" panose="020B0604020202020204" pitchFamily="34" charset="0"/>
                <a:ea typeface="SimSun" panose="02010600030101010101" pitchFamily="2" charset="-122"/>
              </a:rPr>
              <a:t>n</a:t>
            </a: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</a:rPr>
              <a:t> points is defined as a (2*</a:t>
            </a:r>
            <a:r>
              <a:rPr lang="en-US" altLang="zh-CN" sz="2400" i="1" dirty="0">
                <a:latin typeface="Arial" panose="020B0604020202020204" pitchFamily="34" charset="0"/>
                <a:ea typeface="SimSun" panose="02010600030101010101" pitchFamily="2" charset="-122"/>
              </a:rPr>
              <a:t>d </a:t>
            </a: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</a:rPr>
              <a:t>+ 3) tuple                                 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altLang="zh-CN" sz="24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</a:rPr>
              <a:t>Pyramidal time frame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</a:rPr>
              <a:t>Decide at what moments the snapshots of the statistical information are stored away on disk</a:t>
            </a:r>
          </a:p>
        </p:txBody>
      </p:sp>
    </p:spTree>
    <p:extLst>
      <p:ext uri="{BB962C8B-B14F-4D97-AF65-F5344CB8AC3E}">
        <p14:creationId xmlns:p14="http://schemas.microsoft.com/office/powerpoint/2010/main" val="3178622336"/>
      </p:ext>
    </p:extLst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381000" y="381000"/>
            <a:ext cx="81724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FF"/>
                </a:solidFill>
                <a:ea typeface="SimSun" panose="02010600030101010101" pitchFamily="2" charset="-122"/>
              </a:rPr>
              <a:t>CluStream</a:t>
            </a:r>
            <a:r>
              <a:rPr lang="en-US" altLang="zh-CN" sz="3200" b="1" dirty="0">
                <a:solidFill>
                  <a:srgbClr val="0000FF"/>
                </a:solidFill>
                <a:ea typeface="SimSun" panose="02010600030101010101" pitchFamily="2" charset="-122"/>
              </a:rPr>
              <a:t>: Pyramidal Time Frame</a:t>
            </a: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533400" y="1371600"/>
            <a:ext cx="777240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</a:rPr>
              <a:t>Pyramidal time frame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</a:rPr>
              <a:t>Snapshots of a set of micro-clusters are stored following the pyramidal pattern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</a:rPr>
              <a:t>They are stored at differing levels of granularity depending on the </a:t>
            </a:r>
            <a:r>
              <a:rPr lang="en-US" altLang="zh-CN" sz="2400" dirty="0" err="1">
                <a:latin typeface="Arial" panose="020B0604020202020204" pitchFamily="34" charset="0"/>
                <a:ea typeface="SimSun" panose="02010600030101010101" pitchFamily="2" charset="-122"/>
              </a:rPr>
              <a:t>recency</a:t>
            </a:r>
            <a:endParaRPr lang="en-US" altLang="zh-CN" sz="24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</a:rPr>
              <a:t>Snapshots are classified into different orders varying from 1 to </a:t>
            </a:r>
            <a:r>
              <a:rPr lang="en-US" altLang="zh-CN" sz="2400" i="1" dirty="0">
                <a:latin typeface="Arial" panose="020B0604020202020204" pitchFamily="34" charset="0"/>
                <a:ea typeface="SimSun" panose="02010600030101010101" pitchFamily="2" charset="-122"/>
              </a:rPr>
              <a:t>log(T)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</a:rPr>
              <a:t>The </a:t>
            </a:r>
            <a:r>
              <a:rPr lang="en-US" altLang="zh-CN" sz="2400" i="1" dirty="0" err="1">
                <a:latin typeface="Arial" panose="020B0604020202020204" pitchFamily="34" charset="0"/>
                <a:ea typeface="SimSun" panose="02010600030101010101" pitchFamily="2" charset="-122"/>
              </a:rPr>
              <a:t>i</a:t>
            </a:r>
            <a:r>
              <a:rPr lang="en-US" altLang="zh-CN" sz="2400" dirty="0" err="1">
                <a:latin typeface="Arial" panose="020B0604020202020204" pitchFamily="34" charset="0"/>
                <a:ea typeface="SimSun" panose="02010600030101010101" pitchFamily="2" charset="-122"/>
              </a:rPr>
              <a:t>-th</a:t>
            </a: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</a:rPr>
              <a:t> order snapshots occur at intervals of </a:t>
            </a:r>
            <a:r>
              <a:rPr lang="el-GR" altLang="zh-CN" sz="2400" dirty="0">
                <a:latin typeface="Arial" panose="020B0604020202020204" pitchFamily="34" charset="0"/>
                <a:cs typeface="Tahoma" panose="020B0604030504040204" pitchFamily="34" charset="0"/>
              </a:rPr>
              <a:t>α</a:t>
            </a:r>
            <a:r>
              <a:rPr lang="en-US" altLang="zh-CN" sz="2400" baseline="30000" dirty="0" err="1">
                <a:latin typeface="Arial" panose="020B060402020202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</a:rPr>
              <a:t> where </a:t>
            </a:r>
            <a:r>
              <a:rPr lang="el-GR" altLang="zh-CN" sz="2400" dirty="0">
                <a:latin typeface="Arial" panose="020B0604020202020204" pitchFamily="34" charset="0"/>
                <a:cs typeface="Tahoma" panose="020B0604030504040204" pitchFamily="34" charset="0"/>
              </a:rPr>
              <a:t>α</a:t>
            </a: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≥</a:t>
            </a: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</a:rPr>
              <a:t> 1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</a:rPr>
              <a:t>Only the last (</a:t>
            </a:r>
            <a:r>
              <a:rPr lang="el-GR" altLang="zh-CN" sz="2400" dirty="0">
                <a:latin typeface="Arial" panose="020B0604020202020204" pitchFamily="34" charset="0"/>
                <a:cs typeface="Tahoma" panose="020B0604030504040204" pitchFamily="34" charset="0"/>
              </a:rPr>
              <a:t>α</a:t>
            </a: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</a:rPr>
              <a:t> + 1) snapshots are stored </a:t>
            </a:r>
          </a:p>
        </p:txBody>
      </p:sp>
    </p:spTree>
    <p:extLst>
      <p:ext uri="{BB962C8B-B14F-4D97-AF65-F5344CB8AC3E}">
        <p14:creationId xmlns:p14="http://schemas.microsoft.com/office/powerpoint/2010/main" val="67162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39030" y="289777"/>
            <a:ext cx="2806700" cy="604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30000"/>
              </a:spcAft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altLang="zh-CN" sz="3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6533" y="1359597"/>
            <a:ext cx="826305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Data Stream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(a) Infinite Length  (b) Evolving Nature</a:t>
            </a:r>
            <a:endParaRPr lang="zh-CN" alt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6533" y="2360615"/>
            <a:ext cx="60372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600"/>
              </a:spcAft>
              <a:buSzPct val="80000"/>
              <a:buFont typeface="Wingdings" pitchFamily="2" charset="2"/>
              <a:buChar char="u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Single Pass Handling</a:t>
            </a:r>
          </a:p>
          <a:p>
            <a:pPr marL="800100" lvl="1" indent="-342900">
              <a:spcAft>
                <a:spcPts val="600"/>
              </a:spcAft>
              <a:buSzPct val="80000"/>
              <a:buFont typeface="Wingdings" pitchFamily="2" charset="2"/>
              <a:buChar char="u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Memory Limitation</a:t>
            </a:r>
          </a:p>
          <a:p>
            <a:pPr marL="800100" lvl="1" indent="-342900">
              <a:spcAft>
                <a:spcPts val="600"/>
              </a:spcAft>
              <a:buSzPct val="80000"/>
              <a:buFont typeface="Wingdings" pitchFamily="2" charset="2"/>
              <a:buChar char="u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Low Time Complexity</a:t>
            </a:r>
          </a:p>
          <a:p>
            <a:pPr marL="800100" lvl="1" indent="-342900">
              <a:spcAft>
                <a:spcPts val="600"/>
              </a:spcAft>
              <a:buSzPct val="80000"/>
              <a:buFont typeface="Wingdings" pitchFamily="2" charset="2"/>
              <a:buChar char="u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Concept Drift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Aft>
                <a:spcPts val="600"/>
              </a:spcAft>
              <a:buSzPct val="80000"/>
              <a:buFont typeface="Wingdings" pitchFamily="2" charset="2"/>
              <a:buChar char="u"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964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138" y="1866571"/>
            <a:ext cx="6211288" cy="34697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70" y="1330228"/>
            <a:ext cx="1953668" cy="28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370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8982516-E242-4B5A-AF5E-7D7D5BACCA95}" type="slidenum">
              <a:rPr lang="en-US" altLang="zh-CN" sz="1400"/>
              <a:pPr eaLnBrk="1" hangingPunct="1"/>
              <a:t>61</a:t>
            </a:fld>
            <a:endParaRPr lang="en-US" altLang="zh-CN" sz="1400"/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FF"/>
                </a:solidFill>
                <a:ea typeface="SimSun" panose="02010600030101010101" pitchFamily="2" charset="-122"/>
              </a:rPr>
              <a:t>CluStream</a:t>
            </a:r>
            <a:r>
              <a:rPr lang="en-US" altLang="zh-CN" sz="3200" b="1" dirty="0">
                <a:solidFill>
                  <a:srgbClr val="0000FF"/>
                </a:solidFill>
                <a:ea typeface="SimSun" panose="02010600030101010101" pitchFamily="2" charset="-122"/>
              </a:rPr>
              <a:t>: Clustering On-line Streams</a:t>
            </a: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381000" y="1371600"/>
            <a:ext cx="822960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Online micro-cluster maintenance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Initial creation of q micro-clusters 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q is usually significantly larger than the number of natural clusters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Online incremental update of micro-clusters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If new point is within max-boundary, insert into the micro-cluster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Arial" panose="020B0604020202020204" pitchFamily="34" charset="0"/>
                <a:ea typeface="SimSun" panose="02010600030101010101" pitchFamily="2" charset="-122"/>
              </a:rPr>
              <a:t>o.w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., create a new cluster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May delete obsolete micro-cluster or merge two closest ones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cs typeface="+mn-ea"/>
                <a:sym typeface="+mn-lt"/>
              </a:rPr>
              <a:t>Offline Phase: </a:t>
            </a:r>
            <a:r>
              <a:rPr lang="en-US" altLang="zh-CN" sz="2400" dirty="0">
                <a:latin typeface="Arial" panose="020B0604020202020204" pitchFamily="34" charset="0"/>
                <a:ea typeface="SimSun" panose="02010600030101010101" pitchFamily="2" charset="-122"/>
              </a:rPr>
              <a:t>Query-based macro-clustering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Based on a user-specified time-horizon </a:t>
            </a:r>
            <a:r>
              <a:rPr lang="en-US" altLang="zh-CN" sz="2000" i="1" dirty="0">
                <a:latin typeface="Arial" panose="020B0604020202020204" pitchFamily="34" charset="0"/>
                <a:ea typeface="SimSun" panose="02010600030101010101" pitchFamily="2" charset="-122"/>
              </a:rPr>
              <a:t>h 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and the number of macro-clusters </a:t>
            </a:r>
            <a:r>
              <a:rPr lang="en-US" altLang="zh-CN" sz="2000" i="1" dirty="0">
                <a:latin typeface="Arial" panose="020B0604020202020204" pitchFamily="34" charset="0"/>
                <a:ea typeface="SimSun" panose="02010600030101010101" pitchFamily="2" charset="-122"/>
              </a:rPr>
              <a:t>k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, compute </a:t>
            </a:r>
            <a:r>
              <a:rPr lang="en-US" altLang="zh-CN" sz="2000" dirty="0" err="1">
                <a:latin typeface="Arial" panose="020B0604020202020204" pitchFamily="34" charset="0"/>
                <a:ea typeface="SimSun" panose="02010600030101010101" pitchFamily="2" charset="-122"/>
              </a:rPr>
              <a:t>macroclusters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 using the </a:t>
            </a:r>
            <a:r>
              <a:rPr lang="en-US" altLang="zh-CN" sz="2000" i="1" dirty="0">
                <a:latin typeface="Arial" panose="020B0604020202020204" pitchFamily="34" charset="0"/>
                <a:ea typeface="SimSun" panose="02010600030101010101" pitchFamily="2" charset="-122"/>
              </a:rPr>
              <a:t>k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-means algorithm </a:t>
            </a:r>
          </a:p>
        </p:txBody>
      </p:sp>
    </p:spTree>
    <p:extLst>
      <p:ext uri="{BB962C8B-B14F-4D97-AF65-F5344CB8AC3E}">
        <p14:creationId xmlns:p14="http://schemas.microsoft.com/office/powerpoint/2010/main" val="25262497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70936" y="400812"/>
            <a:ext cx="4248150" cy="649287"/>
          </a:xfrm>
        </p:spPr>
        <p:txBody>
          <a:bodyPr/>
          <a:lstStyle/>
          <a:p>
            <a:r>
              <a:rPr lang="en-US" altLang="zh-CN" sz="2800" b="1" dirty="0" err="1">
                <a:solidFill>
                  <a:srgbClr val="0000FF"/>
                </a:solidFill>
                <a:cs typeface="+mn-ea"/>
                <a:sym typeface="+mn-lt"/>
              </a:rPr>
              <a:t>DenStream</a:t>
            </a:r>
            <a:endParaRPr lang="zh-CN" altLang="en-US" sz="2800" b="1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493" y="1226454"/>
            <a:ext cx="82162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cs typeface="+mn-ea"/>
                <a:sym typeface="+mn-lt"/>
              </a:rPr>
              <a:t>Microclusters</a:t>
            </a:r>
            <a:r>
              <a:rPr lang="en-US" sz="2400" dirty="0">
                <a:cs typeface="+mn-ea"/>
                <a:sym typeface="+mn-lt"/>
              </a:rPr>
              <a:t> are associated with </a:t>
            </a:r>
            <a:r>
              <a:rPr lang="en-US" sz="2400" b="1" dirty="0">
                <a:solidFill>
                  <a:srgbClr val="C00000"/>
                </a:solidFill>
                <a:cs typeface="+mn-ea"/>
                <a:sym typeface="+mn-lt"/>
              </a:rPr>
              <a:t>weights (Decay function)</a:t>
            </a:r>
            <a:r>
              <a:rPr lang="en-US" sz="2400" dirty="0">
                <a:cs typeface="+mn-ea"/>
                <a:sym typeface="+mn-lt"/>
              </a:rPr>
              <a:t> based on </a:t>
            </a:r>
            <a:r>
              <a:rPr lang="en-US" sz="2400" b="1" dirty="0" err="1">
                <a:solidFill>
                  <a:srgbClr val="C00000"/>
                </a:solidFill>
                <a:cs typeface="+mn-ea"/>
                <a:sym typeface="+mn-lt"/>
              </a:rPr>
              <a:t>recency</a:t>
            </a:r>
            <a:endParaRPr lang="en-US" sz="24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cs typeface="+mn-ea"/>
                <a:sym typeface="+mn-lt"/>
              </a:rPr>
              <a:t>Outliers</a:t>
            </a:r>
            <a:r>
              <a:rPr lang="en-US" sz="2400" dirty="0">
                <a:solidFill>
                  <a:srgbClr val="C00000"/>
                </a:solidFill>
                <a:cs typeface="+mn-ea"/>
                <a:sym typeface="+mn-lt"/>
              </a:rPr>
              <a:t> </a:t>
            </a:r>
            <a:r>
              <a:rPr lang="en-US" sz="2400" dirty="0">
                <a:cs typeface="+mn-ea"/>
                <a:sym typeface="+mn-lt"/>
              </a:rPr>
              <a:t>detected by creating separate micro-cluster.</a:t>
            </a:r>
            <a:endParaRPr lang="en-US" sz="1600" dirty="0">
              <a:cs typeface="+mn-ea"/>
              <a:sym typeface="+mn-lt"/>
            </a:endParaRPr>
          </a:p>
          <a:p>
            <a:endParaRPr lang="en-US" sz="1600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1101" y="3078767"/>
            <a:ext cx="71000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cs typeface="+mn-ea"/>
                <a:sym typeface="+mn-lt"/>
              </a:rPr>
              <a:t>The “dense” micro-cluster (named 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core-micro-cluster</a:t>
            </a:r>
            <a:r>
              <a:rPr lang="en-US" altLang="zh-CN" sz="2400" dirty="0">
                <a:solidFill>
                  <a:srgbClr val="000000"/>
                </a:solidFill>
                <a:cs typeface="+mn-ea"/>
                <a:sym typeface="+mn-lt"/>
              </a:rPr>
              <a:t>) is introduced to summarize the clusters with arbitrary shape, while the potential core-micro-cluster and 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outlier micro-cluster</a:t>
            </a:r>
            <a:r>
              <a:rPr lang="en-US" altLang="zh-CN" sz="2400" dirty="0">
                <a:solidFill>
                  <a:srgbClr val="000000"/>
                </a:solidFill>
                <a:cs typeface="+mn-ea"/>
                <a:sym typeface="+mn-lt"/>
              </a:rPr>
              <a:t> structures are proposed to maintain and distinguish the potential clusters and outliers. </a:t>
            </a:r>
            <a:br>
              <a:rPr lang="en-US" altLang="zh-CN" sz="1600" dirty="0">
                <a:cs typeface="+mn-ea"/>
                <a:sym typeface="+mn-lt"/>
              </a:rPr>
            </a:b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7568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2E86E9A-8471-4E04-BFC9-7E7ED9E6C4E9}" type="slidenum">
              <a:rPr lang="en-US" altLang="zh-CN" sz="1400"/>
              <a:pPr eaLnBrk="1" hangingPunct="1"/>
              <a:t>63</a:t>
            </a:fld>
            <a:endParaRPr lang="en-US" altLang="zh-CN" sz="1400"/>
          </a:p>
        </p:txBody>
      </p:sp>
      <p:pic>
        <p:nvPicPr>
          <p:cNvPr id="82947" name="Picture 2" descr="20070507Yellowstone 1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63200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8654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1560" y="5229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73050" indent="-27305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CN" sz="8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" pitchFamily="49" charset="-122"/>
                <a:cs typeface="方正舒体"/>
              </a:rPr>
              <a:t>Thanks</a:t>
            </a:r>
            <a:r>
              <a:rPr lang="zh-CN" altLang="en-US" sz="8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" pitchFamily="49" charset="-122"/>
                <a:cs typeface="方正舒体"/>
              </a:rPr>
              <a:t> !!!</a:t>
            </a:r>
          </a:p>
        </p:txBody>
      </p:sp>
      <p:graphicFrame>
        <p:nvGraphicFramePr>
          <p:cNvPr id="51203" name="Object 2"/>
          <p:cNvGraphicFramePr>
            <a:graphicFrameLocks/>
          </p:cNvGraphicFramePr>
          <p:nvPr/>
        </p:nvGraphicFramePr>
        <p:xfrm>
          <a:off x="2627784" y="692696"/>
          <a:ext cx="4189413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Clip" r:id="rId3" imgW="7833665" imgH="7839151" progId="">
                  <p:embed/>
                </p:oleObj>
              </mc:Choice>
              <mc:Fallback>
                <p:oleObj name="Clip" r:id="rId3" imgW="7833665" imgH="7839151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692696"/>
                        <a:ext cx="4189413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36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70314" y="321418"/>
            <a:ext cx="4248150" cy="486965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cs typeface="+mn-ea"/>
                <a:sym typeface="+mn-lt"/>
              </a:rPr>
              <a:t>What is concept drift</a:t>
            </a:r>
            <a:r>
              <a:rPr lang="zh-CN" altLang="en-US" sz="3600" b="1" dirty="0">
                <a:solidFill>
                  <a:srgbClr val="0000FF"/>
                </a:solidFill>
                <a:cs typeface="+mn-ea"/>
                <a:sym typeface="+mn-lt"/>
              </a:rPr>
              <a:t>？</a:t>
            </a:r>
            <a:endParaRPr lang="en-US" altLang="zh-CN" sz="3600" b="1" dirty="0">
              <a:solidFill>
                <a:srgbClr val="0000FF"/>
              </a:solidFill>
              <a:cs typeface="+mn-ea"/>
              <a:sym typeface="+mn-lt"/>
            </a:endParaRPr>
          </a:p>
          <a:p>
            <a:endParaRPr lang="zh-CN" altLang="en-US" sz="3600" b="1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410819" y="1265121"/>
            <a:ext cx="7975300" cy="1674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sz="2400" dirty="0">
                <a:cs typeface="+mn-ea"/>
                <a:sym typeface="+mn-lt"/>
              </a:rPr>
              <a:t>In predictive analytics and machine learning, the concept drift means that 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the statistical properties of the target variable</a:t>
            </a:r>
            <a:r>
              <a:rPr lang="en-US" altLang="zh-CN" sz="2400" dirty="0">
                <a:cs typeface="+mn-ea"/>
                <a:sym typeface="+mn-lt"/>
              </a:rPr>
              <a:t>, which the model is trying to predict, 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change over time in unforeseen ways.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410819" y="3037559"/>
            <a:ext cx="6480720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sz="2400" dirty="0">
                <a:cs typeface="+mn-ea"/>
                <a:sym typeface="+mn-lt"/>
              </a:rPr>
              <a:t>In a word, 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the probability distribution changes</a:t>
            </a:r>
            <a:r>
              <a:rPr lang="en-US" altLang="zh-CN" sz="2400" dirty="0">
                <a:cs typeface="+mn-ea"/>
                <a:sym typeface="+mn-lt"/>
              </a:rPr>
              <a:t>.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715850" y="3852782"/>
            <a:ext cx="6844516" cy="17396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cs typeface="+mn-ea"/>
                <a:sym typeface="+mn-lt"/>
              </a:rPr>
              <a:t>Change in P(C)</a:t>
            </a:r>
          </a:p>
          <a:p>
            <a:r>
              <a:rPr lang="en-US" altLang="zh-CN" sz="2400" b="1" dirty="0">
                <a:cs typeface="+mn-ea"/>
                <a:sym typeface="+mn-lt"/>
              </a:rPr>
              <a:t>Change in P(X)</a:t>
            </a:r>
          </a:p>
          <a:p>
            <a:r>
              <a:rPr lang="en-US" altLang="zh-CN" sz="2400" b="1" dirty="0">
                <a:cs typeface="+mn-ea"/>
                <a:sym typeface="+mn-lt"/>
              </a:rPr>
              <a:t>Change in P(C|X)</a:t>
            </a:r>
            <a:endParaRPr lang="en-US" altLang="zh-CN" sz="2400" b="1" dirty="0">
              <a:solidFill>
                <a:srgbClr val="0000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018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6968" y="1020767"/>
            <a:ext cx="72719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just"/>
            <a:r>
              <a:rPr lang="en-US" altLang="zh-CN" sz="3200" b="1" dirty="0">
                <a:solidFill>
                  <a:srgbClr val="0000FF"/>
                </a:solidFill>
                <a:cs typeface="+mn-ea"/>
                <a:sym typeface="+mn-lt"/>
              </a:rPr>
              <a:t>Real</a:t>
            </a:r>
            <a:r>
              <a:rPr lang="en-US" altLang="zh-CN" sz="3200" b="1" dirty="0">
                <a:solidFill>
                  <a:prstClr val="black"/>
                </a:solidFill>
                <a:cs typeface="+mn-ea"/>
                <a:sym typeface="+mn-lt"/>
              </a:rPr>
              <a:t> concept drift vs. </a:t>
            </a:r>
            <a:r>
              <a:rPr lang="en-US" altLang="zh-CN" sz="3200" b="1" dirty="0">
                <a:solidFill>
                  <a:srgbClr val="0000FF"/>
                </a:solidFill>
                <a:cs typeface="+mn-ea"/>
                <a:sym typeface="+mn-lt"/>
              </a:rPr>
              <a:t>Virtual</a:t>
            </a:r>
            <a:r>
              <a:rPr lang="en-US" altLang="zh-CN" sz="3200" b="1" dirty="0">
                <a:solidFill>
                  <a:prstClr val="black"/>
                </a:solidFill>
                <a:cs typeface="+mn-ea"/>
                <a:sym typeface="+mn-lt"/>
              </a:rPr>
              <a:t> concept drift</a:t>
            </a:r>
            <a:endParaRPr lang="zh-CN" altLang="en-US" sz="3200" b="1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6" name="图片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40" y="2221615"/>
            <a:ext cx="6702214" cy="1904732"/>
          </a:xfrm>
          <a:prstGeom prst="rect">
            <a:avLst/>
          </a:prstGeom>
        </p:spPr>
      </p:pic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2579311" y="4653062"/>
          <a:ext cx="2718296" cy="689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4" imgW="1651000" imgH="419100" progId="">
                  <p:embed/>
                </p:oleObj>
              </mc:Choice>
              <mc:Fallback>
                <p:oleObj name="Equation" r:id="rId4" imgW="1651000" imgH="419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311" y="4653062"/>
                        <a:ext cx="2718296" cy="689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72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043738" y="584756"/>
            <a:ext cx="7499350" cy="6731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1" dirty="0">
                <a:ea typeface="SimSun" panose="02010600030101010101" pitchFamily="2" charset="-122"/>
              </a:rPr>
              <a:t>Example: Concept-Drift</a:t>
            </a:r>
          </a:p>
        </p:txBody>
      </p:sp>
      <p:sp>
        <p:nvSpPr>
          <p:cNvPr id="14339" name="Text Box 128"/>
          <p:cNvSpPr txBox="1">
            <a:spLocks noChangeArrowheads="1"/>
          </p:cNvSpPr>
          <p:nvPr/>
        </p:nvSpPr>
        <p:spPr bwMode="auto">
          <a:xfrm>
            <a:off x="2057400" y="5181600"/>
            <a:ext cx="213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Gill Sans MT" panose="020B0502020104020203" pitchFamily="34" charset="0"/>
                <a:ea typeface="SimSun" panose="02010600030101010101" pitchFamily="2" charset="-122"/>
                <a:cs typeface="Arial" panose="020B0604020202020204" pitchFamily="34" charset="0"/>
              </a:rPr>
              <a:t>Negative instance</a:t>
            </a:r>
          </a:p>
        </p:txBody>
      </p:sp>
      <p:sp>
        <p:nvSpPr>
          <p:cNvPr id="14340" name="Text Box 129"/>
          <p:cNvSpPr txBox="1">
            <a:spLocks noChangeArrowheads="1"/>
          </p:cNvSpPr>
          <p:nvPr/>
        </p:nvSpPr>
        <p:spPr bwMode="auto">
          <a:xfrm>
            <a:off x="2057400" y="55626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Gill Sans MT" panose="020B0502020104020203" pitchFamily="34" charset="0"/>
                <a:ea typeface="SimSun" panose="02010600030101010101" pitchFamily="2" charset="-122"/>
                <a:cs typeface="Arial" panose="020B0604020202020204" pitchFamily="34" charset="0"/>
              </a:rPr>
              <a:t>Positive instance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905000" y="2193925"/>
            <a:ext cx="1619250" cy="1982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42" name="Line 9"/>
          <p:cNvSpPr>
            <a:spLocks noChangeShapeType="1"/>
          </p:cNvSpPr>
          <p:nvPr/>
        </p:nvSpPr>
        <p:spPr bwMode="auto">
          <a:xfrm>
            <a:off x="1905000" y="2590800"/>
            <a:ext cx="1277938" cy="15859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Oval 13"/>
          <p:cNvSpPr>
            <a:spLocks noChangeArrowheads="1"/>
          </p:cNvSpPr>
          <p:nvPr/>
        </p:nvSpPr>
        <p:spPr bwMode="auto">
          <a:xfrm>
            <a:off x="1990725" y="2392363"/>
            <a:ext cx="84138" cy="1000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44" name="Oval 14"/>
          <p:cNvSpPr>
            <a:spLocks noChangeArrowheads="1"/>
          </p:cNvSpPr>
          <p:nvPr/>
        </p:nvSpPr>
        <p:spPr bwMode="auto">
          <a:xfrm>
            <a:off x="2160588" y="2789238"/>
            <a:ext cx="85725" cy="984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45" name="Oval 15"/>
          <p:cNvSpPr>
            <a:spLocks noChangeArrowheads="1"/>
          </p:cNvSpPr>
          <p:nvPr/>
        </p:nvSpPr>
        <p:spPr bwMode="auto">
          <a:xfrm>
            <a:off x="2501900" y="2789238"/>
            <a:ext cx="84138" cy="984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46" name="Oval 16"/>
          <p:cNvSpPr>
            <a:spLocks noChangeArrowheads="1"/>
          </p:cNvSpPr>
          <p:nvPr/>
        </p:nvSpPr>
        <p:spPr bwMode="auto">
          <a:xfrm>
            <a:off x="2586038" y="2293938"/>
            <a:ext cx="85725" cy="984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47" name="Oval 17"/>
          <p:cNvSpPr>
            <a:spLocks noChangeArrowheads="1"/>
          </p:cNvSpPr>
          <p:nvPr/>
        </p:nvSpPr>
        <p:spPr bwMode="auto">
          <a:xfrm>
            <a:off x="2843213" y="2887663"/>
            <a:ext cx="84137" cy="1000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48" name="Oval 18"/>
          <p:cNvSpPr>
            <a:spLocks noChangeArrowheads="1"/>
          </p:cNvSpPr>
          <p:nvPr/>
        </p:nvSpPr>
        <p:spPr bwMode="auto">
          <a:xfrm>
            <a:off x="2586038" y="3186113"/>
            <a:ext cx="85725" cy="984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49" name="Oval 19"/>
          <p:cNvSpPr>
            <a:spLocks noChangeArrowheads="1"/>
          </p:cNvSpPr>
          <p:nvPr/>
        </p:nvSpPr>
        <p:spPr bwMode="auto">
          <a:xfrm>
            <a:off x="3182938" y="2492375"/>
            <a:ext cx="85725" cy="984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50" name="Oval 20"/>
          <p:cNvSpPr>
            <a:spLocks noChangeArrowheads="1"/>
          </p:cNvSpPr>
          <p:nvPr/>
        </p:nvSpPr>
        <p:spPr bwMode="auto">
          <a:xfrm>
            <a:off x="2843213" y="2492375"/>
            <a:ext cx="84137" cy="984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51" name="Oval 21"/>
          <p:cNvSpPr>
            <a:spLocks noChangeArrowheads="1"/>
          </p:cNvSpPr>
          <p:nvPr/>
        </p:nvSpPr>
        <p:spPr bwMode="auto">
          <a:xfrm>
            <a:off x="3182938" y="3284538"/>
            <a:ext cx="85725" cy="984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52" name="Oval 22"/>
          <p:cNvSpPr>
            <a:spLocks noChangeArrowheads="1"/>
          </p:cNvSpPr>
          <p:nvPr/>
        </p:nvSpPr>
        <p:spPr bwMode="auto">
          <a:xfrm>
            <a:off x="2843213" y="3382963"/>
            <a:ext cx="84137" cy="1000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53" name="Oval 23"/>
          <p:cNvSpPr>
            <a:spLocks noChangeArrowheads="1"/>
          </p:cNvSpPr>
          <p:nvPr/>
        </p:nvSpPr>
        <p:spPr bwMode="auto">
          <a:xfrm>
            <a:off x="3268663" y="3681413"/>
            <a:ext cx="85725" cy="984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54" name="Oval 24"/>
          <p:cNvSpPr>
            <a:spLocks noChangeArrowheads="1"/>
          </p:cNvSpPr>
          <p:nvPr/>
        </p:nvSpPr>
        <p:spPr bwMode="auto">
          <a:xfrm>
            <a:off x="3268663" y="2789238"/>
            <a:ext cx="85725" cy="984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55" name="Oval 25"/>
          <p:cNvSpPr>
            <a:spLocks noChangeArrowheads="1"/>
          </p:cNvSpPr>
          <p:nvPr/>
        </p:nvSpPr>
        <p:spPr bwMode="auto">
          <a:xfrm>
            <a:off x="3013075" y="3681413"/>
            <a:ext cx="85725" cy="984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56" name="Oval 26"/>
          <p:cNvSpPr>
            <a:spLocks noChangeArrowheads="1"/>
          </p:cNvSpPr>
          <p:nvPr/>
        </p:nvSpPr>
        <p:spPr bwMode="auto">
          <a:xfrm>
            <a:off x="3268663" y="3978275"/>
            <a:ext cx="85725" cy="984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57" name="Oval 33"/>
          <p:cNvSpPr>
            <a:spLocks noChangeArrowheads="1"/>
          </p:cNvSpPr>
          <p:nvPr/>
        </p:nvSpPr>
        <p:spPr bwMode="auto">
          <a:xfrm>
            <a:off x="1990725" y="3086100"/>
            <a:ext cx="84138" cy="100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58" name="Oval 34"/>
          <p:cNvSpPr>
            <a:spLocks noChangeArrowheads="1"/>
          </p:cNvSpPr>
          <p:nvPr/>
        </p:nvSpPr>
        <p:spPr bwMode="auto">
          <a:xfrm>
            <a:off x="1990725" y="3382963"/>
            <a:ext cx="84138" cy="1000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59" name="Oval 35"/>
          <p:cNvSpPr>
            <a:spLocks noChangeArrowheads="1"/>
          </p:cNvSpPr>
          <p:nvPr/>
        </p:nvSpPr>
        <p:spPr bwMode="auto">
          <a:xfrm>
            <a:off x="2246313" y="3382963"/>
            <a:ext cx="84137" cy="1000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60" name="Oval 36"/>
          <p:cNvSpPr>
            <a:spLocks noChangeArrowheads="1"/>
          </p:cNvSpPr>
          <p:nvPr/>
        </p:nvSpPr>
        <p:spPr bwMode="auto">
          <a:xfrm>
            <a:off x="2246313" y="3581400"/>
            <a:ext cx="84137" cy="100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61" name="Oval 37"/>
          <p:cNvSpPr>
            <a:spLocks noChangeArrowheads="1"/>
          </p:cNvSpPr>
          <p:nvPr/>
        </p:nvSpPr>
        <p:spPr bwMode="auto">
          <a:xfrm>
            <a:off x="1990725" y="3681413"/>
            <a:ext cx="84138" cy="98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62" name="Oval 38"/>
          <p:cNvSpPr>
            <a:spLocks noChangeArrowheads="1"/>
          </p:cNvSpPr>
          <p:nvPr/>
        </p:nvSpPr>
        <p:spPr bwMode="auto">
          <a:xfrm>
            <a:off x="2074863" y="3878263"/>
            <a:ext cx="85725" cy="1000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63" name="Oval 39"/>
          <p:cNvSpPr>
            <a:spLocks noChangeArrowheads="1"/>
          </p:cNvSpPr>
          <p:nvPr/>
        </p:nvSpPr>
        <p:spPr bwMode="auto">
          <a:xfrm>
            <a:off x="2501900" y="3878263"/>
            <a:ext cx="84138" cy="1000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64" name="Oval 40"/>
          <p:cNvSpPr>
            <a:spLocks noChangeArrowheads="1"/>
          </p:cNvSpPr>
          <p:nvPr/>
        </p:nvSpPr>
        <p:spPr bwMode="auto">
          <a:xfrm>
            <a:off x="2501900" y="3581400"/>
            <a:ext cx="84138" cy="100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65" name="Oval 41"/>
          <p:cNvSpPr>
            <a:spLocks noChangeArrowheads="1"/>
          </p:cNvSpPr>
          <p:nvPr/>
        </p:nvSpPr>
        <p:spPr bwMode="auto">
          <a:xfrm>
            <a:off x="2757488" y="3779838"/>
            <a:ext cx="85725" cy="98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66" name="Oval 47"/>
          <p:cNvSpPr>
            <a:spLocks noChangeArrowheads="1"/>
          </p:cNvSpPr>
          <p:nvPr/>
        </p:nvSpPr>
        <p:spPr bwMode="auto">
          <a:xfrm>
            <a:off x="2757488" y="3878263"/>
            <a:ext cx="85725" cy="1000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67" name="Oval 48"/>
          <p:cNvSpPr>
            <a:spLocks noChangeArrowheads="1"/>
          </p:cNvSpPr>
          <p:nvPr/>
        </p:nvSpPr>
        <p:spPr bwMode="auto">
          <a:xfrm>
            <a:off x="2330450" y="3878263"/>
            <a:ext cx="85725" cy="1000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68" name="Oval 49"/>
          <p:cNvSpPr>
            <a:spLocks noChangeArrowheads="1"/>
          </p:cNvSpPr>
          <p:nvPr/>
        </p:nvSpPr>
        <p:spPr bwMode="auto">
          <a:xfrm>
            <a:off x="2927350" y="3978275"/>
            <a:ext cx="85725" cy="98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69" name="Oval 50"/>
          <p:cNvSpPr>
            <a:spLocks noChangeArrowheads="1"/>
          </p:cNvSpPr>
          <p:nvPr/>
        </p:nvSpPr>
        <p:spPr bwMode="auto">
          <a:xfrm>
            <a:off x="2330450" y="4076700"/>
            <a:ext cx="85725" cy="100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143500" y="2181225"/>
            <a:ext cx="1633538" cy="1995488"/>
            <a:chOff x="5143500" y="2181025"/>
            <a:chExt cx="1632898" cy="1995223"/>
          </a:xfrm>
        </p:grpSpPr>
        <p:sp>
          <p:nvSpPr>
            <p:cNvPr id="14445" name="Rectangle 7"/>
            <p:cNvSpPr>
              <a:spLocks noChangeArrowheads="1"/>
            </p:cNvSpPr>
            <p:nvPr/>
          </p:nvSpPr>
          <p:spPr bwMode="auto">
            <a:xfrm>
              <a:off x="5143500" y="2194673"/>
              <a:ext cx="1619250" cy="19815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46" name="Line 11"/>
            <p:cNvSpPr>
              <a:spLocks noChangeShapeType="1"/>
            </p:cNvSpPr>
            <p:nvPr/>
          </p:nvSpPr>
          <p:spPr bwMode="auto">
            <a:xfrm>
              <a:off x="5143500" y="2392830"/>
              <a:ext cx="1619250" cy="11889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7" name="Rectangle 109"/>
            <p:cNvSpPr>
              <a:spLocks noChangeArrowheads="1"/>
            </p:cNvSpPr>
            <p:nvPr/>
          </p:nvSpPr>
          <p:spPr bwMode="auto">
            <a:xfrm>
              <a:off x="5143500" y="2194673"/>
              <a:ext cx="1619250" cy="19815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48" name="Oval 111"/>
            <p:cNvSpPr>
              <a:spLocks noChangeArrowheads="1"/>
            </p:cNvSpPr>
            <p:nvPr/>
          </p:nvSpPr>
          <p:spPr bwMode="auto">
            <a:xfrm>
              <a:off x="5228724" y="2392830"/>
              <a:ext cx="85224" cy="9907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49" name="Oval 112"/>
            <p:cNvSpPr>
              <a:spLocks noChangeArrowheads="1"/>
            </p:cNvSpPr>
            <p:nvPr/>
          </p:nvSpPr>
          <p:spPr bwMode="auto">
            <a:xfrm>
              <a:off x="5399171" y="2789145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50" name="Oval 113"/>
            <p:cNvSpPr>
              <a:spLocks noChangeArrowheads="1"/>
            </p:cNvSpPr>
            <p:nvPr/>
          </p:nvSpPr>
          <p:spPr bwMode="auto">
            <a:xfrm>
              <a:off x="5740066" y="2789145"/>
              <a:ext cx="85224" cy="990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51" name="Oval 114"/>
            <p:cNvSpPr>
              <a:spLocks noChangeArrowheads="1"/>
            </p:cNvSpPr>
            <p:nvPr/>
          </p:nvSpPr>
          <p:spPr bwMode="auto">
            <a:xfrm>
              <a:off x="5825289" y="2293751"/>
              <a:ext cx="85224" cy="990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52" name="Oval 115"/>
            <p:cNvSpPr>
              <a:spLocks noChangeArrowheads="1"/>
            </p:cNvSpPr>
            <p:nvPr/>
          </p:nvSpPr>
          <p:spPr bwMode="auto">
            <a:xfrm>
              <a:off x="6080961" y="2888224"/>
              <a:ext cx="85224" cy="990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53" name="Oval 116"/>
            <p:cNvSpPr>
              <a:spLocks noChangeArrowheads="1"/>
            </p:cNvSpPr>
            <p:nvPr/>
          </p:nvSpPr>
          <p:spPr bwMode="auto">
            <a:xfrm>
              <a:off x="5825289" y="3185460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54" name="Oval 117"/>
            <p:cNvSpPr>
              <a:spLocks noChangeArrowheads="1"/>
            </p:cNvSpPr>
            <p:nvPr/>
          </p:nvSpPr>
          <p:spPr bwMode="auto">
            <a:xfrm>
              <a:off x="6421855" y="2491909"/>
              <a:ext cx="85224" cy="990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55" name="Oval 118"/>
            <p:cNvSpPr>
              <a:spLocks noChangeArrowheads="1"/>
            </p:cNvSpPr>
            <p:nvPr/>
          </p:nvSpPr>
          <p:spPr bwMode="auto">
            <a:xfrm>
              <a:off x="6080961" y="2491909"/>
              <a:ext cx="85224" cy="990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56" name="Oval 119"/>
            <p:cNvSpPr>
              <a:spLocks noChangeArrowheads="1"/>
            </p:cNvSpPr>
            <p:nvPr/>
          </p:nvSpPr>
          <p:spPr bwMode="auto">
            <a:xfrm>
              <a:off x="6421855" y="3284539"/>
              <a:ext cx="85224" cy="990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57" name="Oval 120"/>
            <p:cNvSpPr>
              <a:spLocks noChangeArrowheads="1"/>
            </p:cNvSpPr>
            <p:nvPr/>
          </p:nvSpPr>
          <p:spPr bwMode="auto">
            <a:xfrm>
              <a:off x="6080961" y="3383618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58" name="Oval 121"/>
            <p:cNvSpPr>
              <a:spLocks noChangeArrowheads="1"/>
            </p:cNvSpPr>
            <p:nvPr/>
          </p:nvSpPr>
          <p:spPr bwMode="auto">
            <a:xfrm>
              <a:off x="6507079" y="3680854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59" name="Oval 122"/>
            <p:cNvSpPr>
              <a:spLocks noChangeArrowheads="1"/>
            </p:cNvSpPr>
            <p:nvPr/>
          </p:nvSpPr>
          <p:spPr bwMode="auto">
            <a:xfrm>
              <a:off x="6507079" y="2789145"/>
              <a:ext cx="85224" cy="990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60" name="Oval 123"/>
            <p:cNvSpPr>
              <a:spLocks noChangeArrowheads="1"/>
            </p:cNvSpPr>
            <p:nvPr/>
          </p:nvSpPr>
          <p:spPr bwMode="auto">
            <a:xfrm>
              <a:off x="6251408" y="3680854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61" name="Oval 124"/>
            <p:cNvSpPr>
              <a:spLocks noChangeArrowheads="1"/>
            </p:cNvSpPr>
            <p:nvPr/>
          </p:nvSpPr>
          <p:spPr bwMode="auto">
            <a:xfrm>
              <a:off x="6507079" y="3978090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62" name="Oval 125"/>
            <p:cNvSpPr>
              <a:spLocks noChangeArrowheads="1"/>
            </p:cNvSpPr>
            <p:nvPr/>
          </p:nvSpPr>
          <p:spPr bwMode="auto">
            <a:xfrm>
              <a:off x="5228724" y="3086381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63" name="Oval 126"/>
            <p:cNvSpPr>
              <a:spLocks noChangeArrowheads="1"/>
            </p:cNvSpPr>
            <p:nvPr/>
          </p:nvSpPr>
          <p:spPr bwMode="auto">
            <a:xfrm>
              <a:off x="5228724" y="3383618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64" name="Oval 127"/>
            <p:cNvSpPr>
              <a:spLocks noChangeArrowheads="1"/>
            </p:cNvSpPr>
            <p:nvPr/>
          </p:nvSpPr>
          <p:spPr bwMode="auto">
            <a:xfrm>
              <a:off x="5484395" y="3383618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65" name="Oval 128"/>
            <p:cNvSpPr>
              <a:spLocks noChangeArrowheads="1"/>
            </p:cNvSpPr>
            <p:nvPr/>
          </p:nvSpPr>
          <p:spPr bwMode="auto">
            <a:xfrm>
              <a:off x="5484395" y="3581775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66" name="Oval 129"/>
            <p:cNvSpPr>
              <a:spLocks noChangeArrowheads="1"/>
            </p:cNvSpPr>
            <p:nvPr/>
          </p:nvSpPr>
          <p:spPr bwMode="auto">
            <a:xfrm>
              <a:off x="5228724" y="3680854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67" name="Oval 130"/>
            <p:cNvSpPr>
              <a:spLocks noChangeArrowheads="1"/>
            </p:cNvSpPr>
            <p:nvPr/>
          </p:nvSpPr>
          <p:spPr bwMode="auto">
            <a:xfrm>
              <a:off x="5313947" y="3879011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68" name="Oval 131"/>
            <p:cNvSpPr>
              <a:spLocks noChangeArrowheads="1"/>
            </p:cNvSpPr>
            <p:nvPr/>
          </p:nvSpPr>
          <p:spPr bwMode="auto">
            <a:xfrm>
              <a:off x="5740066" y="3879011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69" name="Oval 132"/>
            <p:cNvSpPr>
              <a:spLocks noChangeArrowheads="1"/>
            </p:cNvSpPr>
            <p:nvPr/>
          </p:nvSpPr>
          <p:spPr bwMode="auto">
            <a:xfrm>
              <a:off x="5740066" y="3581775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70" name="Oval 133"/>
            <p:cNvSpPr>
              <a:spLocks noChangeArrowheads="1"/>
            </p:cNvSpPr>
            <p:nvPr/>
          </p:nvSpPr>
          <p:spPr bwMode="auto">
            <a:xfrm>
              <a:off x="5995737" y="3779933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71" name="Oval 134"/>
            <p:cNvSpPr>
              <a:spLocks noChangeArrowheads="1"/>
            </p:cNvSpPr>
            <p:nvPr/>
          </p:nvSpPr>
          <p:spPr bwMode="auto">
            <a:xfrm>
              <a:off x="5995737" y="3879011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72" name="Oval 135"/>
            <p:cNvSpPr>
              <a:spLocks noChangeArrowheads="1"/>
            </p:cNvSpPr>
            <p:nvPr/>
          </p:nvSpPr>
          <p:spPr bwMode="auto">
            <a:xfrm>
              <a:off x="5569618" y="3879011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73" name="Oval 136"/>
            <p:cNvSpPr>
              <a:spLocks noChangeArrowheads="1"/>
            </p:cNvSpPr>
            <p:nvPr/>
          </p:nvSpPr>
          <p:spPr bwMode="auto">
            <a:xfrm>
              <a:off x="6166184" y="3978090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74" name="Oval 137"/>
            <p:cNvSpPr>
              <a:spLocks noChangeArrowheads="1"/>
            </p:cNvSpPr>
            <p:nvPr/>
          </p:nvSpPr>
          <p:spPr bwMode="auto">
            <a:xfrm>
              <a:off x="5569618" y="4077169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75" name="Line 10"/>
            <p:cNvSpPr>
              <a:spLocks noChangeShapeType="1"/>
            </p:cNvSpPr>
            <p:nvPr/>
          </p:nvSpPr>
          <p:spPr bwMode="auto">
            <a:xfrm>
              <a:off x="5157148" y="2181025"/>
              <a:ext cx="1619250" cy="1684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42"/>
          <p:cNvGrpSpPr>
            <a:grpSpLocks/>
          </p:cNvGrpSpPr>
          <p:nvPr/>
        </p:nvGrpSpPr>
        <p:grpSpPr bwMode="auto">
          <a:xfrm>
            <a:off x="6762750" y="2193925"/>
            <a:ext cx="1619250" cy="1982788"/>
            <a:chOff x="6762750" y="2194673"/>
            <a:chExt cx="1619250" cy="1981575"/>
          </a:xfrm>
        </p:grpSpPr>
        <p:sp>
          <p:nvSpPr>
            <p:cNvPr id="14415" name="Line 12"/>
            <p:cNvSpPr>
              <a:spLocks noChangeShapeType="1"/>
            </p:cNvSpPr>
            <p:nvPr/>
          </p:nvSpPr>
          <p:spPr bwMode="auto">
            <a:xfrm>
              <a:off x="6762750" y="2888224"/>
              <a:ext cx="1619250" cy="9907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6" name="Rectangle 138"/>
            <p:cNvSpPr>
              <a:spLocks noChangeArrowheads="1"/>
            </p:cNvSpPr>
            <p:nvPr/>
          </p:nvSpPr>
          <p:spPr bwMode="auto">
            <a:xfrm>
              <a:off x="6762750" y="2194673"/>
              <a:ext cx="1619250" cy="19815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17" name="Oval 140"/>
            <p:cNvSpPr>
              <a:spLocks noChangeArrowheads="1"/>
            </p:cNvSpPr>
            <p:nvPr/>
          </p:nvSpPr>
          <p:spPr bwMode="auto">
            <a:xfrm>
              <a:off x="6847974" y="2392830"/>
              <a:ext cx="85224" cy="990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18" name="Oval 141"/>
            <p:cNvSpPr>
              <a:spLocks noChangeArrowheads="1"/>
            </p:cNvSpPr>
            <p:nvPr/>
          </p:nvSpPr>
          <p:spPr bwMode="auto">
            <a:xfrm>
              <a:off x="7018421" y="2789145"/>
              <a:ext cx="85224" cy="9907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19" name="Oval 142"/>
            <p:cNvSpPr>
              <a:spLocks noChangeArrowheads="1"/>
            </p:cNvSpPr>
            <p:nvPr/>
          </p:nvSpPr>
          <p:spPr bwMode="auto">
            <a:xfrm>
              <a:off x="7359316" y="2789145"/>
              <a:ext cx="85224" cy="990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20" name="Oval 143"/>
            <p:cNvSpPr>
              <a:spLocks noChangeArrowheads="1"/>
            </p:cNvSpPr>
            <p:nvPr/>
          </p:nvSpPr>
          <p:spPr bwMode="auto">
            <a:xfrm>
              <a:off x="7444539" y="2293751"/>
              <a:ext cx="85224" cy="990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21" name="Oval 144"/>
            <p:cNvSpPr>
              <a:spLocks noChangeArrowheads="1"/>
            </p:cNvSpPr>
            <p:nvPr/>
          </p:nvSpPr>
          <p:spPr bwMode="auto">
            <a:xfrm>
              <a:off x="7700211" y="2888224"/>
              <a:ext cx="85224" cy="990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22" name="Oval 145"/>
            <p:cNvSpPr>
              <a:spLocks noChangeArrowheads="1"/>
            </p:cNvSpPr>
            <p:nvPr/>
          </p:nvSpPr>
          <p:spPr bwMode="auto">
            <a:xfrm>
              <a:off x="7444539" y="3185460"/>
              <a:ext cx="85224" cy="9907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23" name="Oval 146"/>
            <p:cNvSpPr>
              <a:spLocks noChangeArrowheads="1"/>
            </p:cNvSpPr>
            <p:nvPr/>
          </p:nvSpPr>
          <p:spPr bwMode="auto">
            <a:xfrm>
              <a:off x="8041105" y="2491909"/>
              <a:ext cx="85224" cy="990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24" name="Oval 147"/>
            <p:cNvSpPr>
              <a:spLocks noChangeArrowheads="1"/>
            </p:cNvSpPr>
            <p:nvPr/>
          </p:nvSpPr>
          <p:spPr bwMode="auto">
            <a:xfrm>
              <a:off x="7700211" y="2491909"/>
              <a:ext cx="85224" cy="990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25" name="Oval 148"/>
            <p:cNvSpPr>
              <a:spLocks noChangeArrowheads="1"/>
            </p:cNvSpPr>
            <p:nvPr/>
          </p:nvSpPr>
          <p:spPr bwMode="auto">
            <a:xfrm>
              <a:off x="8041105" y="3284539"/>
              <a:ext cx="85224" cy="990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26" name="Oval 149"/>
            <p:cNvSpPr>
              <a:spLocks noChangeArrowheads="1"/>
            </p:cNvSpPr>
            <p:nvPr/>
          </p:nvSpPr>
          <p:spPr bwMode="auto">
            <a:xfrm>
              <a:off x="7700211" y="3383618"/>
              <a:ext cx="85224" cy="9907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27" name="Oval 150"/>
            <p:cNvSpPr>
              <a:spLocks noChangeArrowheads="1"/>
            </p:cNvSpPr>
            <p:nvPr/>
          </p:nvSpPr>
          <p:spPr bwMode="auto">
            <a:xfrm>
              <a:off x="8126329" y="3680854"/>
              <a:ext cx="85224" cy="9907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28" name="Oval 151"/>
            <p:cNvSpPr>
              <a:spLocks noChangeArrowheads="1"/>
            </p:cNvSpPr>
            <p:nvPr/>
          </p:nvSpPr>
          <p:spPr bwMode="auto">
            <a:xfrm>
              <a:off x="8126329" y="2789145"/>
              <a:ext cx="85224" cy="990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29" name="Oval 152"/>
            <p:cNvSpPr>
              <a:spLocks noChangeArrowheads="1"/>
            </p:cNvSpPr>
            <p:nvPr/>
          </p:nvSpPr>
          <p:spPr bwMode="auto">
            <a:xfrm>
              <a:off x="7870658" y="3680854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30" name="Oval 153"/>
            <p:cNvSpPr>
              <a:spLocks noChangeArrowheads="1"/>
            </p:cNvSpPr>
            <p:nvPr/>
          </p:nvSpPr>
          <p:spPr bwMode="auto">
            <a:xfrm>
              <a:off x="8126329" y="3978090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31" name="Oval 154"/>
            <p:cNvSpPr>
              <a:spLocks noChangeArrowheads="1"/>
            </p:cNvSpPr>
            <p:nvPr/>
          </p:nvSpPr>
          <p:spPr bwMode="auto">
            <a:xfrm>
              <a:off x="6847974" y="3086381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32" name="Oval 155"/>
            <p:cNvSpPr>
              <a:spLocks noChangeArrowheads="1"/>
            </p:cNvSpPr>
            <p:nvPr/>
          </p:nvSpPr>
          <p:spPr bwMode="auto">
            <a:xfrm>
              <a:off x="6847974" y="3383618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33" name="Oval 156"/>
            <p:cNvSpPr>
              <a:spLocks noChangeArrowheads="1"/>
            </p:cNvSpPr>
            <p:nvPr/>
          </p:nvSpPr>
          <p:spPr bwMode="auto">
            <a:xfrm>
              <a:off x="7103645" y="3383618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34" name="Oval 157"/>
            <p:cNvSpPr>
              <a:spLocks noChangeArrowheads="1"/>
            </p:cNvSpPr>
            <p:nvPr/>
          </p:nvSpPr>
          <p:spPr bwMode="auto">
            <a:xfrm>
              <a:off x="7103645" y="3581775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35" name="Oval 158"/>
            <p:cNvSpPr>
              <a:spLocks noChangeArrowheads="1"/>
            </p:cNvSpPr>
            <p:nvPr/>
          </p:nvSpPr>
          <p:spPr bwMode="auto">
            <a:xfrm>
              <a:off x="6847974" y="3680854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36" name="Oval 159"/>
            <p:cNvSpPr>
              <a:spLocks noChangeArrowheads="1"/>
            </p:cNvSpPr>
            <p:nvPr/>
          </p:nvSpPr>
          <p:spPr bwMode="auto">
            <a:xfrm>
              <a:off x="6933197" y="3879011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37" name="Oval 160"/>
            <p:cNvSpPr>
              <a:spLocks noChangeArrowheads="1"/>
            </p:cNvSpPr>
            <p:nvPr/>
          </p:nvSpPr>
          <p:spPr bwMode="auto">
            <a:xfrm>
              <a:off x="7359316" y="3879011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38" name="Oval 161"/>
            <p:cNvSpPr>
              <a:spLocks noChangeArrowheads="1"/>
            </p:cNvSpPr>
            <p:nvPr/>
          </p:nvSpPr>
          <p:spPr bwMode="auto">
            <a:xfrm>
              <a:off x="7359316" y="3581775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39" name="Oval 162"/>
            <p:cNvSpPr>
              <a:spLocks noChangeArrowheads="1"/>
            </p:cNvSpPr>
            <p:nvPr/>
          </p:nvSpPr>
          <p:spPr bwMode="auto">
            <a:xfrm>
              <a:off x="7614987" y="3779933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40" name="Oval 163"/>
            <p:cNvSpPr>
              <a:spLocks noChangeArrowheads="1"/>
            </p:cNvSpPr>
            <p:nvPr/>
          </p:nvSpPr>
          <p:spPr bwMode="auto">
            <a:xfrm>
              <a:off x="7614987" y="3879011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41" name="Oval 164"/>
            <p:cNvSpPr>
              <a:spLocks noChangeArrowheads="1"/>
            </p:cNvSpPr>
            <p:nvPr/>
          </p:nvSpPr>
          <p:spPr bwMode="auto">
            <a:xfrm>
              <a:off x="7188868" y="3879011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42" name="Oval 165"/>
            <p:cNvSpPr>
              <a:spLocks noChangeArrowheads="1"/>
            </p:cNvSpPr>
            <p:nvPr/>
          </p:nvSpPr>
          <p:spPr bwMode="auto">
            <a:xfrm>
              <a:off x="7785434" y="3978090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43" name="Oval 166"/>
            <p:cNvSpPr>
              <a:spLocks noChangeArrowheads="1"/>
            </p:cNvSpPr>
            <p:nvPr/>
          </p:nvSpPr>
          <p:spPr bwMode="auto">
            <a:xfrm>
              <a:off x="7188868" y="4077169"/>
              <a:ext cx="85224" cy="990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44" name="Line 11"/>
            <p:cNvSpPr>
              <a:spLocks noChangeShapeType="1"/>
            </p:cNvSpPr>
            <p:nvPr/>
          </p:nvSpPr>
          <p:spPr bwMode="auto">
            <a:xfrm>
              <a:off x="6762750" y="2392830"/>
              <a:ext cx="1619250" cy="11889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72" name="Text Box 126"/>
          <p:cNvSpPr txBox="1">
            <a:spLocks noChangeArrowheads="1"/>
          </p:cNvSpPr>
          <p:nvPr/>
        </p:nvSpPr>
        <p:spPr bwMode="auto">
          <a:xfrm>
            <a:off x="2246313" y="4672013"/>
            <a:ext cx="1639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Gill Sans MT" panose="020B0502020104020203" pitchFamily="34" charset="0"/>
                <a:ea typeface="SimSun" panose="02010600030101010101" pitchFamily="2" charset="-122"/>
                <a:cs typeface="Arial" panose="020B0604020202020204" pitchFamily="34" charset="0"/>
              </a:rPr>
              <a:t>A data chunk</a:t>
            </a:r>
          </a:p>
        </p:txBody>
      </p:sp>
      <p:cxnSp>
        <p:nvCxnSpPr>
          <p:cNvPr id="14373" name="AutoShape 127"/>
          <p:cNvCxnSpPr>
            <a:cxnSpLocks noChangeShapeType="1"/>
            <a:stCxn id="14372" idx="0"/>
            <a:endCxn id="14341" idx="2"/>
          </p:cNvCxnSpPr>
          <p:nvPr/>
        </p:nvCxnSpPr>
        <p:spPr bwMode="auto">
          <a:xfrm rot="16200000" flipV="1">
            <a:off x="2642394" y="4248944"/>
            <a:ext cx="495300" cy="3508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144"/>
          <p:cNvGrpSpPr>
            <a:grpSpLocks/>
          </p:cNvGrpSpPr>
          <p:nvPr/>
        </p:nvGrpSpPr>
        <p:grpSpPr bwMode="auto">
          <a:xfrm>
            <a:off x="3532188" y="1600200"/>
            <a:ext cx="2792412" cy="3175000"/>
            <a:chOff x="4675496" y="1600200"/>
            <a:chExt cx="2792104" cy="3174315"/>
          </a:xfrm>
        </p:grpSpPr>
        <p:sp>
          <p:nvSpPr>
            <p:cNvPr id="14380" name="Rectangle 6"/>
            <p:cNvSpPr>
              <a:spLocks noChangeArrowheads="1"/>
            </p:cNvSpPr>
            <p:nvPr/>
          </p:nvSpPr>
          <p:spPr bwMode="auto">
            <a:xfrm>
              <a:off x="4675496" y="2197744"/>
              <a:ext cx="1619250" cy="1975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4381" name="Group 143"/>
            <p:cNvGrpSpPr>
              <a:grpSpLocks/>
            </p:cNvGrpSpPr>
            <p:nvPr/>
          </p:nvGrpSpPr>
          <p:grpSpPr bwMode="auto">
            <a:xfrm>
              <a:off x="4692541" y="1600200"/>
              <a:ext cx="2775059" cy="3174315"/>
              <a:chOff x="3473341" y="1600200"/>
              <a:chExt cx="2775059" cy="3174315"/>
            </a:xfrm>
          </p:grpSpPr>
          <p:sp>
            <p:nvSpPr>
              <p:cNvPr id="14382" name="Line 10"/>
              <p:cNvSpPr>
                <a:spLocks noChangeShapeType="1"/>
              </p:cNvSpPr>
              <p:nvPr/>
            </p:nvSpPr>
            <p:spPr bwMode="auto">
              <a:xfrm>
                <a:off x="3518848" y="2196152"/>
                <a:ext cx="1564658" cy="159451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3" name="Line 9"/>
              <p:cNvSpPr>
                <a:spLocks noChangeShapeType="1"/>
              </p:cNvSpPr>
              <p:nvPr/>
            </p:nvSpPr>
            <p:spPr bwMode="auto">
              <a:xfrm>
                <a:off x="3473341" y="2514600"/>
                <a:ext cx="1354555" cy="167640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4" name="Oval 82"/>
              <p:cNvSpPr>
                <a:spLocks noChangeArrowheads="1"/>
              </p:cNvSpPr>
              <p:nvPr/>
            </p:nvSpPr>
            <p:spPr bwMode="auto">
              <a:xfrm>
                <a:off x="3609474" y="2415521"/>
                <a:ext cx="85224" cy="99079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385" name="Oval 83"/>
              <p:cNvSpPr>
                <a:spLocks noChangeArrowheads="1"/>
              </p:cNvSpPr>
              <p:nvPr/>
            </p:nvSpPr>
            <p:spPr bwMode="auto">
              <a:xfrm>
                <a:off x="3779921" y="2789145"/>
                <a:ext cx="85224" cy="99079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386" name="Oval 84"/>
              <p:cNvSpPr>
                <a:spLocks noChangeArrowheads="1"/>
              </p:cNvSpPr>
              <p:nvPr/>
            </p:nvSpPr>
            <p:spPr bwMode="auto">
              <a:xfrm>
                <a:off x="4120816" y="2789145"/>
                <a:ext cx="85224" cy="9907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387" name="Oval 85"/>
              <p:cNvSpPr>
                <a:spLocks noChangeArrowheads="1"/>
              </p:cNvSpPr>
              <p:nvPr/>
            </p:nvSpPr>
            <p:spPr bwMode="auto">
              <a:xfrm>
                <a:off x="4206039" y="2293751"/>
                <a:ext cx="85224" cy="9907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388" name="Oval 86"/>
              <p:cNvSpPr>
                <a:spLocks noChangeArrowheads="1"/>
              </p:cNvSpPr>
              <p:nvPr/>
            </p:nvSpPr>
            <p:spPr bwMode="auto">
              <a:xfrm>
                <a:off x="4461711" y="2888224"/>
                <a:ext cx="85224" cy="9907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389" name="Oval 87"/>
              <p:cNvSpPr>
                <a:spLocks noChangeArrowheads="1"/>
              </p:cNvSpPr>
              <p:nvPr/>
            </p:nvSpPr>
            <p:spPr bwMode="auto">
              <a:xfrm>
                <a:off x="4206039" y="3185460"/>
                <a:ext cx="85224" cy="99079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390" name="Oval 88"/>
              <p:cNvSpPr>
                <a:spLocks noChangeArrowheads="1"/>
              </p:cNvSpPr>
              <p:nvPr/>
            </p:nvSpPr>
            <p:spPr bwMode="auto">
              <a:xfrm>
                <a:off x="4802605" y="2491909"/>
                <a:ext cx="85224" cy="9907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391" name="Oval 89"/>
              <p:cNvSpPr>
                <a:spLocks noChangeArrowheads="1"/>
              </p:cNvSpPr>
              <p:nvPr/>
            </p:nvSpPr>
            <p:spPr bwMode="auto">
              <a:xfrm>
                <a:off x="4461711" y="2491909"/>
                <a:ext cx="85224" cy="9907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392" name="Oval 90"/>
              <p:cNvSpPr>
                <a:spLocks noChangeArrowheads="1"/>
              </p:cNvSpPr>
              <p:nvPr/>
            </p:nvSpPr>
            <p:spPr bwMode="auto">
              <a:xfrm>
                <a:off x="4802605" y="3284539"/>
                <a:ext cx="85224" cy="9907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393" name="Oval 91"/>
              <p:cNvSpPr>
                <a:spLocks noChangeArrowheads="1"/>
              </p:cNvSpPr>
              <p:nvPr/>
            </p:nvSpPr>
            <p:spPr bwMode="auto">
              <a:xfrm>
                <a:off x="4461711" y="3383618"/>
                <a:ext cx="85224" cy="99079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394" name="Oval 92"/>
              <p:cNvSpPr>
                <a:spLocks noChangeArrowheads="1"/>
              </p:cNvSpPr>
              <p:nvPr/>
            </p:nvSpPr>
            <p:spPr bwMode="auto">
              <a:xfrm>
                <a:off x="4887829" y="3680854"/>
                <a:ext cx="85224" cy="99079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395" name="Oval 93"/>
              <p:cNvSpPr>
                <a:spLocks noChangeArrowheads="1"/>
              </p:cNvSpPr>
              <p:nvPr/>
            </p:nvSpPr>
            <p:spPr bwMode="auto">
              <a:xfrm>
                <a:off x="4887829" y="2789145"/>
                <a:ext cx="85224" cy="9907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396" name="Oval 94"/>
              <p:cNvSpPr>
                <a:spLocks noChangeArrowheads="1"/>
              </p:cNvSpPr>
              <p:nvPr/>
            </p:nvSpPr>
            <p:spPr bwMode="auto">
              <a:xfrm>
                <a:off x="4632158" y="3680854"/>
                <a:ext cx="85224" cy="99079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397" name="Oval 95"/>
              <p:cNvSpPr>
                <a:spLocks noChangeArrowheads="1"/>
              </p:cNvSpPr>
              <p:nvPr/>
            </p:nvSpPr>
            <p:spPr bwMode="auto">
              <a:xfrm>
                <a:off x="4887829" y="3978090"/>
                <a:ext cx="85224" cy="99079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398" name="Oval 96"/>
              <p:cNvSpPr>
                <a:spLocks noChangeArrowheads="1"/>
              </p:cNvSpPr>
              <p:nvPr/>
            </p:nvSpPr>
            <p:spPr bwMode="auto">
              <a:xfrm>
                <a:off x="3609474" y="3086381"/>
                <a:ext cx="85224" cy="9907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399" name="Oval 97"/>
              <p:cNvSpPr>
                <a:spLocks noChangeArrowheads="1"/>
              </p:cNvSpPr>
              <p:nvPr/>
            </p:nvSpPr>
            <p:spPr bwMode="auto">
              <a:xfrm>
                <a:off x="3609474" y="3383618"/>
                <a:ext cx="85224" cy="9907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400" name="Oval 98"/>
              <p:cNvSpPr>
                <a:spLocks noChangeArrowheads="1"/>
              </p:cNvSpPr>
              <p:nvPr/>
            </p:nvSpPr>
            <p:spPr bwMode="auto">
              <a:xfrm>
                <a:off x="3865145" y="3383618"/>
                <a:ext cx="85224" cy="9907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401" name="Oval 99"/>
              <p:cNvSpPr>
                <a:spLocks noChangeArrowheads="1"/>
              </p:cNvSpPr>
              <p:nvPr/>
            </p:nvSpPr>
            <p:spPr bwMode="auto">
              <a:xfrm>
                <a:off x="3865145" y="3581775"/>
                <a:ext cx="85224" cy="9907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402" name="Oval 100"/>
              <p:cNvSpPr>
                <a:spLocks noChangeArrowheads="1"/>
              </p:cNvSpPr>
              <p:nvPr/>
            </p:nvSpPr>
            <p:spPr bwMode="auto">
              <a:xfrm>
                <a:off x="3609474" y="3680854"/>
                <a:ext cx="85224" cy="9907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403" name="Oval 101"/>
              <p:cNvSpPr>
                <a:spLocks noChangeArrowheads="1"/>
              </p:cNvSpPr>
              <p:nvPr/>
            </p:nvSpPr>
            <p:spPr bwMode="auto">
              <a:xfrm>
                <a:off x="3694697" y="3879011"/>
                <a:ext cx="85224" cy="9907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404" name="Oval 102"/>
              <p:cNvSpPr>
                <a:spLocks noChangeArrowheads="1"/>
              </p:cNvSpPr>
              <p:nvPr/>
            </p:nvSpPr>
            <p:spPr bwMode="auto">
              <a:xfrm>
                <a:off x="4120816" y="3879011"/>
                <a:ext cx="85224" cy="9907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405" name="Oval 103"/>
              <p:cNvSpPr>
                <a:spLocks noChangeArrowheads="1"/>
              </p:cNvSpPr>
              <p:nvPr/>
            </p:nvSpPr>
            <p:spPr bwMode="auto">
              <a:xfrm>
                <a:off x="4120816" y="3581775"/>
                <a:ext cx="85224" cy="9907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406" name="Oval 104"/>
              <p:cNvSpPr>
                <a:spLocks noChangeArrowheads="1"/>
              </p:cNvSpPr>
              <p:nvPr/>
            </p:nvSpPr>
            <p:spPr bwMode="auto">
              <a:xfrm>
                <a:off x="4376487" y="3779933"/>
                <a:ext cx="85224" cy="9907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407" name="Oval 105"/>
              <p:cNvSpPr>
                <a:spLocks noChangeArrowheads="1"/>
              </p:cNvSpPr>
              <p:nvPr/>
            </p:nvSpPr>
            <p:spPr bwMode="auto">
              <a:xfrm>
                <a:off x="4376487" y="3879011"/>
                <a:ext cx="85224" cy="9907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408" name="Oval 106"/>
              <p:cNvSpPr>
                <a:spLocks noChangeArrowheads="1"/>
              </p:cNvSpPr>
              <p:nvPr/>
            </p:nvSpPr>
            <p:spPr bwMode="auto">
              <a:xfrm>
                <a:off x="3950368" y="3879011"/>
                <a:ext cx="85224" cy="9907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409" name="Oval 107"/>
              <p:cNvSpPr>
                <a:spLocks noChangeArrowheads="1"/>
              </p:cNvSpPr>
              <p:nvPr/>
            </p:nvSpPr>
            <p:spPr bwMode="auto">
              <a:xfrm>
                <a:off x="4546934" y="3978090"/>
                <a:ext cx="85224" cy="9907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410" name="Oval 108"/>
              <p:cNvSpPr>
                <a:spLocks noChangeArrowheads="1"/>
              </p:cNvSpPr>
              <p:nvPr/>
            </p:nvSpPr>
            <p:spPr bwMode="auto">
              <a:xfrm>
                <a:off x="3950368" y="4077169"/>
                <a:ext cx="85224" cy="9907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411" name="Text Box 130"/>
              <p:cNvSpPr txBox="1">
                <a:spLocks noChangeArrowheads="1"/>
              </p:cNvSpPr>
              <p:nvPr/>
            </p:nvSpPr>
            <p:spPr bwMode="auto">
              <a:xfrm>
                <a:off x="3779920" y="1600200"/>
                <a:ext cx="246848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Gill Sans MT" panose="020B0502020104020203" pitchFamily="34" charset="0"/>
                    <a:ea typeface="SimSun" panose="02010600030101010101" pitchFamily="2" charset="-122"/>
                    <a:cs typeface="Arial" panose="020B0604020202020204" pitchFamily="34" charset="0"/>
                  </a:rPr>
                  <a:t>Current hyperplane</a:t>
                </a:r>
              </a:p>
            </p:txBody>
          </p:sp>
          <p:sp>
            <p:nvSpPr>
              <p:cNvPr id="14412" name="Line 131"/>
              <p:cNvSpPr>
                <a:spLocks noChangeShapeType="1"/>
              </p:cNvSpPr>
              <p:nvPr/>
            </p:nvSpPr>
            <p:spPr bwMode="auto">
              <a:xfrm flipH="1">
                <a:off x="3865145" y="1897436"/>
                <a:ext cx="255671" cy="5944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3" name="Text Box 132"/>
              <p:cNvSpPr txBox="1">
                <a:spLocks noChangeArrowheads="1"/>
              </p:cNvSpPr>
              <p:nvPr/>
            </p:nvSpPr>
            <p:spPr bwMode="auto">
              <a:xfrm>
                <a:off x="3524250" y="4374405"/>
                <a:ext cx="226695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Gill Sans MT" panose="020B0502020104020203" pitchFamily="34" charset="0"/>
                    <a:ea typeface="SimSun" panose="02010600030101010101" pitchFamily="2" charset="-122"/>
                    <a:cs typeface="Arial" panose="020B0604020202020204" pitchFamily="34" charset="0"/>
                  </a:rPr>
                  <a:t>Previous hyperplane</a:t>
                </a:r>
              </a:p>
            </p:txBody>
          </p:sp>
          <p:sp>
            <p:nvSpPr>
              <p:cNvPr id="14414" name="Line 133"/>
              <p:cNvSpPr>
                <a:spLocks noChangeShapeType="1"/>
              </p:cNvSpPr>
              <p:nvPr/>
            </p:nvSpPr>
            <p:spPr bwMode="auto">
              <a:xfrm flipV="1">
                <a:off x="4291263" y="3544621"/>
                <a:ext cx="0" cy="8917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375" name="Oval 19"/>
          <p:cNvSpPr>
            <a:spLocks noChangeArrowheads="1"/>
          </p:cNvSpPr>
          <p:nvPr/>
        </p:nvSpPr>
        <p:spPr bwMode="auto">
          <a:xfrm>
            <a:off x="4038600" y="5334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76" name="Oval 50"/>
          <p:cNvSpPr>
            <a:spLocks noChangeArrowheads="1"/>
          </p:cNvSpPr>
          <p:nvPr/>
        </p:nvSpPr>
        <p:spPr bwMode="auto">
          <a:xfrm>
            <a:off x="4038600" y="5734050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77" name="Text Box 136"/>
          <p:cNvSpPr txBox="1">
            <a:spLocks noChangeArrowheads="1"/>
          </p:cNvSpPr>
          <p:nvPr/>
        </p:nvSpPr>
        <p:spPr bwMode="auto">
          <a:xfrm>
            <a:off x="4572000" y="5410200"/>
            <a:ext cx="350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Gill Sans MT" panose="020B0502020104020203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Instances victim of concept-drift</a:t>
            </a:r>
          </a:p>
        </p:txBody>
      </p:sp>
      <p:sp>
        <p:nvSpPr>
          <p:cNvPr id="14378" name="Oval 94"/>
          <p:cNvSpPr>
            <a:spLocks noChangeArrowheads="1"/>
          </p:cNvSpPr>
          <p:nvPr/>
        </p:nvSpPr>
        <p:spPr bwMode="auto">
          <a:xfrm>
            <a:off x="8229600" y="5597525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90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">
      <a:dk1>
        <a:srgbClr val="006666"/>
      </a:dk1>
      <a:lt1>
        <a:srgbClr val="F8F8F8"/>
      </a:lt1>
      <a:dk2>
        <a:srgbClr val="000066"/>
      </a:dk2>
      <a:lt2>
        <a:srgbClr val="000000"/>
      </a:lt2>
      <a:accent1>
        <a:srgbClr val="FF9900"/>
      </a:accent1>
      <a:accent2>
        <a:srgbClr val="00FFFF"/>
      </a:accent2>
      <a:accent3>
        <a:srgbClr val="FBFBFB"/>
      </a:accent3>
      <a:accent4>
        <a:srgbClr val="005656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9719</TotalTime>
  <Words>3069</Words>
  <Application>Microsoft Office PowerPoint</Application>
  <PresentationFormat>On-screen Show (4:3)</PresentationFormat>
  <Paragraphs>497</Paragraphs>
  <Slides>64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64</vt:i4>
      </vt:variant>
    </vt:vector>
  </HeadingPairs>
  <TitlesOfParts>
    <vt:vector size="87" baseType="lpstr">
      <vt:lpstr>微软雅黑</vt:lpstr>
      <vt:lpstr>宋体</vt:lpstr>
      <vt:lpstr>Aparajita</vt:lpstr>
      <vt:lpstr>Arial</vt:lpstr>
      <vt:lpstr>Arial Black</vt:lpstr>
      <vt:lpstr>Book Antiqua</vt:lpstr>
      <vt:lpstr>Calibri</vt:lpstr>
      <vt:lpstr>Calibri Light</vt:lpstr>
      <vt:lpstr>Comic Sans MS</vt:lpstr>
      <vt:lpstr>Georgia</vt:lpstr>
      <vt:lpstr>Gill Sans MT</vt:lpstr>
      <vt:lpstr>Palatino Linotype</vt:lpstr>
      <vt:lpstr>Tahoma</vt:lpstr>
      <vt:lpstr>Times New Roman</vt:lpstr>
      <vt:lpstr>Verdana</vt:lpstr>
      <vt:lpstr>Wingdings</vt:lpstr>
      <vt:lpstr>1_Office 主题</vt:lpstr>
      <vt:lpstr>2_Office 主题</vt:lpstr>
      <vt:lpstr>Default Design</vt:lpstr>
      <vt:lpstr>Retrospect</vt:lpstr>
      <vt:lpstr>Equation</vt:lpstr>
      <vt:lpstr>公式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Concept-Drift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Tree Learning</vt:lpstr>
      <vt:lpstr>Challenges</vt:lpstr>
      <vt:lpstr>VFDT (Very Fast Decision Tree)</vt:lpstr>
      <vt:lpstr>How many examples are enough?</vt:lpstr>
      <vt:lpstr>PowerPoint Presentation</vt:lpstr>
      <vt:lpstr>Algorithm</vt:lpstr>
      <vt:lpstr>PowerPoint Presentation</vt:lpstr>
      <vt:lpstr>VFDT: Strengths and Weaknesses</vt:lpstr>
      <vt:lpstr>CVFDT</vt:lpstr>
      <vt:lpstr>Observations</vt:lpstr>
      <vt:lpstr>CVFDT algorithm</vt:lpstr>
      <vt:lpstr>CVFDT: process each example</vt:lpstr>
      <vt:lpstr>CVFDT algorithm: process each example</vt:lpstr>
      <vt:lpstr>CVFDTGrow</vt:lpstr>
      <vt:lpstr>CVFDT algorithm: process each example</vt:lpstr>
      <vt:lpstr>Forget old example</vt:lpstr>
      <vt:lpstr>CVFDT algorithm: process each example</vt:lpstr>
      <vt:lpstr>CheckSplitValidtiy</vt:lpstr>
      <vt:lpstr>Smoothly adjust to concept drift</vt:lpstr>
      <vt:lpstr>Adjust to concept drift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Stream Clustering</vt:lpstr>
      <vt:lpstr>PowerPoint Presentation</vt:lpstr>
      <vt:lpstr>Micro-Clusters</vt:lpstr>
      <vt:lpstr>Stream Clustering Algorithms</vt:lpstr>
      <vt:lpstr>PowerPoint Presentation</vt:lpstr>
      <vt:lpstr>The CluStream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Outlier</dc:title>
  <dc:creator>黄峰</dc:creator>
  <cp:lastModifiedBy>Raja Kumar</cp:lastModifiedBy>
  <cp:revision>182</cp:revision>
  <cp:lastPrinted>2017-05-22T00:36:51Z</cp:lastPrinted>
  <dcterms:created xsi:type="dcterms:W3CDTF">2015-06-09T06:23:23Z</dcterms:created>
  <dcterms:modified xsi:type="dcterms:W3CDTF">2022-08-21T07:51:47Z</dcterms:modified>
</cp:coreProperties>
</file>