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9" r:id="rId3"/>
    <p:sldId id="257" r:id="rId4"/>
    <p:sldId id="258" r:id="rId5"/>
    <p:sldId id="259" r:id="rId6"/>
    <p:sldId id="271" r:id="rId7"/>
    <p:sldId id="261" r:id="rId8"/>
    <p:sldId id="262" r:id="rId9"/>
    <p:sldId id="266" r:id="rId10"/>
    <p:sldId id="281" r:id="rId11"/>
    <p:sldId id="280" r:id="rId12"/>
    <p:sldId id="276" r:id="rId13"/>
    <p:sldId id="282" r:id="rId14"/>
    <p:sldId id="278" r:id="rId15"/>
    <p:sldId id="267" r:id="rId16"/>
    <p:sldId id="268" r:id="rId17"/>
    <p:sldId id="272" r:id="rId18"/>
    <p:sldId id="273" r:id="rId19"/>
    <p:sldId id="274" r:id="rId20"/>
    <p:sldId id="283" r:id="rId21"/>
    <p:sldId id="284" r:id="rId22"/>
    <p:sldId id="285" r:id="rId23"/>
    <p:sldId id="286" r:id="rId24"/>
    <p:sldId id="288" r:id="rId25"/>
    <p:sldId id="289" r:id="rId26"/>
    <p:sldId id="290" r:id="rId27"/>
    <p:sldId id="297" r:id="rId28"/>
    <p:sldId id="292" r:id="rId29"/>
    <p:sldId id="293" r:id="rId30"/>
    <p:sldId id="298" r:id="rId31"/>
    <p:sldId id="299" r:id="rId32"/>
    <p:sldId id="270" r:id="rId33"/>
    <p:sldId id="295" r:id="rId34"/>
    <p:sldId id="294" r:id="rId35"/>
    <p:sldId id="296" r:id="rId36"/>
    <p:sldId id="269"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BBA927"/>
    <a:srgbClr val="A25A4B"/>
    <a:srgbClr val="936615"/>
    <a:srgbClr val="A78011"/>
    <a:srgbClr val="9A6B16"/>
    <a:srgbClr val="E7DCAB"/>
    <a:srgbClr val="D4E6F4"/>
    <a:srgbClr val="1E4B70"/>
    <a:srgbClr val="DFD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0" autoAdjust="0"/>
    <p:restoredTop sz="87722" autoAdjust="0"/>
  </p:normalViewPr>
  <p:slideViewPr>
    <p:cSldViewPr>
      <p:cViewPr>
        <p:scale>
          <a:sx n="71" d="100"/>
          <a:sy n="71" d="100"/>
        </p:scale>
        <p:origin x="2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900028-425A-4EFF-A3CB-889179C6DC46}" type="datetimeFigureOut">
              <a:rPr lang="en-US" smtClean="0"/>
              <a:pPr/>
              <a:t>19/2/2013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55AC41-8D02-4137-A9D9-42134A19FE79}" type="slidenum">
              <a:rPr lang="en-US" smtClean="0"/>
              <a:pPr/>
              <a:t>‹#›</a:t>
            </a:fld>
            <a:endParaRPr lang="en-US" dirty="0"/>
          </a:p>
        </p:txBody>
      </p:sp>
    </p:spTree>
    <p:extLst>
      <p:ext uri="{BB962C8B-B14F-4D97-AF65-F5344CB8AC3E}">
        <p14:creationId xmlns:p14="http://schemas.microsoft.com/office/powerpoint/2010/main" val="175426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The distance over which data moves within a computer may vary from a few thousandths of an inch, as is the case within a single IC chip, to as much as several feet along the backplane of the main circuit board. Over such small distances, digital data may be transmitted as direct, two-level electrical signals over simple copper conductors. Except for the fastest computers, circuit designers are not very concerned about the shape of the conductor or the analog characteristics of signal transmission.</a:t>
            </a:r>
            <a:br>
              <a:rPr lang="en-US" dirty="0" smtClean="0"/>
            </a:br>
            <a:r>
              <a:rPr lang="en-US" dirty="0" smtClean="0"/>
              <a:t/>
            </a:r>
            <a:br>
              <a:rPr lang="en-US" dirty="0" smtClean="0"/>
            </a:br>
            <a:r>
              <a:rPr lang="en-US" dirty="0" smtClean="0"/>
              <a:t>Frequently, however, data must be sent beyond the local circuitry that constitutes a computer. In many cases, the distances involved may be enormous. Unfortunately, as the distance between the source of a message and its destination increases, accurate transmission becomes increasingly difficult. This results from the electrical distortion of signals traveling through long conductors, and from noise added to the signal as it propagates through a transmission medium. Although some precautions must be taken for data exchange within a computer, the biggest problems occur when data is transferred to devices outside the computer's circuitry. In this case, distortion and noise can become so severe that information is lost.</a:t>
            </a:r>
            <a:br>
              <a:rPr lang="en-US" dirty="0" smtClean="0"/>
            </a:br>
            <a:r>
              <a:rPr lang="en-US" dirty="0" smtClean="0"/>
              <a:t/>
            </a:r>
            <a:br>
              <a:rPr lang="en-US" dirty="0" smtClean="0"/>
            </a:br>
            <a:r>
              <a:rPr lang="en-US" dirty="0" smtClean="0"/>
              <a:t>Data Communications concerns the transmission of digital messages to devices external to the message source. "External" devices are generally thought of as being independently powered circuitry that exists beyond the chassis of a computer or other digital message source. As a rule, the maximum permissible transmission rate of a message is directly proportional to signal power, and inversely proportional to channel noise. It is the aim of any communications system to provide the highest possible transmission rate at the lowest possible power and with the least possible noise.</a:t>
            </a:r>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Data Communications is the transfer of data or information between a source and a receiver. The source transmits the data and the receiver receives it. Data communication involved the following like communication networks, different communication services required, the kind of networks available, protocol architectures, OSI models, TCP/IP protocol models etc. Data Communication is interested in the transfer of data, the method of transfer and the preservation of the data during the transfer process.</a:t>
            </a:r>
            <a:br>
              <a:rPr lang="en-US" dirty="0" smtClean="0"/>
            </a:br>
            <a:r>
              <a:rPr lang="en-US" dirty="0" smtClean="0"/>
              <a:t/>
            </a:r>
            <a:br>
              <a:rPr lang="en-US" dirty="0" smtClean="0"/>
            </a:br>
            <a:r>
              <a:rPr lang="en-US" dirty="0" smtClean="0"/>
              <a:t>In Local Area Networks, we are interested in "connectivity", connecting computers together to share resources. Even though the computers can have different disk operating systems, languages, cabling and locations, they still can communicate to one another and share resources. </a:t>
            </a:r>
            <a:br>
              <a:rPr lang="en-US" dirty="0" smtClean="0"/>
            </a:br>
            <a:r>
              <a:rPr lang="en-US" dirty="0" smtClean="0"/>
              <a:t/>
            </a:r>
            <a:br>
              <a:rPr lang="en-US" dirty="0" smtClean="0"/>
            </a:br>
            <a:r>
              <a:rPr lang="en-US" dirty="0" smtClean="0"/>
              <a:t>The purpose of Data Communications is to provide the rules and regulations that allow computers with different disk operating systems, languages, cabling and locations to share resources. The rules and regulations are called protocols and standards in Data Communications.</a:t>
            </a:r>
          </a:p>
          <a:p>
            <a:endParaRPr lang="en-US" dirty="0" smtClean="0"/>
          </a:p>
          <a:p>
            <a:r>
              <a:rPr lang="en-US" b="1" dirty="0" smtClean="0"/>
              <a:t>Source</a:t>
            </a:r>
            <a:r>
              <a:rPr lang="en-US" dirty="0" smtClean="0"/>
              <a:t/>
            </a:r>
            <a:br>
              <a:rPr lang="en-US" dirty="0" smtClean="0"/>
            </a:br>
            <a:r>
              <a:rPr lang="en-US" dirty="0" smtClean="0"/>
              <a:t>It is the generator of data that will pass on the destination using networks. Without any request source never passes the data to destination. So, if source is passing the data means any of the destinations is requesting for data using some query languages. </a:t>
            </a:r>
            <a:br>
              <a:rPr lang="en-US" dirty="0" smtClean="0"/>
            </a:br>
            <a:r>
              <a:rPr lang="en-US" dirty="0" smtClean="0"/>
              <a:t/>
            </a:r>
            <a:br>
              <a:rPr lang="en-US" dirty="0" smtClean="0"/>
            </a:br>
            <a:r>
              <a:rPr lang="en-US" b="1" dirty="0" smtClean="0"/>
              <a:t>Transmitter</a:t>
            </a:r>
            <a:r>
              <a:rPr lang="en-US" dirty="0" smtClean="0"/>
              <a:t/>
            </a:r>
            <a:br>
              <a:rPr lang="en-US" dirty="0" smtClean="0"/>
            </a:br>
            <a:r>
              <a:rPr lang="en-US" dirty="0" smtClean="0"/>
              <a:t>It is simply a device used to convert the data as per the destination requirement. For example a modem, converts the analog (telephonic signals) signal to digital (computer signals) signals and alternatively digital to analog also. </a:t>
            </a:r>
            <a:br>
              <a:rPr lang="en-US" dirty="0" smtClean="0"/>
            </a:br>
            <a:r>
              <a:rPr lang="en-US" dirty="0" smtClean="0"/>
              <a:t/>
            </a:r>
            <a:br>
              <a:rPr lang="en-US" dirty="0" smtClean="0"/>
            </a:br>
            <a:r>
              <a:rPr lang="en-US" b="1" dirty="0" smtClean="0"/>
              <a:t>Transmission System</a:t>
            </a:r>
            <a:r>
              <a:rPr lang="en-US" dirty="0" smtClean="0"/>
              <a:t/>
            </a:r>
            <a:br>
              <a:rPr lang="en-US" dirty="0" smtClean="0"/>
            </a:br>
            <a:r>
              <a:rPr lang="en-US" dirty="0" smtClean="0"/>
              <a:t>To transmit the data on different connected systems we use different transmission systems. Data transmission using transmission system means the physical transfer of data over point-to-point or point-to-multipoint communication channels. Example of such channels are copper wires, optical fibers even wireless communication channels etc. </a:t>
            </a:r>
            <a:br>
              <a:rPr lang="en-US" dirty="0" smtClean="0"/>
            </a:br>
            <a:r>
              <a:rPr lang="en-US" dirty="0" smtClean="0"/>
              <a:t/>
            </a:r>
            <a:br>
              <a:rPr lang="en-US" dirty="0" smtClean="0"/>
            </a:br>
            <a:r>
              <a:rPr lang="en-US" b="1" dirty="0" smtClean="0"/>
              <a:t>Receiver</a:t>
            </a:r>
            <a:r>
              <a:rPr lang="en-US" dirty="0" smtClean="0"/>
              <a:t/>
            </a:r>
            <a:br>
              <a:rPr lang="en-US" dirty="0" smtClean="0"/>
            </a:br>
            <a:r>
              <a:rPr lang="en-US" dirty="0" smtClean="0"/>
              <a:t>This receives the signals from the transmission system and converts it into a form that is suitable to the destination device. For example, a modem accepts analog signal from a transmission channel and transforms it into digital bit stream which is acceptable by computer system. </a:t>
            </a:r>
            <a:br>
              <a:rPr lang="en-US" dirty="0" smtClean="0"/>
            </a:br>
            <a:r>
              <a:rPr lang="en-US" dirty="0" smtClean="0"/>
              <a:t/>
            </a:r>
            <a:br>
              <a:rPr lang="en-US" dirty="0" smtClean="0"/>
            </a:br>
            <a:r>
              <a:rPr lang="en-US" b="1" dirty="0" smtClean="0"/>
              <a:t>Destination</a:t>
            </a:r>
            <a:r>
              <a:rPr lang="en-US" dirty="0" smtClean="0"/>
              <a:t/>
            </a:r>
            <a:br>
              <a:rPr lang="en-US" dirty="0" smtClean="0"/>
            </a:br>
            <a:r>
              <a:rPr lang="en-US" dirty="0" smtClean="0"/>
              <a:t>It is simply a device for which source device sends the data.</a:t>
            </a:r>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p:txBody>
      </p:sp>
      <p:sp>
        <p:nvSpPr>
          <p:cNvPr id="4" name="Slide Number Placeholder 3"/>
          <p:cNvSpPr>
            <a:spLocks noGrp="1"/>
          </p:cNvSpPr>
          <p:nvPr>
            <p:ph type="sldNum" sz="quarter" idx="10"/>
          </p:nvPr>
        </p:nvSpPr>
        <p:spPr/>
        <p:txBody>
          <a:bodyPr/>
          <a:lstStyle/>
          <a:p>
            <a:fld id="{0555AC41-8D02-4137-A9D9-42134A19FE79}"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fld id="{0555AC41-8D02-4137-A9D9-42134A19FE79}"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1C5E6B-A3A3-4C84-8185-9B9C36A27E46}" type="datetimeFigureOut">
              <a:rPr lang="en-US" smtClean="0"/>
              <a:pPr/>
              <a:t>19/2/2013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C04FA-20A4-49D5-9AC1-076C12CDCA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C5E6B-A3A3-4C84-8185-9B9C36A27E46}" type="datetimeFigureOut">
              <a:rPr lang="en-US" smtClean="0"/>
              <a:pPr/>
              <a:t>19/2/2013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C04FA-20A4-49D5-9AC1-076C12CDCAB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C5E6B-A3A3-4C84-8185-9B9C36A27E46}" type="datetimeFigureOut">
              <a:rPr lang="en-US" smtClean="0"/>
              <a:pPr/>
              <a:t>19/2/2013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C04FA-20A4-49D5-9AC1-076C12CDCAB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C5E6B-A3A3-4C84-8185-9B9C36A27E46}" type="datetimeFigureOut">
              <a:rPr lang="en-US" smtClean="0"/>
              <a:pPr/>
              <a:t>19/2/2013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C04FA-20A4-49D5-9AC1-076C12CDCAB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1C5E6B-A3A3-4C84-8185-9B9C36A27E46}" type="datetimeFigureOut">
              <a:rPr lang="en-US" smtClean="0"/>
              <a:pPr/>
              <a:t>19/2/2013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C04FA-20A4-49D5-9AC1-076C12CDCAB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1C5E6B-A3A3-4C84-8185-9B9C36A27E46}" type="datetimeFigureOut">
              <a:rPr lang="en-US" smtClean="0"/>
              <a:pPr/>
              <a:t>19/2/2013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C04FA-20A4-49D5-9AC1-076C12CDCAB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1C5E6B-A3A3-4C84-8185-9B9C36A27E46}" type="datetimeFigureOut">
              <a:rPr lang="en-US" smtClean="0"/>
              <a:pPr/>
              <a:t>19/2/2013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FC04FA-20A4-49D5-9AC1-076C12CDCAB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1C5E6B-A3A3-4C84-8185-9B9C36A27E46}" type="datetimeFigureOut">
              <a:rPr lang="en-US" smtClean="0"/>
              <a:pPr/>
              <a:t>19/2/2013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FC04FA-20A4-49D5-9AC1-076C12CDCAB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C5E6B-A3A3-4C84-8185-9B9C36A27E46}" type="datetimeFigureOut">
              <a:rPr lang="en-US" smtClean="0"/>
              <a:pPr/>
              <a:t>19/2/2013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FC04FA-20A4-49D5-9AC1-076C12CDCAB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C5E6B-A3A3-4C84-8185-9B9C36A27E46}" type="datetimeFigureOut">
              <a:rPr lang="en-US" smtClean="0"/>
              <a:pPr/>
              <a:t>19/2/2013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C04FA-20A4-49D5-9AC1-076C12CDCAB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1C5E6B-A3A3-4C84-8185-9B9C36A27E46}" type="datetimeFigureOut">
              <a:rPr lang="en-US" smtClean="0"/>
              <a:pPr/>
              <a:t>19/2/2013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C04FA-20A4-49D5-9AC1-076C12CDCAB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C5E6B-A3A3-4C84-8185-9B9C36A27E46}" type="datetimeFigureOut">
              <a:rPr lang="en-US" smtClean="0"/>
              <a:pPr/>
              <a:t>19/2/2013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C04FA-20A4-49D5-9AC1-076C12CDCAB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p14:vortex dir="r"/>
      </p:transition>
    </mc:Choice>
    <mc:Fallback xmlns="">
      <p:transition spd="slow"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14400" y="816114"/>
            <a:ext cx="14097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WAN</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9" name="Flowchart: Display 8"/>
          <p:cNvSpPr/>
          <p:nvPr/>
        </p:nvSpPr>
        <p:spPr>
          <a:xfrm>
            <a:off x="1667970" y="1219200"/>
            <a:ext cx="7399830" cy="4235939"/>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t> Wide area network is used to transfer data over long geographical areas. When the information is carried over longer distances it has to pass more physical and logical environments. In order to develop a WAN one has to use the services of the ISPs. The working of the WAN technologies is limited to the physical layer, data link layer and the network layer of the OSI model.</a:t>
            </a:r>
            <a:endParaRPr lang="en-US" sz="2400" b="1" dirty="0"/>
          </a:p>
        </p:txBody>
      </p:sp>
      <p:sp>
        <p:nvSpPr>
          <p:cNvPr id="2" name="Flowchart: Display 1"/>
          <p:cNvSpPr/>
          <p:nvPr/>
        </p:nvSpPr>
        <p:spPr>
          <a:xfrm flipH="1">
            <a:off x="457200" y="1295400"/>
            <a:ext cx="8590460" cy="4361155"/>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a:t>There are FOUR major WAN Technologies</a:t>
            </a:r>
          </a:p>
          <a:p>
            <a:pPr marL="457200" indent="-457200">
              <a:buFont typeface="Wingdings" pitchFamily="2" charset="2"/>
              <a:buChar char="Ø"/>
            </a:pPr>
            <a:r>
              <a:rPr lang="en-US" sz="3600" b="1" dirty="0"/>
              <a:t>Circuit Switching</a:t>
            </a:r>
          </a:p>
          <a:p>
            <a:pPr marL="457200" indent="-457200">
              <a:buFont typeface="Wingdings" pitchFamily="2" charset="2"/>
              <a:buChar char="Ø"/>
            </a:pPr>
            <a:r>
              <a:rPr lang="en-US" sz="3600" b="1" dirty="0"/>
              <a:t>Packet Switching</a:t>
            </a:r>
          </a:p>
          <a:p>
            <a:pPr marL="457200" indent="-457200">
              <a:buFont typeface="Wingdings" pitchFamily="2" charset="2"/>
              <a:buChar char="Ø"/>
            </a:pPr>
            <a:r>
              <a:rPr lang="en-US" sz="3600" b="1" dirty="0"/>
              <a:t>Frame Relay</a:t>
            </a:r>
          </a:p>
          <a:p>
            <a:pPr marL="457200" indent="-457200">
              <a:buFont typeface="Wingdings" pitchFamily="2" charset="2"/>
              <a:buChar char="Ø"/>
            </a:pPr>
            <a:r>
              <a:rPr lang="en-US" sz="3600" b="1" dirty="0"/>
              <a:t>ATM</a:t>
            </a:r>
          </a:p>
        </p:txBody>
      </p:sp>
    </p:spTree>
    <p:extLst>
      <p:ext uri="{BB962C8B-B14F-4D97-AF65-F5344CB8AC3E}">
        <p14:creationId xmlns:p14="http://schemas.microsoft.com/office/powerpoint/2010/main" val="12520881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80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1000"/>
                                        <p:tgtEl>
                                          <p:spTgt spid="9"/>
                                        </p:tgtEl>
                                      </p:cBhvr>
                                    </p:animEffect>
                                  </p:childTnLst>
                                </p:cTn>
                              </p:par>
                              <p:par>
                                <p:cTn id="8" presetID="10" presetClass="entr" presetSubtype="0" fill="hold" nodeType="withEffect">
                                  <p:stCondLst>
                                    <p:cond delay="2400"/>
                                  </p:stCondLst>
                                  <p:iterate type="wd">
                                    <p:tmPct val="0"/>
                                  </p:iterate>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34" presetClass="emph" presetSubtype="0" fill="hold" nodeType="withEffect">
                                  <p:stCondLst>
                                    <p:cond delay="2900"/>
                                  </p:stCondLst>
                                  <p:iterate type="wd">
                                    <p:tmPct val="10000"/>
                                  </p:iterate>
                                  <p:childTnLst>
                                    <p:animMotion origin="layout" path="M 0.0 0.0 L 0.0 -0.07213" pathEditMode="relative" ptsTypes="">
                                      <p:cBhvr>
                                        <p:cTn id="12" dur="250" accel="50000" decel="50000" autoRev="1" fill="hold">
                                          <p:stCondLst>
                                            <p:cond delay="0"/>
                                          </p:stCondLst>
                                        </p:cTn>
                                        <p:tgtEl>
                                          <p:spTgt spid="9">
                                            <p:txEl>
                                              <p:pRg st="0" end="0"/>
                                            </p:txEl>
                                          </p:spTgt>
                                        </p:tgtEl>
                                        <p:attrNameLst>
                                          <p:attrName>ppt_x</p:attrName>
                                          <p:attrName>ppt_y</p:attrName>
                                        </p:attrNameLst>
                                      </p:cBhvr>
                                    </p:animMotion>
                                    <p:animRot by="1500000">
                                      <p:cBhvr>
                                        <p:cTn id="13" dur="125" fill="hold">
                                          <p:stCondLst>
                                            <p:cond delay="0"/>
                                          </p:stCondLst>
                                        </p:cTn>
                                        <p:tgtEl>
                                          <p:spTgt spid="9">
                                            <p:txEl>
                                              <p:pRg st="0" end="0"/>
                                            </p:txEl>
                                          </p:spTgt>
                                        </p:tgtEl>
                                        <p:attrNameLst>
                                          <p:attrName>r</p:attrName>
                                        </p:attrNameLst>
                                      </p:cBhvr>
                                    </p:animRot>
                                    <p:animRot by="-1500000">
                                      <p:cBhvr>
                                        <p:cTn id="14" dur="125" fill="hold">
                                          <p:stCondLst>
                                            <p:cond delay="125"/>
                                          </p:stCondLst>
                                        </p:cTn>
                                        <p:tgtEl>
                                          <p:spTgt spid="9">
                                            <p:txEl>
                                              <p:pRg st="0" end="0"/>
                                            </p:txEl>
                                          </p:spTgt>
                                        </p:tgtEl>
                                        <p:attrNameLst>
                                          <p:attrName>r</p:attrName>
                                        </p:attrNameLst>
                                      </p:cBhvr>
                                    </p:animRot>
                                    <p:animRot by="-1500000">
                                      <p:cBhvr>
                                        <p:cTn id="15" dur="125" fill="hold">
                                          <p:stCondLst>
                                            <p:cond delay="250"/>
                                          </p:stCondLst>
                                        </p:cTn>
                                        <p:tgtEl>
                                          <p:spTgt spid="9">
                                            <p:txEl>
                                              <p:pRg st="0" end="0"/>
                                            </p:txEl>
                                          </p:spTgt>
                                        </p:tgtEl>
                                        <p:attrNameLst>
                                          <p:attrName>r</p:attrName>
                                        </p:attrNameLst>
                                      </p:cBhvr>
                                    </p:animRot>
                                    <p:animRot by="1500000">
                                      <p:cBhvr>
                                        <p:cTn id="16" dur="125" fill="hold">
                                          <p:stCondLst>
                                            <p:cond delay="375"/>
                                          </p:stCondLst>
                                        </p:cTn>
                                        <p:tgtEl>
                                          <p:spTgt spid="9">
                                            <p:txEl>
                                              <p:pRg st="0" end="0"/>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1000"/>
                                        <p:tgtEl>
                                          <p:spTgt spid="2"/>
                                        </p:tgtEl>
                                      </p:cBhvr>
                                    </p:animEffect>
                                  </p:childTnLst>
                                </p:cTn>
                              </p:par>
                              <p:par>
                                <p:cTn id="22" presetID="10" presetClass="entr" presetSubtype="0" fill="hold" nodeType="withEffect">
                                  <p:stCondLst>
                                    <p:cond delay="700"/>
                                  </p:stCondLst>
                                  <p:iterate type="wd">
                                    <p:tmPct val="0"/>
                                  </p:iterate>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par>
                                <p:cTn id="25" presetID="10" presetClass="entr" presetSubtype="0" fill="hold" nodeType="withEffect">
                                  <p:stCondLst>
                                    <p:cond delay="700"/>
                                  </p:stCondLst>
                                  <p:iterate type="wd">
                                    <p:tmPct val="0"/>
                                  </p:iterate>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500"/>
                                        <p:tgtEl>
                                          <p:spTgt spid="2">
                                            <p:txEl>
                                              <p:pRg st="1" end="1"/>
                                            </p:txEl>
                                          </p:spTgt>
                                        </p:tgtEl>
                                      </p:cBhvr>
                                    </p:animEffect>
                                  </p:childTnLst>
                                </p:cTn>
                              </p:par>
                              <p:par>
                                <p:cTn id="28" presetID="10" presetClass="entr" presetSubtype="0" fill="hold" nodeType="withEffect">
                                  <p:stCondLst>
                                    <p:cond delay="700"/>
                                  </p:stCondLst>
                                  <p:iterate type="wd">
                                    <p:tmPct val="0"/>
                                  </p:iterate>
                                  <p:childTnLst>
                                    <p:set>
                                      <p:cBhvr>
                                        <p:cTn id="29" dur="1" fill="hold">
                                          <p:stCondLst>
                                            <p:cond delay="0"/>
                                          </p:stCondLst>
                                        </p:cTn>
                                        <p:tgtEl>
                                          <p:spTgt spid="2">
                                            <p:txEl>
                                              <p:pRg st="2" end="2"/>
                                            </p:txEl>
                                          </p:spTgt>
                                        </p:tgtEl>
                                        <p:attrNameLst>
                                          <p:attrName>style.visibility</p:attrName>
                                        </p:attrNameLst>
                                      </p:cBhvr>
                                      <p:to>
                                        <p:strVal val="visible"/>
                                      </p:to>
                                    </p:set>
                                    <p:animEffect transition="in" filter="fade">
                                      <p:cBhvr>
                                        <p:cTn id="30" dur="500"/>
                                        <p:tgtEl>
                                          <p:spTgt spid="2">
                                            <p:txEl>
                                              <p:pRg st="2" end="2"/>
                                            </p:txEl>
                                          </p:spTgt>
                                        </p:tgtEl>
                                      </p:cBhvr>
                                    </p:animEffect>
                                  </p:childTnLst>
                                </p:cTn>
                              </p:par>
                              <p:par>
                                <p:cTn id="31" presetID="10" presetClass="entr" presetSubtype="0" fill="hold" nodeType="withEffect">
                                  <p:stCondLst>
                                    <p:cond delay="700"/>
                                  </p:stCondLst>
                                  <p:iterate type="wd">
                                    <p:tmPct val="0"/>
                                  </p:iterate>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500"/>
                                        <p:tgtEl>
                                          <p:spTgt spid="2">
                                            <p:txEl>
                                              <p:pRg st="3" end="3"/>
                                            </p:txEl>
                                          </p:spTgt>
                                        </p:tgtEl>
                                      </p:cBhvr>
                                    </p:animEffect>
                                  </p:childTnLst>
                                </p:cTn>
                              </p:par>
                              <p:par>
                                <p:cTn id="34" presetID="10" presetClass="entr" presetSubtype="0" fill="hold" nodeType="withEffect">
                                  <p:stCondLst>
                                    <p:cond delay="700"/>
                                  </p:stCondLst>
                                  <p:iterate type="wd">
                                    <p:tmPct val="0"/>
                                  </p:iterate>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500"/>
                                        <p:tgtEl>
                                          <p:spTgt spid="2">
                                            <p:txEl>
                                              <p:pRg st="4" end="4"/>
                                            </p:txEl>
                                          </p:spTgt>
                                        </p:tgtEl>
                                      </p:cBhvr>
                                    </p:animEffect>
                                  </p:childTnLst>
                                </p:cTn>
                              </p:par>
                              <p:par>
                                <p:cTn id="37" presetID="34" presetClass="emph" presetSubtype="0" fill="hold" nodeType="withEffect">
                                  <p:stCondLst>
                                    <p:cond delay="1300"/>
                                  </p:stCondLst>
                                  <p:iterate type="wd">
                                    <p:tmPct val="10000"/>
                                  </p:iterate>
                                  <p:childTnLst>
                                    <p:animMotion origin="layout" path="M 0.0 0.0 L 0.0 -0.07213" pathEditMode="relative" ptsTypes="">
                                      <p:cBhvr>
                                        <p:cTn id="38" dur="250" accel="50000" decel="50000" autoRev="1" fill="hold">
                                          <p:stCondLst>
                                            <p:cond delay="0"/>
                                          </p:stCondLst>
                                        </p:cTn>
                                        <p:tgtEl>
                                          <p:spTgt spid="2">
                                            <p:txEl>
                                              <p:pRg st="0" end="0"/>
                                            </p:txEl>
                                          </p:spTgt>
                                        </p:tgtEl>
                                        <p:attrNameLst>
                                          <p:attrName>ppt_x</p:attrName>
                                          <p:attrName>ppt_y</p:attrName>
                                        </p:attrNameLst>
                                      </p:cBhvr>
                                    </p:animMotion>
                                    <p:animRot by="1500000">
                                      <p:cBhvr>
                                        <p:cTn id="39" dur="125" fill="hold">
                                          <p:stCondLst>
                                            <p:cond delay="0"/>
                                          </p:stCondLst>
                                        </p:cTn>
                                        <p:tgtEl>
                                          <p:spTgt spid="2">
                                            <p:txEl>
                                              <p:pRg st="0" end="0"/>
                                            </p:txEl>
                                          </p:spTgt>
                                        </p:tgtEl>
                                        <p:attrNameLst>
                                          <p:attrName>r</p:attrName>
                                        </p:attrNameLst>
                                      </p:cBhvr>
                                    </p:animRot>
                                    <p:animRot by="-1500000">
                                      <p:cBhvr>
                                        <p:cTn id="40" dur="125" fill="hold">
                                          <p:stCondLst>
                                            <p:cond delay="125"/>
                                          </p:stCondLst>
                                        </p:cTn>
                                        <p:tgtEl>
                                          <p:spTgt spid="2">
                                            <p:txEl>
                                              <p:pRg st="0" end="0"/>
                                            </p:txEl>
                                          </p:spTgt>
                                        </p:tgtEl>
                                        <p:attrNameLst>
                                          <p:attrName>r</p:attrName>
                                        </p:attrNameLst>
                                      </p:cBhvr>
                                    </p:animRot>
                                    <p:animRot by="-1500000">
                                      <p:cBhvr>
                                        <p:cTn id="41" dur="125" fill="hold">
                                          <p:stCondLst>
                                            <p:cond delay="250"/>
                                          </p:stCondLst>
                                        </p:cTn>
                                        <p:tgtEl>
                                          <p:spTgt spid="2">
                                            <p:txEl>
                                              <p:pRg st="0" end="0"/>
                                            </p:txEl>
                                          </p:spTgt>
                                        </p:tgtEl>
                                        <p:attrNameLst>
                                          <p:attrName>r</p:attrName>
                                        </p:attrNameLst>
                                      </p:cBhvr>
                                    </p:animRot>
                                    <p:animRot by="1500000">
                                      <p:cBhvr>
                                        <p:cTn id="42" dur="125" fill="hold">
                                          <p:stCondLst>
                                            <p:cond delay="375"/>
                                          </p:stCondLst>
                                        </p:cTn>
                                        <p:tgtEl>
                                          <p:spTgt spid="2">
                                            <p:txEl>
                                              <p:pRg st="0" end="0"/>
                                            </p:txEl>
                                          </p:spTgt>
                                        </p:tgtEl>
                                        <p:attrNameLst>
                                          <p:attrName>r</p:attrName>
                                        </p:attrNameLst>
                                      </p:cBhvr>
                                    </p:animRot>
                                  </p:childTnLst>
                                </p:cTn>
                              </p:par>
                              <p:par>
                                <p:cTn id="43" presetID="34" presetClass="emph" presetSubtype="0" fill="hold" nodeType="withEffect">
                                  <p:stCondLst>
                                    <p:cond delay="1300"/>
                                  </p:stCondLst>
                                  <p:iterate type="wd">
                                    <p:tmPct val="10000"/>
                                  </p:iterate>
                                  <p:childTnLst>
                                    <p:animMotion origin="layout" path="M 0.0 0.0 L 0.0 -0.07213" pathEditMode="relative" ptsTypes="">
                                      <p:cBhvr>
                                        <p:cTn id="44" dur="250" accel="50000" decel="50000" autoRev="1" fill="hold">
                                          <p:stCondLst>
                                            <p:cond delay="0"/>
                                          </p:stCondLst>
                                        </p:cTn>
                                        <p:tgtEl>
                                          <p:spTgt spid="2">
                                            <p:txEl>
                                              <p:pRg st="1" end="1"/>
                                            </p:txEl>
                                          </p:spTgt>
                                        </p:tgtEl>
                                        <p:attrNameLst>
                                          <p:attrName>ppt_x</p:attrName>
                                          <p:attrName>ppt_y</p:attrName>
                                        </p:attrNameLst>
                                      </p:cBhvr>
                                    </p:animMotion>
                                    <p:animRot by="1500000">
                                      <p:cBhvr>
                                        <p:cTn id="45" dur="125" fill="hold">
                                          <p:stCondLst>
                                            <p:cond delay="0"/>
                                          </p:stCondLst>
                                        </p:cTn>
                                        <p:tgtEl>
                                          <p:spTgt spid="2">
                                            <p:txEl>
                                              <p:pRg st="1" end="1"/>
                                            </p:txEl>
                                          </p:spTgt>
                                        </p:tgtEl>
                                        <p:attrNameLst>
                                          <p:attrName>r</p:attrName>
                                        </p:attrNameLst>
                                      </p:cBhvr>
                                    </p:animRot>
                                    <p:animRot by="-1500000">
                                      <p:cBhvr>
                                        <p:cTn id="46" dur="125" fill="hold">
                                          <p:stCondLst>
                                            <p:cond delay="125"/>
                                          </p:stCondLst>
                                        </p:cTn>
                                        <p:tgtEl>
                                          <p:spTgt spid="2">
                                            <p:txEl>
                                              <p:pRg st="1" end="1"/>
                                            </p:txEl>
                                          </p:spTgt>
                                        </p:tgtEl>
                                        <p:attrNameLst>
                                          <p:attrName>r</p:attrName>
                                        </p:attrNameLst>
                                      </p:cBhvr>
                                    </p:animRot>
                                    <p:animRot by="-1500000">
                                      <p:cBhvr>
                                        <p:cTn id="47" dur="125" fill="hold">
                                          <p:stCondLst>
                                            <p:cond delay="250"/>
                                          </p:stCondLst>
                                        </p:cTn>
                                        <p:tgtEl>
                                          <p:spTgt spid="2">
                                            <p:txEl>
                                              <p:pRg st="1" end="1"/>
                                            </p:txEl>
                                          </p:spTgt>
                                        </p:tgtEl>
                                        <p:attrNameLst>
                                          <p:attrName>r</p:attrName>
                                        </p:attrNameLst>
                                      </p:cBhvr>
                                    </p:animRot>
                                    <p:animRot by="1500000">
                                      <p:cBhvr>
                                        <p:cTn id="48" dur="125" fill="hold">
                                          <p:stCondLst>
                                            <p:cond delay="375"/>
                                          </p:stCondLst>
                                        </p:cTn>
                                        <p:tgtEl>
                                          <p:spTgt spid="2">
                                            <p:txEl>
                                              <p:pRg st="1" end="1"/>
                                            </p:txEl>
                                          </p:spTgt>
                                        </p:tgtEl>
                                        <p:attrNameLst>
                                          <p:attrName>r</p:attrName>
                                        </p:attrNameLst>
                                      </p:cBhvr>
                                    </p:animRot>
                                  </p:childTnLst>
                                </p:cTn>
                              </p:par>
                              <p:par>
                                <p:cTn id="49" presetID="34" presetClass="emph" presetSubtype="0" fill="hold" nodeType="withEffect">
                                  <p:stCondLst>
                                    <p:cond delay="1300"/>
                                  </p:stCondLst>
                                  <p:iterate type="wd">
                                    <p:tmPct val="10000"/>
                                  </p:iterate>
                                  <p:childTnLst>
                                    <p:animMotion origin="layout" path="M 0.0 0.0 L 0.0 -0.07213" pathEditMode="relative" ptsTypes="">
                                      <p:cBhvr>
                                        <p:cTn id="50" dur="250" accel="50000" decel="50000" autoRev="1" fill="hold">
                                          <p:stCondLst>
                                            <p:cond delay="0"/>
                                          </p:stCondLst>
                                        </p:cTn>
                                        <p:tgtEl>
                                          <p:spTgt spid="2">
                                            <p:txEl>
                                              <p:pRg st="2" end="2"/>
                                            </p:txEl>
                                          </p:spTgt>
                                        </p:tgtEl>
                                        <p:attrNameLst>
                                          <p:attrName>ppt_x</p:attrName>
                                          <p:attrName>ppt_y</p:attrName>
                                        </p:attrNameLst>
                                      </p:cBhvr>
                                    </p:animMotion>
                                    <p:animRot by="1500000">
                                      <p:cBhvr>
                                        <p:cTn id="51" dur="125" fill="hold">
                                          <p:stCondLst>
                                            <p:cond delay="0"/>
                                          </p:stCondLst>
                                        </p:cTn>
                                        <p:tgtEl>
                                          <p:spTgt spid="2">
                                            <p:txEl>
                                              <p:pRg st="2" end="2"/>
                                            </p:txEl>
                                          </p:spTgt>
                                        </p:tgtEl>
                                        <p:attrNameLst>
                                          <p:attrName>r</p:attrName>
                                        </p:attrNameLst>
                                      </p:cBhvr>
                                    </p:animRot>
                                    <p:animRot by="-1500000">
                                      <p:cBhvr>
                                        <p:cTn id="52" dur="125" fill="hold">
                                          <p:stCondLst>
                                            <p:cond delay="125"/>
                                          </p:stCondLst>
                                        </p:cTn>
                                        <p:tgtEl>
                                          <p:spTgt spid="2">
                                            <p:txEl>
                                              <p:pRg st="2" end="2"/>
                                            </p:txEl>
                                          </p:spTgt>
                                        </p:tgtEl>
                                        <p:attrNameLst>
                                          <p:attrName>r</p:attrName>
                                        </p:attrNameLst>
                                      </p:cBhvr>
                                    </p:animRot>
                                    <p:animRot by="-1500000">
                                      <p:cBhvr>
                                        <p:cTn id="53" dur="125" fill="hold">
                                          <p:stCondLst>
                                            <p:cond delay="250"/>
                                          </p:stCondLst>
                                        </p:cTn>
                                        <p:tgtEl>
                                          <p:spTgt spid="2">
                                            <p:txEl>
                                              <p:pRg st="2" end="2"/>
                                            </p:txEl>
                                          </p:spTgt>
                                        </p:tgtEl>
                                        <p:attrNameLst>
                                          <p:attrName>r</p:attrName>
                                        </p:attrNameLst>
                                      </p:cBhvr>
                                    </p:animRot>
                                    <p:animRot by="1500000">
                                      <p:cBhvr>
                                        <p:cTn id="54" dur="125" fill="hold">
                                          <p:stCondLst>
                                            <p:cond delay="375"/>
                                          </p:stCondLst>
                                        </p:cTn>
                                        <p:tgtEl>
                                          <p:spTgt spid="2">
                                            <p:txEl>
                                              <p:pRg st="2" end="2"/>
                                            </p:txEl>
                                          </p:spTgt>
                                        </p:tgtEl>
                                        <p:attrNameLst>
                                          <p:attrName>r</p:attrName>
                                        </p:attrNameLst>
                                      </p:cBhvr>
                                    </p:animRot>
                                  </p:childTnLst>
                                </p:cTn>
                              </p:par>
                              <p:par>
                                <p:cTn id="55" presetID="34" presetClass="emph" presetSubtype="0" fill="hold" nodeType="withEffect">
                                  <p:stCondLst>
                                    <p:cond delay="1300"/>
                                  </p:stCondLst>
                                  <p:iterate type="wd">
                                    <p:tmPct val="10000"/>
                                  </p:iterate>
                                  <p:childTnLst>
                                    <p:animMotion origin="layout" path="M 0.0 0.0 L 0.0 -0.07213" pathEditMode="relative" ptsTypes="">
                                      <p:cBhvr>
                                        <p:cTn id="56" dur="250" accel="50000" decel="50000" autoRev="1" fill="hold">
                                          <p:stCondLst>
                                            <p:cond delay="0"/>
                                          </p:stCondLst>
                                        </p:cTn>
                                        <p:tgtEl>
                                          <p:spTgt spid="2">
                                            <p:txEl>
                                              <p:pRg st="3" end="3"/>
                                            </p:txEl>
                                          </p:spTgt>
                                        </p:tgtEl>
                                        <p:attrNameLst>
                                          <p:attrName>ppt_x</p:attrName>
                                          <p:attrName>ppt_y</p:attrName>
                                        </p:attrNameLst>
                                      </p:cBhvr>
                                    </p:animMotion>
                                    <p:animRot by="1500000">
                                      <p:cBhvr>
                                        <p:cTn id="57" dur="125" fill="hold">
                                          <p:stCondLst>
                                            <p:cond delay="0"/>
                                          </p:stCondLst>
                                        </p:cTn>
                                        <p:tgtEl>
                                          <p:spTgt spid="2">
                                            <p:txEl>
                                              <p:pRg st="3" end="3"/>
                                            </p:txEl>
                                          </p:spTgt>
                                        </p:tgtEl>
                                        <p:attrNameLst>
                                          <p:attrName>r</p:attrName>
                                        </p:attrNameLst>
                                      </p:cBhvr>
                                    </p:animRot>
                                    <p:animRot by="-1500000">
                                      <p:cBhvr>
                                        <p:cTn id="58" dur="125" fill="hold">
                                          <p:stCondLst>
                                            <p:cond delay="125"/>
                                          </p:stCondLst>
                                        </p:cTn>
                                        <p:tgtEl>
                                          <p:spTgt spid="2">
                                            <p:txEl>
                                              <p:pRg st="3" end="3"/>
                                            </p:txEl>
                                          </p:spTgt>
                                        </p:tgtEl>
                                        <p:attrNameLst>
                                          <p:attrName>r</p:attrName>
                                        </p:attrNameLst>
                                      </p:cBhvr>
                                    </p:animRot>
                                    <p:animRot by="-1500000">
                                      <p:cBhvr>
                                        <p:cTn id="59" dur="125" fill="hold">
                                          <p:stCondLst>
                                            <p:cond delay="250"/>
                                          </p:stCondLst>
                                        </p:cTn>
                                        <p:tgtEl>
                                          <p:spTgt spid="2">
                                            <p:txEl>
                                              <p:pRg st="3" end="3"/>
                                            </p:txEl>
                                          </p:spTgt>
                                        </p:tgtEl>
                                        <p:attrNameLst>
                                          <p:attrName>r</p:attrName>
                                        </p:attrNameLst>
                                      </p:cBhvr>
                                    </p:animRot>
                                    <p:animRot by="1500000">
                                      <p:cBhvr>
                                        <p:cTn id="60" dur="125" fill="hold">
                                          <p:stCondLst>
                                            <p:cond delay="375"/>
                                          </p:stCondLst>
                                        </p:cTn>
                                        <p:tgtEl>
                                          <p:spTgt spid="2">
                                            <p:txEl>
                                              <p:pRg st="3" end="3"/>
                                            </p:txEl>
                                          </p:spTgt>
                                        </p:tgtEl>
                                        <p:attrNameLst>
                                          <p:attrName>r</p:attrName>
                                        </p:attrNameLst>
                                      </p:cBhvr>
                                    </p:animRot>
                                  </p:childTnLst>
                                </p:cTn>
                              </p:par>
                              <p:par>
                                <p:cTn id="61" presetID="34" presetClass="emph" presetSubtype="0" fill="hold" nodeType="withEffect">
                                  <p:stCondLst>
                                    <p:cond delay="1300"/>
                                  </p:stCondLst>
                                  <p:iterate type="wd">
                                    <p:tmPct val="10000"/>
                                  </p:iterate>
                                  <p:childTnLst>
                                    <p:animMotion origin="layout" path="M 0.0 0.0 L 0.0 -0.07213" pathEditMode="relative" ptsTypes="">
                                      <p:cBhvr>
                                        <p:cTn id="62" dur="250" accel="50000" decel="50000" autoRev="1" fill="hold">
                                          <p:stCondLst>
                                            <p:cond delay="0"/>
                                          </p:stCondLst>
                                        </p:cTn>
                                        <p:tgtEl>
                                          <p:spTgt spid="2">
                                            <p:txEl>
                                              <p:pRg st="4" end="4"/>
                                            </p:txEl>
                                          </p:spTgt>
                                        </p:tgtEl>
                                        <p:attrNameLst>
                                          <p:attrName>ppt_x</p:attrName>
                                          <p:attrName>ppt_y</p:attrName>
                                        </p:attrNameLst>
                                      </p:cBhvr>
                                    </p:animMotion>
                                    <p:animRot by="1500000">
                                      <p:cBhvr>
                                        <p:cTn id="63" dur="125" fill="hold">
                                          <p:stCondLst>
                                            <p:cond delay="0"/>
                                          </p:stCondLst>
                                        </p:cTn>
                                        <p:tgtEl>
                                          <p:spTgt spid="2">
                                            <p:txEl>
                                              <p:pRg st="4" end="4"/>
                                            </p:txEl>
                                          </p:spTgt>
                                        </p:tgtEl>
                                        <p:attrNameLst>
                                          <p:attrName>r</p:attrName>
                                        </p:attrNameLst>
                                      </p:cBhvr>
                                    </p:animRot>
                                    <p:animRot by="-1500000">
                                      <p:cBhvr>
                                        <p:cTn id="64" dur="125" fill="hold">
                                          <p:stCondLst>
                                            <p:cond delay="125"/>
                                          </p:stCondLst>
                                        </p:cTn>
                                        <p:tgtEl>
                                          <p:spTgt spid="2">
                                            <p:txEl>
                                              <p:pRg st="4" end="4"/>
                                            </p:txEl>
                                          </p:spTgt>
                                        </p:tgtEl>
                                        <p:attrNameLst>
                                          <p:attrName>r</p:attrName>
                                        </p:attrNameLst>
                                      </p:cBhvr>
                                    </p:animRot>
                                    <p:animRot by="-1500000">
                                      <p:cBhvr>
                                        <p:cTn id="65" dur="125" fill="hold">
                                          <p:stCondLst>
                                            <p:cond delay="250"/>
                                          </p:stCondLst>
                                        </p:cTn>
                                        <p:tgtEl>
                                          <p:spTgt spid="2">
                                            <p:txEl>
                                              <p:pRg st="4" end="4"/>
                                            </p:txEl>
                                          </p:spTgt>
                                        </p:tgtEl>
                                        <p:attrNameLst>
                                          <p:attrName>r</p:attrName>
                                        </p:attrNameLst>
                                      </p:cBhvr>
                                    </p:animRot>
                                    <p:animRot by="1500000">
                                      <p:cBhvr>
                                        <p:cTn id="66" dur="125" fill="hold">
                                          <p:stCondLst>
                                            <p:cond delay="375"/>
                                          </p:stCondLst>
                                        </p:cTn>
                                        <p:tgtEl>
                                          <p:spTgt spid="2">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14400" y="816114"/>
            <a:ext cx="14097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WAN</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9" name="Flowchart: Display 8"/>
          <p:cNvSpPr/>
          <p:nvPr/>
        </p:nvSpPr>
        <p:spPr>
          <a:xfrm>
            <a:off x="2057400" y="1981200"/>
            <a:ext cx="6205151" cy="3831930"/>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dirty="0"/>
              <a:t>Circuit-switched is a type of network in which a physical path is obtained for and dedicated to a single connection between two end-points in the network for the duration of the connection.</a:t>
            </a:r>
            <a:endParaRPr lang="en-US" sz="2800" b="1" dirty="0"/>
          </a:p>
        </p:txBody>
      </p:sp>
      <p:sp>
        <p:nvSpPr>
          <p:cNvPr id="121" name="Rectangle 120"/>
          <p:cNvSpPr/>
          <p:nvPr/>
        </p:nvSpPr>
        <p:spPr>
          <a:xfrm>
            <a:off x="3036811" y="838200"/>
            <a:ext cx="4049789" cy="707886"/>
          </a:xfrm>
          <a:prstGeom prst="rect">
            <a:avLst/>
          </a:prstGeom>
          <a:noFill/>
          <a:ln w="34925">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Circuit Switching</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2" name="Rectangle 121"/>
          <p:cNvSpPr/>
          <p:nvPr/>
        </p:nvSpPr>
        <p:spPr>
          <a:xfrm>
            <a:off x="2362200" y="1524000"/>
            <a:ext cx="5209148" cy="679133"/>
          </a:xfrm>
          <a:prstGeom prst="rect">
            <a:avLst/>
          </a:prstGeom>
          <a:noFill/>
          <a:ln w="34925">
            <a:noFill/>
          </a:ln>
          <a:effectLst>
            <a:outerShdw blurRad="225425" dist="50800" dir="5220000" algn="ctr">
              <a:srgbClr val="000000">
                <a:alpha val="33000"/>
              </a:srgbClr>
            </a:outerShdw>
          </a:effectLst>
          <a:scene3d>
            <a:camera prst="isometricOffAxis1Right"/>
            <a:lightRig rig="threePt" dir="t"/>
          </a:scene3d>
        </p:spPr>
        <p:txBody>
          <a:bodyPr wrap="square" lIns="91440" tIns="45720" rIns="91440" bIns="45720">
            <a:spAutoFit/>
          </a:bodyPr>
          <a:lstStyle/>
          <a:p>
            <a:pPr algn="ct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 Telephone Network </a:t>
            </a:r>
            <a:endParaRPr lang="en-U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loud 2"/>
          <p:cNvSpPr/>
          <p:nvPr/>
        </p:nvSpPr>
        <p:spPr>
          <a:xfrm>
            <a:off x="1314450" y="2438400"/>
            <a:ext cx="6610350" cy="3872485"/>
          </a:xfrm>
          <a:prstGeom prst="cloud">
            <a:avLst/>
          </a:prstGeom>
          <a:noFill/>
          <a:ln w="76200"/>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nvGrpSpPr>
          <p:cNvPr id="2051" name="Group 2050"/>
          <p:cNvGrpSpPr/>
          <p:nvPr/>
        </p:nvGrpSpPr>
        <p:grpSpPr>
          <a:xfrm>
            <a:off x="457200" y="1981200"/>
            <a:ext cx="8153400" cy="4495800"/>
            <a:chOff x="457200" y="1981200"/>
            <a:chExt cx="8153400" cy="4495800"/>
          </a:xfrm>
        </p:grpSpPr>
        <p:pic>
          <p:nvPicPr>
            <p:cNvPr id="1027" name="Picture 3" descr="C:\Users\Yougeshwar\Desktop\Peresentation\images\telephone-ic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57200" y="1981200"/>
              <a:ext cx="15240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3" descr="C:\Users\Yougeshwar\Desktop\Peresentation\images\telephone-ic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5257800"/>
              <a:ext cx="152400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0" name="Group 2049"/>
          <p:cNvGrpSpPr/>
          <p:nvPr/>
        </p:nvGrpSpPr>
        <p:grpSpPr>
          <a:xfrm>
            <a:off x="1619250" y="2895600"/>
            <a:ext cx="5829300" cy="3181350"/>
            <a:chOff x="1619250" y="2895600"/>
            <a:chExt cx="5829300" cy="3181350"/>
          </a:xfrm>
        </p:grpSpPr>
        <p:cxnSp>
          <p:nvCxnSpPr>
            <p:cNvPr id="18" name="Straight Connector 17"/>
            <p:cNvCxnSpPr/>
            <p:nvPr/>
          </p:nvCxnSpPr>
          <p:spPr>
            <a:xfrm>
              <a:off x="1619250" y="2895600"/>
              <a:ext cx="1123950" cy="419100"/>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p:cNvCxnSpPr/>
            <p:nvPr/>
          </p:nvCxnSpPr>
          <p:spPr>
            <a:xfrm>
              <a:off x="3599843" y="3505200"/>
              <a:ext cx="617429" cy="381000"/>
            </a:xfrm>
            <a:prstGeom prst="line">
              <a:avLst/>
            </a:prstGeom>
          </p:spPr>
          <p:style>
            <a:lnRef idx="3">
              <a:schemeClr val="dk1"/>
            </a:lnRef>
            <a:fillRef idx="0">
              <a:schemeClr val="dk1"/>
            </a:fillRef>
            <a:effectRef idx="2">
              <a:schemeClr val="dk1"/>
            </a:effectRef>
            <a:fontRef idx="minor">
              <a:schemeClr val="tx1"/>
            </a:fontRef>
          </p:style>
        </p:cxnSp>
        <p:cxnSp>
          <p:nvCxnSpPr>
            <p:cNvPr id="142" name="Straight Connector 141"/>
            <p:cNvCxnSpPr/>
            <p:nvPr/>
          </p:nvCxnSpPr>
          <p:spPr>
            <a:xfrm>
              <a:off x="4990499" y="4495800"/>
              <a:ext cx="679172" cy="457200"/>
            </a:xfrm>
            <a:prstGeom prst="line">
              <a:avLst/>
            </a:prstGeom>
          </p:spPr>
          <p:style>
            <a:lnRef idx="3">
              <a:schemeClr val="dk1"/>
            </a:lnRef>
            <a:fillRef idx="0">
              <a:schemeClr val="dk1"/>
            </a:fillRef>
            <a:effectRef idx="2">
              <a:schemeClr val="dk1"/>
            </a:effectRef>
            <a:fontRef idx="minor">
              <a:schemeClr val="tx1"/>
            </a:fontRef>
          </p:style>
        </p:cxnSp>
        <p:cxnSp>
          <p:nvCxnSpPr>
            <p:cNvPr id="145" name="Straight Connector 144"/>
            <p:cNvCxnSpPr/>
            <p:nvPr/>
          </p:nvCxnSpPr>
          <p:spPr>
            <a:xfrm>
              <a:off x="6477000" y="5486400"/>
              <a:ext cx="971550" cy="590550"/>
            </a:xfrm>
            <a:prstGeom prst="line">
              <a:avLst/>
            </a:prstGeom>
          </p:spPr>
          <p:style>
            <a:lnRef idx="3">
              <a:schemeClr val="dk1"/>
            </a:lnRef>
            <a:fillRef idx="0">
              <a:schemeClr val="dk1"/>
            </a:fillRef>
            <a:effectRef idx="2">
              <a:schemeClr val="dk1"/>
            </a:effectRef>
            <a:fontRef idx="minor">
              <a:schemeClr val="tx1"/>
            </a:fontRef>
          </p:style>
        </p:cxnSp>
      </p:grpSp>
      <p:sp>
        <p:nvSpPr>
          <p:cNvPr id="28" name="Rounded Rectangular Callout 27"/>
          <p:cNvSpPr/>
          <p:nvPr/>
        </p:nvSpPr>
        <p:spPr>
          <a:xfrm>
            <a:off x="400050" y="3081565"/>
            <a:ext cx="2626929" cy="1642835"/>
          </a:xfrm>
          <a:custGeom>
            <a:avLst/>
            <a:gdLst>
              <a:gd name="connsiteX0" fmla="*/ 0 w 1962150"/>
              <a:gd name="connsiteY0" fmla="*/ 327032 h 2305050"/>
              <a:gd name="connsiteX1" fmla="*/ 327032 w 1962150"/>
              <a:gd name="connsiteY1" fmla="*/ 0 h 2305050"/>
              <a:gd name="connsiteX2" fmla="*/ 327025 w 1962150"/>
              <a:gd name="connsiteY2" fmla="*/ 0 h 2305050"/>
              <a:gd name="connsiteX3" fmla="*/ 851887 w 1962150"/>
              <a:gd name="connsiteY3" fmla="*/ -528410 h 2305050"/>
              <a:gd name="connsiteX4" fmla="*/ 817563 w 1962150"/>
              <a:gd name="connsiteY4" fmla="*/ 0 h 2305050"/>
              <a:gd name="connsiteX5" fmla="*/ 1635118 w 1962150"/>
              <a:gd name="connsiteY5" fmla="*/ 0 h 2305050"/>
              <a:gd name="connsiteX6" fmla="*/ 1962150 w 1962150"/>
              <a:gd name="connsiteY6" fmla="*/ 327032 h 2305050"/>
              <a:gd name="connsiteX7" fmla="*/ 1962150 w 1962150"/>
              <a:gd name="connsiteY7" fmla="*/ 384175 h 2305050"/>
              <a:gd name="connsiteX8" fmla="*/ 1962150 w 1962150"/>
              <a:gd name="connsiteY8" fmla="*/ 384175 h 2305050"/>
              <a:gd name="connsiteX9" fmla="*/ 1962150 w 1962150"/>
              <a:gd name="connsiteY9" fmla="*/ 960438 h 2305050"/>
              <a:gd name="connsiteX10" fmla="*/ 1962150 w 1962150"/>
              <a:gd name="connsiteY10" fmla="*/ 1978018 h 2305050"/>
              <a:gd name="connsiteX11" fmla="*/ 1635118 w 1962150"/>
              <a:gd name="connsiteY11" fmla="*/ 2305050 h 2305050"/>
              <a:gd name="connsiteX12" fmla="*/ 817563 w 1962150"/>
              <a:gd name="connsiteY12" fmla="*/ 2305050 h 2305050"/>
              <a:gd name="connsiteX13" fmla="*/ 327025 w 1962150"/>
              <a:gd name="connsiteY13" fmla="*/ 2305050 h 2305050"/>
              <a:gd name="connsiteX14" fmla="*/ 327025 w 1962150"/>
              <a:gd name="connsiteY14" fmla="*/ 2305050 h 2305050"/>
              <a:gd name="connsiteX15" fmla="*/ 327032 w 1962150"/>
              <a:gd name="connsiteY15" fmla="*/ 2305050 h 2305050"/>
              <a:gd name="connsiteX16" fmla="*/ 0 w 1962150"/>
              <a:gd name="connsiteY16" fmla="*/ 1978018 h 2305050"/>
              <a:gd name="connsiteX17" fmla="*/ 0 w 1962150"/>
              <a:gd name="connsiteY17" fmla="*/ 960438 h 2305050"/>
              <a:gd name="connsiteX18" fmla="*/ 0 w 1962150"/>
              <a:gd name="connsiteY18" fmla="*/ 384175 h 2305050"/>
              <a:gd name="connsiteX19" fmla="*/ 0 w 1962150"/>
              <a:gd name="connsiteY19" fmla="*/ 384175 h 2305050"/>
              <a:gd name="connsiteX20" fmla="*/ 0 w 1962150"/>
              <a:gd name="connsiteY20" fmla="*/ 327032 h 2305050"/>
              <a:gd name="connsiteX0" fmla="*/ 0 w 1962150"/>
              <a:gd name="connsiteY0" fmla="*/ 855442 h 2833460"/>
              <a:gd name="connsiteX1" fmla="*/ 327032 w 1962150"/>
              <a:gd name="connsiteY1" fmla="*/ 528410 h 2833460"/>
              <a:gd name="connsiteX2" fmla="*/ 327025 w 1962150"/>
              <a:gd name="connsiteY2" fmla="*/ 528410 h 2833460"/>
              <a:gd name="connsiteX3" fmla="*/ 851887 w 1962150"/>
              <a:gd name="connsiteY3" fmla="*/ 0 h 2833460"/>
              <a:gd name="connsiteX4" fmla="*/ 817563 w 1962150"/>
              <a:gd name="connsiteY4" fmla="*/ 528410 h 2833460"/>
              <a:gd name="connsiteX5" fmla="*/ 1635118 w 1962150"/>
              <a:gd name="connsiteY5" fmla="*/ 528410 h 2833460"/>
              <a:gd name="connsiteX6" fmla="*/ 1962150 w 1962150"/>
              <a:gd name="connsiteY6" fmla="*/ 855442 h 2833460"/>
              <a:gd name="connsiteX7" fmla="*/ 1962150 w 1962150"/>
              <a:gd name="connsiteY7" fmla="*/ 912585 h 2833460"/>
              <a:gd name="connsiteX8" fmla="*/ 1962150 w 1962150"/>
              <a:gd name="connsiteY8" fmla="*/ 912585 h 2833460"/>
              <a:gd name="connsiteX9" fmla="*/ 1949012 w 1962150"/>
              <a:gd name="connsiteY9" fmla="*/ 1112063 h 2833460"/>
              <a:gd name="connsiteX10" fmla="*/ 1962150 w 1962150"/>
              <a:gd name="connsiteY10" fmla="*/ 1488848 h 2833460"/>
              <a:gd name="connsiteX11" fmla="*/ 1962150 w 1962150"/>
              <a:gd name="connsiteY11" fmla="*/ 2506428 h 2833460"/>
              <a:gd name="connsiteX12" fmla="*/ 1635118 w 1962150"/>
              <a:gd name="connsiteY12" fmla="*/ 2833460 h 2833460"/>
              <a:gd name="connsiteX13" fmla="*/ 817563 w 1962150"/>
              <a:gd name="connsiteY13" fmla="*/ 2833460 h 2833460"/>
              <a:gd name="connsiteX14" fmla="*/ 327025 w 1962150"/>
              <a:gd name="connsiteY14" fmla="*/ 2833460 h 2833460"/>
              <a:gd name="connsiteX15" fmla="*/ 327025 w 1962150"/>
              <a:gd name="connsiteY15" fmla="*/ 2833460 h 2833460"/>
              <a:gd name="connsiteX16" fmla="*/ 327032 w 1962150"/>
              <a:gd name="connsiteY16" fmla="*/ 2833460 h 2833460"/>
              <a:gd name="connsiteX17" fmla="*/ 0 w 1962150"/>
              <a:gd name="connsiteY17" fmla="*/ 2506428 h 2833460"/>
              <a:gd name="connsiteX18" fmla="*/ 0 w 1962150"/>
              <a:gd name="connsiteY18" fmla="*/ 1488848 h 2833460"/>
              <a:gd name="connsiteX19" fmla="*/ 0 w 1962150"/>
              <a:gd name="connsiteY19" fmla="*/ 912585 h 2833460"/>
              <a:gd name="connsiteX20" fmla="*/ 0 w 1962150"/>
              <a:gd name="connsiteY20" fmla="*/ 912585 h 2833460"/>
              <a:gd name="connsiteX21" fmla="*/ 0 w 1962150"/>
              <a:gd name="connsiteY21" fmla="*/ 855442 h 2833460"/>
              <a:gd name="connsiteX0" fmla="*/ 0 w 2611163"/>
              <a:gd name="connsiteY0" fmla="*/ 855442 h 2833460"/>
              <a:gd name="connsiteX1" fmla="*/ 327032 w 2611163"/>
              <a:gd name="connsiteY1" fmla="*/ 528410 h 2833460"/>
              <a:gd name="connsiteX2" fmla="*/ 327025 w 2611163"/>
              <a:gd name="connsiteY2" fmla="*/ 528410 h 2833460"/>
              <a:gd name="connsiteX3" fmla="*/ 851887 w 2611163"/>
              <a:gd name="connsiteY3" fmla="*/ 0 h 2833460"/>
              <a:gd name="connsiteX4" fmla="*/ 817563 w 2611163"/>
              <a:gd name="connsiteY4" fmla="*/ 528410 h 2833460"/>
              <a:gd name="connsiteX5" fmla="*/ 1635118 w 2611163"/>
              <a:gd name="connsiteY5" fmla="*/ 528410 h 2833460"/>
              <a:gd name="connsiteX6" fmla="*/ 1962150 w 2611163"/>
              <a:gd name="connsiteY6" fmla="*/ 855442 h 2833460"/>
              <a:gd name="connsiteX7" fmla="*/ 1962150 w 2611163"/>
              <a:gd name="connsiteY7" fmla="*/ 912585 h 2833460"/>
              <a:gd name="connsiteX8" fmla="*/ 1962150 w 2611163"/>
              <a:gd name="connsiteY8" fmla="*/ 912585 h 2833460"/>
              <a:gd name="connsiteX9" fmla="*/ 2611163 w 2611163"/>
              <a:gd name="connsiteY9" fmla="*/ 1112063 h 2833460"/>
              <a:gd name="connsiteX10" fmla="*/ 1962150 w 2611163"/>
              <a:gd name="connsiteY10" fmla="*/ 1488848 h 2833460"/>
              <a:gd name="connsiteX11" fmla="*/ 1962150 w 2611163"/>
              <a:gd name="connsiteY11" fmla="*/ 2506428 h 2833460"/>
              <a:gd name="connsiteX12" fmla="*/ 1635118 w 2611163"/>
              <a:gd name="connsiteY12" fmla="*/ 2833460 h 2833460"/>
              <a:gd name="connsiteX13" fmla="*/ 817563 w 2611163"/>
              <a:gd name="connsiteY13" fmla="*/ 2833460 h 2833460"/>
              <a:gd name="connsiteX14" fmla="*/ 327025 w 2611163"/>
              <a:gd name="connsiteY14" fmla="*/ 2833460 h 2833460"/>
              <a:gd name="connsiteX15" fmla="*/ 327025 w 2611163"/>
              <a:gd name="connsiteY15" fmla="*/ 2833460 h 2833460"/>
              <a:gd name="connsiteX16" fmla="*/ 327032 w 2611163"/>
              <a:gd name="connsiteY16" fmla="*/ 2833460 h 2833460"/>
              <a:gd name="connsiteX17" fmla="*/ 0 w 2611163"/>
              <a:gd name="connsiteY17" fmla="*/ 2506428 h 2833460"/>
              <a:gd name="connsiteX18" fmla="*/ 0 w 2611163"/>
              <a:gd name="connsiteY18" fmla="*/ 1488848 h 2833460"/>
              <a:gd name="connsiteX19" fmla="*/ 0 w 2611163"/>
              <a:gd name="connsiteY19" fmla="*/ 912585 h 2833460"/>
              <a:gd name="connsiteX20" fmla="*/ 0 w 2611163"/>
              <a:gd name="connsiteY20" fmla="*/ 912585 h 2833460"/>
              <a:gd name="connsiteX21" fmla="*/ 0 w 2611163"/>
              <a:gd name="connsiteY21" fmla="*/ 855442 h 2833460"/>
              <a:gd name="connsiteX0" fmla="*/ 0 w 2737287"/>
              <a:gd name="connsiteY0" fmla="*/ 855442 h 2833460"/>
              <a:gd name="connsiteX1" fmla="*/ 327032 w 2737287"/>
              <a:gd name="connsiteY1" fmla="*/ 528410 h 2833460"/>
              <a:gd name="connsiteX2" fmla="*/ 327025 w 2737287"/>
              <a:gd name="connsiteY2" fmla="*/ 528410 h 2833460"/>
              <a:gd name="connsiteX3" fmla="*/ 851887 w 2737287"/>
              <a:gd name="connsiteY3" fmla="*/ 0 h 2833460"/>
              <a:gd name="connsiteX4" fmla="*/ 817563 w 2737287"/>
              <a:gd name="connsiteY4" fmla="*/ 528410 h 2833460"/>
              <a:gd name="connsiteX5" fmla="*/ 1635118 w 2737287"/>
              <a:gd name="connsiteY5" fmla="*/ 528410 h 2833460"/>
              <a:gd name="connsiteX6" fmla="*/ 1962150 w 2737287"/>
              <a:gd name="connsiteY6" fmla="*/ 855442 h 2833460"/>
              <a:gd name="connsiteX7" fmla="*/ 1962150 w 2737287"/>
              <a:gd name="connsiteY7" fmla="*/ 912585 h 2833460"/>
              <a:gd name="connsiteX8" fmla="*/ 1962150 w 2737287"/>
              <a:gd name="connsiteY8" fmla="*/ 912585 h 2833460"/>
              <a:gd name="connsiteX9" fmla="*/ 2737287 w 2737287"/>
              <a:gd name="connsiteY9" fmla="*/ 1954996 h 2833460"/>
              <a:gd name="connsiteX10" fmla="*/ 1962150 w 2737287"/>
              <a:gd name="connsiteY10" fmla="*/ 1488848 h 2833460"/>
              <a:gd name="connsiteX11" fmla="*/ 1962150 w 2737287"/>
              <a:gd name="connsiteY11" fmla="*/ 2506428 h 2833460"/>
              <a:gd name="connsiteX12" fmla="*/ 1635118 w 2737287"/>
              <a:gd name="connsiteY12" fmla="*/ 2833460 h 2833460"/>
              <a:gd name="connsiteX13" fmla="*/ 817563 w 2737287"/>
              <a:gd name="connsiteY13" fmla="*/ 2833460 h 2833460"/>
              <a:gd name="connsiteX14" fmla="*/ 327025 w 2737287"/>
              <a:gd name="connsiteY14" fmla="*/ 2833460 h 2833460"/>
              <a:gd name="connsiteX15" fmla="*/ 327025 w 2737287"/>
              <a:gd name="connsiteY15" fmla="*/ 2833460 h 2833460"/>
              <a:gd name="connsiteX16" fmla="*/ 327032 w 2737287"/>
              <a:gd name="connsiteY16" fmla="*/ 2833460 h 2833460"/>
              <a:gd name="connsiteX17" fmla="*/ 0 w 2737287"/>
              <a:gd name="connsiteY17" fmla="*/ 2506428 h 2833460"/>
              <a:gd name="connsiteX18" fmla="*/ 0 w 2737287"/>
              <a:gd name="connsiteY18" fmla="*/ 1488848 h 2833460"/>
              <a:gd name="connsiteX19" fmla="*/ 0 w 2737287"/>
              <a:gd name="connsiteY19" fmla="*/ 912585 h 2833460"/>
              <a:gd name="connsiteX20" fmla="*/ 0 w 2737287"/>
              <a:gd name="connsiteY20" fmla="*/ 912585 h 2833460"/>
              <a:gd name="connsiteX21" fmla="*/ 0 w 2737287"/>
              <a:gd name="connsiteY21" fmla="*/ 855442 h 2833460"/>
              <a:gd name="connsiteX0" fmla="*/ 0 w 2737287"/>
              <a:gd name="connsiteY0" fmla="*/ 855442 h 2833460"/>
              <a:gd name="connsiteX1" fmla="*/ 327032 w 2737287"/>
              <a:gd name="connsiteY1" fmla="*/ 528410 h 2833460"/>
              <a:gd name="connsiteX2" fmla="*/ 327025 w 2737287"/>
              <a:gd name="connsiteY2" fmla="*/ 528410 h 2833460"/>
              <a:gd name="connsiteX3" fmla="*/ 851887 w 2737287"/>
              <a:gd name="connsiteY3" fmla="*/ 0 h 2833460"/>
              <a:gd name="connsiteX4" fmla="*/ 817563 w 2737287"/>
              <a:gd name="connsiteY4" fmla="*/ 528410 h 2833460"/>
              <a:gd name="connsiteX5" fmla="*/ 1635118 w 2737287"/>
              <a:gd name="connsiteY5" fmla="*/ 528410 h 2833460"/>
              <a:gd name="connsiteX6" fmla="*/ 1962150 w 2737287"/>
              <a:gd name="connsiteY6" fmla="*/ 855442 h 2833460"/>
              <a:gd name="connsiteX7" fmla="*/ 1962150 w 2737287"/>
              <a:gd name="connsiteY7" fmla="*/ 912585 h 2833460"/>
              <a:gd name="connsiteX8" fmla="*/ 1962150 w 2737287"/>
              <a:gd name="connsiteY8" fmla="*/ 912585 h 2833460"/>
              <a:gd name="connsiteX9" fmla="*/ 2737287 w 2737287"/>
              <a:gd name="connsiteY9" fmla="*/ 1954996 h 2833460"/>
              <a:gd name="connsiteX10" fmla="*/ 1946385 w 2737287"/>
              <a:gd name="connsiteY10" fmla="*/ 1923909 h 2833460"/>
              <a:gd name="connsiteX11" fmla="*/ 1962150 w 2737287"/>
              <a:gd name="connsiteY11" fmla="*/ 2506428 h 2833460"/>
              <a:gd name="connsiteX12" fmla="*/ 1635118 w 2737287"/>
              <a:gd name="connsiteY12" fmla="*/ 2833460 h 2833460"/>
              <a:gd name="connsiteX13" fmla="*/ 817563 w 2737287"/>
              <a:gd name="connsiteY13" fmla="*/ 2833460 h 2833460"/>
              <a:gd name="connsiteX14" fmla="*/ 327025 w 2737287"/>
              <a:gd name="connsiteY14" fmla="*/ 2833460 h 2833460"/>
              <a:gd name="connsiteX15" fmla="*/ 327025 w 2737287"/>
              <a:gd name="connsiteY15" fmla="*/ 2833460 h 2833460"/>
              <a:gd name="connsiteX16" fmla="*/ 327032 w 2737287"/>
              <a:gd name="connsiteY16" fmla="*/ 2833460 h 2833460"/>
              <a:gd name="connsiteX17" fmla="*/ 0 w 2737287"/>
              <a:gd name="connsiteY17" fmla="*/ 2506428 h 2833460"/>
              <a:gd name="connsiteX18" fmla="*/ 0 w 2737287"/>
              <a:gd name="connsiteY18" fmla="*/ 1488848 h 2833460"/>
              <a:gd name="connsiteX19" fmla="*/ 0 w 2737287"/>
              <a:gd name="connsiteY19" fmla="*/ 912585 h 2833460"/>
              <a:gd name="connsiteX20" fmla="*/ 0 w 2737287"/>
              <a:gd name="connsiteY20" fmla="*/ 912585 h 2833460"/>
              <a:gd name="connsiteX21" fmla="*/ 0 w 2737287"/>
              <a:gd name="connsiteY21" fmla="*/ 855442 h 2833460"/>
              <a:gd name="connsiteX0" fmla="*/ 0 w 2737287"/>
              <a:gd name="connsiteY0" fmla="*/ 855442 h 2833460"/>
              <a:gd name="connsiteX1" fmla="*/ 327032 w 2737287"/>
              <a:gd name="connsiteY1" fmla="*/ 528410 h 2833460"/>
              <a:gd name="connsiteX2" fmla="*/ 327025 w 2737287"/>
              <a:gd name="connsiteY2" fmla="*/ 528410 h 2833460"/>
              <a:gd name="connsiteX3" fmla="*/ 851887 w 2737287"/>
              <a:gd name="connsiteY3" fmla="*/ 0 h 2833460"/>
              <a:gd name="connsiteX4" fmla="*/ 817563 w 2737287"/>
              <a:gd name="connsiteY4" fmla="*/ 528410 h 2833460"/>
              <a:gd name="connsiteX5" fmla="*/ 1635118 w 2737287"/>
              <a:gd name="connsiteY5" fmla="*/ 528410 h 2833460"/>
              <a:gd name="connsiteX6" fmla="*/ 1962150 w 2737287"/>
              <a:gd name="connsiteY6" fmla="*/ 855442 h 2833460"/>
              <a:gd name="connsiteX7" fmla="*/ 1962150 w 2737287"/>
              <a:gd name="connsiteY7" fmla="*/ 912585 h 2833460"/>
              <a:gd name="connsiteX8" fmla="*/ 1977916 w 2737287"/>
              <a:gd name="connsiteY8" fmla="*/ 1402031 h 2833460"/>
              <a:gd name="connsiteX9" fmla="*/ 2737287 w 2737287"/>
              <a:gd name="connsiteY9" fmla="*/ 1954996 h 2833460"/>
              <a:gd name="connsiteX10" fmla="*/ 1946385 w 2737287"/>
              <a:gd name="connsiteY10" fmla="*/ 1923909 h 2833460"/>
              <a:gd name="connsiteX11" fmla="*/ 1962150 w 2737287"/>
              <a:gd name="connsiteY11" fmla="*/ 2506428 h 2833460"/>
              <a:gd name="connsiteX12" fmla="*/ 1635118 w 2737287"/>
              <a:gd name="connsiteY12" fmla="*/ 2833460 h 2833460"/>
              <a:gd name="connsiteX13" fmla="*/ 817563 w 2737287"/>
              <a:gd name="connsiteY13" fmla="*/ 2833460 h 2833460"/>
              <a:gd name="connsiteX14" fmla="*/ 327025 w 2737287"/>
              <a:gd name="connsiteY14" fmla="*/ 2833460 h 2833460"/>
              <a:gd name="connsiteX15" fmla="*/ 327025 w 2737287"/>
              <a:gd name="connsiteY15" fmla="*/ 2833460 h 2833460"/>
              <a:gd name="connsiteX16" fmla="*/ 327032 w 2737287"/>
              <a:gd name="connsiteY16" fmla="*/ 2833460 h 2833460"/>
              <a:gd name="connsiteX17" fmla="*/ 0 w 2737287"/>
              <a:gd name="connsiteY17" fmla="*/ 2506428 h 2833460"/>
              <a:gd name="connsiteX18" fmla="*/ 0 w 2737287"/>
              <a:gd name="connsiteY18" fmla="*/ 1488848 h 2833460"/>
              <a:gd name="connsiteX19" fmla="*/ 0 w 2737287"/>
              <a:gd name="connsiteY19" fmla="*/ 912585 h 2833460"/>
              <a:gd name="connsiteX20" fmla="*/ 0 w 2737287"/>
              <a:gd name="connsiteY20" fmla="*/ 912585 h 2833460"/>
              <a:gd name="connsiteX21" fmla="*/ 0 w 2737287"/>
              <a:gd name="connsiteY21" fmla="*/ 855442 h 2833460"/>
              <a:gd name="connsiteX0" fmla="*/ 0 w 2737287"/>
              <a:gd name="connsiteY0" fmla="*/ 855442 h 2833460"/>
              <a:gd name="connsiteX1" fmla="*/ 327032 w 2737287"/>
              <a:gd name="connsiteY1" fmla="*/ 528410 h 2833460"/>
              <a:gd name="connsiteX2" fmla="*/ 327025 w 2737287"/>
              <a:gd name="connsiteY2" fmla="*/ 528410 h 2833460"/>
              <a:gd name="connsiteX3" fmla="*/ 851887 w 2737287"/>
              <a:gd name="connsiteY3" fmla="*/ 0 h 2833460"/>
              <a:gd name="connsiteX4" fmla="*/ 817563 w 2737287"/>
              <a:gd name="connsiteY4" fmla="*/ 528410 h 2833460"/>
              <a:gd name="connsiteX5" fmla="*/ 1635118 w 2737287"/>
              <a:gd name="connsiteY5" fmla="*/ 528410 h 2833460"/>
              <a:gd name="connsiteX6" fmla="*/ 1962150 w 2737287"/>
              <a:gd name="connsiteY6" fmla="*/ 855442 h 2833460"/>
              <a:gd name="connsiteX7" fmla="*/ 1962150 w 2737287"/>
              <a:gd name="connsiteY7" fmla="*/ 912585 h 2833460"/>
              <a:gd name="connsiteX8" fmla="*/ 1977916 w 2737287"/>
              <a:gd name="connsiteY8" fmla="*/ 1402031 h 2833460"/>
              <a:gd name="connsiteX9" fmla="*/ 2737287 w 2737287"/>
              <a:gd name="connsiteY9" fmla="*/ 1954996 h 2833460"/>
              <a:gd name="connsiteX10" fmla="*/ 1993681 w 2737287"/>
              <a:gd name="connsiteY10" fmla="*/ 1923909 h 2833460"/>
              <a:gd name="connsiteX11" fmla="*/ 1962150 w 2737287"/>
              <a:gd name="connsiteY11" fmla="*/ 2506428 h 2833460"/>
              <a:gd name="connsiteX12" fmla="*/ 1635118 w 2737287"/>
              <a:gd name="connsiteY12" fmla="*/ 2833460 h 2833460"/>
              <a:gd name="connsiteX13" fmla="*/ 817563 w 2737287"/>
              <a:gd name="connsiteY13" fmla="*/ 2833460 h 2833460"/>
              <a:gd name="connsiteX14" fmla="*/ 327025 w 2737287"/>
              <a:gd name="connsiteY14" fmla="*/ 2833460 h 2833460"/>
              <a:gd name="connsiteX15" fmla="*/ 327025 w 2737287"/>
              <a:gd name="connsiteY15" fmla="*/ 2833460 h 2833460"/>
              <a:gd name="connsiteX16" fmla="*/ 327032 w 2737287"/>
              <a:gd name="connsiteY16" fmla="*/ 2833460 h 2833460"/>
              <a:gd name="connsiteX17" fmla="*/ 0 w 2737287"/>
              <a:gd name="connsiteY17" fmla="*/ 2506428 h 2833460"/>
              <a:gd name="connsiteX18" fmla="*/ 0 w 2737287"/>
              <a:gd name="connsiteY18" fmla="*/ 1488848 h 2833460"/>
              <a:gd name="connsiteX19" fmla="*/ 0 w 2737287"/>
              <a:gd name="connsiteY19" fmla="*/ 912585 h 2833460"/>
              <a:gd name="connsiteX20" fmla="*/ 0 w 2737287"/>
              <a:gd name="connsiteY20" fmla="*/ 912585 h 2833460"/>
              <a:gd name="connsiteX21" fmla="*/ 0 w 2737287"/>
              <a:gd name="connsiteY21" fmla="*/ 855442 h 2833460"/>
              <a:gd name="connsiteX0" fmla="*/ 0 w 2626929"/>
              <a:gd name="connsiteY0" fmla="*/ 855442 h 2833460"/>
              <a:gd name="connsiteX1" fmla="*/ 327032 w 2626929"/>
              <a:gd name="connsiteY1" fmla="*/ 528410 h 2833460"/>
              <a:gd name="connsiteX2" fmla="*/ 327025 w 2626929"/>
              <a:gd name="connsiteY2" fmla="*/ 528410 h 2833460"/>
              <a:gd name="connsiteX3" fmla="*/ 851887 w 2626929"/>
              <a:gd name="connsiteY3" fmla="*/ 0 h 2833460"/>
              <a:gd name="connsiteX4" fmla="*/ 817563 w 2626929"/>
              <a:gd name="connsiteY4" fmla="*/ 528410 h 2833460"/>
              <a:gd name="connsiteX5" fmla="*/ 1635118 w 2626929"/>
              <a:gd name="connsiteY5" fmla="*/ 528410 h 2833460"/>
              <a:gd name="connsiteX6" fmla="*/ 1962150 w 2626929"/>
              <a:gd name="connsiteY6" fmla="*/ 855442 h 2833460"/>
              <a:gd name="connsiteX7" fmla="*/ 1962150 w 2626929"/>
              <a:gd name="connsiteY7" fmla="*/ 912585 h 2833460"/>
              <a:gd name="connsiteX8" fmla="*/ 1977916 w 2626929"/>
              <a:gd name="connsiteY8" fmla="*/ 1402031 h 2833460"/>
              <a:gd name="connsiteX9" fmla="*/ 2626929 w 2626929"/>
              <a:gd name="connsiteY9" fmla="*/ 1737463 h 2833460"/>
              <a:gd name="connsiteX10" fmla="*/ 1993681 w 2626929"/>
              <a:gd name="connsiteY10" fmla="*/ 1923909 h 2833460"/>
              <a:gd name="connsiteX11" fmla="*/ 1962150 w 2626929"/>
              <a:gd name="connsiteY11" fmla="*/ 2506428 h 2833460"/>
              <a:gd name="connsiteX12" fmla="*/ 1635118 w 2626929"/>
              <a:gd name="connsiteY12" fmla="*/ 2833460 h 2833460"/>
              <a:gd name="connsiteX13" fmla="*/ 817563 w 2626929"/>
              <a:gd name="connsiteY13" fmla="*/ 2833460 h 2833460"/>
              <a:gd name="connsiteX14" fmla="*/ 327025 w 2626929"/>
              <a:gd name="connsiteY14" fmla="*/ 2833460 h 2833460"/>
              <a:gd name="connsiteX15" fmla="*/ 327025 w 2626929"/>
              <a:gd name="connsiteY15" fmla="*/ 2833460 h 2833460"/>
              <a:gd name="connsiteX16" fmla="*/ 327032 w 2626929"/>
              <a:gd name="connsiteY16" fmla="*/ 2833460 h 2833460"/>
              <a:gd name="connsiteX17" fmla="*/ 0 w 2626929"/>
              <a:gd name="connsiteY17" fmla="*/ 2506428 h 2833460"/>
              <a:gd name="connsiteX18" fmla="*/ 0 w 2626929"/>
              <a:gd name="connsiteY18" fmla="*/ 1488848 h 2833460"/>
              <a:gd name="connsiteX19" fmla="*/ 0 w 2626929"/>
              <a:gd name="connsiteY19" fmla="*/ 912585 h 2833460"/>
              <a:gd name="connsiteX20" fmla="*/ 0 w 2626929"/>
              <a:gd name="connsiteY20" fmla="*/ 912585 h 2833460"/>
              <a:gd name="connsiteX21" fmla="*/ 0 w 2626929"/>
              <a:gd name="connsiteY21" fmla="*/ 855442 h 283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26929" h="2833460">
                <a:moveTo>
                  <a:pt x="0" y="855442"/>
                </a:moveTo>
                <a:cubicBezTo>
                  <a:pt x="0" y="674827"/>
                  <a:pt x="146417" y="528410"/>
                  <a:pt x="327032" y="528410"/>
                </a:cubicBezTo>
                <a:lnTo>
                  <a:pt x="327025" y="528410"/>
                </a:lnTo>
                <a:lnTo>
                  <a:pt x="851887" y="0"/>
                </a:lnTo>
                <a:lnTo>
                  <a:pt x="817563" y="528410"/>
                </a:lnTo>
                <a:lnTo>
                  <a:pt x="1635118" y="528410"/>
                </a:lnTo>
                <a:cubicBezTo>
                  <a:pt x="1815733" y="528410"/>
                  <a:pt x="1962150" y="674827"/>
                  <a:pt x="1962150" y="855442"/>
                </a:cubicBezTo>
                <a:lnTo>
                  <a:pt x="1962150" y="912585"/>
                </a:lnTo>
                <a:lnTo>
                  <a:pt x="1977916" y="1402031"/>
                </a:lnTo>
                <a:lnTo>
                  <a:pt x="2626929" y="1737463"/>
                </a:lnTo>
                <a:lnTo>
                  <a:pt x="1993681" y="1923909"/>
                </a:lnTo>
                <a:lnTo>
                  <a:pt x="1962150" y="2506428"/>
                </a:lnTo>
                <a:cubicBezTo>
                  <a:pt x="1962150" y="2687043"/>
                  <a:pt x="1815733" y="2833460"/>
                  <a:pt x="1635118" y="2833460"/>
                </a:cubicBezTo>
                <a:lnTo>
                  <a:pt x="817563" y="2833460"/>
                </a:lnTo>
                <a:lnTo>
                  <a:pt x="327025" y="2833460"/>
                </a:lnTo>
                <a:lnTo>
                  <a:pt x="327025" y="2833460"/>
                </a:lnTo>
                <a:lnTo>
                  <a:pt x="327032" y="2833460"/>
                </a:lnTo>
                <a:cubicBezTo>
                  <a:pt x="146417" y="2833460"/>
                  <a:pt x="0" y="2687043"/>
                  <a:pt x="0" y="2506428"/>
                </a:cubicBezTo>
                <a:lnTo>
                  <a:pt x="0" y="1488848"/>
                </a:lnTo>
                <a:lnTo>
                  <a:pt x="0" y="912585"/>
                </a:lnTo>
                <a:lnTo>
                  <a:pt x="0" y="912585"/>
                </a:lnTo>
                <a:lnTo>
                  <a:pt x="0" y="855442"/>
                </a:lnTo>
                <a:close/>
              </a:path>
            </a:pathLst>
          </a:custGeom>
        </p:spPr>
        <p:style>
          <a:lnRef idx="1">
            <a:schemeClr val="accent2"/>
          </a:lnRef>
          <a:fillRef idx="2">
            <a:schemeClr val="accent2"/>
          </a:fillRef>
          <a:effectRef idx="1">
            <a:schemeClr val="accent2"/>
          </a:effectRef>
          <a:fontRef idx="minor">
            <a:schemeClr val="dk1"/>
          </a:fontRef>
        </p:style>
        <p:txBody>
          <a:bodyPr rtlCol="0" anchor="ctr"/>
          <a:lstStyle/>
          <a:p>
            <a:endParaRPr lang="en-US" dirty="0" smtClean="0"/>
          </a:p>
          <a:p>
            <a:r>
              <a:rPr lang="en-US" dirty="0" smtClean="0"/>
              <a:t>Many Paths are </a:t>
            </a:r>
          </a:p>
          <a:p>
            <a:r>
              <a:rPr lang="en-US" dirty="0" smtClean="0"/>
              <a:t>Possible, only one </a:t>
            </a:r>
          </a:p>
          <a:p>
            <a:r>
              <a:rPr lang="en-US" dirty="0" smtClean="0"/>
              <a:t>path are selected</a:t>
            </a:r>
          </a:p>
          <a:p>
            <a:r>
              <a:rPr lang="en-US" dirty="0" smtClean="0"/>
              <a:t>per call</a:t>
            </a:r>
          </a:p>
        </p:txBody>
      </p:sp>
      <p:grpSp>
        <p:nvGrpSpPr>
          <p:cNvPr id="6" name="Group 5"/>
          <p:cNvGrpSpPr/>
          <p:nvPr/>
        </p:nvGrpSpPr>
        <p:grpSpPr>
          <a:xfrm>
            <a:off x="2743200" y="2743200"/>
            <a:ext cx="3733800" cy="3048000"/>
            <a:chOff x="2743200" y="2743200"/>
            <a:chExt cx="3733800" cy="3048000"/>
          </a:xfrm>
        </p:grpSpPr>
        <p:sp>
          <p:nvSpPr>
            <p:cNvPr id="4" name="Cube 3"/>
            <p:cNvSpPr/>
            <p:nvPr/>
          </p:nvSpPr>
          <p:spPr>
            <a:xfrm>
              <a:off x="2743200" y="2743200"/>
              <a:ext cx="838200" cy="990600"/>
            </a:xfrm>
            <a:prstGeom prst="cube">
              <a:avLst>
                <a:gd name="adj" fmla="val 1371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Telephone</a:t>
              </a:r>
            </a:p>
            <a:p>
              <a:pPr algn="ctr"/>
              <a:r>
                <a:rPr lang="en-US" sz="1400" b="1" dirty="0" smtClean="0"/>
                <a:t>Switch</a:t>
              </a:r>
              <a:endParaRPr lang="en-US" sz="1400" b="1" dirty="0"/>
            </a:p>
          </p:txBody>
        </p:sp>
        <p:sp>
          <p:nvSpPr>
            <p:cNvPr id="123" name="Cube 122"/>
            <p:cNvSpPr/>
            <p:nvPr/>
          </p:nvSpPr>
          <p:spPr>
            <a:xfrm>
              <a:off x="5638800" y="2781300"/>
              <a:ext cx="838200" cy="990600"/>
            </a:xfrm>
            <a:prstGeom prst="cube">
              <a:avLst>
                <a:gd name="adj" fmla="val 1371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a:t>Telephone</a:t>
              </a:r>
            </a:p>
            <a:p>
              <a:pPr algn="ctr"/>
              <a:r>
                <a:rPr lang="en-US" sz="1400" b="1" dirty="0" smtClean="0"/>
                <a:t>Switch</a:t>
              </a:r>
              <a:endParaRPr lang="en-US" sz="1400" b="1" dirty="0"/>
            </a:p>
          </p:txBody>
        </p:sp>
        <p:sp>
          <p:nvSpPr>
            <p:cNvPr id="124" name="Cube 123"/>
            <p:cNvSpPr/>
            <p:nvPr/>
          </p:nvSpPr>
          <p:spPr>
            <a:xfrm>
              <a:off x="2743200" y="4762500"/>
              <a:ext cx="838200" cy="990600"/>
            </a:xfrm>
            <a:prstGeom prst="cube">
              <a:avLst>
                <a:gd name="adj" fmla="val 13715"/>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b="1" dirty="0"/>
                <a:t>Telephone</a:t>
              </a:r>
            </a:p>
            <a:p>
              <a:pPr algn="ctr"/>
              <a:r>
                <a:rPr lang="en-US" sz="1400" b="1" dirty="0" smtClean="0"/>
                <a:t>Switch</a:t>
              </a:r>
              <a:endParaRPr lang="en-US" sz="1400" b="1" dirty="0"/>
            </a:p>
          </p:txBody>
        </p:sp>
        <p:sp>
          <p:nvSpPr>
            <p:cNvPr id="126" name="Cube 125"/>
            <p:cNvSpPr/>
            <p:nvPr/>
          </p:nvSpPr>
          <p:spPr>
            <a:xfrm>
              <a:off x="4201506" y="3762702"/>
              <a:ext cx="838200" cy="990600"/>
            </a:xfrm>
            <a:prstGeom prst="cube">
              <a:avLst>
                <a:gd name="adj" fmla="val 1371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a:t>Telephone</a:t>
              </a:r>
            </a:p>
            <a:p>
              <a:pPr algn="ctr"/>
              <a:r>
                <a:rPr lang="en-US" sz="1400" b="1" dirty="0" smtClean="0"/>
                <a:t>Switch</a:t>
              </a:r>
              <a:endParaRPr lang="en-US" sz="1400" b="1" dirty="0"/>
            </a:p>
          </p:txBody>
        </p:sp>
        <p:sp>
          <p:nvSpPr>
            <p:cNvPr id="125" name="Cube 124"/>
            <p:cNvSpPr/>
            <p:nvPr/>
          </p:nvSpPr>
          <p:spPr>
            <a:xfrm>
              <a:off x="5638800" y="4800600"/>
              <a:ext cx="838200" cy="990600"/>
            </a:xfrm>
            <a:prstGeom prst="cube">
              <a:avLst>
                <a:gd name="adj" fmla="val 1371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b="1" dirty="0"/>
                <a:t>Telephone</a:t>
              </a:r>
            </a:p>
            <a:p>
              <a:pPr algn="ctr"/>
              <a:r>
                <a:rPr lang="en-US" sz="1400" b="1" dirty="0" smtClean="0"/>
                <a:t>Switch</a:t>
              </a:r>
              <a:endParaRPr lang="en-US" sz="1400" b="1" dirty="0"/>
            </a:p>
          </p:txBody>
        </p:sp>
      </p:grpSp>
      <p:grpSp>
        <p:nvGrpSpPr>
          <p:cNvPr id="2059" name="Group 2058"/>
          <p:cNvGrpSpPr/>
          <p:nvPr/>
        </p:nvGrpSpPr>
        <p:grpSpPr>
          <a:xfrm>
            <a:off x="3162300" y="3200400"/>
            <a:ext cx="2917447" cy="2183524"/>
            <a:chOff x="3162300" y="3200400"/>
            <a:chExt cx="2917447" cy="2183524"/>
          </a:xfrm>
        </p:grpSpPr>
        <p:cxnSp>
          <p:nvCxnSpPr>
            <p:cNvPr id="148" name="Straight Connector 147"/>
            <p:cNvCxnSpPr/>
            <p:nvPr/>
          </p:nvCxnSpPr>
          <p:spPr>
            <a:xfrm flipV="1">
              <a:off x="3162300" y="3706473"/>
              <a:ext cx="0" cy="1092551"/>
            </a:xfrm>
            <a:prstGeom prst="line">
              <a:avLst/>
            </a:prstGeom>
          </p:spPr>
          <p:style>
            <a:lnRef idx="3">
              <a:schemeClr val="accent4"/>
            </a:lnRef>
            <a:fillRef idx="0">
              <a:schemeClr val="accent4"/>
            </a:fillRef>
            <a:effectRef idx="2">
              <a:schemeClr val="accent4"/>
            </a:effectRef>
            <a:fontRef idx="minor">
              <a:schemeClr val="tx1"/>
            </a:fontRef>
          </p:style>
        </p:cxnSp>
        <p:grpSp>
          <p:nvGrpSpPr>
            <p:cNvPr id="2049" name="Group 2048"/>
            <p:cNvGrpSpPr/>
            <p:nvPr/>
          </p:nvGrpSpPr>
          <p:grpSpPr>
            <a:xfrm>
              <a:off x="3581400" y="3200400"/>
              <a:ext cx="2498347" cy="2183524"/>
              <a:chOff x="3581400" y="3200400"/>
              <a:chExt cx="2498347" cy="2183524"/>
            </a:xfrm>
          </p:grpSpPr>
          <p:cxnSp>
            <p:nvCxnSpPr>
              <p:cNvPr id="14" name="Straight Connector 13"/>
              <p:cNvCxnSpPr/>
              <p:nvPr/>
            </p:nvCxnSpPr>
            <p:spPr>
              <a:xfrm>
                <a:off x="3581400" y="3581400"/>
                <a:ext cx="620106" cy="381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8" name="Straight Connector 127"/>
              <p:cNvCxnSpPr/>
              <p:nvPr/>
            </p:nvCxnSpPr>
            <p:spPr>
              <a:xfrm flipV="1">
                <a:off x="5061705" y="3581400"/>
                <a:ext cx="577095"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1" name="Straight Connector 130"/>
              <p:cNvCxnSpPr/>
              <p:nvPr/>
            </p:nvCxnSpPr>
            <p:spPr>
              <a:xfrm>
                <a:off x="5018694" y="4648200"/>
                <a:ext cx="620106" cy="381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Straight Connector 131"/>
              <p:cNvCxnSpPr/>
              <p:nvPr/>
            </p:nvCxnSpPr>
            <p:spPr>
              <a:xfrm flipV="1">
                <a:off x="3584077" y="4572000"/>
                <a:ext cx="634805" cy="381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150" name="Straight Connector 149"/>
              <p:cNvCxnSpPr/>
              <p:nvPr/>
            </p:nvCxnSpPr>
            <p:spPr>
              <a:xfrm>
                <a:off x="3581400" y="3200400"/>
                <a:ext cx="2057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2" name="Straight Connector 151"/>
              <p:cNvCxnSpPr/>
              <p:nvPr/>
            </p:nvCxnSpPr>
            <p:spPr>
              <a:xfrm flipV="1">
                <a:off x="6057900" y="3743653"/>
                <a:ext cx="21847" cy="108388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4" name="Straight Connector 153"/>
              <p:cNvCxnSpPr/>
              <p:nvPr/>
            </p:nvCxnSpPr>
            <p:spPr>
              <a:xfrm>
                <a:off x="3599843" y="5383924"/>
                <a:ext cx="2038957" cy="0"/>
              </a:xfrm>
              <a:prstGeom prst="line">
                <a:avLst/>
              </a:prstGeom>
            </p:spPr>
            <p:style>
              <a:lnRef idx="3">
                <a:schemeClr val="accent6"/>
              </a:lnRef>
              <a:fillRef idx="0">
                <a:schemeClr val="accent6"/>
              </a:fillRef>
              <a:effectRef idx="2">
                <a:schemeClr val="accent6"/>
              </a:effectRef>
              <a:fontRef idx="minor">
                <a:schemeClr val="tx1"/>
              </a:fontRef>
            </p:style>
          </p:cxnSp>
        </p:grpSp>
      </p:grpSp>
      <p:grpSp>
        <p:nvGrpSpPr>
          <p:cNvPr id="2057" name="Group 2056"/>
          <p:cNvGrpSpPr/>
          <p:nvPr/>
        </p:nvGrpSpPr>
        <p:grpSpPr>
          <a:xfrm>
            <a:off x="3776325" y="2286000"/>
            <a:ext cx="5026299" cy="3200400"/>
            <a:chOff x="3776325" y="2286000"/>
            <a:chExt cx="5026299" cy="3200400"/>
          </a:xfrm>
        </p:grpSpPr>
        <p:cxnSp>
          <p:nvCxnSpPr>
            <p:cNvPr id="2055" name="Straight Arrow Connector 2054"/>
            <p:cNvCxnSpPr/>
            <p:nvPr/>
          </p:nvCxnSpPr>
          <p:spPr>
            <a:xfrm flipH="1">
              <a:off x="6477000" y="4799024"/>
              <a:ext cx="485775" cy="6873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0" name="Straight Arrow Connector 189"/>
            <p:cNvCxnSpPr/>
            <p:nvPr/>
          </p:nvCxnSpPr>
          <p:spPr>
            <a:xfrm flipH="1" flipV="1">
              <a:off x="3776325" y="3546726"/>
              <a:ext cx="2909108" cy="6592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53" name="Rounded Rectangle 2052"/>
            <p:cNvSpPr/>
            <p:nvPr/>
          </p:nvSpPr>
          <p:spPr>
            <a:xfrm>
              <a:off x="6589776" y="2286000"/>
              <a:ext cx="2212848" cy="24894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Once a call established, all communication takes place on this path, or circuit. A circuit is dedicated to this call for the duration of the call</a:t>
              </a:r>
              <a:endParaRPr lang="en-US" dirty="0"/>
            </a:p>
          </p:txBody>
        </p:sp>
      </p:grpSp>
    </p:spTree>
    <p:extLst>
      <p:ext uri="{BB962C8B-B14F-4D97-AF65-F5344CB8AC3E}">
        <p14:creationId xmlns:p14="http://schemas.microsoft.com/office/powerpoint/2010/main" val="40583777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anim calcmode="lin" valueType="num">
                                      <p:cBhvr>
                                        <p:cTn id="8" dur="1000" fill="hold"/>
                                        <p:tgtEl>
                                          <p:spTgt spid="121"/>
                                        </p:tgtEl>
                                        <p:attrNameLst>
                                          <p:attrName>ppt_x</p:attrName>
                                        </p:attrNameLst>
                                      </p:cBhvr>
                                      <p:tavLst>
                                        <p:tav tm="0">
                                          <p:val>
                                            <p:strVal val="#ppt_x"/>
                                          </p:val>
                                        </p:tav>
                                        <p:tav tm="100000">
                                          <p:val>
                                            <p:strVal val="#ppt_x"/>
                                          </p:val>
                                        </p:tav>
                                      </p:tavLst>
                                    </p:anim>
                                    <p:anim calcmode="lin" valueType="num">
                                      <p:cBhvr>
                                        <p:cTn id="9" dur="1000" fill="hold"/>
                                        <p:tgtEl>
                                          <p:spTgt spid="121"/>
                                        </p:tgtEl>
                                        <p:attrNameLst>
                                          <p:attrName>ppt_y</p:attrName>
                                        </p:attrNameLst>
                                      </p:cBhvr>
                                      <p:tavLst>
                                        <p:tav tm="0">
                                          <p:val>
                                            <p:strVal val="#ppt_y+.1"/>
                                          </p:val>
                                        </p:tav>
                                        <p:tav tm="100000">
                                          <p:val>
                                            <p:strVal val="#ppt_y"/>
                                          </p:val>
                                        </p:tav>
                                      </p:tavLst>
                                    </p:anim>
                                  </p:childTnLst>
                                </p:cTn>
                              </p:par>
                              <p:par>
                                <p:cTn id="10" presetID="25" presetClass="entr" presetSubtype="0" fill="hold" grpId="0" nodeType="withEffect">
                                  <p:stCondLst>
                                    <p:cond delay="10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9"/>
                                        </p:tgtEl>
                                      </p:cBhvr>
                                    </p:animEffect>
                                  </p:childTnLst>
                                </p:cTn>
                              </p:par>
                              <p:par>
                                <p:cTn id="20" presetID="25" presetClass="entr" presetSubtype="0" fill="hold" nodeType="withEffect">
                                  <p:stCondLst>
                                    <p:cond delay="1000"/>
                                  </p:stCondLst>
                                  <p:iterate type="wd">
                                    <p:tmPct val="0"/>
                                  </p:iterate>
                                  <p:childTnLst>
                                    <p:set>
                                      <p:cBhvr>
                                        <p:cTn id="21" dur="1" fill="hold">
                                          <p:stCondLst>
                                            <p:cond delay="0"/>
                                          </p:stCondLst>
                                        </p:cTn>
                                        <p:tgtEl>
                                          <p:spTgt spid="9">
                                            <p:txEl>
                                              <p:pRg st="0" end="0"/>
                                            </p:txEl>
                                          </p:spTgt>
                                        </p:tgtEl>
                                        <p:attrNameLst>
                                          <p:attrName>style.visibility</p:attrName>
                                        </p:attrNameLst>
                                      </p:cBhvr>
                                      <p:to>
                                        <p:strVal val="visible"/>
                                      </p:to>
                                    </p:set>
                                    <p:anim calcmode="lin" valueType="num">
                                      <p:cBhvr>
                                        <p:cTn id="22"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9">
                                            <p:txEl>
                                              <p:pRg st="0" end="0"/>
                                            </p:txEl>
                                          </p:spTgt>
                                        </p:tgtEl>
                                      </p:cBhvr>
                                    </p:animEffect>
                                  </p:childTnLst>
                                </p:cTn>
                              </p:par>
                              <p:par>
                                <p:cTn id="30" presetID="34" presetClass="emph" presetSubtype="0" fill="hold" nodeType="withEffect">
                                  <p:stCondLst>
                                    <p:cond delay="2000"/>
                                  </p:stCondLst>
                                  <p:iterate type="wd">
                                    <p:tmPct val="10000"/>
                                  </p:iterate>
                                  <p:childTnLst>
                                    <p:animMotion origin="layout" path="M 0.0 0.0 L 0.0 -0.07213" pathEditMode="relative" ptsTypes="">
                                      <p:cBhvr>
                                        <p:cTn id="31" dur="250" accel="50000" decel="50000" autoRev="1" fill="hold">
                                          <p:stCondLst>
                                            <p:cond delay="0"/>
                                          </p:stCondLst>
                                        </p:cTn>
                                        <p:tgtEl>
                                          <p:spTgt spid="9">
                                            <p:txEl>
                                              <p:pRg st="0" end="0"/>
                                            </p:txEl>
                                          </p:spTgt>
                                        </p:tgtEl>
                                        <p:attrNameLst>
                                          <p:attrName>ppt_x</p:attrName>
                                          <p:attrName>ppt_y</p:attrName>
                                        </p:attrNameLst>
                                      </p:cBhvr>
                                    </p:animMotion>
                                    <p:animRot by="1500000">
                                      <p:cBhvr>
                                        <p:cTn id="32" dur="125" fill="hold">
                                          <p:stCondLst>
                                            <p:cond delay="0"/>
                                          </p:stCondLst>
                                        </p:cTn>
                                        <p:tgtEl>
                                          <p:spTgt spid="9">
                                            <p:txEl>
                                              <p:pRg st="0" end="0"/>
                                            </p:txEl>
                                          </p:spTgt>
                                        </p:tgtEl>
                                        <p:attrNameLst>
                                          <p:attrName>r</p:attrName>
                                        </p:attrNameLst>
                                      </p:cBhvr>
                                    </p:animRot>
                                    <p:animRot by="-1500000">
                                      <p:cBhvr>
                                        <p:cTn id="33" dur="125" fill="hold">
                                          <p:stCondLst>
                                            <p:cond delay="125"/>
                                          </p:stCondLst>
                                        </p:cTn>
                                        <p:tgtEl>
                                          <p:spTgt spid="9">
                                            <p:txEl>
                                              <p:pRg st="0" end="0"/>
                                            </p:txEl>
                                          </p:spTgt>
                                        </p:tgtEl>
                                        <p:attrNameLst>
                                          <p:attrName>r</p:attrName>
                                        </p:attrNameLst>
                                      </p:cBhvr>
                                    </p:animRot>
                                    <p:animRot by="-1500000">
                                      <p:cBhvr>
                                        <p:cTn id="34" dur="125" fill="hold">
                                          <p:stCondLst>
                                            <p:cond delay="250"/>
                                          </p:stCondLst>
                                        </p:cTn>
                                        <p:tgtEl>
                                          <p:spTgt spid="9">
                                            <p:txEl>
                                              <p:pRg st="0" end="0"/>
                                            </p:txEl>
                                          </p:spTgt>
                                        </p:tgtEl>
                                        <p:attrNameLst>
                                          <p:attrName>r</p:attrName>
                                        </p:attrNameLst>
                                      </p:cBhvr>
                                    </p:animRot>
                                    <p:animRot by="1500000">
                                      <p:cBhvr>
                                        <p:cTn id="35" dur="125" fill="hold">
                                          <p:stCondLst>
                                            <p:cond delay="375"/>
                                          </p:stCondLst>
                                        </p:cTn>
                                        <p:tgtEl>
                                          <p:spTgt spid="9">
                                            <p:txEl>
                                              <p:pRg st="0" end="0"/>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5" presetClass="exit" presetSubtype="0" fill="hold" grpId="1" nodeType="clickEffect">
                                  <p:stCondLst>
                                    <p:cond delay="0"/>
                                  </p:stCondLst>
                                  <p:childTnLst>
                                    <p:animEffect transition="out" filter="fade">
                                      <p:cBhvr>
                                        <p:cTn id="39" dur="1000" accel="50000">
                                          <p:stCondLst>
                                            <p:cond delay="0"/>
                                          </p:stCondLst>
                                        </p:cTn>
                                        <p:tgtEl>
                                          <p:spTgt spid="9"/>
                                        </p:tgtEl>
                                      </p:cBhvr>
                                    </p:animEffect>
                                    <p:anim calcmode="lin" valueType="num">
                                      <p:cBhvr>
                                        <p:cTn id="40" dur="500" accel="50000">
                                          <p:stCondLst>
                                            <p:cond delay="0"/>
                                          </p:stCondLst>
                                        </p:cTn>
                                        <p:tgtEl>
                                          <p:spTgt spid="9"/>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9"/>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9"/>
                                        </p:tgtEl>
                                        <p:attrNameLst>
                                          <p:attrName>ppt_x</p:attrName>
                                        </p:attrNameLst>
                                      </p:cBhvr>
                                      <p:tavLst>
                                        <p:tav tm="0">
                                          <p:val>
                                            <p:strVal val="ppt_x"/>
                                          </p:val>
                                        </p:tav>
                                        <p:tav tm="100000">
                                          <p:val>
                                            <p:strVal val="ppt_x+.4"/>
                                          </p:val>
                                        </p:tav>
                                      </p:tavLst>
                                    </p:anim>
                                    <p:anim calcmode="lin" valueType="num">
                                      <p:cBhvr>
                                        <p:cTn id="43" dur="1000"/>
                                        <p:tgtEl>
                                          <p:spTgt spid="9"/>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9"/>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9"/>
                                        </p:tgtEl>
                                        <p:attrNameLst>
                                          <p:attrName>style.rotation</p:attrName>
                                        </p:attrNameLst>
                                      </p:cBhvr>
                                      <p:tavLst>
                                        <p:tav tm="0">
                                          <p:val>
                                            <p:fltVal val="0"/>
                                          </p:val>
                                        </p:tav>
                                        <p:tav tm="100000">
                                          <p:val>
                                            <p:fltVal val="-90"/>
                                          </p:val>
                                        </p:tav>
                                      </p:tavLst>
                                    </p:anim>
                                    <p:set>
                                      <p:cBhvr>
                                        <p:cTn id="47" dur="1" fill="hold">
                                          <p:stCondLst>
                                            <p:cond delay="999"/>
                                          </p:stCondLst>
                                        </p:cTn>
                                        <p:tgtEl>
                                          <p:spTgt spid="9"/>
                                        </p:tgtEl>
                                        <p:attrNameLst>
                                          <p:attrName>style.visibility</p:attrName>
                                        </p:attrNameLst>
                                      </p:cBhvr>
                                      <p:to>
                                        <p:strVal val="hidden"/>
                                      </p:to>
                                    </p:set>
                                  </p:childTnLst>
                                </p:cTn>
                              </p:par>
                              <p:par>
                                <p:cTn id="48" presetID="25" presetClass="exit" presetSubtype="0" fill="hold" nodeType="withEffect">
                                  <p:stCondLst>
                                    <p:cond delay="0"/>
                                  </p:stCondLst>
                                  <p:iterate type="wd">
                                    <p:tmPct val="0"/>
                                  </p:iterate>
                                  <p:childTnLst>
                                    <p:animEffect transition="out" filter="fade">
                                      <p:cBhvr>
                                        <p:cTn id="49" dur="1000" accel="50000">
                                          <p:stCondLst>
                                            <p:cond delay="0"/>
                                          </p:stCondLst>
                                        </p:cTn>
                                        <p:tgtEl>
                                          <p:spTgt spid="9">
                                            <p:txEl>
                                              <p:pRg st="0" end="0"/>
                                            </p:txEl>
                                          </p:spTgt>
                                        </p:tgtEl>
                                      </p:cBhvr>
                                    </p:animEffect>
                                    <p:anim calcmode="lin" valueType="num">
                                      <p:cBhvr>
                                        <p:cTn id="50" dur="500" accel="50000">
                                          <p:stCondLst>
                                            <p:cond delay="0"/>
                                          </p:stCondLst>
                                        </p:cTn>
                                        <p:tgtEl>
                                          <p:spTgt spid="9">
                                            <p:txEl>
                                              <p:pRg st="0" end="0"/>
                                            </p:txEl>
                                          </p:spTgt>
                                        </p:tgtEl>
                                        <p:attrNameLst>
                                          <p:attrName>ppt_y</p:attrName>
                                        </p:attrNameLst>
                                      </p:cBhvr>
                                      <p:tavLst>
                                        <p:tav tm="0">
                                          <p:val>
                                            <p:strVal val="ppt_y"/>
                                          </p:val>
                                        </p:tav>
                                        <p:tav tm="100000">
                                          <p:val>
                                            <p:strVal val="ppt_y+.1"/>
                                          </p:val>
                                        </p:tav>
                                      </p:tavLst>
                                    </p:anim>
                                    <p:anim calcmode="lin" valueType="num">
                                      <p:cBhvr>
                                        <p:cTn id="51" dur="500" decel="50000">
                                          <p:stCondLst>
                                            <p:cond delay="500"/>
                                          </p:stCondLst>
                                        </p:cTn>
                                        <p:tgtEl>
                                          <p:spTgt spid="9">
                                            <p:txEl>
                                              <p:pRg st="0" end="0"/>
                                            </p:txEl>
                                          </p:spTgt>
                                        </p:tgtEl>
                                        <p:attrNameLst>
                                          <p:attrName>ppt_y</p:attrName>
                                        </p:attrNameLst>
                                      </p:cBhvr>
                                      <p:tavLst>
                                        <p:tav tm="0">
                                          <p:val>
                                            <p:strVal val="ppt_y"/>
                                          </p:val>
                                        </p:tav>
                                        <p:tav tm="100000">
                                          <p:val>
                                            <p:strVal val="ppt_y-.1"/>
                                          </p:val>
                                        </p:tav>
                                      </p:tavLst>
                                    </p:anim>
                                    <p:anim calcmode="lin" valueType="num">
                                      <p:cBhvr>
                                        <p:cTn id="52" dur="500" accel="50000">
                                          <p:stCondLst>
                                            <p:cond delay="500"/>
                                          </p:stCondLst>
                                        </p:cTn>
                                        <p:tgtEl>
                                          <p:spTgt spid="9">
                                            <p:txEl>
                                              <p:pRg st="0" end="0"/>
                                            </p:txEl>
                                          </p:spTgt>
                                        </p:tgtEl>
                                        <p:attrNameLst>
                                          <p:attrName>ppt_x</p:attrName>
                                        </p:attrNameLst>
                                      </p:cBhvr>
                                      <p:tavLst>
                                        <p:tav tm="0">
                                          <p:val>
                                            <p:strVal val="ppt_x"/>
                                          </p:val>
                                        </p:tav>
                                        <p:tav tm="100000">
                                          <p:val>
                                            <p:strVal val="ppt_x+.4"/>
                                          </p:val>
                                        </p:tav>
                                      </p:tavLst>
                                    </p:anim>
                                    <p:anim calcmode="lin" valueType="num">
                                      <p:cBhvr>
                                        <p:cTn id="53" dur="1000"/>
                                        <p:tgtEl>
                                          <p:spTgt spid="9">
                                            <p:txEl>
                                              <p:pRg st="0" end="0"/>
                                            </p:txEl>
                                          </p:spTgt>
                                        </p:tgtEl>
                                        <p:attrNameLst>
                                          <p:attrName>ppt_h</p:attrName>
                                        </p:attrNameLst>
                                      </p:cBhvr>
                                      <p:tavLst>
                                        <p:tav tm="0">
                                          <p:val>
                                            <p:strVal val="ppt_h"/>
                                          </p:val>
                                        </p:tav>
                                        <p:tav tm="100000">
                                          <p:val>
                                            <p:strVal val="ppt_h"/>
                                          </p:val>
                                        </p:tav>
                                      </p:tavLst>
                                    </p:anim>
                                    <p:anim calcmode="lin" valueType="num">
                                      <p:cBhvr>
                                        <p:cTn id="54" dur="500" accel="50000">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55" dur="500" decel="50000">
                                          <p:stCondLst>
                                            <p:cond delay="50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56" dur="500" accel="50000">
                                          <p:stCondLst>
                                            <p:cond delay="500"/>
                                          </p:stCondLst>
                                        </p:cTn>
                                        <p:tgtEl>
                                          <p:spTgt spid="9">
                                            <p:txEl>
                                              <p:pRg st="0" end="0"/>
                                            </p:txEl>
                                          </p:spTgt>
                                        </p:tgtEl>
                                        <p:attrNameLst>
                                          <p:attrName>style.rotation</p:attrName>
                                        </p:attrNameLst>
                                      </p:cBhvr>
                                      <p:tavLst>
                                        <p:tav tm="0">
                                          <p:val>
                                            <p:fltVal val="0"/>
                                          </p:val>
                                        </p:tav>
                                        <p:tav tm="100000">
                                          <p:val>
                                            <p:fltVal val="-90"/>
                                          </p:val>
                                        </p:tav>
                                      </p:tavLst>
                                    </p:anim>
                                    <p:set>
                                      <p:cBhvr>
                                        <p:cTn id="57" dur="1" fill="hold">
                                          <p:stCondLst>
                                            <p:cond delay="999"/>
                                          </p:stCondLst>
                                        </p:cTn>
                                        <p:tgtEl>
                                          <p:spTgt spid="9">
                                            <p:txEl>
                                              <p:pRg st="0" end="0"/>
                                            </p:txEl>
                                          </p:spTgt>
                                        </p:tgtEl>
                                        <p:attrNameLst>
                                          <p:attrName>style.visibility</p:attrName>
                                        </p:attrNameLst>
                                      </p:cBhvr>
                                      <p:to>
                                        <p:strVal val="hidden"/>
                                      </p:to>
                                    </p:set>
                                  </p:childTnLst>
                                </p:cTn>
                              </p:par>
                              <p:par>
                                <p:cTn id="58" presetID="42" presetClass="entr" presetSubtype="0" fill="hold" grpId="0" nodeType="withEffect">
                                  <p:stCondLst>
                                    <p:cond delay="1000"/>
                                  </p:stCondLst>
                                  <p:childTnLst>
                                    <p:set>
                                      <p:cBhvr>
                                        <p:cTn id="59" dur="1" fill="hold">
                                          <p:stCondLst>
                                            <p:cond delay="0"/>
                                          </p:stCondLst>
                                        </p:cTn>
                                        <p:tgtEl>
                                          <p:spTgt spid="122"/>
                                        </p:tgtEl>
                                        <p:attrNameLst>
                                          <p:attrName>style.visibility</p:attrName>
                                        </p:attrNameLst>
                                      </p:cBhvr>
                                      <p:to>
                                        <p:strVal val="visible"/>
                                      </p:to>
                                    </p:set>
                                    <p:animEffect transition="in" filter="fade">
                                      <p:cBhvr>
                                        <p:cTn id="60" dur="1000"/>
                                        <p:tgtEl>
                                          <p:spTgt spid="122"/>
                                        </p:tgtEl>
                                      </p:cBhvr>
                                    </p:animEffect>
                                    <p:anim calcmode="lin" valueType="num">
                                      <p:cBhvr>
                                        <p:cTn id="61" dur="1000" fill="hold"/>
                                        <p:tgtEl>
                                          <p:spTgt spid="122"/>
                                        </p:tgtEl>
                                        <p:attrNameLst>
                                          <p:attrName>ppt_x</p:attrName>
                                        </p:attrNameLst>
                                      </p:cBhvr>
                                      <p:tavLst>
                                        <p:tav tm="0">
                                          <p:val>
                                            <p:strVal val="#ppt_x"/>
                                          </p:val>
                                        </p:tav>
                                        <p:tav tm="100000">
                                          <p:val>
                                            <p:strVal val="#ppt_x"/>
                                          </p:val>
                                        </p:tav>
                                      </p:tavLst>
                                    </p:anim>
                                    <p:anim calcmode="lin" valueType="num">
                                      <p:cBhvr>
                                        <p:cTn id="62" dur="1000" fill="hold"/>
                                        <p:tgtEl>
                                          <p:spTgt spid="122"/>
                                        </p:tgtEl>
                                        <p:attrNameLst>
                                          <p:attrName>ppt_y</p:attrName>
                                        </p:attrNameLst>
                                      </p:cBhvr>
                                      <p:tavLst>
                                        <p:tav tm="0">
                                          <p:val>
                                            <p:strVal val="#ppt_y+.1"/>
                                          </p:val>
                                        </p:tav>
                                        <p:tav tm="100000">
                                          <p:val>
                                            <p:strVal val="#ppt_y"/>
                                          </p:val>
                                        </p:tav>
                                      </p:tavLst>
                                    </p:anim>
                                  </p:childTnLst>
                                </p:cTn>
                              </p:par>
                              <p:par>
                                <p:cTn id="63" presetID="21" presetClass="entr" presetSubtype="1" fill="hold" grpId="0" nodeType="withEffect">
                                  <p:stCondLst>
                                    <p:cond delay="2000"/>
                                  </p:stCondLst>
                                  <p:childTnLst>
                                    <p:set>
                                      <p:cBhvr>
                                        <p:cTn id="64" dur="1" fill="hold">
                                          <p:stCondLst>
                                            <p:cond delay="0"/>
                                          </p:stCondLst>
                                        </p:cTn>
                                        <p:tgtEl>
                                          <p:spTgt spid="3"/>
                                        </p:tgtEl>
                                        <p:attrNameLst>
                                          <p:attrName>style.visibility</p:attrName>
                                        </p:attrNameLst>
                                      </p:cBhvr>
                                      <p:to>
                                        <p:strVal val="visible"/>
                                      </p:to>
                                    </p:set>
                                    <p:animEffect transition="in" filter="wheel(1)">
                                      <p:cBhvr>
                                        <p:cTn id="65" dur="2000"/>
                                        <p:tgtEl>
                                          <p:spTgt spid="3"/>
                                        </p:tgtEl>
                                      </p:cBhvr>
                                    </p:animEffect>
                                  </p:childTnLst>
                                </p:cTn>
                              </p:par>
                              <p:par>
                                <p:cTn id="66" presetID="53" presetClass="entr" presetSubtype="16" fill="hold" nodeType="withEffect">
                                  <p:stCondLst>
                                    <p:cond delay="4000"/>
                                  </p:stCondLst>
                                  <p:childTnLst>
                                    <p:set>
                                      <p:cBhvr>
                                        <p:cTn id="67" dur="1" fill="hold">
                                          <p:stCondLst>
                                            <p:cond delay="0"/>
                                          </p:stCondLst>
                                        </p:cTn>
                                        <p:tgtEl>
                                          <p:spTgt spid="6"/>
                                        </p:tgtEl>
                                        <p:attrNameLst>
                                          <p:attrName>style.visibility</p:attrName>
                                        </p:attrNameLst>
                                      </p:cBhvr>
                                      <p:to>
                                        <p:strVal val="visible"/>
                                      </p:to>
                                    </p:set>
                                    <p:anim calcmode="lin" valueType="num">
                                      <p:cBhvr>
                                        <p:cTn id="68" dur="1000" fill="hold"/>
                                        <p:tgtEl>
                                          <p:spTgt spid="6"/>
                                        </p:tgtEl>
                                        <p:attrNameLst>
                                          <p:attrName>ppt_w</p:attrName>
                                        </p:attrNameLst>
                                      </p:cBhvr>
                                      <p:tavLst>
                                        <p:tav tm="0">
                                          <p:val>
                                            <p:fltVal val="0"/>
                                          </p:val>
                                        </p:tav>
                                        <p:tav tm="100000">
                                          <p:val>
                                            <p:strVal val="#ppt_w"/>
                                          </p:val>
                                        </p:tav>
                                      </p:tavLst>
                                    </p:anim>
                                    <p:anim calcmode="lin" valueType="num">
                                      <p:cBhvr>
                                        <p:cTn id="69" dur="1000" fill="hold"/>
                                        <p:tgtEl>
                                          <p:spTgt spid="6"/>
                                        </p:tgtEl>
                                        <p:attrNameLst>
                                          <p:attrName>ppt_h</p:attrName>
                                        </p:attrNameLst>
                                      </p:cBhvr>
                                      <p:tavLst>
                                        <p:tav tm="0">
                                          <p:val>
                                            <p:fltVal val="0"/>
                                          </p:val>
                                        </p:tav>
                                        <p:tav tm="100000">
                                          <p:val>
                                            <p:strVal val="#ppt_h"/>
                                          </p:val>
                                        </p:tav>
                                      </p:tavLst>
                                    </p:anim>
                                    <p:animEffect transition="in" filter="fade">
                                      <p:cBhvr>
                                        <p:cTn id="70" dur="1000"/>
                                        <p:tgtEl>
                                          <p:spTgt spid="6"/>
                                        </p:tgtEl>
                                      </p:cBhvr>
                                    </p:animEffect>
                                  </p:childTnLst>
                                </p:cTn>
                              </p:par>
                              <p:par>
                                <p:cTn id="71" presetID="6" presetClass="entr" presetSubtype="16" fill="hold" nodeType="withEffect">
                                  <p:stCondLst>
                                    <p:cond delay="5000"/>
                                  </p:stCondLst>
                                  <p:childTnLst>
                                    <p:set>
                                      <p:cBhvr>
                                        <p:cTn id="72" dur="1" fill="hold">
                                          <p:stCondLst>
                                            <p:cond delay="0"/>
                                          </p:stCondLst>
                                        </p:cTn>
                                        <p:tgtEl>
                                          <p:spTgt spid="2059"/>
                                        </p:tgtEl>
                                        <p:attrNameLst>
                                          <p:attrName>style.visibility</p:attrName>
                                        </p:attrNameLst>
                                      </p:cBhvr>
                                      <p:to>
                                        <p:strVal val="visible"/>
                                      </p:to>
                                    </p:set>
                                    <p:animEffect transition="in" filter="circle(in)">
                                      <p:cBhvr>
                                        <p:cTn id="73" dur="2000"/>
                                        <p:tgtEl>
                                          <p:spTgt spid="2059"/>
                                        </p:tgtEl>
                                      </p:cBhvr>
                                    </p:animEffect>
                                  </p:childTnLst>
                                </p:cTn>
                              </p:par>
                              <p:par>
                                <p:cTn id="74" presetID="55" presetClass="entr" presetSubtype="0" fill="hold" nodeType="withEffect">
                                  <p:stCondLst>
                                    <p:cond delay="7000"/>
                                  </p:stCondLst>
                                  <p:childTnLst>
                                    <p:set>
                                      <p:cBhvr>
                                        <p:cTn id="75" dur="1" fill="hold">
                                          <p:stCondLst>
                                            <p:cond delay="0"/>
                                          </p:stCondLst>
                                        </p:cTn>
                                        <p:tgtEl>
                                          <p:spTgt spid="2051"/>
                                        </p:tgtEl>
                                        <p:attrNameLst>
                                          <p:attrName>style.visibility</p:attrName>
                                        </p:attrNameLst>
                                      </p:cBhvr>
                                      <p:to>
                                        <p:strVal val="visible"/>
                                      </p:to>
                                    </p:set>
                                    <p:anim calcmode="lin" valueType="num">
                                      <p:cBhvr>
                                        <p:cTn id="76" dur="1000" fill="hold"/>
                                        <p:tgtEl>
                                          <p:spTgt spid="2051"/>
                                        </p:tgtEl>
                                        <p:attrNameLst>
                                          <p:attrName>ppt_w</p:attrName>
                                        </p:attrNameLst>
                                      </p:cBhvr>
                                      <p:tavLst>
                                        <p:tav tm="0">
                                          <p:val>
                                            <p:strVal val="#ppt_w*0.70"/>
                                          </p:val>
                                        </p:tav>
                                        <p:tav tm="100000">
                                          <p:val>
                                            <p:strVal val="#ppt_w"/>
                                          </p:val>
                                        </p:tav>
                                      </p:tavLst>
                                    </p:anim>
                                    <p:anim calcmode="lin" valueType="num">
                                      <p:cBhvr>
                                        <p:cTn id="77" dur="1000" fill="hold"/>
                                        <p:tgtEl>
                                          <p:spTgt spid="2051"/>
                                        </p:tgtEl>
                                        <p:attrNameLst>
                                          <p:attrName>ppt_h</p:attrName>
                                        </p:attrNameLst>
                                      </p:cBhvr>
                                      <p:tavLst>
                                        <p:tav tm="0">
                                          <p:val>
                                            <p:strVal val="#ppt_h"/>
                                          </p:val>
                                        </p:tav>
                                        <p:tav tm="100000">
                                          <p:val>
                                            <p:strVal val="#ppt_h"/>
                                          </p:val>
                                        </p:tav>
                                      </p:tavLst>
                                    </p:anim>
                                    <p:animEffect transition="in" filter="fade">
                                      <p:cBhvr>
                                        <p:cTn id="78" dur="1000"/>
                                        <p:tgtEl>
                                          <p:spTgt spid="2051"/>
                                        </p:tgtEl>
                                      </p:cBhvr>
                                    </p:animEffect>
                                  </p:childTnLst>
                                </p:cTn>
                              </p:par>
                              <p:par>
                                <p:cTn id="79" presetID="42" presetClass="entr" presetSubtype="0" fill="hold" grpId="0" nodeType="withEffect">
                                  <p:stCondLst>
                                    <p:cond delay="800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par>
                                <p:cTn id="84" presetID="22" presetClass="entr" presetSubtype="1" fill="hold" nodeType="withEffect">
                                  <p:stCondLst>
                                    <p:cond delay="9000"/>
                                  </p:stCondLst>
                                  <p:childTnLst>
                                    <p:set>
                                      <p:cBhvr>
                                        <p:cTn id="85" dur="1" fill="hold">
                                          <p:stCondLst>
                                            <p:cond delay="0"/>
                                          </p:stCondLst>
                                        </p:cTn>
                                        <p:tgtEl>
                                          <p:spTgt spid="2050"/>
                                        </p:tgtEl>
                                        <p:attrNameLst>
                                          <p:attrName>style.visibility</p:attrName>
                                        </p:attrNameLst>
                                      </p:cBhvr>
                                      <p:to>
                                        <p:strVal val="visible"/>
                                      </p:to>
                                    </p:set>
                                    <p:animEffect transition="in" filter="wipe(up)">
                                      <p:cBhvr>
                                        <p:cTn id="86" dur="3000"/>
                                        <p:tgtEl>
                                          <p:spTgt spid="2050"/>
                                        </p:tgtEl>
                                      </p:cBhvr>
                                    </p:animEffect>
                                  </p:childTnLst>
                                </p:cTn>
                              </p:par>
                              <p:par>
                                <p:cTn id="87" presetID="22" presetClass="entr" presetSubtype="2" fill="hold" nodeType="withEffect">
                                  <p:stCondLst>
                                    <p:cond delay="12100"/>
                                  </p:stCondLst>
                                  <p:childTnLst>
                                    <p:set>
                                      <p:cBhvr>
                                        <p:cTn id="88" dur="1" fill="hold">
                                          <p:stCondLst>
                                            <p:cond delay="0"/>
                                          </p:stCondLst>
                                        </p:cTn>
                                        <p:tgtEl>
                                          <p:spTgt spid="2057"/>
                                        </p:tgtEl>
                                        <p:attrNameLst>
                                          <p:attrName>style.visibility</p:attrName>
                                        </p:attrNameLst>
                                      </p:cBhvr>
                                      <p:to>
                                        <p:strVal val="visible"/>
                                      </p:to>
                                    </p:set>
                                    <p:animEffect transition="in" filter="wipe(right)">
                                      <p:cBhvr>
                                        <p:cTn id="89" dur="10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1" grpId="0"/>
      <p:bldP spid="122" grpId="0"/>
      <p:bldP spid="3"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14400" y="816114"/>
            <a:ext cx="14097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WAN</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9" name="Flowchart: Display 8"/>
          <p:cNvSpPr/>
          <p:nvPr/>
        </p:nvSpPr>
        <p:spPr>
          <a:xfrm>
            <a:off x="667411" y="1317486"/>
            <a:ext cx="8259056" cy="4923315"/>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smtClean="0"/>
              <a:t>Packet-switching relatively </a:t>
            </a:r>
            <a:r>
              <a:rPr lang="en-US" sz="2800" dirty="0"/>
              <a:t>small </a:t>
            </a:r>
            <a:r>
              <a:rPr lang="en-US" sz="2800" dirty="0" smtClean="0"/>
              <a:t>units </a:t>
            </a:r>
            <a:r>
              <a:rPr lang="en-US" sz="2800" dirty="0"/>
              <a:t>of data called packets are routed through a network based on the destination address contained within each packet. Breaking communication down into packets allows the same data path to be shared among many users in the network. This type of communication between sender and receiver is known as </a:t>
            </a:r>
            <a:r>
              <a:rPr lang="en-US" sz="2800" b="1" i="1" dirty="0"/>
              <a:t>connectionless</a:t>
            </a:r>
            <a:r>
              <a:rPr lang="en-US" sz="2800" dirty="0"/>
              <a:t> </a:t>
            </a:r>
            <a:endParaRPr lang="en-US" sz="2800" b="1" dirty="0"/>
          </a:p>
        </p:txBody>
      </p:sp>
      <p:sp>
        <p:nvSpPr>
          <p:cNvPr id="121" name="Rectangle 120"/>
          <p:cNvSpPr/>
          <p:nvPr/>
        </p:nvSpPr>
        <p:spPr>
          <a:xfrm>
            <a:off x="3036811" y="609600"/>
            <a:ext cx="4049789" cy="707886"/>
          </a:xfrm>
          <a:prstGeom prst="rect">
            <a:avLst/>
          </a:prstGeom>
          <a:noFill/>
          <a:ln w="34925">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Packet Switching</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2" name="Rectangle 121"/>
          <p:cNvSpPr/>
          <p:nvPr/>
        </p:nvSpPr>
        <p:spPr>
          <a:xfrm>
            <a:off x="2362200" y="1219200"/>
            <a:ext cx="5209148" cy="707886"/>
          </a:xfrm>
          <a:prstGeom prst="rect">
            <a:avLst/>
          </a:prstGeom>
          <a:noFill/>
          <a:ln w="34925">
            <a:noFill/>
          </a:ln>
          <a:effectLst>
            <a:outerShdw blurRad="225425" dist="50800" dir="5220000" algn="ctr">
              <a:srgbClr val="000000">
                <a:alpha val="33000"/>
              </a:srgbClr>
            </a:outerShdw>
          </a:effectLst>
          <a:scene3d>
            <a:camera prst="isometricOffAxis1Right"/>
            <a:lightRig rig="threePt" dir="t"/>
          </a:scene3d>
        </p:spPr>
        <p:txBody>
          <a:bodyPr wrap="square" lIns="91440" tIns="45720" rIns="91440" bIns="45720">
            <a:spAutoFit/>
          </a:bodyPr>
          <a:lstStyle/>
          <a:p>
            <a:pPr algn="ct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 Data Network </a:t>
            </a:r>
            <a:endParaRPr lang="en-U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loud 2"/>
          <p:cNvSpPr/>
          <p:nvPr/>
        </p:nvSpPr>
        <p:spPr>
          <a:xfrm>
            <a:off x="1314450" y="2209800"/>
            <a:ext cx="6610350" cy="3872485"/>
          </a:xfrm>
          <a:prstGeom prst="cloud">
            <a:avLst/>
          </a:prstGeom>
          <a:noFill/>
          <a:ln w="76200"/>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nvGrpSpPr>
          <p:cNvPr id="2050" name="Group 2049"/>
          <p:cNvGrpSpPr/>
          <p:nvPr/>
        </p:nvGrpSpPr>
        <p:grpSpPr>
          <a:xfrm>
            <a:off x="1619250" y="2667000"/>
            <a:ext cx="5829300" cy="3181350"/>
            <a:chOff x="1619250" y="2895600"/>
            <a:chExt cx="5829300" cy="3181350"/>
          </a:xfrm>
        </p:grpSpPr>
        <p:cxnSp>
          <p:nvCxnSpPr>
            <p:cNvPr id="18" name="Straight Connector 17"/>
            <p:cNvCxnSpPr/>
            <p:nvPr/>
          </p:nvCxnSpPr>
          <p:spPr>
            <a:xfrm>
              <a:off x="1619250" y="2895600"/>
              <a:ext cx="1123950" cy="419100"/>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p:cNvCxnSpPr/>
            <p:nvPr/>
          </p:nvCxnSpPr>
          <p:spPr>
            <a:xfrm>
              <a:off x="3599843" y="3505200"/>
              <a:ext cx="617429" cy="381000"/>
            </a:xfrm>
            <a:prstGeom prst="line">
              <a:avLst/>
            </a:prstGeom>
          </p:spPr>
          <p:style>
            <a:lnRef idx="3">
              <a:schemeClr val="dk1"/>
            </a:lnRef>
            <a:fillRef idx="0">
              <a:schemeClr val="dk1"/>
            </a:fillRef>
            <a:effectRef idx="2">
              <a:schemeClr val="dk1"/>
            </a:effectRef>
            <a:fontRef idx="minor">
              <a:schemeClr val="tx1"/>
            </a:fontRef>
          </p:style>
        </p:cxnSp>
        <p:cxnSp>
          <p:nvCxnSpPr>
            <p:cNvPr id="142" name="Straight Connector 141"/>
            <p:cNvCxnSpPr/>
            <p:nvPr/>
          </p:nvCxnSpPr>
          <p:spPr>
            <a:xfrm>
              <a:off x="4990499" y="4495800"/>
              <a:ext cx="679172" cy="457200"/>
            </a:xfrm>
            <a:prstGeom prst="line">
              <a:avLst/>
            </a:prstGeom>
          </p:spPr>
          <p:style>
            <a:lnRef idx="3">
              <a:schemeClr val="dk1"/>
            </a:lnRef>
            <a:fillRef idx="0">
              <a:schemeClr val="dk1"/>
            </a:fillRef>
            <a:effectRef idx="2">
              <a:schemeClr val="dk1"/>
            </a:effectRef>
            <a:fontRef idx="minor">
              <a:schemeClr val="tx1"/>
            </a:fontRef>
          </p:style>
        </p:cxnSp>
        <p:cxnSp>
          <p:nvCxnSpPr>
            <p:cNvPr id="145" name="Straight Connector 144"/>
            <p:cNvCxnSpPr/>
            <p:nvPr/>
          </p:nvCxnSpPr>
          <p:spPr>
            <a:xfrm>
              <a:off x="6477000" y="5486400"/>
              <a:ext cx="971550" cy="590550"/>
            </a:xfrm>
            <a:prstGeom prst="line">
              <a:avLst/>
            </a:prstGeom>
          </p:spPr>
          <p:style>
            <a:lnRef idx="3">
              <a:schemeClr val="dk1"/>
            </a:lnRef>
            <a:fillRef idx="0">
              <a:schemeClr val="dk1"/>
            </a:fillRef>
            <a:effectRef idx="2">
              <a:schemeClr val="dk1"/>
            </a:effectRef>
            <a:fontRef idx="minor">
              <a:schemeClr val="tx1"/>
            </a:fontRef>
          </p:style>
        </p:cxnSp>
      </p:grpSp>
      <p:grpSp>
        <p:nvGrpSpPr>
          <p:cNvPr id="2059" name="Group 2058"/>
          <p:cNvGrpSpPr/>
          <p:nvPr/>
        </p:nvGrpSpPr>
        <p:grpSpPr>
          <a:xfrm>
            <a:off x="3162300" y="2971800"/>
            <a:ext cx="2917447" cy="2183524"/>
            <a:chOff x="3162300" y="3200400"/>
            <a:chExt cx="2917447" cy="2183524"/>
          </a:xfrm>
        </p:grpSpPr>
        <p:cxnSp>
          <p:nvCxnSpPr>
            <p:cNvPr id="148" name="Straight Connector 147"/>
            <p:cNvCxnSpPr/>
            <p:nvPr/>
          </p:nvCxnSpPr>
          <p:spPr>
            <a:xfrm flipV="1">
              <a:off x="3162300" y="3706473"/>
              <a:ext cx="0" cy="1092551"/>
            </a:xfrm>
            <a:prstGeom prst="line">
              <a:avLst/>
            </a:prstGeom>
          </p:spPr>
          <p:style>
            <a:lnRef idx="3">
              <a:schemeClr val="accent4"/>
            </a:lnRef>
            <a:fillRef idx="0">
              <a:schemeClr val="accent4"/>
            </a:fillRef>
            <a:effectRef idx="2">
              <a:schemeClr val="accent4"/>
            </a:effectRef>
            <a:fontRef idx="minor">
              <a:schemeClr val="tx1"/>
            </a:fontRef>
          </p:style>
        </p:cxnSp>
        <p:grpSp>
          <p:nvGrpSpPr>
            <p:cNvPr id="2049" name="Group 2048"/>
            <p:cNvGrpSpPr/>
            <p:nvPr/>
          </p:nvGrpSpPr>
          <p:grpSpPr>
            <a:xfrm>
              <a:off x="3581400" y="3200400"/>
              <a:ext cx="2498347" cy="2183524"/>
              <a:chOff x="3581400" y="3200400"/>
              <a:chExt cx="2498347" cy="2183524"/>
            </a:xfrm>
          </p:grpSpPr>
          <p:cxnSp>
            <p:nvCxnSpPr>
              <p:cNvPr id="14" name="Straight Connector 13"/>
              <p:cNvCxnSpPr/>
              <p:nvPr/>
            </p:nvCxnSpPr>
            <p:spPr>
              <a:xfrm>
                <a:off x="3581400" y="3581400"/>
                <a:ext cx="620106" cy="381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8" name="Straight Connector 127"/>
              <p:cNvCxnSpPr/>
              <p:nvPr/>
            </p:nvCxnSpPr>
            <p:spPr>
              <a:xfrm flipV="1">
                <a:off x="5061705" y="3581400"/>
                <a:ext cx="577095"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1" name="Straight Connector 130"/>
              <p:cNvCxnSpPr/>
              <p:nvPr/>
            </p:nvCxnSpPr>
            <p:spPr>
              <a:xfrm>
                <a:off x="5018694" y="4648200"/>
                <a:ext cx="620106" cy="381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2" name="Straight Connector 131"/>
              <p:cNvCxnSpPr/>
              <p:nvPr/>
            </p:nvCxnSpPr>
            <p:spPr>
              <a:xfrm flipV="1">
                <a:off x="3584077" y="4572000"/>
                <a:ext cx="634805" cy="381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150" name="Straight Connector 149"/>
              <p:cNvCxnSpPr/>
              <p:nvPr/>
            </p:nvCxnSpPr>
            <p:spPr>
              <a:xfrm>
                <a:off x="3581400" y="3200400"/>
                <a:ext cx="2057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2" name="Straight Connector 151"/>
              <p:cNvCxnSpPr/>
              <p:nvPr/>
            </p:nvCxnSpPr>
            <p:spPr>
              <a:xfrm flipV="1">
                <a:off x="6057900" y="3743653"/>
                <a:ext cx="21847" cy="108388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4" name="Straight Connector 153"/>
              <p:cNvCxnSpPr/>
              <p:nvPr/>
            </p:nvCxnSpPr>
            <p:spPr>
              <a:xfrm>
                <a:off x="3599843" y="5383924"/>
                <a:ext cx="2038957" cy="0"/>
              </a:xfrm>
              <a:prstGeom prst="line">
                <a:avLst/>
              </a:prstGeom>
            </p:spPr>
            <p:style>
              <a:lnRef idx="3">
                <a:schemeClr val="accent6"/>
              </a:lnRef>
              <a:fillRef idx="0">
                <a:schemeClr val="accent6"/>
              </a:fillRef>
              <a:effectRef idx="2">
                <a:schemeClr val="accent6"/>
              </a:effectRef>
              <a:fontRef idx="minor">
                <a:schemeClr val="tx1"/>
              </a:fontRef>
            </p:style>
          </p:cxnSp>
        </p:grpSp>
      </p:grpSp>
      <p:grpSp>
        <p:nvGrpSpPr>
          <p:cNvPr id="2052" name="Group 2051"/>
          <p:cNvGrpSpPr/>
          <p:nvPr/>
        </p:nvGrpSpPr>
        <p:grpSpPr>
          <a:xfrm>
            <a:off x="334437" y="2932879"/>
            <a:ext cx="2862116" cy="2401121"/>
            <a:chOff x="334437" y="2932879"/>
            <a:chExt cx="2862116" cy="2401121"/>
          </a:xfrm>
        </p:grpSpPr>
        <p:cxnSp>
          <p:nvCxnSpPr>
            <p:cNvPr id="77" name="Straight Arrow Connector 76"/>
            <p:cNvCxnSpPr/>
            <p:nvPr/>
          </p:nvCxnSpPr>
          <p:spPr>
            <a:xfrm flipV="1">
              <a:off x="1803993" y="2932879"/>
              <a:ext cx="341386" cy="3341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flipV="1">
              <a:off x="2547285" y="4029402"/>
              <a:ext cx="649268"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Rounded Rectangle 75"/>
            <p:cNvSpPr/>
            <p:nvPr/>
          </p:nvSpPr>
          <p:spPr>
            <a:xfrm>
              <a:off x="334437" y="3276600"/>
              <a:ext cx="2212848" cy="2057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Many paths may be for a single communication as individual packets routed to a destination</a:t>
              </a:r>
              <a:endParaRPr lang="en-US" dirty="0"/>
            </a:p>
          </p:txBody>
        </p:sp>
      </p:grpSp>
      <p:grpSp>
        <p:nvGrpSpPr>
          <p:cNvPr id="2051" name="Group 2050"/>
          <p:cNvGrpSpPr/>
          <p:nvPr/>
        </p:nvGrpSpPr>
        <p:grpSpPr>
          <a:xfrm>
            <a:off x="457200" y="1773621"/>
            <a:ext cx="8001000" cy="4474779"/>
            <a:chOff x="457200" y="2002221"/>
            <a:chExt cx="8001000" cy="4474779"/>
          </a:xfrm>
        </p:grpSpPr>
        <p:pic>
          <p:nvPicPr>
            <p:cNvPr id="144"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39000" y="52578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7200" y="2002221"/>
              <a:ext cx="1524000" cy="11771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p:cNvGrpSpPr/>
          <p:nvPr/>
        </p:nvGrpSpPr>
        <p:grpSpPr>
          <a:xfrm>
            <a:off x="2628900" y="2667000"/>
            <a:ext cx="3927021" cy="2771854"/>
            <a:chOff x="2628900" y="2667000"/>
            <a:chExt cx="3927021" cy="2771854"/>
          </a:xfrm>
        </p:grpSpPr>
        <p:grpSp>
          <p:nvGrpSpPr>
            <p:cNvPr id="21" name="Group 20"/>
            <p:cNvGrpSpPr/>
            <p:nvPr/>
          </p:nvGrpSpPr>
          <p:grpSpPr>
            <a:xfrm>
              <a:off x="5489121" y="4578568"/>
              <a:ext cx="1066800" cy="860286"/>
              <a:chOff x="646714" y="5410200"/>
              <a:chExt cx="1066800" cy="860286"/>
            </a:xfrm>
          </p:grpSpPr>
          <p:sp>
            <p:nvSpPr>
              <p:cNvPr id="2" name="Can 1"/>
              <p:cNvSpPr/>
              <p:nvPr/>
            </p:nvSpPr>
            <p:spPr>
              <a:xfrm>
                <a:off x="646714" y="5410200"/>
                <a:ext cx="1066800" cy="860286"/>
              </a:xfrm>
              <a:prstGeom prst="can">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16" name="Group 15"/>
              <p:cNvGrpSpPr/>
              <p:nvPr/>
            </p:nvGrpSpPr>
            <p:grpSpPr>
              <a:xfrm>
                <a:off x="930166" y="5441732"/>
                <a:ext cx="505429" cy="356698"/>
                <a:chOff x="930166" y="5441732"/>
                <a:chExt cx="505429" cy="356698"/>
              </a:xfrm>
            </p:grpSpPr>
            <p:cxnSp>
              <p:nvCxnSpPr>
                <p:cNvPr id="10" name="Straight Arrow Connector 9"/>
                <p:cNvCxnSpPr/>
                <p:nvPr/>
              </p:nvCxnSpPr>
              <p:spPr>
                <a:xfrm flipV="1">
                  <a:off x="1214367" y="5441732"/>
                  <a:ext cx="221228" cy="15743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2" name="Straight Arrow Connector 41"/>
                <p:cNvCxnSpPr/>
                <p:nvPr/>
              </p:nvCxnSpPr>
              <p:spPr>
                <a:xfrm flipH="1">
                  <a:off x="930166" y="5640992"/>
                  <a:ext cx="221228" cy="15743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4" name="Straight Arrow Connector 43"/>
                <p:cNvCxnSpPr/>
                <p:nvPr/>
              </p:nvCxnSpPr>
              <p:spPr>
                <a:xfrm>
                  <a:off x="1214367" y="5640992"/>
                  <a:ext cx="221228" cy="15743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5" name="Straight Arrow Connector 44"/>
                <p:cNvCxnSpPr/>
                <p:nvPr/>
              </p:nvCxnSpPr>
              <p:spPr>
                <a:xfrm flipH="1" flipV="1">
                  <a:off x="930166" y="5441732"/>
                  <a:ext cx="221228" cy="15743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pSp>
        </p:grpSp>
        <p:grpSp>
          <p:nvGrpSpPr>
            <p:cNvPr id="17" name="Group 16"/>
            <p:cNvGrpSpPr/>
            <p:nvPr/>
          </p:nvGrpSpPr>
          <p:grpSpPr>
            <a:xfrm>
              <a:off x="2667000" y="2667000"/>
              <a:ext cx="1066800" cy="860286"/>
              <a:chOff x="799114" y="4876800"/>
              <a:chExt cx="1066800" cy="860286"/>
            </a:xfrm>
          </p:grpSpPr>
          <p:sp>
            <p:nvSpPr>
              <p:cNvPr id="48" name="Can 47"/>
              <p:cNvSpPr/>
              <p:nvPr/>
            </p:nvSpPr>
            <p:spPr>
              <a:xfrm>
                <a:off x="799114" y="4876800"/>
                <a:ext cx="1066800" cy="860286"/>
              </a:xfrm>
              <a:prstGeom prst="can">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1082566" y="4908332"/>
                <a:ext cx="505429" cy="356698"/>
                <a:chOff x="930166" y="5441732"/>
                <a:chExt cx="505429" cy="356698"/>
              </a:xfrm>
            </p:grpSpPr>
            <p:cxnSp>
              <p:nvCxnSpPr>
                <p:cNvPr id="50" name="Straight Arrow Connector 49"/>
                <p:cNvCxnSpPr/>
                <p:nvPr/>
              </p:nvCxnSpPr>
              <p:spPr>
                <a:xfrm flipV="1">
                  <a:off x="1214367" y="5441732"/>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1" name="Straight Arrow Connector 50"/>
                <p:cNvCxnSpPr/>
                <p:nvPr/>
              </p:nvCxnSpPr>
              <p:spPr>
                <a:xfrm flipH="1">
                  <a:off x="930166" y="5640992"/>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2" name="Straight Arrow Connector 51"/>
                <p:cNvCxnSpPr/>
                <p:nvPr/>
              </p:nvCxnSpPr>
              <p:spPr>
                <a:xfrm>
                  <a:off x="1214367" y="5640992"/>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3" name="Straight Arrow Connector 52"/>
                <p:cNvCxnSpPr/>
                <p:nvPr/>
              </p:nvCxnSpPr>
              <p:spPr>
                <a:xfrm flipH="1" flipV="1">
                  <a:off x="930166" y="5441732"/>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grpSp>
        <p:grpSp>
          <p:nvGrpSpPr>
            <p:cNvPr id="19" name="Group 18"/>
            <p:cNvGrpSpPr/>
            <p:nvPr/>
          </p:nvGrpSpPr>
          <p:grpSpPr>
            <a:xfrm>
              <a:off x="5486400" y="2667000"/>
              <a:ext cx="1066800" cy="860286"/>
              <a:chOff x="799114" y="5562600"/>
              <a:chExt cx="1066800" cy="860286"/>
            </a:xfrm>
          </p:grpSpPr>
          <p:sp>
            <p:nvSpPr>
              <p:cNvPr id="55" name="Can 54"/>
              <p:cNvSpPr/>
              <p:nvPr/>
            </p:nvSpPr>
            <p:spPr>
              <a:xfrm>
                <a:off x="799114" y="5562600"/>
                <a:ext cx="1066800" cy="860286"/>
              </a:xfrm>
              <a:prstGeom prst="can">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6" name="Group 55"/>
              <p:cNvGrpSpPr/>
              <p:nvPr/>
            </p:nvGrpSpPr>
            <p:grpSpPr>
              <a:xfrm>
                <a:off x="1082566" y="5594132"/>
                <a:ext cx="505429" cy="356698"/>
                <a:chOff x="930166" y="5441732"/>
                <a:chExt cx="505429" cy="356698"/>
              </a:xfrm>
            </p:grpSpPr>
            <p:cxnSp>
              <p:nvCxnSpPr>
                <p:cNvPr id="57" name="Straight Arrow Connector 56"/>
                <p:cNvCxnSpPr/>
                <p:nvPr/>
              </p:nvCxnSpPr>
              <p:spPr>
                <a:xfrm flipV="1">
                  <a:off x="1214367" y="5441732"/>
                  <a:ext cx="221228" cy="15743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8" name="Straight Arrow Connector 57"/>
                <p:cNvCxnSpPr/>
                <p:nvPr/>
              </p:nvCxnSpPr>
              <p:spPr>
                <a:xfrm flipH="1">
                  <a:off x="930166" y="5640992"/>
                  <a:ext cx="221228" cy="15743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p:nvPr/>
              </p:nvCxnSpPr>
              <p:spPr>
                <a:xfrm>
                  <a:off x="1214367" y="5640992"/>
                  <a:ext cx="221228" cy="15743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0" name="Straight Arrow Connector 59"/>
                <p:cNvCxnSpPr/>
                <p:nvPr/>
              </p:nvCxnSpPr>
              <p:spPr>
                <a:xfrm flipH="1" flipV="1">
                  <a:off x="930166" y="5441732"/>
                  <a:ext cx="221228" cy="15743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grpSp>
          <p:nvGrpSpPr>
            <p:cNvPr id="20" name="Group 19"/>
            <p:cNvGrpSpPr/>
            <p:nvPr/>
          </p:nvGrpSpPr>
          <p:grpSpPr>
            <a:xfrm>
              <a:off x="2628900" y="4519981"/>
              <a:ext cx="1066800" cy="860286"/>
              <a:chOff x="799114" y="5562600"/>
              <a:chExt cx="1066800" cy="860286"/>
            </a:xfrm>
          </p:grpSpPr>
          <p:sp>
            <p:nvSpPr>
              <p:cNvPr id="62" name="Can 61"/>
              <p:cNvSpPr/>
              <p:nvPr/>
            </p:nvSpPr>
            <p:spPr>
              <a:xfrm>
                <a:off x="799114" y="5562600"/>
                <a:ext cx="1066800" cy="860286"/>
              </a:xfrm>
              <a:prstGeom prst="can">
                <a:avLst>
                  <a:gd name="adj"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63" name="Group 62"/>
              <p:cNvGrpSpPr/>
              <p:nvPr/>
            </p:nvGrpSpPr>
            <p:grpSpPr>
              <a:xfrm>
                <a:off x="1082566" y="5594132"/>
                <a:ext cx="505429" cy="356698"/>
                <a:chOff x="930166" y="5441732"/>
                <a:chExt cx="505429" cy="356698"/>
              </a:xfrm>
            </p:grpSpPr>
            <p:cxnSp>
              <p:nvCxnSpPr>
                <p:cNvPr id="64" name="Straight Arrow Connector 63"/>
                <p:cNvCxnSpPr/>
                <p:nvPr/>
              </p:nvCxnSpPr>
              <p:spPr>
                <a:xfrm flipV="1">
                  <a:off x="1214367" y="5441732"/>
                  <a:ext cx="221228" cy="15743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5" name="Straight Arrow Connector 64"/>
                <p:cNvCxnSpPr/>
                <p:nvPr/>
              </p:nvCxnSpPr>
              <p:spPr>
                <a:xfrm flipH="1">
                  <a:off x="930166" y="5640992"/>
                  <a:ext cx="221228" cy="15743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6" name="Straight Arrow Connector 65"/>
                <p:cNvCxnSpPr/>
                <p:nvPr/>
              </p:nvCxnSpPr>
              <p:spPr>
                <a:xfrm>
                  <a:off x="1214367" y="5640992"/>
                  <a:ext cx="221228" cy="15743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7" name="Straight Arrow Connector 66"/>
                <p:cNvCxnSpPr/>
                <p:nvPr/>
              </p:nvCxnSpPr>
              <p:spPr>
                <a:xfrm flipH="1" flipV="1">
                  <a:off x="930166" y="5441732"/>
                  <a:ext cx="221228" cy="15743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grpSp>
        </p:grpSp>
        <p:grpSp>
          <p:nvGrpSpPr>
            <p:cNvPr id="31" name="Group 30"/>
            <p:cNvGrpSpPr/>
            <p:nvPr/>
          </p:nvGrpSpPr>
          <p:grpSpPr>
            <a:xfrm>
              <a:off x="4086225" y="3594005"/>
              <a:ext cx="1066800" cy="860286"/>
              <a:chOff x="685800" y="5769114"/>
              <a:chExt cx="1066800" cy="860286"/>
            </a:xfrm>
          </p:grpSpPr>
          <p:sp>
            <p:nvSpPr>
              <p:cNvPr id="85" name="Can 84"/>
              <p:cNvSpPr/>
              <p:nvPr/>
            </p:nvSpPr>
            <p:spPr>
              <a:xfrm>
                <a:off x="685800" y="5769114"/>
                <a:ext cx="1066800" cy="860286"/>
              </a:xfrm>
              <a:prstGeom prst="can">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nvGrpSpPr>
              <p:cNvPr id="86" name="Group 85"/>
              <p:cNvGrpSpPr/>
              <p:nvPr/>
            </p:nvGrpSpPr>
            <p:grpSpPr>
              <a:xfrm>
                <a:off x="969252" y="5800646"/>
                <a:ext cx="505429" cy="356698"/>
                <a:chOff x="930166" y="5441732"/>
                <a:chExt cx="505429" cy="356698"/>
              </a:xfrm>
            </p:grpSpPr>
            <p:cxnSp>
              <p:nvCxnSpPr>
                <p:cNvPr id="87" name="Straight Arrow Connector 86"/>
                <p:cNvCxnSpPr/>
                <p:nvPr/>
              </p:nvCxnSpPr>
              <p:spPr>
                <a:xfrm flipV="1">
                  <a:off x="1214367" y="5441732"/>
                  <a:ext cx="221228" cy="1574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8" name="Straight Arrow Connector 87"/>
                <p:cNvCxnSpPr/>
                <p:nvPr/>
              </p:nvCxnSpPr>
              <p:spPr>
                <a:xfrm flipH="1">
                  <a:off x="930166" y="5640992"/>
                  <a:ext cx="221228" cy="1574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9" name="Straight Arrow Connector 88"/>
                <p:cNvCxnSpPr/>
                <p:nvPr/>
              </p:nvCxnSpPr>
              <p:spPr>
                <a:xfrm>
                  <a:off x="1214367" y="5640992"/>
                  <a:ext cx="221228" cy="1574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0" name="Straight Arrow Connector 89"/>
                <p:cNvCxnSpPr/>
                <p:nvPr/>
              </p:nvCxnSpPr>
              <p:spPr>
                <a:xfrm flipH="1" flipV="1">
                  <a:off x="930166" y="5441732"/>
                  <a:ext cx="221228" cy="1574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grpSp>
      <p:grpSp>
        <p:nvGrpSpPr>
          <p:cNvPr id="2057" name="Group 2056"/>
          <p:cNvGrpSpPr/>
          <p:nvPr/>
        </p:nvGrpSpPr>
        <p:grpSpPr>
          <a:xfrm>
            <a:off x="3733801" y="2057400"/>
            <a:ext cx="4983479" cy="2057400"/>
            <a:chOff x="3733801" y="2286000"/>
            <a:chExt cx="4983479" cy="2057400"/>
          </a:xfrm>
        </p:grpSpPr>
        <p:cxnSp>
          <p:nvCxnSpPr>
            <p:cNvPr id="2055" name="Straight Arrow Connector 2054"/>
            <p:cNvCxnSpPr/>
            <p:nvPr/>
          </p:nvCxnSpPr>
          <p:spPr>
            <a:xfrm flipH="1">
              <a:off x="6193228" y="2749768"/>
              <a:ext cx="492205" cy="1589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0" name="Straight Arrow Connector 189"/>
            <p:cNvCxnSpPr/>
            <p:nvPr/>
          </p:nvCxnSpPr>
          <p:spPr>
            <a:xfrm flipH="1" flipV="1">
              <a:off x="3733801" y="3505200"/>
              <a:ext cx="2951632" cy="3489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53" name="Rounded Rectangle 2052"/>
            <p:cNvSpPr/>
            <p:nvPr/>
          </p:nvSpPr>
          <p:spPr>
            <a:xfrm>
              <a:off x="6705600" y="2286000"/>
              <a:ext cx="2011680" cy="2057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No fixed path established. Packets are routed according t the best path available at the time</a:t>
              </a:r>
              <a:endParaRPr lang="en-US" dirty="0"/>
            </a:p>
          </p:txBody>
        </p:sp>
      </p:grpSp>
      <p:grpSp>
        <p:nvGrpSpPr>
          <p:cNvPr id="2065" name="Group 2064"/>
          <p:cNvGrpSpPr/>
          <p:nvPr/>
        </p:nvGrpSpPr>
        <p:grpSpPr>
          <a:xfrm>
            <a:off x="2045171" y="2647810"/>
            <a:ext cx="5075460" cy="3112912"/>
            <a:chOff x="2045171" y="2647810"/>
            <a:chExt cx="5075460" cy="3112912"/>
          </a:xfrm>
        </p:grpSpPr>
        <p:grpSp>
          <p:nvGrpSpPr>
            <p:cNvPr id="2063" name="Group 2062"/>
            <p:cNvGrpSpPr/>
            <p:nvPr/>
          </p:nvGrpSpPr>
          <p:grpSpPr>
            <a:xfrm>
              <a:off x="2045171" y="2647810"/>
              <a:ext cx="4248597" cy="2722103"/>
              <a:chOff x="2045171" y="2647810"/>
              <a:chExt cx="4248597" cy="2722103"/>
            </a:xfrm>
          </p:grpSpPr>
          <p:sp>
            <p:nvSpPr>
              <p:cNvPr id="30" name="Diamond 29"/>
              <p:cNvSpPr/>
              <p:nvPr/>
            </p:nvSpPr>
            <p:spPr>
              <a:xfrm rot="17255146">
                <a:off x="2019840" y="2673141"/>
                <a:ext cx="485775" cy="435114"/>
              </a:xfrm>
              <a:prstGeom prst="diamond">
                <a:avLst/>
              </a:prstGeom>
              <a:solidFill>
                <a:schemeClr val="accent1">
                  <a:lumMod val="60000"/>
                  <a:lumOff val="40000"/>
                </a:schemeClr>
              </a:solidFill>
              <a:ln>
                <a:solidFill>
                  <a:schemeClr val="accent1">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nvGrpSpPr>
              <p:cNvPr id="2061" name="Group 2060"/>
              <p:cNvGrpSpPr/>
              <p:nvPr/>
            </p:nvGrpSpPr>
            <p:grpSpPr>
              <a:xfrm>
                <a:off x="3934410" y="2720677"/>
                <a:ext cx="1299741" cy="485776"/>
                <a:chOff x="3934410" y="2720677"/>
                <a:chExt cx="1299741" cy="485776"/>
              </a:xfrm>
            </p:grpSpPr>
            <p:sp>
              <p:nvSpPr>
                <p:cNvPr id="94" name="Diamond 93"/>
                <p:cNvSpPr/>
                <p:nvPr/>
              </p:nvSpPr>
              <p:spPr>
                <a:xfrm rot="16200000">
                  <a:off x="3909079" y="2746009"/>
                  <a:ext cx="485775" cy="435114"/>
                </a:xfrm>
                <a:prstGeom prst="diamond">
                  <a:avLst/>
                </a:prstGeom>
                <a:solidFill>
                  <a:schemeClr val="accent1">
                    <a:lumMod val="60000"/>
                    <a:lumOff val="40000"/>
                  </a:schemeClr>
                </a:solidFill>
                <a:ln>
                  <a:solidFill>
                    <a:schemeClr val="accent1">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95" name="Diamond 94"/>
                <p:cNvSpPr/>
                <p:nvPr/>
              </p:nvSpPr>
              <p:spPr>
                <a:xfrm rot="16200000">
                  <a:off x="4773706" y="2746008"/>
                  <a:ext cx="485775" cy="435114"/>
                </a:xfrm>
                <a:prstGeom prst="diamond">
                  <a:avLst/>
                </a:prstGeom>
                <a:solidFill>
                  <a:schemeClr val="accent1">
                    <a:lumMod val="60000"/>
                    <a:lumOff val="40000"/>
                  </a:schemeClr>
                </a:solidFill>
                <a:ln>
                  <a:solidFill>
                    <a:schemeClr val="accent1">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grpSp>
            <p:nvGrpSpPr>
              <p:cNvPr id="2062" name="Group 2061"/>
              <p:cNvGrpSpPr/>
              <p:nvPr/>
            </p:nvGrpSpPr>
            <p:grpSpPr>
              <a:xfrm>
                <a:off x="3932313" y="4884137"/>
                <a:ext cx="1299741" cy="485776"/>
                <a:chOff x="3932313" y="4884137"/>
                <a:chExt cx="1299741" cy="485776"/>
              </a:xfrm>
            </p:grpSpPr>
            <p:sp>
              <p:nvSpPr>
                <p:cNvPr id="96" name="Diamond 95"/>
                <p:cNvSpPr/>
                <p:nvPr/>
              </p:nvSpPr>
              <p:spPr>
                <a:xfrm rot="16200000">
                  <a:off x="3906982" y="4909469"/>
                  <a:ext cx="485775" cy="435114"/>
                </a:xfrm>
                <a:prstGeom prst="diamond">
                  <a:avLst/>
                </a:prstGeom>
                <a:solidFill>
                  <a:schemeClr val="accent1">
                    <a:lumMod val="60000"/>
                    <a:lumOff val="40000"/>
                  </a:schemeClr>
                </a:solidFill>
                <a:ln>
                  <a:solidFill>
                    <a:schemeClr val="accent1">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97" name="Diamond 96"/>
                <p:cNvSpPr/>
                <p:nvPr/>
              </p:nvSpPr>
              <p:spPr>
                <a:xfrm rot="16200000">
                  <a:off x="4771609" y="4909468"/>
                  <a:ext cx="485775" cy="435114"/>
                </a:xfrm>
                <a:prstGeom prst="diamond">
                  <a:avLst/>
                </a:prstGeom>
                <a:solidFill>
                  <a:schemeClr val="accent1">
                    <a:lumMod val="60000"/>
                    <a:lumOff val="40000"/>
                  </a:schemeClr>
                </a:solidFill>
                <a:ln>
                  <a:solidFill>
                    <a:schemeClr val="accent1">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grpSp>
            <p:nvGrpSpPr>
              <p:cNvPr id="2054" name="Group 2053"/>
              <p:cNvGrpSpPr/>
              <p:nvPr/>
            </p:nvGrpSpPr>
            <p:grpSpPr>
              <a:xfrm rot="5400000">
                <a:off x="2672462" y="3780312"/>
                <a:ext cx="965555" cy="485776"/>
                <a:chOff x="4292771" y="5036537"/>
                <a:chExt cx="965555" cy="485776"/>
              </a:xfrm>
            </p:grpSpPr>
            <p:sp>
              <p:nvSpPr>
                <p:cNvPr id="98" name="Diamond 97"/>
                <p:cNvSpPr/>
                <p:nvPr/>
              </p:nvSpPr>
              <p:spPr>
                <a:xfrm rot="16200000">
                  <a:off x="4267440" y="5061869"/>
                  <a:ext cx="485775" cy="435114"/>
                </a:xfrm>
                <a:prstGeom prst="diamond">
                  <a:avLst/>
                </a:prstGeom>
                <a:solidFill>
                  <a:schemeClr val="accent1">
                    <a:lumMod val="60000"/>
                    <a:lumOff val="40000"/>
                  </a:schemeClr>
                </a:solidFill>
                <a:ln>
                  <a:solidFill>
                    <a:schemeClr val="accent1">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99" name="Diamond 98"/>
                <p:cNvSpPr/>
                <p:nvPr/>
              </p:nvSpPr>
              <p:spPr>
                <a:xfrm rot="16200000">
                  <a:off x="4797881" y="5061868"/>
                  <a:ext cx="485775" cy="435114"/>
                </a:xfrm>
                <a:prstGeom prst="diamond">
                  <a:avLst/>
                </a:prstGeom>
                <a:solidFill>
                  <a:schemeClr val="accent1">
                    <a:lumMod val="60000"/>
                    <a:lumOff val="40000"/>
                  </a:schemeClr>
                </a:solidFill>
                <a:ln>
                  <a:solidFill>
                    <a:schemeClr val="accent1">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grpSp>
            <p:nvGrpSpPr>
              <p:cNvPr id="102" name="Group 101"/>
              <p:cNvGrpSpPr/>
              <p:nvPr/>
            </p:nvGrpSpPr>
            <p:grpSpPr>
              <a:xfrm rot="5400000">
                <a:off x="5568102" y="3807372"/>
                <a:ext cx="965555" cy="485776"/>
                <a:chOff x="4292771" y="5036537"/>
                <a:chExt cx="965555" cy="485776"/>
              </a:xfrm>
            </p:grpSpPr>
            <p:sp>
              <p:nvSpPr>
                <p:cNvPr id="103" name="Diamond 102"/>
                <p:cNvSpPr/>
                <p:nvPr/>
              </p:nvSpPr>
              <p:spPr>
                <a:xfrm rot="16200000">
                  <a:off x="4267440" y="5061869"/>
                  <a:ext cx="485775" cy="435114"/>
                </a:xfrm>
                <a:prstGeom prst="diamond">
                  <a:avLst/>
                </a:prstGeom>
                <a:solidFill>
                  <a:schemeClr val="accent1">
                    <a:lumMod val="60000"/>
                    <a:lumOff val="40000"/>
                  </a:schemeClr>
                </a:solidFill>
                <a:ln>
                  <a:solidFill>
                    <a:schemeClr val="accent1">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04" name="Diamond 103"/>
                <p:cNvSpPr/>
                <p:nvPr/>
              </p:nvSpPr>
              <p:spPr>
                <a:xfrm rot="16200000">
                  <a:off x="4797881" y="5061868"/>
                  <a:ext cx="485775" cy="435114"/>
                </a:xfrm>
                <a:prstGeom prst="diamond">
                  <a:avLst/>
                </a:prstGeom>
                <a:solidFill>
                  <a:schemeClr val="accent1">
                    <a:lumMod val="60000"/>
                    <a:lumOff val="40000"/>
                  </a:schemeClr>
                </a:solidFill>
                <a:ln>
                  <a:solidFill>
                    <a:schemeClr val="accent1">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grpSp>
        <p:sp>
          <p:nvSpPr>
            <p:cNvPr id="110" name="Diamond 109"/>
            <p:cNvSpPr/>
            <p:nvPr/>
          </p:nvSpPr>
          <p:spPr>
            <a:xfrm rot="18119331">
              <a:off x="6660186" y="5300278"/>
              <a:ext cx="485775" cy="435114"/>
            </a:xfrm>
            <a:prstGeom prst="diamond">
              <a:avLst/>
            </a:prstGeom>
            <a:solidFill>
              <a:schemeClr val="accent1">
                <a:lumMod val="60000"/>
                <a:lumOff val="40000"/>
              </a:schemeClr>
            </a:solidFill>
            <a:ln>
              <a:solidFill>
                <a:schemeClr val="accent1">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494241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anim calcmode="lin" valueType="num">
                                      <p:cBhvr>
                                        <p:cTn id="8" dur="1000" fill="hold"/>
                                        <p:tgtEl>
                                          <p:spTgt spid="121"/>
                                        </p:tgtEl>
                                        <p:attrNameLst>
                                          <p:attrName>ppt_x</p:attrName>
                                        </p:attrNameLst>
                                      </p:cBhvr>
                                      <p:tavLst>
                                        <p:tav tm="0">
                                          <p:val>
                                            <p:strVal val="#ppt_x"/>
                                          </p:val>
                                        </p:tav>
                                        <p:tav tm="100000">
                                          <p:val>
                                            <p:strVal val="#ppt_x"/>
                                          </p:val>
                                        </p:tav>
                                      </p:tavLst>
                                    </p:anim>
                                    <p:anim calcmode="lin" valueType="num">
                                      <p:cBhvr>
                                        <p:cTn id="9" dur="1000" fill="hold"/>
                                        <p:tgtEl>
                                          <p:spTgt spid="121"/>
                                        </p:tgtEl>
                                        <p:attrNameLst>
                                          <p:attrName>ppt_y</p:attrName>
                                        </p:attrNameLst>
                                      </p:cBhvr>
                                      <p:tavLst>
                                        <p:tav tm="0">
                                          <p:val>
                                            <p:strVal val="#ppt_y+.1"/>
                                          </p:val>
                                        </p:tav>
                                        <p:tav tm="100000">
                                          <p:val>
                                            <p:strVal val="#ppt_y"/>
                                          </p:val>
                                        </p:tav>
                                      </p:tavLst>
                                    </p:anim>
                                  </p:childTnLst>
                                </p:cTn>
                              </p:par>
                              <p:par>
                                <p:cTn id="10" presetID="25" presetClass="entr" presetSubtype="0" fill="hold" grpId="0" nodeType="withEffect">
                                  <p:stCondLst>
                                    <p:cond delay="10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9"/>
                                        </p:tgtEl>
                                      </p:cBhvr>
                                    </p:animEffect>
                                  </p:childTnLst>
                                </p:cTn>
                              </p:par>
                              <p:par>
                                <p:cTn id="20" presetID="25" presetClass="entr" presetSubtype="0" fill="hold" nodeType="withEffect">
                                  <p:stCondLst>
                                    <p:cond delay="1000"/>
                                  </p:stCondLst>
                                  <p:iterate type="wd">
                                    <p:tmPct val="0"/>
                                  </p:iterate>
                                  <p:childTnLst>
                                    <p:set>
                                      <p:cBhvr>
                                        <p:cTn id="21" dur="1" fill="hold">
                                          <p:stCondLst>
                                            <p:cond delay="0"/>
                                          </p:stCondLst>
                                        </p:cTn>
                                        <p:tgtEl>
                                          <p:spTgt spid="9">
                                            <p:txEl>
                                              <p:pRg st="0" end="0"/>
                                            </p:txEl>
                                          </p:spTgt>
                                        </p:tgtEl>
                                        <p:attrNameLst>
                                          <p:attrName>style.visibility</p:attrName>
                                        </p:attrNameLst>
                                      </p:cBhvr>
                                      <p:to>
                                        <p:strVal val="visible"/>
                                      </p:to>
                                    </p:set>
                                    <p:anim calcmode="lin" valueType="num">
                                      <p:cBhvr>
                                        <p:cTn id="22"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9">
                                            <p:txEl>
                                              <p:pRg st="0" end="0"/>
                                            </p:txEl>
                                          </p:spTgt>
                                        </p:tgtEl>
                                      </p:cBhvr>
                                    </p:animEffect>
                                  </p:childTnLst>
                                </p:cTn>
                              </p:par>
                              <p:par>
                                <p:cTn id="30" presetID="34" presetClass="emph" presetSubtype="0" fill="hold" nodeType="withEffect">
                                  <p:stCondLst>
                                    <p:cond delay="2000"/>
                                  </p:stCondLst>
                                  <p:iterate type="wd">
                                    <p:tmPct val="10000"/>
                                  </p:iterate>
                                  <p:childTnLst>
                                    <p:animMotion origin="layout" path="M 0.0 0.0 L 0.0 -0.07213" pathEditMode="relative" ptsTypes="">
                                      <p:cBhvr>
                                        <p:cTn id="31" dur="250" accel="50000" decel="50000" autoRev="1" fill="hold">
                                          <p:stCondLst>
                                            <p:cond delay="0"/>
                                          </p:stCondLst>
                                        </p:cTn>
                                        <p:tgtEl>
                                          <p:spTgt spid="9">
                                            <p:txEl>
                                              <p:pRg st="0" end="0"/>
                                            </p:txEl>
                                          </p:spTgt>
                                        </p:tgtEl>
                                        <p:attrNameLst>
                                          <p:attrName>ppt_x</p:attrName>
                                          <p:attrName>ppt_y</p:attrName>
                                        </p:attrNameLst>
                                      </p:cBhvr>
                                    </p:animMotion>
                                    <p:animRot by="1500000">
                                      <p:cBhvr>
                                        <p:cTn id="32" dur="125" fill="hold">
                                          <p:stCondLst>
                                            <p:cond delay="0"/>
                                          </p:stCondLst>
                                        </p:cTn>
                                        <p:tgtEl>
                                          <p:spTgt spid="9">
                                            <p:txEl>
                                              <p:pRg st="0" end="0"/>
                                            </p:txEl>
                                          </p:spTgt>
                                        </p:tgtEl>
                                        <p:attrNameLst>
                                          <p:attrName>r</p:attrName>
                                        </p:attrNameLst>
                                      </p:cBhvr>
                                    </p:animRot>
                                    <p:animRot by="-1500000">
                                      <p:cBhvr>
                                        <p:cTn id="33" dur="125" fill="hold">
                                          <p:stCondLst>
                                            <p:cond delay="125"/>
                                          </p:stCondLst>
                                        </p:cTn>
                                        <p:tgtEl>
                                          <p:spTgt spid="9">
                                            <p:txEl>
                                              <p:pRg st="0" end="0"/>
                                            </p:txEl>
                                          </p:spTgt>
                                        </p:tgtEl>
                                        <p:attrNameLst>
                                          <p:attrName>r</p:attrName>
                                        </p:attrNameLst>
                                      </p:cBhvr>
                                    </p:animRot>
                                    <p:animRot by="-1500000">
                                      <p:cBhvr>
                                        <p:cTn id="34" dur="125" fill="hold">
                                          <p:stCondLst>
                                            <p:cond delay="250"/>
                                          </p:stCondLst>
                                        </p:cTn>
                                        <p:tgtEl>
                                          <p:spTgt spid="9">
                                            <p:txEl>
                                              <p:pRg st="0" end="0"/>
                                            </p:txEl>
                                          </p:spTgt>
                                        </p:tgtEl>
                                        <p:attrNameLst>
                                          <p:attrName>r</p:attrName>
                                        </p:attrNameLst>
                                      </p:cBhvr>
                                    </p:animRot>
                                    <p:animRot by="1500000">
                                      <p:cBhvr>
                                        <p:cTn id="35" dur="125" fill="hold">
                                          <p:stCondLst>
                                            <p:cond delay="375"/>
                                          </p:stCondLst>
                                        </p:cTn>
                                        <p:tgtEl>
                                          <p:spTgt spid="9">
                                            <p:txEl>
                                              <p:pRg st="0" end="0"/>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5" presetClass="exit" presetSubtype="0" fill="hold" grpId="1" nodeType="clickEffect">
                                  <p:stCondLst>
                                    <p:cond delay="0"/>
                                  </p:stCondLst>
                                  <p:childTnLst>
                                    <p:animEffect transition="out" filter="fade">
                                      <p:cBhvr>
                                        <p:cTn id="39" dur="1000" accel="50000">
                                          <p:stCondLst>
                                            <p:cond delay="0"/>
                                          </p:stCondLst>
                                        </p:cTn>
                                        <p:tgtEl>
                                          <p:spTgt spid="9"/>
                                        </p:tgtEl>
                                      </p:cBhvr>
                                    </p:animEffect>
                                    <p:anim calcmode="lin" valueType="num">
                                      <p:cBhvr>
                                        <p:cTn id="40" dur="500" accel="50000">
                                          <p:stCondLst>
                                            <p:cond delay="0"/>
                                          </p:stCondLst>
                                        </p:cTn>
                                        <p:tgtEl>
                                          <p:spTgt spid="9"/>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9"/>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9"/>
                                        </p:tgtEl>
                                        <p:attrNameLst>
                                          <p:attrName>ppt_x</p:attrName>
                                        </p:attrNameLst>
                                      </p:cBhvr>
                                      <p:tavLst>
                                        <p:tav tm="0">
                                          <p:val>
                                            <p:strVal val="ppt_x"/>
                                          </p:val>
                                        </p:tav>
                                        <p:tav tm="100000">
                                          <p:val>
                                            <p:strVal val="ppt_x+.4"/>
                                          </p:val>
                                        </p:tav>
                                      </p:tavLst>
                                    </p:anim>
                                    <p:anim calcmode="lin" valueType="num">
                                      <p:cBhvr>
                                        <p:cTn id="43" dur="1000"/>
                                        <p:tgtEl>
                                          <p:spTgt spid="9"/>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9"/>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9"/>
                                        </p:tgtEl>
                                        <p:attrNameLst>
                                          <p:attrName>style.rotation</p:attrName>
                                        </p:attrNameLst>
                                      </p:cBhvr>
                                      <p:tavLst>
                                        <p:tav tm="0">
                                          <p:val>
                                            <p:fltVal val="0"/>
                                          </p:val>
                                        </p:tav>
                                        <p:tav tm="100000">
                                          <p:val>
                                            <p:fltVal val="-90"/>
                                          </p:val>
                                        </p:tav>
                                      </p:tavLst>
                                    </p:anim>
                                    <p:set>
                                      <p:cBhvr>
                                        <p:cTn id="47" dur="1" fill="hold">
                                          <p:stCondLst>
                                            <p:cond delay="999"/>
                                          </p:stCondLst>
                                        </p:cTn>
                                        <p:tgtEl>
                                          <p:spTgt spid="9"/>
                                        </p:tgtEl>
                                        <p:attrNameLst>
                                          <p:attrName>style.visibility</p:attrName>
                                        </p:attrNameLst>
                                      </p:cBhvr>
                                      <p:to>
                                        <p:strVal val="hidden"/>
                                      </p:to>
                                    </p:set>
                                  </p:childTnLst>
                                </p:cTn>
                              </p:par>
                              <p:par>
                                <p:cTn id="48" presetID="25" presetClass="exit" presetSubtype="0" fill="hold" nodeType="withEffect">
                                  <p:stCondLst>
                                    <p:cond delay="0"/>
                                  </p:stCondLst>
                                  <p:iterate type="wd">
                                    <p:tmPct val="0"/>
                                  </p:iterate>
                                  <p:childTnLst>
                                    <p:animEffect transition="out" filter="fade">
                                      <p:cBhvr>
                                        <p:cTn id="49" dur="1000" accel="50000">
                                          <p:stCondLst>
                                            <p:cond delay="0"/>
                                          </p:stCondLst>
                                        </p:cTn>
                                        <p:tgtEl>
                                          <p:spTgt spid="9">
                                            <p:txEl>
                                              <p:pRg st="0" end="0"/>
                                            </p:txEl>
                                          </p:spTgt>
                                        </p:tgtEl>
                                      </p:cBhvr>
                                    </p:animEffect>
                                    <p:anim calcmode="lin" valueType="num">
                                      <p:cBhvr>
                                        <p:cTn id="50" dur="500" accel="50000">
                                          <p:stCondLst>
                                            <p:cond delay="0"/>
                                          </p:stCondLst>
                                        </p:cTn>
                                        <p:tgtEl>
                                          <p:spTgt spid="9">
                                            <p:txEl>
                                              <p:pRg st="0" end="0"/>
                                            </p:txEl>
                                          </p:spTgt>
                                        </p:tgtEl>
                                        <p:attrNameLst>
                                          <p:attrName>ppt_y</p:attrName>
                                        </p:attrNameLst>
                                      </p:cBhvr>
                                      <p:tavLst>
                                        <p:tav tm="0">
                                          <p:val>
                                            <p:strVal val="ppt_y"/>
                                          </p:val>
                                        </p:tav>
                                        <p:tav tm="100000">
                                          <p:val>
                                            <p:strVal val="ppt_y+.1"/>
                                          </p:val>
                                        </p:tav>
                                      </p:tavLst>
                                    </p:anim>
                                    <p:anim calcmode="lin" valueType="num">
                                      <p:cBhvr>
                                        <p:cTn id="51" dur="500" decel="50000">
                                          <p:stCondLst>
                                            <p:cond delay="500"/>
                                          </p:stCondLst>
                                        </p:cTn>
                                        <p:tgtEl>
                                          <p:spTgt spid="9">
                                            <p:txEl>
                                              <p:pRg st="0" end="0"/>
                                            </p:txEl>
                                          </p:spTgt>
                                        </p:tgtEl>
                                        <p:attrNameLst>
                                          <p:attrName>ppt_y</p:attrName>
                                        </p:attrNameLst>
                                      </p:cBhvr>
                                      <p:tavLst>
                                        <p:tav tm="0">
                                          <p:val>
                                            <p:strVal val="ppt_y"/>
                                          </p:val>
                                        </p:tav>
                                        <p:tav tm="100000">
                                          <p:val>
                                            <p:strVal val="ppt_y-.1"/>
                                          </p:val>
                                        </p:tav>
                                      </p:tavLst>
                                    </p:anim>
                                    <p:anim calcmode="lin" valueType="num">
                                      <p:cBhvr>
                                        <p:cTn id="52" dur="500" accel="50000">
                                          <p:stCondLst>
                                            <p:cond delay="500"/>
                                          </p:stCondLst>
                                        </p:cTn>
                                        <p:tgtEl>
                                          <p:spTgt spid="9">
                                            <p:txEl>
                                              <p:pRg st="0" end="0"/>
                                            </p:txEl>
                                          </p:spTgt>
                                        </p:tgtEl>
                                        <p:attrNameLst>
                                          <p:attrName>ppt_x</p:attrName>
                                        </p:attrNameLst>
                                      </p:cBhvr>
                                      <p:tavLst>
                                        <p:tav tm="0">
                                          <p:val>
                                            <p:strVal val="ppt_x"/>
                                          </p:val>
                                        </p:tav>
                                        <p:tav tm="100000">
                                          <p:val>
                                            <p:strVal val="ppt_x+.4"/>
                                          </p:val>
                                        </p:tav>
                                      </p:tavLst>
                                    </p:anim>
                                    <p:anim calcmode="lin" valueType="num">
                                      <p:cBhvr>
                                        <p:cTn id="53" dur="1000"/>
                                        <p:tgtEl>
                                          <p:spTgt spid="9">
                                            <p:txEl>
                                              <p:pRg st="0" end="0"/>
                                            </p:txEl>
                                          </p:spTgt>
                                        </p:tgtEl>
                                        <p:attrNameLst>
                                          <p:attrName>ppt_h</p:attrName>
                                        </p:attrNameLst>
                                      </p:cBhvr>
                                      <p:tavLst>
                                        <p:tav tm="0">
                                          <p:val>
                                            <p:strVal val="ppt_h"/>
                                          </p:val>
                                        </p:tav>
                                        <p:tav tm="100000">
                                          <p:val>
                                            <p:strVal val="ppt_h"/>
                                          </p:val>
                                        </p:tav>
                                      </p:tavLst>
                                    </p:anim>
                                    <p:anim calcmode="lin" valueType="num">
                                      <p:cBhvr>
                                        <p:cTn id="54" dur="500" accel="50000">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55" dur="500" decel="50000">
                                          <p:stCondLst>
                                            <p:cond delay="50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56" dur="500" accel="50000">
                                          <p:stCondLst>
                                            <p:cond delay="500"/>
                                          </p:stCondLst>
                                        </p:cTn>
                                        <p:tgtEl>
                                          <p:spTgt spid="9">
                                            <p:txEl>
                                              <p:pRg st="0" end="0"/>
                                            </p:txEl>
                                          </p:spTgt>
                                        </p:tgtEl>
                                        <p:attrNameLst>
                                          <p:attrName>style.rotation</p:attrName>
                                        </p:attrNameLst>
                                      </p:cBhvr>
                                      <p:tavLst>
                                        <p:tav tm="0">
                                          <p:val>
                                            <p:fltVal val="0"/>
                                          </p:val>
                                        </p:tav>
                                        <p:tav tm="100000">
                                          <p:val>
                                            <p:fltVal val="-90"/>
                                          </p:val>
                                        </p:tav>
                                      </p:tavLst>
                                    </p:anim>
                                    <p:set>
                                      <p:cBhvr>
                                        <p:cTn id="57" dur="1" fill="hold">
                                          <p:stCondLst>
                                            <p:cond delay="999"/>
                                          </p:stCondLst>
                                        </p:cTn>
                                        <p:tgtEl>
                                          <p:spTgt spid="9">
                                            <p:txEl>
                                              <p:pRg st="0" end="0"/>
                                            </p:txEl>
                                          </p:spTgt>
                                        </p:tgtEl>
                                        <p:attrNameLst>
                                          <p:attrName>style.visibility</p:attrName>
                                        </p:attrNameLst>
                                      </p:cBhvr>
                                      <p:to>
                                        <p:strVal val="hidden"/>
                                      </p:to>
                                    </p:set>
                                  </p:childTnLst>
                                </p:cTn>
                              </p:par>
                              <p:par>
                                <p:cTn id="58" presetID="42" presetClass="entr" presetSubtype="0" fill="hold" grpId="0" nodeType="withEffect">
                                  <p:stCondLst>
                                    <p:cond delay="1000"/>
                                  </p:stCondLst>
                                  <p:childTnLst>
                                    <p:set>
                                      <p:cBhvr>
                                        <p:cTn id="59" dur="1" fill="hold">
                                          <p:stCondLst>
                                            <p:cond delay="0"/>
                                          </p:stCondLst>
                                        </p:cTn>
                                        <p:tgtEl>
                                          <p:spTgt spid="122"/>
                                        </p:tgtEl>
                                        <p:attrNameLst>
                                          <p:attrName>style.visibility</p:attrName>
                                        </p:attrNameLst>
                                      </p:cBhvr>
                                      <p:to>
                                        <p:strVal val="visible"/>
                                      </p:to>
                                    </p:set>
                                    <p:animEffect transition="in" filter="fade">
                                      <p:cBhvr>
                                        <p:cTn id="60" dur="1000"/>
                                        <p:tgtEl>
                                          <p:spTgt spid="122"/>
                                        </p:tgtEl>
                                      </p:cBhvr>
                                    </p:animEffect>
                                    <p:anim calcmode="lin" valueType="num">
                                      <p:cBhvr>
                                        <p:cTn id="61" dur="1000" fill="hold"/>
                                        <p:tgtEl>
                                          <p:spTgt spid="122"/>
                                        </p:tgtEl>
                                        <p:attrNameLst>
                                          <p:attrName>ppt_x</p:attrName>
                                        </p:attrNameLst>
                                      </p:cBhvr>
                                      <p:tavLst>
                                        <p:tav tm="0">
                                          <p:val>
                                            <p:strVal val="#ppt_x"/>
                                          </p:val>
                                        </p:tav>
                                        <p:tav tm="100000">
                                          <p:val>
                                            <p:strVal val="#ppt_x"/>
                                          </p:val>
                                        </p:tav>
                                      </p:tavLst>
                                    </p:anim>
                                    <p:anim calcmode="lin" valueType="num">
                                      <p:cBhvr>
                                        <p:cTn id="62" dur="1000" fill="hold"/>
                                        <p:tgtEl>
                                          <p:spTgt spid="122"/>
                                        </p:tgtEl>
                                        <p:attrNameLst>
                                          <p:attrName>ppt_y</p:attrName>
                                        </p:attrNameLst>
                                      </p:cBhvr>
                                      <p:tavLst>
                                        <p:tav tm="0">
                                          <p:val>
                                            <p:strVal val="#ppt_y+.1"/>
                                          </p:val>
                                        </p:tav>
                                        <p:tav tm="100000">
                                          <p:val>
                                            <p:strVal val="#ppt_y"/>
                                          </p:val>
                                        </p:tav>
                                      </p:tavLst>
                                    </p:anim>
                                  </p:childTnLst>
                                </p:cTn>
                              </p:par>
                              <p:par>
                                <p:cTn id="63" presetID="21" presetClass="entr" presetSubtype="1" fill="hold" grpId="0" nodeType="withEffect">
                                  <p:stCondLst>
                                    <p:cond delay="2000"/>
                                  </p:stCondLst>
                                  <p:childTnLst>
                                    <p:set>
                                      <p:cBhvr>
                                        <p:cTn id="64" dur="1" fill="hold">
                                          <p:stCondLst>
                                            <p:cond delay="0"/>
                                          </p:stCondLst>
                                        </p:cTn>
                                        <p:tgtEl>
                                          <p:spTgt spid="3"/>
                                        </p:tgtEl>
                                        <p:attrNameLst>
                                          <p:attrName>style.visibility</p:attrName>
                                        </p:attrNameLst>
                                      </p:cBhvr>
                                      <p:to>
                                        <p:strVal val="visible"/>
                                      </p:to>
                                    </p:set>
                                    <p:animEffect transition="in" filter="wheel(1)">
                                      <p:cBhvr>
                                        <p:cTn id="65" dur="2000"/>
                                        <p:tgtEl>
                                          <p:spTgt spid="3"/>
                                        </p:tgtEl>
                                      </p:cBhvr>
                                    </p:animEffect>
                                  </p:childTnLst>
                                </p:cTn>
                              </p:par>
                              <p:par>
                                <p:cTn id="66" presetID="53" presetClass="entr" presetSubtype="16" fill="hold" nodeType="withEffect">
                                  <p:stCondLst>
                                    <p:cond delay="4000"/>
                                  </p:stCondLst>
                                  <p:childTnLst>
                                    <p:set>
                                      <p:cBhvr>
                                        <p:cTn id="67" dur="1" fill="hold">
                                          <p:stCondLst>
                                            <p:cond delay="0"/>
                                          </p:stCondLst>
                                        </p:cTn>
                                        <p:tgtEl>
                                          <p:spTgt spid="2048"/>
                                        </p:tgtEl>
                                        <p:attrNameLst>
                                          <p:attrName>style.visibility</p:attrName>
                                        </p:attrNameLst>
                                      </p:cBhvr>
                                      <p:to>
                                        <p:strVal val="visible"/>
                                      </p:to>
                                    </p:set>
                                    <p:anim calcmode="lin" valueType="num">
                                      <p:cBhvr>
                                        <p:cTn id="68" dur="1000" fill="hold"/>
                                        <p:tgtEl>
                                          <p:spTgt spid="2048"/>
                                        </p:tgtEl>
                                        <p:attrNameLst>
                                          <p:attrName>ppt_w</p:attrName>
                                        </p:attrNameLst>
                                      </p:cBhvr>
                                      <p:tavLst>
                                        <p:tav tm="0">
                                          <p:val>
                                            <p:fltVal val="0"/>
                                          </p:val>
                                        </p:tav>
                                        <p:tav tm="100000">
                                          <p:val>
                                            <p:strVal val="#ppt_w"/>
                                          </p:val>
                                        </p:tav>
                                      </p:tavLst>
                                    </p:anim>
                                    <p:anim calcmode="lin" valueType="num">
                                      <p:cBhvr>
                                        <p:cTn id="69" dur="1000" fill="hold"/>
                                        <p:tgtEl>
                                          <p:spTgt spid="2048"/>
                                        </p:tgtEl>
                                        <p:attrNameLst>
                                          <p:attrName>ppt_h</p:attrName>
                                        </p:attrNameLst>
                                      </p:cBhvr>
                                      <p:tavLst>
                                        <p:tav tm="0">
                                          <p:val>
                                            <p:fltVal val="0"/>
                                          </p:val>
                                        </p:tav>
                                        <p:tav tm="100000">
                                          <p:val>
                                            <p:strVal val="#ppt_h"/>
                                          </p:val>
                                        </p:tav>
                                      </p:tavLst>
                                    </p:anim>
                                    <p:animEffect transition="in" filter="fade">
                                      <p:cBhvr>
                                        <p:cTn id="70" dur="1000"/>
                                        <p:tgtEl>
                                          <p:spTgt spid="2048"/>
                                        </p:tgtEl>
                                      </p:cBhvr>
                                    </p:animEffect>
                                  </p:childTnLst>
                                </p:cTn>
                              </p:par>
                              <p:par>
                                <p:cTn id="71" presetID="6" presetClass="entr" presetSubtype="16" fill="hold" nodeType="withEffect">
                                  <p:stCondLst>
                                    <p:cond delay="5000"/>
                                  </p:stCondLst>
                                  <p:childTnLst>
                                    <p:set>
                                      <p:cBhvr>
                                        <p:cTn id="72" dur="1" fill="hold">
                                          <p:stCondLst>
                                            <p:cond delay="0"/>
                                          </p:stCondLst>
                                        </p:cTn>
                                        <p:tgtEl>
                                          <p:spTgt spid="2059"/>
                                        </p:tgtEl>
                                        <p:attrNameLst>
                                          <p:attrName>style.visibility</p:attrName>
                                        </p:attrNameLst>
                                      </p:cBhvr>
                                      <p:to>
                                        <p:strVal val="visible"/>
                                      </p:to>
                                    </p:set>
                                    <p:animEffect transition="in" filter="circle(in)">
                                      <p:cBhvr>
                                        <p:cTn id="73" dur="2000"/>
                                        <p:tgtEl>
                                          <p:spTgt spid="2059"/>
                                        </p:tgtEl>
                                      </p:cBhvr>
                                    </p:animEffect>
                                  </p:childTnLst>
                                </p:cTn>
                              </p:par>
                              <p:par>
                                <p:cTn id="74" presetID="55" presetClass="entr" presetSubtype="0" fill="hold" nodeType="withEffect">
                                  <p:stCondLst>
                                    <p:cond delay="7000"/>
                                  </p:stCondLst>
                                  <p:childTnLst>
                                    <p:set>
                                      <p:cBhvr>
                                        <p:cTn id="75" dur="1" fill="hold">
                                          <p:stCondLst>
                                            <p:cond delay="0"/>
                                          </p:stCondLst>
                                        </p:cTn>
                                        <p:tgtEl>
                                          <p:spTgt spid="2051"/>
                                        </p:tgtEl>
                                        <p:attrNameLst>
                                          <p:attrName>style.visibility</p:attrName>
                                        </p:attrNameLst>
                                      </p:cBhvr>
                                      <p:to>
                                        <p:strVal val="visible"/>
                                      </p:to>
                                    </p:set>
                                    <p:anim calcmode="lin" valueType="num">
                                      <p:cBhvr>
                                        <p:cTn id="76" dur="1000" fill="hold"/>
                                        <p:tgtEl>
                                          <p:spTgt spid="2051"/>
                                        </p:tgtEl>
                                        <p:attrNameLst>
                                          <p:attrName>ppt_w</p:attrName>
                                        </p:attrNameLst>
                                      </p:cBhvr>
                                      <p:tavLst>
                                        <p:tav tm="0">
                                          <p:val>
                                            <p:strVal val="#ppt_w*0.70"/>
                                          </p:val>
                                        </p:tav>
                                        <p:tav tm="100000">
                                          <p:val>
                                            <p:strVal val="#ppt_w"/>
                                          </p:val>
                                        </p:tav>
                                      </p:tavLst>
                                    </p:anim>
                                    <p:anim calcmode="lin" valueType="num">
                                      <p:cBhvr>
                                        <p:cTn id="77" dur="1000" fill="hold"/>
                                        <p:tgtEl>
                                          <p:spTgt spid="2051"/>
                                        </p:tgtEl>
                                        <p:attrNameLst>
                                          <p:attrName>ppt_h</p:attrName>
                                        </p:attrNameLst>
                                      </p:cBhvr>
                                      <p:tavLst>
                                        <p:tav tm="0">
                                          <p:val>
                                            <p:strVal val="#ppt_h"/>
                                          </p:val>
                                        </p:tav>
                                        <p:tav tm="100000">
                                          <p:val>
                                            <p:strVal val="#ppt_h"/>
                                          </p:val>
                                        </p:tav>
                                      </p:tavLst>
                                    </p:anim>
                                    <p:animEffect transition="in" filter="fade">
                                      <p:cBhvr>
                                        <p:cTn id="78" dur="1000"/>
                                        <p:tgtEl>
                                          <p:spTgt spid="2051"/>
                                        </p:tgtEl>
                                      </p:cBhvr>
                                    </p:animEffect>
                                  </p:childTnLst>
                                </p:cTn>
                              </p:par>
                              <p:par>
                                <p:cTn id="79" presetID="22" presetClass="entr" presetSubtype="1" fill="hold" nodeType="withEffect">
                                  <p:stCondLst>
                                    <p:cond delay="8400"/>
                                  </p:stCondLst>
                                  <p:childTnLst>
                                    <p:set>
                                      <p:cBhvr>
                                        <p:cTn id="80" dur="1" fill="hold">
                                          <p:stCondLst>
                                            <p:cond delay="0"/>
                                          </p:stCondLst>
                                        </p:cTn>
                                        <p:tgtEl>
                                          <p:spTgt spid="2050"/>
                                        </p:tgtEl>
                                        <p:attrNameLst>
                                          <p:attrName>style.visibility</p:attrName>
                                        </p:attrNameLst>
                                      </p:cBhvr>
                                      <p:to>
                                        <p:strVal val="visible"/>
                                      </p:to>
                                    </p:set>
                                    <p:animEffect transition="in" filter="wipe(up)">
                                      <p:cBhvr>
                                        <p:cTn id="81" dur="3000"/>
                                        <p:tgtEl>
                                          <p:spTgt spid="2050"/>
                                        </p:tgtEl>
                                      </p:cBhvr>
                                    </p:animEffect>
                                  </p:childTnLst>
                                </p:cTn>
                              </p:par>
                              <p:par>
                                <p:cTn id="82" presetID="22" presetClass="entr" presetSubtype="4" fill="hold" nodeType="withEffect">
                                  <p:stCondLst>
                                    <p:cond delay="11500"/>
                                  </p:stCondLst>
                                  <p:childTnLst>
                                    <p:set>
                                      <p:cBhvr>
                                        <p:cTn id="83" dur="1" fill="hold">
                                          <p:stCondLst>
                                            <p:cond delay="0"/>
                                          </p:stCondLst>
                                        </p:cTn>
                                        <p:tgtEl>
                                          <p:spTgt spid="2052"/>
                                        </p:tgtEl>
                                        <p:attrNameLst>
                                          <p:attrName>style.visibility</p:attrName>
                                        </p:attrNameLst>
                                      </p:cBhvr>
                                      <p:to>
                                        <p:strVal val="visible"/>
                                      </p:to>
                                    </p:set>
                                    <p:animEffect transition="in" filter="wipe(down)">
                                      <p:cBhvr>
                                        <p:cTn id="84" dur="1000"/>
                                        <p:tgtEl>
                                          <p:spTgt spid="2052"/>
                                        </p:tgtEl>
                                      </p:cBhvr>
                                    </p:animEffect>
                                  </p:childTnLst>
                                </p:cTn>
                              </p:par>
                              <p:par>
                                <p:cTn id="85" presetID="22" presetClass="entr" presetSubtype="8" fill="hold" nodeType="withEffect">
                                  <p:stCondLst>
                                    <p:cond delay="12600"/>
                                  </p:stCondLst>
                                  <p:childTnLst>
                                    <p:set>
                                      <p:cBhvr>
                                        <p:cTn id="86" dur="1" fill="hold">
                                          <p:stCondLst>
                                            <p:cond delay="0"/>
                                          </p:stCondLst>
                                        </p:cTn>
                                        <p:tgtEl>
                                          <p:spTgt spid="2065"/>
                                        </p:tgtEl>
                                        <p:attrNameLst>
                                          <p:attrName>style.visibility</p:attrName>
                                        </p:attrNameLst>
                                      </p:cBhvr>
                                      <p:to>
                                        <p:strVal val="visible"/>
                                      </p:to>
                                    </p:set>
                                    <p:animEffect transition="in" filter="wipe(left)">
                                      <p:cBhvr>
                                        <p:cTn id="87" dur="2000"/>
                                        <p:tgtEl>
                                          <p:spTgt spid="2065"/>
                                        </p:tgtEl>
                                      </p:cBhvr>
                                    </p:animEffect>
                                  </p:childTnLst>
                                </p:cTn>
                              </p:par>
                              <p:par>
                                <p:cTn id="88" presetID="22" presetClass="entr" presetSubtype="2" fill="hold" nodeType="withEffect">
                                  <p:stCondLst>
                                    <p:cond delay="14700"/>
                                  </p:stCondLst>
                                  <p:childTnLst>
                                    <p:set>
                                      <p:cBhvr>
                                        <p:cTn id="89" dur="1" fill="hold">
                                          <p:stCondLst>
                                            <p:cond delay="0"/>
                                          </p:stCondLst>
                                        </p:cTn>
                                        <p:tgtEl>
                                          <p:spTgt spid="2057"/>
                                        </p:tgtEl>
                                        <p:attrNameLst>
                                          <p:attrName>style.visibility</p:attrName>
                                        </p:attrNameLst>
                                      </p:cBhvr>
                                      <p:to>
                                        <p:strVal val="visible"/>
                                      </p:to>
                                    </p:set>
                                    <p:animEffect transition="in" filter="wipe(right)">
                                      <p:cBhvr>
                                        <p:cTn id="90" dur="10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1" grpId="0"/>
      <p:bldP spid="122"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14400" y="816114"/>
            <a:ext cx="14097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WAN</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9" name="Flowchart: Display 8"/>
          <p:cNvSpPr/>
          <p:nvPr/>
        </p:nvSpPr>
        <p:spPr>
          <a:xfrm>
            <a:off x="732544" y="1600200"/>
            <a:ext cx="8259056" cy="4475741"/>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Frame relay is a fast, connection-oriented, packet-switching technology </a:t>
            </a:r>
            <a:r>
              <a:rPr lang="en-US" sz="2800" dirty="0" smtClean="0"/>
              <a:t>(based on </a:t>
            </a:r>
            <a:r>
              <a:rPr lang="en-US" sz="2800" dirty="0"/>
              <a:t>the older </a:t>
            </a:r>
            <a:r>
              <a:rPr lang="en-US" sz="2800" dirty="0" smtClean="0"/>
              <a:t>packet </a:t>
            </a:r>
            <a:r>
              <a:rPr lang="en-US" sz="2800" dirty="0"/>
              <a:t>switching technology) originally intended for use in Integrated Services Digital Network (ISDN)</a:t>
            </a:r>
            <a:r>
              <a:rPr lang="en-US" sz="2800" dirty="0" smtClean="0"/>
              <a:t> </a:t>
            </a:r>
            <a:r>
              <a:rPr lang="en-US" sz="2800" dirty="0"/>
              <a:t>networks, but now widely used in a variety of local and wide area </a:t>
            </a:r>
            <a:r>
              <a:rPr lang="en-US" sz="2800" dirty="0" smtClean="0"/>
              <a:t>networks</a:t>
            </a:r>
            <a:endParaRPr lang="en-US" sz="2800" b="1" dirty="0"/>
          </a:p>
        </p:txBody>
      </p:sp>
      <p:sp>
        <p:nvSpPr>
          <p:cNvPr id="121" name="Rectangle 120"/>
          <p:cNvSpPr/>
          <p:nvPr/>
        </p:nvSpPr>
        <p:spPr>
          <a:xfrm>
            <a:off x="3036811" y="609600"/>
            <a:ext cx="4049789" cy="707886"/>
          </a:xfrm>
          <a:prstGeom prst="rect">
            <a:avLst/>
          </a:prstGeom>
          <a:noFill/>
          <a:ln w="34925">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Frame Relay</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2" name="Rectangle 121"/>
          <p:cNvSpPr/>
          <p:nvPr/>
        </p:nvSpPr>
        <p:spPr>
          <a:xfrm>
            <a:off x="2283370" y="1234966"/>
            <a:ext cx="5209148" cy="707886"/>
          </a:xfrm>
          <a:prstGeom prst="rect">
            <a:avLst/>
          </a:prstGeom>
          <a:noFill/>
          <a:ln w="34925">
            <a:noFill/>
          </a:ln>
          <a:effectLst>
            <a:outerShdw blurRad="225425" dist="50800" dir="5220000" algn="ctr">
              <a:srgbClr val="000000">
                <a:alpha val="33000"/>
              </a:srgbClr>
            </a:outerShdw>
          </a:effectLst>
          <a:scene3d>
            <a:camera prst="isometricOffAxis1Right"/>
            <a:lightRig rig="threePt" dir="t"/>
          </a:scene3d>
        </p:spPr>
        <p:txBody>
          <a:bodyPr wrap="square" lIns="91440" tIns="45720" rIns="91440" bIns="45720">
            <a:spAutoFit/>
          </a:bodyPr>
          <a:lstStyle/>
          <a:p>
            <a:pPr algn="ct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 Public Network </a:t>
            </a:r>
            <a:endParaRPr lang="en-U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nvGrpSpPr>
          <p:cNvPr id="15" name="Group 14"/>
          <p:cNvGrpSpPr/>
          <p:nvPr/>
        </p:nvGrpSpPr>
        <p:grpSpPr>
          <a:xfrm>
            <a:off x="3457850" y="3304415"/>
            <a:ext cx="1227114" cy="1696970"/>
            <a:chOff x="3457850" y="3304415"/>
            <a:chExt cx="1227114" cy="1696970"/>
          </a:xfrm>
        </p:grpSpPr>
        <p:cxnSp>
          <p:nvCxnSpPr>
            <p:cNvPr id="11" name="Straight Connector 10"/>
            <p:cNvCxnSpPr/>
            <p:nvPr/>
          </p:nvCxnSpPr>
          <p:spPr>
            <a:xfrm>
              <a:off x="3903330" y="3304415"/>
              <a:ext cx="342631" cy="38676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7" name="Straight Connector 236"/>
            <p:cNvCxnSpPr/>
            <p:nvPr/>
          </p:nvCxnSpPr>
          <p:spPr>
            <a:xfrm>
              <a:off x="4588828" y="4374334"/>
              <a:ext cx="96136" cy="627051"/>
            </a:xfrm>
            <a:prstGeom prst="line">
              <a:avLst/>
            </a:prstGeom>
          </p:spPr>
          <p:style>
            <a:lnRef idx="3">
              <a:schemeClr val="accent2"/>
            </a:lnRef>
            <a:fillRef idx="0">
              <a:schemeClr val="accent2"/>
            </a:fillRef>
            <a:effectRef idx="2">
              <a:schemeClr val="accent2"/>
            </a:effectRef>
            <a:fontRef idx="minor">
              <a:schemeClr val="tx1"/>
            </a:fontRef>
          </p:style>
        </p:cxnSp>
        <p:cxnSp>
          <p:nvCxnSpPr>
            <p:cNvPr id="239" name="Straight Connector 238"/>
            <p:cNvCxnSpPr/>
            <p:nvPr/>
          </p:nvCxnSpPr>
          <p:spPr>
            <a:xfrm flipV="1">
              <a:off x="3457850" y="4260241"/>
              <a:ext cx="275950" cy="193746"/>
            </a:xfrm>
            <a:prstGeom prst="line">
              <a:avLst/>
            </a:prstGeom>
          </p:spPr>
          <p:style>
            <a:lnRef idx="3">
              <a:schemeClr val="accent2"/>
            </a:lnRef>
            <a:fillRef idx="0">
              <a:schemeClr val="accent2"/>
            </a:fillRef>
            <a:effectRef idx="2">
              <a:schemeClr val="accent2"/>
            </a:effectRef>
            <a:fontRef idx="minor">
              <a:schemeClr val="tx1"/>
            </a:fontRef>
          </p:style>
        </p:cxnSp>
      </p:grpSp>
      <p:sp>
        <p:nvSpPr>
          <p:cNvPr id="4" name="Cloud 3"/>
          <p:cNvSpPr/>
          <p:nvPr/>
        </p:nvSpPr>
        <p:spPr>
          <a:xfrm>
            <a:off x="3657600" y="3410607"/>
            <a:ext cx="1632705" cy="1066800"/>
          </a:xfrm>
          <a:prstGeom prst="cloud">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00" name="Oval 299"/>
          <p:cNvSpPr/>
          <p:nvPr/>
        </p:nvSpPr>
        <p:spPr>
          <a:xfrm rot="20022725">
            <a:off x="304800" y="4081420"/>
            <a:ext cx="2514600" cy="247178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01" name="Group 300"/>
          <p:cNvGrpSpPr/>
          <p:nvPr/>
        </p:nvGrpSpPr>
        <p:grpSpPr>
          <a:xfrm rot="20022725">
            <a:off x="507028" y="4951939"/>
            <a:ext cx="2159972" cy="762885"/>
            <a:chOff x="583228" y="4723515"/>
            <a:chExt cx="2159972" cy="762885"/>
          </a:xfrm>
        </p:grpSpPr>
        <p:sp>
          <p:nvSpPr>
            <p:cNvPr id="302" name="Rectangle 301"/>
            <p:cNvSpPr/>
            <p:nvPr/>
          </p:nvSpPr>
          <p:spPr>
            <a:xfrm>
              <a:off x="583228" y="5036128"/>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03" name="Rectangle 302"/>
            <p:cNvSpPr/>
            <p:nvPr/>
          </p:nvSpPr>
          <p:spPr>
            <a:xfrm>
              <a:off x="2640628" y="5029200"/>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304" name="Straight Connector 303"/>
            <p:cNvCxnSpPr/>
            <p:nvPr/>
          </p:nvCxnSpPr>
          <p:spPr>
            <a:xfrm flipV="1">
              <a:off x="2266122" y="4723515"/>
              <a:ext cx="0" cy="379851"/>
            </a:xfrm>
            <a:prstGeom prst="line">
              <a:avLst/>
            </a:prstGeom>
          </p:spPr>
          <p:style>
            <a:lnRef idx="3">
              <a:schemeClr val="accent3"/>
            </a:lnRef>
            <a:fillRef idx="0">
              <a:schemeClr val="accent3"/>
            </a:fillRef>
            <a:effectRef idx="2">
              <a:schemeClr val="accent3"/>
            </a:effectRef>
            <a:fontRef idx="minor">
              <a:schemeClr val="tx1"/>
            </a:fontRef>
          </p:style>
        </p:cxnSp>
        <p:cxnSp>
          <p:nvCxnSpPr>
            <p:cNvPr id="305" name="Straight Connector 304"/>
            <p:cNvCxnSpPr/>
            <p:nvPr/>
          </p:nvCxnSpPr>
          <p:spPr>
            <a:xfrm flipV="1">
              <a:off x="1182756" y="4724400"/>
              <a:ext cx="0" cy="379851"/>
            </a:xfrm>
            <a:prstGeom prst="line">
              <a:avLst/>
            </a:prstGeom>
          </p:spPr>
          <p:style>
            <a:lnRef idx="3">
              <a:schemeClr val="accent3"/>
            </a:lnRef>
            <a:fillRef idx="0">
              <a:schemeClr val="accent3"/>
            </a:fillRef>
            <a:effectRef idx="2">
              <a:schemeClr val="accent3"/>
            </a:effectRef>
            <a:fontRef idx="minor">
              <a:schemeClr val="tx1"/>
            </a:fontRef>
          </p:style>
        </p:cxnSp>
        <p:cxnSp>
          <p:nvCxnSpPr>
            <p:cNvPr id="306" name="Straight Connector 305"/>
            <p:cNvCxnSpPr/>
            <p:nvPr/>
          </p:nvCxnSpPr>
          <p:spPr>
            <a:xfrm flipV="1">
              <a:off x="1524000" y="5106549"/>
              <a:ext cx="0" cy="379851"/>
            </a:xfrm>
            <a:prstGeom prst="line">
              <a:avLst/>
            </a:prstGeom>
          </p:spPr>
          <p:style>
            <a:lnRef idx="3">
              <a:schemeClr val="accent3"/>
            </a:lnRef>
            <a:fillRef idx="0">
              <a:schemeClr val="accent3"/>
            </a:fillRef>
            <a:effectRef idx="2">
              <a:schemeClr val="accent3"/>
            </a:effectRef>
            <a:fontRef idx="minor">
              <a:schemeClr val="tx1"/>
            </a:fontRef>
          </p:style>
        </p:cxnSp>
        <p:cxnSp>
          <p:nvCxnSpPr>
            <p:cNvPr id="307" name="Straight Connector 306"/>
            <p:cNvCxnSpPr/>
            <p:nvPr/>
          </p:nvCxnSpPr>
          <p:spPr>
            <a:xfrm>
              <a:off x="583228" y="5102088"/>
              <a:ext cx="2060132" cy="0"/>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308" name="Group 307"/>
          <p:cNvGrpSpPr/>
          <p:nvPr/>
        </p:nvGrpSpPr>
        <p:grpSpPr>
          <a:xfrm rot="20022725">
            <a:off x="610995" y="4432678"/>
            <a:ext cx="1854988" cy="1902491"/>
            <a:chOff x="1749110" y="3989393"/>
            <a:chExt cx="1854988" cy="1902491"/>
          </a:xfrm>
        </p:grpSpPr>
        <p:pic>
          <p:nvPicPr>
            <p:cNvPr id="309"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8238" y="5134361"/>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9110" y="3989393"/>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311"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6575" y="3989393"/>
              <a:ext cx="757523" cy="757523"/>
            </a:xfrm>
            <a:prstGeom prst="rect">
              <a:avLst/>
            </a:prstGeom>
            <a:noFill/>
            <a:extLst>
              <a:ext uri="{909E8E84-426E-40DD-AFC4-6F175D3DCCD1}">
                <a14:hiddenFill xmlns:a14="http://schemas.microsoft.com/office/drawing/2010/main">
                  <a:solidFill>
                    <a:srgbClr val="FFFFFF"/>
                  </a:solidFill>
                </a14:hiddenFill>
              </a:ext>
            </a:extLst>
          </p:spPr>
        </p:pic>
      </p:grpSp>
      <p:sp>
        <p:nvSpPr>
          <p:cNvPr id="350" name="Oval 349"/>
          <p:cNvSpPr/>
          <p:nvPr/>
        </p:nvSpPr>
        <p:spPr>
          <a:xfrm>
            <a:off x="463892" y="1573143"/>
            <a:ext cx="2514600" cy="247178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51" name="Oval 350"/>
          <p:cNvSpPr/>
          <p:nvPr/>
        </p:nvSpPr>
        <p:spPr>
          <a:xfrm>
            <a:off x="851105" y="1951417"/>
            <a:ext cx="1763414" cy="1739762"/>
          </a:xfrm>
          <a:prstGeom prst="ellipse">
            <a:avLst/>
          </a:prstGeom>
          <a:noFill/>
          <a:ln w="28575"/>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352" name="Group 351"/>
          <p:cNvGrpSpPr/>
          <p:nvPr/>
        </p:nvGrpSpPr>
        <p:grpSpPr>
          <a:xfrm>
            <a:off x="669302" y="2039476"/>
            <a:ext cx="2236302" cy="1958967"/>
            <a:chOff x="1629842" y="4148417"/>
            <a:chExt cx="2236302" cy="1958967"/>
          </a:xfrm>
        </p:grpSpPr>
        <p:pic>
          <p:nvPicPr>
            <p:cNvPr id="353"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556" y="5349861"/>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9842" y="4148417"/>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355"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8621" y="4424490"/>
              <a:ext cx="757523" cy="757523"/>
            </a:xfrm>
            <a:prstGeom prst="rect">
              <a:avLst/>
            </a:prstGeom>
            <a:noFill/>
            <a:extLst>
              <a:ext uri="{909E8E84-426E-40DD-AFC4-6F175D3DCCD1}">
                <a14:hiddenFill xmlns:a14="http://schemas.microsoft.com/office/drawing/2010/main">
                  <a:solidFill>
                    <a:srgbClr val="FFFFFF"/>
                  </a:solidFill>
                </a14:hiddenFill>
              </a:ext>
            </a:extLst>
          </p:spPr>
        </p:pic>
      </p:grpSp>
      <p:sp>
        <p:nvSpPr>
          <p:cNvPr id="356" name="Oval 355"/>
          <p:cNvSpPr/>
          <p:nvPr/>
        </p:nvSpPr>
        <p:spPr>
          <a:xfrm>
            <a:off x="5491734" y="3575482"/>
            <a:ext cx="3042666" cy="299085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369" name="Group 368"/>
          <p:cNvGrpSpPr/>
          <p:nvPr/>
        </p:nvGrpSpPr>
        <p:grpSpPr>
          <a:xfrm>
            <a:off x="6603028" y="4224014"/>
            <a:ext cx="1200067" cy="1712844"/>
            <a:chOff x="6679228" y="4058478"/>
            <a:chExt cx="1200067" cy="1712844"/>
          </a:xfrm>
        </p:grpSpPr>
        <p:cxnSp>
          <p:nvCxnSpPr>
            <p:cNvPr id="370" name="Straight Connector 369"/>
            <p:cNvCxnSpPr/>
            <p:nvPr/>
          </p:nvCxnSpPr>
          <p:spPr>
            <a:xfrm flipV="1">
              <a:off x="6851506" y="4058478"/>
              <a:ext cx="0" cy="379851"/>
            </a:xfrm>
            <a:prstGeom prst="line">
              <a:avLst/>
            </a:prstGeom>
          </p:spPr>
          <p:style>
            <a:lnRef idx="3">
              <a:schemeClr val="accent3"/>
            </a:lnRef>
            <a:fillRef idx="0">
              <a:schemeClr val="accent3"/>
            </a:fillRef>
            <a:effectRef idx="2">
              <a:schemeClr val="accent3"/>
            </a:effectRef>
            <a:fontRef idx="minor">
              <a:schemeClr val="tx1"/>
            </a:fontRef>
          </p:style>
        </p:cxnSp>
        <p:cxnSp>
          <p:nvCxnSpPr>
            <p:cNvPr id="371" name="Straight Connector 370"/>
            <p:cNvCxnSpPr/>
            <p:nvPr/>
          </p:nvCxnSpPr>
          <p:spPr>
            <a:xfrm flipV="1">
              <a:off x="6679228" y="5391471"/>
              <a:ext cx="0" cy="379851"/>
            </a:xfrm>
            <a:prstGeom prst="line">
              <a:avLst/>
            </a:prstGeom>
          </p:spPr>
          <p:style>
            <a:lnRef idx="3">
              <a:schemeClr val="accent3"/>
            </a:lnRef>
            <a:fillRef idx="0">
              <a:schemeClr val="accent3"/>
            </a:fillRef>
            <a:effectRef idx="2">
              <a:schemeClr val="accent3"/>
            </a:effectRef>
            <a:fontRef idx="minor">
              <a:schemeClr val="tx1"/>
            </a:fontRef>
          </p:style>
        </p:cxnSp>
        <p:sp>
          <p:nvSpPr>
            <p:cNvPr id="372" name="Arc 371"/>
            <p:cNvSpPr/>
            <p:nvPr/>
          </p:nvSpPr>
          <p:spPr>
            <a:xfrm>
              <a:off x="6926795" y="4615068"/>
              <a:ext cx="952500" cy="763968"/>
            </a:xfrm>
            <a:prstGeom prst="arc">
              <a:avLst>
                <a:gd name="adj1" fmla="val 11500347"/>
                <a:gd name="adj2" fmla="val 19119996"/>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373" name="Group 372"/>
          <p:cNvGrpSpPr/>
          <p:nvPr/>
        </p:nvGrpSpPr>
        <p:grpSpPr>
          <a:xfrm>
            <a:off x="6300138" y="3606419"/>
            <a:ext cx="2052923" cy="2895600"/>
            <a:chOff x="2286987" y="3409535"/>
            <a:chExt cx="2052923" cy="2895600"/>
          </a:xfrm>
        </p:grpSpPr>
        <p:pic>
          <p:nvPicPr>
            <p:cNvPr id="374"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8238" y="5547612"/>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375"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987" y="3409535"/>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376"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2387" y="4400135"/>
              <a:ext cx="757523" cy="7575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p:cNvGrpSpPr/>
          <p:nvPr/>
        </p:nvGrpSpPr>
        <p:grpSpPr>
          <a:xfrm>
            <a:off x="2552436" y="2974917"/>
            <a:ext cx="3288592" cy="2178868"/>
            <a:chOff x="2552436" y="2974917"/>
            <a:chExt cx="3288592" cy="2178868"/>
          </a:xfrm>
        </p:grpSpPr>
        <p:cxnSp>
          <p:nvCxnSpPr>
            <p:cNvPr id="312" name="Straight Connector 311"/>
            <p:cNvCxnSpPr>
              <a:stCxn id="303" idx="3"/>
            </p:cNvCxnSpPr>
            <p:nvPr/>
          </p:nvCxnSpPr>
          <p:spPr>
            <a:xfrm flipV="1">
              <a:off x="2552436" y="4648200"/>
              <a:ext cx="419364" cy="201061"/>
            </a:xfrm>
            <a:prstGeom prst="line">
              <a:avLst/>
            </a:prstGeom>
          </p:spPr>
          <p:style>
            <a:lnRef idx="3">
              <a:schemeClr val="accent2"/>
            </a:lnRef>
            <a:fillRef idx="0">
              <a:schemeClr val="accent2"/>
            </a:fillRef>
            <a:effectRef idx="2">
              <a:schemeClr val="accent2"/>
            </a:effectRef>
            <a:fontRef idx="minor">
              <a:schemeClr val="tx1"/>
            </a:fontRef>
          </p:style>
        </p:cxnSp>
        <p:cxnSp>
          <p:nvCxnSpPr>
            <p:cNvPr id="377" name="Straight Connector 376"/>
            <p:cNvCxnSpPr>
              <a:stCxn id="358" idx="3"/>
            </p:cNvCxnSpPr>
            <p:nvPr/>
          </p:nvCxnSpPr>
          <p:spPr>
            <a:xfrm flipH="1">
              <a:off x="5032831" y="5098607"/>
              <a:ext cx="808197" cy="55178"/>
            </a:xfrm>
            <a:prstGeom prst="line">
              <a:avLst/>
            </a:prstGeom>
          </p:spPr>
          <p:style>
            <a:lnRef idx="3">
              <a:schemeClr val="accent2"/>
            </a:lnRef>
            <a:fillRef idx="0">
              <a:schemeClr val="accent2"/>
            </a:fillRef>
            <a:effectRef idx="2">
              <a:schemeClr val="accent2"/>
            </a:effectRef>
            <a:fontRef idx="minor">
              <a:schemeClr val="tx1"/>
            </a:fontRef>
          </p:style>
        </p:cxnSp>
        <p:cxnSp>
          <p:nvCxnSpPr>
            <p:cNvPr id="378" name="Straight Connector 377"/>
            <p:cNvCxnSpPr>
              <a:endCxn id="243" idx="2"/>
            </p:cNvCxnSpPr>
            <p:nvPr/>
          </p:nvCxnSpPr>
          <p:spPr>
            <a:xfrm>
              <a:off x="2978492" y="2974917"/>
              <a:ext cx="663342" cy="122510"/>
            </a:xfrm>
            <a:prstGeom prst="line">
              <a:avLst/>
            </a:prstGeom>
          </p:spPr>
          <p:style>
            <a:lnRef idx="3">
              <a:schemeClr val="accent2"/>
            </a:lnRef>
            <a:fillRef idx="0">
              <a:schemeClr val="accent2"/>
            </a:fillRef>
            <a:effectRef idx="2">
              <a:schemeClr val="accent2"/>
            </a:effectRef>
            <a:fontRef idx="minor">
              <a:schemeClr val="tx1"/>
            </a:fontRef>
          </p:style>
        </p:cxnSp>
      </p:grpSp>
      <p:sp>
        <p:nvSpPr>
          <p:cNvPr id="380" name="Oval 379"/>
          <p:cNvSpPr/>
          <p:nvPr/>
        </p:nvSpPr>
        <p:spPr>
          <a:xfrm>
            <a:off x="6337736" y="1092948"/>
            <a:ext cx="2514600" cy="247178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381" name="Group 380"/>
          <p:cNvGrpSpPr/>
          <p:nvPr/>
        </p:nvGrpSpPr>
        <p:grpSpPr>
          <a:xfrm>
            <a:off x="7139492" y="1963468"/>
            <a:ext cx="1083366" cy="855949"/>
            <a:chOff x="3265057" y="1350409"/>
            <a:chExt cx="1083366" cy="855949"/>
          </a:xfrm>
        </p:grpSpPr>
        <p:cxnSp>
          <p:nvCxnSpPr>
            <p:cNvPr id="382" name="Straight Connector 381"/>
            <p:cNvCxnSpPr/>
            <p:nvPr/>
          </p:nvCxnSpPr>
          <p:spPr>
            <a:xfrm flipV="1">
              <a:off x="3902897" y="1350409"/>
              <a:ext cx="445526" cy="855949"/>
            </a:xfrm>
            <a:prstGeom prst="line">
              <a:avLst/>
            </a:prstGeom>
          </p:spPr>
          <p:style>
            <a:lnRef idx="3">
              <a:schemeClr val="accent3"/>
            </a:lnRef>
            <a:fillRef idx="0">
              <a:schemeClr val="accent3"/>
            </a:fillRef>
            <a:effectRef idx="2">
              <a:schemeClr val="accent3"/>
            </a:effectRef>
            <a:fontRef idx="minor">
              <a:schemeClr val="tx1"/>
            </a:fontRef>
          </p:style>
        </p:cxnSp>
        <p:cxnSp>
          <p:nvCxnSpPr>
            <p:cNvPr id="383" name="Straight Connector 382"/>
            <p:cNvCxnSpPr/>
            <p:nvPr/>
          </p:nvCxnSpPr>
          <p:spPr>
            <a:xfrm flipH="1" flipV="1">
              <a:off x="3265057" y="1351294"/>
              <a:ext cx="311490" cy="752856"/>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384" name="Group 383"/>
          <p:cNvGrpSpPr/>
          <p:nvPr/>
        </p:nvGrpSpPr>
        <p:grpSpPr>
          <a:xfrm>
            <a:off x="6642536" y="1444206"/>
            <a:ext cx="1854988" cy="757523"/>
            <a:chOff x="1749110" y="3989393"/>
            <a:chExt cx="1854988" cy="757523"/>
          </a:xfrm>
        </p:grpSpPr>
        <p:pic>
          <p:nvPicPr>
            <p:cNvPr id="385"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9110" y="3989393"/>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386"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6575" y="3989393"/>
              <a:ext cx="757523" cy="7575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7" name="Group 386"/>
          <p:cNvGrpSpPr/>
          <p:nvPr/>
        </p:nvGrpSpPr>
        <p:grpSpPr>
          <a:xfrm>
            <a:off x="7069752" y="2676039"/>
            <a:ext cx="1050567" cy="544133"/>
            <a:chOff x="3928133" y="4021535"/>
            <a:chExt cx="1050567" cy="544133"/>
          </a:xfrm>
        </p:grpSpPr>
        <p:sp>
          <p:nvSpPr>
            <p:cNvPr id="388" name="Cube 387"/>
            <p:cNvSpPr/>
            <p:nvPr/>
          </p:nvSpPr>
          <p:spPr>
            <a:xfrm>
              <a:off x="3928133" y="4021535"/>
              <a:ext cx="1040818" cy="544133"/>
            </a:xfrm>
            <a:prstGeom prst="cube">
              <a:avLst>
                <a:gd name="adj" fmla="val 47894"/>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389" name="Group 388"/>
            <p:cNvGrpSpPr/>
            <p:nvPr/>
          </p:nvGrpSpPr>
          <p:grpSpPr>
            <a:xfrm>
              <a:off x="3997383" y="4342986"/>
              <a:ext cx="73095" cy="121917"/>
              <a:chOff x="990600" y="4316595"/>
              <a:chExt cx="540926" cy="560205"/>
            </a:xfrm>
          </p:grpSpPr>
          <p:sp>
            <p:nvSpPr>
              <p:cNvPr id="415" name="Rectangle 41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16" name="Rectangle 41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390" name="Group 389"/>
            <p:cNvGrpSpPr/>
            <p:nvPr/>
          </p:nvGrpSpPr>
          <p:grpSpPr>
            <a:xfrm>
              <a:off x="4088463" y="4343504"/>
              <a:ext cx="73095" cy="121917"/>
              <a:chOff x="990600" y="4316595"/>
              <a:chExt cx="540926" cy="560205"/>
            </a:xfrm>
          </p:grpSpPr>
          <p:sp>
            <p:nvSpPr>
              <p:cNvPr id="413" name="Rectangle 41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14" name="Rectangle 41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391" name="Group 390"/>
            <p:cNvGrpSpPr/>
            <p:nvPr/>
          </p:nvGrpSpPr>
          <p:grpSpPr>
            <a:xfrm>
              <a:off x="4179671" y="4343504"/>
              <a:ext cx="73095" cy="121917"/>
              <a:chOff x="990600" y="4316595"/>
              <a:chExt cx="540926" cy="560205"/>
            </a:xfrm>
          </p:grpSpPr>
          <p:sp>
            <p:nvSpPr>
              <p:cNvPr id="411" name="Rectangle 410"/>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12" name="Rectangle 411"/>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392" name="Group 391"/>
            <p:cNvGrpSpPr/>
            <p:nvPr/>
          </p:nvGrpSpPr>
          <p:grpSpPr>
            <a:xfrm>
              <a:off x="4270880" y="4343504"/>
              <a:ext cx="73095" cy="121917"/>
              <a:chOff x="990600" y="4316595"/>
              <a:chExt cx="540926" cy="560205"/>
            </a:xfrm>
          </p:grpSpPr>
          <p:sp>
            <p:nvSpPr>
              <p:cNvPr id="409" name="Rectangle 408"/>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10" name="Rectangle 409"/>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393" name="Group 392"/>
            <p:cNvGrpSpPr/>
            <p:nvPr/>
          </p:nvGrpSpPr>
          <p:grpSpPr>
            <a:xfrm>
              <a:off x="4362088" y="4343504"/>
              <a:ext cx="73095" cy="121917"/>
              <a:chOff x="990600" y="4316595"/>
              <a:chExt cx="540926" cy="560205"/>
            </a:xfrm>
          </p:grpSpPr>
          <p:sp>
            <p:nvSpPr>
              <p:cNvPr id="407" name="Rectangle 406"/>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08" name="Rectangle 407"/>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394" name="Group 393"/>
            <p:cNvGrpSpPr/>
            <p:nvPr/>
          </p:nvGrpSpPr>
          <p:grpSpPr>
            <a:xfrm>
              <a:off x="4453296" y="4343504"/>
              <a:ext cx="73095" cy="121917"/>
              <a:chOff x="990600" y="4316595"/>
              <a:chExt cx="540926" cy="560205"/>
            </a:xfrm>
          </p:grpSpPr>
          <p:sp>
            <p:nvSpPr>
              <p:cNvPr id="405" name="Rectangle 40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06" name="Rectangle 40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395" name="Group 394"/>
            <p:cNvGrpSpPr/>
            <p:nvPr/>
          </p:nvGrpSpPr>
          <p:grpSpPr>
            <a:xfrm>
              <a:off x="4544505" y="4343504"/>
              <a:ext cx="73095" cy="121917"/>
              <a:chOff x="990600" y="4316595"/>
              <a:chExt cx="540926" cy="560205"/>
            </a:xfrm>
          </p:grpSpPr>
          <p:sp>
            <p:nvSpPr>
              <p:cNvPr id="403" name="Rectangle 40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04" name="Rectangle 40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396" name="Group 395"/>
            <p:cNvGrpSpPr/>
            <p:nvPr/>
          </p:nvGrpSpPr>
          <p:grpSpPr>
            <a:xfrm>
              <a:off x="4635713" y="4343504"/>
              <a:ext cx="73095" cy="121917"/>
              <a:chOff x="990600" y="4316595"/>
              <a:chExt cx="540926" cy="560205"/>
            </a:xfrm>
          </p:grpSpPr>
          <p:sp>
            <p:nvSpPr>
              <p:cNvPr id="401" name="Rectangle 400"/>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02" name="Rectangle 401"/>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cxnSp>
          <p:nvCxnSpPr>
            <p:cNvPr id="397" name="Straight Connector 396"/>
            <p:cNvCxnSpPr/>
            <p:nvPr/>
          </p:nvCxnSpPr>
          <p:spPr>
            <a:xfrm flipV="1">
              <a:off x="4793396" y="4107496"/>
              <a:ext cx="185304" cy="268112"/>
            </a:xfrm>
            <a:prstGeom prst="line">
              <a:avLst/>
            </a:prstGeom>
          </p:spPr>
          <p:style>
            <a:lnRef idx="3">
              <a:schemeClr val="accent2"/>
            </a:lnRef>
            <a:fillRef idx="0">
              <a:schemeClr val="accent2"/>
            </a:fillRef>
            <a:effectRef idx="2">
              <a:schemeClr val="accent2"/>
            </a:effectRef>
            <a:fontRef idx="minor">
              <a:schemeClr val="tx1"/>
            </a:fontRef>
          </p:style>
        </p:cxnSp>
        <p:cxnSp>
          <p:nvCxnSpPr>
            <p:cNvPr id="398" name="Straight Connector 397"/>
            <p:cNvCxnSpPr/>
            <p:nvPr/>
          </p:nvCxnSpPr>
          <p:spPr>
            <a:xfrm flipV="1">
              <a:off x="4792602" y="4168723"/>
              <a:ext cx="185304" cy="268112"/>
            </a:xfrm>
            <a:prstGeom prst="line">
              <a:avLst/>
            </a:prstGeom>
          </p:spPr>
          <p:style>
            <a:lnRef idx="3">
              <a:schemeClr val="accent2"/>
            </a:lnRef>
            <a:fillRef idx="0">
              <a:schemeClr val="accent2"/>
            </a:fillRef>
            <a:effectRef idx="2">
              <a:schemeClr val="accent2"/>
            </a:effectRef>
            <a:fontRef idx="minor">
              <a:schemeClr val="tx1"/>
            </a:fontRef>
          </p:style>
        </p:cxnSp>
        <p:cxnSp>
          <p:nvCxnSpPr>
            <p:cNvPr id="399" name="Straight Connector 398"/>
            <p:cNvCxnSpPr/>
            <p:nvPr/>
          </p:nvCxnSpPr>
          <p:spPr>
            <a:xfrm>
              <a:off x="4194702" y="4062705"/>
              <a:ext cx="70052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00" name="Straight Connector 399"/>
            <p:cNvCxnSpPr/>
            <p:nvPr/>
          </p:nvCxnSpPr>
          <p:spPr>
            <a:xfrm>
              <a:off x="4040806" y="4246386"/>
              <a:ext cx="755391" cy="0"/>
            </a:xfrm>
            <a:prstGeom prst="line">
              <a:avLst/>
            </a:prstGeom>
          </p:spPr>
          <p:style>
            <a:lnRef idx="3">
              <a:schemeClr val="accent2"/>
            </a:lnRef>
            <a:fillRef idx="0">
              <a:schemeClr val="accent2"/>
            </a:fillRef>
            <a:effectRef idx="2">
              <a:schemeClr val="accent2"/>
            </a:effectRef>
            <a:fontRef idx="minor">
              <a:schemeClr val="tx1"/>
            </a:fontRef>
          </p:style>
        </p:cxnSp>
      </p:grpSp>
      <p:cxnSp>
        <p:nvCxnSpPr>
          <p:cNvPr id="417" name="Straight Connector 416"/>
          <p:cNvCxnSpPr>
            <a:endCxn id="388" idx="2"/>
          </p:cNvCxnSpPr>
          <p:nvPr/>
        </p:nvCxnSpPr>
        <p:spPr>
          <a:xfrm flipV="1">
            <a:off x="5988094" y="3078409"/>
            <a:ext cx="1081658" cy="88392"/>
          </a:xfrm>
          <a:prstGeom prst="line">
            <a:avLst/>
          </a:prstGeom>
        </p:spPr>
        <p:style>
          <a:lnRef idx="3">
            <a:schemeClr val="accent2"/>
          </a:lnRef>
          <a:fillRef idx="0">
            <a:schemeClr val="accent2"/>
          </a:fillRef>
          <a:effectRef idx="2">
            <a:schemeClr val="accent2"/>
          </a:effectRef>
          <a:fontRef idx="minor">
            <a:schemeClr val="tx1"/>
          </a:fontRef>
        </p:style>
      </p:cxnSp>
      <p:grpSp>
        <p:nvGrpSpPr>
          <p:cNvPr id="61" name="Group 60"/>
          <p:cNvGrpSpPr/>
          <p:nvPr/>
        </p:nvGrpSpPr>
        <p:grpSpPr>
          <a:xfrm>
            <a:off x="4244015" y="3097427"/>
            <a:ext cx="1351559" cy="2017734"/>
            <a:chOff x="4244015" y="3097427"/>
            <a:chExt cx="1351559" cy="2017734"/>
          </a:xfrm>
        </p:grpSpPr>
        <p:cxnSp>
          <p:nvCxnSpPr>
            <p:cNvPr id="379" name="Straight Connector 378"/>
            <p:cNvCxnSpPr>
              <a:stCxn id="243" idx="4"/>
              <a:endCxn id="255" idx="2"/>
            </p:cNvCxnSpPr>
            <p:nvPr/>
          </p:nvCxnSpPr>
          <p:spPr>
            <a:xfrm>
              <a:off x="4244015" y="3097427"/>
              <a:ext cx="1126132" cy="37780"/>
            </a:xfrm>
            <a:prstGeom prst="line">
              <a:avLst/>
            </a:prstGeom>
          </p:spPr>
          <p:style>
            <a:lnRef idx="3">
              <a:schemeClr val="accent2"/>
            </a:lnRef>
            <a:fillRef idx="0">
              <a:schemeClr val="accent2"/>
            </a:fillRef>
            <a:effectRef idx="2">
              <a:schemeClr val="accent2"/>
            </a:effectRef>
            <a:fontRef idx="minor">
              <a:schemeClr val="tx1"/>
            </a:fontRef>
          </p:style>
        </p:cxnSp>
        <p:cxnSp>
          <p:nvCxnSpPr>
            <p:cNvPr id="418" name="Straight Connector 417"/>
            <p:cNvCxnSpPr/>
            <p:nvPr/>
          </p:nvCxnSpPr>
          <p:spPr>
            <a:xfrm flipV="1">
              <a:off x="4915185" y="3292552"/>
              <a:ext cx="680389" cy="1822609"/>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3" name="Group 2"/>
          <p:cNvGrpSpPr/>
          <p:nvPr/>
        </p:nvGrpSpPr>
        <p:grpSpPr>
          <a:xfrm>
            <a:off x="2971800" y="2803634"/>
            <a:ext cx="2157713" cy="2590800"/>
            <a:chOff x="3113565" y="3824065"/>
            <a:chExt cx="2157713" cy="2590800"/>
          </a:xfrm>
        </p:grpSpPr>
        <p:grpSp>
          <p:nvGrpSpPr>
            <p:cNvPr id="2" name="Group 1"/>
            <p:cNvGrpSpPr/>
            <p:nvPr/>
          </p:nvGrpSpPr>
          <p:grpSpPr>
            <a:xfrm>
              <a:off x="3113565" y="5212686"/>
              <a:ext cx="602181" cy="587586"/>
              <a:chOff x="4444404" y="5706912"/>
              <a:chExt cx="1066800" cy="860286"/>
            </a:xfrm>
          </p:grpSpPr>
          <p:sp>
            <p:nvSpPr>
              <p:cNvPr id="235" name="Can 234"/>
              <p:cNvSpPr/>
              <p:nvPr/>
            </p:nvSpPr>
            <p:spPr>
              <a:xfrm>
                <a:off x="4444404" y="5706912"/>
                <a:ext cx="1066800" cy="860286"/>
              </a:xfrm>
              <a:prstGeom prst="can">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cxnSp>
            <p:nvCxnSpPr>
              <p:cNvPr id="236" name="Straight Arrow Connector 235"/>
              <p:cNvCxnSpPr/>
              <p:nvPr/>
            </p:nvCxnSpPr>
            <p:spPr>
              <a:xfrm flipV="1">
                <a:off x="5012057" y="5738444"/>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8" name="Straight Arrow Connector 237"/>
              <p:cNvCxnSpPr/>
              <p:nvPr/>
            </p:nvCxnSpPr>
            <p:spPr>
              <a:xfrm flipH="1">
                <a:off x="4727856" y="5937704"/>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0" name="Straight Arrow Connector 239"/>
              <p:cNvCxnSpPr/>
              <p:nvPr/>
            </p:nvCxnSpPr>
            <p:spPr>
              <a:xfrm>
                <a:off x="5012057" y="5937704"/>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1" name="Straight Arrow Connector 240"/>
              <p:cNvCxnSpPr/>
              <p:nvPr/>
            </p:nvCxnSpPr>
            <p:spPr>
              <a:xfrm flipH="1" flipV="1">
                <a:off x="4727856" y="5738444"/>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grpSp>
          <p:nvGrpSpPr>
            <p:cNvPr id="242" name="Group 241"/>
            <p:cNvGrpSpPr/>
            <p:nvPr/>
          </p:nvGrpSpPr>
          <p:grpSpPr>
            <a:xfrm>
              <a:off x="3783599" y="3824065"/>
              <a:ext cx="602181" cy="587586"/>
              <a:chOff x="5387940" y="2646389"/>
              <a:chExt cx="1066800" cy="860286"/>
            </a:xfrm>
          </p:grpSpPr>
          <p:sp>
            <p:nvSpPr>
              <p:cNvPr id="243" name="Can 242"/>
              <p:cNvSpPr/>
              <p:nvPr/>
            </p:nvSpPr>
            <p:spPr>
              <a:xfrm>
                <a:off x="5387940" y="2646389"/>
                <a:ext cx="1066800" cy="860286"/>
              </a:xfrm>
              <a:prstGeom prst="can">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cxnSp>
            <p:nvCxnSpPr>
              <p:cNvPr id="244" name="Straight Arrow Connector 243"/>
              <p:cNvCxnSpPr/>
              <p:nvPr/>
            </p:nvCxnSpPr>
            <p:spPr>
              <a:xfrm flipV="1">
                <a:off x="5955592" y="2677921"/>
                <a:ext cx="221227"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5" name="Straight Arrow Connector 244"/>
              <p:cNvCxnSpPr/>
              <p:nvPr/>
            </p:nvCxnSpPr>
            <p:spPr>
              <a:xfrm flipH="1">
                <a:off x="5671391" y="2877181"/>
                <a:ext cx="221227"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6" name="Straight Arrow Connector 245"/>
              <p:cNvCxnSpPr/>
              <p:nvPr/>
            </p:nvCxnSpPr>
            <p:spPr>
              <a:xfrm>
                <a:off x="5955592" y="2877181"/>
                <a:ext cx="221227"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7" name="Straight Arrow Connector 246"/>
              <p:cNvCxnSpPr/>
              <p:nvPr/>
            </p:nvCxnSpPr>
            <p:spPr>
              <a:xfrm flipH="1" flipV="1">
                <a:off x="5671391" y="2677921"/>
                <a:ext cx="221227"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grpSp>
          <p:nvGrpSpPr>
            <p:cNvPr id="248" name="Group 247"/>
            <p:cNvGrpSpPr/>
            <p:nvPr/>
          </p:nvGrpSpPr>
          <p:grpSpPr>
            <a:xfrm>
              <a:off x="4669097" y="5827279"/>
              <a:ext cx="602181" cy="587586"/>
              <a:chOff x="5386153" y="6248937"/>
              <a:chExt cx="1066800" cy="860286"/>
            </a:xfrm>
          </p:grpSpPr>
          <p:sp>
            <p:nvSpPr>
              <p:cNvPr id="249" name="Can 248"/>
              <p:cNvSpPr/>
              <p:nvPr/>
            </p:nvSpPr>
            <p:spPr>
              <a:xfrm>
                <a:off x="5386153" y="6248937"/>
                <a:ext cx="1066800" cy="860286"/>
              </a:xfrm>
              <a:prstGeom prst="can">
                <a:avLst>
                  <a:gd name="adj"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cxnSp>
            <p:nvCxnSpPr>
              <p:cNvPr id="250" name="Straight Arrow Connector 249"/>
              <p:cNvCxnSpPr/>
              <p:nvPr/>
            </p:nvCxnSpPr>
            <p:spPr>
              <a:xfrm flipV="1">
                <a:off x="5953805" y="6280469"/>
                <a:ext cx="221227"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1" name="Straight Arrow Connector 250"/>
              <p:cNvCxnSpPr/>
              <p:nvPr/>
            </p:nvCxnSpPr>
            <p:spPr>
              <a:xfrm flipH="1">
                <a:off x="5669604" y="6479729"/>
                <a:ext cx="221227"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2" name="Straight Arrow Connector 251"/>
              <p:cNvCxnSpPr/>
              <p:nvPr/>
            </p:nvCxnSpPr>
            <p:spPr>
              <a:xfrm>
                <a:off x="5953805" y="6479725"/>
                <a:ext cx="221227"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3" name="Straight Arrow Connector 252"/>
              <p:cNvCxnSpPr/>
              <p:nvPr/>
            </p:nvCxnSpPr>
            <p:spPr>
              <a:xfrm flipH="1" flipV="1">
                <a:off x="5669604" y="6280469"/>
                <a:ext cx="221227"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grpSp>
      <p:grpSp>
        <p:nvGrpSpPr>
          <p:cNvPr id="254" name="Group 253"/>
          <p:cNvGrpSpPr/>
          <p:nvPr/>
        </p:nvGrpSpPr>
        <p:grpSpPr>
          <a:xfrm>
            <a:off x="5370147" y="2841414"/>
            <a:ext cx="602181" cy="587586"/>
            <a:chOff x="4444404" y="5706912"/>
            <a:chExt cx="1066800" cy="860286"/>
          </a:xfrm>
        </p:grpSpPr>
        <p:sp>
          <p:nvSpPr>
            <p:cNvPr id="255" name="Can 254"/>
            <p:cNvSpPr/>
            <p:nvPr/>
          </p:nvSpPr>
          <p:spPr>
            <a:xfrm>
              <a:off x="4444404" y="5706912"/>
              <a:ext cx="1066800" cy="860286"/>
            </a:xfrm>
            <a:prstGeom prst="can">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cxnSp>
          <p:nvCxnSpPr>
            <p:cNvPr id="256" name="Straight Arrow Connector 255"/>
            <p:cNvCxnSpPr/>
            <p:nvPr/>
          </p:nvCxnSpPr>
          <p:spPr>
            <a:xfrm flipV="1">
              <a:off x="5012057" y="5738444"/>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7" name="Straight Arrow Connector 256"/>
            <p:cNvCxnSpPr/>
            <p:nvPr/>
          </p:nvCxnSpPr>
          <p:spPr>
            <a:xfrm flipH="1">
              <a:off x="4727856" y="5937704"/>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8" name="Straight Arrow Connector 257"/>
            <p:cNvCxnSpPr/>
            <p:nvPr/>
          </p:nvCxnSpPr>
          <p:spPr>
            <a:xfrm>
              <a:off x="5012057" y="5937704"/>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9" name="Straight Arrow Connector 258"/>
            <p:cNvCxnSpPr/>
            <p:nvPr/>
          </p:nvCxnSpPr>
          <p:spPr>
            <a:xfrm flipH="1" flipV="1">
              <a:off x="4727856" y="5738444"/>
              <a:ext cx="221228" cy="157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grpSp>
        <p:nvGrpSpPr>
          <p:cNvPr id="357" name="Group 356"/>
          <p:cNvGrpSpPr/>
          <p:nvPr/>
        </p:nvGrpSpPr>
        <p:grpSpPr>
          <a:xfrm>
            <a:off x="5738456" y="4512124"/>
            <a:ext cx="2186344" cy="1083490"/>
            <a:chOff x="5738456" y="4343400"/>
            <a:chExt cx="2186344" cy="1083490"/>
          </a:xfrm>
        </p:grpSpPr>
        <p:sp>
          <p:nvSpPr>
            <p:cNvPr id="358" name="Rectangle 357"/>
            <p:cNvSpPr/>
            <p:nvPr/>
          </p:nvSpPr>
          <p:spPr>
            <a:xfrm>
              <a:off x="5738456" y="4860610"/>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59" name="Rectangle 358"/>
            <p:cNvSpPr/>
            <p:nvPr/>
          </p:nvSpPr>
          <p:spPr>
            <a:xfrm>
              <a:off x="7212628" y="4853682"/>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360" name="Group 359"/>
            <p:cNvGrpSpPr/>
            <p:nvPr/>
          </p:nvGrpSpPr>
          <p:grpSpPr>
            <a:xfrm>
              <a:off x="5993428" y="4343400"/>
              <a:ext cx="1931372" cy="550090"/>
              <a:chOff x="3505200" y="2819400"/>
              <a:chExt cx="1931372" cy="550090"/>
            </a:xfrm>
          </p:grpSpPr>
          <p:cxnSp>
            <p:nvCxnSpPr>
              <p:cNvPr id="366" name="Straight Connector 365"/>
              <p:cNvCxnSpPr/>
              <p:nvPr/>
            </p:nvCxnSpPr>
            <p:spPr>
              <a:xfrm flipV="1">
                <a:off x="3505200" y="2895600"/>
                <a:ext cx="344556" cy="473890"/>
              </a:xfrm>
              <a:prstGeom prst="line">
                <a:avLst/>
              </a:prstGeom>
            </p:spPr>
            <p:style>
              <a:lnRef idx="2">
                <a:schemeClr val="accent2"/>
              </a:lnRef>
              <a:fillRef idx="0">
                <a:schemeClr val="accent2"/>
              </a:fillRef>
              <a:effectRef idx="1">
                <a:schemeClr val="accent2"/>
              </a:effectRef>
              <a:fontRef idx="minor">
                <a:schemeClr val="tx1"/>
              </a:fontRef>
            </p:style>
          </p:cxnSp>
          <p:sp>
            <p:nvSpPr>
              <p:cNvPr id="367" name="Rectangle 366"/>
              <p:cNvSpPr/>
              <p:nvPr/>
            </p:nvSpPr>
            <p:spPr>
              <a:xfrm>
                <a:off x="5334000" y="2819400"/>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368" name="Straight Connector 367"/>
              <p:cNvCxnSpPr/>
              <p:nvPr/>
            </p:nvCxnSpPr>
            <p:spPr>
              <a:xfrm flipV="1">
                <a:off x="3846444" y="2895600"/>
                <a:ext cx="1512298" cy="1"/>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361" name="Group 360"/>
            <p:cNvGrpSpPr/>
            <p:nvPr/>
          </p:nvGrpSpPr>
          <p:grpSpPr>
            <a:xfrm flipV="1">
              <a:off x="6145828" y="4916556"/>
              <a:ext cx="1778972" cy="510334"/>
              <a:chOff x="3505200" y="2819400"/>
              <a:chExt cx="1778972" cy="510334"/>
            </a:xfrm>
          </p:grpSpPr>
          <p:cxnSp>
            <p:nvCxnSpPr>
              <p:cNvPr id="363" name="Straight Connector 362"/>
              <p:cNvCxnSpPr/>
              <p:nvPr/>
            </p:nvCxnSpPr>
            <p:spPr>
              <a:xfrm flipV="1">
                <a:off x="3505200" y="2855844"/>
                <a:ext cx="344556" cy="473890"/>
              </a:xfrm>
              <a:prstGeom prst="line">
                <a:avLst/>
              </a:prstGeom>
            </p:spPr>
            <p:style>
              <a:lnRef idx="2">
                <a:schemeClr val="accent2"/>
              </a:lnRef>
              <a:fillRef idx="0">
                <a:schemeClr val="accent2"/>
              </a:fillRef>
              <a:effectRef idx="1">
                <a:schemeClr val="accent2"/>
              </a:effectRef>
              <a:fontRef idx="minor">
                <a:schemeClr val="tx1"/>
              </a:fontRef>
            </p:style>
          </p:cxnSp>
          <p:sp>
            <p:nvSpPr>
              <p:cNvPr id="364" name="Rectangle 363"/>
              <p:cNvSpPr/>
              <p:nvPr/>
            </p:nvSpPr>
            <p:spPr>
              <a:xfrm>
                <a:off x="5181600" y="2819400"/>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365" name="Straight Connector 364"/>
              <p:cNvCxnSpPr/>
              <p:nvPr/>
            </p:nvCxnSpPr>
            <p:spPr>
              <a:xfrm flipV="1">
                <a:off x="3866322" y="2855844"/>
                <a:ext cx="1374816" cy="1"/>
              </a:xfrm>
              <a:prstGeom prst="line">
                <a:avLst/>
              </a:prstGeom>
            </p:spPr>
            <p:style>
              <a:lnRef idx="2">
                <a:schemeClr val="accent2"/>
              </a:lnRef>
              <a:fillRef idx="0">
                <a:schemeClr val="accent2"/>
              </a:fillRef>
              <a:effectRef idx="1">
                <a:schemeClr val="accent2"/>
              </a:effectRef>
              <a:fontRef idx="minor">
                <a:schemeClr val="tx1"/>
              </a:fontRef>
            </p:style>
          </p:cxnSp>
        </p:grpSp>
        <p:cxnSp>
          <p:nvCxnSpPr>
            <p:cNvPr id="362" name="Straight Connector 361"/>
            <p:cNvCxnSpPr/>
            <p:nvPr/>
          </p:nvCxnSpPr>
          <p:spPr>
            <a:xfrm>
              <a:off x="5841028" y="4926570"/>
              <a:ext cx="1407097" cy="0"/>
            </a:xfrm>
            <a:prstGeom prst="line">
              <a:avLst/>
            </a:prstGeom>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6615789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anim calcmode="lin" valueType="num">
                                      <p:cBhvr>
                                        <p:cTn id="8" dur="1000" fill="hold"/>
                                        <p:tgtEl>
                                          <p:spTgt spid="121"/>
                                        </p:tgtEl>
                                        <p:attrNameLst>
                                          <p:attrName>ppt_x</p:attrName>
                                        </p:attrNameLst>
                                      </p:cBhvr>
                                      <p:tavLst>
                                        <p:tav tm="0">
                                          <p:val>
                                            <p:strVal val="#ppt_x"/>
                                          </p:val>
                                        </p:tav>
                                        <p:tav tm="100000">
                                          <p:val>
                                            <p:strVal val="#ppt_x"/>
                                          </p:val>
                                        </p:tav>
                                      </p:tavLst>
                                    </p:anim>
                                    <p:anim calcmode="lin" valueType="num">
                                      <p:cBhvr>
                                        <p:cTn id="9" dur="1000" fill="hold"/>
                                        <p:tgtEl>
                                          <p:spTgt spid="121"/>
                                        </p:tgtEl>
                                        <p:attrNameLst>
                                          <p:attrName>ppt_y</p:attrName>
                                        </p:attrNameLst>
                                      </p:cBhvr>
                                      <p:tavLst>
                                        <p:tav tm="0">
                                          <p:val>
                                            <p:strVal val="#ppt_y+.1"/>
                                          </p:val>
                                        </p:tav>
                                        <p:tav tm="100000">
                                          <p:val>
                                            <p:strVal val="#ppt_y"/>
                                          </p:val>
                                        </p:tav>
                                      </p:tavLst>
                                    </p:anim>
                                  </p:childTnLst>
                                </p:cTn>
                              </p:par>
                              <p:par>
                                <p:cTn id="10" presetID="25" presetClass="entr" presetSubtype="0" fill="hold" grpId="0" nodeType="withEffect">
                                  <p:stCondLst>
                                    <p:cond delay="10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9"/>
                                        </p:tgtEl>
                                      </p:cBhvr>
                                    </p:animEffect>
                                  </p:childTnLst>
                                </p:cTn>
                              </p:par>
                              <p:par>
                                <p:cTn id="20" presetID="25" presetClass="entr" presetSubtype="0" fill="hold" nodeType="withEffect">
                                  <p:stCondLst>
                                    <p:cond delay="1000"/>
                                  </p:stCondLst>
                                  <p:iterate type="wd">
                                    <p:tmPct val="0"/>
                                  </p:iterate>
                                  <p:childTnLst>
                                    <p:set>
                                      <p:cBhvr>
                                        <p:cTn id="21" dur="1" fill="hold">
                                          <p:stCondLst>
                                            <p:cond delay="0"/>
                                          </p:stCondLst>
                                        </p:cTn>
                                        <p:tgtEl>
                                          <p:spTgt spid="9">
                                            <p:txEl>
                                              <p:pRg st="0" end="0"/>
                                            </p:txEl>
                                          </p:spTgt>
                                        </p:tgtEl>
                                        <p:attrNameLst>
                                          <p:attrName>style.visibility</p:attrName>
                                        </p:attrNameLst>
                                      </p:cBhvr>
                                      <p:to>
                                        <p:strVal val="visible"/>
                                      </p:to>
                                    </p:set>
                                    <p:anim calcmode="lin" valueType="num">
                                      <p:cBhvr>
                                        <p:cTn id="22"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9">
                                            <p:txEl>
                                              <p:pRg st="0" end="0"/>
                                            </p:txEl>
                                          </p:spTgt>
                                        </p:tgtEl>
                                      </p:cBhvr>
                                    </p:animEffect>
                                  </p:childTnLst>
                                </p:cTn>
                              </p:par>
                              <p:par>
                                <p:cTn id="30" presetID="34" presetClass="emph" presetSubtype="0" fill="hold" nodeType="withEffect">
                                  <p:stCondLst>
                                    <p:cond delay="2000"/>
                                  </p:stCondLst>
                                  <p:iterate type="wd">
                                    <p:tmPct val="10000"/>
                                  </p:iterate>
                                  <p:childTnLst>
                                    <p:animMotion origin="layout" path="M 0.0 0.0 L 0.0 -0.07213" pathEditMode="relative" ptsTypes="">
                                      <p:cBhvr>
                                        <p:cTn id="31" dur="250" accel="50000" decel="50000" autoRev="1" fill="hold">
                                          <p:stCondLst>
                                            <p:cond delay="0"/>
                                          </p:stCondLst>
                                        </p:cTn>
                                        <p:tgtEl>
                                          <p:spTgt spid="9">
                                            <p:txEl>
                                              <p:pRg st="0" end="0"/>
                                            </p:txEl>
                                          </p:spTgt>
                                        </p:tgtEl>
                                        <p:attrNameLst>
                                          <p:attrName>ppt_x</p:attrName>
                                          <p:attrName>ppt_y</p:attrName>
                                        </p:attrNameLst>
                                      </p:cBhvr>
                                    </p:animMotion>
                                    <p:animRot by="1500000">
                                      <p:cBhvr>
                                        <p:cTn id="32" dur="125" fill="hold">
                                          <p:stCondLst>
                                            <p:cond delay="0"/>
                                          </p:stCondLst>
                                        </p:cTn>
                                        <p:tgtEl>
                                          <p:spTgt spid="9">
                                            <p:txEl>
                                              <p:pRg st="0" end="0"/>
                                            </p:txEl>
                                          </p:spTgt>
                                        </p:tgtEl>
                                        <p:attrNameLst>
                                          <p:attrName>r</p:attrName>
                                        </p:attrNameLst>
                                      </p:cBhvr>
                                    </p:animRot>
                                    <p:animRot by="-1500000">
                                      <p:cBhvr>
                                        <p:cTn id="33" dur="125" fill="hold">
                                          <p:stCondLst>
                                            <p:cond delay="125"/>
                                          </p:stCondLst>
                                        </p:cTn>
                                        <p:tgtEl>
                                          <p:spTgt spid="9">
                                            <p:txEl>
                                              <p:pRg st="0" end="0"/>
                                            </p:txEl>
                                          </p:spTgt>
                                        </p:tgtEl>
                                        <p:attrNameLst>
                                          <p:attrName>r</p:attrName>
                                        </p:attrNameLst>
                                      </p:cBhvr>
                                    </p:animRot>
                                    <p:animRot by="-1500000">
                                      <p:cBhvr>
                                        <p:cTn id="34" dur="125" fill="hold">
                                          <p:stCondLst>
                                            <p:cond delay="250"/>
                                          </p:stCondLst>
                                        </p:cTn>
                                        <p:tgtEl>
                                          <p:spTgt spid="9">
                                            <p:txEl>
                                              <p:pRg st="0" end="0"/>
                                            </p:txEl>
                                          </p:spTgt>
                                        </p:tgtEl>
                                        <p:attrNameLst>
                                          <p:attrName>r</p:attrName>
                                        </p:attrNameLst>
                                      </p:cBhvr>
                                    </p:animRot>
                                    <p:animRot by="1500000">
                                      <p:cBhvr>
                                        <p:cTn id="35" dur="125" fill="hold">
                                          <p:stCondLst>
                                            <p:cond delay="375"/>
                                          </p:stCondLst>
                                        </p:cTn>
                                        <p:tgtEl>
                                          <p:spTgt spid="9">
                                            <p:txEl>
                                              <p:pRg st="0" end="0"/>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5" presetClass="exit" presetSubtype="0" fill="hold" grpId="1" nodeType="clickEffect">
                                  <p:stCondLst>
                                    <p:cond delay="0"/>
                                  </p:stCondLst>
                                  <p:childTnLst>
                                    <p:animEffect transition="out" filter="fade">
                                      <p:cBhvr>
                                        <p:cTn id="39" dur="1000" accel="50000">
                                          <p:stCondLst>
                                            <p:cond delay="0"/>
                                          </p:stCondLst>
                                        </p:cTn>
                                        <p:tgtEl>
                                          <p:spTgt spid="9"/>
                                        </p:tgtEl>
                                      </p:cBhvr>
                                    </p:animEffect>
                                    <p:anim calcmode="lin" valueType="num">
                                      <p:cBhvr>
                                        <p:cTn id="40" dur="500" accel="50000">
                                          <p:stCondLst>
                                            <p:cond delay="0"/>
                                          </p:stCondLst>
                                        </p:cTn>
                                        <p:tgtEl>
                                          <p:spTgt spid="9"/>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9"/>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9"/>
                                        </p:tgtEl>
                                        <p:attrNameLst>
                                          <p:attrName>ppt_x</p:attrName>
                                        </p:attrNameLst>
                                      </p:cBhvr>
                                      <p:tavLst>
                                        <p:tav tm="0">
                                          <p:val>
                                            <p:strVal val="ppt_x"/>
                                          </p:val>
                                        </p:tav>
                                        <p:tav tm="100000">
                                          <p:val>
                                            <p:strVal val="ppt_x+.4"/>
                                          </p:val>
                                        </p:tav>
                                      </p:tavLst>
                                    </p:anim>
                                    <p:anim calcmode="lin" valueType="num">
                                      <p:cBhvr>
                                        <p:cTn id="43" dur="1000"/>
                                        <p:tgtEl>
                                          <p:spTgt spid="9"/>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9"/>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9"/>
                                        </p:tgtEl>
                                        <p:attrNameLst>
                                          <p:attrName>style.rotation</p:attrName>
                                        </p:attrNameLst>
                                      </p:cBhvr>
                                      <p:tavLst>
                                        <p:tav tm="0">
                                          <p:val>
                                            <p:fltVal val="0"/>
                                          </p:val>
                                        </p:tav>
                                        <p:tav tm="100000">
                                          <p:val>
                                            <p:fltVal val="-90"/>
                                          </p:val>
                                        </p:tav>
                                      </p:tavLst>
                                    </p:anim>
                                    <p:set>
                                      <p:cBhvr>
                                        <p:cTn id="47" dur="1" fill="hold">
                                          <p:stCondLst>
                                            <p:cond delay="999"/>
                                          </p:stCondLst>
                                        </p:cTn>
                                        <p:tgtEl>
                                          <p:spTgt spid="9"/>
                                        </p:tgtEl>
                                        <p:attrNameLst>
                                          <p:attrName>style.visibility</p:attrName>
                                        </p:attrNameLst>
                                      </p:cBhvr>
                                      <p:to>
                                        <p:strVal val="hidden"/>
                                      </p:to>
                                    </p:set>
                                  </p:childTnLst>
                                </p:cTn>
                              </p:par>
                              <p:par>
                                <p:cTn id="48" presetID="25" presetClass="exit" presetSubtype="0" fill="hold" nodeType="withEffect">
                                  <p:stCondLst>
                                    <p:cond delay="0"/>
                                  </p:stCondLst>
                                  <p:iterate type="wd">
                                    <p:tmPct val="0"/>
                                  </p:iterate>
                                  <p:childTnLst>
                                    <p:animEffect transition="out" filter="fade">
                                      <p:cBhvr>
                                        <p:cTn id="49" dur="1000" accel="50000">
                                          <p:stCondLst>
                                            <p:cond delay="0"/>
                                          </p:stCondLst>
                                        </p:cTn>
                                        <p:tgtEl>
                                          <p:spTgt spid="9">
                                            <p:txEl>
                                              <p:pRg st="0" end="0"/>
                                            </p:txEl>
                                          </p:spTgt>
                                        </p:tgtEl>
                                      </p:cBhvr>
                                    </p:animEffect>
                                    <p:anim calcmode="lin" valueType="num">
                                      <p:cBhvr>
                                        <p:cTn id="50" dur="500" accel="50000">
                                          <p:stCondLst>
                                            <p:cond delay="0"/>
                                          </p:stCondLst>
                                        </p:cTn>
                                        <p:tgtEl>
                                          <p:spTgt spid="9">
                                            <p:txEl>
                                              <p:pRg st="0" end="0"/>
                                            </p:txEl>
                                          </p:spTgt>
                                        </p:tgtEl>
                                        <p:attrNameLst>
                                          <p:attrName>ppt_y</p:attrName>
                                        </p:attrNameLst>
                                      </p:cBhvr>
                                      <p:tavLst>
                                        <p:tav tm="0">
                                          <p:val>
                                            <p:strVal val="ppt_y"/>
                                          </p:val>
                                        </p:tav>
                                        <p:tav tm="100000">
                                          <p:val>
                                            <p:strVal val="ppt_y+.1"/>
                                          </p:val>
                                        </p:tav>
                                      </p:tavLst>
                                    </p:anim>
                                    <p:anim calcmode="lin" valueType="num">
                                      <p:cBhvr>
                                        <p:cTn id="51" dur="500" decel="50000">
                                          <p:stCondLst>
                                            <p:cond delay="500"/>
                                          </p:stCondLst>
                                        </p:cTn>
                                        <p:tgtEl>
                                          <p:spTgt spid="9">
                                            <p:txEl>
                                              <p:pRg st="0" end="0"/>
                                            </p:txEl>
                                          </p:spTgt>
                                        </p:tgtEl>
                                        <p:attrNameLst>
                                          <p:attrName>ppt_y</p:attrName>
                                        </p:attrNameLst>
                                      </p:cBhvr>
                                      <p:tavLst>
                                        <p:tav tm="0">
                                          <p:val>
                                            <p:strVal val="ppt_y"/>
                                          </p:val>
                                        </p:tav>
                                        <p:tav tm="100000">
                                          <p:val>
                                            <p:strVal val="ppt_y-.1"/>
                                          </p:val>
                                        </p:tav>
                                      </p:tavLst>
                                    </p:anim>
                                    <p:anim calcmode="lin" valueType="num">
                                      <p:cBhvr>
                                        <p:cTn id="52" dur="500" accel="50000">
                                          <p:stCondLst>
                                            <p:cond delay="500"/>
                                          </p:stCondLst>
                                        </p:cTn>
                                        <p:tgtEl>
                                          <p:spTgt spid="9">
                                            <p:txEl>
                                              <p:pRg st="0" end="0"/>
                                            </p:txEl>
                                          </p:spTgt>
                                        </p:tgtEl>
                                        <p:attrNameLst>
                                          <p:attrName>ppt_x</p:attrName>
                                        </p:attrNameLst>
                                      </p:cBhvr>
                                      <p:tavLst>
                                        <p:tav tm="0">
                                          <p:val>
                                            <p:strVal val="ppt_x"/>
                                          </p:val>
                                        </p:tav>
                                        <p:tav tm="100000">
                                          <p:val>
                                            <p:strVal val="ppt_x+.4"/>
                                          </p:val>
                                        </p:tav>
                                      </p:tavLst>
                                    </p:anim>
                                    <p:anim calcmode="lin" valueType="num">
                                      <p:cBhvr>
                                        <p:cTn id="53" dur="1000"/>
                                        <p:tgtEl>
                                          <p:spTgt spid="9">
                                            <p:txEl>
                                              <p:pRg st="0" end="0"/>
                                            </p:txEl>
                                          </p:spTgt>
                                        </p:tgtEl>
                                        <p:attrNameLst>
                                          <p:attrName>ppt_h</p:attrName>
                                        </p:attrNameLst>
                                      </p:cBhvr>
                                      <p:tavLst>
                                        <p:tav tm="0">
                                          <p:val>
                                            <p:strVal val="ppt_h"/>
                                          </p:val>
                                        </p:tav>
                                        <p:tav tm="100000">
                                          <p:val>
                                            <p:strVal val="ppt_h"/>
                                          </p:val>
                                        </p:tav>
                                      </p:tavLst>
                                    </p:anim>
                                    <p:anim calcmode="lin" valueType="num">
                                      <p:cBhvr>
                                        <p:cTn id="54" dur="500" accel="50000">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55" dur="500" decel="50000">
                                          <p:stCondLst>
                                            <p:cond delay="50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56" dur="500" accel="50000">
                                          <p:stCondLst>
                                            <p:cond delay="500"/>
                                          </p:stCondLst>
                                        </p:cTn>
                                        <p:tgtEl>
                                          <p:spTgt spid="9">
                                            <p:txEl>
                                              <p:pRg st="0" end="0"/>
                                            </p:txEl>
                                          </p:spTgt>
                                        </p:tgtEl>
                                        <p:attrNameLst>
                                          <p:attrName>style.rotation</p:attrName>
                                        </p:attrNameLst>
                                      </p:cBhvr>
                                      <p:tavLst>
                                        <p:tav tm="0">
                                          <p:val>
                                            <p:fltVal val="0"/>
                                          </p:val>
                                        </p:tav>
                                        <p:tav tm="100000">
                                          <p:val>
                                            <p:fltVal val="-90"/>
                                          </p:val>
                                        </p:tav>
                                      </p:tavLst>
                                    </p:anim>
                                    <p:set>
                                      <p:cBhvr>
                                        <p:cTn id="57" dur="1" fill="hold">
                                          <p:stCondLst>
                                            <p:cond delay="999"/>
                                          </p:stCondLst>
                                        </p:cTn>
                                        <p:tgtEl>
                                          <p:spTgt spid="9">
                                            <p:txEl>
                                              <p:pRg st="0" end="0"/>
                                            </p:txEl>
                                          </p:spTgt>
                                        </p:tgtEl>
                                        <p:attrNameLst>
                                          <p:attrName>style.visibility</p:attrName>
                                        </p:attrNameLst>
                                      </p:cBhvr>
                                      <p:to>
                                        <p:strVal val="hidden"/>
                                      </p:to>
                                    </p:set>
                                  </p:childTnLst>
                                </p:cTn>
                              </p:par>
                              <p:par>
                                <p:cTn id="58" presetID="42" presetClass="entr" presetSubtype="0" fill="hold" grpId="0" nodeType="withEffect">
                                  <p:stCondLst>
                                    <p:cond delay="1000"/>
                                  </p:stCondLst>
                                  <p:childTnLst>
                                    <p:set>
                                      <p:cBhvr>
                                        <p:cTn id="59" dur="1" fill="hold">
                                          <p:stCondLst>
                                            <p:cond delay="0"/>
                                          </p:stCondLst>
                                        </p:cTn>
                                        <p:tgtEl>
                                          <p:spTgt spid="122"/>
                                        </p:tgtEl>
                                        <p:attrNameLst>
                                          <p:attrName>style.visibility</p:attrName>
                                        </p:attrNameLst>
                                      </p:cBhvr>
                                      <p:to>
                                        <p:strVal val="visible"/>
                                      </p:to>
                                    </p:set>
                                    <p:animEffect transition="in" filter="fade">
                                      <p:cBhvr>
                                        <p:cTn id="60" dur="1000"/>
                                        <p:tgtEl>
                                          <p:spTgt spid="122"/>
                                        </p:tgtEl>
                                      </p:cBhvr>
                                    </p:animEffect>
                                    <p:anim calcmode="lin" valueType="num">
                                      <p:cBhvr>
                                        <p:cTn id="61" dur="1000" fill="hold"/>
                                        <p:tgtEl>
                                          <p:spTgt spid="122"/>
                                        </p:tgtEl>
                                        <p:attrNameLst>
                                          <p:attrName>ppt_x</p:attrName>
                                        </p:attrNameLst>
                                      </p:cBhvr>
                                      <p:tavLst>
                                        <p:tav tm="0">
                                          <p:val>
                                            <p:strVal val="#ppt_x"/>
                                          </p:val>
                                        </p:tav>
                                        <p:tav tm="100000">
                                          <p:val>
                                            <p:strVal val="#ppt_x"/>
                                          </p:val>
                                        </p:tav>
                                      </p:tavLst>
                                    </p:anim>
                                    <p:anim calcmode="lin" valueType="num">
                                      <p:cBhvr>
                                        <p:cTn id="62" dur="1000" fill="hold"/>
                                        <p:tgtEl>
                                          <p:spTgt spid="122"/>
                                        </p:tgtEl>
                                        <p:attrNameLst>
                                          <p:attrName>ppt_y</p:attrName>
                                        </p:attrNameLst>
                                      </p:cBhvr>
                                      <p:tavLst>
                                        <p:tav tm="0">
                                          <p:val>
                                            <p:strVal val="#ppt_y+.1"/>
                                          </p:val>
                                        </p:tav>
                                        <p:tav tm="100000">
                                          <p:val>
                                            <p:strVal val="#ppt_y"/>
                                          </p:val>
                                        </p:tav>
                                      </p:tavLst>
                                    </p:anim>
                                  </p:childTnLst>
                                </p:cTn>
                              </p:par>
                            </p:childTnLst>
                          </p:cTn>
                        </p:par>
                        <p:par>
                          <p:cTn id="63" fill="hold">
                            <p:stCondLst>
                              <p:cond delay="2000"/>
                            </p:stCondLst>
                            <p:childTnLst>
                              <p:par>
                                <p:cTn id="64" presetID="47"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anim calcmode="lin" valueType="num">
                                      <p:cBhvr>
                                        <p:cTn id="67" dur="1000" fill="hold"/>
                                        <p:tgtEl>
                                          <p:spTgt spid="4"/>
                                        </p:tgtEl>
                                        <p:attrNameLst>
                                          <p:attrName>ppt_x</p:attrName>
                                        </p:attrNameLst>
                                      </p:cBhvr>
                                      <p:tavLst>
                                        <p:tav tm="0">
                                          <p:val>
                                            <p:strVal val="#ppt_x"/>
                                          </p:val>
                                        </p:tav>
                                        <p:tav tm="100000">
                                          <p:val>
                                            <p:strVal val="#ppt_x"/>
                                          </p:val>
                                        </p:tav>
                                      </p:tavLst>
                                    </p:anim>
                                    <p:anim calcmode="lin" valueType="num">
                                      <p:cBhvr>
                                        <p:cTn id="68" dur="1000" fill="hold"/>
                                        <p:tgtEl>
                                          <p:spTgt spid="4"/>
                                        </p:tgtEl>
                                        <p:attrNameLst>
                                          <p:attrName>ppt_y</p:attrName>
                                        </p:attrNameLst>
                                      </p:cBhvr>
                                      <p:tavLst>
                                        <p:tav tm="0">
                                          <p:val>
                                            <p:strVal val="#ppt_y-.1"/>
                                          </p:val>
                                        </p:tav>
                                        <p:tav tm="100000">
                                          <p:val>
                                            <p:strVal val="#ppt_y"/>
                                          </p:val>
                                        </p:tav>
                                      </p:tavLst>
                                    </p:anim>
                                  </p:childTnLst>
                                </p:cTn>
                              </p:par>
                              <p:par>
                                <p:cTn id="69" presetID="53" presetClass="entr" presetSubtype="16" fill="hold" nodeType="withEffect">
                                  <p:stCondLst>
                                    <p:cond delay="1000"/>
                                  </p:stCondLst>
                                  <p:childTnLst>
                                    <p:set>
                                      <p:cBhvr>
                                        <p:cTn id="70" dur="1" fill="hold">
                                          <p:stCondLst>
                                            <p:cond delay="0"/>
                                          </p:stCondLst>
                                        </p:cTn>
                                        <p:tgtEl>
                                          <p:spTgt spid="3"/>
                                        </p:tgtEl>
                                        <p:attrNameLst>
                                          <p:attrName>style.visibility</p:attrName>
                                        </p:attrNameLst>
                                      </p:cBhvr>
                                      <p:to>
                                        <p:strVal val="visible"/>
                                      </p:to>
                                    </p:set>
                                    <p:anim calcmode="lin" valueType="num">
                                      <p:cBhvr>
                                        <p:cTn id="71" dur="1000" fill="hold"/>
                                        <p:tgtEl>
                                          <p:spTgt spid="3"/>
                                        </p:tgtEl>
                                        <p:attrNameLst>
                                          <p:attrName>ppt_w</p:attrName>
                                        </p:attrNameLst>
                                      </p:cBhvr>
                                      <p:tavLst>
                                        <p:tav tm="0">
                                          <p:val>
                                            <p:fltVal val="0"/>
                                          </p:val>
                                        </p:tav>
                                        <p:tav tm="100000">
                                          <p:val>
                                            <p:strVal val="#ppt_w"/>
                                          </p:val>
                                        </p:tav>
                                      </p:tavLst>
                                    </p:anim>
                                    <p:anim calcmode="lin" valueType="num">
                                      <p:cBhvr>
                                        <p:cTn id="72" dur="1000" fill="hold"/>
                                        <p:tgtEl>
                                          <p:spTgt spid="3"/>
                                        </p:tgtEl>
                                        <p:attrNameLst>
                                          <p:attrName>ppt_h</p:attrName>
                                        </p:attrNameLst>
                                      </p:cBhvr>
                                      <p:tavLst>
                                        <p:tav tm="0">
                                          <p:val>
                                            <p:fltVal val="0"/>
                                          </p:val>
                                        </p:tav>
                                        <p:tav tm="100000">
                                          <p:val>
                                            <p:strVal val="#ppt_h"/>
                                          </p:val>
                                        </p:tav>
                                      </p:tavLst>
                                    </p:anim>
                                    <p:animEffect transition="in" filter="fade">
                                      <p:cBhvr>
                                        <p:cTn id="73" dur="1000"/>
                                        <p:tgtEl>
                                          <p:spTgt spid="3"/>
                                        </p:tgtEl>
                                      </p:cBhvr>
                                    </p:animEffect>
                                  </p:childTnLst>
                                </p:cTn>
                              </p:par>
                              <p:par>
                                <p:cTn id="74" presetID="6" presetClass="entr" presetSubtype="16" fill="hold" nodeType="withEffect">
                                  <p:stCondLst>
                                    <p:cond delay="2000"/>
                                  </p:stCondLst>
                                  <p:childTnLst>
                                    <p:set>
                                      <p:cBhvr>
                                        <p:cTn id="75" dur="1" fill="hold">
                                          <p:stCondLst>
                                            <p:cond delay="0"/>
                                          </p:stCondLst>
                                        </p:cTn>
                                        <p:tgtEl>
                                          <p:spTgt spid="15"/>
                                        </p:tgtEl>
                                        <p:attrNameLst>
                                          <p:attrName>style.visibility</p:attrName>
                                        </p:attrNameLst>
                                      </p:cBhvr>
                                      <p:to>
                                        <p:strVal val="visible"/>
                                      </p:to>
                                    </p:set>
                                    <p:animEffect transition="in" filter="circle(in)">
                                      <p:cBhvr>
                                        <p:cTn id="76" dur="1000"/>
                                        <p:tgtEl>
                                          <p:spTgt spid="15"/>
                                        </p:tgtEl>
                                      </p:cBhvr>
                                    </p:animEffect>
                                  </p:childTnLst>
                                </p:cTn>
                              </p:par>
                              <p:par>
                                <p:cTn id="77" presetID="21" presetClass="entr" presetSubtype="1" fill="hold" grpId="0" nodeType="withEffect">
                                  <p:stCondLst>
                                    <p:cond delay="3000"/>
                                  </p:stCondLst>
                                  <p:childTnLst>
                                    <p:set>
                                      <p:cBhvr>
                                        <p:cTn id="78" dur="1" fill="hold">
                                          <p:stCondLst>
                                            <p:cond delay="0"/>
                                          </p:stCondLst>
                                        </p:cTn>
                                        <p:tgtEl>
                                          <p:spTgt spid="300"/>
                                        </p:tgtEl>
                                        <p:attrNameLst>
                                          <p:attrName>style.visibility</p:attrName>
                                        </p:attrNameLst>
                                      </p:cBhvr>
                                      <p:to>
                                        <p:strVal val="visible"/>
                                      </p:to>
                                    </p:set>
                                    <p:animEffect transition="in" filter="wheel(1)">
                                      <p:cBhvr>
                                        <p:cTn id="79" dur="2000"/>
                                        <p:tgtEl>
                                          <p:spTgt spid="300"/>
                                        </p:tgtEl>
                                      </p:cBhvr>
                                    </p:animEffect>
                                  </p:childTnLst>
                                </p:cTn>
                              </p:par>
                              <p:par>
                                <p:cTn id="80" presetID="53" presetClass="entr" presetSubtype="16" fill="hold" nodeType="withEffect">
                                  <p:stCondLst>
                                    <p:cond delay="5000"/>
                                  </p:stCondLst>
                                  <p:childTnLst>
                                    <p:set>
                                      <p:cBhvr>
                                        <p:cTn id="81" dur="1" fill="hold">
                                          <p:stCondLst>
                                            <p:cond delay="0"/>
                                          </p:stCondLst>
                                        </p:cTn>
                                        <p:tgtEl>
                                          <p:spTgt spid="308"/>
                                        </p:tgtEl>
                                        <p:attrNameLst>
                                          <p:attrName>style.visibility</p:attrName>
                                        </p:attrNameLst>
                                      </p:cBhvr>
                                      <p:to>
                                        <p:strVal val="visible"/>
                                      </p:to>
                                    </p:set>
                                    <p:anim calcmode="lin" valueType="num">
                                      <p:cBhvr>
                                        <p:cTn id="82" dur="1000" fill="hold"/>
                                        <p:tgtEl>
                                          <p:spTgt spid="308"/>
                                        </p:tgtEl>
                                        <p:attrNameLst>
                                          <p:attrName>ppt_w</p:attrName>
                                        </p:attrNameLst>
                                      </p:cBhvr>
                                      <p:tavLst>
                                        <p:tav tm="0">
                                          <p:val>
                                            <p:fltVal val="0"/>
                                          </p:val>
                                        </p:tav>
                                        <p:tav tm="100000">
                                          <p:val>
                                            <p:strVal val="#ppt_w"/>
                                          </p:val>
                                        </p:tav>
                                      </p:tavLst>
                                    </p:anim>
                                    <p:anim calcmode="lin" valueType="num">
                                      <p:cBhvr>
                                        <p:cTn id="83" dur="1000" fill="hold"/>
                                        <p:tgtEl>
                                          <p:spTgt spid="308"/>
                                        </p:tgtEl>
                                        <p:attrNameLst>
                                          <p:attrName>ppt_h</p:attrName>
                                        </p:attrNameLst>
                                      </p:cBhvr>
                                      <p:tavLst>
                                        <p:tav tm="0">
                                          <p:val>
                                            <p:fltVal val="0"/>
                                          </p:val>
                                        </p:tav>
                                        <p:tav tm="100000">
                                          <p:val>
                                            <p:strVal val="#ppt_h"/>
                                          </p:val>
                                        </p:tav>
                                      </p:tavLst>
                                    </p:anim>
                                    <p:animEffect transition="in" filter="fade">
                                      <p:cBhvr>
                                        <p:cTn id="84" dur="1000"/>
                                        <p:tgtEl>
                                          <p:spTgt spid="308"/>
                                        </p:tgtEl>
                                      </p:cBhvr>
                                    </p:animEffect>
                                  </p:childTnLst>
                                </p:cTn>
                              </p:par>
                              <p:par>
                                <p:cTn id="85" presetID="22" presetClass="entr" presetSubtype="8" fill="hold" nodeType="withEffect">
                                  <p:stCondLst>
                                    <p:cond delay="6000"/>
                                  </p:stCondLst>
                                  <p:childTnLst>
                                    <p:set>
                                      <p:cBhvr>
                                        <p:cTn id="86" dur="1" fill="hold">
                                          <p:stCondLst>
                                            <p:cond delay="0"/>
                                          </p:stCondLst>
                                        </p:cTn>
                                        <p:tgtEl>
                                          <p:spTgt spid="301"/>
                                        </p:tgtEl>
                                        <p:attrNameLst>
                                          <p:attrName>style.visibility</p:attrName>
                                        </p:attrNameLst>
                                      </p:cBhvr>
                                      <p:to>
                                        <p:strVal val="visible"/>
                                      </p:to>
                                    </p:set>
                                    <p:animEffect transition="in" filter="wipe(left)">
                                      <p:cBhvr>
                                        <p:cTn id="87" dur="1000"/>
                                        <p:tgtEl>
                                          <p:spTgt spid="301"/>
                                        </p:tgtEl>
                                      </p:cBhvr>
                                    </p:animEffect>
                                  </p:childTnLst>
                                </p:cTn>
                              </p:par>
                              <p:par>
                                <p:cTn id="88" presetID="21" presetClass="entr" presetSubtype="1" fill="hold" grpId="0" nodeType="withEffect">
                                  <p:stCondLst>
                                    <p:cond delay="7000"/>
                                  </p:stCondLst>
                                  <p:childTnLst>
                                    <p:set>
                                      <p:cBhvr>
                                        <p:cTn id="89" dur="1" fill="hold">
                                          <p:stCondLst>
                                            <p:cond delay="0"/>
                                          </p:stCondLst>
                                        </p:cTn>
                                        <p:tgtEl>
                                          <p:spTgt spid="350"/>
                                        </p:tgtEl>
                                        <p:attrNameLst>
                                          <p:attrName>style.visibility</p:attrName>
                                        </p:attrNameLst>
                                      </p:cBhvr>
                                      <p:to>
                                        <p:strVal val="visible"/>
                                      </p:to>
                                    </p:set>
                                    <p:animEffect transition="in" filter="wheel(1)">
                                      <p:cBhvr>
                                        <p:cTn id="90" dur="2000"/>
                                        <p:tgtEl>
                                          <p:spTgt spid="350"/>
                                        </p:tgtEl>
                                      </p:cBhvr>
                                    </p:animEffect>
                                  </p:childTnLst>
                                </p:cTn>
                              </p:par>
                              <p:par>
                                <p:cTn id="91" presetID="53" presetClass="entr" presetSubtype="16" fill="hold" nodeType="withEffect">
                                  <p:stCondLst>
                                    <p:cond delay="9000"/>
                                  </p:stCondLst>
                                  <p:childTnLst>
                                    <p:set>
                                      <p:cBhvr>
                                        <p:cTn id="92" dur="1" fill="hold">
                                          <p:stCondLst>
                                            <p:cond delay="0"/>
                                          </p:stCondLst>
                                        </p:cTn>
                                        <p:tgtEl>
                                          <p:spTgt spid="352"/>
                                        </p:tgtEl>
                                        <p:attrNameLst>
                                          <p:attrName>style.visibility</p:attrName>
                                        </p:attrNameLst>
                                      </p:cBhvr>
                                      <p:to>
                                        <p:strVal val="visible"/>
                                      </p:to>
                                    </p:set>
                                    <p:anim calcmode="lin" valueType="num">
                                      <p:cBhvr>
                                        <p:cTn id="93" dur="1000" fill="hold"/>
                                        <p:tgtEl>
                                          <p:spTgt spid="352"/>
                                        </p:tgtEl>
                                        <p:attrNameLst>
                                          <p:attrName>ppt_w</p:attrName>
                                        </p:attrNameLst>
                                      </p:cBhvr>
                                      <p:tavLst>
                                        <p:tav tm="0">
                                          <p:val>
                                            <p:fltVal val="0"/>
                                          </p:val>
                                        </p:tav>
                                        <p:tav tm="100000">
                                          <p:val>
                                            <p:strVal val="#ppt_w"/>
                                          </p:val>
                                        </p:tav>
                                      </p:tavLst>
                                    </p:anim>
                                    <p:anim calcmode="lin" valueType="num">
                                      <p:cBhvr>
                                        <p:cTn id="94" dur="1000" fill="hold"/>
                                        <p:tgtEl>
                                          <p:spTgt spid="352"/>
                                        </p:tgtEl>
                                        <p:attrNameLst>
                                          <p:attrName>ppt_h</p:attrName>
                                        </p:attrNameLst>
                                      </p:cBhvr>
                                      <p:tavLst>
                                        <p:tav tm="0">
                                          <p:val>
                                            <p:fltVal val="0"/>
                                          </p:val>
                                        </p:tav>
                                        <p:tav tm="100000">
                                          <p:val>
                                            <p:strVal val="#ppt_h"/>
                                          </p:val>
                                        </p:tav>
                                      </p:tavLst>
                                    </p:anim>
                                    <p:animEffect transition="in" filter="fade">
                                      <p:cBhvr>
                                        <p:cTn id="95" dur="1000"/>
                                        <p:tgtEl>
                                          <p:spTgt spid="352"/>
                                        </p:tgtEl>
                                      </p:cBhvr>
                                    </p:animEffect>
                                  </p:childTnLst>
                                </p:cTn>
                              </p:par>
                              <p:par>
                                <p:cTn id="96" presetID="21" presetClass="entr" presetSubtype="1" fill="hold" grpId="0" nodeType="withEffect">
                                  <p:stCondLst>
                                    <p:cond delay="10000"/>
                                  </p:stCondLst>
                                  <p:childTnLst>
                                    <p:set>
                                      <p:cBhvr>
                                        <p:cTn id="97" dur="1" fill="hold">
                                          <p:stCondLst>
                                            <p:cond delay="0"/>
                                          </p:stCondLst>
                                        </p:cTn>
                                        <p:tgtEl>
                                          <p:spTgt spid="351"/>
                                        </p:tgtEl>
                                        <p:attrNameLst>
                                          <p:attrName>style.visibility</p:attrName>
                                        </p:attrNameLst>
                                      </p:cBhvr>
                                      <p:to>
                                        <p:strVal val="visible"/>
                                      </p:to>
                                    </p:set>
                                    <p:animEffect transition="in" filter="wheel(1)">
                                      <p:cBhvr>
                                        <p:cTn id="98" dur="1000"/>
                                        <p:tgtEl>
                                          <p:spTgt spid="351"/>
                                        </p:tgtEl>
                                      </p:cBhvr>
                                    </p:animEffect>
                                  </p:childTnLst>
                                </p:cTn>
                              </p:par>
                              <p:par>
                                <p:cTn id="99" presetID="21" presetClass="entr" presetSubtype="1" fill="hold" grpId="0" nodeType="withEffect">
                                  <p:stCondLst>
                                    <p:cond delay="11000"/>
                                  </p:stCondLst>
                                  <p:childTnLst>
                                    <p:set>
                                      <p:cBhvr>
                                        <p:cTn id="100" dur="1" fill="hold">
                                          <p:stCondLst>
                                            <p:cond delay="0"/>
                                          </p:stCondLst>
                                        </p:cTn>
                                        <p:tgtEl>
                                          <p:spTgt spid="356"/>
                                        </p:tgtEl>
                                        <p:attrNameLst>
                                          <p:attrName>style.visibility</p:attrName>
                                        </p:attrNameLst>
                                      </p:cBhvr>
                                      <p:to>
                                        <p:strVal val="visible"/>
                                      </p:to>
                                    </p:set>
                                    <p:animEffect transition="in" filter="wheel(1)">
                                      <p:cBhvr>
                                        <p:cTn id="101" dur="2000"/>
                                        <p:tgtEl>
                                          <p:spTgt spid="356"/>
                                        </p:tgtEl>
                                      </p:cBhvr>
                                    </p:animEffect>
                                  </p:childTnLst>
                                </p:cTn>
                              </p:par>
                              <p:par>
                                <p:cTn id="102" presetID="53" presetClass="entr" presetSubtype="16" fill="hold" nodeType="withEffect">
                                  <p:stCondLst>
                                    <p:cond delay="13000"/>
                                  </p:stCondLst>
                                  <p:childTnLst>
                                    <p:set>
                                      <p:cBhvr>
                                        <p:cTn id="103" dur="1" fill="hold">
                                          <p:stCondLst>
                                            <p:cond delay="0"/>
                                          </p:stCondLst>
                                        </p:cTn>
                                        <p:tgtEl>
                                          <p:spTgt spid="373"/>
                                        </p:tgtEl>
                                        <p:attrNameLst>
                                          <p:attrName>style.visibility</p:attrName>
                                        </p:attrNameLst>
                                      </p:cBhvr>
                                      <p:to>
                                        <p:strVal val="visible"/>
                                      </p:to>
                                    </p:set>
                                    <p:anim calcmode="lin" valueType="num">
                                      <p:cBhvr>
                                        <p:cTn id="104" dur="1000" fill="hold"/>
                                        <p:tgtEl>
                                          <p:spTgt spid="373"/>
                                        </p:tgtEl>
                                        <p:attrNameLst>
                                          <p:attrName>ppt_w</p:attrName>
                                        </p:attrNameLst>
                                      </p:cBhvr>
                                      <p:tavLst>
                                        <p:tav tm="0">
                                          <p:val>
                                            <p:fltVal val="0"/>
                                          </p:val>
                                        </p:tav>
                                        <p:tav tm="100000">
                                          <p:val>
                                            <p:strVal val="#ppt_w"/>
                                          </p:val>
                                        </p:tav>
                                      </p:tavLst>
                                    </p:anim>
                                    <p:anim calcmode="lin" valueType="num">
                                      <p:cBhvr>
                                        <p:cTn id="105" dur="1000" fill="hold"/>
                                        <p:tgtEl>
                                          <p:spTgt spid="373"/>
                                        </p:tgtEl>
                                        <p:attrNameLst>
                                          <p:attrName>ppt_h</p:attrName>
                                        </p:attrNameLst>
                                      </p:cBhvr>
                                      <p:tavLst>
                                        <p:tav tm="0">
                                          <p:val>
                                            <p:fltVal val="0"/>
                                          </p:val>
                                        </p:tav>
                                        <p:tav tm="100000">
                                          <p:val>
                                            <p:strVal val="#ppt_h"/>
                                          </p:val>
                                        </p:tav>
                                      </p:tavLst>
                                    </p:anim>
                                    <p:animEffect transition="in" filter="fade">
                                      <p:cBhvr>
                                        <p:cTn id="106" dur="1000"/>
                                        <p:tgtEl>
                                          <p:spTgt spid="373"/>
                                        </p:tgtEl>
                                      </p:cBhvr>
                                    </p:animEffect>
                                  </p:childTnLst>
                                </p:cTn>
                              </p:par>
                              <p:par>
                                <p:cTn id="107" presetID="22" presetClass="entr" presetSubtype="8" fill="hold" nodeType="withEffect">
                                  <p:stCondLst>
                                    <p:cond delay="14000"/>
                                  </p:stCondLst>
                                  <p:childTnLst>
                                    <p:set>
                                      <p:cBhvr>
                                        <p:cTn id="108" dur="1" fill="hold">
                                          <p:stCondLst>
                                            <p:cond delay="0"/>
                                          </p:stCondLst>
                                        </p:cTn>
                                        <p:tgtEl>
                                          <p:spTgt spid="357"/>
                                        </p:tgtEl>
                                        <p:attrNameLst>
                                          <p:attrName>style.visibility</p:attrName>
                                        </p:attrNameLst>
                                      </p:cBhvr>
                                      <p:to>
                                        <p:strVal val="visible"/>
                                      </p:to>
                                    </p:set>
                                    <p:animEffect transition="in" filter="wipe(left)">
                                      <p:cBhvr>
                                        <p:cTn id="109" dur="1000"/>
                                        <p:tgtEl>
                                          <p:spTgt spid="357"/>
                                        </p:tgtEl>
                                      </p:cBhvr>
                                    </p:animEffect>
                                  </p:childTnLst>
                                </p:cTn>
                              </p:par>
                              <p:par>
                                <p:cTn id="110" presetID="20" presetClass="entr" presetSubtype="0" fill="hold" nodeType="withEffect">
                                  <p:stCondLst>
                                    <p:cond delay="15000"/>
                                  </p:stCondLst>
                                  <p:childTnLst>
                                    <p:set>
                                      <p:cBhvr>
                                        <p:cTn id="111" dur="1" fill="hold">
                                          <p:stCondLst>
                                            <p:cond delay="0"/>
                                          </p:stCondLst>
                                        </p:cTn>
                                        <p:tgtEl>
                                          <p:spTgt spid="369"/>
                                        </p:tgtEl>
                                        <p:attrNameLst>
                                          <p:attrName>style.visibility</p:attrName>
                                        </p:attrNameLst>
                                      </p:cBhvr>
                                      <p:to>
                                        <p:strVal val="visible"/>
                                      </p:to>
                                    </p:set>
                                    <p:animEffect transition="in" filter="wedge">
                                      <p:cBhvr>
                                        <p:cTn id="112" dur="1000"/>
                                        <p:tgtEl>
                                          <p:spTgt spid="369"/>
                                        </p:tgtEl>
                                      </p:cBhvr>
                                    </p:animEffect>
                                  </p:childTnLst>
                                </p:cTn>
                              </p:par>
                              <p:par>
                                <p:cTn id="113" presetID="6" presetClass="entr" presetSubtype="16" fill="hold" nodeType="withEffect">
                                  <p:stCondLst>
                                    <p:cond delay="16000"/>
                                  </p:stCondLst>
                                  <p:childTnLst>
                                    <p:set>
                                      <p:cBhvr>
                                        <p:cTn id="114" dur="1" fill="hold">
                                          <p:stCondLst>
                                            <p:cond delay="0"/>
                                          </p:stCondLst>
                                        </p:cTn>
                                        <p:tgtEl>
                                          <p:spTgt spid="69"/>
                                        </p:tgtEl>
                                        <p:attrNameLst>
                                          <p:attrName>style.visibility</p:attrName>
                                        </p:attrNameLst>
                                      </p:cBhvr>
                                      <p:to>
                                        <p:strVal val="visible"/>
                                      </p:to>
                                    </p:set>
                                    <p:animEffect transition="in" filter="circle(in)">
                                      <p:cBhvr>
                                        <p:cTn id="115" dur="1000"/>
                                        <p:tgtEl>
                                          <p:spTgt spid="69"/>
                                        </p:tgtEl>
                                      </p:cBhvr>
                                    </p:animEffect>
                                  </p:childTnLst>
                                </p:cTn>
                              </p:par>
                              <p:par>
                                <p:cTn id="116" presetID="53" presetClass="entr" presetSubtype="16" fill="hold" nodeType="withEffect">
                                  <p:stCondLst>
                                    <p:cond delay="17000"/>
                                  </p:stCondLst>
                                  <p:childTnLst>
                                    <p:set>
                                      <p:cBhvr>
                                        <p:cTn id="117" dur="1" fill="hold">
                                          <p:stCondLst>
                                            <p:cond delay="0"/>
                                          </p:stCondLst>
                                        </p:cTn>
                                        <p:tgtEl>
                                          <p:spTgt spid="254"/>
                                        </p:tgtEl>
                                        <p:attrNameLst>
                                          <p:attrName>style.visibility</p:attrName>
                                        </p:attrNameLst>
                                      </p:cBhvr>
                                      <p:to>
                                        <p:strVal val="visible"/>
                                      </p:to>
                                    </p:set>
                                    <p:anim calcmode="lin" valueType="num">
                                      <p:cBhvr>
                                        <p:cTn id="118" dur="1000" fill="hold"/>
                                        <p:tgtEl>
                                          <p:spTgt spid="254"/>
                                        </p:tgtEl>
                                        <p:attrNameLst>
                                          <p:attrName>ppt_w</p:attrName>
                                        </p:attrNameLst>
                                      </p:cBhvr>
                                      <p:tavLst>
                                        <p:tav tm="0">
                                          <p:val>
                                            <p:fltVal val="0"/>
                                          </p:val>
                                        </p:tav>
                                        <p:tav tm="100000">
                                          <p:val>
                                            <p:strVal val="#ppt_w"/>
                                          </p:val>
                                        </p:tav>
                                      </p:tavLst>
                                    </p:anim>
                                    <p:anim calcmode="lin" valueType="num">
                                      <p:cBhvr>
                                        <p:cTn id="119" dur="1000" fill="hold"/>
                                        <p:tgtEl>
                                          <p:spTgt spid="254"/>
                                        </p:tgtEl>
                                        <p:attrNameLst>
                                          <p:attrName>ppt_h</p:attrName>
                                        </p:attrNameLst>
                                      </p:cBhvr>
                                      <p:tavLst>
                                        <p:tav tm="0">
                                          <p:val>
                                            <p:fltVal val="0"/>
                                          </p:val>
                                        </p:tav>
                                        <p:tav tm="100000">
                                          <p:val>
                                            <p:strVal val="#ppt_h"/>
                                          </p:val>
                                        </p:tav>
                                      </p:tavLst>
                                    </p:anim>
                                    <p:animEffect transition="in" filter="fade">
                                      <p:cBhvr>
                                        <p:cTn id="120" dur="1000"/>
                                        <p:tgtEl>
                                          <p:spTgt spid="254"/>
                                        </p:tgtEl>
                                      </p:cBhvr>
                                    </p:animEffect>
                                  </p:childTnLst>
                                </p:cTn>
                              </p:par>
                              <p:par>
                                <p:cTn id="121" presetID="6" presetClass="entr" presetSubtype="16" fill="hold" nodeType="withEffect">
                                  <p:stCondLst>
                                    <p:cond delay="18000"/>
                                  </p:stCondLst>
                                  <p:childTnLst>
                                    <p:set>
                                      <p:cBhvr>
                                        <p:cTn id="122" dur="1" fill="hold">
                                          <p:stCondLst>
                                            <p:cond delay="0"/>
                                          </p:stCondLst>
                                        </p:cTn>
                                        <p:tgtEl>
                                          <p:spTgt spid="61"/>
                                        </p:tgtEl>
                                        <p:attrNameLst>
                                          <p:attrName>style.visibility</p:attrName>
                                        </p:attrNameLst>
                                      </p:cBhvr>
                                      <p:to>
                                        <p:strVal val="visible"/>
                                      </p:to>
                                    </p:set>
                                    <p:animEffect transition="in" filter="circle(in)">
                                      <p:cBhvr>
                                        <p:cTn id="123" dur="1000"/>
                                        <p:tgtEl>
                                          <p:spTgt spid="61"/>
                                        </p:tgtEl>
                                      </p:cBhvr>
                                    </p:animEffect>
                                  </p:childTnLst>
                                </p:cTn>
                              </p:par>
                              <p:par>
                                <p:cTn id="124" presetID="21" presetClass="entr" presetSubtype="1" fill="hold" grpId="0" nodeType="withEffect">
                                  <p:stCondLst>
                                    <p:cond delay="19000"/>
                                  </p:stCondLst>
                                  <p:childTnLst>
                                    <p:set>
                                      <p:cBhvr>
                                        <p:cTn id="125" dur="1" fill="hold">
                                          <p:stCondLst>
                                            <p:cond delay="0"/>
                                          </p:stCondLst>
                                        </p:cTn>
                                        <p:tgtEl>
                                          <p:spTgt spid="380"/>
                                        </p:tgtEl>
                                        <p:attrNameLst>
                                          <p:attrName>style.visibility</p:attrName>
                                        </p:attrNameLst>
                                      </p:cBhvr>
                                      <p:to>
                                        <p:strVal val="visible"/>
                                      </p:to>
                                    </p:set>
                                    <p:animEffect transition="in" filter="wheel(1)">
                                      <p:cBhvr>
                                        <p:cTn id="126" dur="2000"/>
                                        <p:tgtEl>
                                          <p:spTgt spid="380"/>
                                        </p:tgtEl>
                                      </p:cBhvr>
                                    </p:animEffect>
                                  </p:childTnLst>
                                </p:cTn>
                              </p:par>
                              <p:par>
                                <p:cTn id="127" presetID="16" presetClass="entr" presetSubtype="37" fill="hold" nodeType="withEffect">
                                  <p:stCondLst>
                                    <p:cond delay="21000"/>
                                  </p:stCondLst>
                                  <p:childTnLst>
                                    <p:set>
                                      <p:cBhvr>
                                        <p:cTn id="128" dur="1" fill="hold">
                                          <p:stCondLst>
                                            <p:cond delay="0"/>
                                          </p:stCondLst>
                                        </p:cTn>
                                        <p:tgtEl>
                                          <p:spTgt spid="384"/>
                                        </p:tgtEl>
                                        <p:attrNameLst>
                                          <p:attrName>style.visibility</p:attrName>
                                        </p:attrNameLst>
                                      </p:cBhvr>
                                      <p:to>
                                        <p:strVal val="visible"/>
                                      </p:to>
                                    </p:set>
                                    <p:animEffect transition="in" filter="barn(outVertical)">
                                      <p:cBhvr>
                                        <p:cTn id="129" dur="1000"/>
                                        <p:tgtEl>
                                          <p:spTgt spid="384"/>
                                        </p:tgtEl>
                                      </p:cBhvr>
                                    </p:animEffect>
                                  </p:childTnLst>
                                </p:cTn>
                              </p:par>
                              <p:par>
                                <p:cTn id="130" presetID="53" presetClass="entr" presetSubtype="16" fill="hold" nodeType="withEffect">
                                  <p:stCondLst>
                                    <p:cond delay="22000"/>
                                  </p:stCondLst>
                                  <p:childTnLst>
                                    <p:set>
                                      <p:cBhvr>
                                        <p:cTn id="131" dur="1" fill="hold">
                                          <p:stCondLst>
                                            <p:cond delay="0"/>
                                          </p:stCondLst>
                                        </p:cTn>
                                        <p:tgtEl>
                                          <p:spTgt spid="387"/>
                                        </p:tgtEl>
                                        <p:attrNameLst>
                                          <p:attrName>style.visibility</p:attrName>
                                        </p:attrNameLst>
                                      </p:cBhvr>
                                      <p:to>
                                        <p:strVal val="visible"/>
                                      </p:to>
                                    </p:set>
                                    <p:anim calcmode="lin" valueType="num">
                                      <p:cBhvr>
                                        <p:cTn id="132" dur="1000" fill="hold"/>
                                        <p:tgtEl>
                                          <p:spTgt spid="387"/>
                                        </p:tgtEl>
                                        <p:attrNameLst>
                                          <p:attrName>ppt_w</p:attrName>
                                        </p:attrNameLst>
                                      </p:cBhvr>
                                      <p:tavLst>
                                        <p:tav tm="0">
                                          <p:val>
                                            <p:fltVal val="0"/>
                                          </p:val>
                                        </p:tav>
                                        <p:tav tm="100000">
                                          <p:val>
                                            <p:strVal val="#ppt_w"/>
                                          </p:val>
                                        </p:tav>
                                      </p:tavLst>
                                    </p:anim>
                                    <p:anim calcmode="lin" valueType="num">
                                      <p:cBhvr>
                                        <p:cTn id="133" dur="1000" fill="hold"/>
                                        <p:tgtEl>
                                          <p:spTgt spid="387"/>
                                        </p:tgtEl>
                                        <p:attrNameLst>
                                          <p:attrName>ppt_h</p:attrName>
                                        </p:attrNameLst>
                                      </p:cBhvr>
                                      <p:tavLst>
                                        <p:tav tm="0">
                                          <p:val>
                                            <p:fltVal val="0"/>
                                          </p:val>
                                        </p:tav>
                                        <p:tav tm="100000">
                                          <p:val>
                                            <p:strVal val="#ppt_h"/>
                                          </p:val>
                                        </p:tav>
                                      </p:tavLst>
                                    </p:anim>
                                    <p:animEffect transition="in" filter="fade">
                                      <p:cBhvr>
                                        <p:cTn id="134" dur="1000"/>
                                        <p:tgtEl>
                                          <p:spTgt spid="387"/>
                                        </p:tgtEl>
                                      </p:cBhvr>
                                    </p:animEffect>
                                  </p:childTnLst>
                                </p:cTn>
                              </p:par>
                              <p:par>
                                <p:cTn id="135" presetID="22" presetClass="entr" presetSubtype="1" fill="hold" nodeType="withEffect">
                                  <p:stCondLst>
                                    <p:cond delay="23000"/>
                                  </p:stCondLst>
                                  <p:childTnLst>
                                    <p:set>
                                      <p:cBhvr>
                                        <p:cTn id="136" dur="1" fill="hold">
                                          <p:stCondLst>
                                            <p:cond delay="0"/>
                                          </p:stCondLst>
                                        </p:cTn>
                                        <p:tgtEl>
                                          <p:spTgt spid="381"/>
                                        </p:tgtEl>
                                        <p:attrNameLst>
                                          <p:attrName>style.visibility</p:attrName>
                                        </p:attrNameLst>
                                      </p:cBhvr>
                                      <p:to>
                                        <p:strVal val="visible"/>
                                      </p:to>
                                    </p:set>
                                    <p:animEffect transition="in" filter="wipe(up)">
                                      <p:cBhvr>
                                        <p:cTn id="137" dur="1000"/>
                                        <p:tgtEl>
                                          <p:spTgt spid="381"/>
                                        </p:tgtEl>
                                      </p:cBhvr>
                                    </p:animEffect>
                                  </p:childTnLst>
                                </p:cTn>
                              </p:par>
                              <p:par>
                                <p:cTn id="138" presetID="22" presetClass="entr" presetSubtype="2" fill="hold" nodeType="withEffect">
                                  <p:stCondLst>
                                    <p:cond delay="24000"/>
                                  </p:stCondLst>
                                  <p:childTnLst>
                                    <p:set>
                                      <p:cBhvr>
                                        <p:cTn id="139" dur="1" fill="hold">
                                          <p:stCondLst>
                                            <p:cond delay="0"/>
                                          </p:stCondLst>
                                        </p:cTn>
                                        <p:tgtEl>
                                          <p:spTgt spid="417"/>
                                        </p:tgtEl>
                                        <p:attrNameLst>
                                          <p:attrName>style.visibility</p:attrName>
                                        </p:attrNameLst>
                                      </p:cBhvr>
                                      <p:to>
                                        <p:strVal val="visible"/>
                                      </p:to>
                                    </p:set>
                                    <p:animEffect transition="in" filter="wipe(right)">
                                      <p:cBhvr>
                                        <p:cTn id="140" dur="1000"/>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1" grpId="0"/>
      <p:bldP spid="122" grpId="0"/>
      <p:bldP spid="4" grpId="0" animBg="1"/>
      <p:bldP spid="300" grpId="0" animBg="1"/>
      <p:bldP spid="350" grpId="0" animBg="1"/>
      <p:bldP spid="351" grpId="0" animBg="1"/>
      <p:bldP spid="356" grpId="0" animBg="1"/>
      <p:bldP spid="3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14400" y="816114"/>
            <a:ext cx="14097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WAN</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9" name="Flowchart: Display 8"/>
          <p:cNvSpPr/>
          <p:nvPr/>
        </p:nvSpPr>
        <p:spPr>
          <a:xfrm>
            <a:off x="609600" y="1524000"/>
            <a:ext cx="8259056" cy="4643387"/>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800" dirty="0"/>
              <a:t>ATM (asynchronous transfer mode) is a dedicated-connection switching technology that organizes digital data into 53-byte cell units and transmits them over a physical medium using digital signal technology. Individually, a cell is processed asynchronously relative to other related cells and is queued before being multiplexed over the transmission path</a:t>
            </a:r>
            <a:endParaRPr lang="en-US" sz="2800" b="1" dirty="0"/>
          </a:p>
        </p:txBody>
      </p:sp>
      <p:sp>
        <p:nvSpPr>
          <p:cNvPr id="121" name="Rectangle 120"/>
          <p:cNvSpPr/>
          <p:nvPr/>
        </p:nvSpPr>
        <p:spPr>
          <a:xfrm>
            <a:off x="4202223" y="609600"/>
            <a:ext cx="1419425" cy="707886"/>
          </a:xfrm>
          <a:prstGeom prst="rect">
            <a:avLst/>
          </a:prstGeom>
          <a:noFill/>
          <a:ln w="34925">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ATM</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235" name="Group 234"/>
          <p:cNvGrpSpPr/>
          <p:nvPr/>
        </p:nvGrpSpPr>
        <p:grpSpPr>
          <a:xfrm>
            <a:off x="3689955" y="3657761"/>
            <a:ext cx="1861145" cy="724241"/>
            <a:chOff x="5609588" y="5150681"/>
            <a:chExt cx="1861145" cy="724241"/>
          </a:xfrm>
        </p:grpSpPr>
        <p:sp>
          <p:nvSpPr>
            <p:cNvPr id="236" name="Cube 235"/>
            <p:cNvSpPr/>
            <p:nvPr/>
          </p:nvSpPr>
          <p:spPr>
            <a:xfrm>
              <a:off x="5609588" y="5150681"/>
              <a:ext cx="1843873" cy="724241"/>
            </a:xfrm>
            <a:prstGeom prst="cube">
              <a:avLst>
                <a:gd name="adj" fmla="val 47894"/>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nvGrpSpPr>
            <p:cNvPr id="238" name="Group 237"/>
            <p:cNvGrpSpPr/>
            <p:nvPr/>
          </p:nvGrpSpPr>
          <p:grpSpPr>
            <a:xfrm>
              <a:off x="5732269" y="5578532"/>
              <a:ext cx="129493" cy="162271"/>
              <a:chOff x="990600" y="4316595"/>
              <a:chExt cx="540926" cy="560205"/>
            </a:xfrm>
          </p:grpSpPr>
          <p:sp>
            <p:nvSpPr>
              <p:cNvPr id="266" name="Rectangle 265"/>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67" name="Rectangle 266"/>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240" name="Group 239"/>
            <p:cNvGrpSpPr/>
            <p:nvPr/>
          </p:nvGrpSpPr>
          <p:grpSpPr>
            <a:xfrm>
              <a:off x="5893622" y="5579222"/>
              <a:ext cx="129493" cy="162271"/>
              <a:chOff x="990600" y="4316595"/>
              <a:chExt cx="540926" cy="560205"/>
            </a:xfrm>
          </p:grpSpPr>
          <p:sp>
            <p:nvSpPr>
              <p:cNvPr id="264" name="Rectangle 263"/>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65" name="Rectangle 264"/>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241" name="Group 240"/>
            <p:cNvGrpSpPr/>
            <p:nvPr/>
          </p:nvGrpSpPr>
          <p:grpSpPr>
            <a:xfrm>
              <a:off x="6055204" y="5579222"/>
              <a:ext cx="129493" cy="162271"/>
              <a:chOff x="990600" y="4316595"/>
              <a:chExt cx="540926" cy="560205"/>
            </a:xfrm>
          </p:grpSpPr>
          <p:sp>
            <p:nvSpPr>
              <p:cNvPr id="262" name="Rectangle 261"/>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63" name="Rectangle 262"/>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242" name="Group 241"/>
            <p:cNvGrpSpPr/>
            <p:nvPr/>
          </p:nvGrpSpPr>
          <p:grpSpPr>
            <a:xfrm>
              <a:off x="6216785" y="5579222"/>
              <a:ext cx="129493" cy="162271"/>
              <a:chOff x="990600" y="4316595"/>
              <a:chExt cx="540926" cy="560205"/>
            </a:xfrm>
          </p:grpSpPr>
          <p:sp>
            <p:nvSpPr>
              <p:cNvPr id="260" name="Rectangle 259"/>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61" name="Rectangle 260"/>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243" name="Group 242"/>
            <p:cNvGrpSpPr/>
            <p:nvPr/>
          </p:nvGrpSpPr>
          <p:grpSpPr>
            <a:xfrm>
              <a:off x="6378366" y="5579222"/>
              <a:ext cx="129493" cy="162271"/>
              <a:chOff x="990600" y="4316595"/>
              <a:chExt cx="540926" cy="560205"/>
            </a:xfrm>
          </p:grpSpPr>
          <p:sp>
            <p:nvSpPr>
              <p:cNvPr id="258" name="Rectangle 257"/>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59" name="Rectangle 258"/>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244" name="Group 243"/>
            <p:cNvGrpSpPr/>
            <p:nvPr/>
          </p:nvGrpSpPr>
          <p:grpSpPr>
            <a:xfrm>
              <a:off x="6539948" y="5579222"/>
              <a:ext cx="129493" cy="162271"/>
              <a:chOff x="990600" y="4316595"/>
              <a:chExt cx="540926" cy="560205"/>
            </a:xfrm>
          </p:grpSpPr>
          <p:sp>
            <p:nvSpPr>
              <p:cNvPr id="256" name="Rectangle 255"/>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57" name="Rectangle 256"/>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245" name="Group 244"/>
            <p:cNvGrpSpPr/>
            <p:nvPr/>
          </p:nvGrpSpPr>
          <p:grpSpPr>
            <a:xfrm>
              <a:off x="6701529" y="5579222"/>
              <a:ext cx="129493" cy="162271"/>
              <a:chOff x="990600" y="4316595"/>
              <a:chExt cx="540926" cy="560205"/>
            </a:xfrm>
          </p:grpSpPr>
          <p:sp>
            <p:nvSpPr>
              <p:cNvPr id="254" name="Rectangle 253"/>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55" name="Rectangle 254"/>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246" name="Group 245"/>
            <p:cNvGrpSpPr/>
            <p:nvPr/>
          </p:nvGrpSpPr>
          <p:grpSpPr>
            <a:xfrm>
              <a:off x="6863110" y="5579222"/>
              <a:ext cx="129493" cy="162271"/>
              <a:chOff x="990600" y="4316595"/>
              <a:chExt cx="540926" cy="560205"/>
            </a:xfrm>
          </p:grpSpPr>
          <p:sp>
            <p:nvSpPr>
              <p:cNvPr id="252" name="Rectangle 251"/>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53" name="Rectangle 252"/>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cxnSp>
          <p:nvCxnSpPr>
            <p:cNvPr id="247" name="Straight Connector 246"/>
            <p:cNvCxnSpPr/>
            <p:nvPr/>
          </p:nvCxnSpPr>
          <p:spPr>
            <a:xfrm flipV="1">
              <a:off x="7142455" y="5265095"/>
              <a:ext cx="328278" cy="356857"/>
            </a:xfrm>
            <a:prstGeom prst="line">
              <a:avLst/>
            </a:prstGeom>
          </p:spPr>
          <p:style>
            <a:lnRef idx="3">
              <a:schemeClr val="accent3"/>
            </a:lnRef>
            <a:fillRef idx="0">
              <a:schemeClr val="accent3"/>
            </a:fillRef>
            <a:effectRef idx="2">
              <a:schemeClr val="accent3"/>
            </a:effectRef>
            <a:fontRef idx="minor">
              <a:schemeClr val="tx1"/>
            </a:fontRef>
          </p:style>
        </p:cxnSp>
        <p:cxnSp>
          <p:nvCxnSpPr>
            <p:cNvPr id="248" name="Straight Connector 247"/>
            <p:cNvCxnSpPr/>
            <p:nvPr/>
          </p:nvCxnSpPr>
          <p:spPr>
            <a:xfrm flipV="1">
              <a:off x="7141050" y="5346588"/>
              <a:ext cx="328278" cy="356857"/>
            </a:xfrm>
            <a:prstGeom prst="line">
              <a:avLst/>
            </a:prstGeom>
          </p:spPr>
          <p:style>
            <a:lnRef idx="3">
              <a:schemeClr val="accent3"/>
            </a:lnRef>
            <a:fillRef idx="0">
              <a:schemeClr val="accent3"/>
            </a:fillRef>
            <a:effectRef idx="2">
              <a:schemeClr val="accent3"/>
            </a:effectRef>
            <a:fontRef idx="minor">
              <a:schemeClr val="tx1"/>
            </a:fontRef>
          </p:style>
        </p:cxnSp>
        <p:cxnSp>
          <p:nvCxnSpPr>
            <p:cNvPr id="249" name="Straight Connector 248"/>
            <p:cNvCxnSpPr/>
            <p:nvPr/>
          </p:nvCxnSpPr>
          <p:spPr>
            <a:xfrm>
              <a:off x="5881093" y="5205479"/>
              <a:ext cx="150163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50" name="Straight Connector 249"/>
            <p:cNvCxnSpPr/>
            <p:nvPr/>
          </p:nvCxnSpPr>
          <p:spPr>
            <a:xfrm>
              <a:off x="5671853" y="5449957"/>
              <a:ext cx="1472045" cy="0"/>
            </a:xfrm>
            <a:prstGeom prst="line">
              <a:avLst/>
            </a:prstGeom>
          </p:spPr>
          <p:style>
            <a:lnRef idx="3">
              <a:schemeClr val="accent3"/>
            </a:lnRef>
            <a:fillRef idx="0">
              <a:schemeClr val="accent3"/>
            </a:fillRef>
            <a:effectRef idx="2">
              <a:schemeClr val="accent3"/>
            </a:effectRef>
            <a:fontRef idx="minor">
              <a:schemeClr val="tx1"/>
            </a:fontRef>
          </p:style>
        </p:cxnSp>
        <p:sp>
          <p:nvSpPr>
            <p:cNvPr id="251" name="TextBox 250"/>
            <p:cNvSpPr txBox="1"/>
            <p:nvPr/>
          </p:nvSpPr>
          <p:spPr>
            <a:xfrm>
              <a:off x="6212778" y="5162629"/>
              <a:ext cx="670211" cy="276999"/>
            </a:xfrm>
            <a:prstGeom prst="rect">
              <a:avLst/>
            </a:prstGeom>
            <a:noFill/>
            <a:scene3d>
              <a:camera prst="isometricTopUp"/>
              <a:lightRig rig="threePt" dir="t"/>
            </a:scene3d>
          </p:spPr>
          <p:txBody>
            <a:bodyPr wrap="square" rtlCol="0">
              <a:spAutoFit/>
            </a:bodyPr>
            <a:lstStyle/>
            <a:p>
              <a:r>
                <a:rPr lang="en-US" sz="1200" b="1" dirty="0" smtClean="0">
                  <a:solidFill>
                    <a:schemeClr val="tx1">
                      <a:lumMod val="85000"/>
                      <a:lumOff val="15000"/>
                    </a:schemeClr>
                  </a:solidFill>
                </a:rPr>
                <a:t>Switch</a:t>
              </a:r>
              <a:endParaRPr lang="en-US" sz="1200" b="1" dirty="0">
                <a:solidFill>
                  <a:schemeClr val="tx1">
                    <a:lumMod val="85000"/>
                    <a:lumOff val="15000"/>
                  </a:schemeClr>
                </a:solidFill>
              </a:endParaRPr>
            </a:p>
          </p:txBody>
        </p:sp>
      </p:grpSp>
      <p:grpSp>
        <p:nvGrpSpPr>
          <p:cNvPr id="269" name="Group 268"/>
          <p:cNvGrpSpPr/>
          <p:nvPr/>
        </p:nvGrpSpPr>
        <p:grpSpPr>
          <a:xfrm>
            <a:off x="1828800" y="1915062"/>
            <a:ext cx="5796742" cy="4028538"/>
            <a:chOff x="1949553" y="1324180"/>
            <a:chExt cx="5796742" cy="4028538"/>
          </a:xfrm>
        </p:grpSpPr>
        <p:pic>
          <p:nvPicPr>
            <p:cNvPr id="271" name="Picture 3" descr="C:\Users\Yougeshwar\Desktop\Peresentation\images\my-computer-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3430" y="4254168"/>
              <a:ext cx="1098550" cy="1098550"/>
            </a:xfrm>
            <a:prstGeom prst="rect">
              <a:avLst/>
            </a:prstGeom>
            <a:noFill/>
            <a:extLst>
              <a:ext uri="{909E8E84-426E-40DD-AFC4-6F175D3DCCD1}">
                <a14:hiddenFill xmlns:a14="http://schemas.microsoft.com/office/drawing/2010/main">
                  <a:solidFill>
                    <a:srgbClr val="FFFFFF"/>
                  </a:solidFill>
                </a14:hiddenFill>
              </a:ext>
            </a:extLst>
          </p:spPr>
        </p:pic>
        <p:grpSp>
          <p:nvGrpSpPr>
            <p:cNvPr id="272" name="Group 271"/>
            <p:cNvGrpSpPr/>
            <p:nvPr/>
          </p:nvGrpSpPr>
          <p:grpSpPr>
            <a:xfrm>
              <a:off x="1949553" y="1324180"/>
              <a:ext cx="5796742" cy="4028538"/>
              <a:chOff x="1949553" y="1324180"/>
              <a:chExt cx="5796742" cy="4028538"/>
            </a:xfrm>
          </p:grpSpPr>
          <p:grpSp>
            <p:nvGrpSpPr>
              <p:cNvPr id="273" name="Group 272"/>
              <p:cNvGrpSpPr/>
              <p:nvPr/>
            </p:nvGrpSpPr>
            <p:grpSpPr>
              <a:xfrm>
                <a:off x="3722163" y="1324180"/>
                <a:ext cx="1437877" cy="884232"/>
                <a:chOff x="598157" y="1679962"/>
                <a:chExt cx="1739830" cy="1069921"/>
              </a:xfrm>
            </p:grpSpPr>
            <p:pic>
              <p:nvPicPr>
                <p:cNvPr id="282"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19499" y="1679962"/>
                  <a:ext cx="818488" cy="1069921"/>
                </a:xfrm>
                <a:prstGeom prst="rect">
                  <a:avLst/>
                </a:prstGeom>
                <a:noFill/>
                <a:extLst>
                  <a:ext uri="{909E8E84-426E-40DD-AFC4-6F175D3DCCD1}">
                    <a14:hiddenFill xmlns:a14="http://schemas.microsoft.com/office/drawing/2010/main">
                      <a:solidFill>
                        <a:srgbClr val="FFFFFF"/>
                      </a:solidFill>
                    </a14:hiddenFill>
                  </a:ext>
                </a:extLst>
              </p:spPr>
            </p:pic>
            <p:sp>
              <p:nvSpPr>
                <p:cNvPr id="283" name="TextBox 282"/>
                <p:cNvSpPr txBox="1"/>
                <p:nvPr/>
              </p:nvSpPr>
              <p:spPr>
                <a:xfrm rot="21116314">
                  <a:off x="598157" y="1933743"/>
                  <a:ext cx="913236" cy="409650"/>
                </a:xfrm>
                <a:prstGeom prst="rect">
                  <a:avLst/>
                </a:prstGeom>
                <a:noFill/>
              </p:spPr>
              <p:txBody>
                <a:bodyPr wrap="square" rtlCol="0">
                  <a:spAutoFit/>
                </a:bodyPr>
                <a:lstStyle/>
                <a:p>
                  <a:r>
                    <a:rPr lang="en-US" sz="1600" b="1" dirty="0" smtClean="0"/>
                    <a:t>Server</a:t>
                  </a:r>
                  <a:endParaRPr lang="en-US" sz="1600" b="1" dirty="0"/>
                </a:p>
              </p:txBody>
            </p:sp>
          </p:grpSp>
          <p:pic>
            <p:nvPicPr>
              <p:cNvPr id="280" name="Picture 2" descr="C:\Users\Yougeshwar\Desktop\Peresentation\desktop_comput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9553" y="2170592"/>
                <a:ext cx="1040695" cy="884232"/>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2" descr="C:\Users\Yougeshwar\Desktop\Peresentation\desktop_comput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5600" y="2305853"/>
                <a:ext cx="1040695" cy="884232"/>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2" descr="C:\Users\Yougeshwar\Desktop\Peresentation\images\mycomput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92731" y="4419600"/>
                <a:ext cx="933118" cy="93311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84" name="Group 283"/>
          <p:cNvGrpSpPr/>
          <p:nvPr/>
        </p:nvGrpSpPr>
        <p:grpSpPr>
          <a:xfrm>
            <a:off x="2869495" y="2718499"/>
            <a:ext cx="3900648" cy="2484782"/>
            <a:chOff x="2990248" y="2127617"/>
            <a:chExt cx="3900648" cy="2484782"/>
          </a:xfrm>
        </p:grpSpPr>
        <p:cxnSp>
          <p:nvCxnSpPr>
            <p:cNvPr id="285" name="Straight Arrow Connector 284"/>
            <p:cNvCxnSpPr/>
            <p:nvPr/>
          </p:nvCxnSpPr>
          <p:spPr>
            <a:xfrm>
              <a:off x="2990248" y="2797389"/>
              <a:ext cx="1007887" cy="465397"/>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86" name="Straight Arrow Connector 285"/>
            <p:cNvCxnSpPr/>
            <p:nvPr/>
          </p:nvCxnSpPr>
          <p:spPr>
            <a:xfrm>
              <a:off x="4938276" y="2127617"/>
              <a:ext cx="29119" cy="945445"/>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87" name="Straight Arrow Connector 286"/>
            <p:cNvCxnSpPr/>
            <p:nvPr/>
          </p:nvCxnSpPr>
          <p:spPr>
            <a:xfrm flipH="1">
              <a:off x="5644058" y="2895600"/>
              <a:ext cx="1246838" cy="298697"/>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88" name="Straight Arrow Connector 287"/>
            <p:cNvCxnSpPr/>
            <p:nvPr/>
          </p:nvCxnSpPr>
          <p:spPr>
            <a:xfrm flipH="1" flipV="1">
              <a:off x="5342170" y="3791120"/>
              <a:ext cx="525230" cy="71646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89" name="Straight Arrow Connector 288"/>
            <p:cNvCxnSpPr/>
            <p:nvPr/>
          </p:nvCxnSpPr>
          <p:spPr>
            <a:xfrm flipV="1">
              <a:off x="3515478" y="3791120"/>
              <a:ext cx="486087" cy="821279"/>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grpSp>
      <p:sp>
        <p:nvSpPr>
          <p:cNvPr id="290" name="Diamond 289"/>
          <p:cNvSpPr/>
          <p:nvPr/>
        </p:nvSpPr>
        <p:spPr>
          <a:xfrm rot="5214175">
            <a:off x="4702772" y="2638517"/>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91" name="Diamond 290"/>
          <p:cNvSpPr/>
          <p:nvPr/>
        </p:nvSpPr>
        <p:spPr>
          <a:xfrm rot="4597164">
            <a:off x="6463972" y="3373669"/>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92" name="Diamond 291"/>
          <p:cNvSpPr/>
          <p:nvPr/>
        </p:nvSpPr>
        <p:spPr>
          <a:xfrm rot="3244788">
            <a:off x="5510138" y="4841898"/>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93" name="Diamond 292"/>
          <p:cNvSpPr/>
          <p:nvPr/>
        </p:nvSpPr>
        <p:spPr>
          <a:xfrm rot="2117602">
            <a:off x="3348365" y="4953076"/>
            <a:ext cx="288011" cy="277091"/>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94" name="Diamond 293"/>
          <p:cNvSpPr/>
          <p:nvPr/>
        </p:nvSpPr>
        <p:spPr>
          <a:xfrm rot="1770606">
            <a:off x="2824410" y="3307750"/>
            <a:ext cx="288011" cy="277091"/>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95" name="Diamond 294"/>
          <p:cNvSpPr/>
          <p:nvPr/>
        </p:nvSpPr>
        <p:spPr>
          <a:xfrm>
            <a:off x="586300" y="4068198"/>
            <a:ext cx="503802" cy="503802"/>
          </a:xfrm>
          <a:prstGeom prst="diamond">
            <a:avLst/>
          </a:prstGeom>
        </p:spPr>
        <p:style>
          <a:lnRef idx="1">
            <a:schemeClr val="accent4"/>
          </a:lnRef>
          <a:fillRef idx="3">
            <a:schemeClr val="accent4"/>
          </a:fillRef>
          <a:effectRef idx="2">
            <a:schemeClr val="accent4"/>
          </a:effectRef>
          <a:fontRef idx="minor">
            <a:schemeClr val="lt1"/>
          </a:fontRef>
        </p:style>
        <p:txBody>
          <a:bodyPr wrap="none" rtlCol="0" anchor="ctr"/>
          <a:lstStyle/>
          <a:p>
            <a:r>
              <a:rPr lang="en-US" dirty="0" smtClean="0">
                <a:solidFill>
                  <a:schemeClr val="tx1"/>
                </a:solidFill>
              </a:rPr>
              <a:t>       </a:t>
            </a:r>
            <a:r>
              <a:rPr lang="en-US" sz="2400" dirty="0" smtClean="0">
                <a:solidFill>
                  <a:schemeClr val="tx1"/>
                </a:solidFill>
              </a:rPr>
              <a:t>= 53 – byte cells</a:t>
            </a:r>
            <a:endParaRPr lang="en-US" dirty="0">
              <a:solidFill>
                <a:schemeClr val="tx1"/>
              </a:solidFill>
            </a:endParaRPr>
          </a:p>
        </p:txBody>
      </p:sp>
    </p:spTree>
    <p:extLst>
      <p:ext uri="{BB962C8B-B14F-4D97-AF65-F5344CB8AC3E}">
        <p14:creationId xmlns:p14="http://schemas.microsoft.com/office/powerpoint/2010/main" val="19163120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anim calcmode="lin" valueType="num">
                                      <p:cBhvr>
                                        <p:cTn id="8" dur="1000" fill="hold"/>
                                        <p:tgtEl>
                                          <p:spTgt spid="121"/>
                                        </p:tgtEl>
                                        <p:attrNameLst>
                                          <p:attrName>ppt_x</p:attrName>
                                        </p:attrNameLst>
                                      </p:cBhvr>
                                      <p:tavLst>
                                        <p:tav tm="0">
                                          <p:val>
                                            <p:strVal val="#ppt_x"/>
                                          </p:val>
                                        </p:tav>
                                        <p:tav tm="100000">
                                          <p:val>
                                            <p:strVal val="#ppt_x"/>
                                          </p:val>
                                        </p:tav>
                                      </p:tavLst>
                                    </p:anim>
                                    <p:anim calcmode="lin" valueType="num">
                                      <p:cBhvr>
                                        <p:cTn id="9" dur="1000" fill="hold"/>
                                        <p:tgtEl>
                                          <p:spTgt spid="121"/>
                                        </p:tgtEl>
                                        <p:attrNameLst>
                                          <p:attrName>ppt_y</p:attrName>
                                        </p:attrNameLst>
                                      </p:cBhvr>
                                      <p:tavLst>
                                        <p:tav tm="0">
                                          <p:val>
                                            <p:strVal val="#ppt_y+.1"/>
                                          </p:val>
                                        </p:tav>
                                        <p:tav tm="100000">
                                          <p:val>
                                            <p:strVal val="#ppt_y"/>
                                          </p:val>
                                        </p:tav>
                                      </p:tavLst>
                                    </p:anim>
                                  </p:childTnLst>
                                </p:cTn>
                              </p:par>
                              <p:par>
                                <p:cTn id="10" presetID="25" presetClass="entr" presetSubtype="0" fill="hold" grpId="0" nodeType="withEffect">
                                  <p:stCondLst>
                                    <p:cond delay="10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9"/>
                                        </p:tgtEl>
                                      </p:cBhvr>
                                    </p:animEffect>
                                  </p:childTnLst>
                                </p:cTn>
                              </p:par>
                              <p:par>
                                <p:cTn id="20" presetID="25" presetClass="entr" presetSubtype="0" fill="hold" nodeType="withEffect">
                                  <p:stCondLst>
                                    <p:cond delay="1000"/>
                                  </p:stCondLst>
                                  <p:iterate type="wd">
                                    <p:tmPct val="0"/>
                                  </p:iterate>
                                  <p:childTnLst>
                                    <p:set>
                                      <p:cBhvr>
                                        <p:cTn id="21" dur="1" fill="hold">
                                          <p:stCondLst>
                                            <p:cond delay="0"/>
                                          </p:stCondLst>
                                        </p:cTn>
                                        <p:tgtEl>
                                          <p:spTgt spid="9">
                                            <p:txEl>
                                              <p:pRg st="0" end="0"/>
                                            </p:txEl>
                                          </p:spTgt>
                                        </p:tgtEl>
                                        <p:attrNameLst>
                                          <p:attrName>style.visibility</p:attrName>
                                        </p:attrNameLst>
                                      </p:cBhvr>
                                      <p:to>
                                        <p:strVal val="visible"/>
                                      </p:to>
                                    </p:set>
                                    <p:anim calcmode="lin" valueType="num">
                                      <p:cBhvr>
                                        <p:cTn id="22"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9">
                                            <p:txEl>
                                              <p:pRg st="0" end="0"/>
                                            </p:txEl>
                                          </p:spTgt>
                                        </p:tgtEl>
                                      </p:cBhvr>
                                    </p:animEffect>
                                  </p:childTnLst>
                                </p:cTn>
                              </p:par>
                              <p:par>
                                <p:cTn id="30" presetID="34" presetClass="emph" presetSubtype="0" fill="hold" nodeType="withEffect">
                                  <p:stCondLst>
                                    <p:cond delay="2000"/>
                                  </p:stCondLst>
                                  <p:iterate type="wd">
                                    <p:tmPct val="10000"/>
                                  </p:iterate>
                                  <p:childTnLst>
                                    <p:animMotion origin="layout" path="M 0.0 0.0 L 0.0 -0.07213" pathEditMode="relative" ptsTypes="">
                                      <p:cBhvr>
                                        <p:cTn id="31" dur="250" accel="50000" decel="50000" autoRev="1" fill="hold">
                                          <p:stCondLst>
                                            <p:cond delay="0"/>
                                          </p:stCondLst>
                                        </p:cTn>
                                        <p:tgtEl>
                                          <p:spTgt spid="9">
                                            <p:txEl>
                                              <p:pRg st="0" end="0"/>
                                            </p:txEl>
                                          </p:spTgt>
                                        </p:tgtEl>
                                        <p:attrNameLst>
                                          <p:attrName>ppt_x</p:attrName>
                                          <p:attrName>ppt_y</p:attrName>
                                        </p:attrNameLst>
                                      </p:cBhvr>
                                    </p:animMotion>
                                    <p:animRot by="1500000">
                                      <p:cBhvr>
                                        <p:cTn id="32" dur="125" fill="hold">
                                          <p:stCondLst>
                                            <p:cond delay="0"/>
                                          </p:stCondLst>
                                        </p:cTn>
                                        <p:tgtEl>
                                          <p:spTgt spid="9">
                                            <p:txEl>
                                              <p:pRg st="0" end="0"/>
                                            </p:txEl>
                                          </p:spTgt>
                                        </p:tgtEl>
                                        <p:attrNameLst>
                                          <p:attrName>r</p:attrName>
                                        </p:attrNameLst>
                                      </p:cBhvr>
                                    </p:animRot>
                                    <p:animRot by="-1500000">
                                      <p:cBhvr>
                                        <p:cTn id="33" dur="125" fill="hold">
                                          <p:stCondLst>
                                            <p:cond delay="125"/>
                                          </p:stCondLst>
                                        </p:cTn>
                                        <p:tgtEl>
                                          <p:spTgt spid="9">
                                            <p:txEl>
                                              <p:pRg st="0" end="0"/>
                                            </p:txEl>
                                          </p:spTgt>
                                        </p:tgtEl>
                                        <p:attrNameLst>
                                          <p:attrName>r</p:attrName>
                                        </p:attrNameLst>
                                      </p:cBhvr>
                                    </p:animRot>
                                    <p:animRot by="-1500000">
                                      <p:cBhvr>
                                        <p:cTn id="34" dur="125" fill="hold">
                                          <p:stCondLst>
                                            <p:cond delay="250"/>
                                          </p:stCondLst>
                                        </p:cTn>
                                        <p:tgtEl>
                                          <p:spTgt spid="9">
                                            <p:txEl>
                                              <p:pRg st="0" end="0"/>
                                            </p:txEl>
                                          </p:spTgt>
                                        </p:tgtEl>
                                        <p:attrNameLst>
                                          <p:attrName>r</p:attrName>
                                        </p:attrNameLst>
                                      </p:cBhvr>
                                    </p:animRot>
                                    <p:animRot by="1500000">
                                      <p:cBhvr>
                                        <p:cTn id="35" dur="125" fill="hold">
                                          <p:stCondLst>
                                            <p:cond delay="375"/>
                                          </p:stCondLst>
                                        </p:cTn>
                                        <p:tgtEl>
                                          <p:spTgt spid="9">
                                            <p:txEl>
                                              <p:pRg st="0" end="0"/>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5" presetClass="exit" presetSubtype="0" fill="hold" grpId="1" nodeType="clickEffect">
                                  <p:stCondLst>
                                    <p:cond delay="0"/>
                                  </p:stCondLst>
                                  <p:childTnLst>
                                    <p:animEffect transition="out" filter="fade">
                                      <p:cBhvr>
                                        <p:cTn id="39" dur="1000" accel="50000">
                                          <p:stCondLst>
                                            <p:cond delay="0"/>
                                          </p:stCondLst>
                                        </p:cTn>
                                        <p:tgtEl>
                                          <p:spTgt spid="9"/>
                                        </p:tgtEl>
                                      </p:cBhvr>
                                    </p:animEffect>
                                    <p:anim calcmode="lin" valueType="num">
                                      <p:cBhvr>
                                        <p:cTn id="40" dur="500" accel="50000">
                                          <p:stCondLst>
                                            <p:cond delay="0"/>
                                          </p:stCondLst>
                                        </p:cTn>
                                        <p:tgtEl>
                                          <p:spTgt spid="9"/>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9"/>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9"/>
                                        </p:tgtEl>
                                        <p:attrNameLst>
                                          <p:attrName>ppt_x</p:attrName>
                                        </p:attrNameLst>
                                      </p:cBhvr>
                                      <p:tavLst>
                                        <p:tav tm="0">
                                          <p:val>
                                            <p:strVal val="ppt_x"/>
                                          </p:val>
                                        </p:tav>
                                        <p:tav tm="100000">
                                          <p:val>
                                            <p:strVal val="ppt_x+.4"/>
                                          </p:val>
                                        </p:tav>
                                      </p:tavLst>
                                    </p:anim>
                                    <p:anim calcmode="lin" valueType="num">
                                      <p:cBhvr>
                                        <p:cTn id="43" dur="1000"/>
                                        <p:tgtEl>
                                          <p:spTgt spid="9"/>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9"/>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9"/>
                                        </p:tgtEl>
                                        <p:attrNameLst>
                                          <p:attrName>style.rotation</p:attrName>
                                        </p:attrNameLst>
                                      </p:cBhvr>
                                      <p:tavLst>
                                        <p:tav tm="0">
                                          <p:val>
                                            <p:fltVal val="0"/>
                                          </p:val>
                                        </p:tav>
                                        <p:tav tm="100000">
                                          <p:val>
                                            <p:fltVal val="-90"/>
                                          </p:val>
                                        </p:tav>
                                      </p:tavLst>
                                    </p:anim>
                                    <p:set>
                                      <p:cBhvr>
                                        <p:cTn id="47" dur="1" fill="hold">
                                          <p:stCondLst>
                                            <p:cond delay="999"/>
                                          </p:stCondLst>
                                        </p:cTn>
                                        <p:tgtEl>
                                          <p:spTgt spid="9"/>
                                        </p:tgtEl>
                                        <p:attrNameLst>
                                          <p:attrName>style.visibility</p:attrName>
                                        </p:attrNameLst>
                                      </p:cBhvr>
                                      <p:to>
                                        <p:strVal val="hidden"/>
                                      </p:to>
                                    </p:set>
                                  </p:childTnLst>
                                </p:cTn>
                              </p:par>
                              <p:par>
                                <p:cTn id="48" presetID="25" presetClass="exit" presetSubtype="0" fill="hold" nodeType="withEffect">
                                  <p:stCondLst>
                                    <p:cond delay="0"/>
                                  </p:stCondLst>
                                  <p:iterate type="wd">
                                    <p:tmPct val="0"/>
                                  </p:iterate>
                                  <p:childTnLst>
                                    <p:animEffect transition="out" filter="fade">
                                      <p:cBhvr>
                                        <p:cTn id="49" dur="1000" accel="50000">
                                          <p:stCondLst>
                                            <p:cond delay="0"/>
                                          </p:stCondLst>
                                        </p:cTn>
                                        <p:tgtEl>
                                          <p:spTgt spid="9">
                                            <p:txEl>
                                              <p:pRg st="0" end="0"/>
                                            </p:txEl>
                                          </p:spTgt>
                                        </p:tgtEl>
                                      </p:cBhvr>
                                    </p:animEffect>
                                    <p:anim calcmode="lin" valueType="num">
                                      <p:cBhvr>
                                        <p:cTn id="50" dur="500" accel="50000">
                                          <p:stCondLst>
                                            <p:cond delay="0"/>
                                          </p:stCondLst>
                                        </p:cTn>
                                        <p:tgtEl>
                                          <p:spTgt spid="9">
                                            <p:txEl>
                                              <p:pRg st="0" end="0"/>
                                            </p:txEl>
                                          </p:spTgt>
                                        </p:tgtEl>
                                        <p:attrNameLst>
                                          <p:attrName>ppt_y</p:attrName>
                                        </p:attrNameLst>
                                      </p:cBhvr>
                                      <p:tavLst>
                                        <p:tav tm="0">
                                          <p:val>
                                            <p:strVal val="ppt_y"/>
                                          </p:val>
                                        </p:tav>
                                        <p:tav tm="100000">
                                          <p:val>
                                            <p:strVal val="ppt_y+.1"/>
                                          </p:val>
                                        </p:tav>
                                      </p:tavLst>
                                    </p:anim>
                                    <p:anim calcmode="lin" valueType="num">
                                      <p:cBhvr>
                                        <p:cTn id="51" dur="500" decel="50000">
                                          <p:stCondLst>
                                            <p:cond delay="500"/>
                                          </p:stCondLst>
                                        </p:cTn>
                                        <p:tgtEl>
                                          <p:spTgt spid="9">
                                            <p:txEl>
                                              <p:pRg st="0" end="0"/>
                                            </p:txEl>
                                          </p:spTgt>
                                        </p:tgtEl>
                                        <p:attrNameLst>
                                          <p:attrName>ppt_y</p:attrName>
                                        </p:attrNameLst>
                                      </p:cBhvr>
                                      <p:tavLst>
                                        <p:tav tm="0">
                                          <p:val>
                                            <p:strVal val="ppt_y"/>
                                          </p:val>
                                        </p:tav>
                                        <p:tav tm="100000">
                                          <p:val>
                                            <p:strVal val="ppt_y-.1"/>
                                          </p:val>
                                        </p:tav>
                                      </p:tavLst>
                                    </p:anim>
                                    <p:anim calcmode="lin" valueType="num">
                                      <p:cBhvr>
                                        <p:cTn id="52" dur="500" accel="50000">
                                          <p:stCondLst>
                                            <p:cond delay="500"/>
                                          </p:stCondLst>
                                        </p:cTn>
                                        <p:tgtEl>
                                          <p:spTgt spid="9">
                                            <p:txEl>
                                              <p:pRg st="0" end="0"/>
                                            </p:txEl>
                                          </p:spTgt>
                                        </p:tgtEl>
                                        <p:attrNameLst>
                                          <p:attrName>ppt_x</p:attrName>
                                        </p:attrNameLst>
                                      </p:cBhvr>
                                      <p:tavLst>
                                        <p:tav tm="0">
                                          <p:val>
                                            <p:strVal val="ppt_x"/>
                                          </p:val>
                                        </p:tav>
                                        <p:tav tm="100000">
                                          <p:val>
                                            <p:strVal val="ppt_x+.4"/>
                                          </p:val>
                                        </p:tav>
                                      </p:tavLst>
                                    </p:anim>
                                    <p:anim calcmode="lin" valueType="num">
                                      <p:cBhvr>
                                        <p:cTn id="53" dur="1000"/>
                                        <p:tgtEl>
                                          <p:spTgt spid="9">
                                            <p:txEl>
                                              <p:pRg st="0" end="0"/>
                                            </p:txEl>
                                          </p:spTgt>
                                        </p:tgtEl>
                                        <p:attrNameLst>
                                          <p:attrName>ppt_h</p:attrName>
                                        </p:attrNameLst>
                                      </p:cBhvr>
                                      <p:tavLst>
                                        <p:tav tm="0">
                                          <p:val>
                                            <p:strVal val="ppt_h"/>
                                          </p:val>
                                        </p:tav>
                                        <p:tav tm="100000">
                                          <p:val>
                                            <p:strVal val="ppt_h"/>
                                          </p:val>
                                        </p:tav>
                                      </p:tavLst>
                                    </p:anim>
                                    <p:anim calcmode="lin" valueType="num">
                                      <p:cBhvr>
                                        <p:cTn id="54" dur="500" accel="50000">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55" dur="500" decel="50000">
                                          <p:stCondLst>
                                            <p:cond delay="50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56" dur="500" accel="50000">
                                          <p:stCondLst>
                                            <p:cond delay="500"/>
                                          </p:stCondLst>
                                        </p:cTn>
                                        <p:tgtEl>
                                          <p:spTgt spid="9">
                                            <p:txEl>
                                              <p:pRg st="0" end="0"/>
                                            </p:txEl>
                                          </p:spTgt>
                                        </p:tgtEl>
                                        <p:attrNameLst>
                                          <p:attrName>style.rotation</p:attrName>
                                        </p:attrNameLst>
                                      </p:cBhvr>
                                      <p:tavLst>
                                        <p:tav tm="0">
                                          <p:val>
                                            <p:fltVal val="0"/>
                                          </p:val>
                                        </p:tav>
                                        <p:tav tm="100000">
                                          <p:val>
                                            <p:fltVal val="-90"/>
                                          </p:val>
                                        </p:tav>
                                      </p:tavLst>
                                    </p:anim>
                                    <p:set>
                                      <p:cBhvr>
                                        <p:cTn id="57" dur="1" fill="hold">
                                          <p:stCondLst>
                                            <p:cond delay="999"/>
                                          </p:stCondLst>
                                        </p:cTn>
                                        <p:tgtEl>
                                          <p:spTgt spid="9">
                                            <p:txEl>
                                              <p:pRg st="0" end="0"/>
                                            </p:txEl>
                                          </p:spTgt>
                                        </p:tgtEl>
                                        <p:attrNameLst>
                                          <p:attrName>style.visibility</p:attrName>
                                        </p:attrNameLst>
                                      </p:cBhvr>
                                      <p:to>
                                        <p:strVal val="hidden"/>
                                      </p:to>
                                    </p:set>
                                  </p:childTnLst>
                                </p:cTn>
                              </p:par>
                              <p:par>
                                <p:cTn id="58" presetID="53" presetClass="entr" presetSubtype="16" fill="hold" nodeType="withEffect">
                                  <p:stCondLst>
                                    <p:cond delay="1000"/>
                                  </p:stCondLst>
                                  <p:childTnLst>
                                    <p:set>
                                      <p:cBhvr>
                                        <p:cTn id="59" dur="1" fill="hold">
                                          <p:stCondLst>
                                            <p:cond delay="0"/>
                                          </p:stCondLst>
                                        </p:cTn>
                                        <p:tgtEl>
                                          <p:spTgt spid="235"/>
                                        </p:tgtEl>
                                        <p:attrNameLst>
                                          <p:attrName>style.visibility</p:attrName>
                                        </p:attrNameLst>
                                      </p:cBhvr>
                                      <p:to>
                                        <p:strVal val="visible"/>
                                      </p:to>
                                    </p:set>
                                    <p:anim calcmode="lin" valueType="num">
                                      <p:cBhvr>
                                        <p:cTn id="60" dur="1000" fill="hold"/>
                                        <p:tgtEl>
                                          <p:spTgt spid="235"/>
                                        </p:tgtEl>
                                        <p:attrNameLst>
                                          <p:attrName>ppt_w</p:attrName>
                                        </p:attrNameLst>
                                      </p:cBhvr>
                                      <p:tavLst>
                                        <p:tav tm="0">
                                          <p:val>
                                            <p:fltVal val="0"/>
                                          </p:val>
                                        </p:tav>
                                        <p:tav tm="100000">
                                          <p:val>
                                            <p:strVal val="#ppt_w"/>
                                          </p:val>
                                        </p:tav>
                                      </p:tavLst>
                                    </p:anim>
                                    <p:anim calcmode="lin" valueType="num">
                                      <p:cBhvr>
                                        <p:cTn id="61" dur="1000" fill="hold"/>
                                        <p:tgtEl>
                                          <p:spTgt spid="235"/>
                                        </p:tgtEl>
                                        <p:attrNameLst>
                                          <p:attrName>ppt_h</p:attrName>
                                        </p:attrNameLst>
                                      </p:cBhvr>
                                      <p:tavLst>
                                        <p:tav tm="0">
                                          <p:val>
                                            <p:fltVal val="0"/>
                                          </p:val>
                                        </p:tav>
                                        <p:tav tm="100000">
                                          <p:val>
                                            <p:strVal val="#ppt_h"/>
                                          </p:val>
                                        </p:tav>
                                      </p:tavLst>
                                    </p:anim>
                                    <p:animEffect transition="in" filter="fade">
                                      <p:cBhvr>
                                        <p:cTn id="62" dur="1000"/>
                                        <p:tgtEl>
                                          <p:spTgt spid="235"/>
                                        </p:tgtEl>
                                      </p:cBhvr>
                                    </p:animEffect>
                                  </p:childTnLst>
                                </p:cTn>
                              </p:par>
                              <p:par>
                                <p:cTn id="63" presetID="31" presetClass="entr" presetSubtype="0" fill="hold" nodeType="withEffect">
                                  <p:stCondLst>
                                    <p:cond delay="2000"/>
                                  </p:stCondLst>
                                  <p:childTnLst>
                                    <p:set>
                                      <p:cBhvr>
                                        <p:cTn id="64" dur="1" fill="hold">
                                          <p:stCondLst>
                                            <p:cond delay="0"/>
                                          </p:stCondLst>
                                        </p:cTn>
                                        <p:tgtEl>
                                          <p:spTgt spid="269"/>
                                        </p:tgtEl>
                                        <p:attrNameLst>
                                          <p:attrName>style.visibility</p:attrName>
                                        </p:attrNameLst>
                                      </p:cBhvr>
                                      <p:to>
                                        <p:strVal val="visible"/>
                                      </p:to>
                                    </p:set>
                                    <p:anim calcmode="lin" valueType="num">
                                      <p:cBhvr>
                                        <p:cTn id="65" dur="1000" fill="hold"/>
                                        <p:tgtEl>
                                          <p:spTgt spid="269"/>
                                        </p:tgtEl>
                                        <p:attrNameLst>
                                          <p:attrName>ppt_w</p:attrName>
                                        </p:attrNameLst>
                                      </p:cBhvr>
                                      <p:tavLst>
                                        <p:tav tm="0">
                                          <p:val>
                                            <p:fltVal val="0"/>
                                          </p:val>
                                        </p:tav>
                                        <p:tav tm="100000">
                                          <p:val>
                                            <p:strVal val="#ppt_w"/>
                                          </p:val>
                                        </p:tav>
                                      </p:tavLst>
                                    </p:anim>
                                    <p:anim calcmode="lin" valueType="num">
                                      <p:cBhvr>
                                        <p:cTn id="66" dur="1000" fill="hold"/>
                                        <p:tgtEl>
                                          <p:spTgt spid="269"/>
                                        </p:tgtEl>
                                        <p:attrNameLst>
                                          <p:attrName>ppt_h</p:attrName>
                                        </p:attrNameLst>
                                      </p:cBhvr>
                                      <p:tavLst>
                                        <p:tav tm="0">
                                          <p:val>
                                            <p:fltVal val="0"/>
                                          </p:val>
                                        </p:tav>
                                        <p:tav tm="100000">
                                          <p:val>
                                            <p:strVal val="#ppt_h"/>
                                          </p:val>
                                        </p:tav>
                                      </p:tavLst>
                                    </p:anim>
                                    <p:anim calcmode="lin" valueType="num">
                                      <p:cBhvr>
                                        <p:cTn id="67" dur="1000" fill="hold"/>
                                        <p:tgtEl>
                                          <p:spTgt spid="269"/>
                                        </p:tgtEl>
                                        <p:attrNameLst>
                                          <p:attrName>style.rotation</p:attrName>
                                        </p:attrNameLst>
                                      </p:cBhvr>
                                      <p:tavLst>
                                        <p:tav tm="0">
                                          <p:val>
                                            <p:fltVal val="90"/>
                                          </p:val>
                                        </p:tav>
                                        <p:tav tm="100000">
                                          <p:val>
                                            <p:fltVal val="0"/>
                                          </p:val>
                                        </p:tav>
                                      </p:tavLst>
                                    </p:anim>
                                    <p:animEffect transition="in" filter="fade">
                                      <p:cBhvr>
                                        <p:cTn id="68" dur="1000"/>
                                        <p:tgtEl>
                                          <p:spTgt spid="269"/>
                                        </p:tgtEl>
                                      </p:cBhvr>
                                    </p:animEffect>
                                  </p:childTnLst>
                                </p:cTn>
                              </p:par>
                              <p:par>
                                <p:cTn id="69" presetID="6" presetClass="entr" presetSubtype="16" fill="hold" nodeType="withEffect">
                                  <p:stCondLst>
                                    <p:cond delay="3000"/>
                                  </p:stCondLst>
                                  <p:childTnLst>
                                    <p:set>
                                      <p:cBhvr>
                                        <p:cTn id="70" dur="1" fill="hold">
                                          <p:stCondLst>
                                            <p:cond delay="0"/>
                                          </p:stCondLst>
                                        </p:cTn>
                                        <p:tgtEl>
                                          <p:spTgt spid="284"/>
                                        </p:tgtEl>
                                        <p:attrNameLst>
                                          <p:attrName>style.visibility</p:attrName>
                                        </p:attrNameLst>
                                      </p:cBhvr>
                                      <p:to>
                                        <p:strVal val="visible"/>
                                      </p:to>
                                    </p:set>
                                    <p:animEffect transition="in" filter="circle(in)">
                                      <p:cBhvr>
                                        <p:cTn id="71" dur="2000"/>
                                        <p:tgtEl>
                                          <p:spTgt spid="284"/>
                                        </p:tgtEl>
                                      </p:cBhvr>
                                    </p:animEffect>
                                  </p:childTnLst>
                                </p:cTn>
                              </p:par>
                              <p:par>
                                <p:cTn id="72" presetID="22" presetClass="entr" presetSubtype="8" fill="hold" grpId="0" nodeType="withEffect">
                                  <p:stCondLst>
                                    <p:cond delay="6100"/>
                                  </p:stCondLst>
                                  <p:childTnLst>
                                    <p:set>
                                      <p:cBhvr>
                                        <p:cTn id="73" dur="1" fill="hold">
                                          <p:stCondLst>
                                            <p:cond delay="0"/>
                                          </p:stCondLst>
                                        </p:cTn>
                                        <p:tgtEl>
                                          <p:spTgt spid="295"/>
                                        </p:tgtEl>
                                        <p:attrNameLst>
                                          <p:attrName>style.visibility</p:attrName>
                                        </p:attrNameLst>
                                      </p:cBhvr>
                                      <p:to>
                                        <p:strVal val="visible"/>
                                      </p:to>
                                    </p:set>
                                    <p:animEffect transition="in" filter="wipe(left)">
                                      <p:cBhvr>
                                        <p:cTn id="74" dur="2000"/>
                                        <p:tgtEl>
                                          <p:spTgt spid="295"/>
                                        </p:tgtEl>
                                      </p:cBhvr>
                                    </p:animEffect>
                                  </p:childTnLst>
                                </p:cTn>
                              </p:par>
                              <p:par>
                                <p:cTn id="75" presetID="31" presetClass="entr" presetSubtype="0" fill="hold" grpId="0" nodeType="withEffect">
                                  <p:stCondLst>
                                    <p:cond delay="5250"/>
                                  </p:stCondLst>
                                  <p:childTnLst>
                                    <p:set>
                                      <p:cBhvr>
                                        <p:cTn id="76" dur="1" fill="hold">
                                          <p:stCondLst>
                                            <p:cond delay="0"/>
                                          </p:stCondLst>
                                        </p:cTn>
                                        <p:tgtEl>
                                          <p:spTgt spid="290"/>
                                        </p:tgtEl>
                                        <p:attrNameLst>
                                          <p:attrName>style.visibility</p:attrName>
                                        </p:attrNameLst>
                                      </p:cBhvr>
                                      <p:to>
                                        <p:strVal val="visible"/>
                                      </p:to>
                                    </p:set>
                                    <p:anim calcmode="lin" valueType="num">
                                      <p:cBhvr>
                                        <p:cTn id="77" dur="1000" fill="hold"/>
                                        <p:tgtEl>
                                          <p:spTgt spid="290"/>
                                        </p:tgtEl>
                                        <p:attrNameLst>
                                          <p:attrName>ppt_w</p:attrName>
                                        </p:attrNameLst>
                                      </p:cBhvr>
                                      <p:tavLst>
                                        <p:tav tm="0">
                                          <p:val>
                                            <p:fltVal val="0"/>
                                          </p:val>
                                        </p:tav>
                                        <p:tav tm="100000">
                                          <p:val>
                                            <p:strVal val="#ppt_w"/>
                                          </p:val>
                                        </p:tav>
                                      </p:tavLst>
                                    </p:anim>
                                    <p:anim calcmode="lin" valueType="num">
                                      <p:cBhvr>
                                        <p:cTn id="78" dur="1000" fill="hold"/>
                                        <p:tgtEl>
                                          <p:spTgt spid="290"/>
                                        </p:tgtEl>
                                        <p:attrNameLst>
                                          <p:attrName>ppt_h</p:attrName>
                                        </p:attrNameLst>
                                      </p:cBhvr>
                                      <p:tavLst>
                                        <p:tav tm="0">
                                          <p:val>
                                            <p:fltVal val="0"/>
                                          </p:val>
                                        </p:tav>
                                        <p:tav tm="100000">
                                          <p:val>
                                            <p:strVal val="#ppt_h"/>
                                          </p:val>
                                        </p:tav>
                                      </p:tavLst>
                                    </p:anim>
                                    <p:anim calcmode="lin" valueType="num">
                                      <p:cBhvr>
                                        <p:cTn id="79" dur="1000" fill="hold"/>
                                        <p:tgtEl>
                                          <p:spTgt spid="290"/>
                                        </p:tgtEl>
                                        <p:attrNameLst>
                                          <p:attrName>style.rotation</p:attrName>
                                        </p:attrNameLst>
                                      </p:cBhvr>
                                      <p:tavLst>
                                        <p:tav tm="0">
                                          <p:val>
                                            <p:fltVal val="90"/>
                                          </p:val>
                                        </p:tav>
                                        <p:tav tm="100000">
                                          <p:val>
                                            <p:fltVal val="0"/>
                                          </p:val>
                                        </p:tav>
                                      </p:tavLst>
                                    </p:anim>
                                    <p:animEffect transition="in" filter="fade">
                                      <p:cBhvr>
                                        <p:cTn id="80" dur="1000"/>
                                        <p:tgtEl>
                                          <p:spTgt spid="290"/>
                                        </p:tgtEl>
                                      </p:cBhvr>
                                    </p:animEffect>
                                  </p:childTnLst>
                                </p:cTn>
                              </p:par>
                              <p:par>
                                <p:cTn id="81" presetID="42" presetClass="path" presetSubtype="0" repeatCount="indefinite" accel="50000" decel="50000" fill="hold" grpId="1" nodeType="withEffect">
                                  <p:stCondLst>
                                    <p:cond delay="6200"/>
                                  </p:stCondLst>
                                  <p:childTnLst>
                                    <p:animMotion origin="layout" path="M -4.72222E-6 -4.44444E-6 L 0.00105 0.11945 L -4.72222E-6 0.00162 " pathEditMode="relative" rAng="0" ptsTypes="AAA">
                                      <p:cBhvr>
                                        <p:cTn id="82" dur="2000" fill="hold"/>
                                        <p:tgtEl>
                                          <p:spTgt spid="290"/>
                                        </p:tgtEl>
                                        <p:attrNameLst>
                                          <p:attrName>ppt_x</p:attrName>
                                          <p:attrName>ppt_y</p:attrName>
                                        </p:attrNameLst>
                                      </p:cBhvr>
                                      <p:rCtr x="52" y="5972"/>
                                    </p:animMotion>
                                  </p:childTnLst>
                                </p:cTn>
                              </p:par>
                              <p:par>
                                <p:cTn id="83" presetID="31" presetClass="entr" presetSubtype="0" fill="hold" grpId="0" nodeType="withEffect">
                                  <p:stCondLst>
                                    <p:cond delay="5250"/>
                                  </p:stCondLst>
                                  <p:childTnLst>
                                    <p:set>
                                      <p:cBhvr>
                                        <p:cTn id="84" dur="1" fill="hold">
                                          <p:stCondLst>
                                            <p:cond delay="0"/>
                                          </p:stCondLst>
                                        </p:cTn>
                                        <p:tgtEl>
                                          <p:spTgt spid="291"/>
                                        </p:tgtEl>
                                        <p:attrNameLst>
                                          <p:attrName>style.visibility</p:attrName>
                                        </p:attrNameLst>
                                      </p:cBhvr>
                                      <p:to>
                                        <p:strVal val="visible"/>
                                      </p:to>
                                    </p:set>
                                    <p:anim calcmode="lin" valueType="num">
                                      <p:cBhvr>
                                        <p:cTn id="85" dur="1000" fill="hold"/>
                                        <p:tgtEl>
                                          <p:spTgt spid="291"/>
                                        </p:tgtEl>
                                        <p:attrNameLst>
                                          <p:attrName>ppt_w</p:attrName>
                                        </p:attrNameLst>
                                      </p:cBhvr>
                                      <p:tavLst>
                                        <p:tav tm="0">
                                          <p:val>
                                            <p:fltVal val="0"/>
                                          </p:val>
                                        </p:tav>
                                        <p:tav tm="100000">
                                          <p:val>
                                            <p:strVal val="#ppt_w"/>
                                          </p:val>
                                        </p:tav>
                                      </p:tavLst>
                                    </p:anim>
                                    <p:anim calcmode="lin" valueType="num">
                                      <p:cBhvr>
                                        <p:cTn id="86" dur="1000" fill="hold"/>
                                        <p:tgtEl>
                                          <p:spTgt spid="291"/>
                                        </p:tgtEl>
                                        <p:attrNameLst>
                                          <p:attrName>ppt_h</p:attrName>
                                        </p:attrNameLst>
                                      </p:cBhvr>
                                      <p:tavLst>
                                        <p:tav tm="0">
                                          <p:val>
                                            <p:fltVal val="0"/>
                                          </p:val>
                                        </p:tav>
                                        <p:tav tm="100000">
                                          <p:val>
                                            <p:strVal val="#ppt_h"/>
                                          </p:val>
                                        </p:tav>
                                      </p:tavLst>
                                    </p:anim>
                                    <p:anim calcmode="lin" valueType="num">
                                      <p:cBhvr>
                                        <p:cTn id="87" dur="1000" fill="hold"/>
                                        <p:tgtEl>
                                          <p:spTgt spid="291"/>
                                        </p:tgtEl>
                                        <p:attrNameLst>
                                          <p:attrName>style.rotation</p:attrName>
                                        </p:attrNameLst>
                                      </p:cBhvr>
                                      <p:tavLst>
                                        <p:tav tm="0">
                                          <p:val>
                                            <p:fltVal val="90"/>
                                          </p:val>
                                        </p:tav>
                                        <p:tav tm="100000">
                                          <p:val>
                                            <p:fltVal val="0"/>
                                          </p:val>
                                        </p:tav>
                                      </p:tavLst>
                                    </p:anim>
                                    <p:animEffect transition="in" filter="fade">
                                      <p:cBhvr>
                                        <p:cTn id="88" dur="1000"/>
                                        <p:tgtEl>
                                          <p:spTgt spid="291"/>
                                        </p:tgtEl>
                                      </p:cBhvr>
                                    </p:animEffect>
                                  </p:childTnLst>
                                </p:cTn>
                              </p:par>
                              <p:par>
                                <p:cTn id="89" presetID="42" presetClass="path" presetSubtype="0" repeatCount="indefinite" accel="50000" decel="50000" fill="hold" grpId="1" nodeType="withEffect">
                                  <p:stCondLst>
                                    <p:cond delay="6200"/>
                                  </p:stCondLst>
                                  <p:childTnLst>
                                    <p:animMotion origin="layout" path="M -3.88889E-6 -3.321E-6 L -0.10885 0.03377 L -3.88889E-6 0.00162 " pathEditMode="relative" rAng="0" ptsTypes="AAA">
                                      <p:cBhvr>
                                        <p:cTn id="90" dur="2000" fill="hold"/>
                                        <p:tgtEl>
                                          <p:spTgt spid="291"/>
                                        </p:tgtEl>
                                        <p:attrNameLst>
                                          <p:attrName>ppt_x</p:attrName>
                                          <p:attrName>ppt_y</p:attrName>
                                        </p:attrNameLst>
                                      </p:cBhvr>
                                      <p:rCtr x="-5451" y="1688"/>
                                    </p:animMotion>
                                  </p:childTnLst>
                                </p:cTn>
                              </p:par>
                              <p:par>
                                <p:cTn id="91" presetID="31" presetClass="entr" presetSubtype="0" fill="hold" grpId="0" nodeType="withEffect">
                                  <p:stCondLst>
                                    <p:cond delay="5250"/>
                                  </p:stCondLst>
                                  <p:childTnLst>
                                    <p:set>
                                      <p:cBhvr>
                                        <p:cTn id="92" dur="1" fill="hold">
                                          <p:stCondLst>
                                            <p:cond delay="0"/>
                                          </p:stCondLst>
                                        </p:cTn>
                                        <p:tgtEl>
                                          <p:spTgt spid="292"/>
                                        </p:tgtEl>
                                        <p:attrNameLst>
                                          <p:attrName>style.visibility</p:attrName>
                                        </p:attrNameLst>
                                      </p:cBhvr>
                                      <p:to>
                                        <p:strVal val="visible"/>
                                      </p:to>
                                    </p:set>
                                    <p:anim calcmode="lin" valueType="num">
                                      <p:cBhvr>
                                        <p:cTn id="93" dur="1000" fill="hold"/>
                                        <p:tgtEl>
                                          <p:spTgt spid="292"/>
                                        </p:tgtEl>
                                        <p:attrNameLst>
                                          <p:attrName>ppt_w</p:attrName>
                                        </p:attrNameLst>
                                      </p:cBhvr>
                                      <p:tavLst>
                                        <p:tav tm="0">
                                          <p:val>
                                            <p:fltVal val="0"/>
                                          </p:val>
                                        </p:tav>
                                        <p:tav tm="100000">
                                          <p:val>
                                            <p:strVal val="#ppt_w"/>
                                          </p:val>
                                        </p:tav>
                                      </p:tavLst>
                                    </p:anim>
                                    <p:anim calcmode="lin" valueType="num">
                                      <p:cBhvr>
                                        <p:cTn id="94" dur="1000" fill="hold"/>
                                        <p:tgtEl>
                                          <p:spTgt spid="292"/>
                                        </p:tgtEl>
                                        <p:attrNameLst>
                                          <p:attrName>ppt_h</p:attrName>
                                        </p:attrNameLst>
                                      </p:cBhvr>
                                      <p:tavLst>
                                        <p:tav tm="0">
                                          <p:val>
                                            <p:fltVal val="0"/>
                                          </p:val>
                                        </p:tav>
                                        <p:tav tm="100000">
                                          <p:val>
                                            <p:strVal val="#ppt_h"/>
                                          </p:val>
                                        </p:tav>
                                      </p:tavLst>
                                    </p:anim>
                                    <p:anim calcmode="lin" valueType="num">
                                      <p:cBhvr>
                                        <p:cTn id="95" dur="1000" fill="hold"/>
                                        <p:tgtEl>
                                          <p:spTgt spid="292"/>
                                        </p:tgtEl>
                                        <p:attrNameLst>
                                          <p:attrName>style.rotation</p:attrName>
                                        </p:attrNameLst>
                                      </p:cBhvr>
                                      <p:tavLst>
                                        <p:tav tm="0">
                                          <p:val>
                                            <p:fltVal val="90"/>
                                          </p:val>
                                        </p:tav>
                                        <p:tav tm="100000">
                                          <p:val>
                                            <p:fltVal val="0"/>
                                          </p:val>
                                        </p:tav>
                                      </p:tavLst>
                                    </p:anim>
                                    <p:animEffect transition="in" filter="fade">
                                      <p:cBhvr>
                                        <p:cTn id="96" dur="1000"/>
                                        <p:tgtEl>
                                          <p:spTgt spid="292"/>
                                        </p:tgtEl>
                                      </p:cBhvr>
                                    </p:animEffect>
                                  </p:childTnLst>
                                </p:cTn>
                              </p:par>
                              <p:par>
                                <p:cTn id="97" presetID="42" presetClass="path" presetSubtype="0" repeatCount="indefinite" accel="50000" decel="50000" fill="hold" grpId="1" nodeType="withEffect">
                                  <p:stCondLst>
                                    <p:cond delay="6200"/>
                                  </p:stCondLst>
                                  <p:childTnLst>
                                    <p:animMotion origin="layout" path="M -3.61111E-6 4.38483E-6 L -0.0434 -0.08095 L -3.61111E-6 0.00161 " pathEditMode="relative" rAng="0" ptsTypes="AAA">
                                      <p:cBhvr>
                                        <p:cTn id="98" dur="2000" fill="hold"/>
                                        <p:tgtEl>
                                          <p:spTgt spid="292"/>
                                        </p:tgtEl>
                                        <p:attrNameLst>
                                          <p:attrName>ppt_x</p:attrName>
                                          <p:attrName>ppt_y</p:attrName>
                                        </p:attrNameLst>
                                      </p:cBhvr>
                                      <p:rCtr x="-2170" y="-3978"/>
                                    </p:animMotion>
                                  </p:childTnLst>
                                </p:cTn>
                              </p:par>
                              <p:par>
                                <p:cTn id="99" presetID="31" presetClass="entr" presetSubtype="0" fill="hold" grpId="0" nodeType="withEffect">
                                  <p:stCondLst>
                                    <p:cond delay="5250"/>
                                  </p:stCondLst>
                                  <p:childTnLst>
                                    <p:set>
                                      <p:cBhvr>
                                        <p:cTn id="100" dur="1" fill="hold">
                                          <p:stCondLst>
                                            <p:cond delay="0"/>
                                          </p:stCondLst>
                                        </p:cTn>
                                        <p:tgtEl>
                                          <p:spTgt spid="293"/>
                                        </p:tgtEl>
                                        <p:attrNameLst>
                                          <p:attrName>style.visibility</p:attrName>
                                        </p:attrNameLst>
                                      </p:cBhvr>
                                      <p:to>
                                        <p:strVal val="visible"/>
                                      </p:to>
                                    </p:set>
                                    <p:anim calcmode="lin" valueType="num">
                                      <p:cBhvr>
                                        <p:cTn id="101" dur="1000" fill="hold"/>
                                        <p:tgtEl>
                                          <p:spTgt spid="293"/>
                                        </p:tgtEl>
                                        <p:attrNameLst>
                                          <p:attrName>ppt_w</p:attrName>
                                        </p:attrNameLst>
                                      </p:cBhvr>
                                      <p:tavLst>
                                        <p:tav tm="0">
                                          <p:val>
                                            <p:fltVal val="0"/>
                                          </p:val>
                                        </p:tav>
                                        <p:tav tm="100000">
                                          <p:val>
                                            <p:strVal val="#ppt_w"/>
                                          </p:val>
                                        </p:tav>
                                      </p:tavLst>
                                    </p:anim>
                                    <p:anim calcmode="lin" valueType="num">
                                      <p:cBhvr>
                                        <p:cTn id="102" dur="1000" fill="hold"/>
                                        <p:tgtEl>
                                          <p:spTgt spid="293"/>
                                        </p:tgtEl>
                                        <p:attrNameLst>
                                          <p:attrName>ppt_h</p:attrName>
                                        </p:attrNameLst>
                                      </p:cBhvr>
                                      <p:tavLst>
                                        <p:tav tm="0">
                                          <p:val>
                                            <p:fltVal val="0"/>
                                          </p:val>
                                        </p:tav>
                                        <p:tav tm="100000">
                                          <p:val>
                                            <p:strVal val="#ppt_h"/>
                                          </p:val>
                                        </p:tav>
                                      </p:tavLst>
                                    </p:anim>
                                    <p:anim calcmode="lin" valueType="num">
                                      <p:cBhvr>
                                        <p:cTn id="103" dur="1000" fill="hold"/>
                                        <p:tgtEl>
                                          <p:spTgt spid="293"/>
                                        </p:tgtEl>
                                        <p:attrNameLst>
                                          <p:attrName>style.rotation</p:attrName>
                                        </p:attrNameLst>
                                      </p:cBhvr>
                                      <p:tavLst>
                                        <p:tav tm="0">
                                          <p:val>
                                            <p:fltVal val="90"/>
                                          </p:val>
                                        </p:tav>
                                        <p:tav tm="100000">
                                          <p:val>
                                            <p:fltVal val="0"/>
                                          </p:val>
                                        </p:tav>
                                      </p:tavLst>
                                    </p:anim>
                                    <p:animEffect transition="in" filter="fade">
                                      <p:cBhvr>
                                        <p:cTn id="104" dur="1000"/>
                                        <p:tgtEl>
                                          <p:spTgt spid="293"/>
                                        </p:tgtEl>
                                      </p:cBhvr>
                                    </p:animEffect>
                                  </p:childTnLst>
                                </p:cTn>
                              </p:par>
                              <p:par>
                                <p:cTn id="105" presetID="42" presetClass="path" presetSubtype="0" repeatCount="indefinite" accel="50000" decel="50000" fill="hold" grpId="1" nodeType="withEffect">
                                  <p:stCondLst>
                                    <p:cond delay="6200"/>
                                  </p:stCondLst>
                                  <p:childTnLst>
                                    <p:animMotion origin="layout" path="M 1.11111E-6 -2.92322E-6 L 0.03924 -0.0969 L 1.11111E-6 0.00162 " pathEditMode="relative" rAng="0" ptsTypes="AAA">
                                      <p:cBhvr>
                                        <p:cTn id="106" dur="2000" fill="hold"/>
                                        <p:tgtEl>
                                          <p:spTgt spid="293"/>
                                        </p:tgtEl>
                                        <p:attrNameLst>
                                          <p:attrName>ppt_x</p:attrName>
                                          <p:attrName>ppt_y</p:attrName>
                                        </p:attrNameLst>
                                      </p:cBhvr>
                                      <p:rCtr x="1962" y="-4764"/>
                                    </p:animMotion>
                                  </p:childTnLst>
                                </p:cTn>
                              </p:par>
                              <p:par>
                                <p:cTn id="107" presetID="31" presetClass="entr" presetSubtype="0" fill="hold" grpId="0" nodeType="withEffect">
                                  <p:stCondLst>
                                    <p:cond delay="5250"/>
                                  </p:stCondLst>
                                  <p:childTnLst>
                                    <p:set>
                                      <p:cBhvr>
                                        <p:cTn id="108" dur="1" fill="hold">
                                          <p:stCondLst>
                                            <p:cond delay="0"/>
                                          </p:stCondLst>
                                        </p:cTn>
                                        <p:tgtEl>
                                          <p:spTgt spid="294"/>
                                        </p:tgtEl>
                                        <p:attrNameLst>
                                          <p:attrName>style.visibility</p:attrName>
                                        </p:attrNameLst>
                                      </p:cBhvr>
                                      <p:to>
                                        <p:strVal val="visible"/>
                                      </p:to>
                                    </p:set>
                                    <p:anim calcmode="lin" valueType="num">
                                      <p:cBhvr>
                                        <p:cTn id="109" dur="1000" fill="hold"/>
                                        <p:tgtEl>
                                          <p:spTgt spid="294"/>
                                        </p:tgtEl>
                                        <p:attrNameLst>
                                          <p:attrName>ppt_w</p:attrName>
                                        </p:attrNameLst>
                                      </p:cBhvr>
                                      <p:tavLst>
                                        <p:tav tm="0">
                                          <p:val>
                                            <p:fltVal val="0"/>
                                          </p:val>
                                        </p:tav>
                                        <p:tav tm="100000">
                                          <p:val>
                                            <p:strVal val="#ppt_w"/>
                                          </p:val>
                                        </p:tav>
                                      </p:tavLst>
                                    </p:anim>
                                    <p:anim calcmode="lin" valueType="num">
                                      <p:cBhvr>
                                        <p:cTn id="110" dur="1000" fill="hold"/>
                                        <p:tgtEl>
                                          <p:spTgt spid="294"/>
                                        </p:tgtEl>
                                        <p:attrNameLst>
                                          <p:attrName>ppt_h</p:attrName>
                                        </p:attrNameLst>
                                      </p:cBhvr>
                                      <p:tavLst>
                                        <p:tav tm="0">
                                          <p:val>
                                            <p:fltVal val="0"/>
                                          </p:val>
                                        </p:tav>
                                        <p:tav tm="100000">
                                          <p:val>
                                            <p:strVal val="#ppt_h"/>
                                          </p:val>
                                        </p:tav>
                                      </p:tavLst>
                                    </p:anim>
                                    <p:anim calcmode="lin" valueType="num">
                                      <p:cBhvr>
                                        <p:cTn id="111" dur="1000" fill="hold"/>
                                        <p:tgtEl>
                                          <p:spTgt spid="294"/>
                                        </p:tgtEl>
                                        <p:attrNameLst>
                                          <p:attrName>style.rotation</p:attrName>
                                        </p:attrNameLst>
                                      </p:cBhvr>
                                      <p:tavLst>
                                        <p:tav tm="0">
                                          <p:val>
                                            <p:fltVal val="90"/>
                                          </p:val>
                                        </p:tav>
                                        <p:tav tm="100000">
                                          <p:val>
                                            <p:fltVal val="0"/>
                                          </p:val>
                                        </p:tav>
                                      </p:tavLst>
                                    </p:anim>
                                    <p:animEffect transition="in" filter="fade">
                                      <p:cBhvr>
                                        <p:cTn id="112" dur="1000"/>
                                        <p:tgtEl>
                                          <p:spTgt spid="294"/>
                                        </p:tgtEl>
                                      </p:cBhvr>
                                    </p:animEffect>
                                  </p:childTnLst>
                                </p:cTn>
                              </p:par>
                              <p:par>
                                <p:cTn id="113" presetID="42" presetClass="path" presetSubtype="0" repeatCount="indefinite" accel="50000" decel="50000" fill="hold" grpId="1" nodeType="withEffect">
                                  <p:stCondLst>
                                    <p:cond delay="6200"/>
                                  </p:stCondLst>
                                  <p:childTnLst>
                                    <p:animMotion origin="layout" path="M -0.00052 -2.97872E-6 L 0.08923 0.05528 L -0.00052 0.00162 " pathEditMode="relative" rAng="0" ptsTypes="AAA">
                                      <p:cBhvr>
                                        <p:cTn id="114" dur="2000" fill="hold"/>
                                        <p:tgtEl>
                                          <p:spTgt spid="294"/>
                                        </p:tgtEl>
                                        <p:attrNameLst>
                                          <p:attrName>ppt_x</p:attrName>
                                          <p:attrName>ppt_y</p:attrName>
                                        </p:attrNameLst>
                                      </p:cBhvr>
                                      <p:rCtr x="4479" y="27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1" grpId="0"/>
      <p:bldP spid="290" grpId="0" animBg="1"/>
      <p:bldP spid="290" grpId="1" animBg="1"/>
      <p:bldP spid="291" grpId="0" animBg="1"/>
      <p:bldP spid="291" grpId="1" animBg="1"/>
      <p:bldP spid="292" grpId="0" animBg="1"/>
      <p:bldP spid="292" grpId="1" animBg="1"/>
      <p:bldP spid="293" grpId="0" animBg="1"/>
      <p:bldP spid="293" grpId="1" animBg="1"/>
      <p:bldP spid="294" grpId="0" animBg="1"/>
      <p:bldP spid="294" grpId="1" animBg="1"/>
      <p:bldP spid="29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09600" y="685800"/>
            <a:ext cx="43434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a:ln w="11430"/>
                <a:solidFill>
                  <a:schemeClr val="tx2">
                    <a:lumMod val="75000"/>
                  </a:schemeClr>
                </a:solidFill>
                <a:effectLst>
                  <a:outerShdw blurRad="76200" dist="50800" dir="5400000" algn="tl" rotWithShape="0">
                    <a:srgbClr val="000000">
                      <a:alpha val="65000"/>
                    </a:srgbClr>
                  </a:outerShdw>
                </a:effectLst>
              </a:rPr>
              <a:t>Network Topology</a:t>
            </a:r>
          </a:p>
        </p:txBody>
      </p:sp>
      <p:sp>
        <p:nvSpPr>
          <p:cNvPr id="9" name="Flowchart: Display 8"/>
          <p:cNvSpPr/>
          <p:nvPr/>
        </p:nvSpPr>
        <p:spPr>
          <a:xfrm>
            <a:off x="3782141" y="1147424"/>
            <a:ext cx="5054184" cy="3500776"/>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600" b="1" dirty="0"/>
              <a:t>Topology refers to the way in which the network </a:t>
            </a:r>
            <a:r>
              <a:rPr lang="en-US" sz="2600" b="1" dirty="0" smtClean="0"/>
              <a:t>of Computers </a:t>
            </a:r>
            <a:r>
              <a:rPr lang="en-US" sz="2600" b="1" dirty="0"/>
              <a:t>is connected. Each topology is suited to specific tasks and has its own advantages and disadvantages.</a:t>
            </a:r>
          </a:p>
        </p:txBody>
      </p:sp>
      <p:sp>
        <p:nvSpPr>
          <p:cNvPr id="2" name="Flowchart: Display 1"/>
          <p:cNvSpPr/>
          <p:nvPr/>
        </p:nvSpPr>
        <p:spPr>
          <a:xfrm flipH="1">
            <a:off x="250166" y="2209800"/>
            <a:ext cx="5867400" cy="3276600"/>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5"/>
          </a:lnRef>
          <a:fillRef idx="3">
            <a:schemeClr val="accent5"/>
          </a:fillRef>
          <a:effectRef idx="2">
            <a:schemeClr val="accent5"/>
          </a:effectRef>
          <a:fontRef idx="minor">
            <a:schemeClr val="lt1"/>
          </a:fontRef>
        </p:style>
        <p:txBody>
          <a:bodyPr rtlCol="0" anchor="ctr"/>
          <a:lstStyle/>
          <a:p>
            <a:r>
              <a:rPr lang="en-US" sz="2400" b="1" dirty="0"/>
              <a:t>The choice of topology is dependent upon </a:t>
            </a:r>
          </a:p>
          <a:p>
            <a:pPr marL="285750" indent="-285750">
              <a:buFont typeface="Wingdings" pitchFamily="2" charset="2"/>
              <a:buChar char="Ø"/>
            </a:pPr>
            <a:r>
              <a:rPr lang="en-US" sz="2400" b="1" dirty="0" smtClean="0"/>
              <a:t>Type and number of equipment being used</a:t>
            </a:r>
          </a:p>
          <a:p>
            <a:pPr marL="285750" indent="-285750">
              <a:buFont typeface="Wingdings" pitchFamily="2" charset="2"/>
              <a:buChar char="Ø"/>
            </a:pPr>
            <a:r>
              <a:rPr lang="en-US" sz="2400" b="1" dirty="0" smtClean="0"/>
              <a:t>Planned applications and rate of data transfers </a:t>
            </a:r>
          </a:p>
          <a:p>
            <a:pPr marL="285750" indent="-285750">
              <a:buFont typeface="Wingdings" pitchFamily="2" charset="2"/>
              <a:buChar char="Ø"/>
            </a:pPr>
            <a:r>
              <a:rPr lang="en-US" sz="2400" b="1" dirty="0" smtClean="0"/>
              <a:t>Required response times </a:t>
            </a:r>
          </a:p>
          <a:p>
            <a:r>
              <a:rPr lang="en-US" sz="2400" b="1" dirty="0" smtClean="0"/>
              <a:t>Cost</a:t>
            </a:r>
            <a:endParaRPr lang="en-US" sz="2400" b="1" dirty="0"/>
          </a:p>
        </p:txBody>
      </p:sp>
      <p:sp>
        <p:nvSpPr>
          <p:cNvPr id="32" name="Flowchart: Display 31"/>
          <p:cNvSpPr/>
          <p:nvPr/>
        </p:nvSpPr>
        <p:spPr>
          <a:xfrm>
            <a:off x="761999" y="1378326"/>
            <a:ext cx="7620001" cy="4565274"/>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4"/>
          </a:lnRef>
          <a:fillRef idx="3">
            <a:schemeClr val="accent4"/>
          </a:fillRef>
          <a:effectRef idx="2">
            <a:schemeClr val="accent4"/>
          </a:effectRef>
          <a:fontRef idx="minor">
            <a:schemeClr val="lt1"/>
          </a:fontRef>
        </p:style>
        <p:txBody>
          <a:bodyPr rtlCol="0" anchor="ctr"/>
          <a:lstStyle/>
          <a:p>
            <a:r>
              <a:rPr lang="en-US" sz="3600" b="1" dirty="0"/>
              <a:t>There are FOUR major competing topologies </a:t>
            </a:r>
          </a:p>
          <a:p>
            <a:pPr marL="457200" indent="-457200">
              <a:buFont typeface="Wingdings" pitchFamily="2" charset="2"/>
              <a:buChar char="Ø"/>
            </a:pPr>
            <a:r>
              <a:rPr lang="en-US" sz="3600" b="1" dirty="0"/>
              <a:t>Bus </a:t>
            </a:r>
            <a:endParaRPr lang="en-US" sz="3600" b="1" dirty="0" smtClean="0"/>
          </a:p>
          <a:p>
            <a:pPr marL="457200" indent="-457200">
              <a:buFont typeface="Wingdings" pitchFamily="2" charset="2"/>
              <a:buChar char="Ø"/>
            </a:pPr>
            <a:r>
              <a:rPr lang="en-US" sz="3600" b="1" dirty="0" smtClean="0"/>
              <a:t>Tree</a:t>
            </a:r>
            <a:endParaRPr lang="en-US" sz="3600" b="1" dirty="0"/>
          </a:p>
          <a:p>
            <a:pPr marL="457200" indent="-457200">
              <a:buFont typeface="Wingdings" pitchFamily="2" charset="2"/>
              <a:buChar char="Ø"/>
            </a:pPr>
            <a:r>
              <a:rPr lang="en-US" sz="3600" b="1" dirty="0"/>
              <a:t>Ring </a:t>
            </a:r>
          </a:p>
          <a:p>
            <a:pPr marL="457200" indent="-457200">
              <a:buFont typeface="Wingdings" pitchFamily="2" charset="2"/>
              <a:buChar char="Ø"/>
            </a:pPr>
            <a:r>
              <a:rPr lang="en-US" sz="3600" b="1" dirty="0" smtClean="0"/>
              <a:t>Star</a:t>
            </a:r>
            <a:endParaRPr lang="en-US" sz="3600" b="1" dirty="0"/>
          </a:p>
        </p:txBody>
      </p:sp>
    </p:spTree>
    <p:extLst>
      <p:ext uri="{BB962C8B-B14F-4D97-AF65-F5344CB8AC3E}">
        <p14:creationId xmlns:p14="http://schemas.microsoft.com/office/powerpoint/2010/main" val="3857800853"/>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80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1000"/>
                                        <p:tgtEl>
                                          <p:spTgt spid="9"/>
                                        </p:tgtEl>
                                      </p:cBhvr>
                                    </p:animEffect>
                                  </p:childTnLst>
                                </p:cTn>
                              </p:par>
                              <p:par>
                                <p:cTn id="13" presetID="10" presetClass="entr" presetSubtype="0" fill="hold" nodeType="withEffect">
                                  <p:stCondLst>
                                    <p:cond delay="2400"/>
                                  </p:stCondLst>
                                  <p:iterate type="wd">
                                    <p:tmPct val="0"/>
                                  </p:iterate>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34" presetClass="emph" presetSubtype="0" fill="hold" nodeType="withEffect">
                                  <p:stCondLst>
                                    <p:cond delay="2900"/>
                                  </p:stCondLst>
                                  <p:iterate type="wd">
                                    <p:tmPct val="10000"/>
                                  </p:iterate>
                                  <p:childTnLst>
                                    <p:animMotion origin="layout" path="M 0.0 0.0 L 0.0 -0.07213" pathEditMode="relative" ptsTypes="">
                                      <p:cBhvr>
                                        <p:cTn id="17" dur="250" accel="50000" decel="50000" autoRev="1" fill="hold">
                                          <p:stCondLst>
                                            <p:cond delay="0"/>
                                          </p:stCondLst>
                                        </p:cTn>
                                        <p:tgtEl>
                                          <p:spTgt spid="9">
                                            <p:txEl>
                                              <p:pRg st="0" end="0"/>
                                            </p:txEl>
                                          </p:spTgt>
                                        </p:tgtEl>
                                        <p:attrNameLst>
                                          <p:attrName>ppt_x</p:attrName>
                                          <p:attrName>ppt_y</p:attrName>
                                        </p:attrNameLst>
                                      </p:cBhvr>
                                    </p:animMotion>
                                    <p:animRot by="1500000">
                                      <p:cBhvr>
                                        <p:cTn id="18" dur="125" fill="hold">
                                          <p:stCondLst>
                                            <p:cond delay="0"/>
                                          </p:stCondLst>
                                        </p:cTn>
                                        <p:tgtEl>
                                          <p:spTgt spid="9">
                                            <p:txEl>
                                              <p:pRg st="0" end="0"/>
                                            </p:txEl>
                                          </p:spTgt>
                                        </p:tgtEl>
                                        <p:attrNameLst>
                                          <p:attrName>r</p:attrName>
                                        </p:attrNameLst>
                                      </p:cBhvr>
                                    </p:animRot>
                                    <p:animRot by="-1500000">
                                      <p:cBhvr>
                                        <p:cTn id="19" dur="125" fill="hold">
                                          <p:stCondLst>
                                            <p:cond delay="125"/>
                                          </p:stCondLst>
                                        </p:cTn>
                                        <p:tgtEl>
                                          <p:spTgt spid="9">
                                            <p:txEl>
                                              <p:pRg st="0" end="0"/>
                                            </p:txEl>
                                          </p:spTgt>
                                        </p:tgtEl>
                                        <p:attrNameLst>
                                          <p:attrName>r</p:attrName>
                                        </p:attrNameLst>
                                      </p:cBhvr>
                                    </p:animRot>
                                    <p:animRot by="-1500000">
                                      <p:cBhvr>
                                        <p:cTn id="20" dur="125" fill="hold">
                                          <p:stCondLst>
                                            <p:cond delay="250"/>
                                          </p:stCondLst>
                                        </p:cTn>
                                        <p:tgtEl>
                                          <p:spTgt spid="9">
                                            <p:txEl>
                                              <p:pRg st="0" end="0"/>
                                            </p:txEl>
                                          </p:spTgt>
                                        </p:tgtEl>
                                        <p:attrNameLst>
                                          <p:attrName>r</p:attrName>
                                        </p:attrNameLst>
                                      </p:cBhvr>
                                    </p:animRot>
                                    <p:animRot by="1500000">
                                      <p:cBhvr>
                                        <p:cTn id="21" dur="125" fill="hold">
                                          <p:stCondLst>
                                            <p:cond delay="375"/>
                                          </p:stCondLst>
                                        </p:cTn>
                                        <p:tgtEl>
                                          <p:spTgt spid="9">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1000"/>
                                        <p:tgtEl>
                                          <p:spTgt spid="2"/>
                                        </p:tgtEl>
                                      </p:cBhvr>
                                    </p:animEffect>
                                  </p:childTnLst>
                                </p:cTn>
                              </p:par>
                              <p:par>
                                <p:cTn id="27" presetID="10" presetClass="entr" presetSubtype="0" fill="hold" nodeType="withEffect">
                                  <p:stCondLst>
                                    <p:cond delay="700"/>
                                  </p:stCondLst>
                                  <p:iterate type="wd">
                                    <p:tmPct val="0"/>
                                  </p:iterate>
                                  <p:childTnLst>
                                    <p:set>
                                      <p:cBhvr>
                                        <p:cTn id="28" dur="1" fill="hold">
                                          <p:stCondLst>
                                            <p:cond delay="0"/>
                                          </p:stCondLst>
                                        </p:cTn>
                                        <p:tgtEl>
                                          <p:spTgt spid="2">
                                            <p:txEl>
                                              <p:pRg st="0" end="0"/>
                                            </p:txEl>
                                          </p:spTgt>
                                        </p:tgtEl>
                                        <p:attrNameLst>
                                          <p:attrName>style.visibility</p:attrName>
                                        </p:attrNameLst>
                                      </p:cBhvr>
                                      <p:to>
                                        <p:strVal val="visible"/>
                                      </p:to>
                                    </p:set>
                                    <p:animEffect transition="in" filter="fade">
                                      <p:cBhvr>
                                        <p:cTn id="29" dur="500"/>
                                        <p:tgtEl>
                                          <p:spTgt spid="2">
                                            <p:txEl>
                                              <p:pRg st="0" end="0"/>
                                            </p:txEl>
                                          </p:spTgt>
                                        </p:tgtEl>
                                      </p:cBhvr>
                                    </p:animEffect>
                                  </p:childTnLst>
                                </p:cTn>
                              </p:par>
                              <p:par>
                                <p:cTn id="30" presetID="10" presetClass="entr" presetSubtype="0" fill="hold" nodeType="withEffect">
                                  <p:stCondLst>
                                    <p:cond delay="700"/>
                                  </p:stCondLst>
                                  <p:iterate type="wd">
                                    <p:tmPct val="0"/>
                                  </p:iterate>
                                  <p:childTnLst>
                                    <p:set>
                                      <p:cBhvr>
                                        <p:cTn id="31" dur="1" fill="hold">
                                          <p:stCondLst>
                                            <p:cond delay="0"/>
                                          </p:stCondLst>
                                        </p:cTn>
                                        <p:tgtEl>
                                          <p:spTgt spid="2">
                                            <p:txEl>
                                              <p:pRg st="1" end="1"/>
                                            </p:txEl>
                                          </p:spTgt>
                                        </p:tgtEl>
                                        <p:attrNameLst>
                                          <p:attrName>style.visibility</p:attrName>
                                        </p:attrNameLst>
                                      </p:cBhvr>
                                      <p:to>
                                        <p:strVal val="visible"/>
                                      </p:to>
                                    </p:set>
                                    <p:animEffect transition="in" filter="fade">
                                      <p:cBhvr>
                                        <p:cTn id="32" dur="500"/>
                                        <p:tgtEl>
                                          <p:spTgt spid="2">
                                            <p:txEl>
                                              <p:pRg st="1" end="1"/>
                                            </p:txEl>
                                          </p:spTgt>
                                        </p:tgtEl>
                                      </p:cBhvr>
                                    </p:animEffect>
                                  </p:childTnLst>
                                </p:cTn>
                              </p:par>
                              <p:par>
                                <p:cTn id="33" presetID="10" presetClass="entr" presetSubtype="0" fill="hold" nodeType="withEffect">
                                  <p:stCondLst>
                                    <p:cond delay="700"/>
                                  </p:stCondLst>
                                  <p:iterate type="wd">
                                    <p:tmPct val="0"/>
                                  </p:iterate>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500"/>
                                        <p:tgtEl>
                                          <p:spTgt spid="2">
                                            <p:txEl>
                                              <p:pRg st="2" end="2"/>
                                            </p:txEl>
                                          </p:spTgt>
                                        </p:tgtEl>
                                      </p:cBhvr>
                                    </p:animEffect>
                                  </p:childTnLst>
                                </p:cTn>
                              </p:par>
                              <p:par>
                                <p:cTn id="36" presetID="10" presetClass="entr" presetSubtype="0" fill="hold" nodeType="withEffect">
                                  <p:stCondLst>
                                    <p:cond delay="700"/>
                                  </p:stCondLst>
                                  <p:iterate type="wd">
                                    <p:tmPct val="0"/>
                                  </p:iterate>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500"/>
                                        <p:tgtEl>
                                          <p:spTgt spid="2">
                                            <p:txEl>
                                              <p:pRg st="3" end="3"/>
                                            </p:txEl>
                                          </p:spTgt>
                                        </p:tgtEl>
                                      </p:cBhvr>
                                    </p:animEffect>
                                  </p:childTnLst>
                                </p:cTn>
                              </p:par>
                              <p:par>
                                <p:cTn id="39" presetID="10" presetClass="entr" presetSubtype="0" fill="hold" nodeType="withEffect">
                                  <p:stCondLst>
                                    <p:cond delay="700"/>
                                  </p:stCondLst>
                                  <p:iterate type="wd">
                                    <p:tmPct val="0"/>
                                  </p:iterate>
                                  <p:childTnLst>
                                    <p:set>
                                      <p:cBhvr>
                                        <p:cTn id="40" dur="1" fill="hold">
                                          <p:stCondLst>
                                            <p:cond delay="0"/>
                                          </p:stCondLst>
                                        </p:cTn>
                                        <p:tgtEl>
                                          <p:spTgt spid="2">
                                            <p:txEl>
                                              <p:pRg st="4" end="4"/>
                                            </p:txEl>
                                          </p:spTgt>
                                        </p:tgtEl>
                                        <p:attrNameLst>
                                          <p:attrName>style.visibility</p:attrName>
                                        </p:attrNameLst>
                                      </p:cBhvr>
                                      <p:to>
                                        <p:strVal val="visible"/>
                                      </p:to>
                                    </p:set>
                                    <p:animEffect transition="in" filter="fade">
                                      <p:cBhvr>
                                        <p:cTn id="41" dur="500"/>
                                        <p:tgtEl>
                                          <p:spTgt spid="2">
                                            <p:txEl>
                                              <p:pRg st="4" end="4"/>
                                            </p:txEl>
                                          </p:spTgt>
                                        </p:tgtEl>
                                      </p:cBhvr>
                                    </p:animEffect>
                                  </p:childTnLst>
                                </p:cTn>
                              </p:par>
                              <p:par>
                                <p:cTn id="42" presetID="34" presetClass="emph" presetSubtype="0" fill="hold" nodeType="withEffect">
                                  <p:stCondLst>
                                    <p:cond delay="1300"/>
                                  </p:stCondLst>
                                  <p:iterate type="wd">
                                    <p:tmPct val="10000"/>
                                  </p:iterate>
                                  <p:childTnLst>
                                    <p:animMotion origin="layout" path="M 0.0 0.0 L 0.0 -0.07213" pathEditMode="relative" ptsTypes="">
                                      <p:cBhvr>
                                        <p:cTn id="43" dur="250" accel="50000" decel="50000" autoRev="1" fill="hold">
                                          <p:stCondLst>
                                            <p:cond delay="0"/>
                                          </p:stCondLst>
                                        </p:cTn>
                                        <p:tgtEl>
                                          <p:spTgt spid="2">
                                            <p:txEl>
                                              <p:pRg st="0" end="0"/>
                                            </p:txEl>
                                          </p:spTgt>
                                        </p:tgtEl>
                                        <p:attrNameLst>
                                          <p:attrName>ppt_x</p:attrName>
                                          <p:attrName>ppt_y</p:attrName>
                                        </p:attrNameLst>
                                      </p:cBhvr>
                                    </p:animMotion>
                                    <p:animRot by="1500000">
                                      <p:cBhvr>
                                        <p:cTn id="44" dur="125" fill="hold">
                                          <p:stCondLst>
                                            <p:cond delay="0"/>
                                          </p:stCondLst>
                                        </p:cTn>
                                        <p:tgtEl>
                                          <p:spTgt spid="2">
                                            <p:txEl>
                                              <p:pRg st="0" end="0"/>
                                            </p:txEl>
                                          </p:spTgt>
                                        </p:tgtEl>
                                        <p:attrNameLst>
                                          <p:attrName>r</p:attrName>
                                        </p:attrNameLst>
                                      </p:cBhvr>
                                    </p:animRot>
                                    <p:animRot by="-1500000">
                                      <p:cBhvr>
                                        <p:cTn id="45" dur="125" fill="hold">
                                          <p:stCondLst>
                                            <p:cond delay="125"/>
                                          </p:stCondLst>
                                        </p:cTn>
                                        <p:tgtEl>
                                          <p:spTgt spid="2">
                                            <p:txEl>
                                              <p:pRg st="0" end="0"/>
                                            </p:txEl>
                                          </p:spTgt>
                                        </p:tgtEl>
                                        <p:attrNameLst>
                                          <p:attrName>r</p:attrName>
                                        </p:attrNameLst>
                                      </p:cBhvr>
                                    </p:animRot>
                                    <p:animRot by="-1500000">
                                      <p:cBhvr>
                                        <p:cTn id="46" dur="125" fill="hold">
                                          <p:stCondLst>
                                            <p:cond delay="250"/>
                                          </p:stCondLst>
                                        </p:cTn>
                                        <p:tgtEl>
                                          <p:spTgt spid="2">
                                            <p:txEl>
                                              <p:pRg st="0" end="0"/>
                                            </p:txEl>
                                          </p:spTgt>
                                        </p:tgtEl>
                                        <p:attrNameLst>
                                          <p:attrName>r</p:attrName>
                                        </p:attrNameLst>
                                      </p:cBhvr>
                                    </p:animRot>
                                    <p:animRot by="1500000">
                                      <p:cBhvr>
                                        <p:cTn id="47" dur="125" fill="hold">
                                          <p:stCondLst>
                                            <p:cond delay="375"/>
                                          </p:stCondLst>
                                        </p:cTn>
                                        <p:tgtEl>
                                          <p:spTgt spid="2">
                                            <p:txEl>
                                              <p:pRg st="0" end="0"/>
                                            </p:txEl>
                                          </p:spTgt>
                                        </p:tgtEl>
                                        <p:attrNameLst>
                                          <p:attrName>r</p:attrName>
                                        </p:attrNameLst>
                                      </p:cBhvr>
                                    </p:animRot>
                                  </p:childTnLst>
                                </p:cTn>
                              </p:par>
                              <p:par>
                                <p:cTn id="48" presetID="34" presetClass="emph" presetSubtype="0" fill="hold" nodeType="withEffect">
                                  <p:stCondLst>
                                    <p:cond delay="1300"/>
                                  </p:stCondLst>
                                  <p:iterate type="wd">
                                    <p:tmPct val="10000"/>
                                  </p:iterate>
                                  <p:childTnLst>
                                    <p:animMotion origin="layout" path="M 0.0 0.0 L 0.0 -0.07213" pathEditMode="relative" ptsTypes="">
                                      <p:cBhvr>
                                        <p:cTn id="49" dur="250" accel="50000" decel="50000" autoRev="1" fill="hold">
                                          <p:stCondLst>
                                            <p:cond delay="0"/>
                                          </p:stCondLst>
                                        </p:cTn>
                                        <p:tgtEl>
                                          <p:spTgt spid="2">
                                            <p:txEl>
                                              <p:pRg st="1" end="1"/>
                                            </p:txEl>
                                          </p:spTgt>
                                        </p:tgtEl>
                                        <p:attrNameLst>
                                          <p:attrName>ppt_x</p:attrName>
                                          <p:attrName>ppt_y</p:attrName>
                                        </p:attrNameLst>
                                      </p:cBhvr>
                                    </p:animMotion>
                                    <p:animRot by="1500000">
                                      <p:cBhvr>
                                        <p:cTn id="50" dur="125" fill="hold">
                                          <p:stCondLst>
                                            <p:cond delay="0"/>
                                          </p:stCondLst>
                                        </p:cTn>
                                        <p:tgtEl>
                                          <p:spTgt spid="2">
                                            <p:txEl>
                                              <p:pRg st="1" end="1"/>
                                            </p:txEl>
                                          </p:spTgt>
                                        </p:tgtEl>
                                        <p:attrNameLst>
                                          <p:attrName>r</p:attrName>
                                        </p:attrNameLst>
                                      </p:cBhvr>
                                    </p:animRot>
                                    <p:animRot by="-1500000">
                                      <p:cBhvr>
                                        <p:cTn id="51" dur="125" fill="hold">
                                          <p:stCondLst>
                                            <p:cond delay="125"/>
                                          </p:stCondLst>
                                        </p:cTn>
                                        <p:tgtEl>
                                          <p:spTgt spid="2">
                                            <p:txEl>
                                              <p:pRg st="1" end="1"/>
                                            </p:txEl>
                                          </p:spTgt>
                                        </p:tgtEl>
                                        <p:attrNameLst>
                                          <p:attrName>r</p:attrName>
                                        </p:attrNameLst>
                                      </p:cBhvr>
                                    </p:animRot>
                                    <p:animRot by="-1500000">
                                      <p:cBhvr>
                                        <p:cTn id="52" dur="125" fill="hold">
                                          <p:stCondLst>
                                            <p:cond delay="250"/>
                                          </p:stCondLst>
                                        </p:cTn>
                                        <p:tgtEl>
                                          <p:spTgt spid="2">
                                            <p:txEl>
                                              <p:pRg st="1" end="1"/>
                                            </p:txEl>
                                          </p:spTgt>
                                        </p:tgtEl>
                                        <p:attrNameLst>
                                          <p:attrName>r</p:attrName>
                                        </p:attrNameLst>
                                      </p:cBhvr>
                                    </p:animRot>
                                    <p:animRot by="1500000">
                                      <p:cBhvr>
                                        <p:cTn id="53" dur="125" fill="hold">
                                          <p:stCondLst>
                                            <p:cond delay="375"/>
                                          </p:stCondLst>
                                        </p:cTn>
                                        <p:tgtEl>
                                          <p:spTgt spid="2">
                                            <p:txEl>
                                              <p:pRg st="1" end="1"/>
                                            </p:txEl>
                                          </p:spTgt>
                                        </p:tgtEl>
                                        <p:attrNameLst>
                                          <p:attrName>r</p:attrName>
                                        </p:attrNameLst>
                                      </p:cBhvr>
                                    </p:animRot>
                                  </p:childTnLst>
                                </p:cTn>
                              </p:par>
                              <p:par>
                                <p:cTn id="54" presetID="34" presetClass="emph" presetSubtype="0" fill="hold" nodeType="withEffect">
                                  <p:stCondLst>
                                    <p:cond delay="1300"/>
                                  </p:stCondLst>
                                  <p:iterate type="wd">
                                    <p:tmPct val="10000"/>
                                  </p:iterate>
                                  <p:childTnLst>
                                    <p:animMotion origin="layout" path="M 0.0 0.0 L 0.0 -0.07213" pathEditMode="relative" ptsTypes="">
                                      <p:cBhvr>
                                        <p:cTn id="55" dur="250" accel="50000" decel="50000" autoRev="1" fill="hold">
                                          <p:stCondLst>
                                            <p:cond delay="0"/>
                                          </p:stCondLst>
                                        </p:cTn>
                                        <p:tgtEl>
                                          <p:spTgt spid="2">
                                            <p:txEl>
                                              <p:pRg st="2" end="2"/>
                                            </p:txEl>
                                          </p:spTgt>
                                        </p:tgtEl>
                                        <p:attrNameLst>
                                          <p:attrName>ppt_x</p:attrName>
                                          <p:attrName>ppt_y</p:attrName>
                                        </p:attrNameLst>
                                      </p:cBhvr>
                                    </p:animMotion>
                                    <p:animRot by="1500000">
                                      <p:cBhvr>
                                        <p:cTn id="56" dur="125" fill="hold">
                                          <p:stCondLst>
                                            <p:cond delay="0"/>
                                          </p:stCondLst>
                                        </p:cTn>
                                        <p:tgtEl>
                                          <p:spTgt spid="2">
                                            <p:txEl>
                                              <p:pRg st="2" end="2"/>
                                            </p:txEl>
                                          </p:spTgt>
                                        </p:tgtEl>
                                        <p:attrNameLst>
                                          <p:attrName>r</p:attrName>
                                        </p:attrNameLst>
                                      </p:cBhvr>
                                    </p:animRot>
                                    <p:animRot by="-1500000">
                                      <p:cBhvr>
                                        <p:cTn id="57" dur="125" fill="hold">
                                          <p:stCondLst>
                                            <p:cond delay="125"/>
                                          </p:stCondLst>
                                        </p:cTn>
                                        <p:tgtEl>
                                          <p:spTgt spid="2">
                                            <p:txEl>
                                              <p:pRg st="2" end="2"/>
                                            </p:txEl>
                                          </p:spTgt>
                                        </p:tgtEl>
                                        <p:attrNameLst>
                                          <p:attrName>r</p:attrName>
                                        </p:attrNameLst>
                                      </p:cBhvr>
                                    </p:animRot>
                                    <p:animRot by="-1500000">
                                      <p:cBhvr>
                                        <p:cTn id="58" dur="125" fill="hold">
                                          <p:stCondLst>
                                            <p:cond delay="250"/>
                                          </p:stCondLst>
                                        </p:cTn>
                                        <p:tgtEl>
                                          <p:spTgt spid="2">
                                            <p:txEl>
                                              <p:pRg st="2" end="2"/>
                                            </p:txEl>
                                          </p:spTgt>
                                        </p:tgtEl>
                                        <p:attrNameLst>
                                          <p:attrName>r</p:attrName>
                                        </p:attrNameLst>
                                      </p:cBhvr>
                                    </p:animRot>
                                    <p:animRot by="1500000">
                                      <p:cBhvr>
                                        <p:cTn id="59" dur="125" fill="hold">
                                          <p:stCondLst>
                                            <p:cond delay="375"/>
                                          </p:stCondLst>
                                        </p:cTn>
                                        <p:tgtEl>
                                          <p:spTgt spid="2">
                                            <p:txEl>
                                              <p:pRg st="2" end="2"/>
                                            </p:txEl>
                                          </p:spTgt>
                                        </p:tgtEl>
                                        <p:attrNameLst>
                                          <p:attrName>r</p:attrName>
                                        </p:attrNameLst>
                                      </p:cBhvr>
                                    </p:animRot>
                                  </p:childTnLst>
                                </p:cTn>
                              </p:par>
                              <p:par>
                                <p:cTn id="60" presetID="34" presetClass="emph" presetSubtype="0" fill="hold" nodeType="withEffect">
                                  <p:stCondLst>
                                    <p:cond delay="1300"/>
                                  </p:stCondLst>
                                  <p:iterate type="wd">
                                    <p:tmPct val="10000"/>
                                  </p:iterate>
                                  <p:childTnLst>
                                    <p:animMotion origin="layout" path="M 0.0 0.0 L 0.0 -0.07213" pathEditMode="relative" ptsTypes="">
                                      <p:cBhvr>
                                        <p:cTn id="61" dur="250" accel="50000" decel="50000" autoRev="1" fill="hold">
                                          <p:stCondLst>
                                            <p:cond delay="0"/>
                                          </p:stCondLst>
                                        </p:cTn>
                                        <p:tgtEl>
                                          <p:spTgt spid="2">
                                            <p:txEl>
                                              <p:pRg st="3" end="3"/>
                                            </p:txEl>
                                          </p:spTgt>
                                        </p:tgtEl>
                                        <p:attrNameLst>
                                          <p:attrName>ppt_x</p:attrName>
                                          <p:attrName>ppt_y</p:attrName>
                                        </p:attrNameLst>
                                      </p:cBhvr>
                                    </p:animMotion>
                                    <p:animRot by="1500000">
                                      <p:cBhvr>
                                        <p:cTn id="62" dur="125" fill="hold">
                                          <p:stCondLst>
                                            <p:cond delay="0"/>
                                          </p:stCondLst>
                                        </p:cTn>
                                        <p:tgtEl>
                                          <p:spTgt spid="2">
                                            <p:txEl>
                                              <p:pRg st="3" end="3"/>
                                            </p:txEl>
                                          </p:spTgt>
                                        </p:tgtEl>
                                        <p:attrNameLst>
                                          <p:attrName>r</p:attrName>
                                        </p:attrNameLst>
                                      </p:cBhvr>
                                    </p:animRot>
                                    <p:animRot by="-1500000">
                                      <p:cBhvr>
                                        <p:cTn id="63" dur="125" fill="hold">
                                          <p:stCondLst>
                                            <p:cond delay="125"/>
                                          </p:stCondLst>
                                        </p:cTn>
                                        <p:tgtEl>
                                          <p:spTgt spid="2">
                                            <p:txEl>
                                              <p:pRg st="3" end="3"/>
                                            </p:txEl>
                                          </p:spTgt>
                                        </p:tgtEl>
                                        <p:attrNameLst>
                                          <p:attrName>r</p:attrName>
                                        </p:attrNameLst>
                                      </p:cBhvr>
                                    </p:animRot>
                                    <p:animRot by="-1500000">
                                      <p:cBhvr>
                                        <p:cTn id="64" dur="125" fill="hold">
                                          <p:stCondLst>
                                            <p:cond delay="250"/>
                                          </p:stCondLst>
                                        </p:cTn>
                                        <p:tgtEl>
                                          <p:spTgt spid="2">
                                            <p:txEl>
                                              <p:pRg st="3" end="3"/>
                                            </p:txEl>
                                          </p:spTgt>
                                        </p:tgtEl>
                                        <p:attrNameLst>
                                          <p:attrName>r</p:attrName>
                                        </p:attrNameLst>
                                      </p:cBhvr>
                                    </p:animRot>
                                    <p:animRot by="1500000">
                                      <p:cBhvr>
                                        <p:cTn id="65" dur="125" fill="hold">
                                          <p:stCondLst>
                                            <p:cond delay="375"/>
                                          </p:stCondLst>
                                        </p:cTn>
                                        <p:tgtEl>
                                          <p:spTgt spid="2">
                                            <p:txEl>
                                              <p:pRg st="3" end="3"/>
                                            </p:txEl>
                                          </p:spTgt>
                                        </p:tgtEl>
                                        <p:attrNameLst>
                                          <p:attrName>r</p:attrName>
                                        </p:attrNameLst>
                                      </p:cBhvr>
                                    </p:animRot>
                                  </p:childTnLst>
                                </p:cTn>
                              </p:par>
                              <p:par>
                                <p:cTn id="66" presetID="34" presetClass="emph" presetSubtype="0" fill="hold" nodeType="withEffect">
                                  <p:stCondLst>
                                    <p:cond delay="1300"/>
                                  </p:stCondLst>
                                  <p:iterate type="wd">
                                    <p:tmPct val="10000"/>
                                  </p:iterate>
                                  <p:childTnLst>
                                    <p:animMotion origin="layout" path="M 0.0 0.0 L 0.0 -0.07213" pathEditMode="relative" ptsTypes="">
                                      <p:cBhvr>
                                        <p:cTn id="67" dur="250" accel="50000" decel="50000" autoRev="1" fill="hold">
                                          <p:stCondLst>
                                            <p:cond delay="0"/>
                                          </p:stCondLst>
                                        </p:cTn>
                                        <p:tgtEl>
                                          <p:spTgt spid="2">
                                            <p:txEl>
                                              <p:pRg st="4" end="4"/>
                                            </p:txEl>
                                          </p:spTgt>
                                        </p:tgtEl>
                                        <p:attrNameLst>
                                          <p:attrName>ppt_x</p:attrName>
                                          <p:attrName>ppt_y</p:attrName>
                                        </p:attrNameLst>
                                      </p:cBhvr>
                                    </p:animMotion>
                                    <p:animRot by="1500000">
                                      <p:cBhvr>
                                        <p:cTn id="68" dur="125" fill="hold">
                                          <p:stCondLst>
                                            <p:cond delay="0"/>
                                          </p:stCondLst>
                                        </p:cTn>
                                        <p:tgtEl>
                                          <p:spTgt spid="2">
                                            <p:txEl>
                                              <p:pRg st="4" end="4"/>
                                            </p:txEl>
                                          </p:spTgt>
                                        </p:tgtEl>
                                        <p:attrNameLst>
                                          <p:attrName>r</p:attrName>
                                        </p:attrNameLst>
                                      </p:cBhvr>
                                    </p:animRot>
                                    <p:animRot by="-1500000">
                                      <p:cBhvr>
                                        <p:cTn id="69" dur="125" fill="hold">
                                          <p:stCondLst>
                                            <p:cond delay="125"/>
                                          </p:stCondLst>
                                        </p:cTn>
                                        <p:tgtEl>
                                          <p:spTgt spid="2">
                                            <p:txEl>
                                              <p:pRg st="4" end="4"/>
                                            </p:txEl>
                                          </p:spTgt>
                                        </p:tgtEl>
                                        <p:attrNameLst>
                                          <p:attrName>r</p:attrName>
                                        </p:attrNameLst>
                                      </p:cBhvr>
                                    </p:animRot>
                                    <p:animRot by="-1500000">
                                      <p:cBhvr>
                                        <p:cTn id="70" dur="125" fill="hold">
                                          <p:stCondLst>
                                            <p:cond delay="250"/>
                                          </p:stCondLst>
                                        </p:cTn>
                                        <p:tgtEl>
                                          <p:spTgt spid="2">
                                            <p:txEl>
                                              <p:pRg st="4" end="4"/>
                                            </p:txEl>
                                          </p:spTgt>
                                        </p:tgtEl>
                                        <p:attrNameLst>
                                          <p:attrName>r</p:attrName>
                                        </p:attrNameLst>
                                      </p:cBhvr>
                                    </p:animRot>
                                    <p:animRot by="1500000">
                                      <p:cBhvr>
                                        <p:cTn id="71" dur="125" fill="hold">
                                          <p:stCondLst>
                                            <p:cond delay="375"/>
                                          </p:stCondLst>
                                        </p:cTn>
                                        <p:tgtEl>
                                          <p:spTgt spid="2">
                                            <p:txEl>
                                              <p:pRg st="4" end="4"/>
                                            </p:txEl>
                                          </p:spTgt>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right)">
                                      <p:cBhvr>
                                        <p:cTn id="76" dur="1000"/>
                                        <p:tgtEl>
                                          <p:spTgt spid="32"/>
                                        </p:tgtEl>
                                      </p:cBhvr>
                                    </p:animEffect>
                                  </p:childTnLst>
                                </p:cTn>
                              </p:par>
                              <p:par>
                                <p:cTn id="77" presetID="10" presetClass="entr" presetSubtype="0" fill="hold" nodeType="withEffect">
                                  <p:stCondLst>
                                    <p:cond delay="600"/>
                                  </p:stCondLst>
                                  <p:iterate type="wd">
                                    <p:tmPct val="10000"/>
                                  </p:iterate>
                                  <p:childTnLst>
                                    <p:set>
                                      <p:cBhvr>
                                        <p:cTn id="78" dur="1" fill="hold">
                                          <p:stCondLst>
                                            <p:cond delay="0"/>
                                          </p:stCondLst>
                                        </p:cTn>
                                        <p:tgtEl>
                                          <p:spTgt spid="32">
                                            <p:txEl>
                                              <p:pRg st="0" end="0"/>
                                            </p:txEl>
                                          </p:spTgt>
                                        </p:tgtEl>
                                        <p:attrNameLst>
                                          <p:attrName>style.visibility</p:attrName>
                                        </p:attrNameLst>
                                      </p:cBhvr>
                                      <p:to>
                                        <p:strVal val="visible"/>
                                      </p:to>
                                    </p:set>
                                    <p:animEffect transition="in" filter="fade">
                                      <p:cBhvr>
                                        <p:cTn id="79" dur="500"/>
                                        <p:tgtEl>
                                          <p:spTgt spid="32">
                                            <p:txEl>
                                              <p:pRg st="0" end="0"/>
                                            </p:txEl>
                                          </p:spTgt>
                                        </p:tgtEl>
                                      </p:cBhvr>
                                    </p:animEffect>
                                  </p:childTnLst>
                                </p:cTn>
                              </p:par>
                              <p:par>
                                <p:cTn id="80" presetID="10" presetClass="entr" presetSubtype="0" fill="hold" nodeType="withEffect">
                                  <p:stCondLst>
                                    <p:cond delay="600"/>
                                  </p:stCondLst>
                                  <p:iterate type="wd">
                                    <p:tmPct val="10000"/>
                                  </p:iterate>
                                  <p:childTnLst>
                                    <p:set>
                                      <p:cBhvr>
                                        <p:cTn id="81" dur="1" fill="hold">
                                          <p:stCondLst>
                                            <p:cond delay="0"/>
                                          </p:stCondLst>
                                        </p:cTn>
                                        <p:tgtEl>
                                          <p:spTgt spid="32">
                                            <p:txEl>
                                              <p:pRg st="1" end="1"/>
                                            </p:txEl>
                                          </p:spTgt>
                                        </p:tgtEl>
                                        <p:attrNameLst>
                                          <p:attrName>style.visibility</p:attrName>
                                        </p:attrNameLst>
                                      </p:cBhvr>
                                      <p:to>
                                        <p:strVal val="visible"/>
                                      </p:to>
                                    </p:set>
                                    <p:animEffect transition="in" filter="fade">
                                      <p:cBhvr>
                                        <p:cTn id="82" dur="500"/>
                                        <p:tgtEl>
                                          <p:spTgt spid="32">
                                            <p:txEl>
                                              <p:pRg st="1" end="1"/>
                                            </p:txEl>
                                          </p:spTgt>
                                        </p:tgtEl>
                                      </p:cBhvr>
                                    </p:animEffect>
                                  </p:childTnLst>
                                </p:cTn>
                              </p:par>
                              <p:par>
                                <p:cTn id="83" presetID="10" presetClass="entr" presetSubtype="0" fill="hold" nodeType="withEffect">
                                  <p:stCondLst>
                                    <p:cond delay="600"/>
                                  </p:stCondLst>
                                  <p:iterate type="wd">
                                    <p:tmPct val="10000"/>
                                  </p:iterate>
                                  <p:childTnLst>
                                    <p:set>
                                      <p:cBhvr>
                                        <p:cTn id="84" dur="1" fill="hold">
                                          <p:stCondLst>
                                            <p:cond delay="0"/>
                                          </p:stCondLst>
                                        </p:cTn>
                                        <p:tgtEl>
                                          <p:spTgt spid="32">
                                            <p:txEl>
                                              <p:pRg st="2" end="2"/>
                                            </p:txEl>
                                          </p:spTgt>
                                        </p:tgtEl>
                                        <p:attrNameLst>
                                          <p:attrName>style.visibility</p:attrName>
                                        </p:attrNameLst>
                                      </p:cBhvr>
                                      <p:to>
                                        <p:strVal val="visible"/>
                                      </p:to>
                                    </p:set>
                                    <p:animEffect transition="in" filter="fade">
                                      <p:cBhvr>
                                        <p:cTn id="85" dur="500"/>
                                        <p:tgtEl>
                                          <p:spTgt spid="32">
                                            <p:txEl>
                                              <p:pRg st="2" end="2"/>
                                            </p:txEl>
                                          </p:spTgt>
                                        </p:tgtEl>
                                      </p:cBhvr>
                                    </p:animEffect>
                                  </p:childTnLst>
                                </p:cTn>
                              </p:par>
                              <p:par>
                                <p:cTn id="86" presetID="10" presetClass="entr" presetSubtype="0" fill="hold" nodeType="withEffect">
                                  <p:stCondLst>
                                    <p:cond delay="600"/>
                                  </p:stCondLst>
                                  <p:iterate type="wd">
                                    <p:tmPct val="10000"/>
                                  </p:iterate>
                                  <p:childTnLst>
                                    <p:set>
                                      <p:cBhvr>
                                        <p:cTn id="87" dur="1" fill="hold">
                                          <p:stCondLst>
                                            <p:cond delay="0"/>
                                          </p:stCondLst>
                                        </p:cTn>
                                        <p:tgtEl>
                                          <p:spTgt spid="32">
                                            <p:txEl>
                                              <p:pRg st="3" end="3"/>
                                            </p:txEl>
                                          </p:spTgt>
                                        </p:tgtEl>
                                        <p:attrNameLst>
                                          <p:attrName>style.visibility</p:attrName>
                                        </p:attrNameLst>
                                      </p:cBhvr>
                                      <p:to>
                                        <p:strVal val="visible"/>
                                      </p:to>
                                    </p:set>
                                    <p:animEffect transition="in" filter="fade">
                                      <p:cBhvr>
                                        <p:cTn id="88" dur="500"/>
                                        <p:tgtEl>
                                          <p:spTgt spid="32">
                                            <p:txEl>
                                              <p:pRg st="3" end="3"/>
                                            </p:txEl>
                                          </p:spTgt>
                                        </p:tgtEl>
                                      </p:cBhvr>
                                    </p:animEffect>
                                  </p:childTnLst>
                                </p:cTn>
                              </p:par>
                              <p:par>
                                <p:cTn id="89" presetID="10" presetClass="entr" presetSubtype="0" fill="hold" nodeType="withEffect">
                                  <p:stCondLst>
                                    <p:cond delay="600"/>
                                  </p:stCondLst>
                                  <p:iterate type="wd">
                                    <p:tmPct val="10000"/>
                                  </p:iterate>
                                  <p:childTnLst>
                                    <p:set>
                                      <p:cBhvr>
                                        <p:cTn id="90" dur="1" fill="hold">
                                          <p:stCondLst>
                                            <p:cond delay="0"/>
                                          </p:stCondLst>
                                        </p:cTn>
                                        <p:tgtEl>
                                          <p:spTgt spid="32">
                                            <p:txEl>
                                              <p:pRg st="4" end="4"/>
                                            </p:txEl>
                                          </p:spTgt>
                                        </p:tgtEl>
                                        <p:attrNameLst>
                                          <p:attrName>style.visibility</p:attrName>
                                        </p:attrNameLst>
                                      </p:cBhvr>
                                      <p:to>
                                        <p:strVal val="visible"/>
                                      </p:to>
                                    </p:set>
                                    <p:animEffect transition="in" filter="fade">
                                      <p:cBhvr>
                                        <p:cTn id="91" dur="500"/>
                                        <p:tgtEl>
                                          <p:spTgt spid="32">
                                            <p:txEl>
                                              <p:pRg st="4" end="4"/>
                                            </p:txEl>
                                          </p:spTgt>
                                        </p:tgtEl>
                                      </p:cBhvr>
                                    </p:animEffect>
                                  </p:childTnLst>
                                </p:cTn>
                              </p:par>
                              <p:par>
                                <p:cTn id="92" presetID="34" presetClass="emph" presetSubtype="0" fill="hold" nodeType="withEffect">
                                  <p:stCondLst>
                                    <p:cond delay="1500"/>
                                  </p:stCondLst>
                                  <p:iterate type="wd">
                                    <p:tmPct val="10000"/>
                                  </p:iterate>
                                  <p:childTnLst>
                                    <p:animMotion origin="layout" path="M 0.0 0.0 L 0.0 -0.07213" pathEditMode="relative" ptsTypes="">
                                      <p:cBhvr>
                                        <p:cTn id="93" dur="250" accel="50000" decel="50000" autoRev="1" fill="hold">
                                          <p:stCondLst>
                                            <p:cond delay="0"/>
                                          </p:stCondLst>
                                        </p:cTn>
                                        <p:tgtEl>
                                          <p:spTgt spid="32">
                                            <p:txEl>
                                              <p:pRg st="0" end="0"/>
                                            </p:txEl>
                                          </p:spTgt>
                                        </p:tgtEl>
                                        <p:attrNameLst>
                                          <p:attrName>ppt_x</p:attrName>
                                          <p:attrName>ppt_y</p:attrName>
                                        </p:attrNameLst>
                                      </p:cBhvr>
                                    </p:animMotion>
                                    <p:animRot by="1500000">
                                      <p:cBhvr>
                                        <p:cTn id="94" dur="125" fill="hold">
                                          <p:stCondLst>
                                            <p:cond delay="0"/>
                                          </p:stCondLst>
                                        </p:cTn>
                                        <p:tgtEl>
                                          <p:spTgt spid="32">
                                            <p:txEl>
                                              <p:pRg st="0" end="0"/>
                                            </p:txEl>
                                          </p:spTgt>
                                        </p:tgtEl>
                                        <p:attrNameLst>
                                          <p:attrName>r</p:attrName>
                                        </p:attrNameLst>
                                      </p:cBhvr>
                                    </p:animRot>
                                    <p:animRot by="-1500000">
                                      <p:cBhvr>
                                        <p:cTn id="95" dur="125" fill="hold">
                                          <p:stCondLst>
                                            <p:cond delay="125"/>
                                          </p:stCondLst>
                                        </p:cTn>
                                        <p:tgtEl>
                                          <p:spTgt spid="32">
                                            <p:txEl>
                                              <p:pRg st="0" end="0"/>
                                            </p:txEl>
                                          </p:spTgt>
                                        </p:tgtEl>
                                        <p:attrNameLst>
                                          <p:attrName>r</p:attrName>
                                        </p:attrNameLst>
                                      </p:cBhvr>
                                    </p:animRot>
                                    <p:animRot by="-1500000">
                                      <p:cBhvr>
                                        <p:cTn id="96" dur="125" fill="hold">
                                          <p:stCondLst>
                                            <p:cond delay="250"/>
                                          </p:stCondLst>
                                        </p:cTn>
                                        <p:tgtEl>
                                          <p:spTgt spid="32">
                                            <p:txEl>
                                              <p:pRg st="0" end="0"/>
                                            </p:txEl>
                                          </p:spTgt>
                                        </p:tgtEl>
                                        <p:attrNameLst>
                                          <p:attrName>r</p:attrName>
                                        </p:attrNameLst>
                                      </p:cBhvr>
                                    </p:animRot>
                                    <p:animRot by="1500000">
                                      <p:cBhvr>
                                        <p:cTn id="97" dur="125" fill="hold">
                                          <p:stCondLst>
                                            <p:cond delay="375"/>
                                          </p:stCondLst>
                                        </p:cTn>
                                        <p:tgtEl>
                                          <p:spTgt spid="32">
                                            <p:txEl>
                                              <p:pRg st="0" end="0"/>
                                            </p:txEl>
                                          </p:spTgt>
                                        </p:tgtEl>
                                        <p:attrNameLst>
                                          <p:attrName>r</p:attrName>
                                        </p:attrNameLst>
                                      </p:cBhvr>
                                    </p:animRot>
                                  </p:childTnLst>
                                </p:cTn>
                              </p:par>
                              <p:par>
                                <p:cTn id="98" presetID="34" presetClass="emph" presetSubtype="0" fill="hold" nodeType="withEffect">
                                  <p:stCondLst>
                                    <p:cond delay="2200"/>
                                  </p:stCondLst>
                                  <p:iterate type="wd">
                                    <p:tmPct val="10000"/>
                                  </p:iterate>
                                  <p:childTnLst>
                                    <p:animMotion origin="layout" path="M 0.0 0.0 L 0.0 -0.07213" pathEditMode="relative" ptsTypes="">
                                      <p:cBhvr>
                                        <p:cTn id="99" dur="250" accel="50000" decel="50000" autoRev="1" fill="hold">
                                          <p:stCondLst>
                                            <p:cond delay="0"/>
                                          </p:stCondLst>
                                        </p:cTn>
                                        <p:tgtEl>
                                          <p:spTgt spid="32">
                                            <p:txEl>
                                              <p:pRg st="1" end="1"/>
                                            </p:txEl>
                                          </p:spTgt>
                                        </p:tgtEl>
                                        <p:attrNameLst>
                                          <p:attrName>ppt_x</p:attrName>
                                          <p:attrName>ppt_y</p:attrName>
                                        </p:attrNameLst>
                                      </p:cBhvr>
                                    </p:animMotion>
                                    <p:animRot by="1500000">
                                      <p:cBhvr>
                                        <p:cTn id="100" dur="125" fill="hold">
                                          <p:stCondLst>
                                            <p:cond delay="0"/>
                                          </p:stCondLst>
                                        </p:cTn>
                                        <p:tgtEl>
                                          <p:spTgt spid="32">
                                            <p:txEl>
                                              <p:pRg st="1" end="1"/>
                                            </p:txEl>
                                          </p:spTgt>
                                        </p:tgtEl>
                                        <p:attrNameLst>
                                          <p:attrName>r</p:attrName>
                                        </p:attrNameLst>
                                      </p:cBhvr>
                                    </p:animRot>
                                    <p:animRot by="-1500000">
                                      <p:cBhvr>
                                        <p:cTn id="101" dur="125" fill="hold">
                                          <p:stCondLst>
                                            <p:cond delay="125"/>
                                          </p:stCondLst>
                                        </p:cTn>
                                        <p:tgtEl>
                                          <p:spTgt spid="32">
                                            <p:txEl>
                                              <p:pRg st="1" end="1"/>
                                            </p:txEl>
                                          </p:spTgt>
                                        </p:tgtEl>
                                        <p:attrNameLst>
                                          <p:attrName>r</p:attrName>
                                        </p:attrNameLst>
                                      </p:cBhvr>
                                    </p:animRot>
                                    <p:animRot by="-1500000">
                                      <p:cBhvr>
                                        <p:cTn id="102" dur="125" fill="hold">
                                          <p:stCondLst>
                                            <p:cond delay="250"/>
                                          </p:stCondLst>
                                        </p:cTn>
                                        <p:tgtEl>
                                          <p:spTgt spid="32">
                                            <p:txEl>
                                              <p:pRg st="1" end="1"/>
                                            </p:txEl>
                                          </p:spTgt>
                                        </p:tgtEl>
                                        <p:attrNameLst>
                                          <p:attrName>r</p:attrName>
                                        </p:attrNameLst>
                                      </p:cBhvr>
                                    </p:animRot>
                                    <p:animRot by="1500000">
                                      <p:cBhvr>
                                        <p:cTn id="103" dur="125" fill="hold">
                                          <p:stCondLst>
                                            <p:cond delay="375"/>
                                          </p:stCondLst>
                                        </p:cTn>
                                        <p:tgtEl>
                                          <p:spTgt spid="32">
                                            <p:txEl>
                                              <p:pRg st="1" end="1"/>
                                            </p:txEl>
                                          </p:spTgt>
                                        </p:tgtEl>
                                        <p:attrNameLst>
                                          <p:attrName>r</p:attrName>
                                        </p:attrNameLst>
                                      </p:cBhvr>
                                    </p:animRot>
                                  </p:childTnLst>
                                </p:cTn>
                              </p:par>
                              <p:par>
                                <p:cTn id="104" presetID="34" presetClass="emph" presetSubtype="0" fill="hold" nodeType="withEffect">
                                  <p:stCondLst>
                                    <p:cond delay="2200"/>
                                  </p:stCondLst>
                                  <p:iterate type="wd">
                                    <p:tmPct val="10000"/>
                                  </p:iterate>
                                  <p:childTnLst>
                                    <p:animMotion origin="layout" path="M 0.0 0.0 L 0.0 -0.07213" pathEditMode="relative" ptsTypes="">
                                      <p:cBhvr>
                                        <p:cTn id="105" dur="250" accel="50000" decel="50000" autoRev="1" fill="hold">
                                          <p:stCondLst>
                                            <p:cond delay="0"/>
                                          </p:stCondLst>
                                        </p:cTn>
                                        <p:tgtEl>
                                          <p:spTgt spid="32">
                                            <p:txEl>
                                              <p:pRg st="2" end="2"/>
                                            </p:txEl>
                                          </p:spTgt>
                                        </p:tgtEl>
                                        <p:attrNameLst>
                                          <p:attrName>ppt_x</p:attrName>
                                          <p:attrName>ppt_y</p:attrName>
                                        </p:attrNameLst>
                                      </p:cBhvr>
                                    </p:animMotion>
                                    <p:animRot by="1500000">
                                      <p:cBhvr>
                                        <p:cTn id="106" dur="125" fill="hold">
                                          <p:stCondLst>
                                            <p:cond delay="0"/>
                                          </p:stCondLst>
                                        </p:cTn>
                                        <p:tgtEl>
                                          <p:spTgt spid="32">
                                            <p:txEl>
                                              <p:pRg st="2" end="2"/>
                                            </p:txEl>
                                          </p:spTgt>
                                        </p:tgtEl>
                                        <p:attrNameLst>
                                          <p:attrName>r</p:attrName>
                                        </p:attrNameLst>
                                      </p:cBhvr>
                                    </p:animRot>
                                    <p:animRot by="-1500000">
                                      <p:cBhvr>
                                        <p:cTn id="107" dur="125" fill="hold">
                                          <p:stCondLst>
                                            <p:cond delay="125"/>
                                          </p:stCondLst>
                                        </p:cTn>
                                        <p:tgtEl>
                                          <p:spTgt spid="32">
                                            <p:txEl>
                                              <p:pRg st="2" end="2"/>
                                            </p:txEl>
                                          </p:spTgt>
                                        </p:tgtEl>
                                        <p:attrNameLst>
                                          <p:attrName>r</p:attrName>
                                        </p:attrNameLst>
                                      </p:cBhvr>
                                    </p:animRot>
                                    <p:animRot by="-1500000">
                                      <p:cBhvr>
                                        <p:cTn id="108" dur="125" fill="hold">
                                          <p:stCondLst>
                                            <p:cond delay="250"/>
                                          </p:stCondLst>
                                        </p:cTn>
                                        <p:tgtEl>
                                          <p:spTgt spid="32">
                                            <p:txEl>
                                              <p:pRg st="2" end="2"/>
                                            </p:txEl>
                                          </p:spTgt>
                                        </p:tgtEl>
                                        <p:attrNameLst>
                                          <p:attrName>r</p:attrName>
                                        </p:attrNameLst>
                                      </p:cBhvr>
                                    </p:animRot>
                                    <p:animRot by="1500000">
                                      <p:cBhvr>
                                        <p:cTn id="109" dur="125" fill="hold">
                                          <p:stCondLst>
                                            <p:cond delay="375"/>
                                          </p:stCondLst>
                                        </p:cTn>
                                        <p:tgtEl>
                                          <p:spTgt spid="32">
                                            <p:txEl>
                                              <p:pRg st="2" end="2"/>
                                            </p:txEl>
                                          </p:spTgt>
                                        </p:tgtEl>
                                        <p:attrNameLst>
                                          <p:attrName>r</p:attrName>
                                        </p:attrNameLst>
                                      </p:cBhvr>
                                    </p:animRot>
                                  </p:childTnLst>
                                </p:cTn>
                              </p:par>
                              <p:par>
                                <p:cTn id="110" presetID="34" presetClass="emph" presetSubtype="0" fill="hold" nodeType="withEffect">
                                  <p:stCondLst>
                                    <p:cond delay="2200"/>
                                  </p:stCondLst>
                                  <p:iterate type="wd">
                                    <p:tmPct val="10000"/>
                                  </p:iterate>
                                  <p:childTnLst>
                                    <p:animMotion origin="layout" path="M 0.0 0.0 L 0.0 -0.07213" pathEditMode="relative" ptsTypes="">
                                      <p:cBhvr>
                                        <p:cTn id="111" dur="250" accel="50000" decel="50000" autoRev="1" fill="hold">
                                          <p:stCondLst>
                                            <p:cond delay="0"/>
                                          </p:stCondLst>
                                        </p:cTn>
                                        <p:tgtEl>
                                          <p:spTgt spid="32">
                                            <p:txEl>
                                              <p:pRg st="3" end="3"/>
                                            </p:txEl>
                                          </p:spTgt>
                                        </p:tgtEl>
                                        <p:attrNameLst>
                                          <p:attrName>ppt_x</p:attrName>
                                          <p:attrName>ppt_y</p:attrName>
                                        </p:attrNameLst>
                                      </p:cBhvr>
                                    </p:animMotion>
                                    <p:animRot by="1500000">
                                      <p:cBhvr>
                                        <p:cTn id="112" dur="125" fill="hold">
                                          <p:stCondLst>
                                            <p:cond delay="0"/>
                                          </p:stCondLst>
                                        </p:cTn>
                                        <p:tgtEl>
                                          <p:spTgt spid="32">
                                            <p:txEl>
                                              <p:pRg st="3" end="3"/>
                                            </p:txEl>
                                          </p:spTgt>
                                        </p:tgtEl>
                                        <p:attrNameLst>
                                          <p:attrName>r</p:attrName>
                                        </p:attrNameLst>
                                      </p:cBhvr>
                                    </p:animRot>
                                    <p:animRot by="-1500000">
                                      <p:cBhvr>
                                        <p:cTn id="113" dur="125" fill="hold">
                                          <p:stCondLst>
                                            <p:cond delay="125"/>
                                          </p:stCondLst>
                                        </p:cTn>
                                        <p:tgtEl>
                                          <p:spTgt spid="32">
                                            <p:txEl>
                                              <p:pRg st="3" end="3"/>
                                            </p:txEl>
                                          </p:spTgt>
                                        </p:tgtEl>
                                        <p:attrNameLst>
                                          <p:attrName>r</p:attrName>
                                        </p:attrNameLst>
                                      </p:cBhvr>
                                    </p:animRot>
                                    <p:animRot by="-1500000">
                                      <p:cBhvr>
                                        <p:cTn id="114" dur="125" fill="hold">
                                          <p:stCondLst>
                                            <p:cond delay="250"/>
                                          </p:stCondLst>
                                        </p:cTn>
                                        <p:tgtEl>
                                          <p:spTgt spid="32">
                                            <p:txEl>
                                              <p:pRg st="3" end="3"/>
                                            </p:txEl>
                                          </p:spTgt>
                                        </p:tgtEl>
                                        <p:attrNameLst>
                                          <p:attrName>r</p:attrName>
                                        </p:attrNameLst>
                                      </p:cBhvr>
                                    </p:animRot>
                                    <p:animRot by="1500000">
                                      <p:cBhvr>
                                        <p:cTn id="115" dur="125" fill="hold">
                                          <p:stCondLst>
                                            <p:cond delay="375"/>
                                          </p:stCondLst>
                                        </p:cTn>
                                        <p:tgtEl>
                                          <p:spTgt spid="32">
                                            <p:txEl>
                                              <p:pRg st="3" end="3"/>
                                            </p:txEl>
                                          </p:spTgt>
                                        </p:tgtEl>
                                        <p:attrNameLst>
                                          <p:attrName>r</p:attrName>
                                        </p:attrNameLst>
                                      </p:cBhvr>
                                    </p:animRot>
                                  </p:childTnLst>
                                </p:cTn>
                              </p:par>
                              <p:par>
                                <p:cTn id="116" presetID="34" presetClass="emph" presetSubtype="0" fill="hold" nodeType="withEffect">
                                  <p:stCondLst>
                                    <p:cond delay="2200"/>
                                  </p:stCondLst>
                                  <p:iterate type="wd">
                                    <p:tmPct val="10000"/>
                                  </p:iterate>
                                  <p:childTnLst>
                                    <p:animMotion origin="layout" path="M 0.0 0.0 L 0.0 -0.07213" pathEditMode="relative" ptsTypes="">
                                      <p:cBhvr>
                                        <p:cTn id="117" dur="250" accel="50000" decel="50000" autoRev="1" fill="hold">
                                          <p:stCondLst>
                                            <p:cond delay="0"/>
                                          </p:stCondLst>
                                        </p:cTn>
                                        <p:tgtEl>
                                          <p:spTgt spid="32">
                                            <p:txEl>
                                              <p:pRg st="4" end="4"/>
                                            </p:txEl>
                                          </p:spTgt>
                                        </p:tgtEl>
                                        <p:attrNameLst>
                                          <p:attrName>ppt_x</p:attrName>
                                          <p:attrName>ppt_y</p:attrName>
                                        </p:attrNameLst>
                                      </p:cBhvr>
                                    </p:animMotion>
                                    <p:animRot by="1500000">
                                      <p:cBhvr>
                                        <p:cTn id="118" dur="125" fill="hold">
                                          <p:stCondLst>
                                            <p:cond delay="0"/>
                                          </p:stCondLst>
                                        </p:cTn>
                                        <p:tgtEl>
                                          <p:spTgt spid="32">
                                            <p:txEl>
                                              <p:pRg st="4" end="4"/>
                                            </p:txEl>
                                          </p:spTgt>
                                        </p:tgtEl>
                                        <p:attrNameLst>
                                          <p:attrName>r</p:attrName>
                                        </p:attrNameLst>
                                      </p:cBhvr>
                                    </p:animRot>
                                    <p:animRot by="-1500000">
                                      <p:cBhvr>
                                        <p:cTn id="119" dur="125" fill="hold">
                                          <p:stCondLst>
                                            <p:cond delay="125"/>
                                          </p:stCondLst>
                                        </p:cTn>
                                        <p:tgtEl>
                                          <p:spTgt spid="32">
                                            <p:txEl>
                                              <p:pRg st="4" end="4"/>
                                            </p:txEl>
                                          </p:spTgt>
                                        </p:tgtEl>
                                        <p:attrNameLst>
                                          <p:attrName>r</p:attrName>
                                        </p:attrNameLst>
                                      </p:cBhvr>
                                    </p:animRot>
                                    <p:animRot by="-1500000">
                                      <p:cBhvr>
                                        <p:cTn id="120" dur="125" fill="hold">
                                          <p:stCondLst>
                                            <p:cond delay="250"/>
                                          </p:stCondLst>
                                        </p:cTn>
                                        <p:tgtEl>
                                          <p:spTgt spid="32">
                                            <p:txEl>
                                              <p:pRg st="4" end="4"/>
                                            </p:txEl>
                                          </p:spTgt>
                                        </p:tgtEl>
                                        <p:attrNameLst>
                                          <p:attrName>r</p:attrName>
                                        </p:attrNameLst>
                                      </p:cBhvr>
                                    </p:animRot>
                                    <p:animRot by="1500000">
                                      <p:cBhvr>
                                        <p:cTn id="121" dur="125" fill="hold">
                                          <p:stCondLst>
                                            <p:cond delay="375"/>
                                          </p:stCondLst>
                                        </p:cTn>
                                        <p:tgtEl>
                                          <p:spTgt spid="32">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2"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90600" y="739914"/>
            <a:ext cx="19050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BUS</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9" name="Flowchart: Display 8"/>
          <p:cNvSpPr/>
          <p:nvPr/>
        </p:nvSpPr>
        <p:spPr>
          <a:xfrm>
            <a:off x="2307772" y="1525108"/>
            <a:ext cx="5943600" cy="3960188"/>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A </a:t>
            </a:r>
            <a:r>
              <a:rPr lang="en-US" sz="2800" dirty="0" smtClean="0"/>
              <a:t>bus </a:t>
            </a:r>
            <a:r>
              <a:rPr lang="en-US" sz="2800" dirty="0"/>
              <a:t>topology consists of a main run of cable with a terminator at each </a:t>
            </a:r>
            <a:r>
              <a:rPr lang="en-US" sz="2800" dirty="0" smtClean="0"/>
              <a:t>end. </a:t>
            </a:r>
            <a:r>
              <a:rPr lang="en-US" sz="2800" dirty="0"/>
              <a:t>All nodes (file server, workstations, and peripherals) are connected to the linear cable. </a:t>
            </a:r>
            <a:endParaRPr lang="en-US" sz="2600" b="1" dirty="0"/>
          </a:p>
        </p:txBody>
      </p:sp>
      <p:grpSp>
        <p:nvGrpSpPr>
          <p:cNvPr id="14" name="Group 13"/>
          <p:cNvGrpSpPr/>
          <p:nvPr/>
        </p:nvGrpSpPr>
        <p:grpSpPr>
          <a:xfrm>
            <a:off x="614084" y="2652416"/>
            <a:ext cx="7977466" cy="1698985"/>
            <a:chOff x="614084" y="2652416"/>
            <a:chExt cx="7977466" cy="1698985"/>
          </a:xfrm>
        </p:grpSpPr>
        <p:cxnSp>
          <p:nvCxnSpPr>
            <p:cNvPr id="6" name="Straight Connector 5"/>
            <p:cNvCxnSpPr/>
            <p:nvPr/>
          </p:nvCxnSpPr>
          <p:spPr>
            <a:xfrm flipV="1">
              <a:off x="2071552" y="2652416"/>
              <a:ext cx="0" cy="816650"/>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Connector 16"/>
            <p:cNvCxnSpPr/>
            <p:nvPr/>
          </p:nvCxnSpPr>
          <p:spPr>
            <a:xfrm flipV="1">
              <a:off x="4735830" y="2654812"/>
              <a:ext cx="0" cy="816650"/>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Straight Connector 17"/>
            <p:cNvCxnSpPr/>
            <p:nvPr/>
          </p:nvCxnSpPr>
          <p:spPr>
            <a:xfrm flipV="1">
              <a:off x="7453994" y="2711691"/>
              <a:ext cx="0" cy="742409"/>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p:nvPr/>
          </p:nvCxnSpPr>
          <p:spPr>
            <a:xfrm flipV="1">
              <a:off x="3310890" y="3501995"/>
              <a:ext cx="1" cy="849406"/>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p:nvCxnSpPr>
          <p:spPr>
            <a:xfrm flipV="1">
              <a:off x="6328409" y="3501993"/>
              <a:ext cx="1" cy="849406"/>
            </a:xfrm>
            <a:prstGeom prst="line">
              <a:avLst/>
            </a:prstGeom>
          </p:spPr>
          <p:style>
            <a:lnRef idx="3">
              <a:schemeClr val="accent3"/>
            </a:lnRef>
            <a:fillRef idx="0">
              <a:schemeClr val="accent3"/>
            </a:fillRef>
            <a:effectRef idx="2">
              <a:schemeClr val="accent3"/>
            </a:effectRef>
            <a:fontRef idx="minor">
              <a:schemeClr val="tx1"/>
            </a:fontRef>
          </p:style>
        </p:cxnSp>
        <p:cxnSp>
          <p:nvCxnSpPr>
            <p:cNvPr id="4" name="Straight Arrow Connector 3"/>
            <p:cNvCxnSpPr/>
            <p:nvPr/>
          </p:nvCxnSpPr>
          <p:spPr>
            <a:xfrm>
              <a:off x="628650" y="3488823"/>
              <a:ext cx="79629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614084" y="3380902"/>
              <a:ext cx="152400" cy="182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3" name="Rectangle 22"/>
            <p:cNvSpPr/>
            <p:nvPr/>
          </p:nvSpPr>
          <p:spPr>
            <a:xfrm>
              <a:off x="8417858" y="3380902"/>
              <a:ext cx="152400" cy="18256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29" name="Diamond 28"/>
          <p:cNvSpPr/>
          <p:nvPr/>
        </p:nvSpPr>
        <p:spPr>
          <a:xfrm>
            <a:off x="3158918" y="4361329"/>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0" name="Diamond 29"/>
          <p:cNvSpPr/>
          <p:nvPr/>
        </p:nvSpPr>
        <p:spPr>
          <a:xfrm>
            <a:off x="3160058" y="3334871"/>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1" name="Diamond 30"/>
          <p:cNvSpPr/>
          <p:nvPr/>
        </p:nvSpPr>
        <p:spPr>
          <a:xfrm>
            <a:off x="1926273" y="3352800"/>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5" name="Diamond 34"/>
          <p:cNvSpPr/>
          <p:nvPr/>
        </p:nvSpPr>
        <p:spPr>
          <a:xfrm>
            <a:off x="4588789" y="3352800"/>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6" name="Diamond 35"/>
          <p:cNvSpPr/>
          <p:nvPr/>
        </p:nvSpPr>
        <p:spPr>
          <a:xfrm>
            <a:off x="6188989" y="3352800"/>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8" name="Diamond 37"/>
          <p:cNvSpPr/>
          <p:nvPr/>
        </p:nvSpPr>
        <p:spPr>
          <a:xfrm>
            <a:off x="7314060" y="3352800"/>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5" name="Group 4"/>
          <p:cNvGrpSpPr/>
          <p:nvPr/>
        </p:nvGrpSpPr>
        <p:grpSpPr>
          <a:xfrm>
            <a:off x="1299123" y="1772164"/>
            <a:ext cx="6623719" cy="3634662"/>
            <a:chOff x="1299123" y="1772164"/>
            <a:chExt cx="6623719" cy="3634662"/>
          </a:xfrm>
        </p:grpSpPr>
        <p:pic>
          <p:nvPicPr>
            <p:cNvPr id="3074"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123" y="1772164"/>
              <a:ext cx="1259240" cy="10699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8482" y="1772164"/>
              <a:ext cx="1259240" cy="10699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3602" y="1772164"/>
              <a:ext cx="1259240" cy="10699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6003" y="4336905"/>
              <a:ext cx="1259240" cy="10699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7634" y="4336905"/>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21116314">
              <a:off x="4176848" y="1905000"/>
              <a:ext cx="623752" cy="400110"/>
            </a:xfrm>
            <a:prstGeom prst="rect">
              <a:avLst/>
            </a:prstGeom>
            <a:noFill/>
          </p:spPr>
          <p:txBody>
            <a:bodyPr wrap="square" rtlCol="0">
              <a:spAutoFit/>
            </a:bodyPr>
            <a:lstStyle/>
            <a:p>
              <a:r>
                <a:rPr lang="en-US" sz="2000" b="1" dirty="0" smtClean="0">
                  <a:solidFill>
                    <a:schemeClr val="bg1"/>
                  </a:solidFill>
                </a:rPr>
                <a:t>PC2</a:t>
              </a:r>
              <a:endParaRPr lang="en-US" sz="2000" b="1" dirty="0">
                <a:solidFill>
                  <a:schemeClr val="bg1"/>
                </a:solidFill>
              </a:endParaRPr>
            </a:p>
          </p:txBody>
        </p:sp>
        <p:sp>
          <p:nvSpPr>
            <p:cNvPr id="24" name="TextBox 23"/>
            <p:cNvSpPr txBox="1"/>
            <p:nvPr/>
          </p:nvSpPr>
          <p:spPr>
            <a:xfrm rot="21116314">
              <a:off x="1548973" y="1920331"/>
              <a:ext cx="623752" cy="400110"/>
            </a:xfrm>
            <a:prstGeom prst="rect">
              <a:avLst/>
            </a:prstGeom>
            <a:noFill/>
          </p:spPr>
          <p:txBody>
            <a:bodyPr wrap="square" rtlCol="0">
              <a:spAutoFit/>
            </a:bodyPr>
            <a:lstStyle/>
            <a:p>
              <a:r>
                <a:rPr lang="en-US" sz="2000" b="1" dirty="0" smtClean="0">
                  <a:solidFill>
                    <a:schemeClr val="bg1"/>
                  </a:solidFill>
                </a:rPr>
                <a:t>PC1</a:t>
              </a:r>
              <a:endParaRPr lang="en-US" sz="2000" b="1" dirty="0">
                <a:solidFill>
                  <a:schemeClr val="bg1"/>
                </a:solidFill>
              </a:endParaRPr>
            </a:p>
          </p:txBody>
        </p:sp>
        <p:sp>
          <p:nvSpPr>
            <p:cNvPr id="25" name="TextBox 24"/>
            <p:cNvSpPr txBox="1"/>
            <p:nvPr/>
          </p:nvSpPr>
          <p:spPr>
            <a:xfrm rot="21116314">
              <a:off x="6895075" y="1870559"/>
              <a:ext cx="623752" cy="400110"/>
            </a:xfrm>
            <a:prstGeom prst="rect">
              <a:avLst/>
            </a:prstGeom>
            <a:noFill/>
          </p:spPr>
          <p:txBody>
            <a:bodyPr wrap="square" rtlCol="0">
              <a:spAutoFit/>
            </a:bodyPr>
            <a:lstStyle/>
            <a:p>
              <a:r>
                <a:rPr lang="en-US" sz="2000" b="1" dirty="0" smtClean="0">
                  <a:solidFill>
                    <a:schemeClr val="bg1"/>
                  </a:solidFill>
                </a:rPr>
                <a:t>PC3</a:t>
              </a:r>
              <a:endParaRPr lang="en-US" sz="2000" b="1" dirty="0">
                <a:solidFill>
                  <a:schemeClr val="bg1"/>
                </a:solidFill>
              </a:endParaRPr>
            </a:p>
          </p:txBody>
        </p:sp>
        <p:sp>
          <p:nvSpPr>
            <p:cNvPr id="26" name="TextBox 25"/>
            <p:cNvSpPr txBox="1"/>
            <p:nvPr/>
          </p:nvSpPr>
          <p:spPr>
            <a:xfrm rot="21116314">
              <a:off x="2996773" y="4434931"/>
              <a:ext cx="623752" cy="400110"/>
            </a:xfrm>
            <a:prstGeom prst="rect">
              <a:avLst/>
            </a:prstGeom>
            <a:noFill/>
          </p:spPr>
          <p:txBody>
            <a:bodyPr wrap="square" rtlCol="0">
              <a:spAutoFit/>
            </a:bodyPr>
            <a:lstStyle/>
            <a:p>
              <a:r>
                <a:rPr lang="en-US" sz="2000" b="1" dirty="0" smtClean="0">
                  <a:solidFill>
                    <a:schemeClr val="bg1"/>
                  </a:solidFill>
                </a:rPr>
                <a:t>PC4</a:t>
              </a:r>
              <a:endParaRPr lang="en-US" sz="2000" b="1" dirty="0">
                <a:solidFill>
                  <a:schemeClr val="bg1"/>
                </a:solidFill>
              </a:endParaRPr>
            </a:p>
          </p:txBody>
        </p:sp>
        <p:sp>
          <p:nvSpPr>
            <p:cNvPr id="27" name="TextBox 26"/>
            <p:cNvSpPr txBox="1"/>
            <p:nvPr/>
          </p:nvSpPr>
          <p:spPr>
            <a:xfrm rot="21116314">
              <a:off x="5980675" y="4461359"/>
              <a:ext cx="623752" cy="400110"/>
            </a:xfrm>
            <a:prstGeom prst="rect">
              <a:avLst/>
            </a:prstGeom>
            <a:noFill/>
          </p:spPr>
          <p:txBody>
            <a:bodyPr wrap="square" rtlCol="0">
              <a:spAutoFit/>
            </a:bodyPr>
            <a:lstStyle/>
            <a:p>
              <a:r>
                <a:rPr lang="en-US" sz="2000" b="1" dirty="0" smtClean="0">
                  <a:solidFill>
                    <a:schemeClr val="bg1"/>
                  </a:solidFill>
                </a:rPr>
                <a:t>PC5</a:t>
              </a:r>
              <a:endParaRPr lang="en-US" sz="2000" b="1" dirty="0">
                <a:solidFill>
                  <a:schemeClr val="bg1"/>
                </a:solidFill>
              </a:endParaRPr>
            </a:p>
          </p:txBody>
        </p:sp>
      </p:grpSp>
      <p:sp>
        <p:nvSpPr>
          <p:cNvPr id="15" name="Cloud Callout 14"/>
          <p:cNvSpPr/>
          <p:nvPr/>
        </p:nvSpPr>
        <p:spPr>
          <a:xfrm>
            <a:off x="476250" y="4724400"/>
            <a:ext cx="2266950" cy="1676400"/>
          </a:xfrm>
          <a:prstGeom prst="cloudCallout">
            <a:avLst>
              <a:gd name="adj1" fmla="val 64585"/>
              <a:gd name="adj2" fmla="val -4124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Send data to PC3</a:t>
            </a:r>
            <a:endParaRPr lang="en-US" sz="2000" b="1" dirty="0"/>
          </a:p>
        </p:txBody>
      </p:sp>
      <p:sp>
        <p:nvSpPr>
          <p:cNvPr id="39" name="Cloud Callout 38"/>
          <p:cNvSpPr/>
          <p:nvPr/>
        </p:nvSpPr>
        <p:spPr>
          <a:xfrm>
            <a:off x="4832087" y="457200"/>
            <a:ext cx="1873513" cy="1524000"/>
          </a:xfrm>
          <a:prstGeom prst="cloudCallout">
            <a:avLst>
              <a:gd name="adj1" fmla="val 58028"/>
              <a:gd name="adj2" fmla="val 4916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t>Received </a:t>
            </a:r>
            <a:r>
              <a:rPr lang="en-US" sz="2000" b="1" dirty="0" smtClean="0"/>
              <a:t>data from PC4</a:t>
            </a:r>
            <a:endParaRPr lang="en-US" sz="2000" b="1" dirty="0"/>
          </a:p>
        </p:txBody>
      </p:sp>
      <p:sp>
        <p:nvSpPr>
          <p:cNvPr id="40" name="Cloud Callout 39"/>
          <p:cNvSpPr/>
          <p:nvPr/>
        </p:nvSpPr>
        <p:spPr>
          <a:xfrm>
            <a:off x="352646" y="4015631"/>
            <a:ext cx="1598147" cy="904657"/>
          </a:xfrm>
          <a:prstGeom prst="cloudCallout">
            <a:avLst>
              <a:gd name="adj1" fmla="val -19240"/>
              <a:gd name="adj2" fmla="val -9409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Discard</a:t>
            </a:r>
            <a:endParaRPr lang="en-US" sz="2000" b="1" dirty="0"/>
          </a:p>
        </p:txBody>
      </p:sp>
      <p:sp>
        <p:nvSpPr>
          <p:cNvPr id="41" name="Cloud Callout 40"/>
          <p:cNvSpPr/>
          <p:nvPr/>
        </p:nvSpPr>
        <p:spPr>
          <a:xfrm>
            <a:off x="7123768" y="4213800"/>
            <a:ext cx="1598147" cy="904657"/>
          </a:xfrm>
          <a:prstGeom prst="cloudCallout">
            <a:avLst>
              <a:gd name="adj1" fmla="val 21751"/>
              <a:gd name="adj2" fmla="val -10767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Discard</a:t>
            </a:r>
            <a:endParaRPr lang="en-US" sz="2000" b="1" dirty="0"/>
          </a:p>
        </p:txBody>
      </p:sp>
    </p:spTree>
    <p:extLst>
      <p:ext uri="{BB962C8B-B14F-4D97-AF65-F5344CB8AC3E}">
        <p14:creationId xmlns:p14="http://schemas.microsoft.com/office/powerpoint/2010/main" val="3176170557"/>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80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1000"/>
                                        <p:tgtEl>
                                          <p:spTgt spid="9"/>
                                        </p:tgtEl>
                                      </p:cBhvr>
                                    </p:animEffect>
                                  </p:childTnLst>
                                </p:cTn>
                              </p:par>
                              <p:par>
                                <p:cTn id="13" presetID="10" presetClass="entr" presetSubtype="0" fill="hold" nodeType="withEffect">
                                  <p:stCondLst>
                                    <p:cond delay="2400"/>
                                  </p:stCondLst>
                                  <p:iterate type="wd">
                                    <p:tmPct val="0"/>
                                  </p:iterate>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34" presetClass="emph" presetSubtype="0" fill="hold" nodeType="withEffect">
                                  <p:stCondLst>
                                    <p:cond delay="2900"/>
                                  </p:stCondLst>
                                  <p:iterate type="wd">
                                    <p:tmPct val="10000"/>
                                  </p:iterate>
                                  <p:childTnLst>
                                    <p:animMotion origin="layout" path="M 0.0 0.0 L 0.0 -0.07213" pathEditMode="relative" ptsTypes="">
                                      <p:cBhvr>
                                        <p:cTn id="17" dur="250" accel="50000" decel="50000" autoRev="1" fill="hold">
                                          <p:stCondLst>
                                            <p:cond delay="0"/>
                                          </p:stCondLst>
                                        </p:cTn>
                                        <p:tgtEl>
                                          <p:spTgt spid="9">
                                            <p:txEl>
                                              <p:pRg st="0" end="0"/>
                                            </p:txEl>
                                          </p:spTgt>
                                        </p:tgtEl>
                                        <p:attrNameLst>
                                          <p:attrName>ppt_x</p:attrName>
                                          <p:attrName>ppt_y</p:attrName>
                                        </p:attrNameLst>
                                      </p:cBhvr>
                                    </p:animMotion>
                                    <p:animRot by="1500000">
                                      <p:cBhvr>
                                        <p:cTn id="18" dur="125" fill="hold">
                                          <p:stCondLst>
                                            <p:cond delay="0"/>
                                          </p:stCondLst>
                                        </p:cTn>
                                        <p:tgtEl>
                                          <p:spTgt spid="9">
                                            <p:txEl>
                                              <p:pRg st="0" end="0"/>
                                            </p:txEl>
                                          </p:spTgt>
                                        </p:tgtEl>
                                        <p:attrNameLst>
                                          <p:attrName>r</p:attrName>
                                        </p:attrNameLst>
                                      </p:cBhvr>
                                    </p:animRot>
                                    <p:animRot by="-1500000">
                                      <p:cBhvr>
                                        <p:cTn id="19" dur="125" fill="hold">
                                          <p:stCondLst>
                                            <p:cond delay="125"/>
                                          </p:stCondLst>
                                        </p:cTn>
                                        <p:tgtEl>
                                          <p:spTgt spid="9">
                                            <p:txEl>
                                              <p:pRg st="0" end="0"/>
                                            </p:txEl>
                                          </p:spTgt>
                                        </p:tgtEl>
                                        <p:attrNameLst>
                                          <p:attrName>r</p:attrName>
                                        </p:attrNameLst>
                                      </p:cBhvr>
                                    </p:animRot>
                                    <p:animRot by="-1500000">
                                      <p:cBhvr>
                                        <p:cTn id="20" dur="125" fill="hold">
                                          <p:stCondLst>
                                            <p:cond delay="250"/>
                                          </p:stCondLst>
                                        </p:cTn>
                                        <p:tgtEl>
                                          <p:spTgt spid="9">
                                            <p:txEl>
                                              <p:pRg st="0" end="0"/>
                                            </p:txEl>
                                          </p:spTgt>
                                        </p:tgtEl>
                                        <p:attrNameLst>
                                          <p:attrName>r</p:attrName>
                                        </p:attrNameLst>
                                      </p:cBhvr>
                                    </p:animRot>
                                    <p:animRot by="1500000">
                                      <p:cBhvr>
                                        <p:cTn id="21" dur="125" fill="hold">
                                          <p:stCondLst>
                                            <p:cond delay="375"/>
                                          </p:stCondLst>
                                        </p:cTn>
                                        <p:tgtEl>
                                          <p:spTgt spid="9">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1" nodeType="clickEffect">
                                  <p:stCondLst>
                                    <p:cond delay="0"/>
                                  </p:stCondLst>
                                  <p:iterate type="wd">
                                    <p:tmPct val="0"/>
                                  </p:iterate>
                                  <p:childTnLst>
                                    <p:animEffect transition="out" filter="wipe(left)">
                                      <p:cBhvr>
                                        <p:cTn id="25" dur="1000"/>
                                        <p:tgtEl>
                                          <p:spTgt spid="9">
                                            <p:txEl>
                                              <p:pRg st="0" end="0"/>
                                            </p:txEl>
                                          </p:spTgt>
                                        </p:tgtEl>
                                      </p:cBhvr>
                                    </p:animEffect>
                                    <p:set>
                                      <p:cBhvr>
                                        <p:cTn id="26" dur="1" fill="hold">
                                          <p:stCondLst>
                                            <p:cond delay="999"/>
                                          </p:stCondLst>
                                        </p:cTn>
                                        <p:tgtEl>
                                          <p:spTgt spid="9">
                                            <p:txEl>
                                              <p:pRg st="0" end="0"/>
                                            </p:txEl>
                                          </p:spTgt>
                                        </p:tgtEl>
                                        <p:attrNameLst>
                                          <p:attrName>style.visibility</p:attrName>
                                        </p:attrNameLst>
                                      </p:cBhvr>
                                      <p:to>
                                        <p:strVal val="hidden"/>
                                      </p:to>
                                    </p:set>
                                  </p:childTnLst>
                                </p:cTn>
                              </p:par>
                              <p:par>
                                <p:cTn id="27" presetID="22" presetClass="exit" presetSubtype="8" fill="hold" grpId="1" nodeType="withEffect">
                                  <p:stCondLst>
                                    <p:cond delay="0"/>
                                  </p:stCondLst>
                                  <p:childTnLst>
                                    <p:animEffect transition="out" filter="wipe(left)">
                                      <p:cBhvr>
                                        <p:cTn id="28" dur="1000"/>
                                        <p:tgtEl>
                                          <p:spTgt spid="9">
                                            <p:bg/>
                                          </p:spTgt>
                                        </p:tgtEl>
                                      </p:cBhvr>
                                    </p:animEffect>
                                    <p:set>
                                      <p:cBhvr>
                                        <p:cTn id="29" dur="1" fill="hold">
                                          <p:stCondLst>
                                            <p:cond delay="999"/>
                                          </p:stCondLst>
                                        </p:cTn>
                                        <p:tgtEl>
                                          <p:spTgt spid="9">
                                            <p:bg/>
                                          </p:spTgt>
                                        </p:tgtEl>
                                        <p:attrNameLst>
                                          <p:attrName>style.visibility</p:attrName>
                                        </p:attrNameLst>
                                      </p:cBhvr>
                                      <p:to>
                                        <p:strVal val="hidden"/>
                                      </p:to>
                                    </p:set>
                                  </p:childTnLst>
                                </p:cTn>
                              </p:par>
                              <p:par>
                                <p:cTn id="30" presetID="6" presetClass="entr" presetSubtype="32" fill="hold" nodeType="withEffect">
                                  <p:stCondLst>
                                    <p:cond delay="1100"/>
                                  </p:stCondLst>
                                  <p:childTnLst>
                                    <p:set>
                                      <p:cBhvr>
                                        <p:cTn id="31" dur="1" fill="hold">
                                          <p:stCondLst>
                                            <p:cond delay="0"/>
                                          </p:stCondLst>
                                        </p:cTn>
                                        <p:tgtEl>
                                          <p:spTgt spid="5"/>
                                        </p:tgtEl>
                                        <p:attrNameLst>
                                          <p:attrName>style.visibility</p:attrName>
                                        </p:attrNameLst>
                                      </p:cBhvr>
                                      <p:to>
                                        <p:strVal val="visible"/>
                                      </p:to>
                                    </p:set>
                                    <p:animEffect transition="in" filter="circle(out)">
                                      <p:cBhvr>
                                        <p:cTn id="32" dur="1000"/>
                                        <p:tgtEl>
                                          <p:spTgt spid="5"/>
                                        </p:tgtEl>
                                      </p:cBhvr>
                                    </p:animEffect>
                                  </p:childTnLst>
                                </p:cTn>
                              </p:par>
                              <p:par>
                                <p:cTn id="33" presetID="22" presetClass="entr" presetSubtype="8" fill="hold" nodeType="withEffect">
                                  <p:stCondLst>
                                    <p:cond delay="240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3000"/>
                                        <p:tgtEl>
                                          <p:spTgt spid="14"/>
                                        </p:tgtEl>
                                      </p:cBhvr>
                                    </p:animEffect>
                                  </p:childTnLst>
                                </p:cTn>
                              </p:par>
                              <p:par>
                                <p:cTn id="36" presetID="22" presetClass="entr" presetSubtype="2" fill="hold" grpId="0" nodeType="withEffect">
                                  <p:stCondLst>
                                    <p:cond delay="590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1000"/>
                                        <p:tgtEl>
                                          <p:spTgt spid="15"/>
                                        </p:tgtEl>
                                      </p:cBhvr>
                                    </p:animEffect>
                                  </p:childTnLst>
                                </p:cTn>
                              </p:par>
                              <p:par>
                                <p:cTn id="39" presetID="22" presetClass="exit" presetSubtype="4" fill="hold" grpId="1" nodeType="withEffect">
                                  <p:stCondLst>
                                    <p:cond delay="9000"/>
                                  </p:stCondLst>
                                  <p:childTnLst>
                                    <p:animEffect transition="out" filter="wipe(down)">
                                      <p:cBhvr>
                                        <p:cTn id="40" dur="1000"/>
                                        <p:tgtEl>
                                          <p:spTgt spid="15"/>
                                        </p:tgtEl>
                                      </p:cBhvr>
                                    </p:animEffect>
                                    <p:set>
                                      <p:cBhvr>
                                        <p:cTn id="41" dur="1" fill="hold">
                                          <p:stCondLst>
                                            <p:cond delay="999"/>
                                          </p:stCondLst>
                                        </p:cTn>
                                        <p:tgtEl>
                                          <p:spTgt spid="15"/>
                                        </p:tgtEl>
                                        <p:attrNameLst>
                                          <p:attrName>style.visibility</p:attrName>
                                        </p:attrNameLst>
                                      </p:cBhvr>
                                      <p:to>
                                        <p:strVal val="hidden"/>
                                      </p:to>
                                    </p:set>
                                  </p:childTnLst>
                                </p:cTn>
                              </p:par>
                              <p:par>
                                <p:cTn id="42" presetID="1" presetClass="entr" presetSubtype="0" fill="hold" grpId="2" nodeType="withEffect">
                                  <p:stCondLst>
                                    <p:cond delay="10000"/>
                                  </p:stCondLst>
                                  <p:childTnLst>
                                    <p:set>
                                      <p:cBhvr>
                                        <p:cTn id="43" dur="1" fill="hold">
                                          <p:stCondLst>
                                            <p:cond delay="0"/>
                                          </p:stCondLst>
                                        </p:cTn>
                                        <p:tgtEl>
                                          <p:spTgt spid="29"/>
                                        </p:tgtEl>
                                        <p:attrNameLst>
                                          <p:attrName>style.visibility</p:attrName>
                                        </p:attrNameLst>
                                      </p:cBhvr>
                                      <p:to>
                                        <p:strVal val="visible"/>
                                      </p:to>
                                    </p:set>
                                  </p:childTnLst>
                                </p:cTn>
                              </p:par>
                              <p:par>
                                <p:cTn id="44" presetID="64" presetClass="path" presetSubtype="0" accel="50000" decel="50000" fill="hold" grpId="0" nodeType="withEffect">
                                  <p:stCondLst>
                                    <p:cond delay="10100"/>
                                  </p:stCondLst>
                                  <p:childTnLst>
                                    <p:animMotion origin="layout" path="M -1.11111E-6 0.00023 L -0.00035 -0.14817 " pathEditMode="relative" rAng="0" ptsTypes="AA">
                                      <p:cBhvr>
                                        <p:cTn id="45" dur="2000" fill="hold"/>
                                        <p:tgtEl>
                                          <p:spTgt spid="29"/>
                                        </p:tgtEl>
                                        <p:attrNameLst>
                                          <p:attrName>ppt_x</p:attrName>
                                          <p:attrName>ppt_y</p:attrName>
                                        </p:attrNameLst>
                                      </p:cBhvr>
                                      <p:rCtr x="-17" y="-7420"/>
                                    </p:animMotion>
                                  </p:childTnLst>
                                </p:cTn>
                              </p:par>
                              <p:par>
                                <p:cTn id="46" presetID="1" presetClass="entr" presetSubtype="0" fill="hold" grpId="2" nodeType="withEffect">
                                  <p:stCondLst>
                                    <p:cond delay="12000"/>
                                  </p:stCondLst>
                                  <p:childTnLst>
                                    <p:set>
                                      <p:cBhvr>
                                        <p:cTn id="47" dur="1" fill="hold">
                                          <p:stCondLst>
                                            <p:cond delay="0"/>
                                          </p:stCondLst>
                                        </p:cTn>
                                        <p:tgtEl>
                                          <p:spTgt spid="30"/>
                                        </p:tgtEl>
                                        <p:attrNameLst>
                                          <p:attrName>style.visibility</p:attrName>
                                        </p:attrNameLst>
                                      </p:cBhvr>
                                      <p:to>
                                        <p:strVal val="visible"/>
                                      </p:to>
                                    </p:set>
                                  </p:childTnLst>
                                </p:cTn>
                              </p:par>
                              <p:par>
                                <p:cTn id="48" presetID="64" presetClass="path" presetSubtype="0" accel="50000" decel="50000" fill="hold" grpId="0" nodeType="withEffect">
                                  <p:stCondLst>
                                    <p:cond delay="12100"/>
                                  </p:stCondLst>
                                  <p:childTnLst>
                                    <p:animMotion origin="layout" path="M -4.72222E-6 0.00023 L -0.13767 0.00116 " pathEditMode="relative" rAng="0" ptsTypes="AA">
                                      <p:cBhvr>
                                        <p:cTn id="49" dur="2000" fill="hold"/>
                                        <p:tgtEl>
                                          <p:spTgt spid="30"/>
                                        </p:tgtEl>
                                        <p:attrNameLst>
                                          <p:attrName>ppt_x</p:attrName>
                                          <p:attrName>ppt_y</p:attrName>
                                        </p:attrNameLst>
                                      </p:cBhvr>
                                      <p:rCtr x="-6892" y="46"/>
                                    </p:animMotion>
                                  </p:childTnLst>
                                </p:cTn>
                              </p:par>
                              <p:par>
                                <p:cTn id="50" presetID="63" presetClass="path" presetSubtype="0" accel="50000" decel="50000" fill="hold" grpId="6" nodeType="withEffect">
                                  <p:stCondLst>
                                    <p:cond delay="12100"/>
                                  </p:stCondLst>
                                  <p:childTnLst>
                                    <p:animMotion origin="layout" path="M -1.11111E-6 -0.14679 L 0.15452 -0.14817 " pathEditMode="relative" rAng="0" ptsTypes="AA">
                                      <p:cBhvr>
                                        <p:cTn id="51" dur="2000" fill="hold"/>
                                        <p:tgtEl>
                                          <p:spTgt spid="29"/>
                                        </p:tgtEl>
                                        <p:attrNameLst>
                                          <p:attrName>ppt_x</p:attrName>
                                          <p:attrName>ppt_y</p:attrName>
                                        </p:attrNameLst>
                                      </p:cBhvr>
                                      <p:rCtr x="7726" y="-69"/>
                                    </p:animMotion>
                                  </p:childTnLst>
                                </p:cTn>
                              </p:par>
                              <p:par>
                                <p:cTn id="52" presetID="1" presetClass="entr" presetSubtype="0" fill="hold" grpId="2" nodeType="withEffect">
                                  <p:stCondLst>
                                    <p:cond delay="14200"/>
                                  </p:stCondLst>
                                  <p:childTnLst>
                                    <p:set>
                                      <p:cBhvr>
                                        <p:cTn id="53" dur="1" fill="hold">
                                          <p:stCondLst>
                                            <p:cond delay="0"/>
                                          </p:stCondLst>
                                        </p:cTn>
                                        <p:tgtEl>
                                          <p:spTgt spid="31"/>
                                        </p:tgtEl>
                                        <p:attrNameLst>
                                          <p:attrName>style.visibility</p:attrName>
                                        </p:attrNameLst>
                                      </p:cBhvr>
                                      <p:to>
                                        <p:strVal val="visible"/>
                                      </p:to>
                                    </p:set>
                                  </p:childTnLst>
                                </p:cTn>
                              </p:par>
                              <p:par>
                                <p:cTn id="54" presetID="64" presetClass="path" presetSubtype="0" accel="50000" decel="50000" fill="hold" grpId="0" nodeType="withEffect">
                                  <p:stCondLst>
                                    <p:cond delay="14200"/>
                                  </p:stCondLst>
                                  <p:childTnLst>
                                    <p:animMotion origin="layout" path="M 1.11111E-6 0.00023 L -0.00087 -0.12806 " pathEditMode="relative" rAng="0" ptsTypes="AA">
                                      <p:cBhvr>
                                        <p:cTn id="55" dur="2000" fill="hold"/>
                                        <p:tgtEl>
                                          <p:spTgt spid="31"/>
                                        </p:tgtEl>
                                        <p:attrNameLst>
                                          <p:attrName>ppt_x</p:attrName>
                                          <p:attrName>ppt_y</p:attrName>
                                        </p:attrNameLst>
                                      </p:cBhvr>
                                      <p:rCtr x="-52" y="-6426"/>
                                    </p:animMotion>
                                  </p:childTnLst>
                                </p:cTn>
                              </p:par>
                              <p:par>
                                <p:cTn id="56" presetID="31" presetClass="exit" presetSubtype="0" fill="hold" grpId="3" nodeType="withEffect">
                                  <p:stCondLst>
                                    <p:cond delay="16200"/>
                                  </p:stCondLst>
                                  <p:childTnLst>
                                    <p:anim calcmode="lin" valueType="num">
                                      <p:cBhvr>
                                        <p:cTn id="57" dur="1000"/>
                                        <p:tgtEl>
                                          <p:spTgt spid="31"/>
                                        </p:tgtEl>
                                        <p:attrNameLst>
                                          <p:attrName>ppt_w</p:attrName>
                                        </p:attrNameLst>
                                      </p:cBhvr>
                                      <p:tavLst>
                                        <p:tav tm="0">
                                          <p:val>
                                            <p:strVal val="ppt_w"/>
                                          </p:val>
                                        </p:tav>
                                        <p:tav tm="100000">
                                          <p:val>
                                            <p:fltVal val="0"/>
                                          </p:val>
                                        </p:tav>
                                      </p:tavLst>
                                    </p:anim>
                                    <p:anim calcmode="lin" valueType="num">
                                      <p:cBhvr>
                                        <p:cTn id="58" dur="1000"/>
                                        <p:tgtEl>
                                          <p:spTgt spid="31"/>
                                        </p:tgtEl>
                                        <p:attrNameLst>
                                          <p:attrName>ppt_h</p:attrName>
                                        </p:attrNameLst>
                                      </p:cBhvr>
                                      <p:tavLst>
                                        <p:tav tm="0">
                                          <p:val>
                                            <p:strVal val="ppt_h"/>
                                          </p:val>
                                        </p:tav>
                                        <p:tav tm="100000">
                                          <p:val>
                                            <p:fltVal val="0"/>
                                          </p:val>
                                        </p:tav>
                                      </p:tavLst>
                                    </p:anim>
                                    <p:anim calcmode="lin" valueType="num">
                                      <p:cBhvr>
                                        <p:cTn id="59" dur="1000"/>
                                        <p:tgtEl>
                                          <p:spTgt spid="31"/>
                                        </p:tgtEl>
                                        <p:attrNameLst>
                                          <p:attrName>style.rotation</p:attrName>
                                        </p:attrNameLst>
                                      </p:cBhvr>
                                      <p:tavLst>
                                        <p:tav tm="0">
                                          <p:val>
                                            <p:fltVal val="0"/>
                                          </p:val>
                                        </p:tav>
                                        <p:tav tm="100000">
                                          <p:val>
                                            <p:fltVal val="90"/>
                                          </p:val>
                                        </p:tav>
                                      </p:tavLst>
                                    </p:anim>
                                    <p:animEffect transition="out" filter="fade">
                                      <p:cBhvr>
                                        <p:cTn id="60" dur="1000"/>
                                        <p:tgtEl>
                                          <p:spTgt spid="31"/>
                                        </p:tgtEl>
                                      </p:cBhvr>
                                    </p:animEffect>
                                    <p:set>
                                      <p:cBhvr>
                                        <p:cTn id="61" dur="1" fill="hold">
                                          <p:stCondLst>
                                            <p:cond delay="999"/>
                                          </p:stCondLst>
                                        </p:cTn>
                                        <p:tgtEl>
                                          <p:spTgt spid="31"/>
                                        </p:tgtEl>
                                        <p:attrNameLst>
                                          <p:attrName>style.visibility</p:attrName>
                                        </p:attrNameLst>
                                      </p:cBhvr>
                                      <p:to>
                                        <p:strVal val="hidden"/>
                                      </p:to>
                                    </p:set>
                                  </p:childTnLst>
                                </p:cTn>
                              </p:par>
                              <p:par>
                                <p:cTn id="62" presetID="35" presetClass="path" presetSubtype="0" accel="50000" decel="50000" fill="hold" grpId="3" nodeType="withEffect">
                                  <p:stCondLst>
                                    <p:cond delay="14200"/>
                                  </p:stCondLst>
                                  <p:childTnLst>
                                    <p:animMotion origin="layout" path="M -0.13628 5.45539E-7 L -0.27309 -0.00139 " pathEditMode="relative" rAng="0" ptsTypes="AA">
                                      <p:cBhvr>
                                        <p:cTn id="63" dur="2000" fill="hold"/>
                                        <p:tgtEl>
                                          <p:spTgt spid="30"/>
                                        </p:tgtEl>
                                        <p:attrNameLst>
                                          <p:attrName>ppt_x</p:attrName>
                                          <p:attrName>ppt_y</p:attrName>
                                        </p:attrNameLst>
                                      </p:cBhvr>
                                      <p:rCtr x="-6840" y="-69"/>
                                    </p:animMotion>
                                  </p:childTnLst>
                                </p:cTn>
                              </p:par>
                              <p:par>
                                <p:cTn id="64" presetID="1" presetClass="entr" presetSubtype="0" fill="hold" grpId="2" nodeType="withEffect">
                                  <p:stCondLst>
                                    <p:cond delay="14200"/>
                                  </p:stCondLst>
                                  <p:childTnLst>
                                    <p:set>
                                      <p:cBhvr>
                                        <p:cTn id="65" dur="1" fill="hold">
                                          <p:stCondLst>
                                            <p:cond delay="0"/>
                                          </p:stCondLst>
                                        </p:cTn>
                                        <p:tgtEl>
                                          <p:spTgt spid="35"/>
                                        </p:tgtEl>
                                        <p:attrNameLst>
                                          <p:attrName>style.visibility</p:attrName>
                                        </p:attrNameLst>
                                      </p:cBhvr>
                                      <p:to>
                                        <p:strVal val="visible"/>
                                      </p:to>
                                    </p:set>
                                  </p:childTnLst>
                                </p:cTn>
                              </p:par>
                              <p:par>
                                <p:cTn id="66" presetID="64" presetClass="path" presetSubtype="0" accel="50000" decel="50000" fill="hold" grpId="0" nodeType="withEffect">
                                  <p:stCondLst>
                                    <p:cond delay="14200"/>
                                  </p:stCondLst>
                                  <p:childTnLst>
                                    <p:animMotion origin="layout" path="M -4.72222E-6 0.00023 L -0.00052 -0.12228 " pathEditMode="relative" rAng="0" ptsTypes="AA">
                                      <p:cBhvr>
                                        <p:cTn id="67" dur="2000" fill="hold"/>
                                        <p:tgtEl>
                                          <p:spTgt spid="35"/>
                                        </p:tgtEl>
                                        <p:attrNameLst>
                                          <p:attrName>ppt_x</p:attrName>
                                          <p:attrName>ppt_y</p:attrName>
                                        </p:attrNameLst>
                                      </p:cBhvr>
                                      <p:rCtr x="-35" y="-6126"/>
                                    </p:animMotion>
                                  </p:childTnLst>
                                </p:cTn>
                              </p:par>
                              <p:par>
                                <p:cTn id="68" presetID="31" presetClass="exit" presetSubtype="0" fill="hold" grpId="3" nodeType="withEffect">
                                  <p:stCondLst>
                                    <p:cond delay="16200"/>
                                  </p:stCondLst>
                                  <p:childTnLst>
                                    <p:anim calcmode="lin" valueType="num">
                                      <p:cBhvr>
                                        <p:cTn id="69" dur="1000"/>
                                        <p:tgtEl>
                                          <p:spTgt spid="35"/>
                                        </p:tgtEl>
                                        <p:attrNameLst>
                                          <p:attrName>ppt_w</p:attrName>
                                        </p:attrNameLst>
                                      </p:cBhvr>
                                      <p:tavLst>
                                        <p:tav tm="0">
                                          <p:val>
                                            <p:strVal val="ppt_w"/>
                                          </p:val>
                                        </p:tav>
                                        <p:tav tm="100000">
                                          <p:val>
                                            <p:fltVal val="0"/>
                                          </p:val>
                                        </p:tav>
                                      </p:tavLst>
                                    </p:anim>
                                    <p:anim calcmode="lin" valueType="num">
                                      <p:cBhvr>
                                        <p:cTn id="70" dur="1000"/>
                                        <p:tgtEl>
                                          <p:spTgt spid="35"/>
                                        </p:tgtEl>
                                        <p:attrNameLst>
                                          <p:attrName>ppt_h</p:attrName>
                                        </p:attrNameLst>
                                      </p:cBhvr>
                                      <p:tavLst>
                                        <p:tav tm="0">
                                          <p:val>
                                            <p:strVal val="ppt_h"/>
                                          </p:val>
                                        </p:tav>
                                        <p:tav tm="100000">
                                          <p:val>
                                            <p:fltVal val="0"/>
                                          </p:val>
                                        </p:tav>
                                      </p:tavLst>
                                    </p:anim>
                                    <p:anim calcmode="lin" valueType="num">
                                      <p:cBhvr>
                                        <p:cTn id="71" dur="1000"/>
                                        <p:tgtEl>
                                          <p:spTgt spid="35"/>
                                        </p:tgtEl>
                                        <p:attrNameLst>
                                          <p:attrName>style.rotation</p:attrName>
                                        </p:attrNameLst>
                                      </p:cBhvr>
                                      <p:tavLst>
                                        <p:tav tm="0">
                                          <p:val>
                                            <p:fltVal val="0"/>
                                          </p:val>
                                        </p:tav>
                                        <p:tav tm="100000">
                                          <p:val>
                                            <p:fltVal val="90"/>
                                          </p:val>
                                        </p:tav>
                                      </p:tavLst>
                                    </p:anim>
                                    <p:animEffect transition="out" filter="fade">
                                      <p:cBhvr>
                                        <p:cTn id="72" dur="1000"/>
                                        <p:tgtEl>
                                          <p:spTgt spid="35"/>
                                        </p:tgtEl>
                                      </p:cBhvr>
                                    </p:animEffect>
                                    <p:set>
                                      <p:cBhvr>
                                        <p:cTn id="73" dur="1" fill="hold">
                                          <p:stCondLst>
                                            <p:cond delay="999"/>
                                          </p:stCondLst>
                                        </p:cTn>
                                        <p:tgtEl>
                                          <p:spTgt spid="35"/>
                                        </p:tgtEl>
                                        <p:attrNameLst>
                                          <p:attrName>style.visibility</p:attrName>
                                        </p:attrNameLst>
                                      </p:cBhvr>
                                      <p:to>
                                        <p:strVal val="hidden"/>
                                      </p:to>
                                    </p:set>
                                  </p:childTnLst>
                                </p:cTn>
                              </p:par>
                              <p:par>
                                <p:cTn id="74" presetID="63" presetClass="path" presetSubtype="0" accel="50000" decel="50000" fill="hold" grpId="3" nodeType="withEffect">
                                  <p:stCondLst>
                                    <p:cond delay="14200"/>
                                  </p:stCondLst>
                                  <p:childTnLst>
                                    <p:animMotion origin="layout" path="M 0.15556 -0.14679 L 0.33108 -0.1454 " pathEditMode="relative" rAng="0" ptsTypes="AA">
                                      <p:cBhvr>
                                        <p:cTn id="75" dur="2000" fill="hold"/>
                                        <p:tgtEl>
                                          <p:spTgt spid="29"/>
                                        </p:tgtEl>
                                        <p:attrNameLst>
                                          <p:attrName>ppt_x</p:attrName>
                                          <p:attrName>ppt_y</p:attrName>
                                        </p:attrNameLst>
                                      </p:cBhvr>
                                      <p:rCtr x="8767" y="69"/>
                                    </p:animMotion>
                                  </p:childTnLst>
                                </p:cTn>
                              </p:par>
                              <p:par>
                                <p:cTn id="76" presetID="1" presetClass="entr" presetSubtype="0" fill="hold" grpId="1" nodeType="withEffect">
                                  <p:stCondLst>
                                    <p:cond delay="16200"/>
                                  </p:stCondLst>
                                  <p:childTnLst>
                                    <p:set>
                                      <p:cBhvr>
                                        <p:cTn id="77" dur="1" fill="hold">
                                          <p:stCondLst>
                                            <p:cond delay="0"/>
                                          </p:stCondLst>
                                        </p:cTn>
                                        <p:tgtEl>
                                          <p:spTgt spid="36"/>
                                        </p:tgtEl>
                                        <p:attrNameLst>
                                          <p:attrName>style.visibility</p:attrName>
                                        </p:attrNameLst>
                                      </p:cBhvr>
                                      <p:to>
                                        <p:strVal val="visible"/>
                                      </p:to>
                                    </p:set>
                                  </p:childTnLst>
                                </p:cTn>
                              </p:par>
                              <p:par>
                                <p:cTn id="78" presetID="64" presetClass="path" presetSubtype="0" accel="50000" decel="50000" fill="hold" grpId="0" nodeType="withEffect">
                                  <p:stCondLst>
                                    <p:cond delay="16200"/>
                                  </p:stCondLst>
                                  <p:childTnLst>
                                    <p:animMotion origin="layout" path="M -0.00034 0.1528 L 0.00018 -0.00323 " pathEditMode="relative" rAng="0" ptsTypes="AA">
                                      <p:cBhvr>
                                        <p:cTn id="79" dur="2000" spd="-100000" fill="hold"/>
                                        <p:tgtEl>
                                          <p:spTgt spid="36"/>
                                        </p:tgtEl>
                                        <p:attrNameLst>
                                          <p:attrName>ppt_x</p:attrName>
                                          <p:attrName>ppt_y</p:attrName>
                                        </p:attrNameLst>
                                      </p:cBhvr>
                                      <p:rCtr x="17" y="-7813"/>
                                    </p:animMotion>
                                  </p:childTnLst>
                                </p:cTn>
                              </p:par>
                              <p:par>
                                <p:cTn id="80" presetID="63" presetClass="path" presetSubtype="0" accel="50000" decel="50000" fill="hold" grpId="4" nodeType="withEffect">
                                  <p:stCondLst>
                                    <p:cond delay="16200"/>
                                  </p:stCondLst>
                                  <p:childTnLst>
                                    <p:animMotion origin="layout" path="M 0.33056 -0.14679 L 0.45452 -0.14817 " pathEditMode="relative" rAng="0" ptsTypes="AA">
                                      <p:cBhvr>
                                        <p:cTn id="81" dur="2000" fill="hold"/>
                                        <p:tgtEl>
                                          <p:spTgt spid="29"/>
                                        </p:tgtEl>
                                        <p:attrNameLst>
                                          <p:attrName>ppt_x</p:attrName>
                                          <p:attrName>ppt_y</p:attrName>
                                        </p:attrNameLst>
                                      </p:cBhvr>
                                      <p:rCtr x="6198" y="-69"/>
                                    </p:animMotion>
                                  </p:childTnLst>
                                </p:cTn>
                              </p:par>
                              <p:par>
                                <p:cTn id="82" presetID="1" presetClass="entr" presetSubtype="0" fill="hold" grpId="1" nodeType="withEffect">
                                  <p:stCondLst>
                                    <p:cond delay="18200"/>
                                  </p:stCondLst>
                                  <p:childTnLst>
                                    <p:set>
                                      <p:cBhvr>
                                        <p:cTn id="83" dur="1" fill="hold">
                                          <p:stCondLst>
                                            <p:cond delay="0"/>
                                          </p:stCondLst>
                                        </p:cTn>
                                        <p:tgtEl>
                                          <p:spTgt spid="38"/>
                                        </p:tgtEl>
                                        <p:attrNameLst>
                                          <p:attrName>style.visibility</p:attrName>
                                        </p:attrNameLst>
                                      </p:cBhvr>
                                      <p:to>
                                        <p:strVal val="visible"/>
                                      </p:to>
                                    </p:set>
                                  </p:childTnLst>
                                </p:cTn>
                              </p:par>
                              <p:par>
                                <p:cTn id="84" presetID="64" presetClass="path" presetSubtype="0" accel="50000" decel="50000" fill="hold" grpId="0" nodeType="withEffect">
                                  <p:stCondLst>
                                    <p:cond delay="18200"/>
                                  </p:stCondLst>
                                  <p:childTnLst>
                                    <p:animMotion origin="layout" path="M 5E-6 0.00046 L -0.0007 -0.12228 " pathEditMode="relative" rAng="0" ptsTypes="AA">
                                      <p:cBhvr>
                                        <p:cTn id="85" dur="2000" fill="hold"/>
                                        <p:tgtEl>
                                          <p:spTgt spid="38"/>
                                        </p:tgtEl>
                                        <p:attrNameLst>
                                          <p:attrName>ppt_x</p:attrName>
                                          <p:attrName>ppt_y</p:attrName>
                                        </p:attrNameLst>
                                      </p:cBhvr>
                                      <p:rCtr x="-35" y="-6149"/>
                                    </p:animMotion>
                                  </p:childTnLst>
                                </p:cTn>
                              </p:par>
                              <p:par>
                                <p:cTn id="86" presetID="31" presetClass="exit" presetSubtype="0" fill="hold" grpId="2" nodeType="withEffect">
                                  <p:stCondLst>
                                    <p:cond delay="20200"/>
                                  </p:stCondLst>
                                  <p:childTnLst>
                                    <p:anim calcmode="lin" valueType="num">
                                      <p:cBhvr>
                                        <p:cTn id="87" dur="1000"/>
                                        <p:tgtEl>
                                          <p:spTgt spid="38"/>
                                        </p:tgtEl>
                                        <p:attrNameLst>
                                          <p:attrName>ppt_w</p:attrName>
                                        </p:attrNameLst>
                                      </p:cBhvr>
                                      <p:tavLst>
                                        <p:tav tm="0">
                                          <p:val>
                                            <p:strVal val="ppt_w"/>
                                          </p:val>
                                        </p:tav>
                                        <p:tav tm="100000">
                                          <p:val>
                                            <p:fltVal val="0"/>
                                          </p:val>
                                        </p:tav>
                                      </p:tavLst>
                                    </p:anim>
                                    <p:anim calcmode="lin" valueType="num">
                                      <p:cBhvr>
                                        <p:cTn id="88" dur="1000"/>
                                        <p:tgtEl>
                                          <p:spTgt spid="38"/>
                                        </p:tgtEl>
                                        <p:attrNameLst>
                                          <p:attrName>ppt_h</p:attrName>
                                        </p:attrNameLst>
                                      </p:cBhvr>
                                      <p:tavLst>
                                        <p:tav tm="0">
                                          <p:val>
                                            <p:strVal val="ppt_h"/>
                                          </p:val>
                                        </p:tav>
                                        <p:tav tm="100000">
                                          <p:val>
                                            <p:fltVal val="0"/>
                                          </p:val>
                                        </p:tav>
                                      </p:tavLst>
                                    </p:anim>
                                    <p:anim calcmode="lin" valueType="num">
                                      <p:cBhvr>
                                        <p:cTn id="89" dur="1000"/>
                                        <p:tgtEl>
                                          <p:spTgt spid="38"/>
                                        </p:tgtEl>
                                        <p:attrNameLst>
                                          <p:attrName>style.rotation</p:attrName>
                                        </p:attrNameLst>
                                      </p:cBhvr>
                                      <p:tavLst>
                                        <p:tav tm="0">
                                          <p:val>
                                            <p:fltVal val="0"/>
                                          </p:val>
                                        </p:tav>
                                        <p:tav tm="100000">
                                          <p:val>
                                            <p:fltVal val="90"/>
                                          </p:val>
                                        </p:tav>
                                      </p:tavLst>
                                    </p:anim>
                                    <p:animEffect transition="out" filter="fade">
                                      <p:cBhvr>
                                        <p:cTn id="90" dur="1000"/>
                                        <p:tgtEl>
                                          <p:spTgt spid="38"/>
                                        </p:tgtEl>
                                      </p:cBhvr>
                                    </p:animEffect>
                                    <p:set>
                                      <p:cBhvr>
                                        <p:cTn id="91" dur="1" fill="hold">
                                          <p:stCondLst>
                                            <p:cond delay="999"/>
                                          </p:stCondLst>
                                        </p:cTn>
                                        <p:tgtEl>
                                          <p:spTgt spid="38"/>
                                        </p:tgtEl>
                                        <p:attrNameLst>
                                          <p:attrName>style.visibility</p:attrName>
                                        </p:attrNameLst>
                                      </p:cBhvr>
                                      <p:to>
                                        <p:strVal val="hidden"/>
                                      </p:to>
                                    </p:set>
                                  </p:childTnLst>
                                </p:cTn>
                              </p:par>
                              <p:par>
                                <p:cTn id="92" presetID="22" presetClass="entr" presetSubtype="2" fill="hold" grpId="0" nodeType="withEffect">
                                  <p:stCondLst>
                                    <p:cond delay="20200"/>
                                  </p:stCondLst>
                                  <p:childTnLst>
                                    <p:set>
                                      <p:cBhvr>
                                        <p:cTn id="93" dur="1" fill="hold">
                                          <p:stCondLst>
                                            <p:cond delay="0"/>
                                          </p:stCondLst>
                                        </p:cTn>
                                        <p:tgtEl>
                                          <p:spTgt spid="39"/>
                                        </p:tgtEl>
                                        <p:attrNameLst>
                                          <p:attrName>style.visibility</p:attrName>
                                        </p:attrNameLst>
                                      </p:cBhvr>
                                      <p:to>
                                        <p:strVal val="visible"/>
                                      </p:to>
                                    </p:set>
                                    <p:animEffect transition="in" filter="wipe(right)">
                                      <p:cBhvr>
                                        <p:cTn id="94" dur="1000"/>
                                        <p:tgtEl>
                                          <p:spTgt spid="39"/>
                                        </p:tgtEl>
                                      </p:cBhvr>
                                    </p:animEffect>
                                  </p:childTnLst>
                                </p:cTn>
                              </p:par>
                              <p:par>
                                <p:cTn id="95" presetID="22" presetClass="exit" presetSubtype="4" fill="hold" grpId="1" nodeType="withEffect">
                                  <p:stCondLst>
                                    <p:cond delay="22900"/>
                                  </p:stCondLst>
                                  <p:childTnLst>
                                    <p:animEffect transition="out" filter="wipe(down)">
                                      <p:cBhvr>
                                        <p:cTn id="96" dur="1000"/>
                                        <p:tgtEl>
                                          <p:spTgt spid="39"/>
                                        </p:tgtEl>
                                      </p:cBhvr>
                                    </p:animEffect>
                                    <p:set>
                                      <p:cBhvr>
                                        <p:cTn id="97" dur="1" fill="hold">
                                          <p:stCondLst>
                                            <p:cond delay="999"/>
                                          </p:stCondLst>
                                        </p:cTn>
                                        <p:tgtEl>
                                          <p:spTgt spid="39"/>
                                        </p:tgtEl>
                                        <p:attrNameLst>
                                          <p:attrName>style.visibility</p:attrName>
                                        </p:attrNameLst>
                                      </p:cBhvr>
                                      <p:to>
                                        <p:strVal val="hidden"/>
                                      </p:to>
                                    </p:set>
                                  </p:childTnLst>
                                </p:cTn>
                              </p:par>
                              <p:par>
                                <p:cTn id="98" presetID="63" presetClass="path" presetSubtype="0" accel="50000" decel="50000" fill="hold" grpId="5" nodeType="withEffect">
                                  <p:stCondLst>
                                    <p:cond delay="18200"/>
                                  </p:stCondLst>
                                  <p:childTnLst>
                                    <p:animMotion origin="layout" path="M 0.45556 -0.14679 L 0.55452 -0.14817 " pathEditMode="relative" rAng="0" ptsTypes="AA">
                                      <p:cBhvr>
                                        <p:cTn id="99" dur="2000" fill="hold"/>
                                        <p:tgtEl>
                                          <p:spTgt spid="29"/>
                                        </p:tgtEl>
                                        <p:attrNameLst>
                                          <p:attrName>ppt_x</p:attrName>
                                          <p:attrName>ppt_y</p:attrName>
                                        </p:attrNameLst>
                                      </p:cBhvr>
                                      <p:rCtr x="4948" y="-69"/>
                                    </p:animMotion>
                                  </p:childTnLst>
                                </p:cTn>
                              </p:par>
                              <p:par>
                                <p:cTn id="100" presetID="22" presetClass="entr" presetSubtype="1" fill="hold" grpId="0" nodeType="withEffect">
                                  <p:stCondLst>
                                    <p:cond delay="23800"/>
                                  </p:stCondLst>
                                  <p:childTnLst>
                                    <p:set>
                                      <p:cBhvr>
                                        <p:cTn id="101" dur="1" fill="hold">
                                          <p:stCondLst>
                                            <p:cond delay="0"/>
                                          </p:stCondLst>
                                        </p:cTn>
                                        <p:tgtEl>
                                          <p:spTgt spid="40"/>
                                        </p:tgtEl>
                                        <p:attrNameLst>
                                          <p:attrName>style.visibility</p:attrName>
                                        </p:attrNameLst>
                                      </p:cBhvr>
                                      <p:to>
                                        <p:strVal val="visible"/>
                                      </p:to>
                                    </p:set>
                                    <p:animEffect transition="in" filter="wipe(up)">
                                      <p:cBhvr>
                                        <p:cTn id="102" dur="1000"/>
                                        <p:tgtEl>
                                          <p:spTgt spid="40"/>
                                        </p:tgtEl>
                                      </p:cBhvr>
                                    </p:animEffect>
                                  </p:childTnLst>
                                </p:cTn>
                              </p:par>
                              <p:par>
                                <p:cTn id="103" presetID="22" presetClass="exit" presetSubtype="4" fill="hold" grpId="1" nodeType="withEffect">
                                  <p:stCondLst>
                                    <p:cond delay="26000"/>
                                  </p:stCondLst>
                                  <p:childTnLst>
                                    <p:animEffect transition="out" filter="wipe(down)">
                                      <p:cBhvr>
                                        <p:cTn id="104" dur="1000"/>
                                        <p:tgtEl>
                                          <p:spTgt spid="40"/>
                                        </p:tgtEl>
                                      </p:cBhvr>
                                    </p:animEffect>
                                    <p:set>
                                      <p:cBhvr>
                                        <p:cTn id="105" dur="1" fill="hold">
                                          <p:stCondLst>
                                            <p:cond delay="999"/>
                                          </p:stCondLst>
                                        </p:cTn>
                                        <p:tgtEl>
                                          <p:spTgt spid="40"/>
                                        </p:tgtEl>
                                        <p:attrNameLst>
                                          <p:attrName>style.visibility</p:attrName>
                                        </p:attrNameLst>
                                      </p:cBhvr>
                                      <p:to>
                                        <p:strVal val="hidden"/>
                                      </p:to>
                                    </p:set>
                                  </p:childTnLst>
                                </p:cTn>
                              </p:par>
                              <p:par>
                                <p:cTn id="106" presetID="31" presetClass="exit" presetSubtype="0" fill="hold" grpId="4" nodeType="withEffect">
                                  <p:stCondLst>
                                    <p:cond delay="26000"/>
                                  </p:stCondLst>
                                  <p:childTnLst>
                                    <p:anim calcmode="lin" valueType="num">
                                      <p:cBhvr>
                                        <p:cTn id="107" dur="1000"/>
                                        <p:tgtEl>
                                          <p:spTgt spid="30"/>
                                        </p:tgtEl>
                                        <p:attrNameLst>
                                          <p:attrName>ppt_w</p:attrName>
                                        </p:attrNameLst>
                                      </p:cBhvr>
                                      <p:tavLst>
                                        <p:tav tm="0">
                                          <p:val>
                                            <p:strVal val="ppt_w"/>
                                          </p:val>
                                        </p:tav>
                                        <p:tav tm="100000">
                                          <p:val>
                                            <p:fltVal val="0"/>
                                          </p:val>
                                        </p:tav>
                                      </p:tavLst>
                                    </p:anim>
                                    <p:anim calcmode="lin" valueType="num">
                                      <p:cBhvr>
                                        <p:cTn id="108" dur="1000"/>
                                        <p:tgtEl>
                                          <p:spTgt spid="30"/>
                                        </p:tgtEl>
                                        <p:attrNameLst>
                                          <p:attrName>ppt_h</p:attrName>
                                        </p:attrNameLst>
                                      </p:cBhvr>
                                      <p:tavLst>
                                        <p:tav tm="0">
                                          <p:val>
                                            <p:strVal val="ppt_h"/>
                                          </p:val>
                                        </p:tav>
                                        <p:tav tm="100000">
                                          <p:val>
                                            <p:fltVal val="0"/>
                                          </p:val>
                                        </p:tav>
                                      </p:tavLst>
                                    </p:anim>
                                    <p:anim calcmode="lin" valueType="num">
                                      <p:cBhvr>
                                        <p:cTn id="109" dur="1000"/>
                                        <p:tgtEl>
                                          <p:spTgt spid="30"/>
                                        </p:tgtEl>
                                        <p:attrNameLst>
                                          <p:attrName>style.rotation</p:attrName>
                                        </p:attrNameLst>
                                      </p:cBhvr>
                                      <p:tavLst>
                                        <p:tav tm="0">
                                          <p:val>
                                            <p:fltVal val="0"/>
                                          </p:val>
                                        </p:tav>
                                        <p:tav tm="100000">
                                          <p:val>
                                            <p:fltVal val="90"/>
                                          </p:val>
                                        </p:tav>
                                      </p:tavLst>
                                    </p:anim>
                                    <p:animEffect transition="out" filter="fade">
                                      <p:cBhvr>
                                        <p:cTn id="110" dur="1000"/>
                                        <p:tgtEl>
                                          <p:spTgt spid="30"/>
                                        </p:tgtEl>
                                      </p:cBhvr>
                                    </p:animEffect>
                                    <p:set>
                                      <p:cBhvr>
                                        <p:cTn id="111" dur="1" fill="hold">
                                          <p:stCondLst>
                                            <p:cond delay="999"/>
                                          </p:stCondLst>
                                        </p:cTn>
                                        <p:tgtEl>
                                          <p:spTgt spid="30"/>
                                        </p:tgtEl>
                                        <p:attrNameLst>
                                          <p:attrName>style.visibility</p:attrName>
                                        </p:attrNameLst>
                                      </p:cBhvr>
                                      <p:to>
                                        <p:strVal val="hidden"/>
                                      </p:to>
                                    </p:set>
                                  </p:childTnLst>
                                </p:cTn>
                              </p:par>
                              <p:par>
                                <p:cTn id="112" presetID="22" presetClass="entr" presetSubtype="1" fill="hold" grpId="0" nodeType="withEffect">
                                  <p:stCondLst>
                                    <p:cond delay="23800"/>
                                  </p:stCondLst>
                                  <p:childTnLst>
                                    <p:set>
                                      <p:cBhvr>
                                        <p:cTn id="113" dur="1" fill="hold">
                                          <p:stCondLst>
                                            <p:cond delay="0"/>
                                          </p:stCondLst>
                                        </p:cTn>
                                        <p:tgtEl>
                                          <p:spTgt spid="41"/>
                                        </p:tgtEl>
                                        <p:attrNameLst>
                                          <p:attrName>style.visibility</p:attrName>
                                        </p:attrNameLst>
                                      </p:cBhvr>
                                      <p:to>
                                        <p:strVal val="visible"/>
                                      </p:to>
                                    </p:set>
                                    <p:animEffect transition="in" filter="wipe(up)">
                                      <p:cBhvr>
                                        <p:cTn id="114" dur="1000"/>
                                        <p:tgtEl>
                                          <p:spTgt spid="41"/>
                                        </p:tgtEl>
                                      </p:cBhvr>
                                    </p:animEffect>
                                  </p:childTnLst>
                                </p:cTn>
                              </p:par>
                              <p:par>
                                <p:cTn id="115" presetID="22" presetClass="exit" presetSubtype="4" fill="hold" grpId="1" nodeType="withEffect">
                                  <p:stCondLst>
                                    <p:cond delay="26000"/>
                                  </p:stCondLst>
                                  <p:childTnLst>
                                    <p:animEffect transition="out" filter="wipe(down)">
                                      <p:cBhvr>
                                        <p:cTn id="116" dur="1000"/>
                                        <p:tgtEl>
                                          <p:spTgt spid="41"/>
                                        </p:tgtEl>
                                      </p:cBhvr>
                                    </p:animEffect>
                                    <p:set>
                                      <p:cBhvr>
                                        <p:cTn id="117" dur="1" fill="hold">
                                          <p:stCondLst>
                                            <p:cond delay="999"/>
                                          </p:stCondLst>
                                        </p:cTn>
                                        <p:tgtEl>
                                          <p:spTgt spid="41"/>
                                        </p:tgtEl>
                                        <p:attrNameLst>
                                          <p:attrName>style.visibility</p:attrName>
                                        </p:attrNameLst>
                                      </p:cBhvr>
                                      <p:to>
                                        <p:strVal val="hidden"/>
                                      </p:to>
                                    </p:set>
                                  </p:childTnLst>
                                </p:cTn>
                              </p:par>
                              <p:par>
                                <p:cTn id="118" presetID="31" presetClass="exit" presetSubtype="0" fill="hold" grpId="7" nodeType="withEffect">
                                  <p:stCondLst>
                                    <p:cond delay="26000"/>
                                  </p:stCondLst>
                                  <p:childTnLst>
                                    <p:anim calcmode="lin" valueType="num">
                                      <p:cBhvr>
                                        <p:cTn id="119" dur="1000"/>
                                        <p:tgtEl>
                                          <p:spTgt spid="29"/>
                                        </p:tgtEl>
                                        <p:attrNameLst>
                                          <p:attrName>ppt_w</p:attrName>
                                        </p:attrNameLst>
                                      </p:cBhvr>
                                      <p:tavLst>
                                        <p:tav tm="0">
                                          <p:val>
                                            <p:strVal val="ppt_w"/>
                                          </p:val>
                                        </p:tav>
                                        <p:tav tm="100000">
                                          <p:val>
                                            <p:fltVal val="0"/>
                                          </p:val>
                                        </p:tav>
                                      </p:tavLst>
                                    </p:anim>
                                    <p:anim calcmode="lin" valueType="num">
                                      <p:cBhvr>
                                        <p:cTn id="120" dur="1000"/>
                                        <p:tgtEl>
                                          <p:spTgt spid="29"/>
                                        </p:tgtEl>
                                        <p:attrNameLst>
                                          <p:attrName>ppt_h</p:attrName>
                                        </p:attrNameLst>
                                      </p:cBhvr>
                                      <p:tavLst>
                                        <p:tav tm="0">
                                          <p:val>
                                            <p:strVal val="ppt_h"/>
                                          </p:val>
                                        </p:tav>
                                        <p:tav tm="100000">
                                          <p:val>
                                            <p:fltVal val="0"/>
                                          </p:val>
                                        </p:tav>
                                      </p:tavLst>
                                    </p:anim>
                                    <p:anim calcmode="lin" valueType="num">
                                      <p:cBhvr>
                                        <p:cTn id="121" dur="1000"/>
                                        <p:tgtEl>
                                          <p:spTgt spid="29"/>
                                        </p:tgtEl>
                                        <p:attrNameLst>
                                          <p:attrName>style.rotation</p:attrName>
                                        </p:attrNameLst>
                                      </p:cBhvr>
                                      <p:tavLst>
                                        <p:tav tm="0">
                                          <p:val>
                                            <p:fltVal val="0"/>
                                          </p:val>
                                        </p:tav>
                                        <p:tav tm="100000">
                                          <p:val>
                                            <p:fltVal val="90"/>
                                          </p:val>
                                        </p:tav>
                                      </p:tavLst>
                                    </p:anim>
                                    <p:animEffect transition="out" filter="fade">
                                      <p:cBhvr>
                                        <p:cTn id="122" dur="1000"/>
                                        <p:tgtEl>
                                          <p:spTgt spid="29"/>
                                        </p:tgtEl>
                                      </p:cBhvr>
                                    </p:animEffect>
                                    <p:set>
                                      <p:cBhvr>
                                        <p:cTn id="123"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uiExpand="1" build="allAtOnce" animBg="1"/>
      <p:bldP spid="29" grpId="0" animBg="1"/>
      <p:bldP spid="29" grpId="2" animBg="1"/>
      <p:bldP spid="29" grpId="3" animBg="1"/>
      <p:bldP spid="29" grpId="4" animBg="1"/>
      <p:bldP spid="29" grpId="5" animBg="1"/>
      <p:bldP spid="29" grpId="6" animBg="1"/>
      <p:bldP spid="29" grpId="7" animBg="1"/>
      <p:bldP spid="30" grpId="0" animBg="1"/>
      <p:bldP spid="30" grpId="2" animBg="1"/>
      <p:bldP spid="30" grpId="3" animBg="1"/>
      <p:bldP spid="30" grpId="4" animBg="1"/>
      <p:bldP spid="31" grpId="0" animBg="1"/>
      <p:bldP spid="31" grpId="2" animBg="1"/>
      <p:bldP spid="31" grpId="3" animBg="1"/>
      <p:bldP spid="35" grpId="0" animBg="1"/>
      <p:bldP spid="35" grpId="2" animBg="1"/>
      <p:bldP spid="35" grpId="3" animBg="1"/>
      <p:bldP spid="36" grpId="0" animBg="1"/>
      <p:bldP spid="36" grpId="1" animBg="1"/>
      <p:bldP spid="38" grpId="0" animBg="1"/>
      <p:bldP spid="38" grpId="1" animBg="1"/>
      <p:bldP spid="38" grpId="2" animBg="1"/>
      <p:bldP spid="15" grpId="0" animBg="1"/>
      <p:bldP spid="15" grpId="1" animBg="1"/>
      <p:bldP spid="39" grpId="0" animBg="1"/>
      <p:bldP spid="39" grpId="1" animBg="1"/>
      <p:bldP spid="40" grpId="0" animBg="1"/>
      <p:bldP spid="40" grpId="1" animBg="1"/>
      <p:bldP spid="41" grpId="0" animBg="1"/>
      <p:bldP spid="4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90600" y="739914"/>
            <a:ext cx="19050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RING</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9" name="Flowchart: Display 8"/>
          <p:cNvSpPr/>
          <p:nvPr/>
        </p:nvSpPr>
        <p:spPr>
          <a:xfrm>
            <a:off x="2307772" y="1096865"/>
            <a:ext cx="5943600" cy="4543366"/>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a:t>In a ring network layout, all of the computers are connected to one another in a circle. The data passes from one computer to the next one and then all the way around the ring layout until it reaches the destination computer. </a:t>
            </a:r>
          </a:p>
        </p:txBody>
      </p:sp>
      <p:sp>
        <p:nvSpPr>
          <p:cNvPr id="15" name="Cloud Callout 14"/>
          <p:cNvSpPr/>
          <p:nvPr/>
        </p:nvSpPr>
        <p:spPr>
          <a:xfrm>
            <a:off x="575302" y="2686455"/>
            <a:ext cx="2060864" cy="1259505"/>
          </a:xfrm>
          <a:prstGeom prst="cloudCallout">
            <a:avLst>
              <a:gd name="adj1" fmla="val 38152"/>
              <a:gd name="adj2" fmla="val -829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Send data to PC4</a:t>
            </a:r>
            <a:endParaRPr lang="en-US" sz="2000" b="1" dirty="0"/>
          </a:p>
        </p:txBody>
      </p:sp>
      <p:sp>
        <p:nvSpPr>
          <p:cNvPr id="39" name="Cloud Callout 38"/>
          <p:cNvSpPr/>
          <p:nvPr/>
        </p:nvSpPr>
        <p:spPr>
          <a:xfrm>
            <a:off x="313444" y="3845480"/>
            <a:ext cx="1873513" cy="1524000"/>
          </a:xfrm>
          <a:prstGeom prst="cloudCallout">
            <a:avLst>
              <a:gd name="adj1" fmla="val 58028"/>
              <a:gd name="adj2" fmla="val 4916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t>Received </a:t>
            </a:r>
            <a:r>
              <a:rPr lang="en-US" sz="2000" b="1" dirty="0" smtClean="0"/>
              <a:t>data from PC1</a:t>
            </a:r>
            <a:endParaRPr lang="en-US" sz="2000" b="1" dirty="0"/>
          </a:p>
        </p:txBody>
      </p:sp>
      <p:sp>
        <p:nvSpPr>
          <p:cNvPr id="16" name="Oval 15"/>
          <p:cNvSpPr/>
          <p:nvPr/>
        </p:nvSpPr>
        <p:spPr>
          <a:xfrm>
            <a:off x="2910271" y="1733770"/>
            <a:ext cx="4221500" cy="4195396"/>
          </a:xfrm>
          <a:prstGeom prst="ellipse">
            <a:avLst/>
          </a:prstGeom>
          <a:noFill/>
          <a:ln w="38100"/>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9" name="Cloud Callout 28"/>
          <p:cNvSpPr/>
          <p:nvPr/>
        </p:nvSpPr>
        <p:spPr>
          <a:xfrm>
            <a:off x="3716037" y="280261"/>
            <a:ext cx="2060864" cy="1259505"/>
          </a:xfrm>
          <a:prstGeom prst="cloudCallout">
            <a:avLst>
              <a:gd name="adj1" fmla="val -78963"/>
              <a:gd name="adj2" fmla="val 2763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Reached at source station</a:t>
            </a:r>
            <a:endParaRPr lang="en-US" sz="2000" b="1" dirty="0"/>
          </a:p>
        </p:txBody>
      </p:sp>
      <p:grpSp>
        <p:nvGrpSpPr>
          <p:cNvPr id="5" name="Group 4"/>
          <p:cNvGrpSpPr/>
          <p:nvPr/>
        </p:nvGrpSpPr>
        <p:grpSpPr>
          <a:xfrm>
            <a:off x="2263688" y="1574044"/>
            <a:ext cx="5629213" cy="4470143"/>
            <a:chOff x="2379928" y="1269244"/>
            <a:chExt cx="5629213" cy="4470143"/>
          </a:xfrm>
        </p:grpSpPr>
        <p:pic>
          <p:nvPicPr>
            <p:cNvPr id="10"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9928" y="1269244"/>
              <a:ext cx="1259240" cy="10699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749901" y="1434046"/>
              <a:ext cx="1259240" cy="10699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4732" y="4669466"/>
              <a:ext cx="1259240" cy="10699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669440" y="4517066"/>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21116314">
              <a:off x="2612981" y="1402726"/>
              <a:ext cx="623752" cy="400110"/>
            </a:xfrm>
            <a:prstGeom prst="rect">
              <a:avLst/>
            </a:prstGeom>
            <a:noFill/>
          </p:spPr>
          <p:txBody>
            <a:bodyPr wrap="square" rtlCol="0">
              <a:spAutoFit/>
            </a:bodyPr>
            <a:lstStyle/>
            <a:p>
              <a:r>
                <a:rPr lang="en-US" sz="2000" b="1" dirty="0" smtClean="0">
                  <a:solidFill>
                    <a:schemeClr val="bg1"/>
                  </a:solidFill>
                </a:rPr>
                <a:t>PC1</a:t>
              </a:r>
              <a:endParaRPr lang="en-US" sz="2000" b="1" dirty="0">
                <a:solidFill>
                  <a:schemeClr val="bg1"/>
                </a:solidFill>
              </a:endParaRPr>
            </a:p>
          </p:txBody>
        </p:sp>
        <p:sp>
          <p:nvSpPr>
            <p:cNvPr id="25" name="TextBox 24"/>
            <p:cNvSpPr txBox="1"/>
            <p:nvPr/>
          </p:nvSpPr>
          <p:spPr>
            <a:xfrm rot="818400">
              <a:off x="7173341" y="1557486"/>
              <a:ext cx="623752" cy="400110"/>
            </a:xfrm>
            <a:prstGeom prst="rect">
              <a:avLst/>
            </a:prstGeom>
            <a:noFill/>
          </p:spPr>
          <p:txBody>
            <a:bodyPr wrap="square" rtlCol="0">
              <a:spAutoFit/>
            </a:bodyPr>
            <a:lstStyle/>
            <a:p>
              <a:r>
                <a:rPr lang="en-US" sz="2000" b="1" dirty="0" smtClean="0">
                  <a:solidFill>
                    <a:schemeClr val="bg1"/>
                  </a:solidFill>
                </a:rPr>
                <a:t>PC2</a:t>
              </a:r>
              <a:endParaRPr lang="en-US" sz="2000" b="1" dirty="0">
                <a:solidFill>
                  <a:schemeClr val="bg1"/>
                </a:solidFill>
              </a:endParaRPr>
            </a:p>
          </p:txBody>
        </p:sp>
        <p:sp>
          <p:nvSpPr>
            <p:cNvPr id="26" name="TextBox 25"/>
            <p:cNvSpPr txBox="1"/>
            <p:nvPr/>
          </p:nvSpPr>
          <p:spPr>
            <a:xfrm rot="21116314">
              <a:off x="2646649" y="4787425"/>
              <a:ext cx="623752" cy="400110"/>
            </a:xfrm>
            <a:prstGeom prst="rect">
              <a:avLst/>
            </a:prstGeom>
            <a:noFill/>
          </p:spPr>
          <p:txBody>
            <a:bodyPr wrap="square" rtlCol="0">
              <a:spAutoFit/>
            </a:bodyPr>
            <a:lstStyle/>
            <a:p>
              <a:r>
                <a:rPr lang="en-US" sz="2000" b="1" dirty="0" smtClean="0">
                  <a:solidFill>
                    <a:schemeClr val="bg1"/>
                  </a:solidFill>
                </a:rPr>
                <a:t>PC4</a:t>
              </a:r>
              <a:endParaRPr lang="en-US" sz="2000" b="1" dirty="0">
                <a:solidFill>
                  <a:schemeClr val="bg1"/>
                </a:solidFill>
              </a:endParaRPr>
            </a:p>
          </p:txBody>
        </p:sp>
        <p:sp>
          <p:nvSpPr>
            <p:cNvPr id="27" name="TextBox 26"/>
            <p:cNvSpPr txBox="1"/>
            <p:nvPr/>
          </p:nvSpPr>
          <p:spPr>
            <a:xfrm rot="535574">
              <a:off x="7121041" y="4694169"/>
              <a:ext cx="623752" cy="400110"/>
            </a:xfrm>
            <a:prstGeom prst="rect">
              <a:avLst/>
            </a:prstGeom>
            <a:noFill/>
          </p:spPr>
          <p:txBody>
            <a:bodyPr wrap="square" rtlCol="0">
              <a:spAutoFit/>
            </a:bodyPr>
            <a:lstStyle/>
            <a:p>
              <a:r>
                <a:rPr lang="en-US" sz="2000" b="1" dirty="0" smtClean="0">
                  <a:solidFill>
                    <a:schemeClr val="bg1"/>
                  </a:solidFill>
                </a:rPr>
                <a:t>PC3</a:t>
              </a:r>
              <a:endParaRPr lang="en-US" sz="2000" b="1" dirty="0">
                <a:solidFill>
                  <a:schemeClr val="bg1"/>
                </a:solidFill>
              </a:endParaRPr>
            </a:p>
          </p:txBody>
        </p:sp>
      </p:grpSp>
      <p:sp>
        <p:nvSpPr>
          <p:cNvPr id="47" name="Diamond 46"/>
          <p:cNvSpPr/>
          <p:nvPr/>
        </p:nvSpPr>
        <p:spPr>
          <a:xfrm rot="2781296">
            <a:off x="3267726" y="2260919"/>
            <a:ext cx="348493" cy="33528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48" name="Cloud Callout 47"/>
          <p:cNvSpPr/>
          <p:nvPr/>
        </p:nvSpPr>
        <p:spPr>
          <a:xfrm>
            <a:off x="7263281" y="354602"/>
            <a:ext cx="1523999" cy="1311165"/>
          </a:xfrm>
          <a:prstGeom prst="cloudCallout">
            <a:avLst>
              <a:gd name="adj1" fmla="val -38142"/>
              <a:gd name="adj2" fmla="val 661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Data not for this PC</a:t>
            </a:r>
            <a:endParaRPr lang="en-US" sz="2000" b="1" dirty="0"/>
          </a:p>
        </p:txBody>
      </p:sp>
      <p:sp>
        <p:nvSpPr>
          <p:cNvPr id="49" name="Cloud Callout 48"/>
          <p:cNvSpPr/>
          <p:nvPr/>
        </p:nvSpPr>
        <p:spPr>
          <a:xfrm>
            <a:off x="7239000" y="3505200"/>
            <a:ext cx="1428224" cy="1334560"/>
          </a:xfrm>
          <a:prstGeom prst="cloudCallout">
            <a:avLst>
              <a:gd name="adj1" fmla="val -35674"/>
              <a:gd name="adj2" fmla="val 6740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t>Data not for this PC</a:t>
            </a:r>
          </a:p>
        </p:txBody>
      </p:sp>
    </p:spTree>
    <p:extLst>
      <p:ext uri="{BB962C8B-B14F-4D97-AF65-F5344CB8AC3E}">
        <p14:creationId xmlns:p14="http://schemas.microsoft.com/office/powerpoint/2010/main" val="3080756689"/>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80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1000"/>
                                        <p:tgtEl>
                                          <p:spTgt spid="9"/>
                                        </p:tgtEl>
                                      </p:cBhvr>
                                    </p:animEffect>
                                  </p:childTnLst>
                                </p:cTn>
                              </p:par>
                              <p:par>
                                <p:cTn id="13" presetID="10" presetClass="entr" presetSubtype="0" fill="hold" nodeType="withEffect">
                                  <p:stCondLst>
                                    <p:cond delay="2400"/>
                                  </p:stCondLst>
                                  <p:iterate type="wd">
                                    <p:tmPct val="0"/>
                                  </p:iterate>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34" presetClass="emph" presetSubtype="0" fill="hold" nodeType="withEffect">
                                  <p:stCondLst>
                                    <p:cond delay="2900"/>
                                  </p:stCondLst>
                                  <p:iterate type="wd">
                                    <p:tmPct val="10000"/>
                                  </p:iterate>
                                  <p:childTnLst>
                                    <p:animMotion origin="layout" path="M 0.0 0.0 L 0.0 -0.07213" pathEditMode="relative" ptsTypes="">
                                      <p:cBhvr>
                                        <p:cTn id="17" dur="250" accel="50000" decel="50000" autoRev="1" fill="hold">
                                          <p:stCondLst>
                                            <p:cond delay="0"/>
                                          </p:stCondLst>
                                        </p:cTn>
                                        <p:tgtEl>
                                          <p:spTgt spid="9">
                                            <p:txEl>
                                              <p:pRg st="0" end="0"/>
                                            </p:txEl>
                                          </p:spTgt>
                                        </p:tgtEl>
                                        <p:attrNameLst>
                                          <p:attrName>ppt_x</p:attrName>
                                          <p:attrName>ppt_y</p:attrName>
                                        </p:attrNameLst>
                                      </p:cBhvr>
                                    </p:animMotion>
                                    <p:animRot by="1500000">
                                      <p:cBhvr>
                                        <p:cTn id="18" dur="125" fill="hold">
                                          <p:stCondLst>
                                            <p:cond delay="0"/>
                                          </p:stCondLst>
                                        </p:cTn>
                                        <p:tgtEl>
                                          <p:spTgt spid="9">
                                            <p:txEl>
                                              <p:pRg st="0" end="0"/>
                                            </p:txEl>
                                          </p:spTgt>
                                        </p:tgtEl>
                                        <p:attrNameLst>
                                          <p:attrName>r</p:attrName>
                                        </p:attrNameLst>
                                      </p:cBhvr>
                                    </p:animRot>
                                    <p:animRot by="-1500000">
                                      <p:cBhvr>
                                        <p:cTn id="19" dur="125" fill="hold">
                                          <p:stCondLst>
                                            <p:cond delay="125"/>
                                          </p:stCondLst>
                                        </p:cTn>
                                        <p:tgtEl>
                                          <p:spTgt spid="9">
                                            <p:txEl>
                                              <p:pRg st="0" end="0"/>
                                            </p:txEl>
                                          </p:spTgt>
                                        </p:tgtEl>
                                        <p:attrNameLst>
                                          <p:attrName>r</p:attrName>
                                        </p:attrNameLst>
                                      </p:cBhvr>
                                    </p:animRot>
                                    <p:animRot by="-1500000">
                                      <p:cBhvr>
                                        <p:cTn id="20" dur="125" fill="hold">
                                          <p:stCondLst>
                                            <p:cond delay="250"/>
                                          </p:stCondLst>
                                        </p:cTn>
                                        <p:tgtEl>
                                          <p:spTgt spid="9">
                                            <p:txEl>
                                              <p:pRg st="0" end="0"/>
                                            </p:txEl>
                                          </p:spTgt>
                                        </p:tgtEl>
                                        <p:attrNameLst>
                                          <p:attrName>r</p:attrName>
                                        </p:attrNameLst>
                                      </p:cBhvr>
                                    </p:animRot>
                                    <p:animRot by="1500000">
                                      <p:cBhvr>
                                        <p:cTn id="21" dur="125" fill="hold">
                                          <p:stCondLst>
                                            <p:cond delay="375"/>
                                          </p:stCondLst>
                                        </p:cTn>
                                        <p:tgtEl>
                                          <p:spTgt spid="9">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1" nodeType="clickEffect">
                                  <p:stCondLst>
                                    <p:cond delay="0"/>
                                  </p:stCondLst>
                                  <p:iterate type="wd">
                                    <p:tmPct val="0"/>
                                  </p:iterate>
                                  <p:childTnLst>
                                    <p:animEffect transition="out" filter="wipe(left)">
                                      <p:cBhvr>
                                        <p:cTn id="25" dur="1000"/>
                                        <p:tgtEl>
                                          <p:spTgt spid="9">
                                            <p:txEl>
                                              <p:pRg st="0" end="0"/>
                                            </p:txEl>
                                          </p:spTgt>
                                        </p:tgtEl>
                                      </p:cBhvr>
                                    </p:animEffect>
                                    <p:set>
                                      <p:cBhvr>
                                        <p:cTn id="26" dur="1" fill="hold">
                                          <p:stCondLst>
                                            <p:cond delay="999"/>
                                          </p:stCondLst>
                                        </p:cTn>
                                        <p:tgtEl>
                                          <p:spTgt spid="9">
                                            <p:txEl>
                                              <p:pRg st="0" end="0"/>
                                            </p:txEl>
                                          </p:spTgt>
                                        </p:tgtEl>
                                        <p:attrNameLst>
                                          <p:attrName>style.visibility</p:attrName>
                                        </p:attrNameLst>
                                      </p:cBhvr>
                                      <p:to>
                                        <p:strVal val="hidden"/>
                                      </p:to>
                                    </p:set>
                                  </p:childTnLst>
                                </p:cTn>
                              </p:par>
                              <p:par>
                                <p:cTn id="27" presetID="22" presetClass="exit" presetSubtype="8" fill="hold" grpId="1" nodeType="withEffect">
                                  <p:stCondLst>
                                    <p:cond delay="0"/>
                                  </p:stCondLst>
                                  <p:childTnLst>
                                    <p:animEffect transition="out" filter="wipe(left)">
                                      <p:cBhvr>
                                        <p:cTn id="28" dur="1000"/>
                                        <p:tgtEl>
                                          <p:spTgt spid="9">
                                            <p:bg/>
                                          </p:spTgt>
                                        </p:tgtEl>
                                      </p:cBhvr>
                                    </p:animEffect>
                                    <p:set>
                                      <p:cBhvr>
                                        <p:cTn id="29" dur="1" fill="hold">
                                          <p:stCondLst>
                                            <p:cond delay="999"/>
                                          </p:stCondLst>
                                        </p:cTn>
                                        <p:tgtEl>
                                          <p:spTgt spid="9">
                                            <p:bg/>
                                          </p:spTgt>
                                        </p:tgtEl>
                                        <p:attrNameLst>
                                          <p:attrName>style.visibility</p:attrName>
                                        </p:attrNameLst>
                                      </p:cBhvr>
                                      <p:to>
                                        <p:strVal val="hidden"/>
                                      </p:to>
                                    </p:set>
                                  </p:childTnLst>
                                </p:cTn>
                              </p:par>
                              <p:par>
                                <p:cTn id="30" presetID="6" presetClass="entr" presetSubtype="32" fill="hold" nodeType="withEffect">
                                  <p:stCondLst>
                                    <p:cond delay="1100"/>
                                  </p:stCondLst>
                                  <p:childTnLst>
                                    <p:set>
                                      <p:cBhvr>
                                        <p:cTn id="31" dur="1" fill="hold">
                                          <p:stCondLst>
                                            <p:cond delay="0"/>
                                          </p:stCondLst>
                                        </p:cTn>
                                        <p:tgtEl>
                                          <p:spTgt spid="5"/>
                                        </p:tgtEl>
                                        <p:attrNameLst>
                                          <p:attrName>style.visibility</p:attrName>
                                        </p:attrNameLst>
                                      </p:cBhvr>
                                      <p:to>
                                        <p:strVal val="visible"/>
                                      </p:to>
                                    </p:set>
                                    <p:animEffect transition="in" filter="circle(out)">
                                      <p:cBhvr>
                                        <p:cTn id="32" dur="1000"/>
                                        <p:tgtEl>
                                          <p:spTgt spid="5"/>
                                        </p:tgtEl>
                                      </p:cBhvr>
                                    </p:animEffect>
                                  </p:childTnLst>
                                </p:cTn>
                              </p:par>
                              <p:par>
                                <p:cTn id="33" presetID="21" presetClass="entr" presetSubtype="1" fill="hold" grpId="0" nodeType="withEffect">
                                  <p:stCondLst>
                                    <p:cond delay="2100"/>
                                  </p:stCondLst>
                                  <p:childTnLst>
                                    <p:set>
                                      <p:cBhvr>
                                        <p:cTn id="34" dur="1" fill="hold">
                                          <p:stCondLst>
                                            <p:cond delay="0"/>
                                          </p:stCondLst>
                                        </p:cTn>
                                        <p:tgtEl>
                                          <p:spTgt spid="16"/>
                                        </p:tgtEl>
                                        <p:attrNameLst>
                                          <p:attrName>style.visibility</p:attrName>
                                        </p:attrNameLst>
                                      </p:cBhvr>
                                      <p:to>
                                        <p:strVal val="visible"/>
                                      </p:to>
                                    </p:set>
                                    <p:animEffect transition="in" filter="wheel(1)">
                                      <p:cBhvr>
                                        <p:cTn id="35" dur="2000"/>
                                        <p:tgtEl>
                                          <p:spTgt spid="16"/>
                                        </p:tgtEl>
                                      </p:cBhvr>
                                    </p:animEffect>
                                  </p:childTnLst>
                                </p:cTn>
                              </p:par>
                              <p:par>
                                <p:cTn id="36" presetID="22" presetClass="entr" presetSubtype="2" fill="hold" grpId="0" nodeType="withEffect">
                                  <p:stCondLst>
                                    <p:cond delay="410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1000"/>
                                        <p:tgtEl>
                                          <p:spTgt spid="15"/>
                                        </p:tgtEl>
                                      </p:cBhvr>
                                    </p:animEffect>
                                  </p:childTnLst>
                                </p:cTn>
                              </p:par>
                              <p:par>
                                <p:cTn id="39" presetID="22" presetClass="exit" presetSubtype="4" fill="hold" grpId="1" nodeType="withEffect">
                                  <p:stCondLst>
                                    <p:cond delay="5600"/>
                                  </p:stCondLst>
                                  <p:childTnLst>
                                    <p:animEffect transition="out" filter="wipe(down)">
                                      <p:cBhvr>
                                        <p:cTn id="40" dur="1000"/>
                                        <p:tgtEl>
                                          <p:spTgt spid="15"/>
                                        </p:tgtEl>
                                      </p:cBhvr>
                                    </p:animEffect>
                                    <p:set>
                                      <p:cBhvr>
                                        <p:cTn id="41" dur="1" fill="hold">
                                          <p:stCondLst>
                                            <p:cond delay="999"/>
                                          </p:stCondLst>
                                        </p:cTn>
                                        <p:tgtEl>
                                          <p:spTgt spid="15"/>
                                        </p:tgtEl>
                                        <p:attrNameLst>
                                          <p:attrName>style.visibility</p:attrName>
                                        </p:attrNameLst>
                                      </p:cBhvr>
                                      <p:to>
                                        <p:strVal val="hidden"/>
                                      </p:to>
                                    </p:set>
                                  </p:childTnLst>
                                </p:cTn>
                              </p:par>
                              <p:par>
                                <p:cTn id="42" presetID="31" presetClass="entr" presetSubtype="0" fill="hold" grpId="0" nodeType="withEffect">
                                  <p:stCondLst>
                                    <p:cond delay="6600"/>
                                  </p:stCondLst>
                                  <p:childTnLst>
                                    <p:set>
                                      <p:cBhvr>
                                        <p:cTn id="43" dur="1" fill="hold">
                                          <p:stCondLst>
                                            <p:cond delay="0"/>
                                          </p:stCondLst>
                                        </p:cTn>
                                        <p:tgtEl>
                                          <p:spTgt spid="47"/>
                                        </p:tgtEl>
                                        <p:attrNameLst>
                                          <p:attrName>style.visibility</p:attrName>
                                        </p:attrNameLst>
                                      </p:cBhvr>
                                      <p:to>
                                        <p:strVal val="visible"/>
                                      </p:to>
                                    </p:set>
                                    <p:anim calcmode="lin" valueType="num">
                                      <p:cBhvr>
                                        <p:cTn id="44" dur="500" fill="hold"/>
                                        <p:tgtEl>
                                          <p:spTgt spid="47"/>
                                        </p:tgtEl>
                                        <p:attrNameLst>
                                          <p:attrName>ppt_w</p:attrName>
                                        </p:attrNameLst>
                                      </p:cBhvr>
                                      <p:tavLst>
                                        <p:tav tm="0">
                                          <p:val>
                                            <p:fltVal val="0"/>
                                          </p:val>
                                        </p:tav>
                                        <p:tav tm="100000">
                                          <p:val>
                                            <p:strVal val="#ppt_w"/>
                                          </p:val>
                                        </p:tav>
                                      </p:tavLst>
                                    </p:anim>
                                    <p:anim calcmode="lin" valueType="num">
                                      <p:cBhvr>
                                        <p:cTn id="45" dur="500" fill="hold"/>
                                        <p:tgtEl>
                                          <p:spTgt spid="47"/>
                                        </p:tgtEl>
                                        <p:attrNameLst>
                                          <p:attrName>ppt_h</p:attrName>
                                        </p:attrNameLst>
                                      </p:cBhvr>
                                      <p:tavLst>
                                        <p:tav tm="0">
                                          <p:val>
                                            <p:fltVal val="0"/>
                                          </p:val>
                                        </p:tav>
                                        <p:tav tm="100000">
                                          <p:val>
                                            <p:strVal val="#ppt_h"/>
                                          </p:val>
                                        </p:tav>
                                      </p:tavLst>
                                    </p:anim>
                                    <p:anim calcmode="lin" valueType="num">
                                      <p:cBhvr>
                                        <p:cTn id="46" dur="500" fill="hold"/>
                                        <p:tgtEl>
                                          <p:spTgt spid="47"/>
                                        </p:tgtEl>
                                        <p:attrNameLst>
                                          <p:attrName>style.rotation</p:attrName>
                                        </p:attrNameLst>
                                      </p:cBhvr>
                                      <p:tavLst>
                                        <p:tav tm="0">
                                          <p:val>
                                            <p:fltVal val="90"/>
                                          </p:val>
                                        </p:tav>
                                        <p:tav tm="100000">
                                          <p:val>
                                            <p:fltVal val="0"/>
                                          </p:val>
                                        </p:tav>
                                      </p:tavLst>
                                    </p:anim>
                                    <p:animEffect transition="in" filter="fade">
                                      <p:cBhvr>
                                        <p:cTn id="47" dur="500"/>
                                        <p:tgtEl>
                                          <p:spTgt spid="47"/>
                                        </p:tgtEl>
                                      </p:cBhvr>
                                    </p:animEffect>
                                  </p:childTnLst>
                                </p:cTn>
                              </p:par>
                              <p:par>
                                <p:cTn id="48" presetID="44" presetClass="path" presetSubtype="0" accel="50000" decel="50000" fill="hold" grpId="3" nodeType="withEffect">
                                  <p:stCondLst>
                                    <p:cond delay="7100"/>
                                  </p:stCondLst>
                                  <p:childTnLst>
                                    <p:animMotion origin="layout" path="M -0.00139 0.00092 L 0.06371 -0.06412 C 0.07777 -0.07315 0.12812 -0.09954 0.15 -0.09954 C 0.175 -0.09954 0.18715 -0.10602 0.23698 -0.08588 L 0.30434 -0.04862 L 0.36128 0.02569 " pathEditMode="relative" rAng="0" ptsTypes="FffFAF">
                                      <p:cBhvr>
                                        <p:cTn id="49" dur="2000" fill="hold"/>
                                        <p:tgtEl>
                                          <p:spTgt spid="47"/>
                                        </p:tgtEl>
                                        <p:attrNameLst>
                                          <p:attrName>ppt_x</p:attrName>
                                          <p:attrName>ppt_y</p:attrName>
                                        </p:attrNameLst>
                                      </p:cBhvr>
                                      <p:rCtr x="18125" y="-4120"/>
                                    </p:animMotion>
                                  </p:childTnLst>
                                </p:cTn>
                              </p:par>
                              <p:par>
                                <p:cTn id="50" presetID="22" presetClass="entr" presetSubtype="1" fill="hold" grpId="0" nodeType="withEffect">
                                  <p:stCondLst>
                                    <p:cond delay="910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1000"/>
                                        <p:tgtEl>
                                          <p:spTgt spid="48"/>
                                        </p:tgtEl>
                                      </p:cBhvr>
                                    </p:animEffect>
                                  </p:childTnLst>
                                </p:cTn>
                              </p:par>
                              <p:par>
                                <p:cTn id="53" presetID="22" presetClass="exit" presetSubtype="4" fill="hold" grpId="1" nodeType="withEffect">
                                  <p:stCondLst>
                                    <p:cond delay="10600"/>
                                  </p:stCondLst>
                                  <p:childTnLst>
                                    <p:animEffect transition="out" filter="wipe(down)">
                                      <p:cBhvr>
                                        <p:cTn id="54" dur="1000"/>
                                        <p:tgtEl>
                                          <p:spTgt spid="48"/>
                                        </p:tgtEl>
                                      </p:cBhvr>
                                    </p:animEffect>
                                    <p:set>
                                      <p:cBhvr>
                                        <p:cTn id="55" dur="1" fill="hold">
                                          <p:stCondLst>
                                            <p:cond delay="999"/>
                                          </p:stCondLst>
                                        </p:cTn>
                                        <p:tgtEl>
                                          <p:spTgt spid="48"/>
                                        </p:tgtEl>
                                        <p:attrNameLst>
                                          <p:attrName>style.visibility</p:attrName>
                                        </p:attrNameLst>
                                      </p:cBhvr>
                                      <p:to>
                                        <p:strVal val="hidden"/>
                                      </p:to>
                                    </p:set>
                                  </p:childTnLst>
                                </p:cTn>
                              </p:par>
                              <p:par>
                                <p:cTn id="56" presetID="58" presetClass="path" presetSubtype="0" accel="50000" decel="50000" fill="hold" grpId="6" nodeType="withEffect">
                                  <p:stCondLst>
                                    <p:cond delay="11600"/>
                                  </p:stCondLst>
                                  <p:childTnLst>
                                    <p:animMotion origin="layout" path="M 0.36128 0.0243 L 0.39618 0.11412 C 0.39739 0.12801 0.40434 0.19143 0.40434 0.21342 C 0.40434 0.23842 0.39513 0.29699 0.38923 0.31111 L 0.35555 0.39629 " pathEditMode="relative" rAng="0" ptsTypes="FffFF">
                                      <p:cBhvr>
                                        <p:cTn id="57" dur="2000" fill="hold"/>
                                        <p:tgtEl>
                                          <p:spTgt spid="47"/>
                                        </p:tgtEl>
                                        <p:attrNameLst>
                                          <p:attrName>ppt_x</p:attrName>
                                          <p:attrName>ppt_y</p:attrName>
                                        </p:attrNameLst>
                                      </p:cBhvr>
                                      <p:rCtr x="1858" y="18588"/>
                                    </p:animMotion>
                                  </p:childTnLst>
                                </p:cTn>
                              </p:par>
                              <p:par>
                                <p:cTn id="58" presetID="22" presetClass="entr" presetSubtype="1" fill="hold" grpId="0" nodeType="withEffect">
                                  <p:stCondLst>
                                    <p:cond delay="13600"/>
                                  </p:stCondLst>
                                  <p:childTnLst>
                                    <p:set>
                                      <p:cBhvr>
                                        <p:cTn id="59" dur="1" fill="hold">
                                          <p:stCondLst>
                                            <p:cond delay="0"/>
                                          </p:stCondLst>
                                        </p:cTn>
                                        <p:tgtEl>
                                          <p:spTgt spid="49"/>
                                        </p:tgtEl>
                                        <p:attrNameLst>
                                          <p:attrName>style.visibility</p:attrName>
                                        </p:attrNameLst>
                                      </p:cBhvr>
                                      <p:to>
                                        <p:strVal val="visible"/>
                                      </p:to>
                                    </p:set>
                                    <p:animEffect transition="in" filter="wipe(up)">
                                      <p:cBhvr>
                                        <p:cTn id="60" dur="1000"/>
                                        <p:tgtEl>
                                          <p:spTgt spid="49"/>
                                        </p:tgtEl>
                                      </p:cBhvr>
                                    </p:animEffect>
                                  </p:childTnLst>
                                </p:cTn>
                              </p:par>
                              <p:par>
                                <p:cTn id="61" presetID="22" presetClass="exit" presetSubtype="4" fill="hold" grpId="1" nodeType="withEffect">
                                  <p:stCondLst>
                                    <p:cond delay="15100"/>
                                  </p:stCondLst>
                                  <p:childTnLst>
                                    <p:animEffect transition="out" filter="wipe(down)">
                                      <p:cBhvr>
                                        <p:cTn id="62" dur="1000"/>
                                        <p:tgtEl>
                                          <p:spTgt spid="49"/>
                                        </p:tgtEl>
                                      </p:cBhvr>
                                    </p:animEffect>
                                    <p:set>
                                      <p:cBhvr>
                                        <p:cTn id="63" dur="1" fill="hold">
                                          <p:stCondLst>
                                            <p:cond delay="999"/>
                                          </p:stCondLst>
                                        </p:cTn>
                                        <p:tgtEl>
                                          <p:spTgt spid="49"/>
                                        </p:tgtEl>
                                        <p:attrNameLst>
                                          <p:attrName>style.visibility</p:attrName>
                                        </p:attrNameLst>
                                      </p:cBhvr>
                                      <p:to>
                                        <p:strVal val="hidden"/>
                                      </p:to>
                                    </p:set>
                                  </p:childTnLst>
                                </p:cTn>
                              </p:par>
                              <p:par>
                                <p:cTn id="64" presetID="37" presetClass="path" presetSubtype="0" accel="50000" decel="50000" fill="hold" grpId="9" nodeType="withEffect">
                                  <p:stCondLst>
                                    <p:cond delay="16100"/>
                                  </p:stCondLst>
                                  <p:childTnLst>
                                    <p:animMotion origin="layout" path="M -0.00382 0.40254 L 0.04861 0.46597 L 0.10312 0.49861 C 0.11718 0.50763 0.17899 0.5125 0.20086 0.5125 C 0.22586 0.5125 0.27864 0.48125 0.2927 0.47222 L 0.35555 0.39328 " pathEditMode="relative" rAng="0" ptsTypes="FAffFF">
                                      <p:cBhvr>
                                        <p:cTn id="65" dur="2000" spd="-100000" fill="hold"/>
                                        <p:tgtEl>
                                          <p:spTgt spid="47"/>
                                        </p:tgtEl>
                                        <p:attrNameLst>
                                          <p:attrName>ppt_x</p:attrName>
                                          <p:attrName>ppt_y</p:attrName>
                                        </p:attrNameLst>
                                      </p:cBhvr>
                                      <p:rCtr x="17969" y="5023"/>
                                    </p:animMotion>
                                  </p:childTnLst>
                                </p:cTn>
                              </p:par>
                              <p:par>
                                <p:cTn id="66" presetID="22" presetClass="entr" presetSubtype="2" fill="hold" grpId="0" nodeType="withEffect">
                                  <p:stCondLst>
                                    <p:cond delay="18100"/>
                                  </p:stCondLst>
                                  <p:childTnLst>
                                    <p:set>
                                      <p:cBhvr>
                                        <p:cTn id="67" dur="1" fill="hold">
                                          <p:stCondLst>
                                            <p:cond delay="0"/>
                                          </p:stCondLst>
                                        </p:cTn>
                                        <p:tgtEl>
                                          <p:spTgt spid="39"/>
                                        </p:tgtEl>
                                        <p:attrNameLst>
                                          <p:attrName>style.visibility</p:attrName>
                                        </p:attrNameLst>
                                      </p:cBhvr>
                                      <p:to>
                                        <p:strVal val="visible"/>
                                      </p:to>
                                    </p:set>
                                    <p:animEffect transition="in" filter="wipe(right)">
                                      <p:cBhvr>
                                        <p:cTn id="68" dur="1000"/>
                                        <p:tgtEl>
                                          <p:spTgt spid="39"/>
                                        </p:tgtEl>
                                      </p:cBhvr>
                                    </p:animEffect>
                                  </p:childTnLst>
                                </p:cTn>
                              </p:par>
                              <p:par>
                                <p:cTn id="69" presetID="22" presetClass="exit" presetSubtype="4" fill="hold" grpId="1" nodeType="withEffect">
                                  <p:stCondLst>
                                    <p:cond delay="19600"/>
                                  </p:stCondLst>
                                  <p:childTnLst>
                                    <p:animEffect transition="out" filter="wipe(down)">
                                      <p:cBhvr>
                                        <p:cTn id="70" dur="1000"/>
                                        <p:tgtEl>
                                          <p:spTgt spid="39"/>
                                        </p:tgtEl>
                                      </p:cBhvr>
                                    </p:animEffect>
                                    <p:set>
                                      <p:cBhvr>
                                        <p:cTn id="71" dur="1" fill="hold">
                                          <p:stCondLst>
                                            <p:cond delay="999"/>
                                          </p:stCondLst>
                                        </p:cTn>
                                        <p:tgtEl>
                                          <p:spTgt spid="39"/>
                                        </p:tgtEl>
                                        <p:attrNameLst>
                                          <p:attrName>style.visibility</p:attrName>
                                        </p:attrNameLst>
                                      </p:cBhvr>
                                      <p:to>
                                        <p:strVal val="hidden"/>
                                      </p:to>
                                    </p:set>
                                  </p:childTnLst>
                                </p:cTn>
                              </p:par>
                              <p:par>
                                <p:cTn id="72" presetID="51" presetClass="path" presetSubtype="0" accel="50000" decel="50000" fill="hold" grpId="10" nodeType="withEffect">
                                  <p:stCondLst>
                                    <p:cond delay="20600"/>
                                  </p:stCondLst>
                                  <p:childTnLst>
                                    <p:animMotion origin="layout" path="M -0.00035 -0.0007 L -0.04323 0.0956 C -0.05226 0.10949 -0.05608 0.18518 -0.05608 0.20717 C -0.05608 0.23217 -0.04566 0.30324 -0.04323 0.31875 L -0.00382 0.40254 " pathEditMode="relative" rAng="0" ptsTypes="FffFF">
                                      <p:cBhvr>
                                        <p:cTn id="73" dur="2000" spd="-100000" fill="hold"/>
                                        <p:tgtEl>
                                          <p:spTgt spid="47"/>
                                        </p:tgtEl>
                                        <p:attrNameLst>
                                          <p:attrName>ppt_x</p:attrName>
                                          <p:attrName>ppt_y</p:attrName>
                                        </p:attrNameLst>
                                      </p:cBhvr>
                                      <p:rCtr x="-2795" y="20162"/>
                                    </p:animMotion>
                                  </p:childTnLst>
                                </p:cTn>
                              </p:par>
                              <p:par>
                                <p:cTn id="74" presetID="22" presetClass="entr" presetSubtype="2" fill="hold" grpId="0" nodeType="withEffect">
                                  <p:stCondLst>
                                    <p:cond delay="22600"/>
                                  </p:stCondLst>
                                  <p:childTnLst>
                                    <p:set>
                                      <p:cBhvr>
                                        <p:cTn id="75" dur="1" fill="hold">
                                          <p:stCondLst>
                                            <p:cond delay="0"/>
                                          </p:stCondLst>
                                        </p:cTn>
                                        <p:tgtEl>
                                          <p:spTgt spid="29"/>
                                        </p:tgtEl>
                                        <p:attrNameLst>
                                          <p:attrName>style.visibility</p:attrName>
                                        </p:attrNameLst>
                                      </p:cBhvr>
                                      <p:to>
                                        <p:strVal val="visible"/>
                                      </p:to>
                                    </p:set>
                                    <p:animEffect transition="in" filter="wipe(right)">
                                      <p:cBhvr>
                                        <p:cTn id="76" dur="1000"/>
                                        <p:tgtEl>
                                          <p:spTgt spid="29"/>
                                        </p:tgtEl>
                                      </p:cBhvr>
                                    </p:animEffect>
                                  </p:childTnLst>
                                </p:cTn>
                              </p:par>
                              <p:par>
                                <p:cTn id="77" presetID="22" presetClass="exit" presetSubtype="4" fill="hold" grpId="1" nodeType="withEffect">
                                  <p:stCondLst>
                                    <p:cond delay="24100"/>
                                  </p:stCondLst>
                                  <p:childTnLst>
                                    <p:animEffect transition="out" filter="wipe(down)">
                                      <p:cBhvr>
                                        <p:cTn id="78" dur="1000"/>
                                        <p:tgtEl>
                                          <p:spTgt spid="29"/>
                                        </p:tgtEl>
                                      </p:cBhvr>
                                    </p:animEffect>
                                    <p:set>
                                      <p:cBhvr>
                                        <p:cTn id="79" dur="1" fill="hold">
                                          <p:stCondLst>
                                            <p:cond delay="999"/>
                                          </p:stCondLst>
                                        </p:cTn>
                                        <p:tgtEl>
                                          <p:spTgt spid="29"/>
                                        </p:tgtEl>
                                        <p:attrNameLst>
                                          <p:attrName>style.visibility</p:attrName>
                                        </p:attrNameLst>
                                      </p:cBhvr>
                                      <p:to>
                                        <p:strVal val="hidden"/>
                                      </p:to>
                                    </p:set>
                                  </p:childTnLst>
                                </p:cTn>
                              </p:par>
                              <p:par>
                                <p:cTn id="80" presetID="31" presetClass="exit" presetSubtype="0" fill="hold" grpId="12" nodeType="withEffect">
                                  <p:stCondLst>
                                    <p:cond delay="24100"/>
                                  </p:stCondLst>
                                  <p:childTnLst>
                                    <p:anim calcmode="lin" valueType="num">
                                      <p:cBhvr>
                                        <p:cTn id="81" dur="1000"/>
                                        <p:tgtEl>
                                          <p:spTgt spid="47"/>
                                        </p:tgtEl>
                                        <p:attrNameLst>
                                          <p:attrName>ppt_w</p:attrName>
                                        </p:attrNameLst>
                                      </p:cBhvr>
                                      <p:tavLst>
                                        <p:tav tm="0">
                                          <p:val>
                                            <p:strVal val="ppt_w"/>
                                          </p:val>
                                        </p:tav>
                                        <p:tav tm="100000">
                                          <p:val>
                                            <p:fltVal val="0"/>
                                          </p:val>
                                        </p:tav>
                                      </p:tavLst>
                                    </p:anim>
                                    <p:anim calcmode="lin" valueType="num">
                                      <p:cBhvr>
                                        <p:cTn id="82" dur="1000"/>
                                        <p:tgtEl>
                                          <p:spTgt spid="47"/>
                                        </p:tgtEl>
                                        <p:attrNameLst>
                                          <p:attrName>ppt_h</p:attrName>
                                        </p:attrNameLst>
                                      </p:cBhvr>
                                      <p:tavLst>
                                        <p:tav tm="0">
                                          <p:val>
                                            <p:strVal val="ppt_h"/>
                                          </p:val>
                                        </p:tav>
                                        <p:tav tm="100000">
                                          <p:val>
                                            <p:fltVal val="0"/>
                                          </p:val>
                                        </p:tav>
                                      </p:tavLst>
                                    </p:anim>
                                    <p:anim calcmode="lin" valueType="num">
                                      <p:cBhvr>
                                        <p:cTn id="83" dur="1000"/>
                                        <p:tgtEl>
                                          <p:spTgt spid="47"/>
                                        </p:tgtEl>
                                        <p:attrNameLst>
                                          <p:attrName>style.rotation</p:attrName>
                                        </p:attrNameLst>
                                      </p:cBhvr>
                                      <p:tavLst>
                                        <p:tav tm="0">
                                          <p:val>
                                            <p:fltVal val="0"/>
                                          </p:val>
                                        </p:tav>
                                        <p:tav tm="100000">
                                          <p:val>
                                            <p:fltVal val="90"/>
                                          </p:val>
                                        </p:tav>
                                      </p:tavLst>
                                    </p:anim>
                                    <p:animEffect transition="out" filter="fade">
                                      <p:cBhvr>
                                        <p:cTn id="84" dur="1000"/>
                                        <p:tgtEl>
                                          <p:spTgt spid="47"/>
                                        </p:tgtEl>
                                      </p:cBhvr>
                                    </p:animEffect>
                                    <p:set>
                                      <p:cBhvr>
                                        <p:cTn id="85" dur="1" fill="hold">
                                          <p:stCondLst>
                                            <p:cond delay="9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build="allAtOnce" animBg="1"/>
      <p:bldP spid="15" grpId="0" animBg="1"/>
      <p:bldP spid="15" grpId="1" animBg="1"/>
      <p:bldP spid="39" grpId="0" animBg="1"/>
      <p:bldP spid="39" grpId="1" animBg="1"/>
      <p:bldP spid="16" grpId="0" animBg="1"/>
      <p:bldP spid="29" grpId="0" animBg="1"/>
      <p:bldP spid="29" grpId="1" animBg="1"/>
      <p:bldP spid="47" grpId="0" animBg="1"/>
      <p:bldP spid="47" grpId="3" animBg="1"/>
      <p:bldP spid="47" grpId="6" animBg="1"/>
      <p:bldP spid="47" grpId="9" animBg="1"/>
      <p:bldP spid="47" grpId="10" animBg="1"/>
      <p:bldP spid="47" grpId="12" animBg="1"/>
      <p:bldP spid="48" grpId="0" animBg="1"/>
      <p:bldP spid="48" grpId="1" animBg="1"/>
      <p:bldP spid="49" grpId="0" animBg="1"/>
      <p:bldP spid="4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90600" y="739914"/>
            <a:ext cx="19050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TREE</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9" name="Flowchart: Display 8"/>
          <p:cNvSpPr/>
          <p:nvPr/>
        </p:nvSpPr>
        <p:spPr>
          <a:xfrm>
            <a:off x="2209800" y="1295400"/>
            <a:ext cx="5943600" cy="4356207"/>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dirty="0">
                <a:solidFill>
                  <a:schemeClr val="bg1"/>
                </a:solidFill>
              </a:rPr>
              <a:t>Network cabling scheme in which two or more hubs and/or data centers are connected to one another in a succession of levels to provide redundancy. Also called cascaded star topology or tree </a:t>
            </a:r>
            <a:r>
              <a:rPr lang="en-US" sz="2800" dirty="0" smtClean="0">
                <a:solidFill>
                  <a:schemeClr val="bg1"/>
                </a:solidFill>
              </a:rPr>
              <a:t>network</a:t>
            </a:r>
            <a:endParaRPr lang="en-US" sz="2600" b="1" dirty="0">
              <a:solidFill>
                <a:schemeClr val="bg1"/>
              </a:solidFill>
            </a:endParaRPr>
          </a:p>
        </p:txBody>
      </p:sp>
      <p:grpSp>
        <p:nvGrpSpPr>
          <p:cNvPr id="3084" name="Group 3083"/>
          <p:cNvGrpSpPr/>
          <p:nvPr/>
        </p:nvGrpSpPr>
        <p:grpSpPr>
          <a:xfrm>
            <a:off x="1447800" y="1782768"/>
            <a:ext cx="2329309" cy="3170232"/>
            <a:chOff x="1447800" y="1782768"/>
            <a:chExt cx="2329309" cy="3170232"/>
          </a:xfrm>
        </p:grpSpPr>
        <p:grpSp>
          <p:nvGrpSpPr>
            <p:cNvPr id="16" name="Group 15"/>
            <p:cNvGrpSpPr/>
            <p:nvPr/>
          </p:nvGrpSpPr>
          <p:grpSpPr>
            <a:xfrm>
              <a:off x="2488495" y="1782768"/>
              <a:ext cx="1040695" cy="884232"/>
              <a:chOff x="1299123" y="1679962"/>
              <a:chExt cx="1259240" cy="1069921"/>
            </a:xfrm>
          </p:grpSpPr>
          <p:pic>
            <p:nvPicPr>
              <p:cNvPr id="3074"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123" y="1679962"/>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rot="21116314">
                <a:off x="1548973" y="1915560"/>
                <a:ext cx="623752" cy="409651"/>
              </a:xfrm>
              <a:prstGeom prst="rect">
                <a:avLst/>
              </a:prstGeom>
              <a:noFill/>
            </p:spPr>
            <p:txBody>
              <a:bodyPr wrap="square" rtlCol="0">
                <a:spAutoFit/>
              </a:bodyPr>
              <a:lstStyle/>
              <a:p>
                <a:r>
                  <a:rPr lang="en-US" sz="1600" b="1" dirty="0" smtClean="0">
                    <a:solidFill>
                      <a:schemeClr val="bg1"/>
                    </a:solidFill>
                  </a:rPr>
                  <a:t>PC1</a:t>
                </a:r>
                <a:endParaRPr lang="en-US" sz="1600" b="1" dirty="0">
                  <a:solidFill>
                    <a:schemeClr val="bg1"/>
                  </a:solidFill>
                </a:endParaRPr>
              </a:p>
            </p:txBody>
          </p:sp>
        </p:grpSp>
        <p:grpSp>
          <p:nvGrpSpPr>
            <p:cNvPr id="71" name="Group 70"/>
            <p:cNvGrpSpPr/>
            <p:nvPr/>
          </p:nvGrpSpPr>
          <p:grpSpPr>
            <a:xfrm>
              <a:off x="1447800" y="2992992"/>
              <a:ext cx="1040695" cy="884232"/>
              <a:chOff x="1299123" y="1772164"/>
              <a:chExt cx="1259240" cy="1069921"/>
            </a:xfrm>
          </p:grpSpPr>
          <p:pic>
            <p:nvPicPr>
              <p:cNvPr id="72"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123" y="1772164"/>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rot="21116314">
                <a:off x="1548973" y="1915560"/>
                <a:ext cx="623752" cy="409651"/>
              </a:xfrm>
              <a:prstGeom prst="rect">
                <a:avLst/>
              </a:prstGeom>
              <a:noFill/>
            </p:spPr>
            <p:txBody>
              <a:bodyPr wrap="square" rtlCol="0">
                <a:spAutoFit/>
              </a:bodyPr>
              <a:lstStyle/>
              <a:p>
                <a:r>
                  <a:rPr lang="en-US" sz="1600" b="1" dirty="0" smtClean="0">
                    <a:solidFill>
                      <a:schemeClr val="bg1"/>
                    </a:solidFill>
                  </a:rPr>
                  <a:t>PC2</a:t>
                </a:r>
                <a:endParaRPr lang="en-US" sz="1600" b="1" dirty="0">
                  <a:solidFill>
                    <a:schemeClr val="bg1"/>
                  </a:solidFill>
                </a:endParaRPr>
              </a:p>
            </p:txBody>
          </p:sp>
        </p:grpSp>
        <p:grpSp>
          <p:nvGrpSpPr>
            <p:cNvPr id="74" name="Group 73"/>
            <p:cNvGrpSpPr/>
            <p:nvPr/>
          </p:nvGrpSpPr>
          <p:grpSpPr>
            <a:xfrm>
              <a:off x="2736414" y="4068768"/>
              <a:ext cx="1040695" cy="884232"/>
              <a:chOff x="1299123" y="1772164"/>
              <a:chExt cx="1259240" cy="1069921"/>
            </a:xfrm>
          </p:grpSpPr>
          <p:pic>
            <p:nvPicPr>
              <p:cNvPr id="75"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123" y="1772164"/>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rot="21116314">
                <a:off x="1548973" y="1915560"/>
                <a:ext cx="623752" cy="409651"/>
              </a:xfrm>
              <a:prstGeom prst="rect">
                <a:avLst/>
              </a:prstGeom>
              <a:noFill/>
            </p:spPr>
            <p:txBody>
              <a:bodyPr wrap="square" rtlCol="0">
                <a:spAutoFit/>
              </a:bodyPr>
              <a:lstStyle/>
              <a:p>
                <a:r>
                  <a:rPr lang="en-US" sz="1600" b="1" dirty="0" smtClean="0">
                    <a:solidFill>
                      <a:schemeClr val="bg1"/>
                    </a:solidFill>
                  </a:rPr>
                  <a:t>PC3</a:t>
                </a:r>
                <a:endParaRPr lang="en-US" sz="1600" b="1" dirty="0">
                  <a:solidFill>
                    <a:schemeClr val="bg1"/>
                  </a:solidFill>
                </a:endParaRPr>
              </a:p>
            </p:txBody>
          </p:sp>
        </p:grpSp>
      </p:grpSp>
      <p:grpSp>
        <p:nvGrpSpPr>
          <p:cNvPr id="3085" name="Group 3084"/>
          <p:cNvGrpSpPr/>
          <p:nvPr/>
        </p:nvGrpSpPr>
        <p:grpSpPr>
          <a:xfrm>
            <a:off x="6019800" y="1006402"/>
            <a:ext cx="2041400" cy="2101574"/>
            <a:chOff x="6019800" y="1006402"/>
            <a:chExt cx="2041400" cy="2101574"/>
          </a:xfrm>
        </p:grpSpPr>
        <p:grpSp>
          <p:nvGrpSpPr>
            <p:cNvPr id="147" name="Group 146"/>
            <p:cNvGrpSpPr/>
            <p:nvPr/>
          </p:nvGrpSpPr>
          <p:grpSpPr>
            <a:xfrm>
              <a:off x="6019800" y="1006402"/>
              <a:ext cx="1040695" cy="884232"/>
              <a:chOff x="2453002" y="1772164"/>
              <a:chExt cx="1259240" cy="1069921"/>
            </a:xfrm>
          </p:grpSpPr>
          <p:pic>
            <p:nvPicPr>
              <p:cNvPr id="148"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3002" y="1772164"/>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p:cNvSpPr txBox="1"/>
              <p:nvPr/>
            </p:nvSpPr>
            <p:spPr>
              <a:xfrm rot="21116314">
                <a:off x="2702852" y="1915560"/>
                <a:ext cx="623752" cy="409650"/>
              </a:xfrm>
              <a:prstGeom prst="rect">
                <a:avLst/>
              </a:prstGeom>
              <a:noFill/>
            </p:spPr>
            <p:txBody>
              <a:bodyPr wrap="square" rtlCol="0">
                <a:spAutoFit/>
              </a:bodyPr>
              <a:lstStyle/>
              <a:p>
                <a:r>
                  <a:rPr lang="en-US" sz="1600" b="1" dirty="0" smtClean="0">
                    <a:solidFill>
                      <a:schemeClr val="bg1"/>
                    </a:solidFill>
                  </a:rPr>
                  <a:t>PC1</a:t>
                </a:r>
                <a:endParaRPr lang="en-US" sz="1600" b="1" dirty="0">
                  <a:solidFill>
                    <a:schemeClr val="bg1"/>
                  </a:solidFill>
                </a:endParaRPr>
              </a:p>
            </p:txBody>
          </p:sp>
        </p:grpSp>
        <p:grpSp>
          <p:nvGrpSpPr>
            <p:cNvPr id="150" name="Group 149"/>
            <p:cNvGrpSpPr/>
            <p:nvPr/>
          </p:nvGrpSpPr>
          <p:grpSpPr>
            <a:xfrm>
              <a:off x="7020505" y="2223744"/>
              <a:ext cx="1040695" cy="884232"/>
              <a:chOff x="1299123" y="1772164"/>
              <a:chExt cx="1259240" cy="1069921"/>
            </a:xfrm>
          </p:grpSpPr>
          <p:pic>
            <p:nvPicPr>
              <p:cNvPr id="151"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123" y="1772164"/>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151"/>
              <p:cNvSpPr txBox="1"/>
              <p:nvPr/>
            </p:nvSpPr>
            <p:spPr>
              <a:xfrm rot="21116314">
                <a:off x="1548973" y="1915560"/>
                <a:ext cx="623752" cy="409651"/>
              </a:xfrm>
              <a:prstGeom prst="rect">
                <a:avLst/>
              </a:prstGeom>
              <a:noFill/>
            </p:spPr>
            <p:txBody>
              <a:bodyPr wrap="square" rtlCol="0">
                <a:spAutoFit/>
              </a:bodyPr>
              <a:lstStyle/>
              <a:p>
                <a:r>
                  <a:rPr lang="en-US" sz="1600" b="1" dirty="0" smtClean="0">
                    <a:solidFill>
                      <a:schemeClr val="bg1"/>
                    </a:solidFill>
                  </a:rPr>
                  <a:t>PC2</a:t>
                </a:r>
                <a:endParaRPr lang="en-US" sz="1600" b="1" dirty="0">
                  <a:solidFill>
                    <a:schemeClr val="bg1"/>
                  </a:solidFill>
                </a:endParaRPr>
              </a:p>
            </p:txBody>
          </p:sp>
        </p:grpSp>
      </p:grpSp>
      <p:grpSp>
        <p:nvGrpSpPr>
          <p:cNvPr id="3086" name="Group 3085"/>
          <p:cNvGrpSpPr/>
          <p:nvPr/>
        </p:nvGrpSpPr>
        <p:grpSpPr>
          <a:xfrm>
            <a:off x="5779895" y="3862489"/>
            <a:ext cx="2281305" cy="2079971"/>
            <a:chOff x="5779895" y="3862489"/>
            <a:chExt cx="2281305" cy="2079971"/>
          </a:xfrm>
        </p:grpSpPr>
        <p:grpSp>
          <p:nvGrpSpPr>
            <p:cNvPr id="153" name="Group 152"/>
            <p:cNvGrpSpPr/>
            <p:nvPr/>
          </p:nvGrpSpPr>
          <p:grpSpPr>
            <a:xfrm>
              <a:off x="5779895" y="5058228"/>
              <a:ext cx="1040695" cy="884232"/>
              <a:chOff x="1299123" y="1772164"/>
              <a:chExt cx="1259240" cy="1069921"/>
            </a:xfrm>
          </p:grpSpPr>
          <p:pic>
            <p:nvPicPr>
              <p:cNvPr id="154"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123" y="1772164"/>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155" name="TextBox 154"/>
              <p:cNvSpPr txBox="1"/>
              <p:nvPr/>
            </p:nvSpPr>
            <p:spPr>
              <a:xfrm rot="21116314">
                <a:off x="1548973" y="1915560"/>
                <a:ext cx="623752" cy="409651"/>
              </a:xfrm>
              <a:prstGeom prst="rect">
                <a:avLst/>
              </a:prstGeom>
              <a:noFill/>
            </p:spPr>
            <p:txBody>
              <a:bodyPr wrap="square" rtlCol="0">
                <a:spAutoFit/>
              </a:bodyPr>
              <a:lstStyle/>
              <a:p>
                <a:r>
                  <a:rPr lang="en-US" sz="1600" b="1" dirty="0" smtClean="0">
                    <a:solidFill>
                      <a:schemeClr val="bg1"/>
                    </a:solidFill>
                  </a:rPr>
                  <a:t>PC4</a:t>
                </a:r>
                <a:endParaRPr lang="en-US" sz="1600" b="1" dirty="0">
                  <a:solidFill>
                    <a:schemeClr val="bg1"/>
                  </a:solidFill>
                </a:endParaRPr>
              </a:p>
            </p:txBody>
          </p:sp>
        </p:grpSp>
        <p:grpSp>
          <p:nvGrpSpPr>
            <p:cNvPr id="159" name="Group 158"/>
            <p:cNvGrpSpPr/>
            <p:nvPr/>
          </p:nvGrpSpPr>
          <p:grpSpPr>
            <a:xfrm>
              <a:off x="7020505" y="3862489"/>
              <a:ext cx="1040695" cy="884232"/>
              <a:chOff x="1299123" y="1772164"/>
              <a:chExt cx="1259240" cy="1069921"/>
            </a:xfrm>
          </p:grpSpPr>
          <p:pic>
            <p:nvPicPr>
              <p:cNvPr id="160" name="Picture 2" descr="C:\Users\Yougeshwar\Desktop\Peresentation\desktop_compu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123" y="1772164"/>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161" name="TextBox 160"/>
              <p:cNvSpPr txBox="1"/>
              <p:nvPr/>
            </p:nvSpPr>
            <p:spPr>
              <a:xfrm rot="21116314">
                <a:off x="1548973" y="1915560"/>
                <a:ext cx="623752" cy="409651"/>
              </a:xfrm>
              <a:prstGeom prst="rect">
                <a:avLst/>
              </a:prstGeom>
              <a:noFill/>
            </p:spPr>
            <p:txBody>
              <a:bodyPr wrap="square" rtlCol="0">
                <a:spAutoFit/>
              </a:bodyPr>
              <a:lstStyle/>
              <a:p>
                <a:r>
                  <a:rPr lang="en-US" sz="1600" b="1" dirty="0" smtClean="0">
                    <a:solidFill>
                      <a:schemeClr val="bg1"/>
                    </a:solidFill>
                  </a:rPr>
                  <a:t>PC3</a:t>
                </a:r>
                <a:endParaRPr lang="en-US" sz="1600" b="1" dirty="0">
                  <a:solidFill>
                    <a:schemeClr val="bg1"/>
                  </a:solidFill>
                </a:endParaRPr>
              </a:p>
            </p:txBody>
          </p:sp>
        </p:grpSp>
      </p:grpSp>
      <p:grpSp>
        <p:nvGrpSpPr>
          <p:cNvPr id="3087" name="Group 3086"/>
          <p:cNvGrpSpPr/>
          <p:nvPr/>
        </p:nvGrpSpPr>
        <p:grpSpPr>
          <a:xfrm>
            <a:off x="2405129" y="2558712"/>
            <a:ext cx="1114424" cy="1510056"/>
            <a:chOff x="2405129" y="2558712"/>
            <a:chExt cx="1114424" cy="1510056"/>
          </a:xfrm>
        </p:grpSpPr>
        <p:cxnSp>
          <p:nvCxnSpPr>
            <p:cNvPr id="162" name="Straight Arrow Connector 161"/>
            <p:cNvCxnSpPr/>
            <p:nvPr/>
          </p:nvCxnSpPr>
          <p:spPr>
            <a:xfrm>
              <a:off x="3262337" y="2558712"/>
              <a:ext cx="257216" cy="410937"/>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65" name="Straight Arrow Connector 164"/>
            <p:cNvCxnSpPr/>
            <p:nvPr/>
          </p:nvCxnSpPr>
          <p:spPr>
            <a:xfrm flipV="1">
              <a:off x="2405129" y="3382968"/>
              <a:ext cx="521626" cy="5214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68" name="Straight Arrow Connector 167"/>
            <p:cNvCxnSpPr/>
            <p:nvPr/>
          </p:nvCxnSpPr>
          <p:spPr>
            <a:xfrm flipH="1">
              <a:off x="3256762" y="3522854"/>
              <a:ext cx="5575" cy="545914"/>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grpSp>
      <p:grpSp>
        <p:nvGrpSpPr>
          <p:cNvPr id="3089" name="Group 3088"/>
          <p:cNvGrpSpPr/>
          <p:nvPr/>
        </p:nvGrpSpPr>
        <p:grpSpPr>
          <a:xfrm>
            <a:off x="6097006" y="1756779"/>
            <a:ext cx="1113484" cy="790896"/>
            <a:chOff x="6097006" y="1756779"/>
            <a:chExt cx="1113484" cy="790896"/>
          </a:xfrm>
        </p:grpSpPr>
        <p:cxnSp>
          <p:nvCxnSpPr>
            <p:cNvPr id="171" name="Straight Arrow Connector 170"/>
            <p:cNvCxnSpPr/>
            <p:nvPr/>
          </p:nvCxnSpPr>
          <p:spPr>
            <a:xfrm flipH="1">
              <a:off x="6097006" y="1756779"/>
              <a:ext cx="403345" cy="485427"/>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73" name="Straight Arrow Connector 172"/>
            <p:cNvCxnSpPr/>
            <p:nvPr/>
          </p:nvCxnSpPr>
          <p:spPr>
            <a:xfrm>
              <a:off x="6582128" y="2514377"/>
              <a:ext cx="628362" cy="33298"/>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grpSp>
      <p:grpSp>
        <p:nvGrpSpPr>
          <p:cNvPr id="3088" name="Group 3087"/>
          <p:cNvGrpSpPr/>
          <p:nvPr/>
        </p:nvGrpSpPr>
        <p:grpSpPr>
          <a:xfrm>
            <a:off x="5791998" y="2683022"/>
            <a:ext cx="1437542" cy="2375206"/>
            <a:chOff x="5791998" y="2683022"/>
            <a:chExt cx="1437542" cy="2375206"/>
          </a:xfrm>
        </p:grpSpPr>
        <p:cxnSp>
          <p:nvCxnSpPr>
            <p:cNvPr id="110" name="Straight Connector 109"/>
            <p:cNvCxnSpPr>
              <a:stCxn id="135" idx="2"/>
            </p:cNvCxnSpPr>
            <p:nvPr/>
          </p:nvCxnSpPr>
          <p:spPr>
            <a:xfrm flipH="1">
              <a:off x="5791998" y="2683022"/>
              <a:ext cx="221735" cy="1411173"/>
            </a:xfrm>
            <a:prstGeom prst="line">
              <a:avLst/>
            </a:prstGeom>
          </p:spPr>
          <p:style>
            <a:lnRef idx="3">
              <a:schemeClr val="accent2"/>
            </a:lnRef>
            <a:fillRef idx="0">
              <a:schemeClr val="accent2"/>
            </a:fillRef>
            <a:effectRef idx="2">
              <a:schemeClr val="accent2"/>
            </a:effectRef>
            <a:fontRef idx="minor">
              <a:schemeClr val="tx1"/>
            </a:fontRef>
          </p:style>
        </p:cxnSp>
        <p:cxnSp>
          <p:nvCxnSpPr>
            <p:cNvPr id="175" name="Straight Arrow Connector 174"/>
            <p:cNvCxnSpPr/>
            <p:nvPr/>
          </p:nvCxnSpPr>
          <p:spPr>
            <a:xfrm>
              <a:off x="6063004" y="4433438"/>
              <a:ext cx="116708" cy="62479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177" name="Straight Arrow Connector 176"/>
            <p:cNvCxnSpPr>
              <a:endCxn id="161" idx="1"/>
            </p:cNvCxnSpPr>
            <p:nvPr/>
          </p:nvCxnSpPr>
          <p:spPr>
            <a:xfrm>
              <a:off x="6351931" y="4114156"/>
              <a:ext cx="877609" cy="72264"/>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grpSp>
      <p:grpSp>
        <p:nvGrpSpPr>
          <p:cNvPr id="3093" name="Group 3092"/>
          <p:cNvGrpSpPr/>
          <p:nvPr/>
        </p:nvGrpSpPr>
        <p:grpSpPr>
          <a:xfrm>
            <a:off x="5034409" y="2133600"/>
            <a:ext cx="1559388" cy="649669"/>
            <a:chOff x="5034409" y="2133600"/>
            <a:chExt cx="1559388" cy="649669"/>
          </a:xfrm>
        </p:grpSpPr>
        <p:grpSp>
          <p:nvGrpSpPr>
            <p:cNvPr id="3090" name="Group 3089"/>
            <p:cNvGrpSpPr/>
            <p:nvPr/>
          </p:nvGrpSpPr>
          <p:grpSpPr>
            <a:xfrm>
              <a:off x="5543230" y="2239136"/>
              <a:ext cx="1050567" cy="544133"/>
              <a:chOff x="5543230" y="2239136"/>
              <a:chExt cx="1050567" cy="544133"/>
            </a:xfrm>
          </p:grpSpPr>
          <p:sp>
            <p:nvSpPr>
              <p:cNvPr id="116" name="Cube 115"/>
              <p:cNvSpPr/>
              <p:nvPr/>
            </p:nvSpPr>
            <p:spPr>
              <a:xfrm>
                <a:off x="5543230" y="2239136"/>
                <a:ext cx="1040818" cy="544133"/>
              </a:xfrm>
              <a:prstGeom prst="cube">
                <a:avLst>
                  <a:gd name="adj" fmla="val 47894"/>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nvGrpSpPr>
              <p:cNvPr id="117" name="Group 116"/>
              <p:cNvGrpSpPr/>
              <p:nvPr/>
            </p:nvGrpSpPr>
            <p:grpSpPr>
              <a:xfrm>
                <a:off x="5612480" y="2560587"/>
                <a:ext cx="73095" cy="121917"/>
                <a:chOff x="990600" y="4316595"/>
                <a:chExt cx="540926" cy="560205"/>
              </a:xfrm>
            </p:grpSpPr>
            <p:sp>
              <p:nvSpPr>
                <p:cNvPr id="143" name="Rectangle 14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44" name="Rectangle 14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18" name="Group 117"/>
              <p:cNvGrpSpPr/>
              <p:nvPr/>
            </p:nvGrpSpPr>
            <p:grpSpPr>
              <a:xfrm>
                <a:off x="5703560" y="2561105"/>
                <a:ext cx="73095" cy="121917"/>
                <a:chOff x="990600" y="4316595"/>
                <a:chExt cx="540926" cy="560205"/>
              </a:xfrm>
            </p:grpSpPr>
            <p:sp>
              <p:nvSpPr>
                <p:cNvPr id="141" name="Rectangle 140"/>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42" name="Rectangle 141"/>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19" name="Group 118"/>
              <p:cNvGrpSpPr/>
              <p:nvPr/>
            </p:nvGrpSpPr>
            <p:grpSpPr>
              <a:xfrm>
                <a:off x="5794768" y="2561105"/>
                <a:ext cx="73095" cy="121917"/>
                <a:chOff x="990600" y="4316595"/>
                <a:chExt cx="540926" cy="560205"/>
              </a:xfrm>
            </p:grpSpPr>
            <p:sp>
              <p:nvSpPr>
                <p:cNvPr id="139" name="Rectangle 138"/>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40" name="Rectangle 139"/>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20" name="Group 119"/>
              <p:cNvGrpSpPr/>
              <p:nvPr/>
            </p:nvGrpSpPr>
            <p:grpSpPr>
              <a:xfrm>
                <a:off x="5885977" y="2561105"/>
                <a:ext cx="73095" cy="121917"/>
                <a:chOff x="990600" y="4316595"/>
                <a:chExt cx="540926" cy="560205"/>
              </a:xfrm>
            </p:grpSpPr>
            <p:sp>
              <p:nvSpPr>
                <p:cNvPr id="137" name="Rectangle 136"/>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38" name="Rectangle 137"/>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21" name="Group 120"/>
              <p:cNvGrpSpPr/>
              <p:nvPr/>
            </p:nvGrpSpPr>
            <p:grpSpPr>
              <a:xfrm>
                <a:off x="5977185" y="2561105"/>
                <a:ext cx="73095" cy="121917"/>
                <a:chOff x="990600" y="4316595"/>
                <a:chExt cx="540926" cy="560205"/>
              </a:xfrm>
            </p:grpSpPr>
            <p:sp>
              <p:nvSpPr>
                <p:cNvPr id="135" name="Rectangle 13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36" name="Rectangle 13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22" name="Group 121"/>
              <p:cNvGrpSpPr/>
              <p:nvPr/>
            </p:nvGrpSpPr>
            <p:grpSpPr>
              <a:xfrm>
                <a:off x="6068393" y="2561105"/>
                <a:ext cx="73095" cy="121917"/>
                <a:chOff x="990600" y="4316595"/>
                <a:chExt cx="540926" cy="560205"/>
              </a:xfrm>
            </p:grpSpPr>
            <p:sp>
              <p:nvSpPr>
                <p:cNvPr id="133" name="Rectangle 13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34" name="Rectangle 13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23" name="Group 122"/>
              <p:cNvGrpSpPr/>
              <p:nvPr/>
            </p:nvGrpSpPr>
            <p:grpSpPr>
              <a:xfrm>
                <a:off x="6159602" y="2561105"/>
                <a:ext cx="73095" cy="121917"/>
                <a:chOff x="990600" y="4316595"/>
                <a:chExt cx="540926" cy="560205"/>
              </a:xfrm>
            </p:grpSpPr>
            <p:sp>
              <p:nvSpPr>
                <p:cNvPr id="131" name="Rectangle 130"/>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32" name="Rectangle 131"/>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24" name="Group 123"/>
              <p:cNvGrpSpPr/>
              <p:nvPr/>
            </p:nvGrpSpPr>
            <p:grpSpPr>
              <a:xfrm>
                <a:off x="6250810" y="2561105"/>
                <a:ext cx="73095" cy="121917"/>
                <a:chOff x="990600" y="4316595"/>
                <a:chExt cx="540926" cy="560205"/>
              </a:xfrm>
            </p:grpSpPr>
            <p:sp>
              <p:nvSpPr>
                <p:cNvPr id="129" name="Rectangle 128"/>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30" name="Rectangle 129"/>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cxnSp>
            <p:nvCxnSpPr>
              <p:cNvPr id="125" name="Straight Connector 124"/>
              <p:cNvCxnSpPr/>
              <p:nvPr/>
            </p:nvCxnSpPr>
            <p:spPr>
              <a:xfrm flipV="1">
                <a:off x="6408493" y="2325097"/>
                <a:ext cx="185304" cy="268112"/>
              </a:xfrm>
              <a:prstGeom prst="line">
                <a:avLst/>
              </a:prstGeom>
            </p:spPr>
            <p:style>
              <a:lnRef idx="3">
                <a:schemeClr val="accent5"/>
              </a:lnRef>
              <a:fillRef idx="0">
                <a:schemeClr val="accent5"/>
              </a:fillRef>
              <a:effectRef idx="2">
                <a:schemeClr val="accent5"/>
              </a:effectRef>
              <a:fontRef idx="minor">
                <a:schemeClr val="tx1"/>
              </a:fontRef>
            </p:style>
          </p:cxnSp>
          <p:cxnSp>
            <p:nvCxnSpPr>
              <p:cNvPr id="126" name="Straight Connector 125"/>
              <p:cNvCxnSpPr/>
              <p:nvPr/>
            </p:nvCxnSpPr>
            <p:spPr>
              <a:xfrm flipV="1">
                <a:off x="6407699" y="2386324"/>
                <a:ext cx="185304" cy="268112"/>
              </a:xfrm>
              <a:prstGeom prst="line">
                <a:avLst/>
              </a:prstGeom>
            </p:spPr>
            <p:style>
              <a:lnRef idx="3">
                <a:schemeClr val="accent5"/>
              </a:lnRef>
              <a:fillRef idx="0">
                <a:schemeClr val="accent5"/>
              </a:fillRef>
              <a:effectRef idx="2">
                <a:schemeClr val="accent5"/>
              </a:effectRef>
              <a:fontRef idx="minor">
                <a:schemeClr val="tx1"/>
              </a:fontRef>
            </p:style>
          </p:cxnSp>
          <p:cxnSp>
            <p:nvCxnSpPr>
              <p:cNvPr id="127" name="Straight Connector 126"/>
              <p:cNvCxnSpPr/>
              <p:nvPr/>
            </p:nvCxnSpPr>
            <p:spPr>
              <a:xfrm>
                <a:off x="5809799" y="2280306"/>
                <a:ext cx="700523"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8" name="Straight Connector 127"/>
              <p:cNvCxnSpPr/>
              <p:nvPr/>
            </p:nvCxnSpPr>
            <p:spPr>
              <a:xfrm>
                <a:off x="5655903" y="2463987"/>
                <a:ext cx="755391" cy="0"/>
              </a:xfrm>
              <a:prstGeom prst="line">
                <a:avLst/>
              </a:prstGeom>
            </p:spPr>
            <p:style>
              <a:lnRef idx="3">
                <a:schemeClr val="accent5"/>
              </a:lnRef>
              <a:fillRef idx="0">
                <a:schemeClr val="accent5"/>
              </a:fillRef>
              <a:effectRef idx="2">
                <a:schemeClr val="accent5"/>
              </a:effectRef>
              <a:fontRef idx="minor">
                <a:schemeClr val="tx1"/>
              </a:fontRef>
            </p:style>
          </p:cxnSp>
        </p:grpSp>
        <p:sp>
          <p:nvSpPr>
            <p:cNvPr id="181" name="TextBox 180"/>
            <p:cNvSpPr txBox="1"/>
            <p:nvPr/>
          </p:nvSpPr>
          <p:spPr>
            <a:xfrm>
              <a:off x="5034409" y="2133600"/>
              <a:ext cx="680591" cy="400110"/>
            </a:xfrm>
            <a:prstGeom prst="rect">
              <a:avLst/>
            </a:prstGeom>
            <a:noFill/>
          </p:spPr>
          <p:txBody>
            <a:bodyPr wrap="square" rtlCol="0">
              <a:spAutoFit/>
            </a:bodyPr>
            <a:lstStyle/>
            <a:p>
              <a:r>
                <a:rPr lang="en-US" sz="2000" b="1" dirty="0" smtClean="0"/>
                <a:t>Hub</a:t>
              </a:r>
              <a:endParaRPr lang="en-US" sz="2000" b="1" dirty="0"/>
            </a:p>
          </p:txBody>
        </p:sp>
      </p:grpSp>
      <p:grpSp>
        <p:nvGrpSpPr>
          <p:cNvPr id="3099" name="Group 3098"/>
          <p:cNvGrpSpPr/>
          <p:nvPr/>
        </p:nvGrpSpPr>
        <p:grpSpPr>
          <a:xfrm>
            <a:off x="3840462" y="338126"/>
            <a:ext cx="1635758" cy="5707292"/>
            <a:chOff x="3840462" y="338126"/>
            <a:chExt cx="1635758" cy="5707292"/>
          </a:xfrm>
        </p:grpSpPr>
        <p:grpSp>
          <p:nvGrpSpPr>
            <p:cNvPr id="3083" name="Group 3082"/>
            <p:cNvGrpSpPr/>
            <p:nvPr/>
          </p:nvGrpSpPr>
          <p:grpSpPr>
            <a:xfrm>
              <a:off x="3840462" y="1497938"/>
              <a:ext cx="1635758" cy="4547480"/>
              <a:chOff x="3840462" y="1497938"/>
              <a:chExt cx="1635758" cy="4547480"/>
            </a:xfrm>
          </p:grpSpPr>
          <p:cxnSp>
            <p:nvCxnSpPr>
              <p:cNvPr id="21" name="Straight Connector 20"/>
              <p:cNvCxnSpPr/>
              <p:nvPr/>
            </p:nvCxnSpPr>
            <p:spPr>
              <a:xfrm>
                <a:off x="4569264" y="1497938"/>
                <a:ext cx="2736" cy="4445662"/>
              </a:xfrm>
              <a:prstGeom prst="line">
                <a:avLst/>
              </a:prstGeom>
            </p:spPr>
            <p:style>
              <a:lnRef idx="3">
                <a:schemeClr val="accent2"/>
              </a:lnRef>
              <a:fillRef idx="0">
                <a:schemeClr val="accent2"/>
              </a:fillRef>
              <a:effectRef idx="2">
                <a:schemeClr val="accent2"/>
              </a:effectRef>
              <a:fontRef idx="minor">
                <a:schemeClr val="tx1"/>
              </a:fontRef>
            </p:style>
          </p:cxnSp>
          <p:sp>
            <p:nvSpPr>
              <p:cNvPr id="40" name="Rectangle 39"/>
              <p:cNvSpPr/>
              <p:nvPr/>
            </p:nvSpPr>
            <p:spPr>
              <a:xfrm>
                <a:off x="4457700" y="5938775"/>
                <a:ext cx="223128" cy="1066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33" name="Straight Connector 32"/>
              <p:cNvCxnSpPr/>
              <p:nvPr/>
            </p:nvCxnSpPr>
            <p:spPr>
              <a:xfrm flipH="1">
                <a:off x="3840462" y="2280306"/>
                <a:ext cx="731538" cy="893313"/>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Straight Connector 76"/>
              <p:cNvCxnSpPr/>
              <p:nvPr/>
            </p:nvCxnSpPr>
            <p:spPr>
              <a:xfrm flipH="1" flipV="1">
                <a:off x="4572000" y="3688908"/>
                <a:ext cx="904220" cy="425248"/>
              </a:xfrm>
              <a:prstGeom prst="line">
                <a:avLst/>
              </a:prstGeom>
            </p:spPr>
            <p:style>
              <a:lnRef idx="3">
                <a:schemeClr val="accent2"/>
              </a:lnRef>
              <a:fillRef idx="0">
                <a:schemeClr val="accent2"/>
              </a:fillRef>
              <a:effectRef idx="2">
                <a:schemeClr val="accent2"/>
              </a:effectRef>
              <a:fontRef idx="minor">
                <a:schemeClr val="tx1"/>
              </a:fontRef>
            </p:style>
          </p:cxnSp>
        </p:grpSp>
        <p:pic>
          <p:nvPicPr>
            <p:cNvPr id="1026" name="Picture 2" descr="C:\Users\Yougeshwar\Desktop\Peresentation\images\mycompu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6051" y="338126"/>
              <a:ext cx="1418653" cy="1418653"/>
            </a:xfrm>
            <a:prstGeom prst="rect">
              <a:avLst/>
            </a:prstGeom>
            <a:noFill/>
            <a:extLst>
              <a:ext uri="{909E8E84-426E-40DD-AFC4-6F175D3DCCD1}">
                <a14:hiddenFill xmlns:a14="http://schemas.microsoft.com/office/drawing/2010/main">
                  <a:solidFill>
                    <a:srgbClr val="FFFFFF"/>
                  </a:solidFill>
                </a14:hiddenFill>
              </a:ext>
            </a:extLst>
          </p:spPr>
        </p:pic>
      </p:grpSp>
      <p:sp>
        <p:nvSpPr>
          <p:cNvPr id="200" name="Diamond 199"/>
          <p:cNvSpPr/>
          <p:nvPr/>
        </p:nvSpPr>
        <p:spPr>
          <a:xfrm>
            <a:off x="4425258" y="1447800"/>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01" name="Cloud Callout 200"/>
          <p:cNvSpPr/>
          <p:nvPr/>
        </p:nvSpPr>
        <p:spPr>
          <a:xfrm>
            <a:off x="2902892" y="1559330"/>
            <a:ext cx="1412329" cy="904657"/>
          </a:xfrm>
          <a:prstGeom prst="cloudCallout">
            <a:avLst>
              <a:gd name="adj1" fmla="val 44852"/>
              <a:gd name="adj2" fmla="val -10918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Send data</a:t>
            </a:r>
            <a:endParaRPr lang="en-US" sz="2000" b="1" dirty="0"/>
          </a:p>
        </p:txBody>
      </p:sp>
      <p:sp>
        <p:nvSpPr>
          <p:cNvPr id="202" name="Diamond 201"/>
          <p:cNvSpPr/>
          <p:nvPr/>
        </p:nvSpPr>
        <p:spPr>
          <a:xfrm>
            <a:off x="4419600" y="2117834"/>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3094" name="Group 3093"/>
          <p:cNvGrpSpPr/>
          <p:nvPr/>
        </p:nvGrpSpPr>
        <p:grpSpPr>
          <a:xfrm>
            <a:off x="2919590" y="2963868"/>
            <a:ext cx="1538109" cy="761079"/>
            <a:chOff x="2919590" y="2963868"/>
            <a:chExt cx="1538109" cy="761079"/>
          </a:xfrm>
        </p:grpSpPr>
        <p:grpSp>
          <p:nvGrpSpPr>
            <p:cNvPr id="3091" name="Group 3090"/>
            <p:cNvGrpSpPr/>
            <p:nvPr/>
          </p:nvGrpSpPr>
          <p:grpSpPr>
            <a:xfrm>
              <a:off x="2919590" y="2963868"/>
              <a:ext cx="1050567" cy="544133"/>
              <a:chOff x="2919590" y="2963868"/>
              <a:chExt cx="1050567" cy="544133"/>
            </a:xfrm>
          </p:grpSpPr>
          <p:sp>
            <p:nvSpPr>
              <p:cNvPr id="42" name="Cube 41"/>
              <p:cNvSpPr/>
              <p:nvPr/>
            </p:nvSpPr>
            <p:spPr>
              <a:xfrm>
                <a:off x="2919590" y="2963868"/>
                <a:ext cx="1040818" cy="544133"/>
              </a:xfrm>
              <a:prstGeom prst="cube">
                <a:avLst>
                  <a:gd name="adj" fmla="val 47894"/>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43" name="Group 42"/>
              <p:cNvGrpSpPr/>
              <p:nvPr/>
            </p:nvGrpSpPr>
            <p:grpSpPr>
              <a:xfrm>
                <a:off x="2988840" y="3285319"/>
                <a:ext cx="73095" cy="121917"/>
                <a:chOff x="990600" y="4316595"/>
                <a:chExt cx="540926" cy="560205"/>
              </a:xfrm>
            </p:grpSpPr>
            <p:sp>
              <p:nvSpPr>
                <p:cNvPr id="69" name="Rectangle 68"/>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0" name="Rectangle 69"/>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44" name="Group 43"/>
              <p:cNvGrpSpPr/>
              <p:nvPr/>
            </p:nvGrpSpPr>
            <p:grpSpPr>
              <a:xfrm>
                <a:off x="3079920" y="3285837"/>
                <a:ext cx="73095" cy="121917"/>
                <a:chOff x="990600" y="4316595"/>
                <a:chExt cx="540926" cy="560205"/>
              </a:xfrm>
            </p:grpSpPr>
            <p:sp>
              <p:nvSpPr>
                <p:cNvPr id="67" name="Rectangle 66"/>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8" name="Rectangle 67"/>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45" name="Group 44"/>
              <p:cNvGrpSpPr/>
              <p:nvPr/>
            </p:nvGrpSpPr>
            <p:grpSpPr>
              <a:xfrm>
                <a:off x="3171128" y="3285837"/>
                <a:ext cx="73095" cy="121917"/>
                <a:chOff x="990600" y="4316595"/>
                <a:chExt cx="540926" cy="560205"/>
              </a:xfrm>
            </p:grpSpPr>
            <p:sp>
              <p:nvSpPr>
                <p:cNvPr id="65" name="Rectangle 6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6" name="Rectangle 6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46" name="Group 45"/>
              <p:cNvGrpSpPr/>
              <p:nvPr/>
            </p:nvGrpSpPr>
            <p:grpSpPr>
              <a:xfrm>
                <a:off x="3262337" y="3285837"/>
                <a:ext cx="73095" cy="121917"/>
                <a:chOff x="990600" y="4316595"/>
                <a:chExt cx="540926" cy="560205"/>
              </a:xfrm>
            </p:grpSpPr>
            <p:sp>
              <p:nvSpPr>
                <p:cNvPr id="63" name="Rectangle 6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4" name="Rectangle 6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47" name="Group 46"/>
              <p:cNvGrpSpPr/>
              <p:nvPr/>
            </p:nvGrpSpPr>
            <p:grpSpPr>
              <a:xfrm>
                <a:off x="3353545" y="3285837"/>
                <a:ext cx="73095" cy="121917"/>
                <a:chOff x="990600" y="4316595"/>
                <a:chExt cx="540926" cy="560205"/>
              </a:xfrm>
            </p:grpSpPr>
            <p:sp>
              <p:nvSpPr>
                <p:cNvPr id="61" name="Rectangle 60"/>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2" name="Rectangle 61"/>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48" name="Group 47"/>
              <p:cNvGrpSpPr/>
              <p:nvPr/>
            </p:nvGrpSpPr>
            <p:grpSpPr>
              <a:xfrm>
                <a:off x="3444753" y="3285837"/>
                <a:ext cx="73095" cy="121917"/>
                <a:chOff x="990600" y="4316595"/>
                <a:chExt cx="540926" cy="560205"/>
              </a:xfrm>
            </p:grpSpPr>
            <p:sp>
              <p:nvSpPr>
                <p:cNvPr id="59" name="Rectangle 58"/>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0" name="Rectangle 59"/>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49" name="Group 48"/>
              <p:cNvGrpSpPr/>
              <p:nvPr/>
            </p:nvGrpSpPr>
            <p:grpSpPr>
              <a:xfrm>
                <a:off x="3535962" y="3285837"/>
                <a:ext cx="73095" cy="121917"/>
                <a:chOff x="990600" y="4316595"/>
                <a:chExt cx="540926" cy="560205"/>
              </a:xfrm>
            </p:grpSpPr>
            <p:sp>
              <p:nvSpPr>
                <p:cNvPr id="57" name="Rectangle 56"/>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8" name="Rectangle 57"/>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50" name="Group 49"/>
              <p:cNvGrpSpPr/>
              <p:nvPr/>
            </p:nvGrpSpPr>
            <p:grpSpPr>
              <a:xfrm>
                <a:off x="3627170" y="3285837"/>
                <a:ext cx="73095" cy="121917"/>
                <a:chOff x="990600" y="4316595"/>
                <a:chExt cx="540926" cy="560205"/>
              </a:xfrm>
            </p:grpSpPr>
            <p:sp>
              <p:nvSpPr>
                <p:cNvPr id="55" name="Rectangle 5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6" name="Rectangle 5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cxnSp>
            <p:nvCxnSpPr>
              <p:cNvPr id="51" name="Straight Connector 50"/>
              <p:cNvCxnSpPr/>
              <p:nvPr/>
            </p:nvCxnSpPr>
            <p:spPr>
              <a:xfrm flipV="1">
                <a:off x="3784853" y="3049829"/>
                <a:ext cx="185304" cy="268112"/>
              </a:xfrm>
              <a:prstGeom prst="line">
                <a:avLst/>
              </a:prstGeom>
            </p:spPr>
            <p:style>
              <a:lnRef idx="3">
                <a:schemeClr val="accent6"/>
              </a:lnRef>
              <a:fillRef idx="0">
                <a:schemeClr val="accent6"/>
              </a:fillRef>
              <a:effectRef idx="2">
                <a:schemeClr val="accent6"/>
              </a:effectRef>
              <a:fontRef idx="minor">
                <a:schemeClr val="tx1"/>
              </a:fontRef>
            </p:style>
          </p:cxnSp>
          <p:cxnSp>
            <p:nvCxnSpPr>
              <p:cNvPr id="52" name="Straight Connector 51"/>
              <p:cNvCxnSpPr/>
              <p:nvPr/>
            </p:nvCxnSpPr>
            <p:spPr>
              <a:xfrm flipV="1">
                <a:off x="3784059" y="3111056"/>
                <a:ext cx="185304" cy="268112"/>
              </a:xfrm>
              <a:prstGeom prst="line">
                <a:avLst/>
              </a:prstGeom>
            </p:spPr>
            <p:style>
              <a:lnRef idx="3">
                <a:schemeClr val="accent6"/>
              </a:lnRef>
              <a:fillRef idx="0">
                <a:schemeClr val="accent6"/>
              </a:fillRef>
              <a:effectRef idx="2">
                <a:schemeClr val="accent6"/>
              </a:effectRef>
              <a:fontRef idx="minor">
                <a:schemeClr val="tx1"/>
              </a:fontRef>
            </p:style>
          </p:cxnSp>
          <p:cxnSp>
            <p:nvCxnSpPr>
              <p:cNvPr id="53" name="Straight Connector 52"/>
              <p:cNvCxnSpPr/>
              <p:nvPr/>
            </p:nvCxnSpPr>
            <p:spPr>
              <a:xfrm>
                <a:off x="3186159" y="3005038"/>
                <a:ext cx="700523"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54" name="Straight Connector 53"/>
              <p:cNvCxnSpPr/>
              <p:nvPr/>
            </p:nvCxnSpPr>
            <p:spPr>
              <a:xfrm>
                <a:off x="3032263" y="3188719"/>
                <a:ext cx="755391" cy="0"/>
              </a:xfrm>
              <a:prstGeom prst="line">
                <a:avLst/>
              </a:prstGeom>
            </p:spPr>
            <p:style>
              <a:lnRef idx="3">
                <a:schemeClr val="accent6"/>
              </a:lnRef>
              <a:fillRef idx="0">
                <a:schemeClr val="accent6"/>
              </a:fillRef>
              <a:effectRef idx="2">
                <a:schemeClr val="accent6"/>
              </a:effectRef>
              <a:fontRef idx="minor">
                <a:schemeClr val="tx1"/>
              </a:fontRef>
            </p:style>
          </p:cxnSp>
        </p:grpSp>
        <p:sp>
          <p:nvSpPr>
            <p:cNvPr id="3082" name="TextBox 3081"/>
            <p:cNvSpPr txBox="1"/>
            <p:nvPr/>
          </p:nvSpPr>
          <p:spPr>
            <a:xfrm>
              <a:off x="3777108" y="3324837"/>
              <a:ext cx="680591" cy="400110"/>
            </a:xfrm>
            <a:prstGeom prst="rect">
              <a:avLst/>
            </a:prstGeom>
            <a:noFill/>
          </p:spPr>
          <p:txBody>
            <a:bodyPr wrap="square" rtlCol="0">
              <a:spAutoFit/>
            </a:bodyPr>
            <a:lstStyle/>
            <a:p>
              <a:r>
                <a:rPr lang="en-US" sz="2000" b="1" dirty="0" smtClean="0"/>
                <a:t>Hub</a:t>
              </a:r>
              <a:endParaRPr lang="en-US" sz="2000" b="1" dirty="0"/>
            </a:p>
          </p:txBody>
        </p:sp>
      </p:grpSp>
      <p:sp>
        <p:nvSpPr>
          <p:cNvPr id="203" name="Diamond 202"/>
          <p:cNvSpPr/>
          <p:nvPr/>
        </p:nvSpPr>
        <p:spPr>
          <a:xfrm>
            <a:off x="4419600" y="3476298"/>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3095" name="Group 3094"/>
          <p:cNvGrpSpPr/>
          <p:nvPr/>
        </p:nvGrpSpPr>
        <p:grpSpPr>
          <a:xfrm>
            <a:off x="5186809" y="3562290"/>
            <a:ext cx="1159538" cy="871148"/>
            <a:chOff x="5186809" y="3562290"/>
            <a:chExt cx="1159538" cy="871148"/>
          </a:xfrm>
        </p:grpSpPr>
        <p:sp>
          <p:nvSpPr>
            <p:cNvPr id="180" name="TextBox 179"/>
            <p:cNvSpPr txBox="1"/>
            <p:nvPr/>
          </p:nvSpPr>
          <p:spPr>
            <a:xfrm>
              <a:off x="5186809" y="3562290"/>
              <a:ext cx="680591" cy="400110"/>
            </a:xfrm>
            <a:prstGeom prst="rect">
              <a:avLst/>
            </a:prstGeom>
            <a:noFill/>
          </p:spPr>
          <p:txBody>
            <a:bodyPr wrap="square" rtlCol="0">
              <a:spAutoFit/>
            </a:bodyPr>
            <a:lstStyle/>
            <a:p>
              <a:r>
                <a:rPr lang="en-US" sz="2000" b="1" dirty="0" smtClean="0"/>
                <a:t>Hub</a:t>
              </a:r>
              <a:endParaRPr lang="en-US" sz="2000" b="1" dirty="0"/>
            </a:p>
          </p:txBody>
        </p:sp>
        <p:grpSp>
          <p:nvGrpSpPr>
            <p:cNvPr id="3092" name="Group 3091"/>
            <p:cNvGrpSpPr/>
            <p:nvPr/>
          </p:nvGrpSpPr>
          <p:grpSpPr>
            <a:xfrm>
              <a:off x="5295780" y="3889305"/>
              <a:ext cx="1050567" cy="544133"/>
              <a:chOff x="5295780" y="3889305"/>
              <a:chExt cx="1050567" cy="544133"/>
            </a:xfrm>
          </p:grpSpPr>
          <p:sp>
            <p:nvSpPr>
              <p:cNvPr id="81" name="Cube 80"/>
              <p:cNvSpPr/>
              <p:nvPr/>
            </p:nvSpPr>
            <p:spPr>
              <a:xfrm>
                <a:off x="5295780" y="3889305"/>
                <a:ext cx="1040818" cy="544133"/>
              </a:xfrm>
              <a:prstGeom prst="cube">
                <a:avLst>
                  <a:gd name="adj" fmla="val 47894"/>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82" name="Group 81"/>
              <p:cNvGrpSpPr/>
              <p:nvPr/>
            </p:nvGrpSpPr>
            <p:grpSpPr>
              <a:xfrm>
                <a:off x="5365030" y="4210756"/>
                <a:ext cx="73095" cy="121917"/>
                <a:chOff x="990600" y="4316595"/>
                <a:chExt cx="540926" cy="560205"/>
              </a:xfrm>
            </p:grpSpPr>
            <p:sp>
              <p:nvSpPr>
                <p:cNvPr id="108" name="Rectangle 107"/>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9" name="Rectangle 108"/>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83" name="Group 82"/>
              <p:cNvGrpSpPr/>
              <p:nvPr/>
            </p:nvGrpSpPr>
            <p:grpSpPr>
              <a:xfrm>
                <a:off x="5456110" y="4211274"/>
                <a:ext cx="73095" cy="121917"/>
                <a:chOff x="990600" y="4316595"/>
                <a:chExt cx="540926" cy="560205"/>
              </a:xfrm>
            </p:grpSpPr>
            <p:sp>
              <p:nvSpPr>
                <p:cNvPr id="106" name="Rectangle 105"/>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7" name="Rectangle 106"/>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84" name="Group 83"/>
              <p:cNvGrpSpPr/>
              <p:nvPr/>
            </p:nvGrpSpPr>
            <p:grpSpPr>
              <a:xfrm>
                <a:off x="5547318" y="4211274"/>
                <a:ext cx="73095" cy="121917"/>
                <a:chOff x="990600" y="4316595"/>
                <a:chExt cx="540926" cy="560205"/>
              </a:xfrm>
            </p:grpSpPr>
            <p:sp>
              <p:nvSpPr>
                <p:cNvPr id="104" name="Rectangle 103"/>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5" name="Rectangle 104"/>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85" name="Group 84"/>
              <p:cNvGrpSpPr/>
              <p:nvPr/>
            </p:nvGrpSpPr>
            <p:grpSpPr>
              <a:xfrm>
                <a:off x="5638527" y="4211274"/>
                <a:ext cx="73095" cy="121917"/>
                <a:chOff x="990600" y="4316595"/>
                <a:chExt cx="540926" cy="560205"/>
              </a:xfrm>
            </p:grpSpPr>
            <p:sp>
              <p:nvSpPr>
                <p:cNvPr id="102" name="Rectangle 101"/>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3" name="Rectangle 102"/>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86" name="Group 85"/>
              <p:cNvGrpSpPr/>
              <p:nvPr/>
            </p:nvGrpSpPr>
            <p:grpSpPr>
              <a:xfrm>
                <a:off x="5729735" y="4211274"/>
                <a:ext cx="73095" cy="121917"/>
                <a:chOff x="990600" y="4316595"/>
                <a:chExt cx="540926" cy="560205"/>
              </a:xfrm>
            </p:grpSpPr>
            <p:sp>
              <p:nvSpPr>
                <p:cNvPr id="100" name="Rectangle 99"/>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1" name="Rectangle 100"/>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87" name="Group 86"/>
              <p:cNvGrpSpPr/>
              <p:nvPr/>
            </p:nvGrpSpPr>
            <p:grpSpPr>
              <a:xfrm>
                <a:off x="5820943" y="4211274"/>
                <a:ext cx="73095" cy="121917"/>
                <a:chOff x="990600" y="4316595"/>
                <a:chExt cx="540926" cy="560205"/>
              </a:xfrm>
            </p:grpSpPr>
            <p:sp>
              <p:nvSpPr>
                <p:cNvPr id="98" name="Rectangle 97"/>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9" name="Rectangle 98"/>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88" name="Group 87"/>
              <p:cNvGrpSpPr/>
              <p:nvPr/>
            </p:nvGrpSpPr>
            <p:grpSpPr>
              <a:xfrm>
                <a:off x="5912152" y="4211274"/>
                <a:ext cx="73095" cy="121917"/>
                <a:chOff x="990600" y="4316595"/>
                <a:chExt cx="540926" cy="560205"/>
              </a:xfrm>
            </p:grpSpPr>
            <p:sp>
              <p:nvSpPr>
                <p:cNvPr id="96" name="Rectangle 95"/>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7" name="Rectangle 96"/>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89" name="Group 88"/>
              <p:cNvGrpSpPr/>
              <p:nvPr/>
            </p:nvGrpSpPr>
            <p:grpSpPr>
              <a:xfrm>
                <a:off x="6003360" y="4211274"/>
                <a:ext cx="73095" cy="121917"/>
                <a:chOff x="990600" y="4316595"/>
                <a:chExt cx="540926" cy="560205"/>
              </a:xfrm>
            </p:grpSpPr>
            <p:sp>
              <p:nvSpPr>
                <p:cNvPr id="94" name="Rectangle 93"/>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5" name="Rectangle 94"/>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cxnSp>
            <p:nvCxnSpPr>
              <p:cNvPr id="90" name="Straight Connector 89"/>
              <p:cNvCxnSpPr/>
              <p:nvPr/>
            </p:nvCxnSpPr>
            <p:spPr>
              <a:xfrm flipV="1">
                <a:off x="6161043" y="3975266"/>
                <a:ext cx="185304" cy="268112"/>
              </a:xfrm>
              <a:prstGeom prst="line">
                <a:avLst/>
              </a:prstGeom>
            </p:spPr>
            <p:style>
              <a:lnRef idx="3">
                <a:schemeClr val="accent4"/>
              </a:lnRef>
              <a:fillRef idx="0">
                <a:schemeClr val="accent4"/>
              </a:fillRef>
              <a:effectRef idx="2">
                <a:schemeClr val="accent4"/>
              </a:effectRef>
              <a:fontRef idx="minor">
                <a:schemeClr val="tx1"/>
              </a:fontRef>
            </p:style>
          </p:cxnSp>
          <p:cxnSp>
            <p:nvCxnSpPr>
              <p:cNvPr id="91" name="Straight Connector 90"/>
              <p:cNvCxnSpPr/>
              <p:nvPr/>
            </p:nvCxnSpPr>
            <p:spPr>
              <a:xfrm flipV="1">
                <a:off x="6160249" y="4036493"/>
                <a:ext cx="185304" cy="268112"/>
              </a:xfrm>
              <a:prstGeom prst="line">
                <a:avLst/>
              </a:prstGeom>
            </p:spPr>
            <p:style>
              <a:lnRef idx="3">
                <a:schemeClr val="accent4"/>
              </a:lnRef>
              <a:fillRef idx="0">
                <a:schemeClr val="accent4"/>
              </a:fillRef>
              <a:effectRef idx="2">
                <a:schemeClr val="accent4"/>
              </a:effectRef>
              <a:fontRef idx="minor">
                <a:schemeClr val="tx1"/>
              </a:fontRef>
            </p:style>
          </p:cxnSp>
          <p:cxnSp>
            <p:nvCxnSpPr>
              <p:cNvPr id="92" name="Straight Connector 91"/>
              <p:cNvCxnSpPr/>
              <p:nvPr/>
            </p:nvCxnSpPr>
            <p:spPr>
              <a:xfrm>
                <a:off x="5562349" y="3930475"/>
                <a:ext cx="700523"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93" name="Straight Connector 92"/>
              <p:cNvCxnSpPr/>
              <p:nvPr/>
            </p:nvCxnSpPr>
            <p:spPr>
              <a:xfrm>
                <a:off x="5408453" y="4114156"/>
                <a:ext cx="755391" cy="0"/>
              </a:xfrm>
              <a:prstGeom prst="line">
                <a:avLst/>
              </a:prstGeom>
            </p:spPr>
            <p:style>
              <a:lnRef idx="3">
                <a:schemeClr val="accent4"/>
              </a:lnRef>
              <a:fillRef idx="0">
                <a:schemeClr val="accent4"/>
              </a:fillRef>
              <a:effectRef idx="2">
                <a:schemeClr val="accent4"/>
              </a:effectRef>
              <a:fontRef idx="minor">
                <a:schemeClr val="tx1"/>
              </a:fontRef>
            </p:style>
          </p:cxnSp>
        </p:grpSp>
      </p:grpSp>
      <p:sp>
        <p:nvSpPr>
          <p:cNvPr id="204" name="Diamond 203"/>
          <p:cNvSpPr/>
          <p:nvPr/>
        </p:nvSpPr>
        <p:spPr>
          <a:xfrm rot="19747862">
            <a:off x="3368898" y="2804124"/>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05" name="Diamond 204"/>
          <p:cNvSpPr/>
          <p:nvPr/>
        </p:nvSpPr>
        <p:spPr>
          <a:xfrm rot="21121480">
            <a:off x="2751623" y="3232215"/>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06" name="Diamond 205"/>
          <p:cNvSpPr/>
          <p:nvPr/>
        </p:nvSpPr>
        <p:spPr>
          <a:xfrm>
            <a:off x="3128614" y="3299284"/>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07" name="Diamond 206"/>
          <p:cNvSpPr/>
          <p:nvPr/>
        </p:nvSpPr>
        <p:spPr>
          <a:xfrm rot="453789">
            <a:off x="5701719" y="3689523"/>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08" name="Diamond 207"/>
          <p:cNvSpPr/>
          <p:nvPr/>
        </p:nvSpPr>
        <p:spPr>
          <a:xfrm rot="453789">
            <a:off x="6268992" y="3962457"/>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09" name="Diamond 208"/>
          <p:cNvSpPr/>
          <p:nvPr/>
        </p:nvSpPr>
        <p:spPr>
          <a:xfrm rot="20793613">
            <a:off x="5912258" y="4311455"/>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10" name="Diamond 209"/>
          <p:cNvSpPr/>
          <p:nvPr/>
        </p:nvSpPr>
        <p:spPr>
          <a:xfrm rot="1941189">
            <a:off x="6035707" y="2011791"/>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11" name="Diamond 210"/>
          <p:cNvSpPr/>
          <p:nvPr/>
        </p:nvSpPr>
        <p:spPr>
          <a:xfrm rot="5577323">
            <a:off x="6466572" y="2352568"/>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12" name="Cloud Callout 211"/>
          <p:cNvSpPr/>
          <p:nvPr/>
        </p:nvSpPr>
        <p:spPr>
          <a:xfrm>
            <a:off x="2488495" y="5142264"/>
            <a:ext cx="1598147" cy="904657"/>
          </a:xfrm>
          <a:prstGeom prst="cloudCallout">
            <a:avLst>
              <a:gd name="adj1" fmla="val 73843"/>
              <a:gd name="adj2" fmla="val 3564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Destroy</a:t>
            </a:r>
            <a:endParaRPr lang="en-US" sz="2000" b="1" dirty="0"/>
          </a:p>
        </p:txBody>
      </p:sp>
    </p:spTree>
    <p:extLst>
      <p:ext uri="{BB962C8B-B14F-4D97-AF65-F5344CB8AC3E}">
        <p14:creationId xmlns:p14="http://schemas.microsoft.com/office/powerpoint/2010/main" val="2448909746"/>
      </p:ext>
    </p:extLst>
  </p:cSld>
  <p:clrMapOvr>
    <a:masterClrMapping/>
  </p:clrMapOvr>
  <mc:AlternateContent xmlns:mc="http://schemas.openxmlformats.org/markup-compatibility/2006" xmlns:p14="http://schemas.microsoft.com/office/powerpoint/2010/main">
    <mc:Choice Requires="p14">
      <p:transition spd="slow" p14:dur="3900">
        <p14:glitter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80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1000"/>
                                        <p:tgtEl>
                                          <p:spTgt spid="9"/>
                                        </p:tgtEl>
                                      </p:cBhvr>
                                    </p:animEffect>
                                  </p:childTnLst>
                                </p:cTn>
                              </p:par>
                              <p:par>
                                <p:cTn id="13" presetID="10" presetClass="entr" presetSubtype="0" fill="hold" nodeType="withEffect">
                                  <p:stCondLst>
                                    <p:cond delay="2400"/>
                                  </p:stCondLst>
                                  <p:iterate type="wd">
                                    <p:tmPct val="0"/>
                                  </p:iterate>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34" presetClass="emph" presetSubtype="0" fill="hold" nodeType="withEffect">
                                  <p:stCondLst>
                                    <p:cond delay="2900"/>
                                  </p:stCondLst>
                                  <p:iterate type="wd">
                                    <p:tmPct val="10000"/>
                                  </p:iterate>
                                  <p:childTnLst>
                                    <p:animMotion origin="layout" path="M 0.0 0.0 L 0.0 -0.07213" pathEditMode="relative" ptsTypes="">
                                      <p:cBhvr>
                                        <p:cTn id="17" dur="250" accel="50000" decel="50000" autoRev="1" fill="hold">
                                          <p:stCondLst>
                                            <p:cond delay="0"/>
                                          </p:stCondLst>
                                        </p:cTn>
                                        <p:tgtEl>
                                          <p:spTgt spid="9">
                                            <p:txEl>
                                              <p:pRg st="0" end="0"/>
                                            </p:txEl>
                                          </p:spTgt>
                                        </p:tgtEl>
                                        <p:attrNameLst>
                                          <p:attrName>ppt_x</p:attrName>
                                          <p:attrName>ppt_y</p:attrName>
                                        </p:attrNameLst>
                                      </p:cBhvr>
                                    </p:animMotion>
                                    <p:animRot by="1500000">
                                      <p:cBhvr>
                                        <p:cTn id="18" dur="125" fill="hold">
                                          <p:stCondLst>
                                            <p:cond delay="0"/>
                                          </p:stCondLst>
                                        </p:cTn>
                                        <p:tgtEl>
                                          <p:spTgt spid="9">
                                            <p:txEl>
                                              <p:pRg st="0" end="0"/>
                                            </p:txEl>
                                          </p:spTgt>
                                        </p:tgtEl>
                                        <p:attrNameLst>
                                          <p:attrName>r</p:attrName>
                                        </p:attrNameLst>
                                      </p:cBhvr>
                                    </p:animRot>
                                    <p:animRot by="-1500000">
                                      <p:cBhvr>
                                        <p:cTn id="19" dur="125" fill="hold">
                                          <p:stCondLst>
                                            <p:cond delay="125"/>
                                          </p:stCondLst>
                                        </p:cTn>
                                        <p:tgtEl>
                                          <p:spTgt spid="9">
                                            <p:txEl>
                                              <p:pRg st="0" end="0"/>
                                            </p:txEl>
                                          </p:spTgt>
                                        </p:tgtEl>
                                        <p:attrNameLst>
                                          <p:attrName>r</p:attrName>
                                        </p:attrNameLst>
                                      </p:cBhvr>
                                    </p:animRot>
                                    <p:animRot by="-1500000">
                                      <p:cBhvr>
                                        <p:cTn id="20" dur="125" fill="hold">
                                          <p:stCondLst>
                                            <p:cond delay="250"/>
                                          </p:stCondLst>
                                        </p:cTn>
                                        <p:tgtEl>
                                          <p:spTgt spid="9">
                                            <p:txEl>
                                              <p:pRg st="0" end="0"/>
                                            </p:txEl>
                                          </p:spTgt>
                                        </p:tgtEl>
                                        <p:attrNameLst>
                                          <p:attrName>r</p:attrName>
                                        </p:attrNameLst>
                                      </p:cBhvr>
                                    </p:animRot>
                                    <p:animRot by="1500000">
                                      <p:cBhvr>
                                        <p:cTn id="21" dur="125" fill="hold">
                                          <p:stCondLst>
                                            <p:cond delay="375"/>
                                          </p:stCondLst>
                                        </p:cTn>
                                        <p:tgtEl>
                                          <p:spTgt spid="9">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1" nodeType="clickEffect">
                                  <p:stCondLst>
                                    <p:cond delay="0"/>
                                  </p:stCondLst>
                                  <p:iterate type="wd">
                                    <p:tmPct val="0"/>
                                  </p:iterate>
                                  <p:childTnLst>
                                    <p:animEffect transition="out" filter="wipe(left)">
                                      <p:cBhvr>
                                        <p:cTn id="25" dur="1000"/>
                                        <p:tgtEl>
                                          <p:spTgt spid="9">
                                            <p:txEl>
                                              <p:pRg st="0" end="0"/>
                                            </p:txEl>
                                          </p:spTgt>
                                        </p:tgtEl>
                                      </p:cBhvr>
                                    </p:animEffect>
                                    <p:set>
                                      <p:cBhvr>
                                        <p:cTn id="26" dur="1" fill="hold">
                                          <p:stCondLst>
                                            <p:cond delay="999"/>
                                          </p:stCondLst>
                                        </p:cTn>
                                        <p:tgtEl>
                                          <p:spTgt spid="9">
                                            <p:txEl>
                                              <p:pRg st="0" end="0"/>
                                            </p:txEl>
                                          </p:spTgt>
                                        </p:tgtEl>
                                        <p:attrNameLst>
                                          <p:attrName>style.visibility</p:attrName>
                                        </p:attrNameLst>
                                      </p:cBhvr>
                                      <p:to>
                                        <p:strVal val="hidden"/>
                                      </p:to>
                                    </p:set>
                                  </p:childTnLst>
                                </p:cTn>
                              </p:par>
                              <p:par>
                                <p:cTn id="27" presetID="22" presetClass="exit" presetSubtype="8" fill="hold" grpId="1" nodeType="withEffect">
                                  <p:stCondLst>
                                    <p:cond delay="0"/>
                                  </p:stCondLst>
                                  <p:childTnLst>
                                    <p:animEffect transition="out" filter="wipe(left)">
                                      <p:cBhvr>
                                        <p:cTn id="28" dur="1000"/>
                                        <p:tgtEl>
                                          <p:spTgt spid="9">
                                            <p:bg/>
                                          </p:spTgt>
                                        </p:tgtEl>
                                      </p:cBhvr>
                                    </p:animEffect>
                                    <p:set>
                                      <p:cBhvr>
                                        <p:cTn id="29" dur="1" fill="hold">
                                          <p:stCondLst>
                                            <p:cond delay="999"/>
                                          </p:stCondLst>
                                        </p:cTn>
                                        <p:tgtEl>
                                          <p:spTgt spid="9">
                                            <p:bg/>
                                          </p:spTgt>
                                        </p:tgtEl>
                                        <p:attrNameLst>
                                          <p:attrName>style.visibility</p:attrName>
                                        </p:attrNameLst>
                                      </p:cBhvr>
                                      <p:to>
                                        <p:strVal val="hidden"/>
                                      </p:to>
                                    </p:set>
                                  </p:childTnLst>
                                </p:cTn>
                              </p:par>
                              <p:par>
                                <p:cTn id="30" presetID="22" presetClass="entr" presetSubtype="1" fill="hold" nodeType="withEffect">
                                  <p:stCondLst>
                                    <p:cond delay="1000"/>
                                  </p:stCondLst>
                                  <p:childTnLst>
                                    <p:set>
                                      <p:cBhvr>
                                        <p:cTn id="31" dur="1" fill="hold">
                                          <p:stCondLst>
                                            <p:cond delay="0"/>
                                          </p:stCondLst>
                                        </p:cTn>
                                        <p:tgtEl>
                                          <p:spTgt spid="3099"/>
                                        </p:tgtEl>
                                        <p:attrNameLst>
                                          <p:attrName>style.visibility</p:attrName>
                                        </p:attrNameLst>
                                      </p:cBhvr>
                                      <p:to>
                                        <p:strVal val="visible"/>
                                      </p:to>
                                    </p:set>
                                    <p:animEffect transition="in" filter="wipe(up)">
                                      <p:cBhvr>
                                        <p:cTn id="32" dur="2000"/>
                                        <p:tgtEl>
                                          <p:spTgt spid="3099"/>
                                        </p:tgtEl>
                                      </p:cBhvr>
                                    </p:animEffect>
                                  </p:childTnLst>
                                </p:cTn>
                              </p:par>
                              <p:par>
                                <p:cTn id="33" presetID="53" presetClass="entr" presetSubtype="16" fill="hold" nodeType="withEffect">
                                  <p:stCondLst>
                                    <p:cond delay="1700"/>
                                  </p:stCondLst>
                                  <p:childTnLst>
                                    <p:set>
                                      <p:cBhvr>
                                        <p:cTn id="34" dur="1" fill="hold">
                                          <p:stCondLst>
                                            <p:cond delay="0"/>
                                          </p:stCondLst>
                                        </p:cTn>
                                        <p:tgtEl>
                                          <p:spTgt spid="3094"/>
                                        </p:tgtEl>
                                        <p:attrNameLst>
                                          <p:attrName>style.visibility</p:attrName>
                                        </p:attrNameLst>
                                      </p:cBhvr>
                                      <p:to>
                                        <p:strVal val="visible"/>
                                      </p:to>
                                    </p:set>
                                    <p:anim calcmode="lin" valueType="num">
                                      <p:cBhvr>
                                        <p:cTn id="35" dur="1000" fill="hold"/>
                                        <p:tgtEl>
                                          <p:spTgt spid="3094"/>
                                        </p:tgtEl>
                                        <p:attrNameLst>
                                          <p:attrName>ppt_w</p:attrName>
                                        </p:attrNameLst>
                                      </p:cBhvr>
                                      <p:tavLst>
                                        <p:tav tm="0">
                                          <p:val>
                                            <p:fltVal val="0"/>
                                          </p:val>
                                        </p:tav>
                                        <p:tav tm="100000">
                                          <p:val>
                                            <p:strVal val="#ppt_w"/>
                                          </p:val>
                                        </p:tav>
                                      </p:tavLst>
                                    </p:anim>
                                    <p:anim calcmode="lin" valueType="num">
                                      <p:cBhvr>
                                        <p:cTn id="36" dur="1000" fill="hold"/>
                                        <p:tgtEl>
                                          <p:spTgt spid="3094"/>
                                        </p:tgtEl>
                                        <p:attrNameLst>
                                          <p:attrName>ppt_h</p:attrName>
                                        </p:attrNameLst>
                                      </p:cBhvr>
                                      <p:tavLst>
                                        <p:tav tm="0">
                                          <p:val>
                                            <p:fltVal val="0"/>
                                          </p:val>
                                        </p:tav>
                                        <p:tav tm="100000">
                                          <p:val>
                                            <p:strVal val="#ppt_h"/>
                                          </p:val>
                                        </p:tav>
                                      </p:tavLst>
                                    </p:anim>
                                    <p:animEffect transition="in" filter="fade">
                                      <p:cBhvr>
                                        <p:cTn id="37" dur="1000"/>
                                        <p:tgtEl>
                                          <p:spTgt spid="3094"/>
                                        </p:tgtEl>
                                      </p:cBhvr>
                                    </p:animEffect>
                                  </p:childTnLst>
                                </p:cTn>
                              </p:par>
                              <p:par>
                                <p:cTn id="38" presetID="21" presetClass="entr" presetSubtype="1" fill="hold" nodeType="withEffect">
                                  <p:stCondLst>
                                    <p:cond delay="2500"/>
                                  </p:stCondLst>
                                  <p:childTnLst>
                                    <p:set>
                                      <p:cBhvr>
                                        <p:cTn id="39" dur="1" fill="hold">
                                          <p:stCondLst>
                                            <p:cond delay="0"/>
                                          </p:stCondLst>
                                        </p:cTn>
                                        <p:tgtEl>
                                          <p:spTgt spid="3084"/>
                                        </p:tgtEl>
                                        <p:attrNameLst>
                                          <p:attrName>style.visibility</p:attrName>
                                        </p:attrNameLst>
                                      </p:cBhvr>
                                      <p:to>
                                        <p:strVal val="visible"/>
                                      </p:to>
                                    </p:set>
                                    <p:animEffect transition="in" filter="wheel(1)">
                                      <p:cBhvr>
                                        <p:cTn id="40" dur="2000"/>
                                        <p:tgtEl>
                                          <p:spTgt spid="3084"/>
                                        </p:tgtEl>
                                      </p:cBhvr>
                                    </p:animEffect>
                                  </p:childTnLst>
                                </p:cTn>
                              </p:par>
                              <p:par>
                                <p:cTn id="41" presetID="6" presetClass="entr" presetSubtype="16" fill="hold" nodeType="withEffect">
                                  <p:stCondLst>
                                    <p:cond delay="4500"/>
                                  </p:stCondLst>
                                  <p:childTnLst>
                                    <p:set>
                                      <p:cBhvr>
                                        <p:cTn id="42" dur="1" fill="hold">
                                          <p:stCondLst>
                                            <p:cond delay="0"/>
                                          </p:stCondLst>
                                        </p:cTn>
                                        <p:tgtEl>
                                          <p:spTgt spid="3087"/>
                                        </p:tgtEl>
                                        <p:attrNameLst>
                                          <p:attrName>style.visibility</p:attrName>
                                        </p:attrNameLst>
                                      </p:cBhvr>
                                      <p:to>
                                        <p:strVal val="visible"/>
                                      </p:to>
                                    </p:set>
                                    <p:animEffect transition="in" filter="circle(in)">
                                      <p:cBhvr>
                                        <p:cTn id="43" dur="2000"/>
                                        <p:tgtEl>
                                          <p:spTgt spid="3087"/>
                                        </p:tgtEl>
                                      </p:cBhvr>
                                    </p:animEffect>
                                  </p:childTnLst>
                                </p:cTn>
                              </p:par>
                              <p:par>
                                <p:cTn id="44" presetID="53" presetClass="entr" presetSubtype="16" fill="hold" nodeType="withEffect">
                                  <p:stCondLst>
                                    <p:cond delay="2300"/>
                                  </p:stCondLst>
                                  <p:childTnLst>
                                    <p:set>
                                      <p:cBhvr>
                                        <p:cTn id="45" dur="1" fill="hold">
                                          <p:stCondLst>
                                            <p:cond delay="0"/>
                                          </p:stCondLst>
                                        </p:cTn>
                                        <p:tgtEl>
                                          <p:spTgt spid="3095"/>
                                        </p:tgtEl>
                                        <p:attrNameLst>
                                          <p:attrName>style.visibility</p:attrName>
                                        </p:attrNameLst>
                                      </p:cBhvr>
                                      <p:to>
                                        <p:strVal val="visible"/>
                                      </p:to>
                                    </p:set>
                                    <p:anim calcmode="lin" valueType="num">
                                      <p:cBhvr>
                                        <p:cTn id="46" dur="1000" fill="hold"/>
                                        <p:tgtEl>
                                          <p:spTgt spid="3095"/>
                                        </p:tgtEl>
                                        <p:attrNameLst>
                                          <p:attrName>ppt_w</p:attrName>
                                        </p:attrNameLst>
                                      </p:cBhvr>
                                      <p:tavLst>
                                        <p:tav tm="0">
                                          <p:val>
                                            <p:fltVal val="0"/>
                                          </p:val>
                                        </p:tav>
                                        <p:tav tm="100000">
                                          <p:val>
                                            <p:strVal val="#ppt_w"/>
                                          </p:val>
                                        </p:tav>
                                      </p:tavLst>
                                    </p:anim>
                                    <p:anim calcmode="lin" valueType="num">
                                      <p:cBhvr>
                                        <p:cTn id="47" dur="1000" fill="hold"/>
                                        <p:tgtEl>
                                          <p:spTgt spid="3095"/>
                                        </p:tgtEl>
                                        <p:attrNameLst>
                                          <p:attrName>ppt_h</p:attrName>
                                        </p:attrNameLst>
                                      </p:cBhvr>
                                      <p:tavLst>
                                        <p:tav tm="0">
                                          <p:val>
                                            <p:fltVal val="0"/>
                                          </p:val>
                                        </p:tav>
                                        <p:tav tm="100000">
                                          <p:val>
                                            <p:strVal val="#ppt_h"/>
                                          </p:val>
                                        </p:tav>
                                      </p:tavLst>
                                    </p:anim>
                                    <p:animEffect transition="in" filter="fade">
                                      <p:cBhvr>
                                        <p:cTn id="48" dur="1000"/>
                                        <p:tgtEl>
                                          <p:spTgt spid="3095"/>
                                        </p:tgtEl>
                                      </p:cBhvr>
                                    </p:animEffect>
                                  </p:childTnLst>
                                </p:cTn>
                              </p:par>
                              <p:par>
                                <p:cTn id="49" presetID="21" presetClass="entr" presetSubtype="1" fill="hold" nodeType="withEffect">
                                  <p:stCondLst>
                                    <p:cond delay="3300"/>
                                  </p:stCondLst>
                                  <p:childTnLst>
                                    <p:set>
                                      <p:cBhvr>
                                        <p:cTn id="50" dur="1" fill="hold">
                                          <p:stCondLst>
                                            <p:cond delay="0"/>
                                          </p:stCondLst>
                                        </p:cTn>
                                        <p:tgtEl>
                                          <p:spTgt spid="3086"/>
                                        </p:tgtEl>
                                        <p:attrNameLst>
                                          <p:attrName>style.visibility</p:attrName>
                                        </p:attrNameLst>
                                      </p:cBhvr>
                                      <p:to>
                                        <p:strVal val="visible"/>
                                      </p:to>
                                    </p:set>
                                    <p:animEffect transition="in" filter="wheel(1)">
                                      <p:cBhvr>
                                        <p:cTn id="51" dur="2000"/>
                                        <p:tgtEl>
                                          <p:spTgt spid="3086"/>
                                        </p:tgtEl>
                                      </p:cBhvr>
                                    </p:animEffect>
                                  </p:childTnLst>
                                </p:cTn>
                              </p:par>
                              <p:par>
                                <p:cTn id="52" presetID="6" presetClass="entr" presetSubtype="16" fill="hold" nodeType="withEffect">
                                  <p:stCondLst>
                                    <p:cond delay="6000"/>
                                  </p:stCondLst>
                                  <p:childTnLst>
                                    <p:set>
                                      <p:cBhvr>
                                        <p:cTn id="53" dur="1" fill="hold">
                                          <p:stCondLst>
                                            <p:cond delay="0"/>
                                          </p:stCondLst>
                                        </p:cTn>
                                        <p:tgtEl>
                                          <p:spTgt spid="3088"/>
                                        </p:tgtEl>
                                        <p:attrNameLst>
                                          <p:attrName>style.visibility</p:attrName>
                                        </p:attrNameLst>
                                      </p:cBhvr>
                                      <p:to>
                                        <p:strVal val="visible"/>
                                      </p:to>
                                    </p:set>
                                    <p:animEffect transition="in" filter="circle(in)">
                                      <p:cBhvr>
                                        <p:cTn id="54" dur="2000"/>
                                        <p:tgtEl>
                                          <p:spTgt spid="3088"/>
                                        </p:tgtEl>
                                      </p:cBhvr>
                                    </p:animEffect>
                                  </p:childTnLst>
                                </p:cTn>
                              </p:par>
                              <p:par>
                                <p:cTn id="55" presetID="53" presetClass="entr" presetSubtype="16" fill="hold" nodeType="withEffect">
                                  <p:stCondLst>
                                    <p:cond delay="5000"/>
                                  </p:stCondLst>
                                  <p:childTnLst>
                                    <p:set>
                                      <p:cBhvr>
                                        <p:cTn id="56" dur="1" fill="hold">
                                          <p:stCondLst>
                                            <p:cond delay="0"/>
                                          </p:stCondLst>
                                        </p:cTn>
                                        <p:tgtEl>
                                          <p:spTgt spid="3093"/>
                                        </p:tgtEl>
                                        <p:attrNameLst>
                                          <p:attrName>style.visibility</p:attrName>
                                        </p:attrNameLst>
                                      </p:cBhvr>
                                      <p:to>
                                        <p:strVal val="visible"/>
                                      </p:to>
                                    </p:set>
                                    <p:anim calcmode="lin" valueType="num">
                                      <p:cBhvr>
                                        <p:cTn id="57" dur="1000" fill="hold"/>
                                        <p:tgtEl>
                                          <p:spTgt spid="3093"/>
                                        </p:tgtEl>
                                        <p:attrNameLst>
                                          <p:attrName>ppt_w</p:attrName>
                                        </p:attrNameLst>
                                      </p:cBhvr>
                                      <p:tavLst>
                                        <p:tav tm="0">
                                          <p:val>
                                            <p:fltVal val="0"/>
                                          </p:val>
                                        </p:tav>
                                        <p:tav tm="100000">
                                          <p:val>
                                            <p:strVal val="#ppt_w"/>
                                          </p:val>
                                        </p:tav>
                                      </p:tavLst>
                                    </p:anim>
                                    <p:anim calcmode="lin" valueType="num">
                                      <p:cBhvr>
                                        <p:cTn id="58" dur="1000" fill="hold"/>
                                        <p:tgtEl>
                                          <p:spTgt spid="3093"/>
                                        </p:tgtEl>
                                        <p:attrNameLst>
                                          <p:attrName>ppt_h</p:attrName>
                                        </p:attrNameLst>
                                      </p:cBhvr>
                                      <p:tavLst>
                                        <p:tav tm="0">
                                          <p:val>
                                            <p:fltVal val="0"/>
                                          </p:val>
                                        </p:tav>
                                        <p:tav tm="100000">
                                          <p:val>
                                            <p:strVal val="#ppt_h"/>
                                          </p:val>
                                        </p:tav>
                                      </p:tavLst>
                                    </p:anim>
                                    <p:animEffect transition="in" filter="fade">
                                      <p:cBhvr>
                                        <p:cTn id="59" dur="1000"/>
                                        <p:tgtEl>
                                          <p:spTgt spid="3093"/>
                                        </p:tgtEl>
                                      </p:cBhvr>
                                    </p:animEffect>
                                  </p:childTnLst>
                                </p:cTn>
                              </p:par>
                              <p:par>
                                <p:cTn id="60" presetID="21" presetClass="entr" presetSubtype="1" fill="hold" nodeType="withEffect">
                                  <p:stCondLst>
                                    <p:cond delay="6000"/>
                                  </p:stCondLst>
                                  <p:childTnLst>
                                    <p:set>
                                      <p:cBhvr>
                                        <p:cTn id="61" dur="1" fill="hold">
                                          <p:stCondLst>
                                            <p:cond delay="0"/>
                                          </p:stCondLst>
                                        </p:cTn>
                                        <p:tgtEl>
                                          <p:spTgt spid="3085"/>
                                        </p:tgtEl>
                                        <p:attrNameLst>
                                          <p:attrName>style.visibility</p:attrName>
                                        </p:attrNameLst>
                                      </p:cBhvr>
                                      <p:to>
                                        <p:strVal val="visible"/>
                                      </p:to>
                                    </p:set>
                                    <p:animEffect transition="in" filter="wheel(1)">
                                      <p:cBhvr>
                                        <p:cTn id="62" dur="2000"/>
                                        <p:tgtEl>
                                          <p:spTgt spid="3085"/>
                                        </p:tgtEl>
                                      </p:cBhvr>
                                    </p:animEffect>
                                  </p:childTnLst>
                                </p:cTn>
                              </p:par>
                              <p:par>
                                <p:cTn id="63" presetID="6" presetClass="entr" presetSubtype="16" fill="hold" nodeType="withEffect">
                                  <p:stCondLst>
                                    <p:cond delay="7700"/>
                                  </p:stCondLst>
                                  <p:childTnLst>
                                    <p:set>
                                      <p:cBhvr>
                                        <p:cTn id="64" dur="1" fill="hold">
                                          <p:stCondLst>
                                            <p:cond delay="0"/>
                                          </p:stCondLst>
                                        </p:cTn>
                                        <p:tgtEl>
                                          <p:spTgt spid="3089"/>
                                        </p:tgtEl>
                                        <p:attrNameLst>
                                          <p:attrName>style.visibility</p:attrName>
                                        </p:attrNameLst>
                                      </p:cBhvr>
                                      <p:to>
                                        <p:strVal val="visible"/>
                                      </p:to>
                                    </p:set>
                                    <p:animEffect transition="in" filter="circle(in)">
                                      <p:cBhvr>
                                        <p:cTn id="65" dur="2000"/>
                                        <p:tgtEl>
                                          <p:spTgt spid="3089"/>
                                        </p:tgtEl>
                                      </p:cBhvr>
                                    </p:animEffect>
                                  </p:childTnLst>
                                </p:cTn>
                              </p:par>
                              <p:par>
                                <p:cTn id="66" presetID="22" presetClass="entr" presetSubtype="1" fill="hold" grpId="0" nodeType="withEffect">
                                  <p:stCondLst>
                                    <p:cond delay="10000"/>
                                  </p:stCondLst>
                                  <p:childTnLst>
                                    <p:set>
                                      <p:cBhvr>
                                        <p:cTn id="67" dur="1" fill="hold">
                                          <p:stCondLst>
                                            <p:cond delay="0"/>
                                          </p:stCondLst>
                                        </p:cTn>
                                        <p:tgtEl>
                                          <p:spTgt spid="201"/>
                                        </p:tgtEl>
                                        <p:attrNameLst>
                                          <p:attrName>style.visibility</p:attrName>
                                        </p:attrNameLst>
                                      </p:cBhvr>
                                      <p:to>
                                        <p:strVal val="visible"/>
                                      </p:to>
                                    </p:set>
                                    <p:animEffect transition="in" filter="wipe(up)">
                                      <p:cBhvr>
                                        <p:cTn id="68" dur="1000"/>
                                        <p:tgtEl>
                                          <p:spTgt spid="201"/>
                                        </p:tgtEl>
                                      </p:cBhvr>
                                    </p:animEffect>
                                  </p:childTnLst>
                                </p:cTn>
                              </p:par>
                              <p:par>
                                <p:cTn id="69" presetID="22" presetClass="exit" presetSubtype="4" fill="hold" grpId="1" nodeType="withEffect">
                                  <p:stCondLst>
                                    <p:cond delay="12200"/>
                                  </p:stCondLst>
                                  <p:childTnLst>
                                    <p:animEffect transition="out" filter="wipe(down)">
                                      <p:cBhvr>
                                        <p:cTn id="70" dur="1000"/>
                                        <p:tgtEl>
                                          <p:spTgt spid="201"/>
                                        </p:tgtEl>
                                      </p:cBhvr>
                                    </p:animEffect>
                                    <p:set>
                                      <p:cBhvr>
                                        <p:cTn id="71" dur="1" fill="hold">
                                          <p:stCondLst>
                                            <p:cond delay="999"/>
                                          </p:stCondLst>
                                        </p:cTn>
                                        <p:tgtEl>
                                          <p:spTgt spid="201"/>
                                        </p:tgtEl>
                                        <p:attrNameLst>
                                          <p:attrName>style.visibility</p:attrName>
                                        </p:attrNameLst>
                                      </p:cBhvr>
                                      <p:to>
                                        <p:strVal val="hidden"/>
                                      </p:to>
                                    </p:set>
                                  </p:childTnLst>
                                </p:cTn>
                              </p:par>
                              <p:par>
                                <p:cTn id="72" presetID="31" presetClass="entr" presetSubtype="0" fill="hold" grpId="2" nodeType="withEffect">
                                  <p:stCondLst>
                                    <p:cond delay="13200"/>
                                  </p:stCondLst>
                                  <p:childTnLst>
                                    <p:set>
                                      <p:cBhvr>
                                        <p:cTn id="73" dur="1" fill="hold">
                                          <p:stCondLst>
                                            <p:cond delay="0"/>
                                          </p:stCondLst>
                                        </p:cTn>
                                        <p:tgtEl>
                                          <p:spTgt spid="200"/>
                                        </p:tgtEl>
                                        <p:attrNameLst>
                                          <p:attrName>style.visibility</p:attrName>
                                        </p:attrNameLst>
                                      </p:cBhvr>
                                      <p:to>
                                        <p:strVal val="visible"/>
                                      </p:to>
                                    </p:set>
                                    <p:anim calcmode="lin" valueType="num">
                                      <p:cBhvr>
                                        <p:cTn id="74" dur="1000" fill="hold"/>
                                        <p:tgtEl>
                                          <p:spTgt spid="200"/>
                                        </p:tgtEl>
                                        <p:attrNameLst>
                                          <p:attrName>ppt_w</p:attrName>
                                        </p:attrNameLst>
                                      </p:cBhvr>
                                      <p:tavLst>
                                        <p:tav tm="0">
                                          <p:val>
                                            <p:fltVal val="0"/>
                                          </p:val>
                                        </p:tav>
                                        <p:tav tm="100000">
                                          <p:val>
                                            <p:strVal val="#ppt_w"/>
                                          </p:val>
                                        </p:tav>
                                      </p:tavLst>
                                    </p:anim>
                                    <p:anim calcmode="lin" valueType="num">
                                      <p:cBhvr>
                                        <p:cTn id="75" dur="1000" fill="hold"/>
                                        <p:tgtEl>
                                          <p:spTgt spid="200"/>
                                        </p:tgtEl>
                                        <p:attrNameLst>
                                          <p:attrName>ppt_h</p:attrName>
                                        </p:attrNameLst>
                                      </p:cBhvr>
                                      <p:tavLst>
                                        <p:tav tm="0">
                                          <p:val>
                                            <p:fltVal val="0"/>
                                          </p:val>
                                        </p:tav>
                                        <p:tav tm="100000">
                                          <p:val>
                                            <p:strVal val="#ppt_h"/>
                                          </p:val>
                                        </p:tav>
                                      </p:tavLst>
                                    </p:anim>
                                    <p:anim calcmode="lin" valueType="num">
                                      <p:cBhvr>
                                        <p:cTn id="76" dur="1000" fill="hold"/>
                                        <p:tgtEl>
                                          <p:spTgt spid="200"/>
                                        </p:tgtEl>
                                        <p:attrNameLst>
                                          <p:attrName>style.rotation</p:attrName>
                                        </p:attrNameLst>
                                      </p:cBhvr>
                                      <p:tavLst>
                                        <p:tav tm="0">
                                          <p:val>
                                            <p:fltVal val="90"/>
                                          </p:val>
                                        </p:tav>
                                        <p:tav tm="100000">
                                          <p:val>
                                            <p:fltVal val="0"/>
                                          </p:val>
                                        </p:tav>
                                      </p:tavLst>
                                    </p:anim>
                                    <p:animEffect transition="in" filter="fade">
                                      <p:cBhvr>
                                        <p:cTn id="77" dur="1000"/>
                                        <p:tgtEl>
                                          <p:spTgt spid="200"/>
                                        </p:tgtEl>
                                      </p:cBhvr>
                                    </p:animEffect>
                                  </p:childTnLst>
                                </p:cTn>
                              </p:par>
                              <p:par>
                                <p:cTn id="78" presetID="42" presetClass="path" presetSubtype="0" accel="50000" decel="50000" fill="hold" grpId="3" nodeType="withEffect">
                                  <p:stCondLst>
                                    <p:cond delay="14200"/>
                                  </p:stCondLst>
                                  <p:childTnLst>
                                    <p:animMotion origin="layout" path="M -2.77778E-6 -3.33333E-6 L 0.00035 0.09537 " pathEditMode="relative" rAng="0" ptsTypes="AA">
                                      <p:cBhvr>
                                        <p:cTn id="79" dur="2000" fill="hold"/>
                                        <p:tgtEl>
                                          <p:spTgt spid="200"/>
                                        </p:tgtEl>
                                        <p:attrNameLst>
                                          <p:attrName>ppt_x</p:attrName>
                                          <p:attrName>ppt_y</p:attrName>
                                        </p:attrNameLst>
                                      </p:cBhvr>
                                      <p:rCtr x="17" y="4769"/>
                                    </p:animMotion>
                                  </p:childTnLst>
                                </p:cTn>
                              </p:par>
                              <p:par>
                                <p:cTn id="80" presetID="1" presetClass="entr" presetSubtype="0" fill="hold" grpId="0" nodeType="withEffect">
                                  <p:stCondLst>
                                    <p:cond delay="16200"/>
                                  </p:stCondLst>
                                  <p:childTnLst>
                                    <p:set>
                                      <p:cBhvr>
                                        <p:cTn id="81" dur="1" fill="hold">
                                          <p:stCondLst>
                                            <p:cond delay="0"/>
                                          </p:stCondLst>
                                        </p:cTn>
                                        <p:tgtEl>
                                          <p:spTgt spid="202"/>
                                        </p:tgtEl>
                                        <p:attrNameLst>
                                          <p:attrName>style.visibility</p:attrName>
                                        </p:attrNameLst>
                                      </p:cBhvr>
                                      <p:to>
                                        <p:strVal val="visible"/>
                                      </p:to>
                                    </p:set>
                                  </p:childTnLst>
                                </p:cTn>
                              </p:par>
                              <p:par>
                                <p:cTn id="82" presetID="42" presetClass="path" presetSubtype="0" accel="50000" decel="50000" fill="hold" grpId="1" nodeType="withEffect">
                                  <p:stCondLst>
                                    <p:cond delay="16200"/>
                                  </p:stCondLst>
                                  <p:childTnLst>
                                    <p:animMotion origin="layout" path="M 1.66667E-6 1.48148E-6 L -0.07917 0.12569 " pathEditMode="relative" rAng="0" ptsTypes="AA">
                                      <p:cBhvr>
                                        <p:cTn id="83" dur="2000" fill="hold"/>
                                        <p:tgtEl>
                                          <p:spTgt spid="202"/>
                                        </p:tgtEl>
                                        <p:attrNameLst>
                                          <p:attrName>ppt_x</p:attrName>
                                          <p:attrName>ppt_y</p:attrName>
                                        </p:attrNameLst>
                                      </p:cBhvr>
                                      <p:rCtr x="-3958" y="6273"/>
                                    </p:animMotion>
                                  </p:childTnLst>
                                </p:cTn>
                              </p:par>
                              <p:par>
                                <p:cTn id="84" presetID="31" presetClass="entr" presetSubtype="0" fill="hold" grpId="0" nodeType="withEffect">
                                  <p:stCondLst>
                                    <p:cond delay="18200"/>
                                  </p:stCondLst>
                                  <p:childTnLst>
                                    <p:set>
                                      <p:cBhvr>
                                        <p:cTn id="85" dur="1" fill="hold">
                                          <p:stCondLst>
                                            <p:cond delay="0"/>
                                          </p:stCondLst>
                                        </p:cTn>
                                        <p:tgtEl>
                                          <p:spTgt spid="204"/>
                                        </p:tgtEl>
                                        <p:attrNameLst>
                                          <p:attrName>style.visibility</p:attrName>
                                        </p:attrNameLst>
                                      </p:cBhvr>
                                      <p:to>
                                        <p:strVal val="visible"/>
                                      </p:to>
                                    </p:set>
                                    <p:anim calcmode="lin" valueType="num">
                                      <p:cBhvr>
                                        <p:cTn id="86" dur="1000" fill="hold"/>
                                        <p:tgtEl>
                                          <p:spTgt spid="204"/>
                                        </p:tgtEl>
                                        <p:attrNameLst>
                                          <p:attrName>ppt_w</p:attrName>
                                        </p:attrNameLst>
                                      </p:cBhvr>
                                      <p:tavLst>
                                        <p:tav tm="0">
                                          <p:val>
                                            <p:fltVal val="0"/>
                                          </p:val>
                                        </p:tav>
                                        <p:tav tm="100000">
                                          <p:val>
                                            <p:strVal val="#ppt_w"/>
                                          </p:val>
                                        </p:tav>
                                      </p:tavLst>
                                    </p:anim>
                                    <p:anim calcmode="lin" valueType="num">
                                      <p:cBhvr>
                                        <p:cTn id="87" dur="1000" fill="hold"/>
                                        <p:tgtEl>
                                          <p:spTgt spid="204"/>
                                        </p:tgtEl>
                                        <p:attrNameLst>
                                          <p:attrName>ppt_h</p:attrName>
                                        </p:attrNameLst>
                                      </p:cBhvr>
                                      <p:tavLst>
                                        <p:tav tm="0">
                                          <p:val>
                                            <p:fltVal val="0"/>
                                          </p:val>
                                        </p:tav>
                                        <p:tav tm="100000">
                                          <p:val>
                                            <p:strVal val="#ppt_h"/>
                                          </p:val>
                                        </p:tav>
                                      </p:tavLst>
                                    </p:anim>
                                    <p:anim calcmode="lin" valueType="num">
                                      <p:cBhvr>
                                        <p:cTn id="88" dur="1000" fill="hold"/>
                                        <p:tgtEl>
                                          <p:spTgt spid="204"/>
                                        </p:tgtEl>
                                        <p:attrNameLst>
                                          <p:attrName>style.rotation</p:attrName>
                                        </p:attrNameLst>
                                      </p:cBhvr>
                                      <p:tavLst>
                                        <p:tav tm="0">
                                          <p:val>
                                            <p:fltVal val="90"/>
                                          </p:val>
                                        </p:tav>
                                        <p:tav tm="100000">
                                          <p:val>
                                            <p:fltVal val="0"/>
                                          </p:val>
                                        </p:tav>
                                      </p:tavLst>
                                    </p:anim>
                                    <p:animEffect transition="in" filter="fade">
                                      <p:cBhvr>
                                        <p:cTn id="89" dur="1000"/>
                                        <p:tgtEl>
                                          <p:spTgt spid="204"/>
                                        </p:tgtEl>
                                      </p:cBhvr>
                                    </p:animEffect>
                                  </p:childTnLst>
                                </p:cTn>
                              </p:par>
                              <p:par>
                                <p:cTn id="90" presetID="42" presetClass="path" presetSubtype="0" accel="50000" decel="50000" fill="hold" grpId="1" nodeType="withEffect">
                                  <p:stCondLst>
                                    <p:cond delay="19200"/>
                                  </p:stCondLst>
                                  <p:childTnLst>
                                    <p:animMotion origin="layout" path="M -1.38889E-6 1.48148E-6 L -0.02569 -0.05486 " pathEditMode="relative" rAng="0" ptsTypes="AA">
                                      <p:cBhvr>
                                        <p:cTn id="91" dur="2000" fill="hold"/>
                                        <p:tgtEl>
                                          <p:spTgt spid="204"/>
                                        </p:tgtEl>
                                        <p:attrNameLst>
                                          <p:attrName>ppt_x</p:attrName>
                                          <p:attrName>ppt_y</p:attrName>
                                        </p:attrNameLst>
                                      </p:cBhvr>
                                      <p:rCtr x="-1285" y="-2755"/>
                                    </p:animMotion>
                                  </p:childTnLst>
                                </p:cTn>
                              </p:par>
                              <p:par>
                                <p:cTn id="92" presetID="31" presetClass="exit" presetSubtype="0" fill="hold" grpId="2" nodeType="withEffect">
                                  <p:stCondLst>
                                    <p:cond delay="21200"/>
                                  </p:stCondLst>
                                  <p:childTnLst>
                                    <p:anim calcmode="lin" valueType="num">
                                      <p:cBhvr>
                                        <p:cTn id="93" dur="1000"/>
                                        <p:tgtEl>
                                          <p:spTgt spid="204"/>
                                        </p:tgtEl>
                                        <p:attrNameLst>
                                          <p:attrName>ppt_w</p:attrName>
                                        </p:attrNameLst>
                                      </p:cBhvr>
                                      <p:tavLst>
                                        <p:tav tm="0">
                                          <p:val>
                                            <p:strVal val="ppt_w"/>
                                          </p:val>
                                        </p:tav>
                                        <p:tav tm="100000">
                                          <p:val>
                                            <p:fltVal val="0"/>
                                          </p:val>
                                        </p:tav>
                                      </p:tavLst>
                                    </p:anim>
                                    <p:anim calcmode="lin" valueType="num">
                                      <p:cBhvr>
                                        <p:cTn id="94" dur="1000"/>
                                        <p:tgtEl>
                                          <p:spTgt spid="204"/>
                                        </p:tgtEl>
                                        <p:attrNameLst>
                                          <p:attrName>ppt_h</p:attrName>
                                        </p:attrNameLst>
                                      </p:cBhvr>
                                      <p:tavLst>
                                        <p:tav tm="0">
                                          <p:val>
                                            <p:strVal val="ppt_h"/>
                                          </p:val>
                                        </p:tav>
                                        <p:tav tm="100000">
                                          <p:val>
                                            <p:fltVal val="0"/>
                                          </p:val>
                                        </p:tav>
                                      </p:tavLst>
                                    </p:anim>
                                    <p:anim calcmode="lin" valueType="num">
                                      <p:cBhvr>
                                        <p:cTn id="95" dur="1000"/>
                                        <p:tgtEl>
                                          <p:spTgt spid="204"/>
                                        </p:tgtEl>
                                        <p:attrNameLst>
                                          <p:attrName>style.rotation</p:attrName>
                                        </p:attrNameLst>
                                      </p:cBhvr>
                                      <p:tavLst>
                                        <p:tav tm="0">
                                          <p:val>
                                            <p:fltVal val="0"/>
                                          </p:val>
                                        </p:tav>
                                        <p:tav tm="100000">
                                          <p:val>
                                            <p:fltVal val="90"/>
                                          </p:val>
                                        </p:tav>
                                      </p:tavLst>
                                    </p:anim>
                                    <p:animEffect transition="out" filter="fade">
                                      <p:cBhvr>
                                        <p:cTn id="96" dur="1000"/>
                                        <p:tgtEl>
                                          <p:spTgt spid="204"/>
                                        </p:tgtEl>
                                      </p:cBhvr>
                                    </p:animEffect>
                                    <p:set>
                                      <p:cBhvr>
                                        <p:cTn id="97" dur="1" fill="hold">
                                          <p:stCondLst>
                                            <p:cond delay="999"/>
                                          </p:stCondLst>
                                        </p:cTn>
                                        <p:tgtEl>
                                          <p:spTgt spid="204"/>
                                        </p:tgtEl>
                                        <p:attrNameLst>
                                          <p:attrName>style.visibility</p:attrName>
                                        </p:attrNameLst>
                                      </p:cBhvr>
                                      <p:to>
                                        <p:strVal val="hidden"/>
                                      </p:to>
                                    </p:set>
                                  </p:childTnLst>
                                </p:cTn>
                              </p:par>
                              <p:par>
                                <p:cTn id="98" presetID="31" presetClass="entr" presetSubtype="0" fill="hold" grpId="0" nodeType="withEffect">
                                  <p:stCondLst>
                                    <p:cond delay="18200"/>
                                  </p:stCondLst>
                                  <p:childTnLst>
                                    <p:set>
                                      <p:cBhvr>
                                        <p:cTn id="99" dur="1" fill="hold">
                                          <p:stCondLst>
                                            <p:cond delay="0"/>
                                          </p:stCondLst>
                                        </p:cTn>
                                        <p:tgtEl>
                                          <p:spTgt spid="205"/>
                                        </p:tgtEl>
                                        <p:attrNameLst>
                                          <p:attrName>style.visibility</p:attrName>
                                        </p:attrNameLst>
                                      </p:cBhvr>
                                      <p:to>
                                        <p:strVal val="visible"/>
                                      </p:to>
                                    </p:set>
                                    <p:anim calcmode="lin" valueType="num">
                                      <p:cBhvr>
                                        <p:cTn id="100" dur="1000" fill="hold"/>
                                        <p:tgtEl>
                                          <p:spTgt spid="205"/>
                                        </p:tgtEl>
                                        <p:attrNameLst>
                                          <p:attrName>ppt_w</p:attrName>
                                        </p:attrNameLst>
                                      </p:cBhvr>
                                      <p:tavLst>
                                        <p:tav tm="0">
                                          <p:val>
                                            <p:fltVal val="0"/>
                                          </p:val>
                                        </p:tav>
                                        <p:tav tm="100000">
                                          <p:val>
                                            <p:strVal val="#ppt_w"/>
                                          </p:val>
                                        </p:tav>
                                      </p:tavLst>
                                    </p:anim>
                                    <p:anim calcmode="lin" valueType="num">
                                      <p:cBhvr>
                                        <p:cTn id="101" dur="1000" fill="hold"/>
                                        <p:tgtEl>
                                          <p:spTgt spid="205"/>
                                        </p:tgtEl>
                                        <p:attrNameLst>
                                          <p:attrName>ppt_h</p:attrName>
                                        </p:attrNameLst>
                                      </p:cBhvr>
                                      <p:tavLst>
                                        <p:tav tm="0">
                                          <p:val>
                                            <p:fltVal val="0"/>
                                          </p:val>
                                        </p:tav>
                                        <p:tav tm="100000">
                                          <p:val>
                                            <p:strVal val="#ppt_h"/>
                                          </p:val>
                                        </p:tav>
                                      </p:tavLst>
                                    </p:anim>
                                    <p:anim calcmode="lin" valueType="num">
                                      <p:cBhvr>
                                        <p:cTn id="102" dur="1000" fill="hold"/>
                                        <p:tgtEl>
                                          <p:spTgt spid="205"/>
                                        </p:tgtEl>
                                        <p:attrNameLst>
                                          <p:attrName>style.rotation</p:attrName>
                                        </p:attrNameLst>
                                      </p:cBhvr>
                                      <p:tavLst>
                                        <p:tav tm="0">
                                          <p:val>
                                            <p:fltVal val="90"/>
                                          </p:val>
                                        </p:tav>
                                        <p:tav tm="100000">
                                          <p:val>
                                            <p:fltVal val="0"/>
                                          </p:val>
                                        </p:tav>
                                      </p:tavLst>
                                    </p:anim>
                                    <p:animEffect transition="in" filter="fade">
                                      <p:cBhvr>
                                        <p:cTn id="103" dur="1000"/>
                                        <p:tgtEl>
                                          <p:spTgt spid="205"/>
                                        </p:tgtEl>
                                      </p:cBhvr>
                                    </p:animEffect>
                                  </p:childTnLst>
                                </p:cTn>
                              </p:par>
                              <p:par>
                                <p:cTn id="104" presetID="42" presetClass="path" presetSubtype="0" accel="50000" decel="50000" fill="hold" grpId="1" nodeType="withEffect">
                                  <p:stCondLst>
                                    <p:cond delay="19200"/>
                                  </p:stCondLst>
                                  <p:childTnLst>
                                    <p:animMotion origin="layout" path="M 3.33333E-6 1.48148E-6 L -0.05 0.00648 " pathEditMode="relative" rAng="0" ptsTypes="AA">
                                      <p:cBhvr>
                                        <p:cTn id="105" dur="2000" fill="hold"/>
                                        <p:tgtEl>
                                          <p:spTgt spid="205"/>
                                        </p:tgtEl>
                                        <p:attrNameLst>
                                          <p:attrName>ppt_x</p:attrName>
                                          <p:attrName>ppt_y</p:attrName>
                                        </p:attrNameLst>
                                      </p:cBhvr>
                                      <p:rCtr x="-2500" y="324"/>
                                    </p:animMotion>
                                  </p:childTnLst>
                                </p:cTn>
                              </p:par>
                              <p:par>
                                <p:cTn id="106" presetID="31" presetClass="exit" presetSubtype="0" fill="hold" grpId="2" nodeType="withEffect">
                                  <p:stCondLst>
                                    <p:cond delay="21200"/>
                                  </p:stCondLst>
                                  <p:childTnLst>
                                    <p:anim calcmode="lin" valueType="num">
                                      <p:cBhvr>
                                        <p:cTn id="107" dur="1000"/>
                                        <p:tgtEl>
                                          <p:spTgt spid="205"/>
                                        </p:tgtEl>
                                        <p:attrNameLst>
                                          <p:attrName>ppt_w</p:attrName>
                                        </p:attrNameLst>
                                      </p:cBhvr>
                                      <p:tavLst>
                                        <p:tav tm="0">
                                          <p:val>
                                            <p:strVal val="ppt_w"/>
                                          </p:val>
                                        </p:tav>
                                        <p:tav tm="100000">
                                          <p:val>
                                            <p:fltVal val="0"/>
                                          </p:val>
                                        </p:tav>
                                      </p:tavLst>
                                    </p:anim>
                                    <p:anim calcmode="lin" valueType="num">
                                      <p:cBhvr>
                                        <p:cTn id="108" dur="1000"/>
                                        <p:tgtEl>
                                          <p:spTgt spid="205"/>
                                        </p:tgtEl>
                                        <p:attrNameLst>
                                          <p:attrName>ppt_h</p:attrName>
                                        </p:attrNameLst>
                                      </p:cBhvr>
                                      <p:tavLst>
                                        <p:tav tm="0">
                                          <p:val>
                                            <p:strVal val="ppt_h"/>
                                          </p:val>
                                        </p:tav>
                                        <p:tav tm="100000">
                                          <p:val>
                                            <p:fltVal val="0"/>
                                          </p:val>
                                        </p:tav>
                                      </p:tavLst>
                                    </p:anim>
                                    <p:anim calcmode="lin" valueType="num">
                                      <p:cBhvr>
                                        <p:cTn id="109" dur="1000"/>
                                        <p:tgtEl>
                                          <p:spTgt spid="205"/>
                                        </p:tgtEl>
                                        <p:attrNameLst>
                                          <p:attrName>style.rotation</p:attrName>
                                        </p:attrNameLst>
                                      </p:cBhvr>
                                      <p:tavLst>
                                        <p:tav tm="0">
                                          <p:val>
                                            <p:fltVal val="0"/>
                                          </p:val>
                                        </p:tav>
                                        <p:tav tm="100000">
                                          <p:val>
                                            <p:fltVal val="90"/>
                                          </p:val>
                                        </p:tav>
                                      </p:tavLst>
                                    </p:anim>
                                    <p:animEffect transition="out" filter="fade">
                                      <p:cBhvr>
                                        <p:cTn id="110" dur="1000"/>
                                        <p:tgtEl>
                                          <p:spTgt spid="205"/>
                                        </p:tgtEl>
                                      </p:cBhvr>
                                    </p:animEffect>
                                    <p:set>
                                      <p:cBhvr>
                                        <p:cTn id="111" dur="1" fill="hold">
                                          <p:stCondLst>
                                            <p:cond delay="999"/>
                                          </p:stCondLst>
                                        </p:cTn>
                                        <p:tgtEl>
                                          <p:spTgt spid="205"/>
                                        </p:tgtEl>
                                        <p:attrNameLst>
                                          <p:attrName>style.visibility</p:attrName>
                                        </p:attrNameLst>
                                      </p:cBhvr>
                                      <p:to>
                                        <p:strVal val="hidden"/>
                                      </p:to>
                                    </p:set>
                                  </p:childTnLst>
                                </p:cTn>
                              </p:par>
                              <p:par>
                                <p:cTn id="112" presetID="31" presetClass="entr" presetSubtype="0" fill="hold" grpId="0" nodeType="withEffect">
                                  <p:stCondLst>
                                    <p:cond delay="18200"/>
                                  </p:stCondLst>
                                  <p:childTnLst>
                                    <p:set>
                                      <p:cBhvr>
                                        <p:cTn id="113" dur="1" fill="hold">
                                          <p:stCondLst>
                                            <p:cond delay="0"/>
                                          </p:stCondLst>
                                        </p:cTn>
                                        <p:tgtEl>
                                          <p:spTgt spid="206"/>
                                        </p:tgtEl>
                                        <p:attrNameLst>
                                          <p:attrName>style.visibility</p:attrName>
                                        </p:attrNameLst>
                                      </p:cBhvr>
                                      <p:to>
                                        <p:strVal val="visible"/>
                                      </p:to>
                                    </p:set>
                                    <p:anim calcmode="lin" valueType="num">
                                      <p:cBhvr>
                                        <p:cTn id="114" dur="1000" fill="hold"/>
                                        <p:tgtEl>
                                          <p:spTgt spid="206"/>
                                        </p:tgtEl>
                                        <p:attrNameLst>
                                          <p:attrName>ppt_w</p:attrName>
                                        </p:attrNameLst>
                                      </p:cBhvr>
                                      <p:tavLst>
                                        <p:tav tm="0">
                                          <p:val>
                                            <p:fltVal val="0"/>
                                          </p:val>
                                        </p:tav>
                                        <p:tav tm="100000">
                                          <p:val>
                                            <p:strVal val="#ppt_w"/>
                                          </p:val>
                                        </p:tav>
                                      </p:tavLst>
                                    </p:anim>
                                    <p:anim calcmode="lin" valueType="num">
                                      <p:cBhvr>
                                        <p:cTn id="115" dur="1000" fill="hold"/>
                                        <p:tgtEl>
                                          <p:spTgt spid="206"/>
                                        </p:tgtEl>
                                        <p:attrNameLst>
                                          <p:attrName>ppt_h</p:attrName>
                                        </p:attrNameLst>
                                      </p:cBhvr>
                                      <p:tavLst>
                                        <p:tav tm="0">
                                          <p:val>
                                            <p:fltVal val="0"/>
                                          </p:val>
                                        </p:tav>
                                        <p:tav tm="100000">
                                          <p:val>
                                            <p:strVal val="#ppt_h"/>
                                          </p:val>
                                        </p:tav>
                                      </p:tavLst>
                                    </p:anim>
                                    <p:anim calcmode="lin" valueType="num">
                                      <p:cBhvr>
                                        <p:cTn id="116" dur="1000" fill="hold"/>
                                        <p:tgtEl>
                                          <p:spTgt spid="206"/>
                                        </p:tgtEl>
                                        <p:attrNameLst>
                                          <p:attrName>style.rotation</p:attrName>
                                        </p:attrNameLst>
                                      </p:cBhvr>
                                      <p:tavLst>
                                        <p:tav tm="0">
                                          <p:val>
                                            <p:fltVal val="90"/>
                                          </p:val>
                                        </p:tav>
                                        <p:tav tm="100000">
                                          <p:val>
                                            <p:fltVal val="0"/>
                                          </p:val>
                                        </p:tav>
                                      </p:tavLst>
                                    </p:anim>
                                    <p:animEffect transition="in" filter="fade">
                                      <p:cBhvr>
                                        <p:cTn id="117" dur="1000"/>
                                        <p:tgtEl>
                                          <p:spTgt spid="206"/>
                                        </p:tgtEl>
                                      </p:cBhvr>
                                    </p:animEffect>
                                  </p:childTnLst>
                                </p:cTn>
                              </p:par>
                              <p:par>
                                <p:cTn id="118" presetID="42" presetClass="path" presetSubtype="0" accel="50000" decel="50000" fill="hold" grpId="1" nodeType="withEffect">
                                  <p:stCondLst>
                                    <p:cond delay="19200"/>
                                  </p:stCondLst>
                                  <p:childTnLst>
                                    <p:animMotion origin="layout" path="M -2.5E-6 -7.40741E-7 L -0.00208 0.08426 " pathEditMode="relative" rAng="0" ptsTypes="AA">
                                      <p:cBhvr>
                                        <p:cTn id="119" dur="2000" fill="hold"/>
                                        <p:tgtEl>
                                          <p:spTgt spid="206"/>
                                        </p:tgtEl>
                                        <p:attrNameLst>
                                          <p:attrName>ppt_x</p:attrName>
                                          <p:attrName>ppt_y</p:attrName>
                                        </p:attrNameLst>
                                      </p:cBhvr>
                                      <p:rCtr x="-104" y="4213"/>
                                    </p:animMotion>
                                  </p:childTnLst>
                                </p:cTn>
                              </p:par>
                              <p:par>
                                <p:cTn id="120" presetID="31" presetClass="exit" presetSubtype="0" fill="hold" grpId="2" nodeType="withEffect">
                                  <p:stCondLst>
                                    <p:cond delay="21200"/>
                                  </p:stCondLst>
                                  <p:childTnLst>
                                    <p:anim calcmode="lin" valueType="num">
                                      <p:cBhvr>
                                        <p:cTn id="121" dur="1000"/>
                                        <p:tgtEl>
                                          <p:spTgt spid="206"/>
                                        </p:tgtEl>
                                        <p:attrNameLst>
                                          <p:attrName>ppt_w</p:attrName>
                                        </p:attrNameLst>
                                      </p:cBhvr>
                                      <p:tavLst>
                                        <p:tav tm="0">
                                          <p:val>
                                            <p:strVal val="ppt_w"/>
                                          </p:val>
                                        </p:tav>
                                        <p:tav tm="100000">
                                          <p:val>
                                            <p:fltVal val="0"/>
                                          </p:val>
                                        </p:tav>
                                      </p:tavLst>
                                    </p:anim>
                                    <p:anim calcmode="lin" valueType="num">
                                      <p:cBhvr>
                                        <p:cTn id="122" dur="1000"/>
                                        <p:tgtEl>
                                          <p:spTgt spid="206"/>
                                        </p:tgtEl>
                                        <p:attrNameLst>
                                          <p:attrName>ppt_h</p:attrName>
                                        </p:attrNameLst>
                                      </p:cBhvr>
                                      <p:tavLst>
                                        <p:tav tm="0">
                                          <p:val>
                                            <p:strVal val="ppt_h"/>
                                          </p:val>
                                        </p:tav>
                                        <p:tav tm="100000">
                                          <p:val>
                                            <p:fltVal val="0"/>
                                          </p:val>
                                        </p:tav>
                                      </p:tavLst>
                                    </p:anim>
                                    <p:anim calcmode="lin" valueType="num">
                                      <p:cBhvr>
                                        <p:cTn id="123" dur="1000"/>
                                        <p:tgtEl>
                                          <p:spTgt spid="206"/>
                                        </p:tgtEl>
                                        <p:attrNameLst>
                                          <p:attrName>style.rotation</p:attrName>
                                        </p:attrNameLst>
                                      </p:cBhvr>
                                      <p:tavLst>
                                        <p:tav tm="0">
                                          <p:val>
                                            <p:fltVal val="0"/>
                                          </p:val>
                                        </p:tav>
                                        <p:tav tm="100000">
                                          <p:val>
                                            <p:fltVal val="90"/>
                                          </p:val>
                                        </p:tav>
                                      </p:tavLst>
                                    </p:anim>
                                    <p:animEffect transition="out" filter="fade">
                                      <p:cBhvr>
                                        <p:cTn id="124" dur="1000"/>
                                        <p:tgtEl>
                                          <p:spTgt spid="206"/>
                                        </p:tgtEl>
                                      </p:cBhvr>
                                    </p:animEffect>
                                    <p:set>
                                      <p:cBhvr>
                                        <p:cTn id="125" dur="1" fill="hold">
                                          <p:stCondLst>
                                            <p:cond delay="999"/>
                                          </p:stCondLst>
                                        </p:cTn>
                                        <p:tgtEl>
                                          <p:spTgt spid="206"/>
                                        </p:tgtEl>
                                        <p:attrNameLst>
                                          <p:attrName>style.visibility</p:attrName>
                                        </p:attrNameLst>
                                      </p:cBhvr>
                                      <p:to>
                                        <p:strVal val="hidden"/>
                                      </p:to>
                                    </p:set>
                                  </p:childTnLst>
                                </p:cTn>
                              </p:par>
                              <p:par>
                                <p:cTn id="126" presetID="42" presetClass="path" presetSubtype="0" accel="50000" decel="50000" fill="hold" grpId="5" nodeType="withEffect">
                                  <p:stCondLst>
                                    <p:cond delay="16200"/>
                                  </p:stCondLst>
                                  <p:childTnLst>
                                    <p:animMotion origin="layout" path="M -2.77778E-6 0.1 L 0.00035 0.29769 " pathEditMode="relative" rAng="0" ptsTypes="AA">
                                      <p:cBhvr>
                                        <p:cTn id="127" dur="2000" fill="hold"/>
                                        <p:tgtEl>
                                          <p:spTgt spid="200"/>
                                        </p:tgtEl>
                                        <p:attrNameLst>
                                          <p:attrName>ppt_x</p:attrName>
                                          <p:attrName>ppt_y</p:attrName>
                                        </p:attrNameLst>
                                      </p:cBhvr>
                                      <p:rCtr x="17" y="9884"/>
                                    </p:animMotion>
                                  </p:childTnLst>
                                </p:cTn>
                              </p:par>
                              <p:par>
                                <p:cTn id="128" presetID="1" presetClass="entr" presetSubtype="0" fill="hold" grpId="0" nodeType="withEffect">
                                  <p:stCondLst>
                                    <p:cond delay="18200"/>
                                  </p:stCondLst>
                                  <p:childTnLst>
                                    <p:set>
                                      <p:cBhvr>
                                        <p:cTn id="129" dur="1" fill="hold">
                                          <p:stCondLst>
                                            <p:cond delay="0"/>
                                          </p:stCondLst>
                                        </p:cTn>
                                        <p:tgtEl>
                                          <p:spTgt spid="203"/>
                                        </p:tgtEl>
                                        <p:attrNameLst>
                                          <p:attrName>style.visibility</p:attrName>
                                        </p:attrNameLst>
                                      </p:cBhvr>
                                      <p:to>
                                        <p:strVal val="visible"/>
                                      </p:to>
                                    </p:set>
                                  </p:childTnLst>
                                </p:cTn>
                              </p:par>
                              <p:par>
                                <p:cTn id="130" presetID="42" presetClass="path" presetSubtype="0" accel="50000" decel="50000" fill="hold" grpId="1" nodeType="withEffect">
                                  <p:stCondLst>
                                    <p:cond delay="18200"/>
                                  </p:stCondLst>
                                  <p:childTnLst>
                                    <p:animMotion origin="layout" path="M 0.00017 0.00694 L 0.11319 0.07777 " pathEditMode="relative" rAng="0" ptsTypes="AA">
                                      <p:cBhvr>
                                        <p:cTn id="131" dur="2000" fill="hold"/>
                                        <p:tgtEl>
                                          <p:spTgt spid="203"/>
                                        </p:tgtEl>
                                        <p:attrNameLst>
                                          <p:attrName>ppt_x</p:attrName>
                                          <p:attrName>ppt_y</p:attrName>
                                        </p:attrNameLst>
                                      </p:cBhvr>
                                      <p:rCtr x="5642" y="3542"/>
                                    </p:animMotion>
                                  </p:childTnLst>
                                </p:cTn>
                              </p:par>
                              <p:par>
                                <p:cTn id="132" presetID="31" presetClass="entr" presetSubtype="0" fill="hold" grpId="0" nodeType="withEffect">
                                  <p:stCondLst>
                                    <p:cond delay="20200"/>
                                  </p:stCondLst>
                                  <p:childTnLst>
                                    <p:set>
                                      <p:cBhvr>
                                        <p:cTn id="133" dur="1" fill="hold">
                                          <p:stCondLst>
                                            <p:cond delay="0"/>
                                          </p:stCondLst>
                                        </p:cTn>
                                        <p:tgtEl>
                                          <p:spTgt spid="207"/>
                                        </p:tgtEl>
                                        <p:attrNameLst>
                                          <p:attrName>style.visibility</p:attrName>
                                        </p:attrNameLst>
                                      </p:cBhvr>
                                      <p:to>
                                        <p:strVal val="visible"/>
                                      </p:to>
                                    </p:set>
                                    <p:anim calcmode="lin" valueType="num">
                                      <p:cBhvr>
                                        <p:cTn id="134" dur="1000" fill="hold"/>
                                        <p:tgtEl>
                                          <p:spTgt spid="207"/>
                                        </p:tgtEl>
                                        <p:attrNameLst>
                                          <p:attrName>ppt_w</p:attrName>
                                        </p:attrNameLst>
                                      </p:cBhvr>
                                      <p:tavLst>
                                        <p:tav tm="0">
                                          <p:val>
                                            <p:fltVal val="0"/>
                                          </p:val>
                                        </p:tav>
                                        <p:tav tm="100000">
                                          <p:val>
                                            <p:strVal val="#ppt_w"/>
                                          </p:val>
                                        </p:tav>
                                      </p:tavLst>
                                    </p:anim>
                                    <p:anim calcmode="lin" valueType="num">
                                      <p:cBhvr>
                                        <p:cTn id="135" dur="1000" fill="hold"/>
                                        <p:tgtEl>
                                          <p:spTgt spid="207"/>
                                        </p:tgtEl>
                                        <p:attrNameLst>
                                          <p:attrName>ppt_h</p:attrName>
                                        </p:attrNameLst>
                                      </p:cBhvr>
                                      <p:tavLst>
                                        <p:tav tm="0">
                                          <p:val>
                                            <p:fltVal val="0"/>
                                          </p:val>
                                        </p:tav>
                                        <p:tav tm="100000">
                                          <p:val>
                                            <p:strVal val="#ppt_h"/>
                                          </p:val>
                                        </p:tav>
                                      </p:tavLst>
                                    </p:anim>
                                    <p:anim calcmode="lin" valueType="num">
                                      <p:cBhvr>
                                        <p:cTn id="136" dur="1000" fill="hold"/>
                                        <p:tgtEl>
                                          <p:spTgt spid="207"/>
                                        </p:tgtEl>
                                        <p:attrNameLst>
                                          <p:attrName>style.rotation</p:attrName>
                                        </p:attrNameLst>
                                      </p:cBhvr>
                                      <p:tavLst>
                                        <p:tav tm="0">
                                          <p:val>
                                            <p:fltVal val="90"/>
                                          </p:val>
                                        </p:tav>
                                        <p:tav tm="100000">
                                          <p:val>
                                            <p:fltVal val="0"/>
                                          </p:val>
                                        </p:tav>
                                      </p:tavLst>
                                    </p:anim>
                                    <p:animEffect transition="in" filter="fade">
                                      <p:cBhvr>
                                        <p:cTn id="137" dur="1000"/>
                                        <p:tgtEl>
                                          <p:spTgt spid="207"/>
                                        </p:tgtEl>
                                      </p:cBhvr>
                                    </p:animEffect>
                                  </p:childTnLst>
                                </p:cTn>
                              </p:par>
                              <p:par>
                                <p:cTn id="138" presetID="42" presetClass="path" presetSubtype="0" accel="50000" decel="50000" fill="hold" grpId="1" nodeType="withEffect">
                                  <p:stCondLst>
                                    <p:cond delay="21300"/>
                                  </p:stCondLst>
                                  <p:childTnLst>
                                    <p:animMotion origin="layout" path="M 3.88889E-6 4.81481E-6 L 0.01909 -0.16019 " pathEditMode="relative" rAng="0" ptsTypes="AA">
                                      <p:cBhvr>
                                        <p:cTn id="139" dur="2000" fill="hold"/>
                                        <p:tgtEl>
                                          <p:spTgt spid="207"/>
                                        </p:tgtEl>
                                        <p:attrNameLst>
                                          <p:attrName>ppt_x</p:attrName>
                                          <p:attrName>ppt_y</p:attrName>
                                        </p:attrNameLst>
                                      </p:cBhvr>
                                      <p:rCtr x="955" y="-8009"/>
                                    </p:animMotion>
                                  </p:childTnLst>
                                </p:cTn>
                              </p:par>
                              <p:par>
                                <p:cTn id="140" presetID="31" presetClass="exit" presetSubtype="0" fill="hold" grpId="2" nodeType="withEffect">
                                  <p:stCondLst>
                                    <p:cond delay="23200"/>
                                  </p:stCondLst>
                                  <p:childTnLst>
                                    <p:anim calcmode="lin" valueType="num">
                                      <p:cBhvr>
                                        <p:cTn id="141" dur="1000"/>
                                        <p:tgtEl>
                                          <p:spTgt spid="207"/>
                                        </p:tgtEl>
                                        <p:attrNameLst>
                                          <p:attrName>ppt_w</p:attrName>
                                        </p:attrNameLst>
                                      </p:cBhvr>
                                      <p:tavLst>
                                        <p:tav tm="0">
                                          <p:val>
                                            <p:strVal val="ppt_w"/>
                                          </p:val>
                                        </p:tav>
                                        <p:tav tm="100000">
                                          <p:val>
                                            <p:fltVal val="0"/>
                                          </p:val>
                                        </p:tav>
                                      </p:tavLst>
                                    </p:anim>
                                    <p:anim calcmode="lin" valueType="num">
                                      <p:cBhvr>
                                        <p:cTn id="142" dur="1000"/>
                                        <p:tgtEl>
                                          <p:spTgt spid="207"/>
                                        </p:tgtEl>
                                        <p:attrNameLst>
                                          <p:attrName>ppt_h</p:attrName>
                                        </p:attrNameLst>
                                      </p:cBhvr>
                                      <p:tavLst>
                                        <p:tav tm="0">
                                          <p:val>
                                            <p:strVal val="ppt_h"/>
                                          </p:val>
                                        </p:tav>
                                        <p:tav tm="100000">
                                          <p:val>
                                            <p:fltVal val="0"/>
                                          </p:val>
                                        </p:tav>
                                      </p:tavLst>
                                    </p:anim>
                                    <p:anim calcmode="lin" valueType="num">
                                      <p:cBhvr>
                                        <p:cTn id="143" dur="1000"/>
                                        <p:tgtEl>
                                          <p:spTgt spid="207"/>
                                        </p:tgtEl>
                                        <p:attrNameLst>
                                          <p:attrName>style.rotation</p:attrName>
                                        </p:attrNameLst>
                                      </p:cBhvr>
                                      <p:tavLst>
                                        <p:tav tm="0">
                                          <p:val>
                                            <p:fltVal val="0"/>
                                          </p:val>
                                        </p:tav>
                                        <p:tav tm="100000">
                                          <p:val>
                                            <p:fltVal val="90"/>
                                          </p:val>
                                        </p:tav>
                                      </p:tavLst>
                                    </p:anim>
                                    <p:animEffect transition="out" filter="fade">
                                      <p:cBhvr>
                                        <p:cTn id="144" dur="1000"/>
                                        <p:tgtEl>
                                          <p:spTgt spid="207"/>
                                        </p:tgtEl>
                                      </p:cBhvr>
                                    </p:animEffect>
                                    <p:set>
                                      <p:cBhvr>
                                        <p:cTn id="145" dur="1" fill="hold">
                                          <p:stCondLst>
                                            <p:cond delay="999"/>
                                          </p:stCondLst>
                                        </p:cTn>
                                        <p:tgtEl>
                                          <p:spTgt spid="207"/>
                                        </p:tgtEl>
                                        <p:attrNameLst>
                                          <p:attrName>style.visibility</p:attrName>
                                        </p:attrNameLst>
                                      </p:cBhvr>
                                      <p:to>
                                        <p:strVal val="hidden"/>
                                      </p:to>
                                    </p:set>
                                  </p:childTnLst>
                                </p:cTn>
                              </p:par>
                              <p:par>
                                <p:cTn id="146" presetID="31" presetClass="entr" presetSubtype="0" fill="hold" grpId="0" nodeType="withEffect">
                                  <p:stCondLst>
                                    <p:cond delay="24300"/>
                                  </p:stCondLst>
                                  <p:childTnLst>
                                    <p:set>
                                      <p:cBhvr>
                                        <p:cTn id="147" dur="1" fill="hold">
                                          <p:stCondLst>
                                            <p:cond delay="0"/>
                                          </p:stCondLst>
                                        </p:cTn>
                                        <p:tgtEl>
                                          <p:spTgt spid="210"/>
                                        </p:tgtEl>
                                        <p:attrNameLst>
                                          <p:attrName>style.visibility</p:attrName>
                                        </p:attrNameLst>
                                      </p:cBhvr>
                                      <p:to>
                                        <p:strVal val="visible"/>
                                      </p:to>
                                    </p:set>
                                    <p:anim calcmode="lin" valueType="num">
                                      <p:cBhvr>
                                        <p:cTn id="148" dur="1000" fill="hold"/>
                                        <p:tgtEl>
                                          <p:spTgt spid="210"/>
                                        </p:tgtEl>
                                        <p:attrNameLst>
                                          <p:attrName>ppt_w</p:attrName>
                                        </p:attrNameLst>
                                      </p:cBhvr>
                                      <p:tavLst>
                                        <p:tav tm="0">
                                          <p:val>
                                            <p:fltVal val="0"/>
                                          </p:val>
                                        </p:tav>
                                        <p:tav tm="100000">
                                          <p:val>
                                            <p:strVal val="#ppt_w"/>
                                          </p:val>
                                        </p:tav>
                                      </p:tavLst>
                                    </p:anim>
                                    <p:anim calcmode="lin" valueType="num">
                                      <p:cBhvr>
                                        <p:cTn id="149" dur="1000" fill="hold"/>
                                        <p:tgtEl>
                                          <p:spTgt spid="210"/>
                                        </p:tgtEl>
                                        <p:attrNameLst>
                                          <p:attrName>ppt_h</p:attrName>
                                        </p:attrNameLst>
                                      </p:cBhvr>
                                      <p:tavLst>
                                        <p:tav tm="0">
                                          <p:val>
                                            <p:fltVal val="0"/>
                                          </p:val>
                                        </p:tav>
                                        <p:tav tm="100000">
                                          <p:val>
                                            <p:strVal val="#ppt_h"/>
                                          </p:val>
                                        </p:tav>
                                      </p:tavLst>
                                    </p:anim>
                                    <p:anim calcmode="lin" valueType="num">
                                      <p:cBhvr>
                                        <p:cTn id="150" dur="1000" fill="hold"/>
                                        <p:tgtEl>
                                          <p:spTgt spid="210"/>
                                        </p:tgtEl>
                                        <p:attrNameLst>
                                          <p:attrName>style.rotation</p:attrName>
                                        </p:attrNameLst>
                                      </p:cBhvr>
                                      <p:tavLst>
                                        <p:tav tm="0">
                                          <p:val>
                                            <p:fltVal val="90"/>
                                          </p:val>
                                        </p:tav>
                                        <p:tav tm="100000">
                                          <p:val>
                                            <p:fltVal val="0"/>
                                          </p:val>
                                        </p:tav>
                                      </p:tavLst>
                                    </p:anim>
                                    <p:animEffect transition="in" filter="fade">
                                      <p:cBhvr>
                                        <p:cTn id="151" dur="1000"/>
                                        <p:tgtEl>
                                          <p:spTgt spid="210"/>
                                        </p:tgtEl>
                                      </p:cBhvr>
                                    </p:animEffect>
                                  </p:childTnLst>
                                </p:cTn>
                              </p:par>
                              <p:par>
                                <p:cTn id="152" presetID="42" presetClass="path" presetSubtype="0" accel="50000" decel="50000" fill="hold" grpId="1" nodeType="withEffect">
                                  <p:stCondLst>
                                    <p:cond delay="25300"/>
                                  </p:stCondLst>
                                  <p:childTnLst>
                                    <p:animMotion origin="layout" path="M -4.44444E-6 7.40741E-7 L 0.03264 -0.05995 " pathEditMode="relative" rAng="0" ptsTypes="AA">
                                      <p:cBhvr>
                                        <p:cTn id="153" dur="2000" fill="hold"/>
                                        <p:tgtEl>
                                          <p:spTgt spid="210"/>
                                        </p:tgtEl>
                                        <p:attrNameLst>
                                          <p:attrName>ppt_x</p:attrName>
                                          <p:attrName>ppt_y</p:attrName>
                                        </p:attrNameLst>
                                      </p:cBhvr>
                                      <p:rCtr x="1632" y="-3009"/>
                                    </p:animMotion>
                                  </p:childTnLst>
                                </p:cTn>
                              </p:par>
                              <p:par>
                                <p:cTn id="154" presetID="31" presetClass="exit" presetSubtype="0" fill="hold" grpId="2" nodeType="withEffect">
                                  <p:stCondLst>
                                    <p:cond delay="27300"/>
                                  </p:stCondLst>
                                  <p:childTnLst>
                                    <p:anim calcmode="lin" valueType="num">
                                      <p:cBhvr>
                                        <p:cTn id="155" dur="1000"/>
                                        <p:tgtEl>
                                          <p:spTgt spid="210"/>
                                        </p:tgtEl>
                                        <p:attrNameLst>
                                          <p:attrName>ppt_w</p:attrName>
                                        </p:attrNameLst>
                                      </p:cBhvr>
                                      <p:tavLst>
                                        <p:tav tm="0">
                                          <p:val>
                                            <p:strVal val="ppt_w"/>
                                          </p:val>
                                        </p:tav>
                                        <p:tav tm="100000">
                                          <p:val>
                                            <p:fltVal val="0"/>
                                          </p:val>
                                        </p:tav>
                                      </p:tavLst>
                                    </p:anim>
                                    <p:anim calcmode="lin" valueType="num">
                                      <p:cBhvr>
                                        <p:cTn id="156" dur="1000"/>
                                        <p:tgtEl>
                                          <p:spTgt spid="210"/>
                                        </p:tgtEl>
                                        <p:attrNameLst>
                                          <p:attrName>ppt_h</p:attrName>
                                        </p:attrNameLst>
                                      </p:cBhvr>
                                      <p:tavLst>
                                        <p:tav tm="0">
                                          <p:val>
                                            <p:strVal val="ppt_h"/>
                                          </p:val>
                                        </p:tav>
                                        <p:tav tm="100000">
                                          <p:val>
                                            <p:fltVal val="0"/>
                                          </p:val>
                                        </p:tav>
                                      </p:tavLst>
                                    </p:anim>
                                    <p:anim calcmode="lin" valueType="num">
                                      <p:cBhvr>
                                        <p:cTn id="157" dur="1000"/>
                                        <p:tgtEl>
                                          <p:spTgt spid="210"/>
                                        </p:tgtEl>
                                        <p:attrNameLst>
                                          <p:attrName>style.rotation</p:attrName>
                                        </p:attrNameLst>
                                      </p:cBhvr>
                                      <p:tavLst>
                                        <p:tav tm="0">
                                          <p:val>
                                            <p:fltVal val="0"/>
                                          </p:val>
                                        </p:tav>
                                        <p:tav tm="100000">
                                          <p:val>
                                            <p:fltVal val="90"/>
                                          </p:val>
                                        </p:tav>
                                      </p:tavLst>
                                    </p:anim>
                                    <p:animEffect transition="out" filter="fade">
                                      <p:cBhvr>
                                        <p:cTn id="158" dur="1000"/>
                                        <p:tgtEl>
                                          <p:spTgt spid="210"/>
                                        </p:tgtEl>
                                      </p:cBhvr>
                                    </p:animEffect>
                                    <p:set>
                                      <p:cBhvr>
                                        <p:cTn id="159" dur="1" fill="hold">
                                          <p:stCondLst>
                                            <p:cond delay="999"/>
                                          </p:stCondLst>
                                        </p:cTn>
                                        <p:tgtEl>
                                          <p:spTgt spid="210"/>
                                        </p:tgtEl>
                                        <p:attrNameLst>
                                          <p:attrName>style.visibility</p:attrName>
                                        </p:attrNameLst>
                                      </p:cBhvr>
                                      <p:to>
                                        <p:strVal val="hidden"/>
                                      </p:to>
                                    </p:set>
                                  </p:childTnLst>
                                </p:cTn>
                              </p:par>
                              <p:par>
                                <p:cTn id="160" presetID="31" presetClass="entr" presetSubtype="0" fill="hold" grpId="0" nodeType="withEffect">
                                  <p:stCondLst>
                                    <p:cond delay="24300"/>
                                  </p:stCondLst>
                                  <p:childTnLst>
                                    <p:set>
                                      <p:cBhvr>
                                        <p:cTn id="161" dur="1" fill="hold">
                                          <p:stCondLst>
                                            <p:cond delay="0"/>
                                          </p:stCondLst>
                                        </p:cTn>
                                        <p:tgtEl>
                                          <p:spTgt spid="211"/>
                                        </p:tgtEl>
                                        <p:attrNameLst>
                                          <p:attrName>style.visibility</p:attrName>
                                        </p:attrNameLst>
                                      </p:cBhvr>
                                      <p:to>
                                        <p:strVal val="visible"/>
                                      </p:to>
                                    </p:set>
                                    <p:anim calcmode="lin" valueType="num">
                                      <p:cBhvr>
                                        <p:cTn id="162" dur="1000" fill="hold"/>
                                        <p:tgtEl>
                                          <p:spTgt spid="211"/>
                                        </p:tgtEl>
                                        <p:attrNameLst>
                                          <p:attrName>ppt_w</p:attrName>
                                        </p:attrNameLst>
                                      </p:cBhvr>
                                      <p:tavLst>
                                        <p:tav tm="0">
                                          <p:val>
                                            <p:fltVal val="0"/>
                                          </p:val>
                                        </p:tav>
                                        <p:tav tm="100000">
                                          <p:val>
                                            <p:strVal val="#ppt_w"/>
                                          </p:val>
                                        </p:tav>
                                      </p:tavLst>
                                    </p:anim>
                                    <p:anim calcmode="lin" valueType="num">
                                      <p:cBhvr>
                                        <p:cTn id="163" dur="1000" fill="hold"/>
                                        <p:tgtEl>
                                          <p:spTgt spid="211"/>
                                        </p:tgtEl>
                                        <p:attrNameLst>
                                          <p:attrName>ppt_h</p:attrName>
                                        </p:attrNameLst>
                                      </p:cBhvr>
                                      <p:tavLst>
                                        <p:tav tm="0">
                                          <p:val>
                                            <p:fltVal val="0"/>
                                          </p:val>
                                        </p:tav>
                                        <p:tav tm="100000">
                                          <p:val>
                                            <p:strVal val="#ppt_h"/>
                                          </p:val>
                                        </p:tav>
                                      </p:tavLst>
                                    </p:anim>
                                    <p:anim calcmode="lin" valueType="num">
                                      <p:cBhvr>
                                        <p:cTn id="164" dur="1000" fill="hold"/>
                                        <p:tgtEl>
                                          <p:spTgt spid="211"/>
                                        </p:tgtEl>
                                        <p:attrNameLst>
                                          <p:attrName>style.rotation</p:attrName>
                                        </p:attrNameLst>
                                      </p:cBhvr>
                                      <p:tavLst>
                                        <p:tav tm="0">
                                          <p:val>
                                            <p:fltVal val="90"/>
                                          </p:val>
                                        </p:tav>
                                        <p:tav tm="100000">
                                          <p:val>
                                            <p:fltVal val="0"/>
                                          </p:val>
                                        </p:tav>
                                      </p:tavLst>
                                    </p:anim>
                                    <p:animEffect transition="in" filter="fade">
                                      <p:cBhvr>
                                        <p:cTn id="165" dur="1000"/>
                                        <p:tgtEl>
                                          <p:spTgt spid="211"/>
                                        </p:tgtEl>
                                      </p:cBhvr>
                                    </p:animEffect>
                                  </p:childTnLst>
                                </p:cTn>
                              </p:par>
                              <p:par>
                                <p:cTn id="166" presetID="42" presetClass="path" presetSubtype="0" accel="50000" decel="50000" fill="hold" grpId="1" nodeType="withEffect">
                                  <p:stCondLst>
                                    <p:cond delay="25300"/>
                                  </p:stCondLst>
                                  <p:childTnLst>
                                    <p:animMotion origin="layout" path="M 3.33333E-6 2.22222E-6 L 0.06041 0.00139 " pathEditMode="relative" rAng="0" ptsTypes="AA">
                                      <p:cBhvr>
                                        <p:cTn id="167" dur="2000" fill="hold"/>
                                        <p:tgtEl>
                                          <p:spTgt spid="211"/>
                                        </p:tgtEl>
                                        <p:attrNameLst>
                                          <p:attrName>ppt_x</p:attrName>
                                          <p:attrName>ppt_y</p:attrName>
                                        </p:attrNameLst>
                                      </p:cBhvr>
                                      <p:rCtr x="3021" y="69"/>
                                    </p:animMotion>
                                  </p:childTnLst>
                                </p:cTn>
                              </p:par>
                              <p:par>
                                <p:cTn id="168" presetID="31" presetClass="exit" presetSubtype="0" fill="hold" grpId="2" nodeType="withEffect">
                                  <p:stCondLst>
                                    <p:cond delay="27300"/>
                                  </p:stCondLst>
                                  <p:childTnLst>
                                    <p:anim calcmode="lin" valueType="num">
                                      <p:cBhvr>
                                        <p:cTn id="169" dur="1000"/>
                                        <p:tgtEl>
                                          <p:spTgt spid="211"/>
                                        </p:tgtEl>
                                        <p:attrNameLst>
                                          <p:attrName>ppt_w</p:attrName>
                                        </p:attrNameLst>
                                      </p:cBhvr>
                                      <p:tavLst>
                                        <p:tav tm="0">
                                          <p:val>
                                            <p:strVal val="ppt_w"/>
                                          </p:val>
                                        </p:tav>
                                        <p:tav tm="100000">
                                          <p:val>
                                            <p:fltVal val="0"/>
                                          </p:val>
                                        </p:tav>
                                      </p:tavLst>
                                    </p:anim>
                                    <p:anim calcmode="lin" valueType="num">
                                      <p:cBhvr>
                                        <p:cTn id="170" dur="1000"/>
                                        <p:tgtEl>
                                          <p:spTgt spid="211"/>
                                        </p:tgtEl>
                                        <p:attrNameLst>
                                          <p:attrName>ppt_h</p:attrName>
                                        </p:attrNameLst>
                                      </p:cBhvr>
                                      <p:tavLst>
                                        <p:tav tm="0">
                                          <p:val>
                                            <p:strVal val="ppt_h"/>
                                          </p:val>
                                        </p:tav>
                                        <p:tav tm="100000">
                                          <p:val>
                                            <p:fltVal val="0"/>
                                          </p:val>
                                        </p:tav>
                                      </p:tavLst>
                                    </p:anim>
                                    <p:anim calcmode="lin" valueType="num">
                                      <p:cBhvr>
                                        <p:cTn id="171" dur="1000"/>
                                        <p:tgtEl>
                                          <p:spTgt spid="211"/>
                                        </p:tgtEl>
                                        <p:attrNameLst>
                                          <p:attrName>style.rotation</p:attrName>
                                        </p:attrNameLst>
                                      </p:cBhvr>
                                      <p:tavLst>
                                        <p:tav tm="0">
                                          <p:val>
                                            <p:fltVal val="0"/>
                                          </p:val>
                                        </p:tav>
                                        <p:tav tm="100000">
                                          <p:val>
                                            <p:fltVal val="90"/>
                                          </p:val>
                                        </p:tav>
                                      </p:tavLst>
                                    </p:anim>
                                    <p:animEffect transition="out" filter="fade">
                                      <p:cBhvr>
                                        <p:cTn id="172" dur="1000"/>
                                        <p:tgtEl>
                                          <p:spTgt spid="211"/>
                                        </p:tgtEl>
                                      </p:cBhvr>
                                    </p:animEffect>
                                    <p:set>
                                      <p:cBhvr>
                                        <p:cTn id="173" dur="1" fill="hold">
                                          <p:stCondLst>
                                            <p:cond delay="999"/>
                                          </p:stCondLst>
                                        </p:cTn>
                                        <p:tgtEl>
                                          <p:spTgt spid="211"/>
                                        </p:tgtEl>
                                        <p:attrNameLst>
                                          <p:attrName>style.visibility</p:attrName>
                                        </p:attrNameLst>
                                      </p:cBhvr>
                                      <p:to>
                                        <p:strVal val="hidden"/>
                                      </p:to>
                                    </p:set>
                                  </p:childTnLst>
                                </p:cTn>
                              </p:par>
                              <p:par>
                                <p:cTn id="174" presetID="31" presetClass="entr" presetSubtype="0" fill="hold" grpId="0" nodeType="withEffect">
                                  <p:stCondLst>
                                    <p:cond delay="20200"/>
                                  </p:stCondLst>
                                  <p:childTnLst>
                                    <p:set>
                                      <p:cBhvr>
                                        <p:cTn id="175" dur="1" fill="hold">
                                          <p:stCondLst>
                                            <p:cond delay="0"/>
                                          </p:stCondLst>
                                        </p:cTn>
                                        <p:tgtEl>
                                          <p:spTgt spid="208"/>
                                        </p:tgtEl>
                                        <p:attrNameLst>
                                          <p:attrName>style.visibility</p:attrName>
                                        </p:attrNameLst>
                                      </p:cBhvr>
                                      <p:to>
                                        <p:strVal val="visible"/>
                                      </p:to>
                                    </p:set>
                                    <p:anim calcmode="lin" valueType="num">
                                      <p:cBhvr>
                                        <p:cTn id="176" dur="1000" fill="hold"/>
                                        <p:tgtEl>
                                          <p:spTgt spid="208"/>
                                        </p:tgtEl>
                                        <p:attrNameLst>
                                          <p:attrName>ppt_w</p:attrName>
                                        </p:attrNameLst>
                                      </p:cBhvr>
                                      <p:tavLst>
                                        <p:tav tm="0">
                                          <p:val>
                                            <p:fltVal val="0"/>
                                          </p:val>
                                        </p:tav>
                                        <p:tav tm="100000">
                                          <p:val>
                                            <p:strVal val="#ppt_w"/>
                                          </p:val>
                                        </p:tav>
                                      </p:tavLst>
                                    </p:anim>
                                    <p:anim calcmode="lin" valueType="num">
                                      <p:cBhvr>
                                        <p:cTn id="177" dur="1000" fill="hold"/>
                                        <p:tgtEl>
                                          <p:spTgt spid="208"/>
                                        </p:tgtEl>
                                        <p:attrNameLst>
                                          <p:attrName>ppt_h</p:attrName>
                                        </p:attrNameLst>
                                      </p:cBhvr>
                                      <p:tavLst>
                                        <p:tav tm="0">
                                          <p:val>
                                            <p:fltVal val="0"/>
                                          </p:val>
                                        </p:tav>
                                        <p:tav tm="100000">
                                          <p:val>
                                            <p:strVal val="#ppt_h"/>
                                          </p:val>
                                        </p:tav>
                                      </p:tavLst>
                                    </p:anim>
                                    <p:anim calcmode="lin" valueType="num">
                                      <p:cBhvr>
                                        <p:cTn id="178" dur="1000" fill="hold"/>
                                        <p:tgtEl>
                                          <p:spTgt spid="208"/>
                                        </p:tgtEl>
                                        <p:attrNameLst>
                                          <p:attrName>style.rotation</p:attrName>
                                        </p:attrNameLst>
                                      </p:cBhvr>
                                      <p:tavLst>
                                        <p:tav tm="0">
                                          <p:val>
                                            <p:fltVal val="90"/>
                                          </p:val>
                                        </p:tav>
                                        <p:tav tm="100000">
                                          <p:val>
                                            <p:fltVal val="0"/>
                                          </p:val>
                                        </p:tav>
                                      </p:tavLst>
                                    </p:anim>
                                    <p:animEffect transition="in" filter="fade">
                                      <p:cBhvr>
                                        <p:cTn id="179" dur="1000"/>
                                        <p:tgtEl>
                                          <p:spTgt spid="208"/>
                                        </p:tgtEl>
                                      </p:cBhvr>
                                    </p:animEffect>
                                  </p:childTnLst>
                                </p:cTn>
                              </p:par>
                              <p:par>
                                <p:cTn id="180" presetID="42" presetClass="path" presetSubtype="0" accel="50000" decel="50000" fill="hold" grpId="1" nodeType="withEffect">
                                  <p:stCondLst>
                                    <p:cond delay="21200"/>
                                  </p:stCondLst>
                                  <p:childTnLst>
                                    <p:animMotion origin="layout" path="M 4.72222E-6 1.11022E-16 L 0.08211 0.01111 " pathEditMode="relative" rAng="0" ptsTypes="AA">
                                      <p:cBhvr>
                                        <p:cTn id="181" dur="2000" fill="hold"/>
                                        <p:tgtEl>
                                          <p:spTgt spid="208"/>
                                        </p:tgtEl>
                                        <p:attrNameLst>
                                          <p:attrName>ppt_x</p:attrName>
                                          <p:attrName>ppt_y</p:attrName>
                                        </p:attrNameLst>
                                      </p:cBhvr>
                                      <p:rCtr x="4097" y="556"/>
                                    </p:animMotion>
                                  </p:childTnLst>
                                </p:cTn>
                              </p:par>
                              <p:par>
                                <p:cTn id="182" presetID="31" presetClass="exit" presetSubtype="0" fill="hold" grpId="2" nodeType="withEffect">
                                  <p:stCondLst>
                                    <p:cond delay="23100"/>
                                  </p:stCondLst>
                                  <p:childTnLst>
                                    <p:anim calcmode="lin" valueType="num">
                                      <p:cBhvr>
                                        <p:cTn id="183" dur="1000"/>
                                        <p:tgtEl>
                                          <p:spTgt spid="208"/>
                                        </p:tgtEl>
                                        <p:attrNameLst>
                                          <p:attrName>ppt_w</p:attrName>
                                        </p:attrNameLst>
                                      </p:cBhvr>
                                      <p:tavLst>
                                        <p:tav tm="0">
                                          <p:val>
                                            <p:strVal val="ppt_w"/>
                                          </p:val>
                                        </p:tav>
                                        <p:tav tm="100000">
                                          <p:val>
                                            <p:fltVal val="0"/>
                                          </p:val>
                                        </p:tav>
                                      </p:tavLst>
                                    </p:anim>
                                    <p:anim calcmode="lin" valueType="num">
                                      <p:cBhvr>
                                        <p:cTn id="184" dur="1000"/>
                                        <p:tgtEl>
                                          <p:spTgt spid="208"/>
                                        </p:tgtEl>
                                        <p:attrNameLst>
                                          <p:attrName>ppt_h</p:attrName>
                                        </p:attrNameLst>
                                      </p:cBhvr>
                                      <p:tavLst>
                                        <p:tav tm="0">
                                          <p:val>
                                            <p:strVal val="ppt_h"/>
                                          </p:val>
                                        </p:tav>
                                        <p:tav tm="100000">
                                          <p:val>
                                            <p:fltVal val="0"/>
                                          </p:val>
                                        </p:tav>
                                      </p:tavLst>
                                    </p:anim>
                                    <p:anim calcmode="lin" valueType="num">
                                      <p:cBhvr>
                                        <p:cTn id="185" dur="1000"/>
                                        <p:tgtEl>
                                          <p:spTgt spid="208"/>
                                        </p:tgtEl>
                                        <p:attrNameLst>
                                          <p:attrName>style.rotation</p:attrName>
                                        </p:attrNameLst>
                                      </p:cBhvr>
                                      <p:tavLst>
                                        <p:tav tm="0">
                                          <p:val>
                                            <p:fltVal val="0"/>
                                          </p:val>
                                        </p:tav>
                                        <p:tav tm="100000">
                                          <p:val>
                                            <p:fltVal val="90"/>
                                          </p:val>
                                        </p:tav>
                                      </p:tavLst>
                                    </p:anim>
                                    <p:animEffect transition="out" filter="fade">
                                      <p:cBhvr>
                                        <p:cTn id="186" dur="1000"/>
                                        <p:tgtEl>
                                          <p:spTgt spid="208"/>
                                        </p:tgtEl>
                                      </p:cBhvr>
                                    </p:animEffect>
                                    <p:set>
                                      <p:cBhvr>
                                        <p:cTn id="187" dur="1" fill="hold">
                                          <p:stCondLst>
                                            <p:cond delay="999"/>
                                          </p:stCondLst>
                                        </p:cTn>
                                        <p:tgtEl>
                                          <p:spTgt spid="208"/>
                                        </p:tgtEl>
                                        <p:attrNameLst>
                                          <p:attrName>style.visibility</p:attrName>
                                        </p:attrNameLst>
                                      </p:cBhvr>
                                      <p:to>
                                        <p:strVal val="hidden"/>
                                      </p:to>
                                    </p:set>
                                  </p:childTnLst>
                                </p:cTn>
                              </p:par>
                              <p:par>
                                <p:cTn id="188" presetID="31" presetClass="entr" presetSubtype="0" fill="hold" grpId="0" nodeType="withEffect">
                                  <p:stCondLst>
                                    <p:cond delay="20200"/>
                                  </p:stCondLst>
                                  <p:childTnLst>
                                    <p:set>
                                      <p:cBhvr>
                                        <p:cTn id="189" dur="1" fill="hold">
                                          <p:stCondLst>
                                            <p:cond delay="0"/>
                                          </p:stCondLst>
                                        </p:cTn>
                                        <p:tgtEl>
                                          <p:spTgt spid="209"/>
                                        </p:tgtEl>
                                        <p:attrNameLst>
                                          <p:attrName>style.visibility</p:attrName>
                                        </p:attrNameLst>
                                      </p:cBhvr>
                                      <p:to>
                                        <p:strVal val="visible"/>
                                      </p:to>
                                    </p:set>
                                    <p:anim calcmode="lin" valueType="num">
                                      <p:cBhvr>
                                        <p:cTn id="190" dur="1000" fill="hold"/>
                                        <p:tgtEl>
                                          <p:spTgt spid="209"/>
                                        </p:tgtEl>
                                        <p:attrNameLst>
                                          <p:attrName>ppt_w</p:attrName>
                                        </p:attrNameLst>
                                      </p:cBhvr>
                                      <p:tavLst>
                                        <p:tav tm="0">
                                          <p:val>
                                            <p:fltVal val="0"/>
                                          </p:val>
                                        </p:tav>
                                        <p:tav tm="100000">
                                          <p:val>
                                            <p:strVal val="#ppt_w"/>
                                          </p:val>
                                        </p:tav>
                                      </p:tavLst>
                                    </p:anim>
                                    <p:anim calcmode="lin" valueType="num">
                                      <p:cBhvr>
                                        <p:cTn id="191" dur="1000" fill="hold"/>
                                        <p:tgtEl>
                                          <p:spTgt spid="209"/>
                                        </p:tgtEl>
                                        <p:attrNameLst>
                                          <p:attrName>ppt_h</p:attrName>
                                        </p:attrNameLst>
                                      </p:cBhvr>
                                      <p:tavLst>
                                        <p:tav tm="0">
                                          <p:val>
                                            <p:fltVal val="0"/>
                                          </p:val>
                                        </p:tav>
                                        <p:tav tm="100000">
                                          <p:val>
                                            <p:strVal val="#ppt_h"/>
                                          </p:val>
                                        </p:tav>
                                      </p:tavLst>
                                    </p:anim>
                                    <p:anim calcmode="lin" valueType="num">
                                      <p:cBhvr>
                                        <p:cTn id="192" dur="1000" fill="hold"/>
                                        <p:tgtEl>
                                          <p:spTgt spid="209"/>
                                        </p:tgtEl>
                                        <p:attrNameLst>
                                          <p:attrName>style.rotation</p:attrName>
                                        </p:attrNameLst>
                                      </p:cBhvr>
                                      <p:tavLst>
                                        <p:tav tm="0">
                                          <p:val>
                                            <p:fltVal val="90"/>
                                          </p:val>
                                        </p:tav>
                                        <p:tav tm="100000">
                                          <p:val>
                                            <p:fltVal val="0"/>
                                          </p:val>
                                        </p:tav>
                                      </p:tavLst>
                                    </p:anim>
                                    <p:animEffect transition="in" filter="fade">
                                      <p:cBhvr>
                                        <p:cTn id="193" dur="1000"/>
                                        <p:tgtEl>
                                          <p:spTgt spid="209"/>
                                        </p:tgtEl>
                                      </p:cBhvr>
                                    </p:animEffect>
                                  </p:childTnLst>
                                </p:cTn>
                              </p:par>
                              <p:par>
                                <p:cTn id="194" presetID="42" presetClass="path" presetSubtype="0" accel="50000" decel="50000" fill="hold" grpId="1" nodeType="withEffect">
                                  <p:stCondLst>
                                    <p:cond delay="21200"/>
                                  </p:stCondLst>
                                  <p:childTnLst>
                                    <p:animMotion origin="layout" path="M 3.61111E-6 4.07407E-6 L 0.01267 0.09351 " pathEditMode="relative" rAng="0" ptsTypes="AA">
                                      <p:cBhvr>
                                        <p:cTn id="195" dur="2000" fill="hold"/>
                                        <p:tgtEl>
                                          <p:spTgt spid="209"/>
                                        </p:tgtEl>
                                        <p:attrNameLst>
                                          <p:attrName>ppt_x</p:attrName>
                                          <p:attrName>ppt_y</p:attrName>
                                        </p:attrNameLst>
                                      </p:cBhvr>
                                      <p:rCtr x="625" y="4676"/>
                                    </p:animMotion>
                                  </p:childTnLst>
                                </p:cTn>
                              </p:par>
                              <p:par>
                                <p:cTn id="196" presetID="31" presetClass="exit" presetSubtype="0" fill="hold" grpId="2" nodeType="withEffect">
                                  <p:stCondLst>
                                    <p:cond delay="23200"/>
                                  </p:stCondLst>
                                  <p:childTnLst>
                                    <p:anim calcmode="lin" valueType="num">
                                      <p:cBhvr>
                                        <p:cTn id="197" dur="1000"/>
                                        <p:tgtEl>
                                          <p:spTgt spid="209"/>
                                        </p:tgtEl>
                                        <p:attrNameLst>
                                          <p:attrName>ppt_w</p:attrName>
                                        </p:attrNameLst>
                                      </p:cBhvr>
                                      <p:tavLst>
                                        <p:tav tm="0">
                                          <p:val>
                                            <p:strVal val="ppt_w"/>
                                          </p:val>
                                        </p:tav>
                                        <p:tav tm="100000">
                                          <p:val>
                                            <p:fltVal val="0"/>
                                          </p:val>
                                        </p:tav>
                                      </p:tavLst>
                                    </p:anim>
                                    <p:anim calcmode="lin" valueType="num">
                                      <p:cBhvr>
                                        <p:cTn id="198" dur="1000"/>
                                        <p:tgtEl>
                                          <p:spTgt spid="209"/>
                                        </p:tgtEl>
                                        <p:attrNameLst>
                                          <p:attrName>ppt_h</p:attrName>
                                        </p:attrNameLst>
                                      </p:cBhvr>
                                      <p:tavLst>
                                        <p:tav tm="0">
                                          <p:val>
                                            <p:strVal val="ppt_h"/>
                                          </p:val>
                                        </p:tav>
                                        <p:tav tm="100000">
                                          <p:val>
                                            <p:fltVal val="0"/>
                                          </p:val>
                                        </p:tav>
                                      </p:tavLst>
                                    </p:anim>
                                    <p:anim calcmode="lin" valueType="num">
                                      <p:cBhvr>
                                        <p:cTn id="199" dur="1000"/>
                                        <p:tgtEl>
                                          <p:spTgt spid="209"/>
                                        </p:tgtEl>
                                        <p:attrNameLst>
                                          <p:attrName>style.rotation</p:attrName>
                                        </p:attrNameLst>
                                      </p:cBhvr>
                                      <p:tavLst>
                                        <p:tav tm="0">
                                          <p:val>
                                            <p:fltVal val="0"/>
                                          </p:val>
                                        </p:tav>
                                        <p:tav tm="100000">
                                          <p:val>
                                            <p:fltVal val="90"/>
                                          </p:val>
                                        </p:tav>
                                      </p:tavLst>
                                    </p:anim>
                                    <p:animEffect transition="out" filter="fade">
                                      <p:cBhvr>
                                        <p:cTn id="200" dur="1000"/>
                                        <p:tgtEl>
                                          <p:spTgt spid="209"/>
                                        </p:tgtEl>
                                      </p:cBhvr>
                                    </p:animEffect>
                                    <p:set>
                                      <p:cBhvr>
                                        <p:cTn id="201" dur="1" fill="hold">
                                          <p:stCondLst>
                                            <p:cond delay="999"/>
                                          </p:stCondLst>
                                        </p:cTn>
                                        <p:tgtEl>
                                          <p:spTgt spid="209"/>
                                        </p:tgtEl>
                                        <p:attrNameLst>
                                          <p:attrName>style.visibility</p:attrName>
                                        </p:attrNameLst>
                                      </p:cBhvr>
                                      <p:to>
                                        <p:strVal val="hidden"/>
                                      </p:to>
                                    </p:set>
                                  </p:childTnLst>
                                </p:cTn>
                              </p:par>
                              <p:par>
                                <p:cTn id="202" presetID="42" presetClass="path" presetSubtype="0" accel="50000" decel="50000" fill="hold" grpId="6" nodeType="withEffect">
                                  <p:stCondLst>
                                    <p:cond delay="18200"/>
                                  </p:stCondLst>
                                  <p:childTnLst>
                                    <p:animMotion origin="layout" path="M -0.00052 0.29885 L 0.00035 0.62963 " pathEditMode="relative" rAng="0" ptsTypes="AA">
                                      <p:cBhvr>
                                        <p:cTn id="203" dur="2000" fill="hold"/>
                                        <p:tgtEl>
                                          <p:spTgt spid="200"/>
                                        </p:tgtEl>
                                        <p:attrNameLst>
                                          <p:attrName>ppt_x</p:attrName>
                                          <p:attrName>ppt_y</p:attrName>
                                        </p:attrNameLst>
                                      </p:cBhvr>
                                      <p:rCtr x="35" y="16528"/>
                                    </p:animMotion>
                                  </p:childTnLst>
                                </p:cTn>
                              </p:par>
                              <p:par>
                                <p:cTn id="204" presetID="22" presetClass="entr" presetSubtype="1" fill="hold" grpId="0" nodeType="withEffect">
                                  <p:stCondLst>
                                    <p:cond delay="28000"/>
                                  </p:stCondLst>
                                  <p:childTnLst>
                                    <p:set>
                                      <p:cBhvr>
                                        <p:cTn id="205" dur="1" fill="hold">
                                          <p:stCondLst>
                                            <p:cond delay="0"/>
                                          </p:stCondLst>
                                        </p:cTn>
                                        <p:tgtEl>
                                          <p:spTgt spid="212"/>
                                        </p:tgtEl>
                                        <p:attrNameLst>
                                          <p:attrName>style.visibility</p:attrName>
                                        </p:attrNameLst>
                                      </p:cBhvr>
                                      <p:to>
                                        <p:strVal val="visible"/>
                                      </p:to>
                                    </p:set>
                                    <p:animEffect transition="in" filter="wipe(up)">
                                      <p:cBhvr>
                                        <p:cTn id="206" dur="1000"/>
                                        <p:tgtEl>
                                          <p:spTgt spid="212"/>
                                        </p:tgtEl>
                                      </p:cBhvr>
                                    </p:animEffect>
                                  </p:childTnLst>
                                </p:cTn>
                              </p:par>
                              <p:par>
                                <p:cTn id="207" presetID="22" presetClass="exit" presetSubtype="4" fill="hold" grpId="1" nodeType="withEffect">
                                  <p:stCondLst>
                                    <p:cond delay="29900"/>
                                  </p:stCondLst>
                                  <p:childTnLst>
                                    <p:animEffect transition="out" filter="wipe(down)">
                                      <p:cBhvr>
                                        <p:cTn id="208" dur="1000"/>
                                        <p:tgtEl>
                                          <p:spTgt spid="212"/>
                                        </p:tgtEl>
                                      </p:cBhvr>
                                    </p:animEffect>
                                    <p:set>
                                      <p:cBhvr>
                                        <p:cTn id="209" dur="1" fill="hold">
                                          <p:stCondLst>
                                            <p:cond delay="999"/>
                                          </p:stCondLst>
                                        </p:cTn>
                                        <p:tgtEl>
                                          <p:spTgt spid="212"/>
                                        </p:tgtEl>
                                        <p:attrNameLst>
                                          <p:attrName>style.visibility</p:attrName>
                                        </p:attrNameLst>
                                      </p:cBhvr>
                                      <p:to>
                                        <p:strVal val="hidden"/>
                                      </p:to>
                                    </p:set>
                                  </p:childTnLst>
                                </p:cTn>
                              </p:par>
                              <p:par>
                                <p:cTn id="210" presetID="31" presetClass="exit" presetSubtype="0" fill="hold" grpId="7" nodeType="withEffect">
                                  <p:stCondLst>
                                    <p:cond delay="29900"/>
                                  </p:stCondLst>
                                  <p:childTnLst>
                                    <p:anim calcmode="lin" valueType="num">
                                      <p:cBhvr>
                                        <p:cTn id="211" dur="1000"/>
                                        <p:tgtEl>
                                          <p:spTgt spid="200"/>
                                        </p:tgtEl>
                                        <p:attrNameLst>
                                          <p:attrName>ppt_w</p:attrName>
                                        </p:attrNameLst>
                                      </p:cBhvr>
                                      <p:tavLst>
                                        <p:tav tm="0">
                                          <p:val>
                                            <p:strVal val="ppt_w"/>
                                          </p:val>
                                        </p:tav>
                                        <p:tav tm="100000">
                                          <p:val>
                                            <p:fltVal val="0"/>
                                          </p:val>
                                        </p:tav>
                                      </p:tavLst>
                                    </p:anim>
                                    <p:anim calcmode="lin" valueType="num">
                                      <p:cBhvr>
                                        <p:cTn id="212" dur="1000"/>
                                        <p:tgtEl>
                                          <p:spTgt spid="200"/>
                                        </p:tgtEl>
                                        <p:attrNameLst>
                                          <p:attrName>ppt_h</p:attrName>
                                        </p:attrNameLst>
                                      </p:cBhvr>
                                      <p:tavLst>
                                        <p:tav tm="0">
                                          <p:val>
                                            <p:strVal val="ppt_h"/>
                                          </p:val>
                                        </p:tav>
                                        <p:tav tm="100000">
                                          <p:val>
                                            <p:fltVal val="0"/>
                                          </p:val>
                                        </p:tav>
                                      </p:tavLst>
                                    </p:anim>
                                    <p:anim calcmode="lin" valueType="num">
                                      <p:cBhvr>
                                        <p:cTn id="213" dur="1000"/>
                                        <p:tgtEl>
                                          <p:spTgt spid="200"/>
                                        </p:tgtEl>
                                        <p:attrNameLst>
                                          <p:attrName>style.rotation</p:attrName>
                                        </p:attrNameLst>
                                      </p:cBhvr>
                                      <p:tavLst>
                                        <p:tav tm="0">
                                          <p:val>
                                            <p:fltVal val="0"/>
                                          </p:val>
                                        </p:tav>
                                        <p:tav tm="100000">
                                          <p:val>
                                            <p:fltVal val="90"/>
                                          </p:val>
                                        </p:tav>
                                      </p:tavLst>
                                    </p:anim>
                                    <p:animEffect transition="out" filter="fade">
                                      <p:cBhvr>
                                        <p:cTn id="214" dur="1000"/>
                                        <p:tgtEl>
                                          <p:spTgt spid="200"/>
                                        </p:tgtEl>
                                      </p:cBhvr>
                                    </p:animEffect>
                                    <p:set>
                                      <p:cBhvr>
                                        <p:cTn id="215" dur="1" fill="hold">
                                          <p:stCondLst>
                                            <p:cond delay="999"/>
                                          </p:stCondLst>
                                        </p:cTn>
                                        <p:tgtEl>
                                          <p:spTgt spid="2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build="allAtOnce" animBg="1"/>
      <p:bldP spid="200" grpId="2" animBg="1"/>
      <p:bldP spid="200" grpId="3" animBg="1"/>
      <p:bldP spid="200" grpId="5" animBg="1"/>
      <p:bldP spid="200" grpId="6" animBg="1"/>
      <p:bldP spid="200" grpId="7" animBg="1"/>
      <p:bldP spid="201" grpId="0" animBg="1"/>
      <p:bldP spid="201" grpId="1" animBg="1"/>
      <p:bldP spid="202" grpId="0" animBg="1"/>
      <p:bldP spid="202" grpId="1" animBg="1"/>
      <p:bldP spid="203" grpId="0" animBg="1"/>
      <p:bldP spid="203" grpId="1" animBg="1"/>
      <p:bldP spid="204" grpId="0" animBg="1"/>
      <p:bldP spid="204" grpId="1" animBg="1"/>
      <p:bldP spid="204" grpId="2" animBg="1"/>
      <p:bldP spid="205" grpId="0" animBg="1"/>
      <p:bldP spid="205" grpId="1" animBg="1"/>
      <p:bldP spid="205" grpId="2" animBg="1"/>
      <p:bldP spid="206" grpId="0" animBg="1"/>
      <p:bldP spid="206" grpId="1" animBg="1"/>
      <p:bldP spid="206" grpId="2" animBg="1"/>
      <p:bldP spid="207" grpId="0" animBg="1"/>
      <p:bldP spid="207" grpId="1" animBg="1"/>
      <p:bldP spid="207" grpId="2" animBg="1"/>
      <p:bldP spid="208" grpId="0" animBg="1"/>
      <p:bldP spid="208" grpId="1" animBg="1"/>
      <p:bldP spid="208" grpId="2" animBg="1"/>
      <p:bldP spid="209" grpId="0" animBg="1"/>
      <p:bldP spid="209" grpId="1" animBg="1"/>
      <p:bldP spid="209" grpId="2" animBg="1"/>
      <p:bldP spid="210" grpId="0" animBg="1"/>
      <p:bldP spid="210" grpId="1" animBg="1"/>
      <p:bldP spid="210" grpId="2" animBg="1"/>
      <p:bldP spid="211" grpId="0" animBg="1"/>
      <p:bldP spid="211" grpId="1" animBg="1"/>
      <p:bldP spid="211" grpId="2" animBg="1"/>
      <p:bldP spid="212" grpId="0" animBg="1"/>
      <p:bldP spid="21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90600" y="739914"/>
            <a:ext cx="19050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STAR</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9" name="Flowchart: Display 8"/>
          <p:cNvSpPr/>
          <p:nvPr/>
        </p:nvSpPr>
        <p:spPr>
          <a:xfrm>
            <a:off x="1830877" y="1143000"/>
            <a:ext cx="6537960" cy="4791828"/>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a:t>A star topology operates from a central hub which acts as a base and transmits messages throughout the network. This helps reduce the number of failures within the network, as all external 'nodes' on the machine connect only to the central </a:t>
            </a:r>
            <a:r>
              <a:rPr lang="en-US" sz="2800" dirty="0" smtClean="0"/>
              <a:t>hub or switch.</a:t>
            </a:r>
            <a:endParaRPr lang="en-US" sz="2600" b="1" dirty="0">
              <a:solidFill>
                <a:schemeClr val="bg1"/>
              </a:solidFill>
            </a:endParaRPr>
          </a:p>
        </p:txBody>
      </p:sp>
      <p:grpSp>
        <p:nvGrpSpPr>
          <p:cNvPr id="156" name="Group 155"/>
          <p:cNvGrpSpPr/>
          <p:nvPr/>
        </p:nvGrpSpPr>
        <p:grpSpPr>
          <a:xfrm>
            <a:off x="4234383" y="6858000"/>
            <a:ext cx="1861145" cy="724241"/>
            <a:chOff x="5609588" y="5150681"/>
            <a:chExt cx="1861145" cy="724241"/>
          </a:xfrm>
        </p:grpSpPr>
        <p:sp>
          <p:nvSpPr>
            <p:cNvPr id="157" name="Cube 156"/>
            <p:cNvSpPr/>
            <p:nvPr/>
          </p:nvSpPr>
          <p:spPr>
            <a:xfrm>
              <a:off x="5609588" y="5150681"/>
              <a:ext cx="1843873" cy="724241"/>
            </a:xfrm>
            <a:prstGeom prst="cube">
              <a:avLst>
                <a:gd name="adj" fmla="val 4789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nvGrpSpPr>
            <p:cNvPr id="158" name="Group 157"/>
            <p:cNvGrpSpPr/>
            <p:nvPr/>
          </p:nvGrpSpPr>
          <p:grpSpPr>
            <a:xfrm>
              <a:off x="5732269" y="5578532"/>
              <a:ext cx="129493" cy="162271"/>
              <a:chOff x="990600" y="4316595"/>
              <a:chExt cx="540926" cy="560205"/>
            </a:xfrm>
          </p:grpSpPr>
          <p:sp>
            <p:nvSpPr>
              <p:cNvPr id="197" name="Rectangle 196"/>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98" name="Rectangle 197"/>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63" name="Group 162"/>
            <p:cNvGrpSpPr/>
            <p:nvPr/>
          </p:nvGrpSpPr>
          <p:grpSpPr>
            <a:xfrm>
              <a:off x="5893622" y="5579222"/>
              <a:ext cx="129493" cy="162271"/>
              <a:chOff x="990600" y="4316595"/>
              <a:chExt cx="540926" cy="560205"/>
            </a:xfrm>
          </p:grpSpPr>
          <p:sp>
            <p:nvSpPr>
              <p:cNvPr id="195" name="Rectangle 19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96" name="Rectangle 19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64" name="Group 163"/>
            <p:cNvGrpSpPr/>
            <p:nvPr/>
          </p:nvGrpSpPr>
          <p:grpSpPr>
            <a:xfrm>
              <a:off x="6055204" y="5579222"/>
              <a:ext cx="129493" cy="162271"/>
              <a:chOff x="990600" y="4316595"/>
              <a:chExt cx="540926" cy="560205"/>
            </a:xfrm>
          </p:grpSpPr>
          <p:sp>
            <p:nvSpPr>
              <p:cNvPr id="193" name="Rectangle 19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94" name="Rectangle 19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66" name="Group 165"/>
            <p:cNvGrpSpPr/>
            <p:nvPr/>
          </p:nvGrpSpPr>
          <p:grpSpPr>
            <a:xfrm>
              <a:off x="6216785" y="5579222"/>
              <a:ext cx="129493" cy="162271"/>
              <a:chOff x="990600" y="4316595"/>
              <a:chExt cx="540926" cy="560205"/>
            </a:xfrm>
          </p:grpSpPr>
          <p:sp>
            <p:nvSpPr>
              <p:cNvPr id="191" name="Rectangle 190"/>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92" name="Rectangle 191"/>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67" name="Group 166"/>
            <p:cNvGrpSpPr/>
            <p:nvPr/>
          </p:nvGrpSpPr>
          <p:grpSpPr>
            <a:xfrm>
              <a:off x="6378366" y="5579222"/>
              <a:ext cx="129493" cy="162271"/>
              <a:chOff x="990600" y="4316595"/>
              <a:chExt cx="540926" cy="560205"/>
            </a:xfrm>
          </p:grpSpPr>
          <p:sp>
            <p:nvSpPr>
              <p:cNvPr id="189" name="Rectangle 188"/>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90" name="Rectangle 189"/>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69" name="Group 168"/>
            <p:cNvGrpSpPr/>
            <p:nvPr/>
          </p:nvGrpSpPr>
          <p:grpSpPr>
            <a:xfrm>
              <a:off x="6539948" y="5579222"/>
              <a:ext cx="129493" cy="162271"/>
              <a:chOff x="990600" y="4316595"/>
              <a:chExt cx="540926" cy="560205"/>
            </a:xfrm>
          </p:grpSpPr>
          <p:sp>
            <p:nvSpPr>
              <p:cNvPr id="187" name="Rectangle 186"/>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88" name="Rectangle 187"/>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70" name="Group 169"/>
            <p:cNvGrpSpPr/>
            <p:nvPr/>
          </p:nvGrpSpPr>
          <p:grpSpPr>
            <a:xfrm>
              <a:off x="6701529" y="5579222"/>
              <a:ext cx="129493" cy="162271"/>
              <a:chOff x="990600" y="4316595"/>
              <a:chExt cx="540926" cy="560205"/>
            </a:xfrm>
          </p:grpSpPr>
          <p:sp>
            <p:nvSpPr>
              <p:cNvPr id="185" name="Rectangle 18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86" name="Rectangle 18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72" name="Group 171"/>
            <p:cNvGrpSpPr/>
            <p:nvPr/>
          </p:nvGrpSpPr>
          <p:grpSpPr>
            <a:xfrm>
              <a:off x="6863110" y="5579222"/>
              <a:ext cx="129493" cy="162271"/>
              <a:chOff x="990600" y="4316595"/>
              <a:chExt cx="540926" cy="560205"/>
            </a:xfrm>
          </p:grpSpPr>
          <p:sp>
            <p:nvSpPr>
              <p:cNvPr id="183" name="Rectangle 18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84" name="Rectangle 18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cxnSp>
          <p:nvCxnSpPr>
            <p:cNvPr id="174" name="Straight Connector 173"/>
            <p:cNvCxnSpPr/>
            <p:nvPr/>
          </p:nvCxnSpPr>
          <p:spPr>
            <a:xfrm flipV="1">
              <a:off x="7142455" y="5265095"/>
              <a:ext cx="328278" cy="356857"/>
            </a:xfrm>
            <a:prstGeom prst="line">
              <a:avLst/>
            </a:prstGeom>
          </p:spPr>
          <p:style>
            <a:lnRef idx="3">
              <a:schemeClr val="accent3"/>
            </a:lnRef>
            <a:fillRef idx="0">
              <a:schemeClr val="accent3"/>
            </a:fillRef>
            <a:effectRef idx="2">
              <a:schemeClr val="accent3"/>
            </a:effectRef>
            <a:fontRef idx="minor">
              <a:schemeClr val="tx1"/>
            </a:fontRef>
          </p:style>
        </p:cxnSp>
        <p:cxnSp>
          <p:nvCxnSpPr>
            <p:cNvPr id="176" name="Straight Connector 175"/>
            <p:cNvCxnSpPr/>
            <p:nvPr/>
          </p:nvCxnSpPr>
          <p:spPr>
            <a:xfrm flipV="1">
              <a:off x="7141050" y="5346588"/>
              <a:ext cx="328278" cy="356857"/>
            </a:xfrm>
            <a:prstGeom prst="line">
              <a:avLst/>
            </a:prstGeom>
          </p:spPr>
          <p:style>
            <a:lnRef idx="3">
              <a:schemeClr val="accent3"/>
            </a:lnRef>
            <a:fillRef idx="0">
              <a:schemeClr val="accent3"/>
            </a:fillRef>
            <a:effectRef idx="2">
              <a:schemeClr val="accent3"/>
            </a:effectRef>
            <a:fontRef idx="minor">
              <a:schemeClr val="tx1"/>
            </a:fontRef>
          </p:style>
        </p:cxnSp>
        <p:cxnSp>
          <p:nvCxnSpPr>
            <p:cNvPr id="178" name="Straight Connector 177"/>
            <p:cNvCxnSpPr/>
            <p:nvPr/>
          </p:nvCxnSpPr>
          <p:spPr>
            <a:xfrm>
              <a:off x="5881093" y="5205479"/>
              <a:ext cx="150163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79" name="Straight Connector 178"/>
            <p:cNvCxnSpPr/>
            <p:nvPr/>
          </p:nvCxnSpPr>
          <p:spPr>
            <a:xfrm>
              <a:off x="5671853" y="5449957"/>
              <a:ext cx="1472045" cy="0"/>
            </a:xfrm>
            <a:prstGeom prst="line">
              <a:avLst/>
            </a:prstGeom>
          </p:spPr>
          <p:style>
            <a:lnRef idx="3">
              <a:schemeClr val="accent3"/>
            </a:lnRef>
            <a:fillRef idx="0">
              <a:schemeClr val="accent3"/>
            </a:fillRef>
            <a:effectRef idx="2">
              <a:schemeClr val="accent3"/>
            </a:effectRef>
            <a:fontRef idx="minor">
              <a:schemeClr val="tx1"/>
            </a:fontRef>
          </p:style>
        </p:cxnSp>
        <p:sp>
          <p:nvSpPr>
            <p:cNvPr id="182" name="TextBox 181"/>
            <p:cNvSpPr txBox="1"/>
            <p:nvPr/>
          </p:nvSpPr>
          <p:spPr>
            <a:xfrm>
              <a:off x="6212778" y="5162629"/>
              <a:ext cx="670211" cy="276999"/>
            </a:xfrm>
            <a:prstGeom prst="rect">
              <a:avLst/>
            </a:prstGeom>
            <a:noFill/>
            <a:scene3d>
              <a:camera prst="isometricTopUp"/>
              <a:lightRig rig="threePt" dir="t"/>
            </a:scene3d>
          </p:spPr>
          <p:txBody>
            <a:bodyPr wrap="square" rtlCol="0">
              <a:spAutoFit/>
            </a:bodyPr>
            <a:lstStyle/>
            <a:p>
              <a:r>
                <a:rPr lang="en-US" sz="1200" b="1" dirty="0" smtClean="0">
                  <a:solidFill>
                    <a:schemeClr val="tx1">
                      <a:lumMod val="85000"/>
                      <a:lumOff val="15000"/>
                    </a:schemeClr>
                  </a:solidFill>
                </a:rPr>
                <a:t>Switch</a:t>
              </a:r>
              <a:endParaRPr lang="en-US" sz="1200" b="1" dirty="0">
                <a:solidFill>
                  <a:schemeClr val="tx1">
                    <a:lumMod val="85000"/>
                    <a:lumOff val="15000"/>
                  </a:schemeClr>
                </a:solidFill>
              </a:endParaRPr>
            </a:p>
          </p:txBody>
        </p:sp>
      </p:grpSp>
      <p:grpSp>
        <p:nvGrpSpPr>
          <p:cNvPr id="17" name="Group 16"/>
          <p:cNvGrpSpPr/>
          <p:nvPr/>
        </p:nvGrpSpPr>
        <p:grpSpPr>
          <a:xfrm>
            <a:off x="1949553" y="1324180"/>
            <a:ext cx="5796742" cy="4028538"/>
            <a:chOff x="1949553" y="1324180"/>
            <a:chExt cx="5796742" cy="4028538"/>
          </a:xfrm>
        </p:grpSpPr>
        <p:grpSp>
          <p:nvGrpSpPr>
            <p:cNvPr id="15" name="Group 14"/>
            <p:cNvGrpSpPr/>
            <p:nvPr/>
          </p:nvGrpSpPr>
          <p:grpSpPr>
            <a:xfrm>
              <a:off x="1949553" y="1324180"/>
              <a:ext cx="5796742" cy="4028538"/>
              <a:chOff x="1949553" y="1324180"/>
              <a:chExt cx="5796742" cy="4028538"/>
            </a:xfrm>
          </p:grpSpPr>
          <p:pic>
            <p:nvPicPr>
              <p:cNvPr id="2051" name="Picture 3" descr="C:\Users\Yougeshwar\Desktop\Peresentation\images\my-computer-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3430" y="4254168"/>
                <a:ext cx="1098550" cy="109855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1949553" y="1324180"/>
                <a:ext cx="5796742" cy="4028538"/>
                <a:chOff x="1949553" y="1324180"/>
                <a:chExt cx="5796742" cy="4028538"/>
              </a:xfrm>
            </p:grpSpPr>
            <p:grpSp>
              <p:nvGrpSpPr>
                <p:cNvPr id="16" name="Group 15"/>
                <p:cNvGrpSpPr/>
                <p:nvPr/>
              </p:nvGrpSpPr>
              <p:grpSpPr>
                <a:xfrm>
                  <a:off x="4301475" y="1324180"/>
                  <a:ext cx="1040695" cy="884232"/>
                  <a:chOff x="1299123" y="1679962"/>
                  <a:chExt cx="1259240" cy="1069921"/>
                </a:xfrm>
              </p:grpSpPr>
              <p:pic>
                <p:nvPicPr>
                  <p:cNvPr id="3074" name="Picture 2" descr="C:\Users\Yougeshwar\Desktop\Peresentation\desktop_compu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9123" y="1679962"/>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rot="21116314">
                    <a:off x="1532459" y="1816475"/>
                    <a:ext cx="623752" cy="409650"/>
                  </a:xfrm>
                  <a:prstGeom prst="rect">
                    <a:avLst/>
                  </a:prstGeom>
                  <a:noFill/>
                </p:spPr>
                <p:txBody>
                  <a:bodyPr wrap="square" rtlCol="0">
                    <a:spAutoFit/>
                  </a:bodyPr>
                  <a:lstStyle/>
                  <a:p>
                    <a:r>
                      <a:rPr lang="en-US" sz="1600" b="1" dirty="0" smtClean="0">
                        <a:solidFill>
                          <a:schemeClr val="bg1"/>
                        </a:solidFill>
                      </a:rPr>
                      <a:t>PC2</a:t>
                    </a:r>
                    <a:endParaRPr lang="en-US" sz="1600" b="1" dirty="0">
                      <a:solidFill>
                        <a:schemeClr val="bg1"/>
                      </a:solidFill>
                    </a:endParaRPr>
                  </a:p>
                </p:txBody>
              </p:sp>
            </p:grpSp>
            <p:grpSp>
              <p:nvGrpSpPr>
                <p:cNvPr id="71" name="Group 70"/>
                <p:cNvGrpSpPr/>
                <p:nvPr/>
              </p:nvGrpSpPr>
              <p:grpSpPr>
                <a:xfrm>
                  <a:off x="1949553" y="2170592"/>
                  <a:ext cx="1040695" cy="884232"/>
                  <a:chOff x="1299123" y="1772164"/>
                  <a:chExt cx="1259240" cy="1069921"/>
                </a:xfrm>
              </p:grpSpPr>
              <p:pic>
                <p:nvPicPr>
                  <p:cNvPr id="72" name="Picture 2" descr="C:\Users\Yougeshwar\Desktop\Peresentation\desktop_compu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9123" y="1772164"/>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rot="21116314">
                    <a:off x="1548973" y="1915560"/>
                    <a:ext cx="623752" cy="409651"/>
                  </a:xfrm>
                  <a:prstGeom prst="rect">
                    <a:avLst/>
                  </a:prstGeom>
                  <a:noFill/>
                </p:spPr>
                <p:txBody>
                  <a:bodyPr wrap="square" rtlCol="0">
                    <a:spAutoFit/>
                  </a:bodyPr>
                  <a:lstStyle/>
                  <a:p>
                    <a:r>
                      <a:rPr lang="en-US" sz="1600" b="1" dirty="0" smtClean="0">
                        <a:solidFill>
                          <a:schemeClr val="bg1"/>
                        </a:solidFill>
                      </a:rPr>
                      <a:t>PC1</a:t>
                    </a:r>
                    <a:endParaRPr lang="en-US" sz="1600" b="1" dirty="0">
                      <a:solidFill>
                        <a:schemeClr val="bg1"/>
                      </a:solidFill>
                    </a:endParaRPr>
                  </a:p>
                </p:txBody>
              </p:sp>
            </p:grpSp>
            <p:grpSp>
              <p:nvGrpSpPr>
                <p:cNvPr id="74" name="Group 73"/>
                <p:cNvGrpSpPr/>
                <p:nvPr/>
              </p:nvGrpSpPr>
              <p:grpSpPr>
                <a:xfrm>
                  <a:off x="6705600" y="2305853"/>
                  <a:ext cx="1040695" cy="884232"/>
                  <a:chOff x="1299123" y="1772164"/>
                  <a:chExt cx="1259240" cy="1069921"/>
                </a:xfrm>
              </p:grpSpPr>
              <p:pic>
                <p:nvPicPr>
                  <p:cNvPr id="75" name="Picture 2" descr="C:\Users\Yougeshwar\Desktop\Peresentation\desktop_compu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9123" y="1772164"/>
                    <a:ext cx="1259240" cy="1069921"/>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rot="21116314">
                    <a:off x="1548973" y="1915560"/>
                    <a:ext cx="623752" cy="409651"/>
                  </a:xfrm>
                  <a:prstGeom prst="rect">
                    <a:avLst/>
                  </a:prstGeom>
                  <a:noFill/>
                </p:spPr>
                <p:txBody>
                  <a:bodyPr wrap="square" rtlCol="0">
                    <a:spAutoFit/>
                  </a:bodyPr>
                  <a:lstStyle/>
                  <a:p>
                    <a:r>
                      <a:rPr lang="en-US" sz="1600" b="1" dirty="0" smtClean="0">
                        <a:solidFill>
                          <a:schemeClr val="bg1"/>
                        </a:solidFill>
                      </a:rPr>
                      <a:t>PC3</a:t>
                    </a:r>
                    <a:endParaRPr lang="en-US" sz="1600" b="1" dirty="0">
                      <a:solidFill>
                        <a:schemeClr val="bg1"/>
                      </a:solidFill>
                    </a:endParaRPr>
                  </a:p>
                </p:txBody>
              </p:sp>
            </p:grpSp>
            <p:pic>
              <p:nvPicPr>
                <p:cNvPr id="2050" name="Picture 2" descr="C:\Users\Yougeshwar\Desktop\Peresentation\images\mycomput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2731" y="4419600"/>
                  <a:ext cx="933118" cy="933118"/>
                </a:xfrm>
                <a:prstGeom prst="rect">
                  <a:avLst/>
                </a:prstGeom>
                <a:noFill/>
                <a:extLst>
                  <a:ext uri="{909E8E84-426E-40DD-AFC4-6F175D3DCCD1}">
                    <a14:hiddenFill xmlns:a14="http://schemas.microsoft.com/office/drawing/2010/main">
                      <a:solidFill>
                        <a:srgbClr val="FFFFFF"/>
                      </a:solidFill>
                    </a14:hiddenFill>
                  </a:ext>
                </a:extLst>
              </p:spPr>
            </p:pic>
            <p:sp>
              <p:nvSpPr>
                <p:cNvPr id="199" name="TextBox 198"/>
                <p:cNvSpPr txBox="1"/>
                <p:nvPr/>
              </p:nvSpPr>
              <p:spPr>
                <a:xfrm rot="276531">
                  <a:off x="6162704" y="4527745"/>
                  <a:ext cx="515498" cy="338554"/>
                </a:xfrm>
                <a:prstGeom prst="rect">
                  <a:avLst/>
                </a:prstGeom>
                <a:noFill/>
              </p:spPr>
              <p:txBody>
                <a:bodyPr wrap="square" rtlCol="0">
                  <a:spAutoFit/>
                </a:bodyPr>
                <a:lstStyle/>
                <a:p>
                  <a:r>
                    <a:rPr lang="en-US" sz="1600" b="1" dirty="0" smtClean="0">
                      <a:solidFill>
                        <a:schemeClr val="bg1"/>
                      </a:solidFill>
                    </a:rPr>
                    <a:t>PC4</a:t>
                  </a:r>
                  <a:endParaRPr lang="en-US" sz="1600" b="1" dirty="0">
                    <a:solidFill>
                      <a:schemeClr val="bg1"/>
                    </a:solidFill>
                  </a:endParaRPr>
                </a:p>
              </p:txBody>
            </p:sp>
          </p:grpSp>
        </p:grpSp>
        <p:sp>
          <p:nvSpPr>
            <p:cNvPr id="213" name="TextBox 212"/>
            <p:cNvSpPr txBox="1"/>
            <p:nvPr/>
          </p:nvSpPr>
          <p:spPr>
            <a:xfrm>
              <a:off x="2832169" y="4538246"/>
              <a:ext cx="515498" cy="338554"/>
            </a:xfrm>
            <a:prstGeom prst="rect">
              <a:avLst/>
            </a:prstGeom>
            <a:noFill/>
          </p:spPr>
          <p:txBody>
            <a:bodyPr wrap="square" rtlCol="0">
              <a:spAutoFit/>
            </a:bodyPr>
            <a:lstStyle/>
            <a:p>
              <a:r>
                <a:rPr lang="en-US" sz="1600" b="1" dirty="0" smtClean="0">
                  <a:solidFill>
                    <a:schemeClr val="bg1"/>
                  </a:solidFill>
                </a:rPr>
                <a:t>PC5</a:t>
              </a:r>
              <a:endParaRPr lang="en-US" sz="1600" b="1" dirty="0">
                <a:solidFill>
                  <a:schemeClr val="bg1"/>
                </a:solidFill>
              </a:endParaRPr>
            </a:p>
          </p:txBody>
        </p:sp>
      </p:grpSp>
      <p:grpSp>
        <p:nvGrpSpPr>
          <p:cNvPr id="14" name="Group 13"/>
          <p:cNvGrpSpPr/>
          <p:nvPr/>
        </p:nvGrpSpPr>
        <p:grpSpPr>
          <a:xfrm>
            <a:off x="2990248" y="2170592"/>
            <a:ext cx="3900648" cy="2441807"/>
            <a:chOff x="2990248" y="2170592"/>
            <a:chExt cx="3900648" cy="2441807"/>
          </a:xfrm>
        </p:grpSpPr>
        <p:cxnSp>
          <p:nvCxnSpPr>
            <p:cNvPr id="3" name="Straight Arrow Connector 2"/>
            <p:cNvCxnSpPr/>
            <p:nvPr/>
          </p:nvCxnSpPr>
          <p:spPr>
            <a:xfrm>
              <a:off x="2990248" y="2797389"/>
              <a:ext cx="1007887" cy="465397"/>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14" name="Straight Arrow Connector 213"/>
            <p:cNvCxnSpPr/>
            <p:nvPr/>
          </p:nvCxnSpPr>
          <p:spPr>
            <a:xfrm>
              <a:off x="4938276" y="2170592"/>
              <a:ext cx="194130" cy="888444"/>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15" name="Straight Arrow Connector 214"/>
            <p:cNvCxnSpPr/>
            <p:nvPr/>
          </p:nvCxnSpPr>
          <p:spPr>
            <a:xfrm flipH="1">
              <a:off x="5644058" y="2895600"/>
              <a:ext cx="1246838" cy="298697"/>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16" name="Straight Arrow Connector 215"/>
            <p:cNvCxnSpPr/>
            <p:nvPr/>
          </p:nvCxnSpPr>
          <p:spPr>
            <a:xfrm flipH="1" flipV="1">
              <a:off x="5342170" y="3791120"/>
              <a:ext cx="525230" cy="71646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17" name="Straight Arrow Connector 216"/>
            <p:cNvCxnSpPr/>
            <p:nvPr/>
          </p:nvCxnSpPr>
          <p:spPr>
            <a:xfrm flipV="1">
              <a:off x="3515478" y="3791120"/>
              <a:ext cx="486087" cy="821279"/>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grpSp>
      <p:sp>
        <p:nvSpPr>
          <p:cNvPr id="218" name="Diamond 217"/>
          <p:cNvSpPr/>
          <p:nvPr/>
        </p:nvSpPr>
        <p:spPr>
          <a:xfrm rot="4597164">
            <a:off x="4823525" y="2047635"/>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19" name="Diamond 218"/>
          <p:cNvSpPr/>
          <p:nvPr/>
        </p:nvSpPr>
        <p:spPr>
          <a:xfrm rot="4597164">
            <a:off x="6584725" y="2782787"/>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20" name="Diamond 219"/>
          <p:cNvSpPr/>
          <p:nvPr/>
        </p:nvSpPr>
        <p:spPr>
          <a:xfrm rot="3244788">
            <a:off x="5630891" y="4251016"/>
            <a:ext cx="288011" cy="3048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21" name="Diamond 220"/>
          <p:cNvSpPr/>
          <p:nvPr/>
        </p:nvSpPr>
        <p:spPr>
          <a:xfrm rot="2117602">
            <a:off x="3469118" y="4362194"/>
            <a:ext cx="288011" cy="277091"/>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22" name="Diamond 221"/>
          <p:cNvSpPr/>
          <p:nvPr/>
        </p:nvSpPr>
        <p:spPr>
          <a:xfrm rot="1770606">
            <a:off x="2945163" y="2716868"/>
            <a:ext cx="288011" cy="277091"/>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2" name="Group 1"/>
          <p:cNvGrpSpPr/>
          <p:nvPr/>
        </p:nvGrpSpPr>
        <p:grpSpPr>
          <a:xfrm>
            <a:off x="3903736" y="2955842"/>
            <a:ext cx="1718092" cy="946315"/>
            <a:chOff x="1529786" y="5394434"/>
            <a:chExt cx="602181" cy="587586"/>
          </a:xfrm>
        </p:grpSpPr>
        <p:sp>
          <p:nvSpPr>
            <p:cNvPr id="63" name="Can 62"/>
            <p:cNvSpPr/>
            <p:nvPr/>
          </p:nvSpPr>
          <p:spPr>
            <a:xfrm>
              <a:off x="1529786" y="5394434"/>
              <a:ext cx="602181" cy="587586"/>
            </a:xfrm>
            <a:prstGeom prst="can">
              <a:avLst>
                <a:gd name="adj"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chemeClr val="tx1"/>
                  </a:solidFill>
                </a:rPr>
                <a:t>Hub</a:t>
              </a:r>
              <a:endParaRPr lang="en-US" dirty="0">
                <a:solidFill>
                  <a:schemeClr val="tx1"/>
                </a:solidFill>
              </a:endParaRPr>
            </a:p>
          </p:txBody>
        </p:sp>
        <p:cxnSp>
          <p:nvCxnSpPr>
            <p:cNvPr id="64" name="Straight Arrow Connector 63"/>
            <p:cNvCxnSpPr/>
            <p:nvPr/>
          </p:nvCxnSpPr>
          <p:spPr>
            <a:xfrm flipV="1">
              <a:off x="1850211" y="5415971"/>
              <a:ext cx="124877" cy="1075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5" name="Straight Arrow Connector 64"/>
            <p:cNvCxnSpPr/>
            <p:nvPr/>
          </p:nvCxnSpPr>
          <p:spPr>
            <a:xfrm flipH="1">
              <a:off x="1689787" y="5552068"/>
              <a:ext cx="124877" cy="1075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6" name="Straight Arrow Connector 65"/>
            <p:cNvCxnSpPr/>
            <p:nvPr/>
          </p:nvCxnSpPr>
          <p:spPr>
            <a:xfrm>
              <a:off x="1850211" y="5552065"/>
              <a:ext cx="124877" cy="1075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7" name="Straight Arrow Connector 66"/>
            <p:cNvCxnSpPr/>
            <p:nvPr/>
          </p:nvCxnSpPr>
          <p:spPr>
            <a:xfrm flipH="1" flipV="1">
              <a:off x="1689787" y="5415971"/>
              <a:ext cx="124877" cy="1075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391249484"/>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80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1000"/>
                                        <p:tgtEl>
                                          <p:spTgt spid="9"/>
                                        </p:tgtEl>
                                      </p:cBhvr>
                                    </p:animEffect>
                                  </p:childTnLst>
                                </p:cTn>
                              </p:par>
                              <p:par>
                                <p:cTn id="13" presetID="10" presetClass="entr" presetSubtype="0" fill="hold" nodeType="withEffect">
                                  <p:stCondLst>
                                    <p:cond delay="2400"/>
                                  </p:stCondLst>
                                  <p:iterate type="wd">
                                    <p:tmPct val="0"/>
                                  </p:iterate>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34" presetClass="emph" presetSubtype="0" fill="hold" nodeType="withEffect">
                                  <p:stCondLst>
                                    <p:cond delay="2900"/>
                                  </p:stCondLst>
                                  <p:iterate type="wd">
                                    <p:tmPct val="10000"/>
                                  </p:iterate>
                                  <p:childTnLst>
                                    <p:animMotion origin="layout" path="M 0.0 0.0 L 0.0 -0.07213" pathEditMode="relative" ptsTypes="">
                                      <p:cBhvr>
                                        <p:cTn id="17" dur="250" accel="50000" decel="50000" autoRev="1" fill="hold">
                                          <p:stCondLst>
                                            <p:cond delay="0"/>
                                          </p:stCondLst>
                                        </p:cTn>
                                        <p:tgtEl>
                                          <p:spTgt spid="9">
                                            <p:txEl>
                                              <p:pRg st="0" end="0"/>
                                            </p:txEl>
                                          </p:spTgt>
                                        </p:tgtEl>
                                        <p:attrNameLst>
                                          <p:attrName>ppt_x</p:attrName>
                                          <p:attrName>ppt_y</p:attrName>
                                        </p:attrNameLst>
                                      </p:cBhvr>
                                    </p:animMotion>
                                    <p:animRot by="1500000">
                                      <p:cBhvr>
                                        <p:cTn id="18" dur="125" fill="hold">
                                          <p:stCondLst>
                                            <p:cond delay="0"/>
                                          </p:stCondLst>
                                        </p:cTn>
                                        <p:tgtEl>
                                          <p:spTgt spid="9">
                                            <p:txEl>
                                              <p:pRg st="0" end="0"/>
                                            </p:txEl>
                                          </p:spTgt>
                                        </p:tgtEl>
                                        <p:attrNameLst>
                                          <p:attrName>r</p:attrName>
                                        </p:attrNameLst>
                                      </p:cBhvr>
                                    </p:animRot>
                                    <p:animRot by="-1500000">
                                      <p:cBhvr>
                                        <p:cTn id="19" dur="125" fill="hold">
                                          <p:stCondLst>
                                            <p:cond delay="125"/>
                                          </p:stCondLst>
                                        </p:cTn>
                                        <p:tgtEl>
                                          <p:spTgt spid="9">
                                            <p:txEl>
                                              <p:pRg st="0" end="0"/>
                                            </p:txEl>
                                          </p:spTgt>
                                        </p:tgtEl>
                                        <p:attrNameLst>
                                          <p:attrName>r</p:attrName>
                                        </p:attrNameLst>
                                      </p:cBhvr>
                                    </p:animRot>
                                    <p:animRot by="-1500000">
                                      <p:cBhvr>
                                        <p:cTn id="20" dur="125" fill="hold">
                                          <p:stCondLst>
                                            <p:cond delay="250"/>
                                          </p:stCondLst>
                                        </p:cTn>
                                        <p:tgtEl>
                                          <p:spTgt spid="9">
                                            <p:txEl>
                                              <p:pRg st="0" end="0"/>
                                            </p:txEl>
                                          </p:spTgt>
                                        </p:tgtEl>
                                        <p:attrNameLst>
                                          <p:attrName>r</p:attrName>
                                        </p:attrNameLst>
                                      </p:cBhvr>
                                    </p:animRot>
                                    <p:animRot by="1500000">
                                      <p:cBhvr>
                                        <p:cTn id="21" dur="125" fill="hold">
                                          <p:stCondLst>
                                            <p:cond delay="375"/>
                                          </p:stCondLst>
                                        </p:cTn>
                                        <p:tgtEl>
                                          <p:spTgt spid="9">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1" nodeType="clickEffect">
                                  <p:stCondLst>
                                    <p:cond delay="0"/>
                                  </p:stCondLst>
                                  <p:iterate type="wd">
                                    <p:tmPct val="0"/>
                                  </p:iterate>
                                  <p:childTnLst>
                                    <p:animEffect transition="out" filter="wipe(left)">
                                      <p:cBhvr>
                                        <p:cTn id="25" dur="1000"/>
                                        <p:tgtEl>
                                          <p:spTgt spid="9">
                                            <p:txEl>
                                              <p:pRg st="0" end="0"/>
                                            </p:txEl>
                                          </p:spTgt>
                                        </p:tgtEl>
                                      </p:cBhvr>
                                    </p:animEffect>
                                    <p:set>
                                      <p:cBhvr>
                                        <p:cTn id="26" dur="1" fill="hold">
                                          <p:stCondLst>
                                            <p:cond delay="999"/>
                                          </p:stCondLst>
                                        </p:cTn>
                                        <p:tgtEl>
                                          <p:spTgt spid="9">
                                            <p:txEl>
                                              <p:pRg st="0" end="0"/>
                                            </p:txEl>
                                          </p:spTgt>
                                        </p:tgtEl>
                                        <p:attrNameLst>
                                          <p:attrName>style.visibility</p:attrName>
                                        </p:attrNameLst>
                                      </p:cBhvr>
                                      <p:to>
                                        <p:strVal val="hidden"/>
                                      </p:to>
                                    </p:set>
                                  </p:childTnLst>
                                </p:cTn>
                              </p:par>
                              <p:par>
                                <p:cTn id="27" presetID="22" presetClass="exit" presetSubtype="8" fill="hold" grpId="1" nodeType="withEffect">
                                  <p:stCondLst>
                                    <p:cond delay="0"/>
                                  </p:stCondLst>
                                  <p:childTnLst>
                                    <p:animEffect transition="out" filter="wipe(left)">
                                      <p:cBhvr>
                                        <p:cTn id="28" dur="1000"/>
                                        <p:tgtEl>
                                          <p:spTgt spid="9">
                                            <p:bg/>
                                          </p:spTgt>
                                        </p:tgtEl>
                                      </p:cBhvr>
                                    </p:animEffect>
                                    <p:set>
                                      <p:cBhvr>
                                        <p:cTn id="29" dur="1" fill="hold">
                                          <p:stCondLst>
                                            <p:cond delay="999"/>
                                          </p:stCondLst>
                                        </p:cTn>
                                        <p:tgtEl>
                                          <p:spTgt spid="9">
                                            <p:bg/>
                                          </p:spTgt>
                                        </p:tgtEl>
                                        <p:attrNameLst>
                                          <p:attrName>style.visibility</p:attrName>
                                        </p:attrNameLst>
                                      </p:cBhvr>
                                      <p:to>
                                        <p:strVal val="hidden"/>
                                      </p:to>
                                    </p:set>
                                  </p:childTnLst>
                                </p:cTn>
                              </p:par>
                              <p:par>
                                <p:cTn id="30" presetID="53" presetClass="entr" presetSubtype="16" fill="hold" nodeType="withEffect">
                                  <p:stCondLst>
                                    <p:cond delay="1000"/>
                                  </p:stCondLst>
                                  <p:childTnLst>
                                    <p:set>
                                      <p:cBhvr>
                                        <p:cTn id="31" dur="1" fill="hold">
                                          <p:stCondLst>
                                            <p:cond delay="0"/>
                                          </p:stCondLst>
                                        </p:cTn>
                                        <p:tgtEl>
                                          <p:spTgt spid="156"/>
                                        </p:tgtEl>
                                        <p:attrNameLst>
                                          <p:attrName>style.visibility</p:attrName>
                                        </p:attrNameLst>
                                      </p:cBhvr>
                                      <p:to>
                                        <p:strVal val="visible"/>
                                      </p:to>
                                    </p:set>
                                    <p:anim calcmode="lin" valueType="num">
                                      <p:cBhvr>
                                        <p:cTn id="32" dur="1000" fill="hold"/>
                                        <p:tgtEl>
                                          <p:spTgt spid="156"/>
                                        </p:tgtEl>
                                        <p:attrNameLst>
                                          <p:attrName>ppt_w</p:attrName>
                                        </p:attrNameLst>
                                      </p:cBhvr>
                                      <p:tavLst>
                                        <p:tav tm="0">
                                          <p:val>
                                            <p:fltVal val="0"/>
                                          </p:val>
                                        </p:tav>
                                        <p:tav tm="100000">
                                          <p:val>
                                            <p:strVal val="#ppt_w"/>
                                          </p:val>
                                        </p:tav>
                                      </p:tavLst>
                                    </p:anim>
                                    <p:anim calcmode="lin" valueType="num">
                                      <p:cBhvr>
                                        <p:cTn id="33" dur="1000" fill="hold"/>
                                        <p:tgtEl>
                                          <p:spTgt spid="156"/>
                                        </p:tgtEl>
                                        <p:attrNameLst>
                                          <p:attrName>ppt_h</p:attrName>
                                        </p:attrNameLst>
                                      </p:cBhvr>
                                      <p:tavLst>
                                        <p:tav tm="0">
                                          <p:val>
                                            <p:fltVal val="0"/>
                                          </p:val>
                                        </p:tav>
                                        <p:tav tm="100000">
                                          <p:val>
                                            <p:strVal val="#ppt_h"/>
                                          </p:val>
                                        </p:tav>
                                      </p:tavLst>
                                    </p:anim>
                                    <p:animEffect transition="in" filter="fade">
                                      <p:cBhvr>
                                        <p:cTn id="34" dur="1000"/>
                                        <p:tgtEl>
                                          <p:spTgt spid="156"/>
                                        </p:tgtEl>
                                      </p:cBhvr>
                                    </p:animEffect>
                                  </p:childTnLst>
                                </p:cTn>
                              </p:par>
                              <p:par>
                                <p:cTn id="35" presetID="53" presetClass="entr" presetSubtype="16" fill="hold" nodeType="withEffect">
                                  <p:stCondLst>
                                    <p:cond delay="1000"/>
                                  </p:stCondLst>
                                  <p:childTnLst>
                                    <p:set>
                                      <p:cBhvr>
                                        <p:cTn id="36" dur="1" fill="hold">
                                          <p:stCondLst>
                                            <p:cond delay="0"/>
                                          </p:stCondLst>
                                        </p:cTn>
                                        <p:tgtEl>
                                          <p:spTgt spid="2"/>
                                        </p:tgtEl>
                                        <p:attrNameLst>
                                          <p:attrName>style.visibility</p:attrName>
                                        </p:attrNameLst>
                                      </p:cBhvr>
                                      <p:to>
                                        <p:strVal val="visible"/>
                                      </p:to>
                                    </p:set>
                                    <p:anim calcmode="lin" valueType="num">
                                      <p:cBhvr>
                                        <p:cTn id="37" dur="1000" fill="hold"/>
                                        <p:tgtEl>
                                          <p:spTgt spid="2"/>
                                        </p:tgtEl>
                                        <p:attrNameLst>
                                          <p:attrName>ppt_w</p:attrName>
                                        </p:attrNameLst>
                                      </p:cBhvr>
                                      <p:tavLst>
                                        <p:tav tm="0">
                                          <p:val>
                                            <p:fltVal val="0"/>
                                          </p:val>
                                        </p:tav>
                                        <p:tav tm="100000">
                                          <p:val>
                                            <p:strVal val="#ppt_w"/>
                                          </p:val>
                                        </p:tav>
                                      </p:tavLst>
                                    </p:anim>
                                    <p:anim calcmode="lin" valueType="num">
                                      <p:cBhvr>
                                        <p:cTn id="38" dur="1000" fill="hold"/>
                                        <p:tgtEl>
                                          <p:spTgt spid="2"/>
                                        </p:tgtEl>
                                        <p:attrNameLst>
                                          <p:attrName>ppt_h</p:attrName>
                                        </p:attrNameLst>
                                      </p:cBhvr>
                                      <p:tavLst>
                                        <p:tav tm="0">
                                          <p:val>
                                            <p:fltVal val="0"/>
                                          </p:val>
                                        </p:tav>
                                        <p:tav tm="100000">
                                          <p:val>
                                            <p:strVal val="#ppt_h"/>
                                          </p:val>
                                        </p:tav>
                                      </p:tavLst>
                                    </p:anim>
                                    <p:animEffect transition="in" filter="fade">
                                      <p:cBhvr>
                                        <p:cTn id="39" dur="1000"/>
                                        <p:tgtEl>
                                          <p:spTgt spid="2"/>
                                        </p:tgtEl>
                                      </p:cBhvr>
                                    </p:animEffect>
                                  </p:childTnLst>
                                </p:cTn>
                              </p:par>
                              <p:par>
                                <p:cTn id="40" presetID="31" presetClass="entr" presetSubtype="0" fill="hold" nodeType="withEffect">
                                  <p:stCondLst>
                                    <p:cond delay="2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 calcmode="lin" valueType="num">
                                      <p:cBhvr>
                                        <p:cTn id="44" dur="1000" fill="hold"/>
                                        <p:tgtEl>
                                          <p:spTgt spid="17"/>
                                        </p:tgtEl>
                                        <p:attrNameLst>
                                          <p:attrName>style.rotation</p:attrName>
                                        </p:attrNameLst>
                                      </p:cBhvr>
                                      <p:tavLst>
                                        <p:tav tm="0">
                                          <p:val>
                                            <p:fltVal val="90"/>
                                          </p:val>
                                        </p:tav>
                                        <p:tav tm="100000">
                                          <p:val>
                                            <p:fltVal val="0"/>
                                          </p:val>
                                        </p:tav>
                                      </p:tavLst>
                                    </p:anim>
                                    <p:animEffect transition="in" filter="fade">
                                      <p:cBhvr>
                                        <p:cTn id="45" dur="1000"/>
                                        <p:tgtEl>
                                          <p:spTgt spid="17"/>
                                        </p:tgtEl>
                                      </p:cBhvr>
                                    </p:animEffect>
                                  </p:childTnLst>
                                </p:cTn>
                              </p:par>
                              <p:par>
                                <p:cTn id="46" presetID="6" presetClass="entr" presetSubtype="16" fill="hold" nodeType="withEffect">
                                  <p:stCondLst>
                                    <p:cond delay="3200"/>
                                  </p:stCondLst>
                                  <p:childTnLst>
                                    <p:set>
                                      <p:cBhvr>
                                        <p:cTn id="47" dur="1" fill="hold">
                                          <p:stCondLst>
                                            <p:cond delay="0"/>
                                          </p:stCondLst>
                                        </p:cTn>
                                        <p:tgtEl>
                                          <p:spTgt spid="14"/>
                                        </p:tgtEl>
                                        <p:attrNameLst>
                                          <p:attrName>style.visibility</p:attrName>
                                        </p:attrNameLst>
                                      </p:cBhvr>
                                      <p:to>
                                        <p:strVal val="visible"/>
                                      </p:to>
                                    </p:set>
                                    <p:animEffect transition="in" filter="circle(in)">
                                      <p:cBhvr>
                                        <p:cTn id="48" dur="2000"/>
                                        <p:tgtEl>
                                          <p:spTgt spid="14"/>
                                        </p:tgtEl>
                                      </p:cBhvr>
                                    </p:animEffect>
                                  </p:childTnLst>
                                </p:cTn>
                              </p:par>
                              <p:par>
                                <p:cTn id="49" presetID="31" presetClass="entr" presetSubtype="0" fill="hold" grpId="0" nodeType="withEffect">
                                  <p:stCondLst>
                                    <p:cond delay="5250"/>
                                  </p:stCondLst>
                                  <p:childTnLst>
                                    <p:set>
                                      <p:cBhvr>
                                        <p:cTn id="50" dur="1" fill="hold">
                                          <p:stCondLst>
                                            <p:cond delay="0"/>
                                          </p:stCondLst>
                                        </p:cTn>
                                        <p:tgtEl>
                                          <p:spTgt spid="218"/>
                                        </p:tgtEl>
                                        <p:attrNameLst>
                                          <p:attrName>style.visibility</p:attrName>
                                        </p:attrNameLst>
                                      </p:cBhvr>
                                      <p:to>
                                        <p:strVal val="visible"/>
                                      </p:to>
                                    </p:set>
                                    <p:anim calcmode="lin" valueType="num">
                                      <p:cBhvr>
                                        <p:cTn id="51" dur="1000" fill="hold"/>
                                        <p:tgtEl>
                                          <p:spTgt spid="218"/>
                                        </p:tgtEl>
                                        <p:attrNameLst>
                                          <p:attrName>ppt_w</p:attrName>
                                        </p:attrNameLst>
                                      </p:cBhvr>
                                      <p:tavLst>
                                        <p:tav tm="0">
                                          <p:val>
                                            <p:fltVal val="0"/>
                                          </p:val>
                                        </p:tav>
                                        <p:tav tm="100000">
                                          <p:val>
                                            <p:strVal val="#ppt_w"/>
                                          </p:val>
                                        </p:tav>
                                      </p:tavLst>
                                    </p:anim>
                                    <p:anim calcmode="lin" valueType="num">
                                      <p:cBhvr>
                                        <p:cTn id="52" dur="1000" fill="hold"/>
                                        <p:tgtEl>
                                          <p:spTgt spid="218"/>
                                        </p:tgtEl>
                                        <p:attrNameLst>
                                          <p:attrName>ppt_h</p:attrName>
                                        </p:attrNameLst>
                                      </p:cBhvr>
                                      <p:tavLst>
                                        <p:tav tm="0">
                                          <p:val>
                                            <p:fltVal val="0"/>
                                          </p:val>
                                        </p:tav>
                                        <p:tav tm="100000">
                                          <p:val>
                                            <p:strVal val="#ppt_h"/>
                                          </p:val>
                                        </p:tav>
                                      </p:tavLst>
                                    </p:anim>
                                    <p:anim calcmode="lin" valueType="num">
                                      <p:cBhvr>
                                        <p:cTn id="53" dur="1000" fill="hold"/>
                                        <p:tgtEl>
                                          <p:spTgt spid="218"/>
                                        </p:tgtEl>
                                        <p:attrNameLst>
                                          <p:attrName>style.rotation</p:attrName>
                                        </p:attrNameLst>
                                      </p:cBhvr>
                                      <p:tavLst>
                                        <p:tav tm="0">
                                          <p:val>
                                            <p:fltVal val="90"/>
                                          </p:val>
                                        </p:tav>
                                        <p:tav tm="100000">
                                          <p:val>
                                            <p:fltVal val="0"/>
                                          </p:val>
                                        </p:tav>
                                      </p:tavLst>
                                    </p:anim>
                                    <p:animEffect transition="in" filter="fade">
                                      <p:cBhvr>
                                        <p:cTn id="54" dur="1000"/>
                                        <p:tgtEl>
                                          <p:spTgt spid="218"/>
                                        </p:tgtEl>
                                      </p:cBhvr>
                                    </p:animEffect>
                                  </p:childTnLst>
                                </p:cTn>
                              </p:par>
                              <p:par>
                                <p:cTn id="55" presetID="42" presetClass="path" presetSubtype="0" repeatCount="indefinite" accel="50000" decel="50000" fill="hold" grpId="1" nodeType="withEffect">
                                  <p:stCondLst>
                                    <p:cond delay="6200"/>
                                  </p:stCondLst>
                                  <p:childTnLst>
                                    <p:animMotion origin="layout" path="M 8.33333E-7 3.45976E-6 L 0.01944 0.11494 L 8.33333E-7 0.00162 " pathEditMode="relative" rAng="0" ptsTypes="AAA">
                                      <p:cBhvr>
                                        <p:cTn id="56" dur="2000" fill="hold"/>
                                        <p:tgtEl>
                                          <p:spTgt spid="218"/>
                                        </p:tgtEl>
                                        <p:attrNameLst>
                                          <p:attrName>ppt_x</p:attrName>
                                          <p:attrName>ppt_y</p:attrName>
                                        </p:attrNameLst>
                                      </p:cBhvr>
                                      <p:rCtr x="972" y="5735"/>
                                    </p:animMotion>
                                  </p:childTnLst>
                                </p:cTn>
                              </p:par>
                              <p:par>
                                <p:cTn id="57" presetID="31" presetClass="entr" presetSubtype="0" fill="hold" grpId="0" nodeType="withEffect">
                                  <p:stCondLst>
                                    <p:cond delay="5250"/>
                                  </p:stCondLst>
                                  <p:childTnLst>
                                    <p:set>
                                      <p:cBhvr>
                                        <p:cTn id="58" dur="1" fill="hold">
                                          <p:stCondLst>
                                            <p:cond delay="0"/>
                                          </p:stCondLst>
                                        </p:cTn>
                                        <p:tgtEl>
                                          <p:spTgt spid="219"/>
                                        </p:tgtEl>
                                        <p:attrNameLst>
                                          <p:attrName>style.visibility</p:attrName>
                                        </p:attrNameLst>
                                      </p:cBhvr>
                                      <p:to>
                                        <p:strVal val="visible"/>
                                      </p:to>
                                    </p:set>
                                    <p:anim calcmode="lin" valueType="num">
                                      <p:cBhvr>
                                        <p:cTn id="59" dur="1000" fill="hold"/>
                                        <p:tgtEl>
                                          <p:spTgt spid="219"/>
                                        </p:tgtEl>
                                        <p:attrNameLst>
                                          <p:attrName>ppt_w</p:attrName>
                                        </p:attrNameLst>
                                      </p:cBhvr>
                                      <p:tavLst>
                                        <p:tav tm="0">
                                          <p:val>
                                            <p:fltVal val="0"/>
                                          </p:val>
                                        </p:tav>
                                        <p:tav tm="100000">
                                          <p:val>
                                            <p:strVal val="#ppt_w"/>
                                          </p:val>
                                        </p:tav>
                                      </p:tavLst>
                                    </p:anim>
                                    <p:anim calcmode="lin" valueType="num">
                                      <p:cBhvr>
                                        <p:cTn id="60" dur="1000" fill="hold"/>
                                        <p:tgtEl>
                                          <p:spTgt spid="219"/>
                                        </p:tgtEl>
                                        <p:attrNameLst>
                                          <p:attrName>ppt_h</p:attrName>
                                        </p:attrNameLst>
                                      </p:cBhvr>
                                      <p:tavLst>
                                        <p:tav tm="0">
                                          <p:val>
                                            <p:fltVal val="0"/>
                                          </p:val>
                                        </p:tav>
                                        <p:tav tm="100000">
                                          <p:val>
                                            <p:strVal val="#ppt_h"/>
                                          </p:val>
                                        </p:tav>
                                      </p:tavLst>
                                    </p:anim>
                                    <p:anim calcmode="lin" valueType="num">
                                      <p:cBhvr>
                                        <p:cTn id="61" dur="1000" fill="hold"/>
                                        <p:tgtEl>
                                          <p:spTgt spid="219"/>
                                        </p:tgtEl>
                                        <p:attrNameLst>
                                          <p:attrName>style.rotation</p:attrName>
                                        </p:attrNameLst>
                                      </p:cBhvr>
                                      <p:tavLst>
                                        <p:tav tm="0">
                                          <p:val>
                                            <p:fltVal val="90"/>
                                          </p:val>
                                        </p:tav>
                                        <p:tav tm="100000">
                                          <p:val>
                                            <p:fltVal val="0"/>
                                          </p:val>
                                        </p:tav>
                                      </p:tavLst>
                                    </p:anim>
                                    <p:animEffect transition="in" filter="fade">
                                      <p:cBhvr>
                                        <p:cTn id="62" dur="1000"/>
                                        <p:tgtEl>
                                          <p:spTgt spid="219"/>
                                        </p:tgtEl>
                                      </p:cBhvr>
                                    </p:animEffect>
                                  </p:childTnLst>
                                </p:cTn>
                              </p:par>
                              <p:par>
                                <p:cTn id="63" presetID="42" presetClass="path" presetSubtype="0" repeatCount="indefinite" accel="50000" decel="50000" fill="hold" grpId="1" nodeType="withEffect">
                                  <p:stCondLst>
                                    <p:cond delay="6200"/>
                                  </p:stCondLst>
                                  <p:childTnLst>
                                    <p:animMotion origin="layout" path="M -3.88889E-6 -3.321E-6 L -0.10885 0.03377 L -3.88889E-6 0.00162 " pathEditMode="relative" rAng="0" ptsTypes="AAA">
                                      <p:cBhvr>
                                        <p:cTn id="64" dur="2000" fill="hold"/>
                                        <p:tgtEl>
                                          <p:spTgt spid="219"/>
                                        </p:tgtEl>
                                        <p:attrNameLst>
                                          <p:attrName>ppt_x</p:attrName>
                                          <p:attrName>ppt_y</p:attrName>
                                        </p:attrNameLst>
                                      </p:cBhvr>
                                      <p:rCtr x="-5451" y="1688"/>
                                    </p:animMotion>
                                  </p:childTnLst>
                                </p:cTn>
                              </p:par>
                              <p:par>
                                <p:cTn id="65" presetID="31" presetClass="entr" presetSubtype="0" fill="hold" grpId="0" nodeType="withEffect">
                                  <p:stCondLst>
                                    <p:cond delay="5250"/>
                                  </p:stCondLst>
                                  <p:childTnLst>
                                    <p:set>
                                      <p:cBhvr>
                                        <p:cTn id="66" dur="1" fill="hold">
                                          <p:stCondLst>
                                            <p:cond delay="0"/>
                                          </p:stCondLst>
                                        </p:cTn>
                                        <p:tgtEl>
                                          <p:spTgt spid="220"/>
                                        </p:tgtEl>
                                        <p:attrNameLst>
                                          <p:attrName>style.visibility</p:attrName>
                                        </p:attrNameLst>
                                      </p:cBhvr>
                                      <p:to>
                                        <p:strVal val="visible"/>
                                      </p:to>
                                    </p:set>
                                    <p:anim calcmode="lin" valueType="num">
                                      <p:cBhvr>
                                        <p:cTn id="67" dur="1000" fill="hold"/>
                                        <p:tgtEl>
                                          <p:spTgt spid="220"/>
                                        </p:tgtEl>
                                        <p:attrNameLst>
                                          <p:attrName>ppt_w</p:attrName>
                                        </p:attrNameLst>
                                      </p:cBhvr>
                                      <p:tavLst>
                                        <p:tav tm="0">
                                          <p:val>
                                            <p:fltVal val="0"/>
                                          </p:val>
                                        </p:tav>
                                        <p:tav tm="100000">
                                          <p:val>
                                            <p:strVal val="#ppt_w"/>
                                          </p:val>
                                        </p:tav>
                                      </p:tavLst>
                                    </p:anim>
                                    <p:anim calcmode="lin" valueType="num">
                                      <p:cBhvr>
                                        <p:cTn id="68" dur="1000" fill="hold"/>
                                        <p:tgtEl>
                                          <p:spTgt spid="220"/>
                                        </p:tgtEl>
                                        <p:attrNameLst>
                                          <p:attrName>ppt_h</p:attrName>
                                        </p:attrNameLst>
                                      </p:cBhvr>
                                      <p:tavLst>
                                        <p:tav tm="0">
                                          <p:val>
                                            <p:fltVal val="0"/>
                                          </p:val>
                                        </p:tav>
                                        <p:tav tm="100000">
                                          <p:val>
                                            <p:strVal val="#ppt_h"/>
                                          </p:val>
                                        </p:tav>
                                      </p:tavLst>
                                    </p:anim>
                                    <p:anim calcmode="lin" valueType="num">
                                      <p:cBhvr>
                                        <p:cTn id="69" dur="1000" fill="hold"/>
                                        <p:tgtEl>
                                          <p:spTgt spid="220"/>
                                        </p:tgtEl>
                                        <p:attrNameLst>
                                          <p:attrName>style.rotation</p:attrName>
                                        </p:attrNameLst>
                                      </p:cBhvr>
                                      <p:tavLst>
                                        <p:tav tm="0">
                                          <p:val>
                                            <p:fltVal val="90"/>
                                          </p:val>
                                        </p:tav>
                                        <p:tav tm="100000">
                                          <p:val>
                                            <p:fltVal val="0"/>
                                          </p:val>
                                        </p:tav>
                                      </p:tavLst>
                                    </p:anim>
                                    <p:animEffect transition="in" filter="fade">
                                      <p:cBhvr>
                                        <p:cTn id="70" dur="1000"/>
                                        <p:tgtEl>
                                          <p:spTgt spid="220"/>
                                        </p:tgtEl>
                                      </p:cBhvr>
                                    </p:animEffect>
                                  </p:childTnLst>
                                </p:cTn>
                              </p:par>
                              <p:par>
                                <p:cTn id="71" presetID="42" presetClass="path" presetSubtype="0" repeatCount="indefinite" accel="50000" decel="50000" fill="hold" grpId="1" nodeType="withEffect">
                                  <p:stCondLst>
                                    <p:cond delay="6200"/>
                                  </p:stCondLst>
                                  <p:childTnLst>
                                    <p:animMotion origin="layout" path="M -3.61111E-6 4.38483E-6 L -0.0434 -0.08095 L -3.61111E-6 0.00161 " pathEditMode="relative" rAng="0" ptsTypes="AAA">
                                      <p:cBhvr>
                                        <p:cTn id="72" dur="2000" fill="hold"/>
                                        <p:tgtEl>
                                          <p:spTgt spid="220"/>
                                        </p:tgtEl>
                                        <p:attrNameLst>
                                          <p:attrName>ppt_x</p:attrName>
                                          <p:attrName>ppt_y</p:attrName>
                                        </p:attrNameLst>
                                      </p:cBhvr>
                                      <p:rCtr x="-2170" y="-3978"/>
                                    </p:animMotion>
                                  </p:childTnLst>
                                </p:cTn>
                              </p:par>
                              <p:par>
                                <p:cTn id="73" presetID="31" presetClass="entr" presetSubtype="0" fill="hold" grpId="0" nodeType="withEffect">
                                  <p:stCondLst>
                                    <p:cond delay="5250"/>
                                  </p:stCondLst>
                                  <p:childTnLst>
                                    <p:set>
                                      <p:cBhvr>
                                        <p:cTn id="74" dur="1" fill="hold">
                                          <p:stCondLst>
                                            <p:cond delay="0"/>
                                          </p:stCondLst>
                                        </p:cTn>
                                        <p:tgtEl>
                                          <p:spTgt spid="221"/>
                                        </p:tgtEl>
                                        <p:attrNameLst>
                                          <p:attrName>style.visibility</p:attrName>
                                        </p:attrNameLst>
                                      </p:cBhvr>
                                      <p:to>
                                        <p:strVal val="visible"/>
                                      </p:to>
                                    </p:set>
                                    <p:anim calcmode="lin" valueType="num">
                                      <p:cBhvr>
                                        <p:cTn id="75" dur="1000" fill="hold"/>
                                        <p:tgtEl>
                                          <p:spTgt spid="221"/>
                                        </p:tgtEl>
                                        <p:attrNameLst>
                                          <p:attrName>ppt_w</p:attrName>
                                        </p:attrNameLst>
                                      </p:cBhvr>
                                      <p:tavLst>
                                        <p:tav tm="0">
                                          <p:val>
                                            <p:fltVal val="0"/>
                                          </p:val>
                                        </p:tav>
                                        <p:tav tm="100000">
                                          <p:val>
                                            <p:strVal val="#ppt_w"/>
                                          </p:val>
                                        </p:tav>
                                      </p:tavLst>
                                    </p:anim>
                                    <p:anim calcmode="lin" valueType="num">
                                      <p:cBhvr>
                                        <p:cTn id="76" dur="1000" fill="hold"/>
                                        <p:tgtEl>
                                          <p:spTgt spid="221"/>
                                        </p:tgtEl>
                                        <p:attrNameLst>
                                          <p:attrName>ppt_h</p:attrName>
                                        </p:attrNameLst>
                                      </p:cBhvr>
                                      <p:tavLst>
                                        <p:tav tm="0">
                                          <p:val>
                                            <p:fltVal val="0"/>
                                          </p:val>
                                        </p:tav>
                                        <p:tav tm="100000">
                                          <p:val>
                                            <p:strVal val="#ppt_h"/>
                                          </p:val>
                                        </p:tav>
                                      </p:tavLst>
                                    </p:anim>
                                    <p:anim calcmode="lin" valueType="num">
                                      <p:cBhvr>
                                        <p:cTn id="77" dur="1000" fill="hold"/>
                                        <p:tgtEl>
                                          <p:spTgt spid="221"/>
                                        </p:tgtEl>
                                        <p:attrNameLst>
                                          <p:attrName>style.rotation</p:attrName>
                                        </p:attrNameLst>
                                      </p:cBhvr>
                                      <p:tavLst>
                                        <p:tav tm="0">
                                          <p:val>
                                            <p:fltVal val="90"/>
                                          </p:val>
                                        </p:tav>
                                        <p:tav tm="100000">
                                          <p:val>
                                            <p:fltVal val="0"/>
                                          </p:val>
                                        </p:tav>
                                      </p:tavLst>
                                    </p:anim>
                                    <p:animEffect transition="in" filter="fade">
                                      <p:cBhvr>
                                        <p:cTn id="78" dur="1000"/>
                                        <p:tgtEl>
                                          <p:spTgt spid="221"/>
                                        </p:tgtEl>
                                      </p:cBhvr>
                                    </p:animEffect>
                                  </p:childTnLst>
                                </p:cTn>
                              </p:par>
                              <p:par>
                                <p:cTn id="79" presetID="42" presetClass="path" presetSubtype="0" repeatCount="indefinite" accel="50000" decel="50000" fill="hold" grpId="1" nodeType="withEffect">
                                  <p:stCondLst>
                                    <p:cond delay="6200"/>
                                  </p:stCondLst>
                                  <p:childTnLst>
                                    <p:animMotion origin="layout" path="M 1.11111E-6 -2.92322E-6 L 0.03924 -0.0969 L 1.11111E-6 0.00162 " pathEditMode="relative" rAng="0" ptsTypes="AAA">
                                      <p:cBhvr>
                                        <p:cTn id="80" dur="2000" fill="hold"/>
                                        <p:tgtEl>
                                          <p:spTgt spid="221"/>
                                        </p:tgtEl>
                                        <p:attrNameLst>
                                          <p:attrName>ppt_x</p:attrName>
                                          <p:attrName>ppt_y</p:attrName>
                                        </p:attrNameLst>
                                      </p:cBhvr>
                                      <p:rCtr x="1962" y="-4764"/>
                                    </p:animMotion>
                                  </p:childTnLst>
                                </p:cTn>
                              </p:par>
                              <p:par>
                                <p:cTn id="81" presetID="31" presetClass="entr" presetSubtype="0" fill="hold" grpId="0" nodeType="withEffect">
                                  <p:stCondLst>
                                    <p:cond delay="5250"/>
                                  </p:stCondLst>
                                  <p:childTnLst>
                                    <p:set>
                                      <p:cBhvr>
                                        <p:cTn id="82" dur="1" fill="hold">
                                          <p:stCondLst>
                                            <p:cond delay="0"/>
                                          </p:stCondLst>
                                        </p:cTn>
                                        <p:tgtEl>
                                          <p:spTgt spid="222"/>
                                        </p:tgtEl>
                                        <p:attrNameLst>
                                          <p:attrName>style.visibility</p:attrName>
                                        </p:attrNameLst>
                                      </p:cBhvr>
                                      <p:to>
                                        <p:strVal val="visible"/>
                                      </p:to>
                                    </p:set>
                                    <p:anim calcmode="lin" valueType="num">
                                      <p:cBhvr>
                                        <p:cTn id="83" dur="1000" fill="hold"/>
                                        <p:tgtEl>
                                          <p:spTgt spid="222"/>
                                        </p:tgtEl>
                                        <p:attrNameLst>
                                          <p:attrName>ppt_w</p:attrName>
                                        </p:attrNameLst>
                                      </p:cBhvr>
                                      <p:tavLst>
                                        <p:tav tm="0">
                                          <p:val>
                                            <p:fltVal val="0"/>
                                          </p:val>
                                        </p:tav>
                                        <p:tav tm="100000">
                                          <p:val>
                                            <p:strVal val="#ppt_w"/>
                                          </p:val>
                                        </p:tav>
                                      </p:tavLst>
                                    </p:anim>
                                    <p:anim calcmode="lin" valueType="num">
                                      <p:cBhvr>
                                        <p:cTn id="84" dur="1000" fill="hold"/>
                                        <p:tgtEl>
                                          <p:spTgt spid="222"/>
                                        </p:tgtEl>
                                        <p:attrNameLst>
                                          <p:attrName>ppt_h</p:attrName>
                                        </p:attrNameLst>
                                      </p:cBhvr>
                                      <p:tavLst>
                                        <p:tav tm="0">
                                          <p:val>
                                            <p:fltVal val="0"/>
                                          </p:val>
                                        </p:tav>
                                        <p:tav tm="100000">
                                          <p:val>
                                            <p:strVal val="#ppt_h"/>
                                          </p:val>
                                        </p:tav>
                                      </p:tavLst>
                                    </p:anim>
                                    <p:anim calcmode="lin" valueType="num">
                                      <p:cBhvr>
                                        <p:cTn id="85" dur="1000" fill="hold"/>
                                        <p:tgtEl>
                                          <p:spTgt spid="222"/>
                                        </p:tgtEl>
                                        <p:attrNameLst>
                                          <p:attrName>style.rotation</p:attrName>
                                        </p:attrNameLst>
                                      </p:cBhvr>
                                      <p:tavLst>
                                        <p:tav tm="0">
                                          <p:val>
                                            <p:fltVal val="90"/>
                                          </p:val>
                                        </p:tav>
                                        <p:tav tm="100000">
                                          <p:val>
                                            <p:fltVal val="0"/>
                                          </p:val>
                                        </p:tav>
                                      </p:tavLst>
                                    </p:anim>
                                    <p:animEffect transition="in" filter="fade">
                                      <p:cBhvr>
                                        <p:cTn id="86" dur="1000"/>
                                        <p:tgtEl>
                                          <p:spTgt spid="222"/>
                                        </p:tgtEl>
                                      </p:cBhvr>
                                    </p:animEffect>
                                  </p:childTnLst>
                                </p:cTn>
                              </p:par>
                              <p:par>
                                <p:cTn id="87" presetID="42" presetClass="path" presetSubtype="0" repeatCount="indefinite" accel="50000" decel="50000" fill="hold" grpId="1" nodeType="withEffect">
                                  <p:stCondLst>
                                    <p:cond delay="6200"/>
                                  </p:stCondLst>
                                  <p:childTnLst>
                                    <p:animMotion origin="layout" path="M -0.00052 -2.97872E-6 L 0.08923 0.05528 L -0.00052 0.00162 " pathEditMode="relative" rAng="0" ptsTypes="AAA">
                                      <p:cBhvr>
                                        <p:cTn id="88" dur="2000" fill="hold"/>
                                        <p:tgtEl>
                                          <p:spTgt spid="222"/>
                                        </p:tgtEl>
                                        <p:attrNameLst>
                                          <p:attrName>ppt_x</p:attrName>
                                          <p:attrName>ppt_y</p:attrName>
                                        </p:attrNameLst>
                                      </p:cBhvr>
                                      <p:rCtr x="4479" y="27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build="allAtOnce"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4572000"/>
            <a:ext cx="9144000" cy="175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alpha val="15000"/>
                </a:schemeClr>
              </a:solidFill>
            </a:endParaRPr>
          </a:p>
        </p:txBody>
      </p:sp>
      <p:sp>
        <p:nvSpPr>
          <p:cNvPr id="9" name="Rectangle 8"/>
          <p:cNvSpPr/>
          <p:nvPr/>
        </p:nvSpPr>
        <p:spPr>
          <a:xfrm>
            <a:off x="3733800" y="4724400"/>
            <a:ext cx="5334000" cy="1446550"/>
          </a:xfrm>
          <a:prstGeom prst="rect">
            <a:avLst/>
          </a:prstGeom>
          <a:noFill/>
        </p:spPr>
        <p:txBody>
          <a:bodyPr wrap="square" lIns="91440" tIns="45720" rIns="91440" bIns="45720">
            <a:spAutoFit/>
          </a:bodyPr>
          <a:lstStyle/>
          <a:p>
            <a:pPr algn="ctr"/>
            <a:r>
              <a:rPr kumimoji="1"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34" charset="-128"/>
              </a:rPr>
              <a:t>Data </a:t>
            </a:r>
            <a:r>
              <a:rPr kumimoji="1"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34" charset="-128"/>
              </a:rPr>
              <a:t>Communications </a:t>
            </a:r>
            <a:r>
              <a:rPr kumimoji="1"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34" charset="-128"/>
              </a:rPr>
              <a:t> and Networks</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770919576"/>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ppt_w*0.7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animEffect transition="in" filter="fade">
                                      <p:cBhvr>
                                        <p:cTn id="9" dur="500"/>
                                        <p:tgtEl>
                                          <p:spTgt spid="8"/>
                                        </p:tgtEl>
                                      </p:cBhvr>
                                    </p:animEffect>
                                  </p:childTnLst>
                                </p:cTn>
                              </p:par>
                              <p:par>
                                <p:cTn id="10" presetID="23" presetClass="entr" presetSubtype="16" fill="hold" grpId="1" nodeType="withEffect">
                                  <p:stCondLst>
                                    <p:cond delay="500"/>
                                  </p:stCondLst>
                                  <p:iterate type="lt">
                                    <p:tmPct val="0"/>
                                  </p:iterate>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childTnLst>
                                </p:cTn>
                              </p:par>
                              <p:par>
                                <p:cTn id="14" presetID="34" presetClass="emph" presetSubtype="0" fill="hold" grpId="0" nodeType="withEffect">
                                  <p:stCondLst>
                                    <p:cond delay="1100"/>
                                  </p:stCondLst>
                                  <p:iterate type="lt">
                                    <p:tmPct val="10000"/>
                                  </p:iterate>
                                  <p:childTnLst>
                                    <p:animMotion origin="layout" path="M 0.0 0.0 L 0.0 -0.07213" pathEditMode="relative" ptsTypes="">
                                      <p:cBhvr>
                                        <p:cTn id="15" dur="250" accel="50000" decel="50000" autoRev="1" fill="hold">
                                          <p:stCondLst>
                                            <p:cond delay="0"/>
                                          </p:stCondLst>
                                        </p:cTn>
                                        <p:tgtEl>
                                          <p:spTgt spid="9"/>
                                        </p:tgtEl>
                                        <p:attrNameLst>
                                          <p:attrName>ppt_x</p:attrName>
                                          <p:attrName>ppt_y</p:attrName>
                                        </p:attrNameLst>
                                      </p:cBhvr>
                                    </p:animMotion>
                                    <p:animRot by="1500000">
                                      <p:cBhvr>
                                        <p:cTn id="16" dur="125" fill="hold">
                                          <p:stCondLst>
                                            <p:cond delay="0"/>
                                          </p:stCondLst>
                                        </p:cTn>
                                        <p:tgtEl>
                                          <p:spTgt spid="9"/>
                                        </p:tgtEl>
                                        <p:attrNameLst>
                                          <p:attrName>r</p:attrName>
                                        </p:attrNameLst>
                                      </p:cBhvr>
                                    </p:animRot>
                                    <p:animRot by="-1500000">
                                      <p:cBhvr>
                                        <p:cTn id="17" dur="125" fill="hold">
                                          <p:stCondLst>
                                            <p:cond delay="125"/>
                                          </p:stCondLst>
                                        </p:cTn>
                                        <p:tgtEl>
                                          <p:spTgt spid="9"/>
                                        </p:tgtEl>
                                        <p:attrNameLst>
                                          <p:attrName>r</p:attrName>
                                        </p:attrNameLst>
                                      </p:cBhvr>
                                    </p:animRot>
                                    <p:animRot by="-1500000">
                                      <p:cBhvr>
                                        <p:cTn id="18" dur="125" fill="hold">
                                          <p:stCondLst>
                                            <p:cond delay="250"/>
                                          </p:stCondLst>
                                        </p:cTn>
                                        <p:tgtEl>
                                          <p:spTgt spid="9"/>
                                        </p:tgtEl>
                                        <p:attrNameLst>
                                          <p:attrName>r</p:attrName>
                                        </p:attrNameLst>
                                      </p:cBhvr>
                                    </p:animRot>
                                    <p:animRot by="1500000">
                                      <p:cBhvr>
                                        <p:cTn id="19" dur="125" fill="hold">
                                          <p:stCondLst>
                                            <p:cond delay="375"/>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9" grpId="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Display 8"/>
          <p:cNvSpPr/>
          <p:nvPr/>
        </p:nvSpPr>
        <p:spPr>
          <a:xfrm>
            <a:off x="2240280" y="1524000"/>
            <a:ext cx="6675120" cy="4572000"/>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a:t>Transmission from transmitter to receiver goes over some transmission medium using electromagnetic waves. </a:t>
            </a:r>
            <a:r>
              <a:rPr lang="en-US" sz="2800" dirty="0" smtClean="0"/>
              <a:t>The first layer (physical layer) of Communication Networks the OSI Seven layer model is dedicated to the transmission media.</a:t>
            </a:r>
            <a:endParaRPr lang="en-US" sz="2600" b="1" dirty="0">
              <a:solidFill>
                <a:schemeClr val="bg1"/>
              </a:solidFill>
            </a:endParaRPr>
          </a:p>
        </p:txBody>
      </p:sp>
      <p:sp>
        <p:nvSpPr>
          <p:cNvPr id="63" name="Flowchart: Display 62"/>
          <p:cNvSpPr/>
          <p:nvPr/>
        </p:nvSpPr>
        <p:spPr>
          <a:xfrm flipH="1">
            <a:off x="441960" y="2209800"/>
            <a:ext cx="7406640" cy="3749040"/>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2800" dirty="0"/>
              <a:t>When choosing the transmission media, </a:t>
            </a:r>
            <a:r>
              <a:rPr lang="en-US" sz="2800" dirty="0" smtClean="0"/>
              <a:t>these factors </a:t>
            </a:r>
            <a:r>
              <a:rPr lang="en-US" sz="2800" dirty="0"/>
              <a:t>to be </a:t>
            </a:r>
            <a:r>
              <a:rPr lang="en-US" sz="2800" dirty="0" smtClean="0"/>
              <a:t>considered  </a:t>
            </a:r>
          </a:p>
          <a:p>
            <a:pPr marL="457200" indent="-457200">
              <a:buFont typeface="Wingdings" pitchFamily="2" charset="2"/>
              <a:buChar char="Ø"/>
            </a:pPr>
            <a:r>
              <a:rPr lang="en-US" sz="2800" dirty="0" smtClean="0"/>
              <a:t>Transmission Rate Distances</a:t>
            </a:r>
          </a:p>
          <a:p>
            <a:pPr marL="457200" indent="-457200">
              <a:buFont typeface="Wingdings" pitchFamily="2" charset="2"/>
              <a:buChar char="Ø"/>
            </a:pPr>
            <a:r>
              <a:rPr lang="en-US" sz="2800" dirty="0" smtClean="0"/>
              <a:t>Cost </a:t>
            </a:r>
            <a:r>
              <a:rPr lang="en-US" sz="2800" dirty="0"/>
              <a:t>and Ease </a:t>
            </a:r>
            <a:r>
              <a:rPr lang="en-US" sz="2800" dirty="0" smtClean="0"/>
              <a:t>of Installation</a:t>
            </a:r>
            <a:endParaRPr lang="en-US" sz="2800" dirty="0"/>
          </a:p>
          <a:p>
            <a:pPr marL="457200" indent="-457200">
              <a:buFont typeface="Wingdings" pitchFamily="2" charset="2"/>
              <a:buChar char="Ø"/>
            </a:pPr>
            <a:r>
              <a:rPr lang="en-US" sz="2800" dirty="0"/>
              <a:t>Resistance </a:t>
            </a:r>
            <a:r>
              <a:rPr lang="en-US" sz="2800" dirty="0" smtClean="0"/>
              <a:t>to Environmental </a:t>
            </a:r>
            <a:r>
              <a:rPr lang="en-US" sz="2800" dirty="0"/>
              <a:t>Conditions</a:t>
            </a:r>
            <a:endParaRPr lang="en-US" sz="2800" dirty="0">
              <a:effectLst/>
            </a:endParaRPr>
          </a:p>
        </p:txBody>
      </p:sp>
      <p:sp>
        <p:nvSpPr>
          <p:cNvPr id="64" name="Flowchart: Display 63"/>
          <p:cNvSpPr/>
          <p:nvPr/>
        </p:nvSpPr>
        <p:spPr>
          <a:xfrm>
            <a:off x="838200" y="1676400"/>
            <a:ext cx="7620001" cy="4565274"/>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2"/>
          </a:lnRef>
          <a:fillRef idx="3">
            <a:schemeClr val="accent2"/>
          </a:fillRef>
          <a:effectRef idx="2">
            <a:schemeClr val="accent2"/>
          </a:effectRef>
          <a:fontRef idx="minor">
            <a:schemeClr val="lt1"/>
          </a:fontRef>
        </p:style>
        <p:txBody>
          <a:bodyPr rtlCol="0" anchor="ctr"/>
          <a:lstStyle/>
          <a:p>
            <a:r>
              <a:rPr lang="en-US" sz="3600" b="1" dirty="0" smtClean="0"/>
              <a:t>There are TWO types of </a:t>
            </a:r>
            <a:r>
              <a:rPr lang="en-US" sz="3600" b="1" dirty="0"/>
              <a:t>transmission </a:t>
            </a:r>
            <a:r>
              <a:rPr lang="en-US" sz="3600" b="1" dirty="0" smtClean="0"/>
              <a:t>media</a:t>
            </a:r>
          </a:p>
          <a:p>
            <a:pPr marL="457200" indent="-457200">
              <a:buFont typeface="Wingdings" pitchFamily="2" charset="2"/>
              <a:buChar char="Ø"/>
            </a:pPr>
            <a:r>
              <a:rPr lang="en-US" sz="3600" b="1" dirty="0" smtClean="0"/>
              <a:t>Guided Media</a:t>
            </a:r>
          </a:p>
          <a:p>
            <a:pPr marL="457200" indent="-457200">
              <a:buFont typeface="Wingdings" pitchFamily="2" charset="2"/>
              <a:buChar char="Ø"/>
            </a:pPr>
            <a:r>
              <a:rPr lang="en-US" sz="3600" b="1" dirty="0" smtClean="0"/>
              <a:t>Unguided Media</a:t>
            </a:r>
            <a:endParaRPr lang="en-US" sz="3600" b="1" dirty="0"/>
          </a:p>
        </p:txBody>
      </p:sp>
      <p:sp>
        <p:nvSpPr>
          <p:cNvPr id="65" name="Rectangle 64"/>
          <p:cNvSpPr/>
          <p:nvPr/>
        </p:nvSpPr>
        <p:spPr>
          <a:xfrm>
            <a:off x="609600" y="619445"/>
            <a:ext cx="4941080" cy="904555"/>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Transmission Media</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cxnSp>
        <p:nvCxnSpPr>
          <p:cNvPr id="40" name="Straight Connector 39"/>
          <p:cNvCxnSpPr>
            <a:stCxn id="65" idx="2"/>
          </p:cNvCxnSpPr>
          <p:nvPr/>
        </p:nvCxnSpPr>
        <p:spPr>
          <a:xfrm>
            <a:off x="3080140" y="1524000"/>
            <a:ext cx="1491860" cy="585772"/>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33" name="Group 32"/>
          <p:cNvGrpSpPr/>
          <p:nvPr/>
        </p:nvGrpSpPr>
        <p:grpSpPr>
          <a:xfrm>
            <a:off x="536030" y="2109772"/>
            <a:ext cx="8090336" cy="3529028"/>
            <a:chOff x="520264" y="1828800"/>
            <a:chExt cx="8090336" cy="3529028"/>
          </a:xfrm>
        </p:grpSpPr>
        <p:grpSp>
          <p:nvGrpSpPr>
            <p:cNvPr id="12" name="Group 11"/>
            <p:cNvGrpSpPr/>
            <p:nvPr/>
          </p:nvGrpSpPr>
          <p:grpSpPr>
            <a:xfrm>
              <a:off x="2343804" y="1828800"/>
              <a:ext cx="4343400" cy="533400"/>
              <a:chOff x="2343804" y="1865381"/>
              <a:chExt cx="4343400" cy="533400"/>
            </a:xfrm>
          </p:grpSpPr>
          <p:cxnSp>
            <p:nvCxnSpPr>
              <p:cNvPr id="6" name="Straight Connector 5"/>
              <p:cNvCxnSpPr/>
              <p:nvPr/>
            </p:nvCxnSpPr>
            <p:spPr>
              <a:xfrm>
                <a:off x="2343804" y="1889234"/>
                <a:ext cx="4343400" cy="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2362200" y="1865381"/>
                <a:ext cx="0" cy="53340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6671438" y="1865381"/>
                <a:ext cx="0" cy="533400"/>
              </a:xfrm>
              <a:prstGeom prst="line">
                <a:avLst/>
              </a:prstGeom>
              <a:ln w="57150"/>
            </p:spPr>
            <p:style>
              <a:lnRef idx="3">
                <a:schemeClr val="accent2"/>
              </a:lnRef>
              <a:fillRef idx="0">
                <a:schemeClr val="accent2"/>
              </a:fillRef>
              <a:effectRef idx="2">
                <a:schemeClr val="accent2"/>
              </a:effectRef>
              <a:fontRef idx="minor">
                <a:schemeClr val="tx1"/>
              </a:fontRef>
            </p:style>
          </p:cxnSp>
        </p:grpSp>
        <p:cxnSp>
          <p:nvCxnSpPr>
            <p:cNvPr id="46" name="Straight Connector 45"/>
            <p:cNvCxnSpPr/>
            <p:nvPr/>
          </p:nvCxnSpPr>
          <p:spPr>
            <a:xfrm>
              <a:off x="6660932" y="3178649"/>
              <a:ext cx="0" cy="645414"/>
            </a:xfrm>
            <a:prstGeom prst="line">
              <a:avLst/>
            </a:prstGeom>
            <a:ln w="57150"/>
          </p:spPr>
          <p:style>
            <a:lnRef idx="3">
              <a:schemeClr val="accent2"/>
            </a:lnRef>
            <a:fillRef idx="0">
              <a:schemeClr val="accent2"/>
            </a:fillRef>
            <a:effectRef idx="2">
              <a:schemeClr val="accent2"/>
            </a:effectRef>
            <a:fontRef idx="minor">
              <a:schemeClr val="tx1"/>
            </a:fontRef>
          </p:style>
        </p:cxnSp>
        <p:grpSp>
          <p:nvGrpSpPr>
            <p:cNvPr id="41" name="Group 40"/>
            <p:cNvGrpSpPr/>
            <p:nvPr/>
          </p:nvGrpSpPr>
          <p:grpSpPr>
            <a:xfrm>
              <a:off x="5454244" y="3827284"/>
              <a:ext cx="2451735" cy="539969"/>
              <a:chOff x="1143000" y="3803431"/>
              <a:chExt cx="2451735" cy="539969"/>
            </a:xfrm>
          </p:grpSpPr>
          <p:cxnSp>
            <p:nvCxnSpPr>
              <p:cNvPr id="42" name="Straight Connector 41"/>
              <p:cNvCxnSpPr/>
              <p:nvPr/>
            </p:nvCxnSpPr>
            <p:spPr>
              <a:xfrm>
                <a:off x="1143000" y="3827284"/>
                <a:ext cx="2451735" cy="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43" name="Straight Connector 42"/>
              <p:cNvCxnSpPr/>
              <p:nvPr/>
            </p:nvCxnSpPr>
            <p:spPr>
              <a:xfrm>
                <a:off x="1143000" y="3803431"/>
                <a:ext cx="0" cy="53340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44" name="Straight Connector 43"/>
              <p:cNvCxnSpPr/>
              <p:nvPr/>
            </p:nvCxnSpPr>
            <p:spPr>
              <a:xfrm>
                <a:off x="2362200" y="3810000"/>
                <a:ext cx="0" cy="53340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45" name="Straight Connector 44"/>
              <p:cNvCxnSpPr/>
              <p:nvPr/>
            </p:nvCxnSpPr>
            <p:spPr>
              <a:xfrm>
                <a:off x="3581400" y="3810000"/>
                <a:ext cx="0" cy="533400"/>
              </a:xfrm>
              <a:prstGeom prst="line">
                <a:avLst/>
              </a:prstGeom>
              <a:ln w="57150"/>
            </p:spPr>
            <p:style>
              <a:lnRef idx="3">
                <a:schemeClr val="accent2"/>
              </a:lnRef>
              <a:fillRef idx="0">
                <a:schemeClr val="accent2"/>
              </a:fillRef>
              <a:effectRef idx="2">
                <a:schemeClr val="accent2"/>
              </a:effectRef>
              <a:fontRef idx="minor">
                <a:schemeClr val="tx1"/>
              </a:fontRef>
            </p:style>
          </p:cxnSp>
        </p:grpSp>
        <p:grpSp>
          <p:nvGrpSpPr>
            <p:cNvPr id="28" name="Group 27"/>
            <p:cNvGrpSpPr/>
            <p:nvPr/>
          </p:nvGrpSpPr>
          <p:grpSpPr>
            <a:xfrm>
              <a:off x="4852495" y="4173836"/>
              <a:ext cx="3758105" cy="1178736"/>
              <a:chOff x="711160" y="4179092"/>
              <a:chExt cx="3758105" cy="1178736"/>
            </a:xfrm>
          </p:grpSpPr>
          <p:sp>
            <p:nvSpPr>
              <p:cNvPr id="29" name="Cube 28"/>
              <p:cNvSpPr/>
              <p:nvPr/>
            </p:nvSpPr>
            <p:spPr>
              <a:xfrm>
                <a:off x="711160" y="4184348"/>
                <a:ext cx="1230169" cy="1173480"/>
              </a:xfrm>
              <a:prstGeom prst="cube">
                <a:avLst>
                  <a:gd name="adj" fmla="val 1465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t>Air</a:t>
                </a:r>
                <a:endParaRPr lang="en-US" sz="2000" b="1" dirty="0"/>
              </a:p>
            </p:txBody>
          </p:sp>
          <p:sp>
            <p:nvSpPr>
              <p:cNvPr id="30" name="Cube 29"/>
              <p:cNvSpPr/>
              <p:nvPr/>
            </p:nvSpPr>
            <p:spPr>
              <a:xfrm>
                <a:off x="1905000" y="4179092"/>
                <a:ext cx="1230169" cy="1173480"/>
              </a:xfrm>
              <a:prstGeom prst="cube">
                <a:avLst>
                  <a:gd name="adj" fmla="val 1465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Vacuum</a:t>
                </a:r>
                <a:endParaRPr lang="en-US" sz="2000" b="1" dirty="0"/>
              </a:p>
            </p:txBody>
          </p:sp>
          <p:sp>
            <p:nvSpPr>
              <p:cNvPr id="31" name="Cube 30"/>
              <p:cNvSpPr/>
              <p:nvPr/>
            </p:nvSpPr>
            <p:spPr>
              <a:xfrm>
                <a:off x="3124200" y="4179093"/>
                <a:ext cx="1345065" cy="1173480"/>
              </a:xfrm>
              <a:prstGeom prst="cube">
                <a:avLst>
                  <a:gd name="adj" fmla="val 14655"/>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dirty="0" smtClean="0"/>
                  <a:t>Seawater</a:t>
                </a:r>
                <a:endParaRPr lang="en-US" sz="2000" b="1" dirty="0"/>
              </a:p>
            </p:txBody>
          </p:sp>
        </p:grpSp>
        <p:cxnSp>
          <p:nvCxnSpPr>
            <p:cNvPr id="47" name="Straight Connector 46"/>
            <p:cNvCxnSpPr/>
            <p:nvPr/>
          </p:nvCxnSpPr>
          <p:spPr>
            <a:xfrm>
              <a:off x="2362200" y="3164586"/>
              <a:ext cx="0" cy="645414"/>
            </a:xfrm>
            <a:prstGeom prst="line">
              <a:avLst/>
            </a:prstGeom>
            <a:ln w="57150"/>
          </p:spPr>
          <p:style>
            <a:lnRef idx="3">
              <a:schemeClr val="accent2"/>
            </a:lnRef>
            <a:fillRef idx="0">
              <a:schemeClr val="accent2"/>
            </a:fillRef>
            <a:effectRef idx="2">
              <a:schemeClr val="accent2"/>
            </a:effectRef>
            <a:fontRef idx="minor">
              <a:schemeClr val="tx1"/>
            </a:fontRef>
          </p:style>
        </p:cxnSp>
        <p:grpSp>
          <p:nvGrpSpPr>
            <p:cNvPr id="32" name="Group 31"/>
            <p:cNvGrpSpPr/>
            <p:nvPr/>
          </p:nvGrpSpPr>
          <p:grpSpPr>
            <a:xfrm>
              <a:off x="1143000" y="3803431"/>
              <a:ext cx="2451735" cy="539969"/>
              <a:chOff x="1143000" y="3803431"/>
              <a:chExt cx="2451735" cy="539969"/>
            </a:xfrm>
          </p:grpSpPr>
          <p:cxnSp>
            <p:nvCxnSpPr>
              <p:cNvPr id="36" name="Straight Connector 35"/>
              <p:cNvCxnSpPr/>
              <p:nvPr/>
            </p:nvCxnSpPr>
            <p:spPr>
              <a:xfrm>
                <a:off x="1143000" y="3827284"/>
                <a:ext cx="2451735" cy="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1143000" y="3803431"/>
                <a:ext cx="0" cy="53340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2362200" y="3810000"/>
                <a:ext cx="0" cy="53340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39" name="Straight Connector 38"/>
              <p:cNvCxnSpPr/>
              <p:nvPr/>
            </p:nvCxnSpPr>
            <p:spPr>
              <a:xfrm>
                <a:off x="3581400" y="3810000"/>
                <a:ext cx="0" cy="533400"/>
              </a:xfrm>
              <a:prstGeom prst="line">
                <a:avLst/>
              </a:prstGeom>
              <a:ln w="57150"/>
            </p:spPr>
            <p:style>
              <a:lnRef idx="3">
                <a:schemeClr val="accent2"/>
              </a:lnRef>
              <a:fillRef idx="0">
                <a:schemeClr val="accent2"/>
              </a:fillRef>
              <a:effectRef idx="2">
                <a:schemeClr val="accent2"/>
              </a:effectRef>
              <a:fontRef idx="minor">
                <a:schemeClr val="tx1"/>
              </a:fontRef>
            </p:style>
          </p:cxnSp>
        </p:grpSp>
        <p:grpSp>
          <p:nvGrpSpPr>
            <p:cNvPr id="15" name="Group 14"/>
            <p:cNvGrpSpPr/>
            <p:nvPr/>
          </p:nvGrpSpPr>
          <p:grpSpPr>
            <a:xfrm>
              <a:off x="520264" y="4179092"/>
              <a:ext cx="3758105" cy="1178736"/>
              <a:chOff x="711160" y="4179092"/>
              <a:chExt cx="3758105" cy="1178736"/>
            </a:xfrm>
          </p:grpSpPr>
          <p:sp>
            <p:nvSpPr>
              <p:cNvPr id="20" name="Cube 19"/>
              <p:cNvSpPr/>
              <p:nvPr/>
            </p:nvSpPr>
            <p:spPr>
              <a:xfrm>
                <a:off x="711160" y="4184348"/>
                <a:ext cx="1230169" cy="1173480"/>
              </a:xfrm>
              <a:prstGeom prst="cube">
                <a:avLst>
                  <a:gd name="adj" fmla="val 1465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t>Twisted Pair Cable</a:t>
                </a:r>
                <a:endParaRPr lang="en-US" sz="2000" b="1" dirty="0"/>
              </a:p>
            </p:txBody>
          </p:sp>
          <p:sp>
            <p:nvSpPr>
              <p:cNvPr id="19" name="Cube 18"/>
              <p:cNvSpPr/>
              <p:nvPr/>
            </p:nvSpPr>
            <p:spPr>
              <a:xfrm>
                <a:off x="1905000" y="4179092"/>
                <a:ext cx="1230169" cy="1173480"/>
              </a:xfrm>
              <a:prstGeom prst="cube">
                <a:avLst>
                  <a:gd name="adj" fmla="val 1465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t>Coaxial Cable</a:t>
                </a:r>
                <a:endParaRPr lang="en-US" sz="2000" b="1" dirty="0"/>
              </a:p>
            </p:txBody>
          </p:sp>
          <p:sp>
            <p:nvSpPr>
              <p:cNvPr id="21" name="Cube 20"/>
              <p:cNvSpPr/>
              <p:nvPr/>
            </p:nvSpPr>
            <p:spPr>
              <a:xfrm>
                <a:off x="3124200" y="4179093"/>
                <a:ext cx="1345065" cy="1173480"/>
              </a:xfrm>
              <a:prstGeom prst="cube">
                <a:avLst>
                  <a:gd name="adj" fmla="val 14655"/>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dirty="0" smtClean="0"/>
                  <a:t>Fiber-Optical Cable</a:t>
                </a:r>
                <a:endParaRPr lang="en-US" sz="2000" b="1" dirty="0"/>
              </a:p>
            </p:txBody>
          </p:sp>
        </p:grpSp>
        <p:grpSp>
          <p:nvGrpSpPr>
            <p:cNvPr id="22" name="Group 21"/>
            <p:cNvGrpSpPr/>
            <p:nvPr/>
          </p:nvGrpSpPr>
          <p:grpSpPr>
            <a:xfrm>
              <a:off x="1447800" y="2337237"/>
              <a:ext cx="6248400" cy="881653"/>
              <a:chOff x="1447800" y="2928347"/>
              <a:chExt cx="6248400" cy="881653"/>
            </a:xfrm>
          </p:grpSpPr>
          <p:sp>
            <p:nvSpPr>
              <p:cNvPr id="3" name="Cube 2"/>
              <p:cNvSpPr/>
              <p:nvPr/>
            </p:nvSpPr>
            <p:spPr>
              <a:xfrm>
                <a:off x="1447800" y="2928347"/>
                <a:ext cx="1981200" cy="881653"/>
              </a:xfrm>
              <a:prstGeom prst="cube">
                <a:avLst>
                  <a:gd name="adj" fmla="val 1465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Guided Media</a:t>
                </a:r>
                <a:r>
                  <a:rPr lang="en-US" sz="2000" b="1" dirty="0" smtClean="0"/>
                  <a:t> </a:t>
                </a:r>
                <a:endParaRPr lang="en-US" sz="2000" b="1" dirty="0"/>
              </a:p>
            </p:txBody>
          </p:sp>
          <p:sp>
            <p:nvSpPr>
              <p:cNvPr id="10" name="Cube 9"/>
              <p:cNvSpPr/>
              <p:nvPr/>
            </p:nvSpPr>
            <p:spPr>
              <a:xfrm>
                <a:off x="5715000" y="2928347"/>
                <a:ext cx="1981200" cy="881653"/>
              </a:xfrm>
              <a:prstGeom prst="cube">
                <a:avLst>
                  <a:gd name="adj" fmla="val 1465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Unguided Media</a:t>
                </a:r>
                <a:r>
                  <a:rPr lang="en-US" sz="2000" b="1" dirty="0" smtClean="0"/>
                  <a:t> </a:t>
                </a:r>
                <a:endParaRPr lang="en-US" sz="2000" b="1" dirty="0"/>
              </a:p>
            </p:txBody>
          </p:sp>
        </p:grpSp>
      </p:grpSp>
    </p:spTree>
    <p:extLst>
      <p:ext uri="{BB962C8B-B14F-4D97-AF65-F5344CB8AC3E}">
        <p14:creationId xmlns:p14="http://schemas.microsoft.com/office/powerpoint/2010/main" val="630206350"/>
      </p:ext>
    </p:extLst>
  </p:cSld>
  <p:clrMapOvr>
    <a:masterClrMapping/>
  </p:clrMapOvr>
  <mc:AlternateContent xmlns:mc="http://schemas.openxmlformats.org/markup-compatibility/2006" xmlns:p14="http://schemas.microsoft.com/office/powerpoint/2010/main">
    <mc:Choice Requires="p14">
      <p:transition spd="slow" p14:dur="3000">
        <p14:shred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80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1000"/>
                                        <p:tgtEl>
                                          <p:spTgt spid="9"/>
                                        </p:tgtEl>
                                      </p:cBhvr>
                                    </p:animEffect>
                                  </p:childTnLst>
                                </p:cTn>
                              </p:par>
                              <p:par>
                                <p:cTn id="13" presetID="10" presetClass="entr" presetSubtype="0" fill="hold" nodeType="withEffect">
                                  <p:stCondLst>
                                    <p:cond delay="2400"/>
                                  </p:stCondLst>
                                  <p:iterate type="wd">
                                    <p:tmPct val="0"/>
                                  </p:iterate>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34" presetClass="emph" presetSubtype="0" fill="hold" nodeType="withEffect">
                                  <p:stCondLst>
                                    <p:cond delay="2900"/>
                                  </p:stCondLst>
                                  <p:iterate type="wd">
                                    <p:tmPct val="10000"/>
                                  </p:iterate>
                                  <p:childTnLst>
                                    <p:animMotion origin="layout" path="M 0.0 0.0 L 0.0 -0.07213" pathEditMode="relative" ptsTypes="">
                                      <p:cBhvr>
                                        <p:cTn id="17" dur="250" accel="50000" decel="50000" autoRev="1" fill="hold">
                                          <p:stCondLst>
                                            <p:cond delay="0"/>
                                          </p:stCondLst>
                                        </p:cTn>
                                        <p:tgtEl>
                                          <p:spTgt spid="9">
                                            <p:txEl>
                                              <p:pRg st="0" end="0"/>
                                            </p:txEl>
                                          </p:spTgt>
                                        </p:tgtEl>
                                        <p:attrNameLst>
                                          <p:attrName>ppt_x</p:attrName>
                                          <p:attrName>ppt_y</p:attrName>
                                        </p:attrNameLst>
                                      </p:cBhvr>
                                    </p:animMotion>
                                    <p:animRot by="1500000">
                                      <p:cBhvr>
                                        <p:cTn id="18" dur="125" fill="hold">
                                          <p:stCondLst>
                                            <p:cond delay="0"/>
                                          </p:stCondLst>
                                        </p:cTn>
                                        <p:tgtEl>
                                          <p:spTgt spid="9">
                                            <p:txEl>
                                              <p:pRg st="0" end="0"/>
                                            </p:txEl>
                                          </p:spTgt>
                                        </p:tgtEl>
                                        <p:attrNameLst>
                                          <p:attrName>r</p:attrName>
                                        </p:attrNameLst>
                                      </p:cBhvr>
                                    </p:animRot>
                                    <p:animRot by="-1500000">
                                      <p:cBhvr>
                                        <p:cTn id="19" dur="125" fill="hold">
                                          <p:stCondLst>
                                            <p:cond delay="125"/>
                                          </p:stCondLst>
                                        </p:cTn>
                                        <p:tgtEl>
                                          <p:spTgt spid="9">
                                            <p:txEl>
                                              <p:pRg st="0" end="0"/>
                                            </p:txEl>
                                          </p:spTgt>
                                        </p:tgtEl>
                                        <p:attrNameLst>
                                          <p:attrName>r</p:attrName>
                                        </p:attrNameLst>
                                      </p:cBhvr>
                                    </p:animRot>
                                    <p:animRot by="-1500000">
                                      <p:cBhvr>
                                        <p:cTn id="20" dur="125" fill="hold">
                                          <p:stCondLst>
                                            <p:cond delay="250"/>
                                          </p:stCondLst>
                                        </p:cTn>
                                        <p:tgtEl>
                                          <p:spTgt spid="9">
                                            <p:txEl>
                                              <p:pRg st="0" end="0"/>
                                            </p:txEl>
                                          </p:spTgt>
                                        </p:tgtEl>
                                        <p:attrNameLst>
                                          <p:attrName>r</p:attrName>
                                        </p:attrNameLst>
                                      </p:cBhvr>
                                    </p:animRot>
                                    <p:animRot by="1500000">
                                      <p:cBhvr>
                                        <p:cTn id="21" dur="125" fill="hold">
                                          <p:stCondLst>
                                            <p:cond delay="375"/>
                                          </p:stCondLst>
                                        </p:cTn>
                                        <p:tgtEl>
                                          <p:spTgt spid="9">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left)">
                                      <p:cBhvr>
                                        <p:cTn id="26" dur="1000"/>
                                        <p:tgtEl>
                                          <p:spTgt spid="63"/>
                                        </p:tgtEl>
                                      </p:cBhvr>
                                    </p:animEffect>
                                  </p:childTnLst>
                                </p:cTn>
                              </p:par>
                              <p:par>
                                <p:cTn id="27" presetID="10" presetClass="entr" presetSubtype="0" fill="hold" nodeType="withEffect">
                                  <p:stCondLst>
                                    <p:cond delay="700"/>
                                  </p:stCondLst>
                                  <p:iterate type="wd">
                                    <p:tmPct val="0"/>
                                  </p:iterate>
                                  <p:childTnLst>
                                    <p:set>
                                      <p:cBhvr>
                                        <p:cTn id="28" dur="1" fill="hold">
                                          <p:stCondLst>
                                            <p:cond delay="0"/>
                                          </p:stCondLst>
                                        </p:cTn>
                                        <p:tgtEl>
                                          <p:spTgt spid="63">
                                            <p:txEl>
                                              <p:pRg st="0" end="0"/>
                                            </p:txEl>
                                          </p:spTgt>
                                        </p:tgtEl>
                                        <p:attrNameLst>
                                          <p:attrName>style.visibility</p:attrName>
                                        </p:attrNameLst>
                                      </p:cBhvr>
                                      <p:to>
                                        <p:strVal val="visible"/>
                                      </p:to>
                                    </p:set>
                                    <p:animEffect transition="in" filter="fade">
                                      <p:cBhvr>
                                        <p:cTn id="29" dur="500"/>
                                        <p:tgtEl>
                                          <p:spTgt spid="63">
                                            <p:txEl>
                                              <p:pRg st="0" end="0"/>
                                            </p:txEl>
                                          </p:spTgt>
                                        </p:tgtEl>
                                      </p:cBhvr>
                                    </p:animEffect>
                                  </p:childTnLst>
                                </p:cTn>
                              </p:par>
                              <p:par>
                                <p:cTn id="30" presetID="10" presetClass="entr" presetSubtype="0" fill="hold" nodeType="withEffect">
                                  <p:stCondLst>
                                    <p:cond delay="700"/>
                                  </p:stCondLst>
                                  <p:iterate type="wd">
                                    <p:tmPct val="0"/>
                                  </p:iterate>
                                  <p:childTnLst>
                                    <p:set>
                                      <p:cBhvr>
                                        <p:cTn id="31" dur="1" fill="hold">
                                          <p:stCondLst>
                                            <p:cond delay="0"/>
                                          </p:stCondLst>
                                        </p:cTn>
                                        <p:tgtEl>
                                          <p:spTgt spid="63">
                                            <p:txEl>
                                              <p:pRg st="1" end="1"/>
                                            </p:txEl>
                                          </p:spTgt>
                                        </p:tgtEl>
                                        <p:attrNameLst>
                                          <p:attrName>style.visibility</p:attrName>
                                        </p:attrNameLst>
                                      </p:cBhvr>
                                      <p:to>
                                        <p:strVal val="visible"/>
                                      </p:to>
                                    </p:set>
                                    <p:animEffect transition="in" filter="fade">
                                      <p:cBhvr>
                                        <p:cTn id="32" dur="500"/>
                                        <p:tgtEl>
                                          <p:spTgt spid="63">
                                            <p:txEl>
                                              <p:pRg st="1" end="1"/>
                                            </p:txEl>
                                          </p:spTgt>
                                        </p:tgtEl>
                                      </p:cBhvr>
                                    </p:animEffect>
                                  </p:childTnLst>
                                </p:cTn>
                              </p:par>
                              <p:par>
                                <p:cTn id="33" presetID="10" presetClass="entr" presetSubtype="0" fill="hold" nodeType="withEffect">
                                  <p:stCondLst>
                                    <p:cond delay="700"/>
                                  </p:stCondLst>
                                  <p:iterate type="wd">
                                    <p:tmPct val="0"/>
                                  </p:iterate>
                                  <p:childTnLst>
                                    <p:set>
                                      <p:cBhvr>
                                        <p:cTn id="34" dur="1" fill="hold">
                                          <p:stCondLst>
                                            <p:cond delay="0"/>
                                          </p:stCondLst>
                                        </p:cTn>
                                        <p:tgtEl>
                                          <p:spTgt spid="63">
                                            <p:txEl>
                                              <p:pRg st="2" end="2"/>
                                            </p:txEl>
                                          </p:spTgt>
                                        </p:tgtEl>
                                        <p:attrNameLst>
                                          <p:attrName>style.visibility</p:attrName>
                                        </p:attrNameLst>
                                      </p:cBhvr>
                                      <p:to>
                                        <p:strVal val="visible"/>
                                      </p:to>
                                    </p:set>
                                    <p:animEffect transition="in" filter="fade">
                                      <p:cBhvr>
                                        <p:cTn id="35" dur="500"/>
                                        <p:tgtEl>
                                          <p:spTgt spid="63">
                                            <p:txEl>
                                              <p:pRg st="2" end="2"/>
                                            </p:txEl>
                                          </p:spTgt>
                                        </p:tgtEl>
                                      </p:cBhvr>
                                    </p:animEffect>
                                  </p:childTnLst>
                                </p:cTn>
                              </p:par>
                              <p:par>
                                <p:cTn id="36" presetID="10" presetClass="entr" presetSubtype="0" fill="hold" nodeType="withEffect">
                                  <p:stCondLst>
                                    <p:cond delay="700"/>
                                  </p:stCondLst>
                                  <p:iterate type="wd">
                                    <p:tmPct val="0"/>
                                  </p:iterate>
                                  <p:childTnLst>
                                    <p:set>
                                      <p:cBhvr>
                                        <p:cTn id="37" dur="1" fill="hold">
                                          <p:stCondLst>
                                            <p:cond delay="0"/>
                                          </p:stCondLst>
                                        </p:cTn>
                                        <p:tgtEl>
                                          <p:spTgt spid="63">
                                            <p:txEl>
                                              <p:pRg st="3" end="3"/>
                                            </p:txEl>
                                          </p:spTgt>
                                        </p:tgtEl>
                                        <p:attrNameLst>
                                          <p:attrName>style.visibility</p:attrName>
                                        </p:attrNameLst>
                                      </p:cBhvr>
                                      <p:to>
                                        <p:strVal val="visible"/>
                                      </p:to>
                                    </p:set>
                                    <p:animEffect transition="in" filter="fade">
                                      <p:cBhvr>
                                        <p:cTn id="38" dur="500"/>
                                        <p:tgtEl>
                                          <p:spTgt spid="63">
                                            <p:txEl>
                                              <p:pRg st="3" end="3"/>
                                            </p:txEl>
                                          </p:spTgt>
                                        </p:tgtEl>
                                      </p:cBhvr>
                                    </p:animEffect>
                                  </p:childTnLst>
                                </p:cTn>
                              </p:par>
                              <p:par>
                                <p:cTn id="39" presetID="34" presetClass="emph" presetSubtype="0" fill="hold" nodeType="withEffect">
                                  <p:stCondLst>
                                    <p:cond delay="1300"/>
                                  </p:stCondLst>
                                  <p:iterate type="wd">
                                    <p:tmPct val="10000"/>
                                  </p:iterate>
                                  <p:childTnLst>
                                    <p:animMotion origin="layout" path="M 0.0 0.0 L 0.0 -0.07213" pathEditMode="relative" ptsTypes="">
                                      <p:cBhvr>
                                        <p:cTn id="40" dur="250" accel="50000" decel="50000" autoRev="1" fill="hold">
                                          <p:stCondLst>
                                            <p:cond delay="0"/>
                                          </p:stCondLst>
                                        </p:cTn>
                                        <p:tgtEl>
                                          <p:spTgt spid="63">
                                            <p:txEl>
                                              <p:pRg st="0" end="0"/>
                                            </p:txEl>
                                          </p:spTgt>
                                        </p:tgtEl>
                                        <p:attrNameLst>
                                          <p:attrName>ppt_x</p:attrName>
                                          <p:attrName>ppt_y</p:attrName>
                                        </p:attrNameLst>
                                      </p:cBhvr>
                                    </p:animMotion>
                                    <p:animRot by="1500000">
                                      <p:cBhvr>
                                        <p:cTn id="41" dur="125" fill="hold">
                                          <p:stCondLst>
                                            <p:cond delay="0"/>
                                          </p:stCondLst>
                                        </p:cTn>
                                        <p:tgtEl>
                                          <p:spTgt spid="63">
                                            <p:txEl>
                                              <p:pRg st="0" end="0"/>
                                            </p:txEl>
                                          </p:spTgt>
                                        </p:tgtEl>
                                        <p:attrNameLst>
                                          <p:attrName>r</p:attrName>
                                        </p:attrNameLst>
                                      </p:cBhvr>
                                    </p:animRot>
                                    <p:animRot by="-1500000">
                                      <p:cBhvr>
                                        <p:cTn id="42" dur="125" fill="hold">
                                          <p:stCondLst>
                                            <p:cond delay="125"/>
                                          </p:stCondLst>
                                        </p:cTn>
                                        <p:tgtEl>
                                          <p:spTgt spid="63">
                                            <p:txEl>
                                              <p:pRg st="0" end="0"/>
                                            </p:txEl>
                                          </p:spTgt>
                                        </p:tgtEl>
                                        <p:attrNameLst>
                                          <p:attrName>r</p:attrName>
                                        </p:attrNameLst>
                                      </p:cBhvr>
                                    </p:animRot>
                                    <p:animRot by="-1500000">
                                      <p:cBhvr>
                                        <p:cTn id="43" dur="125" fill="hold">
                                          <p:stCondLst>
                                            <p:cond delay="250"/>
                                          </p:stCondLst>
                                        </p:cTn>
                                        <p:tgtEl>
                                          <p:spTgt spid="63">
                                            <p:txEl>
                                              <p:pRg st="0" end="0"/>
                                            </p:txEl>
                                          </p:spTgt>
                                        </p:tgtEl>
                                        <p:attrNameLst>
                                          <p:attrName>r</p:attrName>
                                        </p:attrNameLst>
                                      </p:cBhvr>
                                    </p:animRot>
                                    <p:animRot by="1500000">
                                      <p:cBhvr>
                                        <p:cTn id="44" dur="125" fill="hold">
                                          <p:stCondLst>
                                            <p:cond delay="375"/>
                                          </p:stCondLst>
                                        </p:cTn>
                                        <p:tgtEl>
                                          <p:spTgt spid="63">
                                            <p:txEl>
                                              <p:pRg st="0" end="0"/>
                                            </p:txEl>
                                          </p:spTgt>
                                        </p:tgtEl>
                                        <p:attrNameLst>
                                          <p:attrName>r</p:attrName>
                                        </p:attrNameLst>
                                      </p:cBhvr>
                                    </p:animRot>
                                  </p:childTnLst>
                                </p:cTn>
                              </p:par>
                              <p:par>
                                <p:cTn id="45" presetID="34" presetClass="emph" presetSubtype="0" fill="hold" nodeType="withEffect">
                                  <p:stCondLst>
                                    <p:cond delay="1300"/>
                                  </p:stCondLst>
                                  <p:iterate type="wd">
                                    <p:tmPct val="10000"/>
                                  </p:iterate>
                                  <p:childTnLst>
                                    <p:animMotion origin="layout" path="M 0.0 0.0 L 0.0 -0.07213" pathEditMode="relative" ptsTypes="">
                                      <p:cBhvr>
                                        <p:cTn id="46" dur="250" accel="50000" decel="50000" autoRev="1" fill="hold">
                                          <p:stCondLst>
                                            <p:cond delay="0"/>
                                          </p:stCondLst>
                                        </p:cTn>
                                        <p:tgtEl>
                                          <p:spTgt spid="63">
                                            <p:txEl>
                                              <p:pRg st="1" end="1"/>
                                            </p:txEl>
                                          </p:spTgt>
                                        </p:tgtEl>
                                        <p:attrNameLst>
                                          <p:attrName>ppt_x</p:attrName>
                                          <p:attrName>ppt_y</p:attrName>
                                        </p:attrNameLst>
                                      </p:cBhvr>
                                    </p:animMotion>
                                    <p:animRot by="1500000">
                                      <p:cBhvr>
                                        <p:cTn id="47" dur="125" fill="hold">
                                          <p:stCondLst>
                                            <p:cond delay="0"/>
                                          </p:stCondLst>
                                        </p:cTn>
                                        <p:tgtEl>
                                          <p:spTgt spid="63">
                                            <p:txEl>
                                              <p:pRg st="1" end="1"/>
                                            </p:txEl>
                                          </p:spTgt>
                                        </p:tgtEl>
                                        <p:attrNameLst>
                                          <p:attrName>r</p:attrName>
                                        </p:attrNameLst>
                                      </p:cBhvr>
                                    </p:animRot>
                                    <p:animRot by="-1500000">
                                      <p:cBhvr>
                                        <p:cTn id="48" dur="125" fill="hold">
                                          <p:stCondLst>
                                            <p:cond delay="125"/>
                                          </p:stCondLst>
                                        </p:cTn>
                                        <p:tgtEl>
                                          <p:spTgt spid="63">
                                            <p:txEl>
                                              <p:pRg st="1" end="1"/>
                                            </p:txEl>
                                          </p:spTgt>
                                        </p:tgtEl>
                                        <p:attrNameLst>
                                          <p:attrName>r</p:attrName>
                                        </p:attrNameLst>
                                      </p:cBhvr>
                                    </p:animRot>
                                    <p:animRot by="-1500000">
                                      <p:cBhvr>
                                        <p:cTn id="49" dur="125" fill="hold">
                                          <p:stCondLst>
                                            <p:cond delay="250"/>
                                          </p:stCondLst>
                                        </p:cTn>
                                        <p:tgtEl>
                                          <p:spTgt spid="63">
                                            <p:txEl>
                                              <p:pRg st="1" end="1"/>
                                            </p:txEl>
                                          </p:spTgt>
                                        </p:tgtEl>
                                        <p:attrNameLst>
                                          <p:attrName>r</p:attrName>
                                        </p:attrNameLst>
                                      </p:cBhvr>
                                    </p:animRot>
                                    <p:animRot by="1500000">
                                      <p:cBhvr>
                                        <p:cTn id="50" dur="125" fill="hold">
                                          <p:stCondLst>
                                            <p:cond delay="375"/>
                                          </p:stCondLst>
                                        </p:cTn>
                                        <p:tgtEl>
                                          <p:spTgt spid="63">
                                            <p:txEl>
                                              <p:pRg st="1" end="1"/>
                                            </p:txEl>
                                          </p:spTgt>
                                        </p:tgtEl>
                                        <p:attrNameLst>
                                          <p:attrName>r</p:attrName>
                                        </p:attrNameLst>
                                      </p:cBhvr>
                                    </p:animRot>
                                  </p:childTnLst>
                                </p:cTn>
                              </p:par>
                              <p:par>
                                <p:cTn id="51" presetID="34" presetClass="emph" presetSubtype="0" fill="hold" nodeType="withEffect">
                                  <p:stCondLst>
                                    <p:cond delay="1300"/>
                                  </p:stCondLst>
                                  <p:iterate type="wd">
                                    <p:tmPct val="10000"/>
                                  </p:iterate>
                                  <p:childTnLst>
                                    <p:animMotion origin="layout" path="M 0.0 0.0 L 0.0 -0.07213" pathEditMode="relative" ptsTypes="">
                                      <p:cBhvr>
                                        <p:cTn id="52" dur="250" accel="50000" decel="50000" autoRev="1" fill="hold">
                                          <p:stCondLst>
                                            <p:cond delay="0"/>
                                          </p:stCondLst>
                                        </p:cTn>
                                        <p:tgtEl>
                                          <p:spTgt spid="63">
                                            <p:txEl>
                                              <p:pRg st="2" end="2"/>
                                            </p:txEl>
                                          </p:spTgt>
                                        </p:tgtEl>
                                        <p:attrNameLst>
                                          <p:attrName>ppt_x</p:attrName>
                                          <p:attrName>ppt_y</p:attrName>
                                        </p:attrNameLst>
                                      </p:cBhvr>
                                    </p:animMotion>
                                    <p:animRot by="1500000">
                                      <p:cBhvr>
                                        <p:cTn id="53" dur="125" fill="hold">
                                          <p:stCondLst>
                                            <p:cond delay="0"/>
                                          </p:stCondLst>
                                        </p:cTn>
                                        <p:tgtEl>
                                          <p:spTgt spid="63">
                                            <p:txEl>
                                              <p:pRg st="2" end="2"/>
                                            </p:txEl>
                                          </p:spTgt>
                                        </p:tgtEl>
                                        <p:attrNameLst>
                                          <p:attrName>r</p:attrName>
                                        </p:attrNameLst>
                                      </p:cBhvr>
                                    </p:animRot>
                                    <p:animRot by="-1500000">
                                      <p:cBhvr>
                                        <p:cTn id="54" dur="125" fill="hold">
                                          <p:stCondLst>
                                            <p:cond delay="125"/>
                                          </p:stCondLst>
                                        </p:cTn>
                                        <p:tgtEl>
                                          <p:spTgt spid="63">
                                            <p:txEl>
                                              <p:pRg st="2" end="2"/>
                                            </p:txEl>
                                          </p:spTgt>
                                        </p:tgtEl>
                                        <p:attrNameLst>
                                          <p:attrName>r</p:attrName>
                                        </p:attrNameLst>
                                      </p:cBhvr>
                                    </p:animRot>
                                    <p:animRot by="-1500000">
                                      <p:cBhvr>
                                        <p:cTn id="55" dur="125" fill="hold">
                                          <p:stCondLst>
                                            <p:cond delay="250"/>
                                          </p:stCondLst>
                                        </p:cTn>
                                        <p:tgtEl>
                                          <p:spTgt spid="63">
                                            <p:txEl>
                                              <p:pRg st="2" end="2"/>
                                            </p:txEl>
                                          </p:spTgt>
                                        </p:tgtEl>
                                        <p:attrNameLst>
                                          <p:attrName>r</p:attrName>
                                        </p:attrNameLst>
                                      </p:cBhvr>
                                    </p:animRot>
                                    <p:animRot by="1500000">
                                      <p:cBhvr>
                                        <p:cTn id="56" dur="125" fill="hold">
                                          <p:stCondLst>
                                            <p:cond delay="375"/>
                                          </p:stCondLst>
                                        </p:cTn>
                                        <p:tgtEl>
                                          <p:spTgt spid="63">
                                            <p:txEl>
                                              <p:pRg st="2" end="2"/>
                                            </p:txEl>
                                          </p:spTgt>
                                        </p:tgtEl>
                                        <p:attrNameLst>
                                          <p:attrName>r</p:attrName>
                                        </p:attrNameLst>
                                      </p:cBhvr>
                                    </p:animRot>
                                  </p:childTnLst>
                                </p:cTn>
                              </p:par>
                              <p:par>
                                <p:cTn id="57" presetID="34" presetClass="emph" presetSubtype="0" fill="hold" nodeType="withEffect">
                                  <p:stCondLst>
                                    <p:cond delay="1300"/>
                                  </p:stCondLst>
                                  <p:iterate type="wd">
                                    <p:tmPct val="10000"/>
                                  </p:iterate>
                                  <p:childTnLst>
                                    <p:animMotion origin="layout" path="M 0.0 0.0 L 0.0 -0.07213" pathEditMode="relative" ptsTypes="">
                                      <p:cBhvr>
                                        <p:cTn id="58" dur="250" accel="50000" decel="50000" autoRev="1" fill="hold">
                                          <p:stCondLst>
                                            <p:cond delay="0"/>
                                          </p:stCondLst>
                                        </p:cTn>
                                        <p:tgtEl>
                                          <p:spTgt spid="63">
                                            <p:txEl>
                                              <p:pRg st="3" end="3"/>
                                            </p:txEl>
                                          </p:spTgt>
                                        </p:tgtEl>
                                        <p:attrNameLst>
                                          <p:attrName>ppt_x</p:attrName>
                                          <p:attrName>ppt_y</p:attrName>
                                        </p:attrNameLst>
                                      </p:cBhvr>
                                    </p:animMotion>
                                    <p:animRot by="1500000">
                                      <p:cBhvr>
                                        <p:cTn id="59" dur="125" fill="hold">
                                          <p:stCondLst>
                                            <p:cond delay="0"/>
                                          </p:stCondLst>
                                        </p:cTn>
                                        <p:tgtEl>
                                          <p:spTgt spid="63">
                                            <p:txEl>
                                              <p:pRg st="3" end="3"/>
                                            </p:txEl>
                                          </p:spTgt>
                                        </p:tgtEl>
                                        <p:attrNameLst>
                                          <p:attrName>r</p:attrName>
                                        </p:attrNameLst>
                                      </p:cBhvr>
                                    </p:animRot>
                                    <p:animRot by="-1500000">
                                      <p:cBhvr>
                                        <p:cTn id="60" dur="125" fill="hold">
                                          <p:stCondLst>
                                            <p:cond delay="125"/>
                                          </p:stCondLst>
                                        </p:cTn>
                                        <p:tgtEl>
                                          <p:spTgt spid="63">
                                            <p:txEl>
                                              <p:pRg st="3" end="3"/>
                                            </p:txEl>
                                          </p:spTgt>
                                        </p:tgtEl>
                                        <p:attrNameLst>
                                          <p:attrName>r</p:attrName>
                                        </p:attrNameLst>
                                      </p:cBhvr>
                                    </p:animRot>
                                    <p:animRot by="-1500000">
                                      <p:cBhvr>
                                        <p:cTn id="61" dur="125" fill="hold">
                                          <p:stCondLst>
                                            <p:cond delay="250"/>
                                          </p:stCondLst>
                                        </p:cTn>
                                        <p:tgtEl>
                                          <p:spTgt spid="63">
                                            <p:txEl>
                                              <p:pRg st="3" end="3"/>
                                            </p:txEl>
                                          </p:spTgt>
                                        </p:tgtEl>
                                        <p:attrNameLst>
                                          <p:attrName>r</p:attrName>
                                        </p:attrNameLst>
                                      </p:cBhvr>
                                    </p:animRot>
                                    <p:animRot by="1500000">
                                      <p:cBhvr>
                                        <p:cTn id="62" dur="125" fill="hold">
                                          <p:stCondLst>
                                            <p:cond delay="375"/>
                                          </p:stCondLst>
                                        </p:cTn>
                                        <p:tgtEl>
                                          <p:spTgt spid="63">
                                            <p:txEl>
                                              <p:pRg st="3" end="3"/>
                                            </p:txEl>
                                          </p:spTgt>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1000"/>
                                        <p:tgtEl>
                                          <p:spTgt spid="64"/>
                                        </p:tgtEl>
                                      </p:cBhvr>
                                    </p:animEffect>
                                  </p:childTnLst>
                                </p:cTn>
                              </p:par>
                              <p:par>
                                <p:cTn id="68" presetID="10" presetClass="entr" presetSubtype="0" fill="hold" nodeType="withEffect">
                                  <p:stCondLst>
                                    <p:cond delay="600"/>
                                  </p:stCondLst>
                                  <p:iterate type="wd">
                                    <p:tmPct val="0"/>
                                  </p:iterate>
                                  <p:childTnLst>
                                    <p:set>
                                      <p:cBhvr>
                                        <p:cTn id="69" dur="1" fill="hold">
                                          <p:stCondLst>
                                            <p:cond delay="0"/>
                                          </p:stCondLst>
                                        </p:cTn>
                                        <p:tgtEl>
                                          <p:spTgt spid="64">
                                            <p:txEl>
                                              <p:pRg st="0" end="0"/>
                                            </p:txEl>
                                          </p:spTgt>
                                        </p:tgtEl>
                                        <p:attrNameLst>
                                          <p:attrName>style.visibility</p:attrName>
                                        </p:attrNameLst>
                                      </p:cBhvr>
                                      <p:to>
                                        <p:strVal val="visible"/>
                                      </p:to>
                                    </p:set>
                                    <p:animEffect transition="in" filter="fade">
                                      <p:cBhvr>
                                        <p:cTn id="70" dur="500"/>
                                        <p:tgtEl>
                                          <p:spTgt spid="64">
                                            <p:txEl>
                                              <p:pRg st="0" end="0"/>
                                            </p:txEl>
                                          </p:spTgt>
                                        </p:tgtEl>
                                      </p:cBhvr>
                                    </p:animEffect>
                                  </p:childTnLst>
                                </p:cTn>
                              </p:par>
                              <p:par>
                                <p:cTn id="71" presetID="10" presetClass="entr" presetSubtype="0" fill="hold" nodeType="withEffect">
                                  <p:stCondLst>
                                    <p:cond delay="600"/>
                                  </p:stCondLst>
                                  <p:iterate type="wd">
                                    <p:tmPct val="0"/>
                                  </p:iterate>
                                  <p:childTnLst>
                                    <p:set>
                                      <p:cBhvr>
                                        <p:cTn id="72" dur="1" fill="hold">
                                          <p:stCondLst>
                                            <p:cond delay="0"/>
                                          </p:stCondLst>
                                        </p:cTn>
                                        <p:tgtEl>
                                          <p:spTgt spid="64">
                                            <p:txEl>
                                              <p:pRg st="1" end="1"/>
                                            </p:txEl>
                                          </p:spTgt>
                                        </p:tgtEl>
                                        <p:attrNameLst>
                                          <p:attrName>style.visibility</p:attrName>
                                        </p:attrNameLst>
                                      </p:cBhvr>
                                      <p:to>
                                        <p:strVal val="visible"/>
                                      </p:to>
                                    </p:set>
                                    <p:animEffect transition="in" filter="fade">
                                      <p:cBhvr>
                                        <p:cTn id="73" dur="500"/>
                                        <p:tgtEl>
                                          <p:spTgt spid="64">
                                            <p:txEl>
                                              <p:pRg st="1" end="1"/>
                                            </p:txEl>
                                          </p:spTgt>
                                        </p:tgtEl>
                                      </p:cBhvr>
                                    </p:animEffect>
                                  </p:childTnLst>
                                </p:cTn>
                              </p:par>
                              <p:par>
                                <p:cTn id="74" presetID="10" presetClass="entr" presetSubtype="0" fill="hold" nodeType="withEffect">
                                  <p:stCondLst>
                                    <p:cond delay="600"/>
                                  </p:stCondLst>
                                  <p:iterate type="wd">
                                    <p:tmPct val="0"/>
                                  </p:iterate>
                                  <p:childTnLst>
                                    <p:set>
                                      <p:cBhvr>
                                        <p:cTn id="75" dur="1" fill="hold">
                                          <p:stCondLst>
                                            <p:cond delay="0"/>
                                          </p:stCondLst>
                                        </p:cTn>
                                        <p:tgtEl>
                                          <p:spTgt spid="64">
                                            <p:txEl>
                                              <p:pRg st="2" end="2"/>
                                            </p:txEl>
                                          </p:spTgt>
                                        </p:tgtEl>
                                        <p:attrNameLst>
                                          <p:attrName>style.visibility</p:attrName>
                                        </p:attrNameLst>
                                      </p:cBhvr>
                                      <p:to>
                                        <p:strVal val="visible"/>
                                      </p:to>
                                    </p:set>
                                    <p:animEffect transition="in" filter="fade">
                                      <p:cBhvr>
                                        <p:cTn id="76" dur="500"/>
                                        <p:tgtEl>
                                          <p:spTgt spid="64">
                                            <p:txEl>
                                              <p:pRg st="2" end="2"/>
                                            </p:txEl>
                                          </p:spTgt>
                                        </p:tgtEl>
                                      </p:cBhvr>
                                    </p:animEffect>
                                  </p:childTnLst>
                                </p:cTn>
                              </p:par>
                              <p:par>
                                <p:cTn id="77" presetID="34" presetClass="emph" presetSubtype="0" fill="hold" nodeType="withEffect">
                                  <p:stCondLst>
                                    <p:cond delay="1500"/>
                                  </p:stCondLst>
                                  <p:iterate type="wd">
                                    <p:tmPct val="10000"/>
                                  </p:iterate>
                                  <p:childTnLst>
                                    <p:animMotion origin="layout" path="M 0.0 0.0 L 0.0 -0.07213" pathEditMode="relative" ptsTypes="">
                                      <p:cBhvr>
                                        <p:cTn id="78" dur="250" accel="50000" decel="50000" autoRev="1" fill="hold">
                                          <p:stCondLst>
                                            <p:cond delay="0"/>
                                          </p:stCondLst>
                                        </p:cTn>
                                        <p:tgtEl>
                                          <p:spTgt spid="64">
                                            <p:txEl>
                                              <p:pRg st="0" end="0"/>
                                            </p:txEl>
                                          </p:spTgt>
                                        </p:tgtEl>
                                        <p:attrNameLst>
                                          <p:attrName>ppt_x</p:attrName>
                                          <p:attrName>ppt_y</p:attrName>
                                        </p:attrNameLst>
                                      </p:cBhvr>
                                    </p:animMotion>
                                    <p:animRot by="1500000">
                                      <p:cBhvr>
                                        <p:cTn id="79" dur="125" fill="hold">
                                          <p:stCondLst>
                                            <p:cond delay="0"/>
                                          </p:stCondLst>
                                        </p:cTn>
                                        <p:tgtEl>
                                          <p:spTgt spid="64">
                                            <p:txEl>
                                              <p:pRg st="0" end="0"/>
                                            </p:txEl>
                                          </p:spTgt>
                                        </p:tgtEl>
                                        <p:attrNameLst>
                                          <p:attrName>r</p:attrName>
                                        </p:attrNameLst>
                                      </p:cBhvr>
                                    </p:animRot>
                                    <p:animRot by="-1500000">
                                      <p:cBhvr>
                                        <p:cTn id="80" dur="125" fill="hold">
                                          <p:stCondLst>
                                            <p:cond delay="125"/>
                                          </p:stCondLst>
                                        </p:cTn>
                                        <p:tgtEl>
                                          <p:spTgt spid="64">
                                            <p:txEl>
                                              <p:pRg st="0" end="0"/>
                                            </p:txEl>
                                          </p:spTgt>
                                        </p:tgtEl>
                                        <p:attrNameLst>
                                          <p:attrName>r</p:attrName>
                                        </p:attrNameLst>
                                      </p:cBhvr>
                                    </p:animRot>
                                    <p:animRot by="-1500000">
                                      <p:cBhvr>
                                        <p:cTn id="81" dur="125" fill="hold">
                                          <p:stCondLst>
                                            <p:cond delay="250"/>
                                          </p:stCondLst>
                                        </p:cTn>
                                        <p:tgtEl>
                                          <p:spTgt spid="64">
                                            <p:txEl>
                                              <p:pRg st="0" end="0"/>
                                            </p:txEl>
                                          </p:spTgt>
                                        </p:tgtEl>
                                        <p:attrNameLst>
                                          <p:attrName>r</p:attrName>
                                        </p:attrNameLst>
                                      </p:cBhvr>
                                    </p:animRot>
                                    <p:animRot by="1500000">
                                      <p:cBhvr>
                                        <p:cTn id="82" dur="125" fill="hold">
                                          <p:stCondLst>
                                            <p:cond delay="375"/>
                                          </p:stCondLst>
                                        </p:cTn>
                                        <p:tgtEl>
                                          <p:spTgt spid="64">
                                            <p:txEl>
                                              <p:pRg st="0" end="0"/>
                                            </p:txEl>
                                          </p:spTgt>
                                        </p:tgtEl>
                                        <p:attrNameLst>
                                          <p:attrName>r</p:attrName>
                                        </p:attrNameLst>
                                      </p:cBhvr>
                                    </p:animRot>
                                  </p:childTnLst>
                                </p:cTn>
                              </p:par>
                              <p:par>
                                <p:cTn id="83" presetID="34" presetClass="emph" presetSubtype="0" fill="hold" nodeType="withEffect">
                                  <p:stCondLst>
                                    <p:cond delay="2200"/>
                                  </p:stCondLst>
                                  <p:iterate type="wd">
                                    <p:tmPct val="10000"/>
                                  </p:iterate>
                                  <p:childTnLst>
                                    <p:animMotion origin="layout" path="M 0.0 0.0 L 0.0 -0.07213" pathEditMode="relative" ptsTypes="">
                                      <p:cBhvr>
                                        <p:cTn id="84" dur="250" accel="50000" decel="50000" autoRev="1" fill="hold">
                                          <p:stCondLst>
                                            <p:cond delay="0"/>
                                          </p:stCondLst>
                                        </p:cTn>
                                        <p:tgtEl>
                                          <p:spTgt spid="64">
                                            <p:txEl>
                                              <p:pRg st="1" end="1"/>
                                            </p:txEl>
                                          </p:spTgt>
                                        </p:tgtEl>
                                        <p:attrNameLst>
                                          <p:attrName>ppt_x</p:attrName>
                                          <p:attrName>ppt_y</p:attrName>
                                        </p:attrNameLst>
                                      </p:cBhvr>
                                    </p:animMotion>
                                    <p:animRot by="1500000">
                                      <p:cBhvr>
                                        <p:cTn id="85" dur="125" fill="hold">
                                          <p:stCondLst>
                                            <p:cond delay="0"/>
                                          </p:stCondLst>
                                        </p:cTn>
                                        <p:tgtEl>
                                          <p:spTgt spid="64">
                                            <p:txEl>
                                              <p:pRg st="1" end="1"/>
                                            </p:txEl>
                                          </p:spTgt>
                                        </p:tgtEl>
                                        <p:attrNameLst>
                                          <p:attrName>r</p:attrName>
                                        </p:attrNameLst>
                                      </p:cBhvr>
                                    </p:animRot>
                                    <p:animRot by="-1500000">
                                      <p:cBhvr>
                                        <p:cTn id="86" dur="125" fill="hold">
                                          <p:stCondLst>
                                            <p:cond delay="125"/>
                                          </p:stCondLst>
                                        </p:cTn>
                                        <p:tgtEl>
                                          <p:spTgt spid="64">
                                            <p:txEl>
                                              <p:pRg st="1" end="1"/>
                                            </p:txEl>
                                          </p:spTgt>
                                        </p:tgtEl>
                                        <p:attrNameLst>
                                          <p:attrName>r</p:attrName>
                                        </p:attrNameLst>
                                      </p:cBhvr>
                                    </p:animRot>
                                    <p:animRot by="-1500000">
                                      <p:cBhvr>
                                        <p:cTn id="87" dur="125" fill="hold">
                                          <p:stCondLst>
                                            <p:cond delay="250"/>
                                          </p:stCondLst>
                                        </p:cTn>
                                        <p:tgtEl>
                                          <p:spTgt spid="64">
                                            <p:txEl>
                                              <p:pRg st="1" end="1"/>
                                            </p:txEl>
                                          </p:spTgt>
                                        </p:tgtEl>
                                        <p:attrNameLst>
                                          <p:attrName>r</p:attrName>
                                        </p:attrNameLst>
                                      </p:cBhvr>
                                    </p:animRot>
                                    <p:animRot by="1500000">
                                      <p:cBhvr>
                                        <p:cTn id="88" dur="125" fill="hold">
                                          <p:stCondLst>
                                            <p:cond delay="375"/>
                                          </p:stCondLst>
                                        </p:cTn>
                                        <p:tgtEl>
                                          <p:spTgt spid="64">
                                            <p:txEl>
                                              <p:pRg st="1" end="1"/>
                                            </p:txEl>
                                          </p:spTgt>
                                        </p:tgtEl>
                                        <p:attrNameLst>
                                          <p:attrName>r</p:attrName>
                                        </p:attrNameLst>
                                      </p:cBhvr>
                                    </p:animRot>
                                  </p:childTnLst>
                                </p:cTn>
                              </p:par>
                              <p:par>
                                <p:cTn id="89" presetID="34" presetClass="emph" presetSubtype="0" fill="hold" nodeType="withEffect">
                                  <p:stCondLst>
                                    <p:cond delay="2200"/>
                                  </p:stCondLst>
                                  <p:iterate type="wd">
                                    <p:tmPct val="10000"/>
                                  </p:iterate>
                                  <p:childTnLst>
                                    <p:animMotion origin="layout" path="M 0.0 0.0 L 0.0 -0.07213" pathEditMode="relative" ptsTypes="">
                                      <p:cBhvr>
                                        <p:cTn id="90" dur="250" accel="50000" decel="50000" autoRev="1" fill="hold">
                                          <p:stCondLst>
                                            <p:cond delay="0"/>
                                          </p:stCondLst>
                                        </p:cTn>
                                        <p:tgtEl>
                                          <p:spTgt spid="64">
                                            <p:txEl>
                                              <p:pRg st="2" end="2"/>
                                            </p:txEl>
                                          </p:spTgt>
                                        </p:tgtEl>
                                        <p:attrNameLst>
                                          <p:attrName>ppt_x</p:attrName>
                                          <p:attrName>ppt_y</p:attrName>
                                        </p:attrNameLst>
                                      </p:cBhvr>
                                    </p:animMotion>
                                    <p:animRot by="1500000">
                                      <p:cBhvr>
                                        <p:cTn id="91" dur="125" fill="hold">
                                          <p:stCondLst>
                                            <p:cond delay="0"/>
                                          </p:stCondLst>
                                        </p:cTn>
                                        <p:tgtEl>
                                          <p:spTgt spid="64">
                                            <p:txEl>
                                              <p:pRg st="2" end="2"/>
                                            </p:txEl>
                                          </p:spTgt>
                                        </p:tgtEl>
                                        <p:attrNameLst>
                                          <p:attrName>r</p:attrName>
                                        </p:attrNameLst>
                                      </p:cBhvr>
                                    </p:animRot>
                                    <p:animRot by="-1500000">
                                      <p:cBhvr>
                                        <p:cTn id="92" dur="125" fill="hold">
                                          <p:stCondLst>
                                            <p:cond delay="125"/>
                                          </p:stCondLst>
                                        </p:cTn>
                                        <p:tgtEl>
                                          <p:spTgt spid="64">
                                            <p:txEl>
                                              <p:pRg st="2" end="2"/>
                                            </p:txEl>
                                          </p:spTgt>
                                        </p:tgtEl>
                                        <p:attrNameLst>
                                          <p:attrName>r</p:attrName>
                                        </p:attrNameLst>
                                      </p:cBhvr>
                                    </p:animRot>
                                    <p:animRot by="-1500000">
                                      <p:cBhvr>
                                        <p:cTn id="93" dur="125" fill="hold">
                                          <p:stCondLst>
                                            <p:cond delay="250"/>
                                          </p:stCondLst>
                                        </p:cTn>
                                        <p:tgtEl>
                                          <p:spTgt spid="64">
                                            <p:txEl>
                                              <p:pRg st="2" end="2"/>
                                            </p:txEl>
                                          </p:spTgt>
                                        </p:tgtEl>
                                        <p:attrNameLst>
                                          <p:attrName>r</p:attrName>
                                        </p:attrNameLst>
                                      </p:cBhvr>
                                    </p:animRot>
                                    <p:animRot by="1500000">
                                      <p:cBhvr>
                                        <p:cTn id="94" dur="125" fill="hold">
                                          <p:stCondLst>
                                            <p:cond delay="375"/>
                                          </p:stCondLst>
                                        </p:cTn>
                                        <p:tgtEl>
                                          <p:spTgt spid="64">
                                            <p:txEl>
                                              <p:pRg st="2" end="2"/>
                                            </p:txEl>
                                          </p:spTgt>
                                        </p:tgtEl>
                                        <p:attrNameLst>
                                          <p:attrName>r</p:attrName>
                                        </p:attrNameLst>
                                      </p:cBhvr>
                                    </p:animRot>
                                  </p:childTnLst>
                                </p:cTn>
                              </p:par>
                            </p:childTnLst>
                          </p:cTn>
                        </p:par>
                      </p:childTnLst>
                    </p:cTn>
                  </p:par>
                  <p:par>
                    <p:cTn id="95" fill="hold">
                      <p:stCondLst>
                        <p:cond delay="indefinite"/>
                      </p:stCondLst>
                      <p:childTnLst>
                        <p:par>
                          <p:cTn id="96" fill="hold">
                            <p:stCondLst>
                              <p:cond delay="0"/>
                            </p:stCondLst>
                            <p:childTnLst>
                              <p:par>
                                <p:cTn id="97" presetID="25" presetClass="exit" presetSubtype="0" fill="hold" grpId="1" nodeType="clickEffect">
                                  <p:stCondLst>
                                    <p:cond delay="0"/>
                                  </p:stCondLst>
                                  <p:iterate type="wd">
                                    <p:tmPct val="0"/>
                                  </p:iterate>
                                  <p:childTnLst>
                                    <p:animEffect transition="out" filter="fade">
                                      <p:cBhvr>
                                        <p:cTn id="98" dur="1000" accel="50000">
                                          <p:stCondLst>
                                            <p:cond delay="0"/>
                                          </p:stCondLst>
                                        </p:cTn>
                                        <p:tgtEl>
                                          <p:spTgt spid="9">
                                            <p:txEl>
                                              <p:pRg st="0" end="0"/>
                                            </p:txEl>
                                          </p:spTgt>
                                        </p:tgtEl>
                                      </p:cBhvr>
                                    </p:animEffect>
                                    <p:anim calcmode="lin" valueType="num">
                                      <p:cBhvr>
                                        <p:cTn id="99" dur="500" accel="50000">
                                          <p:stCondLst>
                                            <p:cond delay="0"/>
                                          </p:stCondLst>
                                        </p:cTn>
                                        <p:tgtEl>
                                          <p:spTgt spid="9">
                                            <p:txEl>
                                              <p:pRg st="0" end="0"/>
                                            </p:txEl>
                                          </p:spTgt>
                                        </p:tgtEl>
                                        <p:attrNameLst>
                                          <p:attrName>ppt_y</p:attrName>
                                        </p:attrNameLst>
                                      </p:cBhvr>
                                      <p:tavLst>
                                        <p:tav tm="0">
                                          <p:val>
                                            <p:strVal val="ppt_y"/>
                                          </p:val>
                                        </p:tav>
                                        <p:tav tm="100000">
                                          <p:val>
                                            <p:strVal val="ppt_y+.1"/>
                                          </p:val>
                                        </p:tav>
                                      </p:tavLst>
                                    </p:anim>
                                    <p:anim calcmode="lin" valueType="num">
                                      <p:cBhvr>
                                        <p:cTn id="100" dur="500" decel="50000">
                                          <p:stCondLst>
                                            <p:cond delay="500"/>
                                          </p:stCondLst>
                                        </p:cTn>
                                        <p:tgtEl>
                                          <p:spTgt spid="9">
                                            <p:txEl>
                                              <p:pRg st="0" end="0"/>
                                            </p:txEl>
                                          </p:spTgt>
                                        </p:tgtEl>
                                        <p:attrNameLst>
                                          <p:attrName>ppt_y</p:attrName>
                                        </p:attrNameLst>
                                      </p:cBhvr>
                                      <p:tavLst>
                                        <p:tav tm="0">
                                          <p:val>
                                            <p:strVal val="ppt_y"/>
                                          </p:val>
                                        </p:tav>
                                        <p:tav tm="100000">
                                          <p:val>
                                            <p:strVal val="ppt_y-.1"/>
                                          </p:val>
                                        </p:tav>
                                      </p:tavLst>
                                    </p:anim>
                                    <p:anim calcmode="lin" valueType="num">
                                      <p:cBhvr>
                                        <p:cTn id="101" dur="500" accel="50000">
                                          <p:stCondLst>
                                            <p:cond delay="500"/>
                                          </p:stCondLst>
                                        </p:cTn>
                                        <p:tgtEl>
                                          <p:spTgt spid="9">
                                            <p:txEl>
                                              <p:pRg st="0" end="0"/>
                                            </p:txEl>
                                          </p:spTgt>
                                        </p:tgtEl>
                                        <p:attrNameLst>
                                          <p:attrName>ppt_x</p:attrName>
                                        </p:attrNameLst>
                                      </p:cBhvr>
                                      <p:tavLst>
                                        <p:tav tm="0">
                                          <p:val>
                                            <p:strVal val="ppt_x"/>
                                          </p:val>
                                        </p:tav>
                                        <p:tav tm="100000">
                                          <p:val>
                                            <p:strVal val="ppt_x+.4"/>
                                          </p:val>
                                        </p:tav>
                                      </p:tavLst>
                                    </p:anim>
                                    <p:anim calcmode="lin" valueType="num">
                                      <p:cBhvr>
                                        <p:cTn id="102" dur="1000"/>
                                        <p:tgtEl>
                                          <p:spTgt spid="9">
                                            <p:txEl>
                                              <p:pRg st="0" end="0"/>
                                            </p:txEl>
                                          </p:spTgt>
                                        </p:tgtEl>
                                        <p:attrNameLst>
                                          <p:attrName>ppt_h</p:attrName>
                                        </p:attrNameLst>
                                      </p:cBhvr>
                                      <p:tavLst>
                                        <p:tav tm="0">
                                          <p:val>
                                            <p:strVal val="ppt_h"/>
                                          </p:val>
                                        </p:tav>
                                        <p:tav tm="100000">
                                          <p:val>
                                            <p:strVal val="ppt_h"/>
                                          </p:val>
                                        </p:tav>
                                      </p:tavLst>
                                    </p:anim>
                                    <p:anim calcmode="lin" valueType="num">
                                      <p:cBhvr>
                                        <p:cTn id="103" dur="500" accel="50000">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104" dur="500" decel="50000">
                                          <p:stCondLst>
                                            <p:cond delay="50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105" dur="500" accel="50000">
                                          <p:stCondLst>
                                            <p:cond delay="500"/>
                                          </p:stCondLst>
                                        </p:cTn>
                                        <p:tgtEl>
                                          <p:spTgt spid="9">
                                            <p:txEl>
                                              <p:pRg st="0" end="0"/>
                                            </p:txEl>
                                          </p:spTgt>
                                        </p:tgtEl>
                                        <p:attrNameLst>
                                          <p:attrName>style.rotation</p:attrName>
                                        </p:attrNameLst>
                                      </p:cBhvr>
                                      <p:tavLst>
                                        <p:tav tm="0">
                                          <p:val>
                                            <p:fltVal val="0"/>
                                          </p:val>
                                        </p:tav>
                                        <p:tav tm="100000">
                                          <p:val>
                                            <p:fltVal val="-90"/>
                                          </p:val>
                                        </p:tav>
                                      </p:tavLst>
                                    </p:anim>
                                    <p:set>
                                      <p:cBhvr>
                                        <p:cTn id="106" dur="1" fill="hold">
                                          <p:stCondLst>
                                            <p:cond delay="999"/>
                                          </p:stCondLst>
                                        </p:cTn>
                                        <p:tgtEl>
                                          <p:spTgt spid="9">
                                            <p:txEl>
                                              <p:pRg st="0" end="0"/>
                                            </p:txEl>
                                          </p:spTgt>
                                        </p:tgtEl>
                                        <p:attrNameLst>
                                          <p:attrName>style.visibility</p:attrName>
                                        </p:attrNameLst>
                                      </p:cBhvr>
                                      <p:to>
                                        <p:strVal val="hidden"/>
                                      </p:to>
                                    </p:set>
                                  </p:childTnLst>
                                </p:cTn>
                              </p:par>
                              <p:par>
                                <p:cTn id="107" presetID="25" presetClass="exit" presetSubtype="0" fill="hold" grpId="1" nodeType="withEffect">
                                  <p:stCondLst>
                                    <p:cond delay="0"/>
                                  </p:stCondLst>
                                  <p:childTnLst>
                                    <p:animEffect transition="out" filter="fade">
                                      <p:cBhvr>
                                        <p:cTn id="108" dur="1000" accel="50000">
                                          <p:stCondLst>
                                            <p:cond delay="0"/>
                                          </p:stCondLst>
                                        </p:cTn>
                                        <p:tgtEl>
                                          <p:spTgt spid="9">
                                            <p:bg/>
                                          </p:spTgt>
                                        </p:tgtEl>
                                      </p:cBhvr>
                                    </p:animEffect>
                                    <p:anim calcmode="lin" valueType="num">
                                      <p:cBhvr>
                                        <p:cTn id="109" dur="500" accel="50000">
                                          <p:stCondLst>
                                            <p:cond delay="0"/>
                                          </p:stCondLst>
                                        </p:cTn>
                                        <p:tgtEl>
                                          <p:spTgt spid="9">
                                            <p:bg/>
                                          </p:spTgt>
                                        </p:tgtEl>
                                        <p:attrNameLst>
                                          <p:attrName>ppt_y</p:attrName>
                                        </p:attrNameLst>
                                      </p:cBhvr>
                                      <p:tavLst>
                                        <p:tav tm="0">
                                          <p:val>
                                            <p:strVal val="ppt_y"/>
                                          </p:val>
                                        </p:tav>
                                        <p:tav tm="100000">
                                          <p:val>
                                            <p:strVal val="ppt_y+.1"/>
                                          </p:val>
                                        </p:tav>
                                      </p:tavLst>
                                    </p:anim>
                                    <p:anim calcmode="lin" valueType="num">
                                      <p:cBhvr>
                                        <p:cTn id="110" dur="500" decel="50000">
                                          <p:stCondLst>
                                            <p:cond delay="500"/>
                                          </p:stCondLst>
                                        </p:cTn>
                                        <p:tgtEl>
                                          <p:spTgt spid="9">
                                            <p:bg/>
                                          </p:spTgt>
                                        </p:tgtEl>
                                        <p:attrNameLst>
                                          <p:attrName>ppt_y</p:attrName>
                                        </p:attrNameLst>
                                      </p:cBhvr>
                                      <p:tavLst>
                                        <p:tav tm="0">
                                          <p:val>
                                            <p:strVal val="ppt_y"/>
                                          </p:val>
                                        </p:tav>
                                        <p:tav tm="100000">
                                          <p:val>
                                            <p:strVal val="ppt_y-.1"/>
                                          </p:val>
                                        </p:tav>
                                      </p:tavLst>
                                    </p:anim>
                                    <p:anim calcmode="lin" valueType="num">
                                      <p:cBhvr>
                                        <p:cTn id="111" dur="500" accel="50000">
                                          <p:stCondLst>
                                            <p:cond delay="500"/>
                                          </p:stCondLst>
                                        </p:cTn>
                                        <p:tgtEl>
                                          <p:spTgt spid="9">
                                            <p:bg/>
                                          </p:spTgt>
                                        </p:tgtEl>
                                        <p:attrNameLst>
                                          <p:attrName>ppt_x</p:attrName>
                                        </p:attrNameLst>
                                      </p:cBhvr>
                                      <p:tavLst>
                                        <p:tav tm="0">
                                          <p:val>
                                            <p:strVal val="ppt_x"/>
                                          </p:val>
                                        </p:tav>
                                        <p:tav tm="100000">
                                          <p:val>
                                            <p:strVal val="ppt_x+.4"/>
                                          </p:val>
                                        </p:tav>
                                      </p:tavLst>
                                    </p:anim>
                                    <p:anim calcmode="lin" valueType="num">
                                      <p:cBhvr>
                                        <p:cTn id="112" dur="1000"/>
                                        <p:tgtEl>
                                          <p:spTgt spid="9">
                                            <p:bg/>
                                          </p:spTgt>
                                        </p:tgtEl>
                                        <p:attrNameLst>
                                          <p:attrName>ppt_h</p:attrName>
                                        </p:attrNameLst>
                                      </p:cBhvr>
                                      <p:tavLst>
                                        <p:tav tm="0">
                                          <p:val>
                                            <p:strVal val="ppt_h"/>
                                          </p:val>
                                        </p:tav>
                                        <p:tav tm="100000">
                                          <p:val>
                                            <p:strVal val="ppt_h"/>
                                          </p:val>
                                        </p:tav>
                                      </p:tavLst>
                                    </p:anim>
                                    <p:anim calcmode="lin" valueType="num">
                                      <p:cBhvr>
                                        <p:cTn id="113" dur="500" accel="50000">
                                          <p:stCondLst>
                                            <p:cond delay="0"/>
                                          </p:stCondLst>
                                        </p:cTn>
                                        <p:tgtEl>
                                          <p:spTgt spid="9">
                                            <p:bg/>
                                          </p:spTgt>
                                        </p:tgtEl>
                                        <p:attrNameLst>
                                          <p:attrName>ppt_w</p:attrName>
                                        </p:attrNameLst>
                                      </p:cBhvr>
                                      <p:tavLst>
                                        <p:tav tm="0">
                                          <p:val>
                                            <p:strVal val="ppt_w"/>
                                          </p:val>
                                        </p:tav>
                                        <p:tav tm="100000">
                                          <p:val>
                                            <p:strVal val="ppt_w*.05"/>
                                          </p:val>
                                        </p:tav>
                                      </p:tavLst>
                                    </p:anim>
                                    <p:anim calcmode="lin" valueType="num">
                                      <p:cBhvr>
                                        <p:cTn id="114" dur="500" decel="50000">
                                          <p:stCondLst>
                                            <p:cond delay="500"/>
                                          </p:stCondLst>
                                        </p:cTn>
                                        <p:tgtEl>
                                          <p:spTgt spid="9">
                                            <p:bg/>
                                          </p:spTgt>
                                        </p:tgtEl>
                                        <p:attrNameLst>
                                          <p:attrName>ppt_w</p:attrName>
                                        </p:attrNameLst>
                                      </p:cBhvr>
                                      <p:tavLst>
                                        <p:tav tm="0">
                                          <p:val>
                                            <p:strVal val="ppt_w"/>
                                          </p:val>
                                        </p:tav>
                                        <p:tav tm="100000">
                                          <p:val>
                                            <p:strVal val="ppt_w/.05"/>
                                          </p:val>
                                        </p:tav>
                                      </p:tavLst>
                                    </p:anim>
                                    <p:anim calcmode="lin" valueType="num">
                                      <p:cBhvr>
                                        <p:cTn id="115" dur="500" accel="50000">
                                          <p:stCondLst>
                                            <p:cond delay="500"/>
                                          </p:stCondLst>
                                        </p:cTn>
                                        <p:tgtEl>
                                          <p:spTgt spid="9">
                                            <p:bg/>
                                          </p:spTgt>
                                        </p:tgtEl>
                                        <p:attrNameLst>
                                          <p:attrName>style.rotation</p:attrName>
                                        </p:attrNameLst>
                                      </p:cBhvr>
                                      <p:tavLst>
                                        <p:tav tm="0">
                                          <p:val>
                                            <p:fltVal val="0"/>
                                          </p:val>
                                        </p:tav>
                                        <p:tav tm="100000">
                                          <p:val>
                                            <p:fltVal val="-90"/>
                                          </p:val>
                                        </p:tav>
                                      </p:tavLst>
                                    </p:anim>
                                    <p:set>
                                      <p:cBhvr>
                                        <p:cTn id="116" dur="1" fill="hold">
                                          <p:stCondLst>
                                            <p:cond delay="999"/>
                                          </p:stCondLst>
                                        </p:cTn>
                                        <p:tgtEl>
                                          <p:spTgt spid="9">
                                            <p:bg/>
                                          </p:spTgt>
                                        </p:tgtEl>
                                        <p:attrNameLst>
                                          <p:attrName>style.visibility</p:attrName>
                                        </p:attrNameLst>
                                      </p:cBhvr>
                                      <p:to>
                                        <p:strVal val="hidden"/>
                                      </p:to>
                                    </p:set>
                                  </p:childTnLst>
                                </p:cTn>
                              </p:par>
                              <p:par>
                                <p:cTn id="117" presetID="25" presetClass="exit" presetSubtype="0" fill="hold" grpId="1" nodeType="withEffect">
                                  <p:stCondLst>
                                    <p:cond delay="0"/>
                                  </p:stCondLst>
                                  <p:iterate type="wd">
                                    <p:tmPct val="0"/>
                                  </p:iterate>
                                  <p:childTnLst>
                                    <p:animEffect transition="out" filter="fade">
                                      <p:cBhvr>
                                        <p:cTn id="118" dur="1000" accel="50000">
                                          <p:stCondLst>
                                            <p:cond delay="0"/>
                                          </p:stCondLst>
                                        </p:cTn>
                                        <p:tgtEl>
                                          <p:spTgt spid="63">
                                            <p:txEl>
                                              <p:pRg st="0" end="0"/>
                                            </p:txEl>
                                          </p:spTgt>
                                        </p:tgtEl>
                                      </p:cBhvr>
                                    </p:animEffect>
                                    <p:anim calcmode="lin" valueType="num">
                                      <p:cBhvr>
                                        <p:cTn id="119" dur="500" accel="50000">
                                          <p:stCondLst>
                                            <p:cond delay="0"/>
                                          </p:stCondLst>
                                        </p:cTn>
                                        <p:tgtEl>
                                          <p:spTgt spid="63">
                                            <p:txEl>
                                              <p:pRg st="0" end="0"/>
                                            </p:txEl>
                                          </p:spTgt>
                                        </p:tgtEl>
                                        <p:attrNameLst>
                                          <p:attrName>ppt_y</p:attrName>
                                        </p:attrNameLst>
                                      </p:cBhvr>
                                      <p:tavLst>
                                        <p:tav tm="0">
                                          <p:val>
                                            <p:strVal val="ppt_y"/>
                                          </p:val>
                                        </p:tav>
                                        <p:tav tm="100000">
                                          <p:val>
                                            <p:strVal val="ppt_y+.1"/>
                                          </p:val>
                                        </p:tav>
                                      </p:tavLst>
                                    </p:anim>
                                    <p:anim calcmode="lin" valueType="num">
                                      <p:cBhvr>
                                        <p:cTn id="120" dur="500" decel="50000">
                                          <p:stCondLst>
                                            <p:cond delay="500"/>
                                          </p:stCondLst>
                                        </p:cTn>
                                        <p:tgtEl>
                                          <p:spTgt spid="63">
                                            <p:txEl>
                                              <p:pRg st="0" end="0"/>
                                            </p:txEl>
                                          </p:spTgt>
                                        </p:tgtEl>
                                        <p:attrNameLst>
                                          <p:attrName>ppt_y</p:attrName>
                                        </p:attrNameLst>
                                      </p:cBhvr>
                                      <p:tavLst>
                                        <p:tav tm="0">
                                          <p:val>
                                            <p:strVal val="ppt_y"/>
                                          </p:val>
                                        </p:tav>
                                        <p:tav tm="100000">
                                          <p:val>
                                            <p:strVal val="ppt_y-.1"/>
                                          </p:val>
                                        </p:tav>
                                      </p:tavLst>
                                    </p:anim>
                                    <p:anim calcmode="lin" valueType="num">
                                      <p:cBhvr>
                                        <p:cTn id="121" dur="500" accel="50000">
                                          <p:stCondLst>
                                            <p:cond delay="500"/>
                                          </p:stCondLst>
                                        </p:cTn>
                                        <p:tgtEl>
                                          <p:spTgt spid="63">
                                            <p:txEl>
                                              <p:pRg st="0" end="0"/>
                                            </p:txEl>
                                          </p:spTgt>
                                        </p:tgtEl>
                                        <p:attrNameLst>
                                          <p:attrName>ppt_x</p:attrName>
                                        </p:attrNameLst>
                                      </p:cBhvr>
                                      <p:tavLst>
                                        <p:tav tm="0">
                                          <p:val>
                                            <p:strVal val="ppt_x"/>
                                          </p:val>
                                        </p:tav>
                                        <p:tav tm="100000">
                                          <p:val>
                                            <p:strVal val="ppt_x+.4"/>
                                          </p:val>
                                        </p:tav>
                                      </p:tavLst>
                                    </p:anim>
                                    <p:anim calcmode="lin" valueType="num">
                                      <p:cBhvr>
                                        <p:cTn id="122" dur="1000"/>
                                        <p:tgtEl>
                                          <p:spTgt spid="63">
                                            <p:txEl>
                                              <p:pRg st="0" end="0"/>
                                            </p:txEl>
                                          </p:spTgt>
                                        </p:tgtEl>
                                        <p:attrNameLst>
                                          <p:attrName>ppt_h</p:attrName>
                                        </p:attrNameLst>
                                      </p:cBhvr>
                                      <p:tavLst>
                                        <p:tav tm="0">
                                          <p:val>
                                            <p:strVal val="ppt_h"/>
                                          </p:val>
                                        </p:tav>
                                        <p:tav tm="100000">
                                          <p:val>
                                            <p:strVal val="ppt_h"/>
                                          </p:val>
                                        </p:tav>
                                      </p:tavLst>
                                    </p:anim>
                                    <p:anim calcmode="lin" valueType="num">
                                      <p:cBhvr>
                                        <p:cTn id="123" dur="500" accel="50000">
                                          <p:stCondLst>
                                            <p:cond delay="0"/>
                                          </p:stCondLst>
                                        </p:cTn>
                                        <p:tgtEl>
                                          <p:spTgt spid="63">
                                            <p:txEl>
                                              <p:pRg st="0" end="0"/>
                                            </p:txEl>
                                          </p:spTgt>
                                        </p:tgtEl>
                                        <p:attrNameLst>
                                          <p:attrName>ppt_w</p:attrName>
                                        </p:attrNameLst>
                                      </p:cBhvr>
                                      <p:tavLst>
                                        <p:tav tm="0">
                                          <p:val>
                                            <p:strVal val="ppt_w"/>
                                          </p:val>
                                        </p:tav>
                                        <p:tav tm="100000">
                                          <p:val>
                                            <p:strVal val="ppt_w*.05"/>
                                          </p:val>
                                        </p:tav>
                                      </p:tavLst>
                                    </p:anim>
                                    <p:anim calcmode="lin" valueType="num">
                                      <p:cBhvr>
                                        <p:cTn id="124" dur="500" decel="50000">
                                          <p:stCondLst>
                                            <p:cond delay="500"/>
                                          </p:stCondLst>
                                        </p:cTn>
                                        <p:tgtEl>
                                          <p:spTgt spid="63">
                                            <p:txEl>
                                              <p:pRg st="0" end="0"/>
                                            </p:txEl>
                                          </p:spTgt>
                                        </p:tgtEl>
                                        <p:attrNameLst>
                                          <p:attrName>ppt_w</p:attrName>
                                        </p:attrNameLst>
                                      </p:cBhvr>
                                      <p:tavLst>
                                        <p:tav tm="0">
                                          <p:val>
                                            <p:strVal val="ppt_w"/>
                                          </p:val>
                                        </p:tav>
                                        <p:tav tm="100000">
                                          <p:val>
                                            <p:strVal val="ppt_w/.05"/>
                                          </p:val>
                                        </p:tav>
                                      </p:tavLst>
                                    </p:anim>
                                    <p:anim calcmode="lin" valueType="num">
                                      <p:cBhvr>
                                        <p:cTn id="125" dur="500" accel="50000">
                                          <p:stCondLst>
                                            <p:cond delay="500"/>
                                          </p:stCondLst>
                                        </p:cTn>
                                        <p:tgtEl>
                                          <p:spTgt spid="63">
                                            <p:txEl>
                                              <p:pRg st="0" end="0"/>
                                            </p:txEl>
                                          </p:spTgt>
                                        </p:tgtEl>
                                        <p:attrNameLst>
                                          <p:attrName>style.rotation</p:attrName>
                                        </p:attrNameLst>
                                      </p:cBhvr>
                                      <p:tavLst>
                                        <p:tav tm="0">
                                          <p:val>
                                            <p:fltVal val="0"/>
                                          </p:val>
                                        </p:tav>
                                        <p:tav tm="100000">
                                          <p:val>
                                            <p:fltVal val="-90"/>
                                          </p:val>
                                        </p:tav>
                                      </p:tavLst>
                                    </p:anim>
                                    <p:set>
                                      <p:cBhvr>
                                        <p:cTn id="126" dur="1" fill="hold">
                                          <p:stCondLst>
                                            <p:cond delay="999"/>
                                          </p:stCondLst>
                                        </p:cTn>
                                        <p:tgtEl>
                                          <p:spTgt spid="63">
                                            <p:txEl>
                                              <p:pRg st="0" end="0"/>
                                            </p:txEl>
                                          </p:spTgt>
                                        </p:tgtEl>
                                        <p:attrNameLst>
                                          <p:attrName>style.visibility</p:attrName>
                                        </p:attrNameLst>
                                      </p:cBhvr>
                                      <p:to>
                                        <p:strVal val="hidden"/>
                                      </p:to>
                                    </p:set>
                                  </p:childTnLst>
                                </p:cTn>
                              </p:par>
                              <p:par>
                                <p:cTn id="127" presetID="25" presetClass="exit" presetSubtype="0" fill="hold" grpId="1" nodeType="withEffect">
                                  <p:stCondLst>
                                    <p:cond delay="0"/>
                                  </p:stCondLst>
                                  <p:iterate type="wd">
                                    <p:tmPct val="0"/>
                                  </p:iterate>
                                  <p:childTnLst>
                                    <p:animEffect transition="out" filter="fade">
                                      <p:cBhvr>
                                        <p:cTn id="128" dur="1000" accel="50000">
                                          <p:stCondLst>
                                            <p:cond delay="0"/>
                                          </p:stCondLst>
                                        </p:cTn>
                                        <p:tgtEl>
                                          <p:spTgt spid="63">
                                            <p:txEl>
                                              <p:pRg st="1" end="1"/>
                                            </p:txEl>
                                          </p:spTgt>
                                        </p:tgtEl>
                                      </p:cBhvr>
                                    </p:animEffect>
                                    <p:anim calcmode="lin" valueType="num">
                                      <p:cBhvr>
                                        <p:cTn id="129" dur="500" accel="50000">
                                          <p:stCondLst>
                                            <p:cond delay="0"/>
                                          </p:stCondLst>
                                        </p:cTn>
                                        <p:tgtEl>
                                          <p:spTgt spid="63">
                                            <p:txEl>
                                              <p:pRg st="1" end="1"/>
                                            </p:txEl>
                                          </p:spTgt>
                                        </p:tgtEl>
                                        <p:attrNameLst>
                                          <p:attrName>ppt_y</p:attrName>
                                        </p:attrNameLst>
                                      </p:cBhvr>
                                      <p:tavLst>
                                        <p:tav tm="0">
                                          <p:val>
                                            <p:strVal val="ppt_y"/>
                                          </p:val>
                                        </p:tav>
                                        <p:tav tm="100000">
                                          <p:val>
                                            <p:strVal val="ppt_y+.1"/>
                                          </p:val>
                                        </p:tav>
                                      </p:tavLst>
                                    </p:anim>
                                    <p:anim calcmode="lin" valueType="num">
                                      <p:cBhvr>
                                        <p:cTn id="130" dur="500" decel="50000">
                                          <p:stCondLst>
                                            <p:cond delay="500"/>
                                          </p:stCondLst>
                                        </p:cTn>
                                        <p:tgtEl>
                                          <p:spTgt spid="63">
                                            <p:txEl>
                                              <p:pRg st="1" end="1"/>
                                            </p:txEl>
                                          </p:spTgt>
                                        </p:tgtEl>
                                        <p:attrNameLst>
                                          <p:attrName>ppt_y</p:attrName>
                                        </p:attrNameLst>
                                      </p:cBhvr>
                                      <p:tavLst>
                                        <p:tav tm="0">
                                          <p:val>
                                            <p:strVal val="ppt_y"/>
                                          </p:val>
                                        </p:tav>
                                        <p:tav tm="100000">
                                          <p:val>
                                            <p:strVal val="ppt_y-.1"/>
                                          </p:val>
                                        </p:tav>
                                      </p:tavLst>
                                    </p:anim>
                                    <p:anim calcmode="lin" valueType="num">
                                      <p:cBhvr>
                                        <p:cTn id="131" dur="500" accel="50000">
                                          <p:stCondLst>
                                            <p:cond delay="500"/>
                                          </p:stCondLst>
                                        </p:cTn>
                                        <p:tgtEl>
                                          <p:spTgt spid="63">
                                            <p:txEl>
                                              <p:pRg st="1" end="1"/>
                                            </p:txEl>
                                          </p:spTgt>
                                        </p:tgtEl>
                                        <p:attrNameLst>
                                          <p:attrName>ppt_x</p:attrName>
                                        </p:attrNameLst>
                                      </p:cBhvr>
                                      <p:tavLst>
                                        <p:tav tm="0">
                                          <p:val>
                                            <p:strVal val="ppt_x"/>
                                          </p:val>
                                        </p:tav>
                                        <p:tav tm="100000">
                                          <p:val>
                                            <p:strVal val="ppt_x+.4"/>
                                          </p:val>
                                        </p:tav>
                                      </p:tavLst>
                                    </p:anim>
                                    <p:anim calcmode="lin" valueType="num">
                                      <p:cBhvr>
                                        <p:cTn id="132" dur="1000"/>
                                        <p:tgtEl>
                                          <p:spTgt spid="63">
                                            <p:txEl>
                                              <p:pRg st="1" end="1"/>
                                            </p:txEl>
                                          </p:spTgt>
                                        </p:tgtEl>
                                        <p:attrNameLst>
                                          <p:attrName>ppt_h</p:attrName>
                                        </p:attrNameLst>
                                      </p:cBhvr>
                                      <p:tavLst>
                                        <p:tav tm="0">
                                          <p:val>
                                            <p:strVal val="ppt_h"/>
                                          </p:val>
                                        </p:tav>
                                        <p:tav tm="100000">
                                          <p:val>
                                            <p:strVal val="ppt_h"/>
                                          </p:val>
                                        </p:tav>
                                      </p:tavLst>
                                    </p:anim>
                                    <p:anim calcmode="lin" valueType="num">
                                      <p:cBhvr>
                                        <p:cTn id="133" dur="500" accel="50000">
                                          <p:stCondLst>
                                            <p:cond delay="0"/>
                                          </p:stCondLst>
                                        </p:cTn>
                                        <p:tgtEl>
                                          <p:spTgt spid="63">
                                            <p:txEl>
                                              <p:pRg st="1" end="1"/>
                                            </p:txEl>
                                          </p:spTgt>
                                        </p:tgtEl>
                                        <p:attrNameLst>
                                          <p:attrName>ppt_w</p:attrName>
                                        </p:attrNameLst>
                                      </p:cBhvr>
                                      <p:tavLst>
                                        <p:tav tm="0">
                                          <p:val>
                                            <p:strVal val="ppt_w"/>
                                          </p:val>
                                        </p:tav>
                                        <p:tav tm="100000">
                                          <p:val>
                                            <p:strVal val="ppt_w*.05"/>
                                          </p:val>
                                        </p:tav>
                                      </p:tavLst>
                                    </p:anim>
                                    <p:anim calcmode="lin" valueType="num">
                                      <p:cBhvr>
                                        <p:cTn id="134" dur="500" decel="50000">
                                          <p:stCondLst>
                                            <p:cond delay="500"/>
                                          </p:stCondLst>
                                        </p:cTn>
                                        <p:tgtEl>
                                          <p:spTgt spid="63">
                                            <p:txEl>
                                              <p:pRg st="1" end="1"/>
                                            </p:txEl>
                                          </p:spTgt>
                                        </p:tgtEl>
                                        <p:attrNameLst>
                                          <p:attrName>ppt_w</p:attrName>
                                        </p:attrNameLst>
                                      </p:cBhvr>
                                      <p:tavLst>
                                        <p:tav tm="0">
                                          <p:val>
                                            <p:strVal val="ppt_w"/>
                                          </p:val>
                                        </p:tav>
                                        <p:tav tm="100000">
                                          <p:val>
                                            <p:strVal val="ppt_w/.05"/>
                                          </p:val>
                                        </p:tav>
                                      </p:tavLst>
                                    </p:anim>
                                    <p:anim calcmode="lin" valueType="num">
                                      <p:cBhvr>
                                        <p:cTn id="135" dur="500" accel="50000">
                                          <p:stCondLst>
                                            <p:cond delay="500"/>
                                          </p:stCondLst>
                                        </p:cTn>
                                        <p:tgtEl>
                                          <p:spTgt spid="63">
                                            <p:txEl>
                                              <p:pRg st="1" end="1"/>
                                            </p:txEl>
                                          </p:spTgt>
                                        </p:tgtEl>
                                        <p:attrNameLst>
                                          <p:attrName>style.rotation</p:attrName>
                                        </p:attrNameLst>
                                      </p:cBhvr>
                                      <p:tavLst>
                                        <p:tav tm="0">
                                          <p:val>
                                            <p:fltVal val="0"/>
                                          </p:val>
                                        </p:tav>
                                        <p:tav tm="100000">
                                          <p:val>
                                            <p:fltVal val="-90"/>
                                          </p:val>
                                        </p:tav>
                                      </p:tavLst>
                                    </p:anim>
                                    <p:set>
                                      <p:cBhvr>
                                        <p:cTn id="136" dur="1" fill="hold">
                                          <p:stCondLst>
                                            <p:cond delay="999"/>
                                          </p:stCondLst>
                                        </p:cTn>
                                        <p:tgtEl>
                                          <p:spTgt spid="63">
                                            <p:txEl>
                                              <p:pRg st="1" end="1"/>
                                            </p:txEl>
                                          </p:spTgt>
                                        </p:tgtEl>
                                        <p:attrNameLst>
                                          <p:attrName>style.visibility</p:attrName>
                                        </p:attrNameLst>
                                      </p:cBhvr>
                                      <p:to>
                                        <p:strVal val="hidden"/>
                                      </p:to>
                                    </p:set>
                                  </p:childTnLst>
                                </p:cTn>
                              </p:par>
                              <p:par>
                                <p:cTn id="137" presetID="25" presetClass="exit" presetSubtype="0" fill="hold" grpId="1" nodeType="withEffect">
                                  <p:stCondLst>
                                    <p:cond delay="0"/>
                                  </p:stCondLst>
                                  <p:iterate type="wd">
                                    <p:tmPct val="0"/>
                                  </p:iterate>
                                  <p:childTnLst>
                                    <p:animEffect transition="out" filter="fade">
                                      <p:cBhvr>
                                        <p:cTn id="138" dur="1000" accel="50000">
                                          <p:stCondLst>
                                            <p:cond delay="0"/>
                                          </p:stCondLst>
                                        </p:cTn>
                                        <p:tgtEl>
                                          <p:spTgt spid="63">
                                            <p:txEl>
                                              <p:pRg st="2" end="2"/>
                                            </p:txEl>
                                          </p:spTgt>
                                        </p:tgtEl>
                                      </p:cBhvr>
                                    </p:animEffect>
                                    <p:anim calcmode="lin" valueType="num">
                                      <p:cBhvr>
                                        <p:cTn id="139" dur="500" accel="50000">
                                          <p:stCondLst>
                                            <p:cond delay="0"/>
                                          </p:stCondLst>
                                        </p:cTn>
                                        <p:tgtEl>
                                          <p:spTgt spid="63">
                                            <p:txEl>
                                              <p:pRg st="2" end="2"/>
                                            </p:txEl>
                                          </p:spTgt>
                                        </p:tgtEl>
                                        <p:attrNameLst>
                                          <p:attrName>ppt_y</p:attrName>
                                        </p:attrNameLst>
                                      </p:cBhvr>
                                      <p:tavLst>
                                        <p:tav tm="0">
                                          <p:val>
                                            <p:strVal val="ppt_y"/>
                                          </p:val>
                                        </p:tav>
                                        <p:tav tm="100000">
                                          <p:val>
                                            <p:strVal val="ppt_y+.1"/>
                                          </p:val>
                                        </p:tav>
                                      </p:tavLst>
                                    </p:anim>
                                    <p:anim calcmode="lin" valueType="num">
                                      <p:cBhvr>
                                        <p:cTn id="140" dur="500" decel="50000">
                                          <p:stCondLst>
                                            <p:cond delay="500"/>
                                          </p:stCondLst>
                                        </p:cTn>
                                        <p:tgtEl>
                                          <p:spTgt spid="63">
                                            <p:txEl>
                                              <p:pRg st="2" end="2"/>
                                            </p:txEl>
                                          </p:spTgt>
                                        </p:tgtEl>
                                        <p:attrNameLst>
                                          <p:attrName>ppt_y</p:attrName>
                                        </p:attrNameLst>
                                      </p:cBhvr>
                                      <p:tavLst>
                                        <p:tav tm="0">
                                          <p:val>
                                            <p:strVal val="ppt_y"/>
                                          </p:val>
                                        </p:tav>
                                        <p:tav tm="100000">
                                          <p:val>
                                            <p:strVal val="ppt_y-.1"/>
                                          </p:val>
                                        </p:tav>
                                      </p:tavLst>
                                    </p:anim>
                                    <p:anim calcmode="lin" valueType="num">
                                      <p:cBhvr>
                                        <p:cTn id="141" dur="500" accel="50000">
                                          <p:stCondLst>
                                            <p:cond delay="500"/>
                                          </p:stCondLst>
                                        </p:cTn>
                                        <p:tgtEl>
                                          <p:spTgt spid="63">
                                            <p:txEl>
                                              <p:pRg st="2" end="2"/>
                                            </p:txEl>
                                          </p:spTgt>
                                        </p:tgtEl>
                                        <p:attrNameLst>
                                          <p:attrName>ppt_x</p:attrName>
                                        </p:attrNameLst>
                                      </p:cBhvr>
                                      <p:tavLst>
                                        <p:tav tm="0">
                                          <p:val>
                                            <p:strVal val="ppt_x"/>
                                          </p:val>
                                        </p:tav>
                                        <p:tav tm="100000">
                                          <p:val>
                                            <p:strVal val="ppt_x+.4"/>
                                          </p:val>
                                        </p:tav>
                                      </p:tavLst>
                                    </p:anim>
                                    <p:anim calcmode="lin" valueType="num">
                                      <p:cBhvr>
                                        <p:cTn id="142" dur="1000"/>
                                        <p:tgtEl>
                                          <p:spTgt spid="63">
                                            <p:txEl>
                                              <p:pRg st="2" end="2"/>
                                            </p:txEl>
                                          </p:spTgt>
                                        </p:tgtEl>
                                        <p:attrNameLst>
                                          <p:attrName>ppt_h</p:attrName>
                                        </p:attrNameLst>
                                      </p:cBhvr>
                                      <p:tavLst>
                                        <p:tav tm="0">
                                          <p:val>
                                            <p:strVal val="ppt_h"/>
                                          </p:val>
                                        </p:tav>
                                        <p:tav tm="100000">
                                          <p:val>
                                            <p:strVal val="ppt_h"/>
                                          </p:val>
                                        </p:tav>
                                      </p:tavLst>
                                    </p:anim>
                                    <p:anim calcmode="lin" valueType="num">
                                      <p:cBhvr>
                                        <p:cTn id="143" dur="500" accel="50000">
                                          <p:stCondLst>
                                            <p:cond delay="0"/>
                                          </p:stCondLst>
                                        </p:cTn>
                                        <p:tgtEl>
                                          <p:spTgt spid="63">
                                            <p:txEl>
                                              <p:pRg st="2" end="2"/>
                                            </p:txEl>
                                          </p:spTgt>
                                        </p:tgtEl>
                                        <p:attrNameLst>
                                          <p:attrName>ppt_w</p:attrName>
                                        </p:attrNameLst>
                                      </p:cBhvr>
                                      <p:tavLst>
                                        <p:tav tm="0">
                                          <p:val>
                                            <p:strVal val="ppt_w"/>
                                          </p:val>
                                        </p:tav>
                                        <p:tav tm="100000">
                                          <p:val>
                                            <p:strVal val="ppt_w*.05"/>
                                          </p:val>
                                        </p:tav>
                                      </p:tavLst>
                                    </p:anim>
                                    <p:anim calcmode="lin" valueType="num">
                                      <p:cBhvr>
                                        <p:cTn id="144" dur="500" decel="50000">
                                          <p:stCondLst>
                                            <p:cond delay="500"/>
                                          </p:stCondLst>
                                        </p:cTn>
                                        <p:tgtEl>
                                          <p:spTgt spid="63">
                                            <p:txEl>
                                              <p:pRg st="2" end="2"/>
                                            </p:txEl>
                                          </p:spTgt>
                                        </p:tgtEl>
                                        <p:attrNameLst>
                                          <p:attrName>ppt_w</p:attrName>
                                        </p:attrNameLst>
                                      </p:cBhvr>
                                      <p:tavLst>
                                        <p:tav tm="0">
                                          <p:val>
                                            <p:strVal val="ppt_w"/>
                                          </p:val>
                                        </p:tav>
                                        <p:tav tm="100000">
                                          <p:val>
                                            <p:strVal val="ppt_w/.05"/>
                                          </p:val>
                                        </p:tav>
                                      </p:tavLst>
                                    </p:anim>
                                    <p:anim calcmode="lin" valueType="num">
                                      <p:cBhvr>
                                        <p:cTn id="145" dur="500" accel="50000">
                                          <p:stCondLst>
                                            <p:cond delay="500"/>
                                          </p:stCondLst>
                                        </p:cTn>
                                        <p:tgtEl>
                                          <p:spTgt spid="63">
                                            <p:txEl>
                                              <p:pRg st="2" end="2"/>
                                            </p:txEl>
                                          </p:spTgt>
                                        </p:tgtEl>
                                        <p:attrNameLst>
                                          <p:attrName>style.rotation</p:attrName>
                                        </p:attrNameLst>
                                      </p:cBhvr>
                                      <p:tavLst>
                                        <p:tav tm="0">
                                          <p:val>
                                            <p:fltVal val="0"/>
                                          </p:val>
                                        </p:tav>
                                        <p:tav tm="100000">
                                          <p:val>
                                            <p:fltVal val="-90"/>
                                          </p:val>
                                        </p:tav>
                                      </p:tavLst>
                                    </p:anim>
                                    <p:set>
                                      <p:cBhvr>
                                        <p:cTn id="146" dur="1" fill="hold">
                                          <p:stCondLst>
                                            <p:cond delay="999"/>
                                          </p:stCondLst>
                                        </p:cTn>
                                        <p:tgtEl>
                                          <p:spTgt spid="63">
                                            <p:txEl>
                                              <p:pRg st="2" end="2"/>
                                            </p:txEl>
                                          </p:spTgt>
                                        </p:tgtEl>
                                        <p:attrNameLst>
                                          <p:attrName>style.visibility</p:attrName>
                                        </p:attrNameLst>
                                      </p:cBhvr>
                                      <p:to>
                                        <p:strVal val="hidden"/>
                                      </p:to>
                                    </p:set>
                                  </p:childTnLst>
                                </p:cTn>
                              </p:par>
                              <p:par>
                                <p:cTn id="147" presetID="25" presetClass="exit" presetSubtype="0" fill="hold" grpId="1" nodeType="withEffect">
                                  <p:stCondLst>
                                    <p:cond delay="0"/>
                                  </p:stCondLst>
                                  <p:iterate type="wd">
                                    <p:tmPct val="0"/>
                                  </p:iterate>
                                  <p:childTnLst>
                                    <p:animEffect transition="out" filter="fade">
                                      <p:cBhvr>
                                        <p:cTn id="148" dur="1000" accel="50000">
                                          <p:stCondLst>
                                            <p:cond delay="0"/>
                                          </p:stCondLst>
                                        </p:cTn>
                                        <p:tgtEl>
                                          <p:spTgt spid="63">
                                            <p:txEl>
                                              <p:pRg st="3" end="3"/>
                                            </p:txEl>
                                          </p:spTgt>
                                        </p:tgtEl>
                                      </p:cBhvr>
                                    </p:animEffect>
                                    <p:anim calcmode="lin" valueType="num">
                                      <p:cBhvr>
                                        <p:cTn id="149" dur="500" accel="50000">
                                          <p:stCondLst>
                                            <p:cond delay="0"/>
                                          </p:stCondLst>
                                        </p:cTn>
                                        <p:tgtEl>
                                          <p:spTgt spid="63">
                                            <p:txEl>
                                              <p:pRg st="3" end="3"/>
                                            </p:txEl>
                                          </p:spTgt>
                                        </p:tgtEl>
                                        <p:attrNameLst>
                                          <p:attrName>ppt_y</p:attrName>
                                        </p:attrNameLst>
                                      </p:cBhvr>
                                      <p:tavLst>
                                        <p:tav tm="0">
                                          <p:val>
                                            <p:strVal val="ppt_y"/>
                                          </p:val>
                                        </p:tav>
                                        <p:tav tm="100000">
                                          <p:val>
                                            <p:strVal val="ppt_y+.1"/>
                                          </p:val>
                                        </p:tav>
                                      </p:tavLst>
                                    </p:anim>
                                    <p:anim calcmode="lin" valueType="num">
                                      <p:cBhvr>
                                        <p:cTn id="150" dur="500" decel="50000">
                                          <p:stCondLst>
                                            <p:cond delay="500"/>
                                          </p:stCondLst>
                                        </p:cTn>
                                        <p:tgtEl>
                                          <p:spTgt spid="63">
                                            <p:txEl>
                                              <p:pRg st="3" end="3"/>
                                            </p:txEl>
                                          </p:spTgt>
                                        </p:tgtEl>
                                        <p:attrNameLst>
                                          <p:attrName>ppt_y</p:attrName>
                                        </p:attrNameLst>
                                      </p:cBhvr>
                                      <p:tavLst>
                                        <p:tav tm="0">
                                          <p:val>
                                            <p:strVal val="ppt_y"/>
                                          </p:val>
                                        </p:tav>
                                        <p:tav tm="100000">
                                          <p:val>
                                            <p:strVal val="ppt_y-.1"/>
                                          </p:val>
                                        </p:tav>
                                      </p:tavLst>
                                    </p:anim>
                                    <p:anim calcmode="lin" valueType="num">
                                      <p:cBhvr>
                                        <p:cTn id="151" dur="500" accel="50000">
                                          <p:stCondLst>
                                            <p:cond delay="500"/>
                                          </p:stCondLst>
                                        </p:cTn>
                                        <p:tgtEl>
                                          <p:spTgt spid="63">
                                            <p:txEl>
                                              <p:pRg st="3" end="3"/>
                                            </p:txEl>
                                          </p:spTgt>
                                        </p:tgtEl>
                                        <p:attrNameLst>
                                          <p:attrName>ppt_x</p:attrName>
                                        </p:attrNameLst>
                                      </p:cBhvr>
                                      <p:tavLst>
                                        <p:tav tm="0">
                                          <p:val>
                                            <p:strVal val="ppt_x"/>
                                          </p:val>
                                        </p:tav>
                                        <p:tav tm="100000">
                                          <p:val>
                                            <p:strVal val="ppt_x+.4"/>
                                          </p:val>
                                        </p:tav>
                                      </p:tavLst>
                                    </p:anim>
                                    <p:anim calcmode="lin" valueType="num">
                                      <p:cBhvr>
                                        <p:cTn id="152" dur="1000"/>
                                        <p:tgtEl>
                                          <p:spTgt spid="63">
                                            <p:txEl>
                                              <p:pRg st="3" end="3"/>
                                            </p:txEl>
                                          </p:spTgt>
                                        </p:tgtEl>
                                        <p:attrNameLst>
                                          <p:attrName>ppt_h</p:attrName>
                                        </p:attrNameLst>
                                      </p:cBhvr>
                                      <p:tavLst>
                                        <p:tav tm="0">
                                          <p:val>
                                            <p:strVal val="ppt_h"/>
                                          </p:val>
                                        </p:tav>
                                        <p:tav tm="100000">
                                          <p:val>
                                            <p:strVal val="ppt_h"/>
                                          </p:val>
                                        </p:tav>
                                      </p:tavLst>
                                    </p:anim>
                                    <p:anim calcmode="lin" valueType="num">
                                      <p:cBhvr>
                                        <p:cTn id="153" dur="500" accel="50000">
                                          <p:stCondLst>
                                            <p:cond delay="0"/>
                                          </p:stCondLst>
                                        </p:cTn>
                                        <p:tgtEl>
                                          <p:spTgt spid="63">
                                            <p:txEl>
                                              <p:pRg st="3" end="3"/>
                                            </p:txEl>
                                          </p:spTgt>
                                        </p:tgtEl>
                                        <p:attrNameLst>
                                          <p:attrName>ppt_w</p:attrName>
                                        </p:attrNameLst>
                                      </p:cBhvr>
                                      <p:tavLst>
                                        <p:tav tm="0">
                                          <p:val>
                                            <p:strVal val="ppt_w"/>
                                          </p:val>
                                        </p:tav>
                                        <p:tav tm="100000">
                                          <p:val>
                                            <p:strVal val="ppt_w*.05"/>
                                          </p:val>
                                        </p:tav>
                                      </p:tavLst>
                                    </p:anim>
                                    <p:anim calcmode="lin" valueType="num">
                                      <p:cBhvr>
                                        <p:cTn id="154" dur="500" decel="50000">
                                          <p:stCondLst>
                                            <p:cond delay="500"/>
                                          </p:stCondLst>
                                        </p:cTn>
                                        <p:tgtEl>
                                          <p:spTgt spid="63">
                                            <p:txEl>
                                              <p:pRg st="3" end="3"/>
                                            </p:txEl>
                                          </p:spTgt>
                                        </p:tgtEl>
                                        <p:attrNameLst>
                                          <p:attrName>ppt_w</p:attrName>
                                        </p:attrNameLst>
                                      </p:cBhvr>
                                      <p:tavLst>
                                        <p:tav tm="0">
                                          <p:val>
                                            <p:strVal val="ppt_w"/>
                                          </p:val>
                                        </p:tav>
                                        <p:tav tm="100000">
                                          <p:val>
                                            <p:strVal val="ppt_w/.05"/>
                                          </p:val>
                                        </p:tav>
                                      </p:tavLst>
                                    </p:anim>
                                    <p:anim calcmode="lin" valueType="num">
                                      <p:cBhvr>
                                        <p:cTn id="155" dur="500" accel="50000">
                                          <p:stCondLst>
                                            <p:cond delay="500"/>
                                          </p:stCondLst>
                                        </p:cTn>
                                        <p:tgtEl>
                                          <p:spTgt spid="63">
                                            <p:txEl>
                                              <p:pRg st="3" end="3"/>
                                            </p:txEl>
                                          </p:spTgt>
                                        </p:tgtEl>
                                        <p:attrNameLst>
                                          <p:attrName>style.rotation</p:attrName>
                                        </p:attrNameLst>
                                      </p:cBhvr>
                                      <p:tavLst>
                                        <p:tav tm="0">
                                          <p:val>
                                            <p:fltVal val="0"/>
                                          </p:val>
                                        </p:tav>
                                        <p:tav tm="100000">
                                          <p:val>
                                            <p:fltVal val="-90"/>
                                          </p:val>
                                        </p:tav>
                                      </p:tavLst>
                                    </p:anim>
                                    <p:set>
                                      <p:cBhvr>
                                        <p:cTn id="156" dur="1" fill="hold">
                                          <p:stCondLst>
                                            <p:cond delay="999"/>
                                          </p:stCondLst>
                                        </p:cTn>
                                        <p:tgtEl>
                                          <p:spTgt spid="63">
                                            <p:txEl>
                                              <p:pRg st="3" end="3"/>
                                            </p:txEl>
                                          </p:spTgt>
                                        </p:tgtEl>
                                        <p:attrNameLst>
                                          <p:attrName>style.visibility</p:attrName>
                                        </p:attrNameLst>
                                      </p:cBhvr>
                                      <p:to>
                                        <p:strVal val="hidden"/>
                                      </p:to>
                                    </p:set>
                                  </p:childTnLst>
                                </p:cTn>
                              </p:par>
                              <p:par>
                                <p:cTn id="157" presetID="25" presetClass="exit" presetSubtype="0" fill="hold" grpId="1" nodeType="withEffect">
                                  <p:stCondLst>
                                    <p:cond delay="0"/>
                                  </p:stCondLst>
                                  <p:childTnLst>
                                    <p:animEffect transition="out" filter="fade">
                                      <p:cBhvr>
                                        <p:cTn id="158" dur="1000" accel="50000">
                                          <p:stCondLst>
                                            <p:cond delay="0"/>
                                          </p:stCondLst>
                                        </p:cTn>
                                        <p:tgtEl>
                                          <p:spTgt spid="63">
                                            <p:bg/>
                                          </p:spTgt>
                                        </p:tgtEl>
                                      </p:cBhvr>
                                    </p:animEffect>
                                    <p:anim calcmode="lin" valueType="num">
                                      <p:cBhvr>
                                        <p:cTn id="159" dur="500" accel="50000">
                                          <p:stCondLst>
                                            <p:cond delay="0"/>
                                          </p:stCondLst>
                                        </p:cTn>
                                        <p:tgtEl>
                                          <p:spTgt spid="63">
                                            <p:bg/>
                                          </p:spTgt>
                                        </p:tgtEl>
                                        <p:attrNameLst>
                                          <p:attrName>ppt_y</p:attrName>
                                        </p:attrNameLst>
                                      </p:cBhvr>
                                      <p:tavLst>
                                        <p:tav tm="0">
                                          <p:val>
                                            <p:strVal val="ppt_y"/>
                                          </p:val>
                                        </p:tav>
                                        <p:tav tm="100000">
                                          <p:val>
                                            <p:strVal val="ppt_y+.1"/>
                                          </p:val>
                                        </p:tav>
                                      </p:tavLst>
                                    </p:anim>
                                    <p:anim calcmode="lin" valueType="num">
                                      <p:cBhvr>
                                        <p:cTn id="160" dur="500" decel="50000">
                                          <p:stCondLst>
                                            <p:cond delay="500"/>
                                          </p:stCondLst>
                                        </p:cTn>
                                        <p:tgtEl>
                                          <p:spTgt spid="63">
                                            <p:bg/>
                                          </p:spTgt>
                                        </p:tgtEl>
                                        <p:attrNameLst>
                                          <p:attrName>ppt_y</p:attrName>
                                        </p:attrNameLst>
                                      </p:cBhvr>
                                      <p:tavLst>
                                        <p:tav tm="0">
                                          <p:val>
                                            <p:strVal val="ppt_y"/>
                                          </p:val>
                                        </p:tav>
                                        <p:tav tm="100000">
                                          <p:val>
                                            <p:strVal val="ppt_y-.1"/>
                                          </p:val>
                                        </p:tav>
                                      </p:tavLst>
                                    </p:anim>
                                    <p:anim calcmode="lin" valueType="num">
                                      <p:cBhvr>
                                        <p:cTn id="161" dur="500" accel="50000">
                                          <p:stCondLst>
                                            <p:cond delay="500"/>
                                          </p:stCondLst>
                                        </p:cTn>
                                        <p:tgtEl>
                                          <p:spTgt spid="63">
                                            <p:bg/>
                                          </p:spTgt>
                                        </p:tgtEl>
                                        <p:attrNameLst>
                                          <p:attrName>ppt_x</p:attrName>
                                        </p:attrNameLst>
                                      </p:cBhvr>
                                      <p:tavLst>
                                        <p:tav tm="0">
                                          <p:val>
                                            <p:strVal val="ppt_x"/>
                                          </p:val>
                                        </p:tav>
                                        <p:tav tm="100000">
                                          <p:val>
                                            <p:strVal val="ppt_x+.4"/>
                                          </p:val>
                                        </p:tav>
                                      </p:tavLst>
                                    </p:anim>
                                    <p:anim calcmode="lin" valueType="num">
                                      <p:cBhvr>
                                        <p:cTn id="162" dur="1000"/>
                                        <p:tgtEl>
                                          <p:spTgt spid="63">
                                            <p:bg/>
                                          </p:spTgt>
                                        </p:tgtEl>
                                        <p:attrNameLst>
                                          <p:attrName>ppt_h</p:attrName>
                                        </p:attrNameLst>
                                      </p:cBhvr>
                                      <p:tavLst>
                                        <p:tav tm="0">
                                          <p:val>
                                            <p:strVal val="ppt_h"/>
                                          </p:val>
                                        </p:tav>
                                        <p:tav tm="100000">
                                          <p:val>
                                            <p:strVal val="ppt_h"/>
                                          </p:val>
                                        </p:tav>
                                      </p:tavLst>
                                    </p:anim>
                                    <p:anim calcmode="lin" valueType="num">
                                      <p:cBhvr>
                                        <p:cTn id="163" dur="500" accel="50000">
                                          <p:stCondLst>
                                            <p:cond delay="0"/>
                                          </p:stCondLst>
                                        </p:cTn>
                                        <p:tgtEl>
                                          <p:spTgt spid="63">
                                            <p:bg/>
                                          </p:spTgt>
                                        </p:tgtEl>
                                        <p:attrNameLst>
                                          <p:attrName>ppt_w</p:attrName>
                                        </p:attrNameLst>
                                      </p:cBhvr>
                                      <p:tavLst>
                                        <p:tav tm="0">
                                          <p:val>
                                            <p:strVal val="ppt_w"/>
                                          </p:val>
                                        </p:tav>
                                        <p:tav tm="100000">
                                          <p:val>
                                            <p:strVal val="ppt_w*.05"/>
                                          </p:val>
                                        </p:tav>
                                      </p:tavLst>
                                    </p:anim>
                                    <p:anim calcmode="lin" valueType="num">
                                      <p:cBhvr>
                                        <p:cTn id="164" dur="500" decel="50000">
                                          <p:stCondLst>
                                            <p:cond delay="500"/>
                                          </p:stCondLst>
                                        </p:cTn>
                                        <p:tgtEl>
                                          <p:spTgt spid="63">
                                            <p:bg/>
                                          </p:spTgt>
                                        </p:tgtEl>
                                        <p:attrNameLst>
                                          <p:attrName>ppt_w</p:attrName>
                                        </p:attrNameLst>
                                      </p:cBhvr>
                                      <p:tavLst>
                                        <p:tav tm="0">
                                          <p:val>
                                            <p:strVal val="ppt_w"/>
                                          </p:val>
                                        </p:tav>
                                        <p:tav tm="100000">
                                          <p:val>
                                            <p:strVal val="ppt_w/.05"/>
                                          </p:val>
                                        </p:tav>
                                      </p:tavLst>
                                    </p:anim>
                                    <p:anim calcmode="lin" valueType="num">
                                      <p:cBhvr>
                                        <p:cTn id="165" dur="500" accel="50000">
                                          <p:stCondLst>
                                            <p:cond delay="500"/>
                                          </p:stCondLst>
                                        </p:cTn>
                                        <p:tgtEl>
                                          <p:spTgt spid="63">
                                            <p:bg/>
                                          </p:spTgt>
                                        </p:tgtEl>
                                        <p:attrNameLst>
                                          <p:attrName>style.rotation</p:attrName>
                                        </p:attrNameLst>
                                      </p:cBhvr>
                                      <p:tavLst>
                                        <p:tav tm="0">
                                          <p:val>
                                            <p:fltVal val="0"/>
                                          </p:val>
                                        </p:tav>
                                        <p:tav tm="100000">
                                          <p:val>
                                            <p:fltVal val="-90"/>
                                          </p:val>
                                        </p:tav>
                                      </p:tavLst>
                                    </p:anim>
                                    <p:set>
                                      <p:cBhvr>
                                        <p:cTn id="166" dur="1" fill="hold">
                                          <p:stCondLst>
                                            <p:cond delay="999"/>
                                          </p:stCondLst>
                                        </p:cTn>
                                        <p:tgtEl>
                                          <p:spTgt spid="63">
                                            <p:bg/>
                                          </p:spTgt>
                                        </p:tgtEl>
                                        <p:attrNameLst>
                                          <p:attrName>style.visibility</p:attrName>
                                        </p:attrNameLst>
                                      </p:cBhvr>
                                      <p:to>
                                        <p:strVal val="hidden"/>
                                      </p:to>
                                    </p:set>
                                  </p:childTnLst>
                                </p:cTn>
                              </p:par>
                              <p:par>
                                <p:cTn id="167" presetID="25" presetClass="exit" presetSubtype="0" fill="hold" grpId="1" nodeType="withEffect">
                                  <p:stCondLst>
                                    <p:cond delay="0"/>
                                  </p:stCondLst>
                                  <p:iterate type="wd">
                                    <p:tmPct val="10000"/>
                                  </p:iterate>
                                  <p:childTnLst>
                                    <p:animEffect transition="out" filter="fade">
                                      <p:cBhvr>
                                        <p:cTn id="168" dur="1000" accel="50000">
                                          <p:stCondLst>
                                            <p:cond delay="0"/>
                                          </p:stCondLst>
                                        </p:cTn>
                                        <p:tgtEl>
                                          <p:spTgt spid="64">
                                            <p:txEl>
                                              <p:pRg st="0" end="0"/>
                                            </p:txEl>
                                          </p:spTgt>
                                        </p:tgtEl>
                                      </p:cBhvr>
                                    </p:animEffect>
                                    <p:anim calcmode="lin" valueType="num">
                                      <p:cBhvr>
                                        <p:cTn id="169" dur="500" accel="50000">
                                          <p:stCondLst>
                                            <p:cond delay="0"/>
                                          </p:stCondLst>
                                        </p:cTn>
                                        <p:tgtEl>
                                          <p:spTgt spid="64">
                                            <p:txEl>
                                              <p:pRg st="0" end="0"/>
                                            </p:txEl>
                                          </p:spTgt>
                                        </p:tgtEl>
                                        <p:attrNameLst>
                                          <p:attrName>ppt_y</p:attrName>
                                        </p:attrNameLst>
                                      </p:cBhvr>
                                      <p:tavLst>
                                        <p:tav tm="0">
                                          <p:val>
                                            <p:strVal val="ppt_y"/>
                                          </p:val>
                                        </p:tav>
                                        <p:tav tm="100000">
                                          <p:val>
                                            <p:strVal val="ppt_y+.1"/>
                                          </p:val>
                                        </p:tav>
                                      </p:tavLst>
                                    </p:anim>
                                    <p:anim calcmode="lin" valueType="num">
                                      <p:cBhvr>
                                        <p:cTn id="170" dur="500" decel="50000">
                                          <p:stCondLst>
                                            <p:cond delay="500"/>
                                          </p:stCondLst>
                                        </p:cTn>
                                        <p:tgtEl>
                                          <p:spTgt spid="64">
                                            <p:txEl>
                                              <p:pRg st="0" end="0"/>
                                            </p:txEl>
                                          </p:spTgt>
                                        </p:tgtEl>
                                        <p:attrNameLst>
                                          <p:attrName>ppt_y</p:attrName>
                                        </p:attrNameLst>
                                      </p:cBhvr>
                                      <p:tavLst>
                                        <p:tav tm="0">
                                          <p:val>
                                            <p:strVal val="ppt_y"/>
                                          </p:val>
                                        </p:tav>
                                        <p:tav tm="100000">
                                          <p:val>
                                            <p:strVal val="ppt_y-.1"/>
                                          </p:val>
                                        </p:tav>
                                      </p:tavLst>
                                    </p:anim>
                                    <p:anim calcmode="lin" valueType="num">
                                      <p:cBhvr>
                                        <p:cTn id="171" dur="500" accel="50000">
                                          <p:stCondLst>
                                            <p:cond delay="500"/>
                                          </p:stCondLst>
                                        </p:cTn>
                                        <p:tgtEl>
                                          <p:spTgt spid="64">
                                            <p:txEl>
                                              <p:pRg st="0" end="0"/>
                                            </p:txEl>
                                          </p:spTgt>
                                        </p:tgtEl>
                                        <p:attrNameLst>
                                          <p:attrName>ppt_x</p:attrName>
                                        </p:attrNameLst>
                                      </p:cBhvr>
                                      <p:tavLst>
                                        <p:tav tm="0">
                                          <p:val>
                                            <p:strVal val="ppt_x"/>
                                          </p:val>
                                        </p:tav>
                                        <p:tav tm="100000">
                                          <p:val>
                                            <p:strVal val="ppt_x+.4"/>
                                          </p:val>
                                        </p:tav>
                                      </p:tavLst>
                                    </p:anim>
                                    <p:anim calcmode="lin" valueType="num">
                                      <p:cBhvr>
                                        <p:cTn id="172" dur="1000"/>
                                        <p:tgtEl>
                                          <p:spTgt spid="64">
                                            <p:txEl>
                                              <p:pRg st="0" end="0"/>
                                            </p:txEl>
                                          </p:spTgt>
                                        </p:tgtEl>
                                        <p:attrNameLst>
                                          <p:attrName>ppt_h</p:attrName>
                                        </p:attrNameLst>
                                      </p:cBhvr>
                                      <p:tavLst>
                                        <p:tav tm="0">
                                          <p:val>
                                            <p:strVal val="ppt_h"/>
                                          </p:val>
                                        </p:tav>
                                        <p:tav tm="100000">
                                          <p:val>
                                            <p:strVal val="ppt_h"/>
                                          </p:val>
                                        </p:tav>
                                      </p:tavLst>
                                    </p:anim>
                                    <p:anim calcmode="lin" valueType="num">
                                      <p:cBhvr>
                                        <p:cTn id="173" dur="500" accel="50000">
                                          <p:stCondLst>
                                            <p:cond delay="0"/>
                                          </p:stCondLst>
                                        </p:cTn>
                                        <p:tgtEl>
                                          <p:spTgt spid="64">
                                            <p:txEl>
                                              <p:pRg st="0" end="0"/>
                                            </p:txEl>
                                          </p:spTgt>
                                        </p:tgtEl>
                                        <p:attrNameLst>
                                          <p:attrName>ppt_w</p:attrName>
                                        </p:attrNameLst>
                                      </p:cBhvr>
                                      <p:tavLst>
                                        <p:tav tm="0">
                                          <p:val>
                                            <p:strVal val="ppt_w"/>
                                          </p:val>
                                        </p:tav>
                                        <p:tav tm="100000">
                                          <p:val>
                                            <p:strVal val="ppt_w*.05"/>
                                          </p:val>
                                        </p:tav>
                                      </p:tavLst>
                                    </p:anim>
                                    <p:anim calcmode="lin" valueType="num">
                                      <p:cBhvr>
                                        <p:cTn id="174" dur="500" decel="50000">
                                          <p:stCondLst>
                                            <p:cond delay="500"/>
                                          </p:stCondLst>
                                        </p:cTn>
                                        <p:tgtEl>
                                          <p:spTgt spid="64">
                                            <p:txEl>
                                              <p:pRg st="0" end="0"/>
                                            </p:txEl>
                                          </p:spTgt>
                                        </p:tgtEl>
                                        <p:attrNameLst>
                                          <p:attrName>ppt_w</p:attrName>
                                        </p:attrNameLst>
                                      </p:cBhvr>
                                      <p:tavLst>
                                        <p:tav tm="0">
                                          <p:val>
                                            <p:strVal val="ppt_w"/>
                                          </p:val>
                                        </p:tav>
                                        <p:tav tm="100000">
                                          <p:val>
                                            <p:strVal val="ppt_w/.05"/>
                                          </p:val>
                                        </p:tav>
                                      </p:tavLst>
                                    </p:anim>
                                    <p:anim calcmode="lin" valueType="num">
                                      <p:cBhvr>
                                        <p:cTn id="175" dur="500" accel="50000">
                                          <p:stCondLst>
                                            <p:cond delay="500"/>
                                          </p:stCondLst>
                                        </p:cTn>
                                        <p:tgtEl>
                                          <p:spTgt spid="64">
                                            <p:txEl>
                                              <p:pRg st="0" end="0"/>
                                            </p:txEl>
                                          </p:spTgt>
                                        </p:tgtEl>
                                        <p:attrNameLst>
                                          <p:attrName>style.rotation</p:attrName>
                                        </p:attrNameLst>
                                      </p:cBhvr>
                                      <p:tavLst>
                                        <p:tav tm="0">
                                          <p:val>
                                            <p:fltVal val="0"/>
                                          </p:val>
                                        </p:tav>
                                        <p:tav tm="100000">
                                          <p:val>
                                            <p:fltVal val="-90"/>
                                          </p:val>
                                        </p:tav>
                                      </p:tavLst>
                                    </p:anim>
                                    <p:set>
                                      <p:cBhvr>
                                        <p:cTn id="176" dur="1" fill="hold">
                                          <p:stCondLst>
                                            <p:cond delay="999"/>
                                          </p:stCondLst>
                                        </p:cTn>
                                        <p:tgtEl>
                                          <p:spTgt spid="64">
                                            <p:txEl>
                                              <p:pRg st="0" end="0"/>
                                            </p:txEl>
                                          </p:spTgt>
                                        </p:tgtEl>
                                        <p:attrNameLst>
                                          <p:attrName>style.visibility</p:attrName>
                                        </p:attrNameLst>
                                      </p:cBhvr>
                                      <p:to>
                                        <p:strVal val="hidden"/>
                                      </p:to>
                                    </p:set>
                                  </p:childTnLst>
                                </p:cTn>
                              </p:par>
                              <p:par>
                                <p:cTn id="177" presetID="25" presetClass="exit" presetSubtype="0" fill="hold" grpId="1" nodeType="withEffect">
                                  <p:stCondLst>
                                    <p:cond delay="0"/>
                                  </p:stCondLst>
                                  <p:iterate type="wd">
                                    <p:tmPct val="10000"/>
                                  </p:iterate>
                                  <p:childTnLst>
                                    <p:animEffect transition="out" filter="fade">
                                      <p:cBhvr>
                                        <p:cTn id="178" dur="1000" accel="50000">
                                          <p:stCondLst>
                                            <p:cond delay="0"/>
                                          </p:stCondLst>
                                        </p:cTn>
                                        <p:tgtEl>
                                          <p:spTgt spid="64">
                                            <p:txEl>
                                              <p:pRg st="1" end="1"/>
                                            </p:txEl>
                                          </p:spTgt>
                                        </p:tgtEl>
                                      </p:cBhvr>
                                    </p:animEffect>
                                    <p:anim calcmode="lin" valueType="num">
                                      <p:cBhvr>
                                        <p:cTn id="179" dur="500" accel="50000">
                                          <p:stCondLst>
                                            <p:cond delay="0"/>
                                          </p:stCondLst>
                                        </p:cTn>
                                        <p:tgtEl>
                                          <p:spTgt spid="64">
                                            <p:txEl>
                                              <p:pRg st="1" end="1"/>
                                            </p:txEl>
                                          </p:spTgt>
                                        </p:tgtEl>
                                        <p:attrNameLst>
                                          <p:attrName>ppt_y</p:attrName>
                                        </p:attrNameLst>
                                      </p:cBhvr>
                                      <p:tavLst>
                                        <p:tav tm="0">
                                          <p:val>
                                            <p:strVal val="ppt_y"/>
                                          </p:val>
                                        </p:tav>
                                        <p:tav tm="100000">
                                          <p:val>
                                            <p:strVal val="ppt_y+.1"/>
                                          </p:val>
                                        </p:tav>
                                      </p:tavLst>
                                    </p:anim>
                                    <p:anim calcmode="lin" valueType="num">
                                      <p:cBhvr>
                                        <p:cTn id="180" dur="500" decel="50000">
                                          <p:stCondLst>
                                            <p:cond delay="500"/>
                                          </p:stCondLst>
                                        </p:cTn>
                                        <p:tgtEl>
                                          <p:spTgt spid="64">
                                            <p:txEl>
                                              <p:pRg st="1" end="1"/>
                                            </p:txEl>
                                          </p:spTgt>
                                        </p:tgtEl>
                                        <p:attrNameLst>
                                          <p:attrName>ppt_y</p:attrName>
                                        </p:attrNameLst>
                                      </p:cBhvr>
                                      <p:tavLst>
                                        <p:tav tm="0">
                                          <p:val>
                                            <p:strVal val="ppt_y"/>
                                          </p:val>
                                        </p:tav>
                                        <p:tav tm="100000">
                                          <p:val>
                                            <p:strVal val="ppt_y-.1"/>
                                          </p:val>
                                        </p:tav>
                                      </p:tavLst>
                                    </p:anim>
                                    <p:anim calcmode="lin" valueType="num">
                                      <p:cBhvr>
                                        <p:cTn id="181" dur="500" accel="50000">
                                          <p:stCondLst>
                                            <p:cond delay="500"/>
                                          </p:stCondLst>
                                        </p:cTn>
                                        <p:tgtEl>
                                          <p:spTgt spid="64">
                                            <p:txEl>
                                              <p:pRg st="1" end="1"/>
                                            </p:txEl>
                                          </p:spTgt>
                                        </p:tgtEl>
                                        <p:attrNameLst>
                                          <p:attrName>ppt_x</p:attrName>
                                        </p:attrNameLst>
                                      </p:cBhvr>
                                      <p:tavLst>
                                        <p:tav tm="0">
                                          <p:val>
                                            <p:strVal val="ppt_x"/>
                                          </p:val>
                                        </p:tav>
                                        <p:tav tm="100000">
                                          <p:val>
                                            <p:strVal val="ppt_x+.4"/>
                                          </p:val>
                                        </p:tav>
                                      </p:tavLst>
                                    </p:anim>
                                    <p:anim calcmode="lin" valueType="num">
                                      <p:cBhvr>
                                        <p:cTn id="182" dur="1000"/>
                                        <p:tgtEl>
                                          <p:spTgt spid="64">
                                            <p:txEl>
                                              <p:pRg st="1" end="1"/>
                                            </p:txEl>
                                          </p:spTgt>
                                        </p:tgtEl>
                                        <p:attrNameLst>
                                          <p:attrName>ppt_h</p:attrName>
                                        </p:attrNameLst>
                                      </p:cBhvr>
                                      <p:tavLst>
                                        <p:tav tm="0">
                                          <p:val>
                                            <p:strVal val="ppt_h"/>
                                          </p:val>
                                        </p:tav>
                                        <p:tav tm="100000">
                                          <p:val>
                                            <p:strVal val="ppt_h"/>
                                          </p:val>
                                        </p:tav>
                                      </p:tavLst>
                                    </p:anim>
                                    <p:anim calcmode="lin" valueType="num">
                                      <p:cBhvr>
                                        <p:cTn id="183" dur="500" accel="50000">
                                          <p:stCondLst>
                                            <p:cond delay="0"/>
                                          </p:stCondLst>
                                        </p:cTn>
                                        <p:tgtEl>
                                          <p:spTgt spid="64">
                                            <p:txEl>
                                              <p:pRg st="1" end="1"/>
                                            </p:txEl>
                                          </p:spTgt>
                                        </p:tgtEl>
                                        <p:attrNameLst>
                                          <p:attrName>ppt_w</p:attrName>
                                        </p:attrNameLst>
                                      </p:cBhvr>
                                      <p:tavLst>
                                        <p:tav tm="0">
                                          <p:val>
                                            <p:strVal val="ppt_w"/>
                                          </p:val>
                                        </p:tav>
                                        <p:tav tm="100000">
                                          <p:val>
                                            <p:strVal val="ppt_w*.05"/>
                                          </p:val>
                                        </p:tav>
                                      </p:tavLst>
                                    </p:anim>
                                    <p:anim calcmode="lin" valueType="num">
                                      <p:cBhvr>
                                        <p:cTn id="184" dur="500" decel="50000">
                                          <p:stCondLst>
                                            <p:cond delay="500"/>
                                          </p:stCondLst>
                                        </p:cTn>
                                        <p:tgtEl>
                                          <p:spTgt spid="64">
                                            <p:txEl>
                                              <p:pRg st="1" end="1"/>
                                            </p:txEl>
                                          </p:spTgt>
                                        </p:tgtEl>
                                        <p:attrNameLst>
                                          <p:attrName>ppt_w</p:attrName>
                                        </p:attrNameLst>
                                      </p:cBhvr>
                                      <p:tavLst>
                                        <p:tav tm="0">
                                          <p:val>
                                            <p:strVal val="ppt_w"/>
                                          </p:val>
                                        </p:tav>
                                        <p:tav tm="100000">
                                          <p:val>
                                            <p:strVal val="ppt_w/.05"/>
                                          </p:val>
                                        </p:tav>
                                      </p:tavLst>
                                    </p:anim>
                                    <p:anim calcmode="lin" valueType="num">
                                      <p:cBhvr>
                                        <p:cTn id="185" dur="500" accel="50000">
                                          <p:stCondLst>
                                            <p:cond delay="500"/>
                                          </p:stCondLst>
                                        </p:cTn>
                                        <p:tgtEl>
                                          <p:spTgt spid="64">
                                            <p:txEl>
                                              <p:pRg st="1" end="1"/>
                                            </p:txEl>
                                          </p:spTgt>
                                        </p:tgtEl>
                                        <p:attrNameLst>
                                          <p:attrName>style.rotation</p:attrName>
                                        </p:attrNameLst>
                                      </p:cBhvr>
                                      <p:tavLst>
                                        <p:tav tm="0">
                                          <p:val>
                                            <p:fltVal val="0"/>
                                          </p:val>
                                        </p:tav>
                                        <p:tav tm="100000">
                                          <p:val>
                                            <p:fltVal val="-90"/>
                                          </p:val>
                                        </p:tav>
                                      </p:tavLst>
                                    </p:anim>
                                    <p:set>
                                      <p:cBhvr>
                                        <p:cTn id="186" dur="1" fill="hold">
                                          <p:stCondLst>
                                            <p:cond delay="999"/>
                                          </p:stCondLst>
                                        </p:cTn>
                                        <p:tgtEl>
                                          <p:spTgt spid="64">
                                            <p:txEl>
                                              <p:pRg st="1" end="1"/>
                                            </p:txEl>
                                          </p:spTgt>
                                        </p:tgtEl>
                                        <p:attrNameLst>
                                          <p:attrName>style.visibility</p:attrName>
                                        </p:attrNameLst>
                                      </p:cBhvr>
                                      <p:to>
                                        <p:strVal val="hidden"/>
                                      </p:to>
                                    </p:set>
                                  </p:childTnLst>
                                </p:cTn>
                              </p:par>
                              <p:par>
                                <p:cTn id="187" presetID="25" presetClass="exit" presetSubtype="0" fill="hold" grpId="1" nodeType="withEffect">
                                  <p:stCondLst>
                                    <p:cond delay="0"/>
                                  </p:stCondLst>
                                  <p:iterate type="wd">
                                    <p:tmPct val="10000"/>
                                  </p:iterate>
                                  <p:childTnLst>
                                    <p:animEffect transition="out" filter="fade">
                                      <p:cBhvr>
                                        <p:cTn id="188" dur="1000" accel="50000">
                                          <p:stCondLst>
                                            <p:cond delay="0"/>
                                          </p:stCondLst>
                                        </p:cTn>
                                        <p:tgtEl>
                                          <p:spTgt spid="64">
                                            <p:txEl>
                                              <p:pRg st="2" end="2"/>
                                            </p:txEl>
                                          </p:spTgt>
                                        </p:tgtEl>
                                      </p:cBhvr>
                                    </p:animEffect>
                                    <p:anim calcmode="lin" valueType="num">
                                      <p:cBhvr>
                                        <p:cTn id="189" dur="500" accel="50000">
                                          <p:stCondLst>
                                            <p:cond delay="0"/>
                                          </p:stCondLst>
                                        </p:cTn>
                                        <p:tgtEl>
                                          <p:spTgt spid="64">
                                            <p:txEl>
                                              <p:pRg st="2" end="2"/>
                                            </p:txEl>
                                          </p:spTgt>
                                        </p:tgtEl>
                                        <p:attrNameLst>
                                          <p:attrName>ppt_y</p:attrName>
                                        </p:attrNameLst>
                                      </p:cBhvr>
                                      <p:tavLst>
                                        <p:tav tm="0">
                                          <p:val>
                                            <p:strVal val="ppt_y"/>
                                          </p:val>
                                        </p:tav>
                                        <p:tav tm="100000">
                                          <p:val>
                                            <p:strVal val="ppt_y+.1"/>
                                          </p:val>
                                        </p:tav>
                                      </p:tavLst>
                                    </p:anim>
                                    <p:anim calcmode="lin" valueType="num">
                                      <p:cBhvr>
                                        <p:cTn id="190" dur="500" decel="50000">
                                          <p:stCondLst>
                                            <p:cond delay="500"/>
                                          </p:stCondLst>
                                        </p:cTn>
                                        <p:tgtEl>
                                          <p:spTgt spid="64">
                                            <p:txEl>
                                              <p:pRg st="2" end="2"/>
                                            </p:txEl>
                                          </p:spTgt>
                                        </p:tgtEl>
                                        <p:attrNameLst>
                                          <p:attrName>ppt_y</p:attrName>
                                        </p:attrNameLst>
                                      </p:cBhvr>
                                      <p:tavLst>
                                        <p:tav tm="0">
                                          <p:val>
                                            <p:strVal val="ppt_y"/>
                                          </p:val>
                                        </p:tav>
                                        <p:tav tm="100000">
                                          <p:val>
                                            <p:strVal val="ppt_y-.1"/>
                                          </p:val>
                                        </p:tav>
                                      </p:tavLst>
                                    </p:anim>
                                    <p:anim calcmode="lin" valueType="num">
                                      <p:cBhvr>
                                        <p:cTn id="191" dur="500" accel="50000">
                                          <p:stCondLst>
                                            <p:cond delay="500"/>
                                          </p:stCondLst>
                                        </p:cTn>
                                        <p:tgtEl>
                                          <p:spTgt spid="64">
                                            <p:txEl>
                                              <p:pRg st="2" end="2"/>
                                            </p:txEl>
                                          </p:spTgt>
                                        </p:tgtEl>
                                        <p:attrNameLst>
                                          <p:attrName>ppt_x</p:attrName>
                                        </p:attrNameLst>
                                      </p:cBhvr>
                                      <p:tavLst>
                                        <p:tav tm="0">
                                          <p:val>
                                            <p:strVal val="ppt_x"/>
                                          </p:val>
                                        </p:tav>
                                        <p:tav tm="100000">
                                          <p:val>
                                            <p:strVal val="ppt_x+.4"/>
                                          </p:val>
                                        </p:tav>
                                      </p:tavLst>
                                    </p:anim>
                                    <p:anim calcmode="lin" valueType="num">
                                      <p:cBhvr>
                                        <p:cTn id="192" dur="1000"/>
                                        <p:tgtEl>
                                          <p:spTgt spid="64">
                                            <p:txEl>
                                              <p:pRg st="2" end="2"/>
                                            </p:txEl>
                                          </p:spTgt>
                                        </p:tgtEl>
                                        <p:attrNameLst>
                                          <p:attrName>ppt_h</p:attrName>
                                        </p:attrNameLst>
                                      </p:cBhvr>
                                      <p:tavLst>
                                        <p:tav tm="0">
                                          <p:val>
                                            <p:strVal val="ppt_h"/>
                                          </p:val>
                                        </p:tav>
                                        <p:tav tm="100000">
                                          <p:val>
                                            <p:strVal val="ppt_h"/>
                                          </p:val>
                                        </p:tav>
                                      </p:tavLst>
                                    </p:anim>
                                    <p:anim calcmode="lin" valueType="num">
                                      <p:cBhvr>
                                        <p:cTn id="193" dur="500" accel="50000">
                                          <p:stCondLst>
                                            <p:cond delay="0"/>
                                          </p:stCondLst>
                                        </p:cTn>
                                        <p:tgtEl>
                                          <p:spTgt spid="64">
                                            <p:txEl>
                                              <p:pRg st="2" end="2"/>
                                            </p:txEl>
                                          </p:spTgt>
                                        </p:tgtEl>
                                        <p:attrNameLst>
                                          <p:attrName>ppt_w</p:attrName>
                                        </p:attrNameLst>
                                      </p:cBhvr>
                                      <p:tavLst>
                                        <p:tav tm="0">
                                          <p:val>
                                            <p:strVal val="ppt_w"/>
                                          </p:val>
                                        </p:tav>
                                        <p:tav tm="100000">
                                          <p:val>
                                            <p:strVal val="ppt_w*.05"/>
                                          </p:val>
                                        </p:tav>
                                      </p:tavLst>
                                    </p:anim>
                                    <p:anim calcmode="lin" valueType="num">
                                      <p:cBhvr>
                                        <p:cTn id="194" dur="500" decel="50000">
                                          <p:stCondLst>
                                            <p:cond delay="500"/>
                                          </p:stCondLst>
                                        </p:cTn>
                                        <p:tgtEl>
                                          <p:spTgt spid="64">
                                            <p:txEl>
                                              <p:pRg st="2" end="2"/>
                                            </p:txEl>
                                          </p:spTgt>
                                        </p:tgtEl>
                                        <p:attrNameLst>
                                          <p:attrName>ppt_w</p:attrName>
                                        </p:attrNameLst>
                                      </p:cBhvr>
                                      <p:tavLst>
                                        <p:tav tm="0">
                                          <p:val>
                                            <p:strVal val="ppt_w"/>
                                          </p:val>
                                        </p:tav>
                                        <p:tav tm="100000">
                                          <p:val>
                                            <p:strVal val="ppt_w/.05"/>
                                          </p:val>
                                        </p:tav>
                                      </p:tavLst>
                                    </p:anim>
                                    <p:anim calcmode="lin" valueType="num">
                                      <p:cBhvr>
                                        <p:cTn id="195" dur="500" accel="50000">
                                          <p:stCondLst>
                                            <p:cond delay="500"/>
                                          </p:stCondLst>
                                        </p:cTn>
                                        <p:tgtEl>
                                          <p:spTgt spid="64">
                                            <p:txEl>
                                              <p:pRg st="2" end="2"/>
                                            </p:txEl>
                                          </p:spTgt>
                                        </p:tgtEl>
                                        <p:attrNameLst>
                                          <p:attrName>style.rotation</p:attrName>
                                        </p:attrNameLst>
                                      </p:cBhvr>
                                      <p:tavLst>
                                        <p:tav tm="0">
                                          <p:val>
                                            <p:fltVal val="0"/>
                                          </p:val>
                                        </p:tav>
                                        <p:tav tm="100000">
                                          <p:val>
                                            <p:fltVal val="-90"/>
                                          </p:val>
                                        </p:tav>
                                      </p:tavLst>
                                    </p:anim>
                                    <p:set>
                                      <p:cBhvr>
                                        <p:cTn id="196" dur="1" fill="hold">
                                          <p:stCondLst>
                                            <p:cond delay="999"/>
                                          </p:stCondLst>
                                        </p:cTn>
                                        <p:tgtEl>
                                          <p:spTgt spid="64">
                                            <p:txEl>
                                              <p:pRg st="2" end="2"/>
                                            </p:txEl>
                                          </p:spTgt>
                                        </p:tgtEl>
                                        <p:attrNameLst>
                                          <p:attrName>style.visibility</p:attrName>
                                        </p:attrNameLst>
                                      </p:cBhvr>
                                      <p:to>
                                        <p:strVal val="hidden"/>
                                      </p:to>
                                    </p:set>
                                  </p:childTnLst>
                                </p:cTn>
                              </p:par>
                              <p:par>
                                <p:cTn id="197" presetID="25" presetClass="exit" presetSubtype="0" fill="hold" grpId="1" nodeType="withEffect">
                                  <p:stCondLst>
                                    <p:cond delay="0"/>
                                  </p:stCondLst>
                                  <p:childTnLst>
                                    <p:animEffect transition="out" filter="fade">
                                      <p:cBhvr>
                                        <p:cTn id="198" dur="1000" accel="50000">
                                          <p:stCondLst>
                                            <p:cond delay="0"/>
                                          </p:stCondLst>
                                        </p:cTn>
                                        <p:tgtEl>
                                          <p:spTgt spid="64">
                                            <p:bg/>
                                          </p:spTgt>
                                        </p:tgtEl>
                                      </p:cBhvr>
                                    </p:animEffect>
                                    <p:anim calcmode="lin" valueType="num">
                                      <p:cBhvr>
                                        <p:cTn id="199" dur="500" accel="50000">
                                          <p:stCondLst>
                                            <p:cond delay="0"/>
                                          </p:stCondLst>
                                        </p:cTn>
                                        <p:tgtEl>
                                          <p:spTgt spid="64">
                                            <p:bg/>
                                          </p:spTgt>
                                        </p:tgtEl>
                                        <p:attrNameLst>
                                          <p:attrName>ppt_y</p:attrName>
                                        </p:attrNameLst>
                                      </p:cBhvr>
                                      <p:tavLst>
                                        <p:tav tm="0">
                                          <p:val>
                                            <p:strVal val="ppt_y"/>
                                          </p:val>
                                        </p:tav>
                                        <p:tav tm="100000">
                                          <p:val>
                                            <p:strVal val="ppt_y+.1"/>
                                          </p:val>
                                        </p:tav>
                                      </p:tavLst>
                                    </p:anim>
                                    <p:anim calcmode="lin" valueType="num">
                                      <p:cBhvr>
                                        <p:cTn id="200" dur="500" decel="50000">
                                          <p:stCondLst>
                                            <p:cond delay="500"/>
                                          </p:stCondLst>
                                        </p:cTn>
                                        <p:tgtEl>
                                          <p:spTgt spid="64">
                                            <p:bg/>
                                          </p:spTgt>
                                        </p:tgtEl>
                                        <p:attrNameLst>
                                          <p:attrName>ppt_y</p:attrName>
                                        </p:attrNameLst>
                                      </p:cBhvr>
                                      <p:tavLst>
                                        <p:tav tm="0">
                                          <p:val>
                                            <p:strVal val="ppt_y"/>
                                          </p:val>
                                        </p:tav>
                                        <p:tav tm="100000">
                                          <p:val>
                                            <p:strVal val="ppt_y-.1"/>
                                          </p:val>
                                        </p:tav>
                                      </p:tavLst>
                                    </p:anim>
                                    <p:anim calcmode="lin" valueType="num">
                                      <p:cBhvr>
                                        <p:cTn id="201" dur="500" accel="50000">
                                          <p:stCondLst>
                                            <p:cond delay="500"/>
                                          </p:stCondLst>
                                        </p:cTn>
                                        <p:tgtEl>
                                          <p:spTgt spid="64">
                                            <p:bg/>
                                          </p:spTgt>
                                        </p:tgtEl>
                                        <p:attrNameLst>
                                          <p:attrName>ppt_x</p:attrName>
                                        </p:attrNameLst>
                                      </p:cBhvr>
                                      <p:tavLst>
                                        <p:tav tm="0">
                                          <p:val>
                                            <p:strVal val="ppt_x"/>
                                          </p:val>
                                        </p:tav>
                                        <p:tav tm="100000">
                                          <p:val>
                                            <p:strVal val="ppt_x+.4"/>
                                          </p:val>
                                        </p:tav>
                                      </p:tavLst>
                                    </p:anim>
                                    <p:anim calcmode="lin" valueType="num">
                                      <p:cBhvr>
                                        <p:cTn id="202" dur="1000"/>
                                        <p:tgtEl>
                                          <p:spTgt spid="64">
                                            <p:bg/>
                                          </p:spTgt>
                                        </p:tgtEl>
                                        <p:attrNameLst>
                                          <p:attrName>ppt_h</p:attrName>
                                        </p:attrNameLst>
                                      </p:cBhvr>
                                      <p:tavLst>
                                        <p:tav tm="0">
                                          <p:val>
                                            <p:strVal val="ppt_h"/>
                                          </p:val>
                                        </p:tav>
                                        <p:tav tm="100000">
                                          <p:val>
                                            <p:strVal val="ppt_h"/>
                                          </p:val>
                                        </p:tav>
                                      </p:tavLst>
                                    </p:anim>
                                    <p:anim calcmode="lin" valueType="num">
                                      <p:cBhvr>
                                        <p:cTn id="203" dur="500" accel="50000">
                                          <p:stCondLst>
                                            <p:cond delay="0"/>
                                          </p:stCondLst>
                                        </p:cTn>
                                        <p:tgtEl>
                                          <p:spTgt spid="64">
                                            <p:bg/>
                                          </p:spTgt>
                                        </p:tgtEl>
                                        <p:attrNameLst>
                                          <p:attrName>ppt_w</p:attrName>
                                        </p:attrNameLst>
                                      </p:cBhvr>
                                      <p:tavLst>
                                        <p:tav tm="0">
                                          <p:val>
                                            <p:strVal val="ppt_w"/>
                                          </p:val>
                                        </p:tav>
                                        <p:tav tm="100000">
                                          <p:val>
                                            <p:strVal val="ppt_w*.05"/>
                                          </p:val>
                                        </p:tav>
                                      </p:tavLst>
                                    </p:anim>
                                    <p:anim calcmode="lin" valueType="num">
                                      <p:cBhvr>
                                        <p:cTn id="204" dur="500" decel="50000">
                                          <p:stCondLst>
                                            <p:cond delay="500"/>
                                          </p:stCondLst>
                                        </p:cTn>
                                        <p:tgtEl>
                                          <p:spTgt spid="64">
                                            <p:bg/>
                                          </p:spTgt>
                                        </p:tgtEl>
                                        <p:attrNameLst>
                                          <p:attrName>ppt_w</p:attrName>
                                        </p:attrNameLst>
                                      </p:cBhvr>
                                      <p:tavLst>
                                        <p:tav tm="0">
                                          <p:val>
                                            <p:strVal val="ppt_w"/>
                                          </p:val>
                                        </p:tav>
                                        <p:tav tm="100000">
                                          <p:val>
                                            <p:strVal val="ppt_w/.05"/>
                                          </p:val>
                                        </p:tav>
                                      </p:tavLst>
                                    </p:anim>
                                    <p:anim calcmode="lin" valueType="num">
                                      <p:cBhvr>
                                        <p:cTn id="205" dur="500" accel="50000">
                                          <p:stCondLst>
                                            <p:cond delay="500"/>
                                          </p:stCondLst>
                                        </p:cTn>
                                        <p:tgtEl>
                                          <p:spTgt spid="64">
                                            <p:bg/>
                                          </p:spTgt>
                                        </p:tgtEl>
                                        <p:attrNameLst>
                                          <p:attrName>style.rotation</p:attrName>
                                        </p:attrNameLst>
                                      </p:cBhvr>
                                      <p:tavLst>
                                        <p:tav tm="0">
                                          <p:val>
                                            <p:fltVal val="0"/>
                                          </p:val>
                                        </p:tav>
                                        <p:tav tm="100000">
                                          <p:val>
                                            <p:fltVal val="-90"/>
                                          </p:val>
                                        </p:tav>
                                      </p:tavLst>
                                    </p:anim>
                                    <p:set>
                                      <p:cBhvr>
                                        <p:cTn id="206" dur="1" fill="hold">
                                          <p:stCondLst>
                                            <p:cond delay="999"/>
                                          </p:stCondLst>
                                        </p:cTn>
                                        <p:tgtEl>
                                          <p:spTgt spid="64">
                                            <p:bg/>
                                          </p:spTgt>
                                        </p:tgtEl>
                                        <p:attrNameLst>
                                          <p:attrName>style.visibility</p:attrName>
                                        </p:attrNameLst>
                                      </p:cBhvr>
                                      <p:to>
                                        <p:strVal val="hidden"/>
                                      </p:to>
                                    </p:set>
                                  </p:childTnLst>
                                </p:cTn>
                              </p:par>
                              <p:par>
                                <p:cTn id="207" presetID="22" presetClass="entr" presetSubtype="8" fill="hold" nodeType="withEffect">
                                  <p:stCondLst>
                                    <p:cond delay="1000"/>
                                  </p:stCondLst>
                                  <p:childTnLst>
                                    <p:set>
                                      <p:cBhvr>
                                        <p:cTn id="208" dur="1" fill="hold">
                                          <p:stCondLst>
                                            <p:cond delay="0"/>
                                          </p:stCondLst>
                                        </p:cTn>
                                        <p:tgtEl>
                                          <p:spTgt spid="40"/>
                                        </p:tgtEl>
                                        <p:attrNameLst>
                                          <p:attrName>style.visibility</p:attrName>
                                        </p:attrNameLst>
                                      </p:cBhvr>
                                      <p:to>
                                        <p:strVal val="visible"/>
                                      </p:to>
                                    </p:set>
                                    <p:animEffect transition="in" filter="wipe(left)">
                                      <p:cBhvr>
                                        <p:cTn id="209" dur="500"/>
                                        <p:tgtEl>
                                          <p:spTgt spid="40"/>
                                        </p:tgtEl>
                                      </p:cBhvr>
                                    </p:animEffect>
                                  </p:childTnLst>
                                </p:cTn>
                              </p:par>
                              <p:par>
                                <p:cTn id="210" presetID="22" presetClass="entr" presetSubtype="1" fill="hold" nodeType="withEffect">
                                  <p:stCondLst>
                                    <p:cond delay="1500"/>
                                  </p:stCondLst>
                                  <p:childTnLst>
                                    <p:set>
                                      <p:cBhvr>
                                        <p:cTn id="211" dur="1" fill="hold">
                                          <p:stCondLst>
                                            <p:cond delay="0"/>
                                          </p:stCondLst>
                                        </p:cTn>
                                        <p:tgtEl>
                                          <p:spTgt spid="33"/>
                                        </p:tgtEl>
                                        <p:attrNameLst>
                                          <p:attrName>style.visibility</p:attrName>
                                        </p:attrNameLst>
                                      </p:cBhvr>
                                      <p:to>
                                        <p:strVal val="visible"/>
                                      </p:to>
                                    </p:set>
                                    <p:animEffect transition="in" filter="wipe(up)">
                                      <p:cBhvr>
                                        <p:cTn id="212"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build="allAtOnce" animBg="1"/>
      <p:bldP spid="63" grpId="0" animBg="1"/>
      <p:bldP spid="63" grpId="1" build="allAtOnce" animBg="1"/>
      <p:bldP spid="64" grpId="0" animBg="1"/>
      <p:bldP spid="64" grpId="1" build="allAtOnce" animBg="1"/>
      <p:bldP spid="6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62000" y="619445"/>
            <a:ext cx="3374824"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Guided Media</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11" name="Flowchart: Display 10"/>
          <p:cNvSpPr/>
          <p:nvPr/>
        </p:nvSpPr>
        <p:spPr>
          <a:xfrm>
            <a:off x="2453640" y="1676400"/>
            <a:ext cx="5943600" cy="3429958"/>
          </a:xfrm>
          <a:prstGeom prst="flowChartDisplay">
            <a:avLst/>
          </a:prstGeom>
          <a:solidFill>
            <a:schemeClr val="accent5">
              <a:lumMod val="75000"/>
            </a:schemeClr>
          </a:solidFill>
          <a:ln>
            <a:solidFill>
              <a:schemeClr val="accent5">
                <a:lumMod val="75000"/>
              </a:schemeClr>
            </a:solid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b="1" dirty="0"/>
              <a:t>Guided Transmission Media uses a "cabling" system that guides the data signals along a specific path</a:t>
            </a:r>
            <a:r>
              <a:rPr lang="en-US" sz="2400" b="1" dirty="0" smtClean="0"/>
              <a:t>. The </a:t>
            </a:r>
            <a:r>
              <a:rPr lang="en-US" sz="2400" b="1" dirty="0"/>
              <a:t>data signals are bound by the "cabling" system. Guided Media is also known as </a:t>
            </a:r>
            <a:r>
              <a:rPr lang="en-US" sz="2400" b="1" dirty="0" smtClean="0"/>
              <a:t>Bound </a:t>
            </a:r>
            <a:r>
              <a:rPr lang="en-US" sz="2400" b="1" dirty="0"/>
              <a:t>Media.</a:t>
            </a:r>
          </a:p>
        </p:txBody>
      </p:sp>
      <p:sp>
        <p:nvSpPr>
          <p:cNvPr id="12" name="Flowchart: Display 11"/>
          <p:cNvSpPr/>
          <p:nvPr/>
        </p:nvSpPr>
        <p:spPr>
          <a:xfrm flipH="1">
            <a:off x="762000" y="1677358"/>
            <a:ext cx="7406640" cy="3749040"/>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6"/>
          </a:lnRef>
          <a:fillRef idx="3">
            <a:schemeClr val="accent6"/>
          </a:fillRef>
          <a:effectRef idx="2">
            <a:schemeClr val="accent6"/>
          </a:effectRef>
          <a:fontRef idx="minor">
            <a:schemeClr val="lt1"/>
          </a:fontRef>
        </p:style>
        <p:txBody>
          <a:bodyPr rtlCol="0" anchor="ctr"/>
          <a:lstStyle/>
          <a:p>
            <a:r>
              <a:rPr lang="en-US" sz="3600" b="1" dirty="0"/>
              <a:t>There are </a:t>
            </a:r>
            <a:r>
              <a:rPr lang="en-US" sz="3600" b="1" dirty="0" smtClean="0"/>
              <a:t>THREE guided media commonly used:</a:t>
            </a:r>
            <a:endParaRPr lang="en-US" sz="3600" b="1" dirty="0"/>
          </a:p>
          <a:p>
            <a:pPr marL="457200" indent="-457200">
              <a:buFont typeface="Wingdings" pitchFamily="2" charset="2"/>
              <a:buChar char="Ø"/>
            </a:pPr>
            <a:r>
              <a:rPr lang="en-US" sz="3600" b="1" dirty="0" smtClean="0"/>
              <a:t>Twisted </a:t>
            </a:r>
            <a:r>
              <a:rPr lang="en-US" sz="3600" b="1" dirty="0"/>
              <a:t>Pair</a:t>
            </a:r>
          </a:p>
          <a:p>
            <a:pPr marL="457200" indent="-457200">
              <a:buFont typeface="Wingdings" pitchFamily="2" charset="2"/>
              <a:buChar char="Ø"/>
            </a:pPr>
            <a:r>
              <a:rPr lang="en-US" sz="3600" b="1" dirty="0"/>
              <a:t>Coaxial Cable</a:t>
            </a:r>
          </a:p>
          <a:p>
            <a:pPr marL="457200" indent="-457200">
              <a:buFont typeface="Wingdings" pitchFamily="2" charset="2"/>
              <a:buChar char="Ø"/>
            </a:pPr>
            <a:r>
              <a:rPr lang="en-US" sz="3600" b="1" dirty="0"/>
              <a:t>Optical Fiber</a:t>
            </a:r>
            <a:endParaRPr lang="en-US" sz="3600" b="1" dirty="0">
              <a:effectLst/>
            </a:endParaRPr>
          </a:p>
        </p:txBody>
      </p:sp>
    </p:spTree>
    <p:extLst>
      <p:ext uri="{BB962C8B-B14F-4D97-AF65-F5344CB8AC3E}">
        <p14:creationId xmlns:p14="http://schemas.microsoft.com/office/powerpoint/2010/main" val="5216137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1000"/>
                                        <p:tgtEl>
                                          <p:spTgt spid="11"/>
                                        </p:tgtEl>
                                      </p:cBhvr>
                                    </p:animEffect>
                                  </p:childTnLst>
                                </p:cTn>
                              </p:par>
                              <p:par>
                                <p:cTn id="13" presetID="10" presetClass="entr" presetSubtype="0" fill="hold" nodeType="withEffect">
                                  <p:stCondLst>
                                    <p:cond delay="1500"/>
                                  </p:stCondLst>
                                  <p:iterate type="wd">
                                    <p:tmPct val="0"/>
                                  </p:iterate>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par>
                                <p:cTn id="16" presetID="34" presetClass="emph" presetSubtype="0" fill="hold" nodeType="withEffect">
                                  <p:stCondLst>
                                    <p:cond delay="2000"/>
                                  </p:stCondLst>
                                  <p:iterate type="wd">
                                    <p:tmPct val="10000"/>
                                  </p:iterate>
                                  <p:childTnLst>
                                    <p:animMotion origin="layout" path="M 0.0 0.0 L 0.0 -0.07213" pathEditMode="relative" ptsTypes="">
                                      <p:cBhvr>
                                        <p:cTn id="17" dur="250" accel="50000" decel="50000" autoRev="1" fill="hold">
                                          <p:stCondLst>
                                            <p:cond delay="0"/>
                                          </p:stCondLst>
                                        </p:cTn>
                                        <p:tgtEl>
                                          <p:spTgt spid="11">
                                            <p:txEl>
                                              <p:pRg st="0" end="0"/>
                                            </p:txEl>
                                          </p:spTgt>
                                        </p:tgtEl>
                                        <p:attrNameLst>
                                          <p:attrName>ppt_x</p:attrName>
                                          <p:attrName>ppt_y</p:attrName>
                                        </p:attrNameLst>
                                      </p:cBhvr>
                                    </p:animMotion>
                                    <p:animRot by="1500000">
                                      <p:cBhvr>
                                        <p:cTn id="18" dur="125" fill="hold">
                                          <p:stCondLst>
                                            <p:cond delay="0"/>
                                          </p:stCondLst>
                                        </p:cTn>
                                        <p:tgtEl>
                                          <p:spTgt spid="11">
                                            <p:txEl>
                                              <p:pRg st="0" end="0"/>
                                            </p:txEl>
                                          </p:spTgt>
                                        </p:tgtEl>
                                        <p:attrNameLst>
                                          <p:attrName>r</p:attrName>
                                        </p:attrNameLst>
                                      </p:cBhvr>
                                    </p:animRot>
                                    <p:animRot by="-1500000">
                                      <p:cBhvr>
                                        <p:cTn id="19" dur="125" fill="hold">
                                          <p:stCondLst>
                                            <p:cond delay="125"/>
                                          </p:stCondLst>
                                        </p:cTn>
                                        <p:tgtEl>
                                          <p:spTgt spid="11">
                                            <p:txEl>
                                              <p:pRg st="0" end="0"/>
                                            </p:txEl>
                                          </p:spTgt>
                                        </p:tgtEl>
                                        <p:attrNameLst>
                                          <p:attrName>r</p:attrName>
                                        </p:attrNameLst>
                                      </p:cBhvr>
                                    </p:animRot>
                                    <p:animRot by="-1500000">
                                      <p:cBhvr>
                                        <p:cTn id="20" dur="125" fill="hold">
                                          <p:stCondLst>
                                            <p:cond delay="250"/>
                                          </p:stCondLst>
                                        </p:cTn>
                                        <p:tgtEl>
                                          <p:spTgt spid="11">
                                            <p:txEl>
                                              <p:pRg st="0" end="0"/>
                                            </p:txEl>
                                          </p:spTgt>
                                        </p:tgtEl>
                                        <p:attrNameLst>
                                          <p:attrName>r</p:attrName>
                                        </p:attrNameLst>
                                      </p:cBhvr>
                                    </p:animRot>
                                    <p:animRot by="1500000">
                                      <p:cBhvr>
                                        <p:cTn id="21" dur="125" fill="hold">
                                          <p:stCondLst>
                                            <p:cond delay="375"/>
                                          </p:stCondLst>
                                        </p:cTn>
                                        <p:tgtEl>
                                          <p:spTgt spid="11">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1000"/>
                                        <p:tgtEl>
                                          <p:spTgt spid="12"/>
                                        </p:tgtEl>
                                      </p:cBhvr>
                                    </p:animEffect>
                                  </p:childTnLst>
                                </p:cTn>
                              </p:par>
                              <p:par>
                                <p:cTn id="27" presetID="10" presetClass="entr" presetSubtype="0" fill="hold" nodeType="withEffect">
                                  <p:stCondLst>
                                    <p:cond delay="700"/>
                                  </p:stCondLst>
                                  <p:iterate type="wd">
                                    <p:tmPct val="0"/>
                                  </p:iterate>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500"/>
                                        <p:tgtEl>
                                          <p:spTgt spid="12">
                                            <p:txEl>
                                              <p:pRg st="0" end="0"/>
                                            </p:txEl>
                                          </p:spTgt>
                                        </p:tgtEl>
                                      </p:cBhvr>
                                    </p:animEffect>
                                  </p:childTnLst>
                                </p:cTn>
                              </p:par>
                              <p:par>
                                <p:cTn id="30" presetID="10" presetClass="entr" presetSubtype="0" fill="hold" nodeType="withEffect">
                                  <p:stCondLst>
                                    <p:cond delay="700"/>
                                  </p:stCondLst>
                                  <p:iterate type="wd">
                                    <p:tmPct val="0"/>
                                  </p:iterate>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fade">
                                      <p:cBhvr>
                                        <p:cTn id="32" dur="500"/>
                                        <p:tgtEl>
                                          <p:spTgt spid="12">
                                            <p:txEl>
                                              <p:pRg st="1" end="1"/>
                                            </p:txEl>
                                          </p:spTgt>
                                        </p:tgtEl>
                                      </p:cBhvr>
                                    </p:animEffect>
                                  </p:childTnLst>
                                </p:cTn>
                              </p:par>
                              <p:par>
                                <p:cTn id="33" presetID="10" presetClass="entr" presetSubtype="0" fill="hold" nodeType="withEffect">
                                  <p:stCondLst>
                                    <p:cond delay="700"/>
                                  </p:stCondLst>
                                  <p:iterate type="wd">
                                    <p:tmPct val="0"/>
                                  </p:iterate>
                                  <p:childTnLst>
                                    <p:set>
                                      <p:cBhvr>
                                        <p:cTn id="34" dur="1" fill="hold">
                                          <p:stCondLst>
                                            <p:cond delay="0"/>
                                          </p:stCondLst>
                                        </p:cTn>
                                        <p:tgtEl>
                                          <p:spTgt spid="12">
                                            <p:txEl>
                                              <p:pRg st="2" end="2"/>
                                            </p:txEl>
                                          </p:spTgt>
                                        </p:tgtEl>
                                        <p:attrNameLst>
                                          <p:attrName>style.visibility</p:attrName>
                                        </p:attrNameLst>
                                      </p:cBhvr>
                                      <p:to>
                                        <p:strVal val="visible"/>
                                      </p:to>
                                    </p:set>
                                    <p:animEffect transition="in" filter="fade">
                                      <p:cBhvr>
                                        <p:cTn id="35" dur="500"/>
                                        <p:tgtEl>
                                          <p:spTgt spid="12">
                                            <p:txEl>
                                              <p:pRg st="2" end="2"/>
                                            </p:txEl>
                                          </p:spTgt>
                                        </p:tgtEl>
                                      </p:cBhvr>
                                    </p:animEffect>
                                  </p:childTnLst>
                                </p:cTn>
                              </p:par>
                              <p:par>
                                <p:cTn id="36" presetID="10" presetClass="entr" presetSubtype="0" fill="hold" nodeType="withEffect">
                                  <p:stCondLst>
                                    <p:cond delay="700"/>
                                  </p:stCondLst>
                                  <p:iterate type="wd">
                                    <p:tmPct val="0"/>
                                  </p:iterate>
                                  <p:childTnLst>
                                    <p:set>
                                      <p:cBhvr>
                                        <p:cTn id="37" dur="1" fill="hold">
                                          <p:stCondLst>
                                            <p:cond delay="0"/>
                                          </p:stCondLst>
                                        </p:cTn>
                                        <p:tgtEl>
                                          <p:spTgt spid="12">
                                            <p:txEl>
                                              <p:pRg st="3" end="3"/>
                                            </p:txEl>
                                          </p:spTgt>
                                        </p:tgtEl>
                                        <p:attrNameLst>
                                          <p:attrName>style.visibility</p:attrName>
                                        </p:attrNameLst>
                                      </p:cBhvr>
                                      <p:to>
                                        <p:strVal val="visible"/>
                                      </p:to>
                                    </p:set>
                                    <p:animEffect transition="in" filter="fade">
                                      <p:cBhvr>
                                        <p:cTn id="38" dur="500"/>
                                        <p:tgtEl>
                                          <p:spTgt spid="12">
                                            <p:txEl>
                                              <p:pRg st="3" end="3"/>
                                            </p:txEl>
                                          </p:spTgt>
                                        </p:tgtEl>
                                      </p:cBhvr>
                                    </p:animEffect>
                                  </p:childTnLst>
                                </p:cTn>
                              </p:par>
                              <p:par>
                                <p:cTn id="39" presetID="34" presetClass="emph" presetSubtype="0" fill="hold" nodeType="withEffect">
                                  <p:stCondLst>
                                    <p:cond delay="1300"/>
                                  </p:stCondLst>
                                  <p:iterate type="wd">
                                    <p:tmPct val="10000"/>
                                  </p:iterate>
                                  <p:childTnLst>
                                    <p:animMotion origin="layout" path="M 0.0 0.0 L 0.0 -0.07213" pathEditMode="relative" ptsTypes="">
                                      <p:cBhvr>
                                        <p:cTn id="40" dur="250" accel="50000" decel="50000" autoRev="1" fill="hold">
                                          <p:stCondLst>
                                            <p:cond delay="0"/>
                                          </p:stCondLst>
                                        </p:cTn>
                                        <p:tgtEl>
                                          <p:spTgt spid="12">
                                            <p:txEl>
                                              <p:pRg st="0" end="0"/>
                                            </p:txEl>
                                          </p:spTgt>
                                        </p:tgtEl>
                                        <p:attrNameLst>
                                          <p:attrName>ppt_x</p:attrName>
                                          <p:attrName>ppt_y</p:attrName>
                                        </p:attrNameLst>
                                      </p:cBhvr>
                                    </p:animMotion>
                                    <p:animRot by="1500000">
                                      <p:cBhvr>
                                        <p:cTn id="41" dur="125" fill="hold">
                                          <p:stCondLst>
                                            <p:cond delay="0"/>
                                          </p:stCondLst>
                                        </p:cTn>
                                        <p:tgtEl>
                                          <p:spTgt spid="12">
                                            <p:txEl>
                                              <p:pRg st="0" end="0"/>
                                            </p:txEl>
                                          </p:spTgt>
                                        </p:tgtEl>
                                        <p:attrNameLst>
                                          <p:attrName>r</p:attrName>
                                        </p:attrNameLst>
                                      </p:cBhvr>
                                    </p:animRot>
                                    <p:animRot by="-1500000">
                                      <p:cBhvr>
                                        <p:cTn id="42" dur="125" fill="hold">
                                          <p:stCondLst>
                                            <p:cond delay="125"/>
                                          </p:stCondLst>
                                        </p:cTn>
                                        <p:tgtEl>
                                          <p:spTgt spid="12">
                                            <p:txEl>
                                              <p:pRg st="0" end="0"/>
                                            </p:txEl>
                                          </p:spTgt>
                                        </p:tgtEl>
                                        <p:attrNameLst>
                                          <p:attrName>r</p:attrName>
                                        </p:attrNameLst>
                                      </p:cBhvr>
                                    </p:animRot>
                                    <p:animRot by="-1500000">
                                      <p:cBhvr>
                                        <p:cTn id="43" dur="125" fill="hold">
                                          <p:stCondLst>
                                            <p:cond delay="250"/>
                                          </p:stCondLst>
                                        </p:cTn>
                                        <p:tgtEl>
                                          <p:spTgt spid="12">
                                            <p:txEl>
                                              <p:pRg st="0" end="0"/>
                                            </p:txEl>
                                          </p:spTgt>
                                        </p:tgtEl>
                                        <p:attrNameLst>
                                          <p:attrName>r</p:attrName>
                                        </p:attrNameLst>
                                      </p:cBhvr>
                                    </p:animRot>
                                    <p:animRot by="1500000">
                                      <p:cBhvr>
                                        <p:cTn id="44" dur="125" fill="hold">
                                          <p:stCondLst>
                                            <p:cond delay="375"/>
                                          </p:stCondLst>
                                        </p:cTn>
                                        <p:tgtEl>
                                          <p:spTgt spid="12">
                                            <p:txEl>
                                              <p:pRg st="0" end="0"/>
                                            </p:txEl>
                                          </p:spTgt>
                                        </p:tgtEl>
                                        <p:attrNameLst>
                                          <p:attrName>r</p:attrName>
                                        </p:attrNameLst>
                                      </p:cBhvr>
                                    </p:animRot>
                                  </p:childTnLst>
                                </p:cTn>
                              </p:par>
                              <p:par>
                                <p:cTn id="45" presetID="34" presetClass="emph" presetSubtype="0" fill="hold" nodeType="withEffect">
                                  <p:stCondLst>
                                    <p:cond delay="1300"/>
                                  </p:stCondLst>
                                  <p:iterate type="wd">
                                    <p:tmPct val="10000"/>
                                  </p:iterate>
                                  <p:childTnLst>
                                    <p:animMotion origin="layout" path="M 0.0 0.0 L 0.0 -0.07213" pathEditMode="relative" ptsTypes="">
                                      <p:cBhvr>
                                        <p:cTn id="46" dur="250" accel="50000" decel="50000" autoRev="1" fill="hold">
                                          <p:stCondLst>
                                            <p:cond delay="0"/>
                                          </p:stCondLst>
                                        </p:cTn>
                                        <p:tgtEl>
                                          <p:spTgt spid="12">
                                            <p:txEl>
                                              <p:pRg st="1" end="1"/>
                                            </p:txEl>
                                          </p:spTgt>
                                        </p:tgtEl>
                                        <p:attrNameLst>
                                          <p:attrName>ppt_x</p:attrName>
                                          <p:attrName>ppt_y</p:attrName>
                                        </p:attrNameLst>
                                      </p:cBhvr>
                                    </p:animMotion>
                                    <p:animRot by="1500000">
                                      <p:cBhvr>
                                        <p:cTn id="47" dur="125" fill="hold">
                                          <p:stCondLst>
                                            <p:cond delay="0"/>
                                          </p:stCondLst>
                                        </p:cTn>
                                        <p:tgtEl>
                                          <p:spTgt spid="12">
                                            <p:txEl>
                                              <p:pRg st="1" end="1"/>
                                            </p:txEl>
                                          </p:spTgt>
                                        </p:tgtEl>
                                        <p:attrNameLst>
                                          <p:attrName>r</p:attrName>
                                        </p:attrNameLst>
                                      </p:cBhvr>
                                    </p:animRot>
                                    <p:animRot by="-1500000">
                                      <p:cBhvr>
                                        <p:cTn id="48" dur="125" fill="hold">
                                          <p:stCondLst>
                                            <p:cond delay="125"/>
                                          </p:stCondLst>
                                        </p:cTn>
                                        <p:tgtEl>
                                          <p:spTgt spid="12">
                                            <p:txEl>
                                              <p:pRg st="1" end="1"/>
                                            </p:txEl>
                                          </p:spTgt>
                                        </p:tgtEl>
                                        <p:attrNameLst>
                                          <p:attrName>r</p:attrName>
                                        </p:attrNameLst>
                                      </p:cBhvr>
                                    </p:animRot>
                                    <p:animRot by="-1500000">
                                      <p:cBhvr>
                                        <p:cTn id="49" dur="125" fill="hold">
                                          <p:stCondLst>
                                            <p:cond delay="250"/>
                                          </p:stCondLst>
                                        </p:cTn>
                                        <p:tgtEl>
                                          <p:spTgt spid="12">
                                            <p:txEl>
                                              <p:pRg st="1" end="1"/>
                                            </p:txEl>
                                          </p:spTgt>
                                        </p:tgtEl>
                                        <p:attrNameLst>
                                          <p:attrName>r</p:attrName>
                                        </p:attrNameLst>
                                      </p:cBhvr>
                                    </p:animRot>
                                    <p:animRot by="1500000">
                                      <p:cBhvr>
                                        <p:cTn id="50" dur="125" fill="hold">
                                          <p:stCondLst>
                                            <p:cond delay="375"/>
                                          </p:stCondLst>
                                        </p:cTn>
                                        <p:tgtEl>
                                          <p:spTgt spid="12">
                                            <p:txEl>
                                              <p:pRg st="1" end="1"/>
                                            </p:txEl>
                                          </p:spTgt>
                                        </p:tgtEl>
                                        <p:attrNameLst>
                                          <p:attrName>r</p:attrName>
                                        </p:attrNameLst>
                                      </p:cBhvr>
                                    </p:animRot>
                                  </p:childTnLst>
                                </p:cTn>
                              </p:par>
                              <p:par>
                                <p:cTn id="51" presetID="34" presetClass="emph" presetSubtype="0" fill="hold" nodeType="withEffect">
                                  <p:stCondLst>
                                    <p:cond delay="1300"/>
                                  </p:stCondLst>
                                  <p:iterate type="wd">
                                    <p:tmPct val="10000"/>
                                  </p:iterate>
                                  <p:childTnLst>
                                    <p:animMotion origin="layout" path="M 0.0 0.0 L 0.0 -0.07213" pathEditMode="relative" ptsTypes="">
                                      <p:cBhvr>
                                        <p:cTn id="52" dur="250" accel="50000" decel="50000" autoRev="1" fill="hold">
                                          <p:stCondLst>
                                            <p:cond delay="0"/>
                                          </p:stCondLst>
                                        </p:cTn>
                                        <p:tgtEl>
                                          <p:spTgt spid="12">
                                            <p:txEl>
                                              <p:pRg st="2" end="2"/>
                                            </p:txEl>
                                          </p:spTgt>
                                        </p:tgtEl>
                                        <p:attrNameLst>
                                          <p:attrName>ppt_x</p:attrName>
                                          <p:attrName>ppt_y</p:attrName>
                                        </p:attrNameLst>
                                      </p:cBhvr>
                                    </p:animMotion>
                                    <p:animRot by="1500000">
                                      <p:cBhvr>
                                        <p:cTn id="53" dur="125" fill="hold">
                                          <p:stCondLst>
                                            <p:cond delay="0"/>
                                          </p:stCondLst>
                                        </p:cTn>
                                        <p:tgtEl>
                                          <p:spTgt spid="12">
                                            <p:txEl>
                                              <p:pRg st="2" end="2"/>
                                            </p:txEl>
                                          </p:spTgt>
                                        </p:tgtEl>
                                        <p:attrNameLst>
                                          <p:attrName>r</p:attrName>
                                        </p:attrNameLst>
                                      </p:cBhvr>
                                    </p:animRot>
                                    <p:animRot by="-1500000">
                                      <p:cBhvr>
                                        <p:cTn id="54" dur="125" fill="hold">
                                          <p:stCondLst>
                                            <p:cond delay="125"/>
                                          </p:stCondLst>
                                        </p:cTn>
                                        <p:tgtEl>
                                          <p:spTgt spid="12">
                                            <p:txEl>
                                              <p:pRg st="2" end="2"/>
                                            </p:txEl>
                                          </p:spTgt>
                                        </p:tgtEl>
                                        <p:attrNameLst>
                                          <p:attrName>r</p:attrName>
                                        </p:attrNameLst>
                                      </p:cBhvr>
                                    </p:animRot>
                                    <p:animRot by="-1500000">
                                      <p:cBhvr>
                                        <p:cTn id="55" dur="125" fill="hold">
                                          <p:stCondLst>
                                            <p:cond delay="250"/>
                                          </p:stCondLst>
                                        </p:cTn>
                                        <p:tgtEl>
                                          <p:spTgt spid="12">
                                            <p:txEl>
                                              <p:pRg st="2" end="2"/>
                                            </p:txEl>
                                          </p:spTgt>
                                        </p:tgtEl>
                                        <p:attrNameLst>
                                          <p:attrName>r</p:attrName>
                                        </p:attrNameLst>
                                      </p:cBhvr>
                                    </p:animRot>
                                    <p:animRot by="1500000">
                                      <p:cBhvr>
                                        <p:cTn id="56" dur="125" fill="hold">
                                          <p:stCondLst>
                                            <p:cond delay="375"/>
                                          </p:stCondLst>
                                        </p:cTn>
                                        <p:tgtEl>
                                          <p:spTgt spid="12">
                                            <p:txEl>
                                              <p:pRg st="2" end="2"/>
                                            </p:txEl>
                                          </p:spTgt>
                                        </p:tgtEl>
                                        <p:attrNameLst>
                                          <p:attrName>r</p:attrName>
                                        </p:attrNameLst>
                                      </p:cBhvr>
                                    </p:animRot>
                                  </p:childTnLst>
                                </p:cTn>
                              </p:par>
                              <p:par>
                                <p:cTn id="57" presetID="34" presetClass="emph" presetSubtype="0" fill="hold" nodeType="withEffect">
                                  <p:stCondLst>
                                    <p:cond delay="1300"/>
                                  </p:stCondLst>
                                  <p:iterate type="wd">
                                    <p:tmPct val="10000"/>
                                  </p:iterate>
                                  <p:childTnLst>
                                    <p:animMotion origin="layout" path="M 0.0 0.0 L 0.0 -0.07213" pathEditMode="relative" ptsTypes="">
                                      <p:cBhvr>
                                        <p:cTn id="58" dur="250" accel="50000" decel="50000" autoRev="1" fill="hold">
                                          <p:stCondLst>
                                            <p:cond delay="0"/>
                                          </p:stCondLst>
                                        </p:cTn>
                                        <p:tgtEl>
                                          <p:spTgt spid="12">
                                            <p:txEl>
                                              <p:pRg st="3" end="3"/>
                                            </p:txEl>
                                          </p:spTgt>
                                        </p:tgtEl>
                                        <p:attrNameLst>
                                          <p:attrName>ppt_x</p:attrName>
                                          <p:attrName>ppt_y</p:attrName>
                                        </p:attrNameLst>
                                      </p:cBhvr>
                                    </p:animMotion>
                                    <p:animRot by="1500000">
                                      <p:cBhvr>
                                        <p:cTn id="59" dur="125" fill="hold">
                                          <p:stCondLst>
                                            <p:cond delay="0"/>
                                          </p:stCondLst>
                                        </p:cTn>
                                        <p:tgtEl>
                                          <p:spTgt spid="12">
                                            <p:txEl>
                                              <p:pRg st="3" end="3"/>
                                            </p:txEl>
                                          </p:spTgt>
                                        </p:tgtEl>
                                        <p:attrNameLst>
                                          <p:attrName>r</p:attrName>
                                        </p:attrNameLst>
                                      </p:cBhvr>
                                    </p:animRot>
                                    <p:animRot by="-1500000">
                                      <p:cBhvr>
                                        <p:cTn id="60" dur="125" fill="hold">
                                          <p:stCondLst>
                                            <p:cond delay="125"/>
                                          </p:stCondLst>
                                        </p:cTn>
                                        <p:tgtEl>
                                          <p:spTgt spid="12">
                                            <p:txEl>
                                              <p:pRg st="3" end="3"/>
                                            </p:txEl>
                                          </p:spTgt>
                                        </p:tgtEl>
                                        <p:attrNameLst>
                                          <p:attrName>r</p:attrName>
                                        </p:attrNameLst>
                                      </p:cBhvr>
                                    </p:animRot>
                                    <p:animRot by="-1500000">
                                      <p:cBhvr>
                                        <p:cTn id="61" dur="125" fill="hold">
                                          <p:stCondLst>
                                            <p:cond delay="250"/>
                                          </p:stCondLst>
                                        </p:cTn>
                                        <p:tgtEl>
                                          <p:spTgt spid="12">
                                            <p:txEl>
                                              <p:pRg st="3" end="3"/>
                                            </p:txEl>
                                          </p:spTgt>
                                        </p:tgtEl>
                                        <p:attrNameLst>
                                          <p:attrName>r</p:attrName>
                                        </p:attrNameLst>
                                      </p:cBhvr>
                                    </p:animRot>
                                    <p:animRot by="1500000">
                                      <p:cBhvr>
                                        <p:cTn id="62" dur="125" fill="hold">
                                          <p:stCondLst>
                                            <p:cond delay="375"/>
                                          </p:stCondLst>
                                        </p:cTn>
                                        <p:tgtEl>
                                          <p:spTgt spid="12">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762000" y="619445"/>
            <a:ext cx="3374824"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Twisted Pair</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11" name="Flowchart: Display 10"/>
          <p:cNvSpPr/>
          <p:nvPr/>
        </p:nvSpPr>
        <p:spPr>
          <a:xfrm>
            <a:off x="3490960" y="1889724"/>
            <a:ext cx="4912066" cy="2834676"/>
          </a:xfrm>
          <a:prstGeom prst="flowChartDisplay">
            <a:avLst/>
          </a:prstGeom>
          <a:solidFill>
            <a:srgbClr val="00B050"/>
          </a:solidFill>
          <a:ln>
            <a:solidFill>
              <a:srgbClr val="00B050"/>
            </a:solid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a:t>Twisted Pair Cable consists of two copper wires, usually </a:t>
            </a:r>
            <a:r>
              <a:rPr lang="en-US" sz="2400" b="1" dirty="0" smtClean="0"/>
              <a:t>twisted </a:t>
            </a:r>
            <a:r>
              <a:rPr lang="en-US" sz="2400" b="1" dirty="0"/>
              <a:t>around each other to cancel out any noise in the circuit</a:t>
            </a:r>
          </a:p>
        </p:txBody>
      </p:sp>
      <p:sp>
        <p:nvSpPr>
          <p:cNvPr id="12" name="Flowchart: Display 11"/>
          <p:cNvSpPr/>
          <p:nvPr/>
        </p:nvSpPr>
        <p:spPr>
          <a:xfrm flipH="1">
            <a:off x="457200" y="1600200"/>
            <a:ext cx="8147304" cy="3749040"/>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r>
              <a:rPr lang="en-US" sz="3600" b="1" dirty="0"/>
              <a:t>Two main type of Twisted Pair </a:t>
            </a:r>
            <a:r>
              <a:rPr lang="en-US" sz="3600" b="1" dirty="0" smtClean="0"/>
              <a:t>Cabling:</a:t>
            </a:r>
            <a:endParaRPr lang="en-US" sz="3600" b="1" dirty="0"/>
          </a:p>
          <a:p>
            <a:pPr marL="571500" indent="-571500">
              <a:buFont typeface="Wingdings" pitchFamily="2" charset="2"/>
              <a:buChar char="Ø"/>
            </a:pPr>
            <a:r>
              <a:rPr lang="en-US" sz="3600" b="1" dirty="0"/>
              <a:t>Unshielded Twisted Pair (UTP)</a:t>
            </a:r>
          </a:p>
          <a:p>
            <a:pPr marL="571500" indent="-571500">
              <a:buFont typeface="Wingdings" pitchFamily="2" charset="2"/>
              <a:buChar char="Ø"/>
            </a:pPr>
            <a:r>
              <a:rPr lang="en-US" sz="3600" b="1" dirty="0"/>
              <a:t>Shielded Twisted Pair (STP)</a:t>
            </a:r>
            <a:endParaRPr lang="en-US" sz="3600" b="1" dirty="0">
              <a:effectLst/>
            </a:endParaRPr>
          </a:p>
        </p:txBody>
      </p:sp>
    </p:spTree>
    <p:extLst>
      <p:ext uri="{BB962C8B-B14F-4D97-AF65-F5344CB8AC3E}">
        <p14:creationId xmlns:p14="http://schemas.microsoft.com/office/powerpoint/2010/main" val="221609407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1000"/>
                                        <p:tgtEl>
                                          <p:spTgt spid="11"/>
                                        </p:tgtEl>
                                      </p:cBhvr>
                                    </p:animEffect>
                                  </p:childTnLst>
                                </p:cTn>
                              </p:par>
                              <p:par>
                                <p:cTn id="13" presetID="10" presetClass="entr" presetSubtype="0" fill="hold" nodeType="withEffect">
                                  <p:stCondLst>
                                    <p:cond delay="1700"/>
                                  </p:stCondLst>
                                  <p:iterate type="wd">
                                    <p:tmPct val="0"/>
                                  </p:iterate>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par>
                                <p:cTn id="16" presetID="34" presetClass="emph" presetSubtype="0" fill="hold" nodeType="withEffect">
                                  <p:stCondLst>
                                    <p:cond delay="2000"/>
                                  </p:stCondLst>
                                  <p:iterate type="wd">
                                    <p:tmPct val="10000"/>
                                  </p:iterate>
                                  <p:childTnLst>
                                    <p:animMotion origin="layout" path="M 0.0 0.0 L 0.0 -0.07213" pathEditMode="relative" ptsTypes="">
                                      <p:cBhvr>
                                        <p:cTn id="17" dur="250" accel="50000" decel="50000" autoRev="1" fill="hold">
                                          <p:stCondLst>
                                            <p:cond delay="0"/>
                                          </p:stCondLst>
                                        </p:cTn>
                                        <p:tgtEl>
                                          <p:spTgt spid="11">
                                            <p:txEl>
                                              <p:pRg st="0" end="0"/>
                                            </p:txEl>
                                          </p:spTgt>
                                        </p:tgtEl>
                                        <p:attrNameLst>
                                          <p:attrName>ppt_x</p:attrName>
                                          <p:attrName>ppt_y</p:attrName>
                                        </p:attrNameLst>
                                      </p:cBhvr>
                                    </p:animMotion>
                                    <p:animRot by="1500000">
                                      <p:cBhvr>
                                        <p:cTn id="18" dur="125" fill="hold">
                                          <p:stCondLst>
                                            <p:cond delay="0"/>
                                          </p:stCondLst>
                                        </p:cTn>
                                        <p:tgtEl>
                                          <p:spTgt spid="11">
                                            <p:txEl>
                                              <p:pRg st="0" end="0"/>
                                            </p:txEl>
                                          </p:spTgt>
                                        </p:tgtEl>
                                        <p:attrNameLst>
                                          <p:attrName>r</p:attrName>
                                        </p:attrNameLst>
                                      </p:cBhvr>
                                    </p:animRot>
                                    <p:animRot by="-1500000">
                                      <p:cBhvr>
                                        <p:cTn id="19" dur="125" fill="hold">
                                          <p:stCondLst>
                                            <p:cond delay="125"/>
                                          </p:stCondLst>
                                        </p:cTn>
                                        <p:tgtEl>
                                          <p:spTgt spid="11">
                                            <p:txEl>
                                              <p:pRg st="0" end="0"/>
                                            </p:txEl>
                                          </p:spTgt>
                                        </p:tgtEl>
                                        <p:attrNameLst>
                                          <p:attrName>r</p:attrName>
                                        </p:attrNameLst>
                                      </p:cBhvr>
                                    </p:animRot>
                                    <p:animRot by="-1500000">
                                      <p:cBhvr>
                                        <p:cTn id="20" dur="125" fill="hold">
                                          <p:stCondLst>
                                            <p:cond delay="250"/>
                                          </p:stCondLst>
                                        </p:cTn>
                                        <p:tgtEl>
                                          <p:spTgt spid="11">
                                            <p:txEl>
                                              <p:pRg st="0" end="0"/>
                                            </p:txEl>
                                          </p:spTgt>
                                        </p:tgtEl>
                                        <p:attrNameLst>
                                          <p:attrName>r</p:attrName>
                                        </p:attrNameLst>
                                      </p:cBhvr>
                                    </p:animRot>
                                    <p:animRot by="1500000">
                                      <p:cBhvr>
                                        <p:cTn id="21" dur="125" fill="hold">
                                          <p:stCondLst>
                                            <p:cond delay="375"/>
                                          </p:stCondLst>
                                        </p:cTn>
                                        <p:tgtEl>
                                          <p:spTgt spid="11">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1000"/>
                                        <p:tgtEl>
                                          <p:spTgt spid="12"/>
                                        </p:tgtEl>
                                      </p:cBhvr>
                                    </p:animEffect>
                                  </p:childTnLst>
                                </p:cTn>
                              </p:par>
                              <p:par>
                                <p:cTn id="27" presetID="10" presetClass="entr" presetSubtype="0" fill="hold" nodeType="withEffect">
                                  <p:stCondLst>
                                    <p:cond delay="700"/>
                                  </p:stCondLst>
                                  <p:iterate type="wd">
                                    <p:tmPct val="0"/>
                                  </p:iterate>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500"/>
                                        <p:tgtEl>
                                          <p:spTgt spid="12">
                                            <p:txEl>
                                              <p:pRg st="0" end="0"/>
                                            </p:txEl>
                                          </p:spTgt>
                                        </p:tgtEl>
                                      </p:cBhvr>
                                    </p:animEffect>
                                  </p:childTnLst>
                                </p:cTn>
                              </p:par>
                              <p:par>
                                <p:cTn id="30" presetID="10" presetClass="entr" presetSubtype="0" fill="hold" nodeType="withEffect">
                                  <p:stCondLst>
                                    <p:cond delay="700"/>
                                  </p:stCondLst>
                                  <p:iterate type="wd">
                                    <p:tmPct val="0"/>
                                  </p:iterate>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fade">
                                      <p:cBhvr>
                                        <p:cTn id="32" dur="500"/>
                                        <p:tgtEl>
                                          <p:spTgt spid="12">
                                            <p:txEl>
                                              <p:pRg st="1" end="1"/>
                                            </p:txEl>
                                          </p:spTgt>
                                        </p:tgtEl>
                                      </p:cBhvr>
                                    </p:animEffect>
                                  </p:childTnLst>
                                </p:cTn>
                              </p:par>
                              <p:par>
                                <p:cTn id="33" presetID="10" presetClass="entr" presetSubtype="0" fill="hold" nodeType="withEffect">
                                  <p:stCondLst>
                                    <p:cond delay="700"/>
                                  </p:stCondLst>
                                  <p:iterate type="wd">
                                    <p:tmPct val="0"/>
                                  </p:iterate>
                                  <p:childTnLst>
                                    <p:set>
                                      <p:cBhvr>
                                        <p:cTn id="34" dur="1" fill="hold">
                                          <p:stCondLst>
                                            <p:cond delay="0"/>
                                          </p:stCondLst>
                                        </p:cTn>
                                        <p:tgtEl>
                                          <p:spTgt spid="12">
                                            <p:txEl>
                                              <p:pRg st="2" end="2"/>
                                            </p:txEl>
                                          </p:spTgt>
                                        </p:tgtEl>
                                        <p:attrNameLst>
                                          <p:attrName>style.visibility</p:attrName>
                                        </p:attrNameLst>
                                      </p:cBhvr>
                                      <p:to>
                                        <p:strVal val="visible"/>
                                      </p:to>
                                    </p:set>
                                    <p:animEffect transition="in" filter="fade">
                                      <p:cBhvr>
                                        <p:cTn id="35" dur="500"/>
                                        <p:tgtEl>
                                          <p:spTgt spid="12">
                                            <p:txEl>
                                              <p:pRg st="2" end="2"/>
                                            </p:txEl>
                                          </p:spTgt>
                                        </p:tgtEl>
                                      </p:cBhvr>
                                    </p:animEffect>
                                  </p:childTnLst>
                                </p:cTn>
                              </p:par>
                              <p:par>
                                <p:cTn id="36" presetID="34" presetClass="emph" presetSubtype="0" fill="hold" nodeType="withEffect">
                                  <p:stCondLst>
                                    <p:cond delay="1300"/>
                                  </p:stCondLst>
                                  <p:iterate type="wd">
                                    <p:tmPct val="10000"/>
                                  </p:iterate>
                                  <p:childTnLst>
                                    <p:animMotion origin="layout" path="M 0.0 0.0 L 0.0 -0.07213" pathEditMode="relative" ptsTypes="">
                                      <p:cBhvr>
                                        <p:cTn id="37" dur="250" accel="50000" decel="50000" autoRev="1" fill="hold">
                                          <p:stCondLst>
                                            <p:cond delay="0"/>
                                          </p:stCondLst>
                                        </p:cTn>
                                        <p:tgtEl>
                                          <p:spTgt spid="12">
                                            <p:txEl>
                                              <p:pRg st="0" end="0"/>
                                            </p:txEl>
                                          </p:spTgt>
                                        </p:tgtEl>
                                        <p:attrNameLst>
                                          <p:attrName>ppt_x</p:attrName>
                                          <p:attrName>ppt_y</p:attrName>
                                        </p:attrNameLst>
                                      </p:cBhvr>
                                    </p:animMotion>
                                    <p:animRot by="1500000">
                                      <p:cBhvr>
                                        <p:cTn id="38" dur="125" fill="hold">
                                          <p:stCondLst>
                                            <p:cond delay="0"/>
                                          </p:stCondLst>
                                        </p:cTn>
                                        <p:tgtEl>
                                          <p:spTgt spid="12">
                                            <p:txEl>
                                              <p:pRg st="0" end="0"/>
                                            </p:txEl>
                                          </p:spTgt>
                                        </p:tgtEl>
                                        <p:attrNameLst>
                                          <p:attrName>r</p:attrName>
                                        </p:attrNameLst>
                                      </p:cBhvr>
                                    </p:animRot>
                                    <p:animRot by="-1500000">
                                      <p:cBhvr>
                                        <p:cTn id="39" dur="125" fill="hold">
                                          <p:stCondLst>
                                            <p:cond delay="125"/>
                                          </p:stCondLst>
                                        </p:cTn>
                                        <p:tgtEl>
                                          <p:spTgt spid="12">
                                            <p:txEl>
                                              <p:pRg st="0" end="0"/>
                                            </p:txEl>
                                          </p:spTgt>
                                        </p:tgtEl>
                                        <p:attrNameLst>
                                          <p:attrName>r</p:attrName>
                                        </p:attrNameLst>
                                      </p:cBhvr>
                                    </p:animRot>
                                    <p:animRot by="-1500000">
                                      <p:cBhvr>
                                        <p:cTn id="40" dur="125" fill="hold">
                                          <p:stCondLst>
                                            <p:cond delay="250"/>
                                          </p:stCondLst>
                                        </p:cTn>
                                        <p:tgtEl>
                                          <p:spTgt spid="12">
                                            <p:txEl>
                                              <p:pRg st="0" end="0"/>
                                            </p:txEl>
                                          </p:spTgt>
                                        </p:tgtEl>
                                        <p:attrNameLst>
                                          <p:attrName>r</p:attrName>
                                        </p:attrNameLst>
                                      </p:cBhvr>
                                    </p:animRot>
                                    <p:animRot by="1500000">
                                      <p:cBhvr>
                                        <p:cTn id="41" dur="125" fill="hold">
                                          <p:stCondLst>
                                            <p:cond delay="375"/>
                                          </p:stCondLst>
                                        </p:cTn>
                                        <p:tgtEl>
                                          <p:spTgt spid="12">
                                            <p:txEl>
                                              <p:pRg st="0" end="0"/>
                                            </p:txEl>
                                          </p:spTgt>
                                        </p:tgtEl>
                                        <p:attrNameLst>
                                          <p:attrName>r</p:attrName>
                                        </p:attrNameLst>
                                      </p:cBhvr>
                                    </p:animRot>
                                  </p:childTnLst>
                                </p:cTn>
                              </p:par>
                              <p:par>
                                <p:cTn id="42" presetID="34" presetClass="emph" presetSubtype="0" fill="hold" nodeType="withEffect">
                                  <p:stCondLst>
                                    <p:cond delay="1300"/>
                                  </p:stCondLst>
                                  <p:iterate type="wd">
                                    <p:tmPct val="10000"/>
                                  </p:iterate>
                                  <p:childTnLst>
                                    <p:animMotion origin="layout" path="M 0.0 0.0 L 0.0 -0.07213" pathEditMode="relative" ptsTypes="">
                                      <p:cBhvr>
                                        <p:cTn id="43" dur="250" accel="50000" decel="50000" autoRev="1" fill="hold">
                                          <p:stCondLst>
                                            <p:cond delay="0"/>
                                          </p:stCondLst>
                                        </p:cTn>
                                        <p:tgtEl>
                                          <p:spTgt spid="12">
                                            <p:txEl>
                                              <p:pRg st="1" end="1"/>
                                            </p:txEl>
                                          </p:spTgt>
                                        </p:tgtEl>
                                        <p:attrNameLst>
                                          <p:attrName>ppt_x</p:attrName>
                                          <p:attrName>ppt_y</p:attrName>
                                        </p:attrNameLst>
                                      </p:cBhvr>
                                    </p:animMotion>
                                    <p:animRot by="1500000">
                                      <p:cBhvr>
                                        <p:cTn id="44" dur="125" fill="hold">
                                          <p:stCondLst>
                                            <p:cond delay="0"/>
                                          </p:stCondLst>
                                        </p:cTn>
                                        <p:tgtEl>
                                          <p:spTgt spid="12">
                                            <p:txEl>
                                              <p:pRg st="1" end="1"/>
                                            </p:txEl>
                                          </p:spTgt>
                                        </p:tgtEl>
                                        <p:attrNameLst>
                                          <p:attrName>r</p:attrName>
                                        </p:attrNameLst>
                                      </p:cBhvr>
                                    </p:animRot>
                                    <p:animRot by="-1500000">
                                      <p:cBhvr>
                                        <p:cTn id="45" dur="125" fill="hold">
                                          <p:stCondLst>
                                            <p:cond delay="125"/>
                                          </p:stCondLst>
                                        </p:cTn>
                                        <p:tgtEl>
                                          <p:spTgt spid="12">
                                            <p:txEl>
                                              <p:pRg st="1" end="1"/>
                                            </p:txEl>
                                          </p:spTgt>
                                        </p:tgtEl>
                                        <p:attrNameLst>
                                          <p:attrName>r</p:attrName>
                                        </p:attrNameLst>
                                      </p:cBhvr>
                                    </p:animRot>
                                    <p:animRot by="-1500000">
                                      <p:cBhvr>
                                        <p:cTn id="46" dur="125" fill="hold">
                                          <p:stCondLst>
                                            <p:cond delay="250"/>
                                          </p:stCondLst>
                                        </p:cTn>
                                        <p:tgtEl>
                                          <p:spTgt spid="12">
                                            <p:txEl>
                                              <p:pRg st="1" end="1"/>
                                            </p:txEl>
                                          </p:spTgt>
                                        </p:tgtEl>
                                        <p:attrNameLst>
                                          <p:attrName>r</p:attrName>
                                        </p:attrNameLst>
                                      </p:cBhvr>
                                    </p:animRot>
                                    <p:animRot by="1500000">
                                      <p:cBhvr>
                                        <p:cTn id="47" dur="125" fill="hold">
                                          <p:stCondLst>
                                            <p:cond delay="375"/>
                                          </p:stCondLst>
                                        </p:cTn>
                                        <p:tgtEl>
                                          <p:spTgt spid="12">
                                            <p:txEl>
                                              <p:pRg st="1" end="1"/>
                                            </p:txEl>
                                          </p:spTgt>
                                        </p:tgtEl>
                                        <p:attrNameLst>
                                          <p:attrName>r</p:attrName>
                                        </p:attrNameLst>
                                      </p:cBhvr>
                                    </p:animRot>
                                  </p:childTnLst>
                                </p:cTn>
                              </p:par>
                              <p:par>
                                <p:cTn id="48" presetID="34" presetClass="emph" presetSubtype="0" fill="hold" nodeType="withEffect">
                                  <p:stCondLst>
                                    <p:cond delay="1300"/>
                                  </p:stCondLst>
                                  <p:iterate type="wd">
                                    <p:tmPct val="10000"/>
                                  </p:iterate>
                                  <p:childTnLst>
                                    <p:animMotion origin="layout" path="M 0.0 0.0 L 0.0 -0.07213" pathEditMode="relative" ptsTypes="">
                                      <p:cBhvr>
                                        <p:cTn id="49" dur="250" accel="50000" decel="50000" autoRev="1" fill="hold">
                                          <p:stCondLst>
                                            <p:cond delay="0"/>
                                          </p:stCondLst>
                                        </p:cTn>
                                        <p:tgtEl>
                                          <p:spTgt spid="12">
                                            <p:txEl>
                                              <p:pRg st="2" end="2"/>
                                            </p:txEl>
                                          </p:spTgt>
                                        </p:tgtEl>
                                        <p:attrNameLst>
                                          <p:attrName>ppt_x</p:attrName>
                                          <p:attrName>ppt_y</p:attrName>
                                        </p:attrNameLst>
                                      </p:cBhvr>
                                    </p:animMotion>
                                    <p:animRot by="1500000">
                                      <p:cBhvr>
                                        <p:cTn id="50" dur="125" fill="hold">
                                          <p:stCondLst>
                                            <p:cond delay="0"/>
                                          </p:stCondLst>
                                        </p:cTn>
                                        <p:tgtEl>
                                          <p:spTgt spid="12">
                                            <p:txEl>
                                              <p:pRg st="2" end="2"/>
                                            </p:txEl>
                                          </p:spTgt>
                                        </p:tgtEl>
                                        <p:attrNameLst>
                                          <p:attrName>r</p:attrName>
                                        </p:attrNameLst>
                                      </p:cBhvr>
                                    </p:animRot>
                                    <p:animRot by="-1500000">
                                      <p:cBhvr>
                                        <p:cTn id="51" dur="125" fill="hold">
                                          <p:stCondLst>
                                            <p:cond delay="125"/>
                                          </p:stCondLst>
                                        </p:cTn>
                                        <p:tgtEl>
                                          <p:spTgt spid="12">
                                            <p:txEl>
                                              <p:pRg st="2" end="2"/>
                                            </p:txEl>
                                          </p:spTgt>
                                        </p:tgtEl>
                                        <p:attrNameLst>
                                          <p:attrName>r</p:attrName>
                                        </p:attrNameLst>
                                      </p:cBhvr>
                                    </p:animRot>
                                    <p:animRot by="-1500000">
                                      <p:cBhvr>
                                        <p:cTn id="52" dur="125" fill="hold">
                                          <p:stCondLst>
                                            <p:cond delay="250"/>
                                          </p:stCondLst>
                                        </p:cTn>
                                        <p:tgtEl>
                                          <p:spTgt spid="12">
                                            <p:txEl>
                                              <p:pRg st="2" end="2"/>
                                            </p:txEl>
                                          </p:spTgt>
                                        </p:tgtEl>
                                        <p:attrNameLst>
                                          <p:attrName>r</p:attrName>
                                        </p:attrNameLst>
                                      </p:cBhvr>
                                    </p:animRot>
                                    <p:animRot by="1500000">
                                      <p:cBhvr>
                                        <p:cTn id="53" dur="125" fill="hold">
                                          <p:stCondLst>
                                            <p:cond delay="375"/>
                                          </p:stCondLst>
                                        </p:cTn>
                                        <p:tgtEl>
                                          <p:spTgt spid="12">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84612" y="702249"/>
            <a:ext cx="5435188" cy="821751"/>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Unshielded Twisted Pair</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11" name="Flowchart: Display 10"/>
          <p:cNvSpPr/>
          <p:nvPr/>
        </p:nvSpPr>
        <p:spPr>
          <a:xfrm>
            <a:off x="2286000" y="1676400"/>
            <a:ext cx="5394960" cy="4389120"/>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2400" dirty="0" smtClean="0"/>
              <a:t>UTP is the copper media, inherited from telephony, which is being used for increasingly higher data rates, and is rapidly becoming the de facto standard for horizontal wiring, the connection between, and including, the outlet and the termination in the communication closet. </a:t>
            </a:r>
            <a:endParaRPr lang="en-US" sz="2400" b="1" dirty="0"/>
          </a:p>
        </p:txBody>
      </p:sp>
      <p:sp>
        <p:nvSpPr>
          <p:cNvPr id="3" name="Rounded Rectangle 2"/>
          <p:cNvSpPr/>
          <p:nvPr/>
        </p:nvSpPr>
        <p:spPr>
          <a:xfrm>
            <a:off x="990600" y="3683731"/>
            <a:ext cx="5334000" cy="2667788"/>
          </a:xfrm>
          <a:prstGeom prst="roundRect">
            <a:avLst/>
          </a:prstGeom>
          <a:noFill/>
          <a:ln w="57150"/>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5" name="Group 54"/>
          <p:cNvGrpSpPr/>
          <p:nvPr/>
        </p:nvGrpSpPr>
        <p:grpSpPr>
          <a:xfrm>
            <a:off x="1905000" y="1828800"/>
            <a:ext cx="1592580" cy="2614875"/>
            <a:chOff x="1905000" y="1883974"/>
            <a:chExt cx="1592580" cy="2614875"/>
          </a:xfrm>
        </p:grpSpPr>
        <p:sp>
          <p:nvSpPr>
            <p:cNvPr id="2" name="Rounded Rectangular Callout 1"/>
            <p:cNvSpPr/>
            <p:nvPr/>
          </p:nvSpPr>
          <p:spPr>
            <a:xfrm>
              <a:off x="1905000" y="1883974"/>
              <a:ext cx="1592580" cy="1295400"/>
            </a:xfrm>
            <a:prstGeom prst="wedgeRoundRectCallout">
              <a:avLst>
                <a:gd name="adj1" fmla="val -18061"/>
                <a:gd name="adj2" fmla="val 6493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Protected the copper wire from physical damage</a:t>
              </a:r>
              <a:endParaRPr lang="en-US" dirty="0"/>
            </a:p>
          </p:txBody>
        </p:sp>
        <p:sp>
          <p:nvSpPr>
            <p:cNvPr id="4" name="TextBox 3"/>
            <p:cNvSpPr txBox="1"/>
            <p:nvPr/>
          </p:nvSpPr>
          <p:spPr>
            <a:xfrm>
              <a:off x="1999596" y="3331774"/>
              <a:ext cx="1454727" cy="369332"/>
            </a:xfrm>
            <a:prstGeom prst="rect">
              <a:avLst/>
            </a:prstGeom>
            <a:noFill/>
          </p:spPr>
          <p:txBody>
            <a:bodyPr wrap="square" rtlCol="0">
              <a:spAutoFit/>
            </a:bodyPr>
            <a:lstStyle/>
            <a:p>
              <a:r>
                <a:rPr lang="en-US" dirty="0" smtClean="0"/>
                <a:t>Outer Jacket</a:t>
              </a:r>
              <a:endParaRPr lang="en-US" dirty="0"/>
            </a:p>
          </p:txBody>
        </p:sp>
        <p:cxnSp>
          <p:nvCxnSpPr>
            <p:cNvPr id="41" name="Straight Arrow Connector 40"/>
            <p:cNvCxnSpPr/>
            <p:nvPr/>
          </p:nvCxnSpPr>
          <p:spPr>
            <a:xfrm>
              <a:off x="2667000" y="3647749"/>
              <a:ext cx="0" cy="8511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grpSp>
        <p:nvGrpSpPr>
          <p:cNvPr id="56" name="Group 55"/>
          <p:cNvGrpSpPr/>
          <p:nvPr/>
        </p:nvGrpSpPr>
        <p:grpSpPr>
          <a:xfrm>
            <a:off x="4185484" y="1828800"/>
            <a:ext cx="1592580" cy="2354027"/>
            <a:chOff x="4185484" y="1905000"/>
            <a:chExt cx="1592580" cy="2354027"/>
          </a:xfrm>
        </p:grpSpPr>
        <p:sp>
          <p:nvSpPr>
            <p:cNvPr id="38" name="Rounded Rectangular Callout 37"/>
            <p:cNvSpPr/>
            <p:nvPr/>
          </p:nvSpPr>
          <p:spPr>
            <a:xfrm>
              <a:off x="4185484" y="1905000"/>
              <a:ext cx="1592580" cy="1295400"/>
            </a:xfrm>
            <a:prstGeom prst="wedgeRoundRectCallout">
              <a:avLst>
                <a:gd name="adj1" fmla="val 15596"/>
                <a:gd name="adj2" fmla="val 6615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Protected the signals from interference</a:t>
              </a:r>
              <a:endParaRPr lang="en-US" dirty="0"/>
            </a:p>
          </p:txBody>
        </p:sp>
        <p:sp>
          <p:nvSpPr>
            <p:cNvPr id="44" name="TextBox 43"/>
            <p:cNvSpPr txBox="1"/>
            <p:nvPr/>
          </p:nvSpPr>
          <p:spPr>
            <a:xfrm>
              <a:off x="4320707" y="3352800"/>
              <a:ext cx="1454727" cy="369332"/>
            </a:xfrm>
            <a:prstGeom prst="rect">
              <a:avLst/>
            </a:prstGeom>
            <a:noFill/>
          </p:spPr>
          <p:txBody>
            <a:bodyPr wrap="square" rtlCol="0">
              <a:spAutoFit/>
            </a:bodyPr>
            <a:lstStyle/>
            <a:p>
              <a:r>
                <a:rPr lang="en-US" dirty="0" smtClean="0"/>
                <a:t>Twisted Pair</a:t>
              </a:r>
              <a:endParaRPr lang="en-US" dirty="0"/>
            </a:p>
          </p:txBody>
        </p:sp>
        <p:cxnSp>
          <p:nvCxnSpPr>
            <p:cNvPr id="45" name="Straight Arrow Connector 44"/>
            <p:cNvCxnSpPr/>
            <p:nvPr/>
          </p:nvCxnSpPr>
          <p:spPr>
            <a:xfrm>
              <a:off x="4725131" y="3650627"/>
              <a:ext cx="0" cy="6084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grpSp>
        <p:nvGrpSpPr>
          <p:cNvPr id="57" name="Group 56"/>
          <p:cNvGrpSpPr/>
          <p:nvPr/>
        </p:nvGrpSpPr>
        <p:grpSpPr>
          <a:xfrm>
            <a:off x="6477000" y="2743200"/>
            <a:ext cx="2133600" cy="2895600"/>
            <a:chOff x="6477000" y="2819400"/>
            <a:chExt cx="2133600" cy="2895600"/>
          </a:xfrm>
        </p:grpSpPr>
        <p:sp>
          <p:nvSpPr>
            <p:cNvPr id="50" name="Rounded Rectangular Callout 49"/>
            <p:cNvSpPr/>
            <p:nvPr/>
          </p:nvSpPr>
          <p:spPr>
            <a:xfrm>
              <a:off x="6490876" y="2819400"/>
              <a:ext cx="2119724" cy="1567434"/>
            </a:xfrm>
            <a:prstGeom prst="wedgeRoundRectCallout">
              <a:avLst>
                <a:gd name="adj1" fmla="val -26746"/>
                <a:gd name="adj2" fmla="val 7588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Electrically isolates wires from each other and identifies each pair</a:t>
              </a:r>
              <a:endParaRPr lang="en-US" dirty="0"/>
            </a:p>
          </p:txBody>
        </p:sp>
        <p:sp>
          <p:nvSpPr>
            <p:cNvPr id="51" name="TextBox 50"/>
            <p:cNvSpPr txBox="1"/>
            <p:nvPr/>
          </p:nvSpPr>
          <p:spPr>
            <a:xfrm>
              <a:off x="6477000" y="4791670"/>
              <a:ext cx="1454727" cy="923330"/>
            </a:xfrm>
            <a:prstGeom prst="rect">
              <a:avLst/>
            </a:prstGeom>
            <a:noFill/>
          </p:spPr>
          <p:txBody>
            <a:bodyPr wrap="square" rtlCol="0">
              <a:spAutoFit/>
            </a:bodyPr>
            <a:lstStyle/>
            <a:p>
              <a:r>
                <a:rPr lang="en-US" dirty="0" smtClean="0"/>
                <a:t>Color-Coded Plastic Insulation</a:t>
              </a:r>
              <a:endParaRPr lang="en-US" dirty="0"/>
            </a:p>
          </p:txBody>
        </p:sp>
      </p:grpSp>
      <p:cxnSp>
        <p:nvCxnSpPr>
          <p:cNvPr id="52" name="Straight Arrow Connector 51"/>
          <p:cNvCxnSpPr/>
          <p:nvPr/>
        </p:nvCxnSpPr>
        <p:spPr>
          <a:xfrm flipH="1">
            <a:off x="5778064" y="5177824"/>
            <a:ext cx="689662" cy="19996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nvGrpSpPr>
          <p:cNvPr id="58" name="Group 57"/>
          <p:cNvGrpSpPr/>
          <p:nvPr/>
        </p:nvGrpSpPr>
        <p:grpSpPr>
          <a:xfrm rot="5400000">
            <a:off x="2874213" y="2827033"/>
            <a:ext cx="1392457" cy="4361398"/>
            <a:chOff x="4239157" y="584306"/>
            <a:chExt cx="951067" cy="2978893"/>
          </a:xfrm>
        </p:grpSpPr>
        <p:sp>
          <p:nvSpPr>
            <p:cNvPr id="59" name="Can 58"/>
            <p:cNvSpPr/>
            <p:nvPr/>
          </p:nvSpPr>
          <p:spPr>
            <a:xfrm>
              <a:off x="4348497" y="1810599"/>
              <a:ext cx="743938" cy="1752600"/>
            </a:xfrm>
            <a:prstGeom prst="can">
              <a:avLst>
                <a:gd name="adj" fmla="val 17762"/>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60" name="Group 59"/>
            <p:cNvGrpSpPr/>
            <p:nvPr/>
          </p:nvGrpSpPr>
          <p:grpSpPr>
            <a:xfrm rot="20002316">
              <a:off x="4239157" y="606590"/>
              <a:ext cx="174458" cy="1408626"/>
              <a:chOff x="3325506" y="1403910"/>
              <a:chExt cx="232204" cy="1408626"/>
            </a:xfrm>
          </p:grpSpPr>
          <p:sp>
            <p:nvSpPr>
              <p:cNvPr id="79" name="Freeform 78"/>
              <p:cNvSpPr/>
              <p:nvPr/>
            </p:nvSpPr>
            <p:spPr>
              <a:xfrm rot="5400000">
                <a:off x="2745161" y="1999987"/>
                <a:ext cx="1408626" cy="216472"/>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745014"/>
                  <a:gd name="connsiteY0" fmla="*/ 458521 h 464025"/>
                  <a:gd name="connsiteX1" fmla="*/ 361866 w 2745014"/>
                  <a:gd name="connsiteY1" fmla="*/ 442757 h 464025"/>
                  <a:gd name="connsiteX2" fmla="*/ 803301 w 2745014"/>
                  <a:gd name="connsiteY2" fmla="*/ 32853 h 464025"/>
                  <a:gd name="connsiteX3" fmla="*/ 1165908 w 2745014"/>
                  <a:gd name="connsiteY3" fmla="*/ 442755 h 464025"/>
                  <a:gd name="connsiteX4" fmla="*/ 1512748 w 2745014"/>
                  <a:gd name="connsiteY4" fmla="*/ 17087 h 464025"/>
                  <a:gd name="connsiteX5" fmla="*/ 1784798 w 2745014"/>
                  <a:gd name="connsiteY5" fmla="*/ 464020 h 464025"/>
                  <a:gd name="connsiteX6" fmla="*/ 2163535 w 2745014"/>
                  <a:gd name="connsiteY6" fmla="*/ 6455 h 464025"/>
                  <a:gd name="connsiteX7" fmla="*/ 2745015 w 2745014"/>
                  <a:gd name="connsiteY7" fmla="*/ 154137 h 46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5014" h="464025">
                    <a:moveTo>
                      <a:pt x="0" y="458521"/>
                    </a:moveTo>
                    <a:cubicBezTo>
                      <a:pt x="136028" y="453386"/>
                      <a:pt x="227985" y="460539"/>
                      <a:pt x="361866" y="442757"/>
                    </a:cubicBezTo>
                    <a:cubicBezTo>
                      <a:pt x="495747" y="424975"/>
                      <a:pt x="669294" y="32853"/>
                      <a:pt x="803301" y="32853"/>
                    </a:cubicBezTo>
                    <a:cubicBezTo>
                      <a:pt x="937308" y="32853"/>
                      <a:pt x="1047667" y="445383"/>
                      <a:pt x="1165908" y="442755"/>
                    </a:cubicBezTo>
                    <a:cubicBezTo>
                      <a:pt x="1284149" y="440127"/>
                      <a:pt x="1409600" y="13543"/>
                      <a:pt x="1512748" y="17087"/>
                    </a:cubicBezTo>
                    <a:cubicBezTo>
                      <a:pt x="1615896" y="20631"/>
                      <a:pt x="1676334" y="465792"/>
                      <a:pt x="1784798" y="464020"/>
                    </a:cubicBezTo>
                    <a:cubicBezTo>
                      <a:pt x="1893263" y="462248"/>
                      <a:pt x="1904061" y="122023"/>
                      <a:pt x="2163535" y="6455"/>
                    </a:cubicBezTo>
                    <a:cubicBezTo>
                      <a:pt x="2277133" y="-37847"/>
                      <a:pt x="2741731" y="160706"/>
                      <a:pt x="2745015" y="154137"/>
                    </a:cubicBezTo>
                  </a:path>
                </a:pathLst>
              </a:cu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80" name="Freeform 79"/>
              <p:cNvSpPr/>
              <p:nvPr/>
            </p:nvSpPr>
            <p:spPr>
              <a:xfrm rot="16200000" flipH="1">
                <a:off x="2776856" y="1954969"/>
                <a:ext cx="1324324" cy="227023"/>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80733"/>
                  <a:gd name="connsiteY0" fmla="*/ 481140 h 486644"/>
                  <a:gd name="connsiteX1" fmla="*/ 361866 w 2580733"/>
                  <a:gd name="connsiteY1" fmla="*/ 465376 h 486644"/>
                  <a:gd name="connsiteX2" fmla="*/ 803301 w 2580733"/>
                  <a:gd name="connsiteY2" fmla="*/ 55472 h 486644"/>
                  <a:gd name="connsiteX3" fmla="*/ 1165908 w 2580733"/>
                  <a:gd name="connsiteY3" fmla="*/ 465374 h 486644"/>
                  <a:gd name="connsiteX4" fmla="*/ 1512748 w 2580733"/>
                  <a:gd name="connsiteY4" fmla="*/ 39706 h 486644"/>
                  <a:gd name="connsiteX5" fmla="*/ 1784798 w 2580733"/>
                  <a:gd name="connsiteY5" fmla="*/ 486639 h 486644"/>
                  <a:gd name="connsiteX6" fmla="*/ 2163535 w 2580733"/>
                  <a:gd name="connsiteY6" fmla="*/ 29074 h 486644"/>
                  <a:gd name="connsiteX7" fmla="*/ 2580734 w 2580733"/>
                  <a:gd name="connsiteY7" fmla="*/ 0 h 48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0733" h="486644">
                    <a:moveTo>
                      <a:pt x="0" y="481140"/>
                    </a:moveTo>
                    <a:cubicBezTo>
                      <a:pt x="136028" y="476005"/>
                      <a:pt x="227985" y="483158"/>
                      <a:pt x="361866" y="465376"/>
                    </a:cubicBezTo>
                    <a:cubicBezTo>
                      <a:pt x="495747" y="447594"/>
                      <a:pt x="669294" y="55472"/>
                      <a:pt x="803301" y="55472"/>
                    </a:cubicBezTo>
                    <a:cubicBezTo>
                      <a:pt x="937308" y="55472"/>
                      <a:pt x="1047667" y="468002"/>
                      <a:pt x="1165908" y="465374"/>
                    </a:cubicBezTo>
                    <a:cubicBezTo>
                      <a:pt x="1284149" y="462746"/>
                      <a:pt x="1409600" y="36162"/>
                      <a:pt x="1512748" y="39706"/>
                    </a:cubicBezTo>
                    <a:cubicBezTo>
                      <a:pt x="1615896" y="43250"/>
                      <a:pt x="1676334" y="488411"/>
                      <a:pt x="1784798" y="486639"/>
                    </a:cubicBezTo>
                    <a:cubicBezTo>
                      <a:pt x="1893263" y="484867"/>
                      <a:pt x="1904061" y="144642"/>
                      <a:pt x="2163535" y="29074"/>
                    </a:cubicBezTo>
                    <a:cubicBezTo>
                      <a:pt x="2277133" y="-15228"/>
                      <a:pt x="2577450" y="6569"/>
                      <a:pt x="2580734" y="0"/>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81" name="Diamond 80"/>
              <p:cNvSpPr/>
              <p:nvPr/>
            </p:nvSpPr>
            <p:spPr>
              <a:xfrm>
                <a:off x="3391536" y="2049438"/>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82" name="Diamond 81"/>
              <p:cNvSpPr/>
              <p:nvPr/>
            </p:nvSpPr>
            <p:spPr>
              <a:xfrm>
                <a:off x="3396853" y="1658237"/>
                <a:ext cx="124323" cy="88425"/>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83" name="Diamond 82"/>
              <p:cNvSpPr/>
              <p:nvPr/>
            </p:nvSpPr>
            <p:spPr>
              <a:xfrm>
                <a:off x="3382490" y="2363952"/>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nvGrpSpPr>
            <p:cNvPr id="61" name="Group 60"/>
            <p:cNvGrpSpPr/>
            <p:nvPr/>
          </p:nvGrpSpPr>
          <p:grpSpPr>
            <a:xfrm rot="20978213">
              <a:off x="4508584" y="584524"/>
              <a:ext cx="177887" cy="1338816"/>
              <a:chOff x="4519217" y="616423"/>
              <a:chExt cx="177887" cy="1338816"/>
            </a:xfrm>
          </p:grpSpPr>
          <p:sp>
            <p:nvSpPr>
              <p:cNvPr id="74" name="Freeform 73"/>
              <p:cNvSpPr/>
              <p:nvPr/>
            </p:nvSpPr>
            <p:spPr>
              <a:xfrm rot="5400000">
                <a:off x="3943536" y="1201671"/>
                <a:ext cx="1338816" cy="168320"/>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974"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605690" y="13836"/>
                      <a:pt x="2608974" y="7267"/>
                    </a:cubicBezTo>
                  </a:path>
                </a:pathLst>
              </a:cu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75" name="Freeform 74"/>
              <p:cNvSpPr/>
              <p:nvPr/>
            </p:nvSpPr>
            <p:spPr>
              <a:xfrm rot="16200000" flipH="1">
                <a:off x="3940794" y="1197255"/>
                <a:ext cx="1325166" cy="168319"/>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82374"/>
                  <a:gd name="connsiteY0" fmla="*/ 474732 h 480236"/>
                  <a:gd name="connsiteX1" fmla="*/ 361866 w 2582374"/>
                  <a:gd name="connsiteY1" fmla="*/ 458968 h 480236"/>
                  <a:gd name="connsiteX2" fmla="*/ 803301 w 2582374"/>
                  <a:gd name="connsiteY2" fmla="*/ 49064 h 480236"/>
                  <a:gd name="connsiteX3" fmla="*/ 1165908 w 2582374"/>
                  <a:gd name="connsiteY3" fmla="*/ 458966 h 480236"/>
                  <a:gd name="connsiteX4" fmla="*/ 1512748 w 2582374"/>
                  <a:gd name="connsiteY4" fmla="*/ 33298 h 480236"/>
                  <a:gd name="connsiteX5" fmla="*/ 1784798 w 2582374"/>
                  <a:gd name="connsiteY5" fmla="*/ 480231 h 480236"/>
                  <a:gd name="connsiteX6" fmla="*/ 2163535 w 2582374"/>
                  <a:gd name="connsiteY6" fmla="*/ 22666 h 480236"/>
                  <a:gd name="connsiteX7" fmla="*/ 2582375 w 2582374"/>
                  <a:gd name="connsiteY7" fmla="*/ 7271 h 48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2374" h="480236">
                    <a:moveTo>
                      <a:pt x="0" y="474732"/>
                    </a:moveTo>
                    <a:cubicBezTo>
                      <a:pt x="136028" y="469597"/>
                      <a:pt x="227985" y="476750"/>
                      <a:pt x="361866" y="458968"/>
                    </a:cubicBezTo>
                    <a:cubicBezTo>
                      <a:pt x="495747" y="441186"/>
                      <a:pt x="669294" y="49064"/>
                      <a:pt x="803301" y="49064"/>
                    </a:cubicBezTo>
                    <a:cubicBezTo>
                      <a:pt x="937308" y="49064"/>
                      <a:pt x="1047667" y="461594"/>
                      <a:pt x="1165908" y="458966"/>
                    </a:cubicBezTo>
                    <a:cubicBezTo>
                      <a:pt x="1284149" y="456338"/>
                      <a:pt x="1409600" y="29754"/>
                      <a:pt x="1512748" y="33298"/>
                    </a:cubicBezTo>
                    <a:cubicBezTo>
                      <a:pt x="1615896" y="36842"/>
                      <a:pt x="1676334" y="482003"/>
                      <a:pt x="1784798" y="480231"/>
                    </a:cubicBezTo>
                    <a:cubicBezTo>
                      <a:pt x="1893263" y="478459"/>
                      <a:pt x="1904061" y="138234"/>
                      <a:pt x="2163535" y="22666"/>
                    </a:cubicBezTo>
                    <a:cubicBezTo>
                      <a:pt x="2277133" y="-21636"/>
                      <a:pt x="2579091" y="13840"/>
                      <a:pt x="2582375" y="7271"/>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76" name="Diamond 75"/>
              <p:cNvSpPr/>
              <p:nvPr/>
            </p:nvSpPr>
            <p:spPr>
              <a:xfrm>
                <a:off x="4566572" y="1261952"/>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77" name="Diamond 76"/>
              <p:cNvSpPr/>
              <p:nvPr/>
            </p:nvSpPr>
            <p:spPr>
              <a:xfrm>
                <a:off x="4570567" y="870751"/>
                <a:ext cx="93405" cy="88425"/>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78" name="Diamond 77"/>
              <p:cNvSpPr/>
              <p:nvPr/>
            </p:nvSpPr>
            <p:spPr>
              <a:xfrm>
                <a:off x="4559776" y="1576466"/>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nvGrpSpPr>
            <p:cNvPr id="62" name="Group 61"/>
            <p:cNvGrpSpPr/>
            <p:nvPr/>
          </p:nvGrpSpPr>
          <p:grpSpPr>
            <a:xfrm rot="1597684" flipH="1">
              <a:off x="5015951" y="654548"/>
              <a:ext cx="174273" cy="1356363"/>
              <a:chOff x="3328494" y="1403909"/>
              <a:chExt cx="231958" cy="1356363"/>
            </a:xfrm>
          </p:grpSpPr>
          <p:sp>
            <p:nvSpPr>
              <p:cNvPr id="69" name="Freeform 68"/>
              <p:cNvSpPr/>
              <p:nvPr/>
            </p:nvSpPr>
            <p:spPr>
              <a:xfrm rot="5400000">
                <a:off x="2772664" y="1972485"/>
                <a:ext cx="1356363" cy="219212"/>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43168"/>
                  <a:gd name="connsiteY0" fmla="*/ 464395 h 469899"/>
                  <a:gd name="connsiteX1" fmla="*/ 361866 w 2643168"/>
                  <a:gd name="connsiteY1" fmla="*/ 448631 h 469899"/>
                  <a:gd name="connsiteX2" fmla="*/ 803301 w 2643168"/>
                  <a:gd name="connsiteY2" fmla="*/ 38727 h 469899"/>
                  <a:gd name="connsiteX3" fmla="*/ 1165908 w 2643168"/>
                  <a:gd name="connsiteY3" fmla="*/ 448629 h 469899"/>
                  <a:gd name="connsiteX4" fmla="*/ 1512748 w 2643168"/>
                  <a:gd name="connsiteY4" fmla="*/ 22961 h 469899"/>
                  <a:gd name="connsiteX5" fmla="*/ 1784798 w 2643168"/>
                  <a:gd name="connsiteY5" fmla="*/ 469894 h 469899"/>
                  <a:gd name="connsiteX6" fmla="*/ 2163535 w 2643168"/>
                  <a:gd name="connsiteY6" fmla="*/ 12329 h 469899"/>
                  <a:gd name="connsiteX7" fmla="*/ 2643168 w 2643168"/>
                  <a:gd name="connsiteY7" fmla="*/ 51312 h 46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168" h="469899">
                    <a:moveTo>
                      <a:pt x="0" y="464395"/>
                    </a:moveTo>
                    <a:cubicBezTo>
                      <a:pt x="136028" y="459260"/>
                      <a:pt x="227985" y="466413"/>
                      <a:pt x="361866" y="448631"/>
                    </a:cubicBezTo>
                    <a:cubicBezTo>
                      <a:pt x="495747" y="430849"/>
                      <a:pt x="669294" y="38727"/>
                      <a:pt x="803301" y="38727"/>
                    </a:cubicBezTo>
                    <a:cubicBezTo>
                      <a:pt x="937308" y="38727"/>
                      <a:pt x="1047667" y="451257"/>
                      <a:pt x="1165908" y="448629"/>
                    </a:cubicBezTo>
                    <a:cubicBezTo>
                      <a:pt x="1284149" y="446001"/>
                      <a:pt x="1409600" y="19417"/>
                      <a:pt x="1512748" y="22961"/>
                    </a:cubicBezTo>
                    <a:cubicBezTo>
                      <a:pt x="1615896" y="26505"/>
                      <a:pt x="1676334" y="471666"/>
                      <a:pt x="1784798" y="469894"/>
                    </a:cubicBezTo>
                    <a:cubicBezTo>
                      <a:pt x="1893263" y="468122"/>
                      <a:pt x="1904061" y="127897"/>
                      <a:pt x="2163535" y="12329"/>
                    </a:cubicBezTo>
                    <a:cubicBezTo>
                      <a:pt x="2277133" y="-31973"/>
                      <a:pt x="2639884" y="57881"/>
                      <a:pt x="2643168" y="51312"/>
                    </a:cubicBezTo>
                  </a:path>
                </a:pathLst>
              </a:custGeom>
              <a:ln w="7620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70" name="Freeform 69"/>
              <p:cNvSpPr/>
              <p:nvPr/>
            </p:nvSpPr>
            <p:spPr>
              <a:xfrm rot="16200000" flipH="1">
                <a:off x="2794988" y="1939823"/>
                <a:ext cx="1291045" cy="224034"/>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882"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512598" y="13836"/>
                      <a:pt x="2515882" y="7267"/>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71" name="Diamond 70"/>
              <p:cNvSpPr/>
              <p:nvPr/>
            </p:nvSpPr>
            <p:spPr>
              <a:xfrm>
                <a:off x="3391536" y="2049438"/>
                <a:ext cx="136755"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Diamond 71"/>
              <p:cNvSpPr/>
              <p:nvPr/>
            </p:nvSpPr>
            <p:spPr>
              <a:xfrm>
                <a:off x="3396853" y="1658237"/>
                <a:ext cx="124323" cy="88425"/>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Diamond 72"/>
              <p:cNvSpPr/>
              <p:nvPr/>
            </p:nvSpPr>
            <p:spPr>
              <a:xfrm>
                <a:off x="3382490" y="2363952"/>
                <a:ext cx="136755"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63" name="Group 62"/>
            <p:cNvGrpSpPr/>
            <p:nvPr/>
          </p:nvGrpSpPr>
          <p:grpSpPr>
            <a:xfrm rot="712500" flipH="1">
              <a:off x="4754204" y="584306"/>
              <a:ext cx="175674" cy="1380436"/>
              <a:chOff x="4772172" y="616423"/>
              <a:chExt cx="175674" cy="1380436"/>
            </a:xfrm>
          </p:grpSpPr>
          <p:sp>
            <p:nvSpPr>
              <p:cNvPr id="64" name="Freeform 63"/>
              <p:cNvSpPr/>
              <p:nvPr/>
            </p:nvSpPr>
            <p:spPr>
              <a:xfrm rot="5400000">
                <a:off x="4174574" y="1223586"/>
                <a:ext cx="1380436" cy="166109"/>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 name="connsiteX0" fmla="*/ 0 w 2690080"/>
                  <a:gd name="connsiteY0" fmla="*/ 468427 h 473931"/>
                  <a:gd name="connsiteX1" fmla="*/ 361866 w 2690080"/>
                  <a:gd name="connsiteY1" fmla="*/ 452663 h 473931"/>
                  <a:gd name="connsiteX2" fmla="*/ 803301 w 2690080"/>
                  <a:gd name="connsiteY2" fmla="*/ 42759 h 473931"/>
                  <a:gd name="connsiteX3" fmla="*/ 1165908 w 2690080"/>
                  <a:gd name="connsiteY3" fmla="*/ 452661 h 473931"/>
                  <a:gd name="connsiteX4" fmla="*/ 1512748 w 2690080"/>
                  <a:gd name="connsiteY4" fmla="*/ 26993 h 473931"/>
                  <a:gd name="connsiteX5" fmla="*/ 1784798 w 2690080"/>
                  <a:gd name="connsiteY5" fmla="*/ 473926 h 473931"/>
                  <a:gd name="connsiteX6" fmla="*/ 2163535 w 2690080"/>
                  <a:gd name="connsiteY6" fmla="*/ 16361 h 473931"/>
                  <a:gd name="connsiteX7" fmla="*/ 2690080 w 2690080"/>
                  <a:gd name="connsiteY7" fmla="*/ 25927 h 47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080" h="473931">
                    <a:moveTo>
                      <a:pt x="0" y="468427"/>
                    </a:moveTo>
                    <a:cubicBezTo>
                      <a:pt x="136028" y="463292"/>
                      <a:pt x="227985" y="470445"/>
                      <a:pt x="361866" y="452663"/>
                    </a:cubicBezTo>
                    <a:cubicBezTo>
                      <a:pt x="495747" y="434881"/>
                      <a:pt x="669294" y="42759"/>
                      <a:pt x="803301" y="42759"/>
                    </a:cubicBezTo>
                    <a:cubicBezTo>
                      <a:pt x="937308" y="42759"/>
                      <a:pt x="1047667" y="455289"/>
                      <a:pt x="1165908" y="452661"/>
                    </a:cubicBezTo>
                    <a:cubicBezTo>
                      <a:pt x="1284149" y="450033"/>
                      <a:pt x="1409600" y="23449"/>
                      <a:pt x="1512748" y="26993"/>
                    </a:cubicBezTo>
                    <a:cubicBezTo>
                      <a:pt x="1615896" y="30537"/>
                      <a:pt x="1676334" y="475698"/>
                      <a:pt x="1784798" y="473926"/>
                    </a:cubicBezTo>
                    <a:cubicBezTo>
                      <a:pt x="1893263" y="472154"/>
                      <a:pt x="1904061" y="131929"/>
                      <a:pt x="2163535" y="16361"/>
                    </a:cubicBezTo>
                    <a:cubicBezTo>
                      <a:pt x="2277133" y="-27941"/>
                      <a:pt x="2686796" y="32496"/>
                      <a:pt x="2690080" y="25927"/>
                    </a:cubicBezTo>
                  </a:path>
                </a:pathLst>
              </a:custGeom>
              <a:ln w="7620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65" name="Freeform 64"/>
              <p:cNvSpPr/>
              <p:nvPr/>
            </p:nvSpPr>
            <p:spPr>
              <a:xfrm rot="16200000" flipH="1">
                <a:off x="4190334" y="1200670"/>
                <a:ext cx="1331994" cy="168318"/>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55778"/>
                  <a:gd name="connsiteY0" fmla="*/ 474732 h 480236"/>
                  <a:gd name="connsiteX1" fmla="*/ 361866 w 2555778"/>
                  <a:gd name="connsiteY1" fmla="*/ 458968 h 480236"/>
                  <a:gd name="connsiteX2" fmla="*/ 803301 w 2555778"/>
                  <a:gd name="connsiteY2" fmla="*/ 49064 h 480236"/>
                  <a:gd name="connsiteX3" fmla="*/ 1165908 w 2555778"/>
                  <a:gd name="connsiteY3" fmla="*/ 458966 h 480236"/>
                  <a:gd name="connsiteX4" fmla="*/ 1512748 w 2555778"/>
                  <a:gd name="connsiteY4" fmla="*/ 33298 h 480236"/>
                  <a:gd name="connsiteX5" fmla="*/ 1784798 w 2555778"/>
                  <a:gd name="connsiteY5" fmla="*/ 480231 h 480236"/>
                  <a:gd name="connsiteX6" fmla="*/ 2163535 w 2555778"/>
                  <a:gd name="connsiteY6" fmla="*/ 22666 h 480236"/>
                  <a:gd name="connsiteX7" fmla="*/ 2555779 w 2555778"/>
                  <a:gd name="connsiteY7" fmla="*/ 7271 h 480236"/>
                  <a:gd name="connsiteX0" fmla="*/ 0 w 2595680"/>
                  <a:gd name="connsiteY0" fmla="*/ 474729 h 480233"/>
                  <a:gd name="connsiteX1" fmla="*/ 361866 w 2595680"/>
                  <a:gd name="connsiteY1" fmla="*/ 458965 h 480233"/>
                  <a:gd name="connsiteX2" fmla="*/ 803301 w 2595680"/>
                  <a:gd name="connsiteY2" fmla="*/ 49061 h 480233"/>
                  <a:gd name="connsiteX3" fmla="*/ 1165908 w 2595680"/>
                  <a:gd name="connsiteY3" fmla="*/ 458963 h 480233"/>
                  <a:gd name="connsiteX4" fmla="*/ 1512748 w 2595680"/>
                  <a:gd name="connsiteY4" fmla="*/ 33295 h 480233"/>
                  <a:gd name="connsiteX5" fmla="*/ 1784798 w 2595680"/>
                  <a:gd name="connsiteY5" fmla="*/ 480228 h 480233"/>
                  <a:gd name="connsiteX6" fmla="*/ 2163535 w 2595680"/>
                  <a:gd name="connsiteY6" fmla="*/ 22663 h 480233"/>
                  <a:gd name="connsiteX7" fmla="*/ 2595679 w 2595680"/>
                  <a:gd name="connsiteY7" fmla="*/ 7274 h 480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680" h="480233">
                    <a:moveTo>
                      <a:pt x="0" y="474729"/>
                    </a:moveTo>
                    <a:cubicBezTo>
                      <a:pt x="136028" y="469594"/>
                      <a:pt x="227985" y="476747"/>
                      <a:pt x="361866" y="458965"/>
                    </a:cubicBezTo>
                    <a:cubicBezTo>
                      <a:pt x="495747" y="441183"/>
                      <a:pt x="669294" y="49061"/>
                      <a:pt x="803301" y="49061"/>
                    </a:cubicBezTo>
                    <a:cubicBezTo>
                      <a:pt x="937308" y="49061"/>
                      <a:pt x="1047667" y="461591"/>
                      <a:pt x="1165908" y="458963"/>
                    </a:cubicBezTo>
                    <a:cubicBezTo>
                      <a:pt x="1284149" y="456335"/>
                      <a:pt x="1409600" y="29751"/>
                      <a:pt x="1512748" y="33295"/>
                    </a:cubicBezTo>
                    <a:cubicBezTo>
                      <a:pt x="1615896" y="36839"/>
                      <a:pt x="1676334" y="482000"/>
                      <a:pt x="1784798" y="480228"/>
                    </a:cubicBezTo>
                    <a:cubicBezTo>
                      <a:pt x="1893263" y="478456"/>
                      <a:pt x="1904061" y="138231"/>
                      <a:pt x="2163535" y="22663"/>
                    </a:cubicBezTo>
                    <a:cubicBezTo>
                      <a:pt x="2277133" y="-21639"/>
                      <a:pt x="2592395" y="13843"/>
                      <a:pt x="2595679" y="7274"/>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66" name="Diamond 65"/>
              <p:cNvSpPr/>
              <p:nvPr/>
            </p:nvSpPr>
            <p:spPr>
              <a:xfrm>
                <a:off x="4819525" y="1261952"/>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7" name="Diamond 66"/>
              <p:cNvSpPr/>
              <p:nvPr/>
            </p:nvSpPr>
            <p:spPr>
              <a:xfrm>
                <a:off x="4823520" y="870751"/>
                <a:ext cx="93405" cy="88425"/>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8" name="Diamond 67"/>
              <p:cNvSpPr/>
              <p:nvPr/>
            </p:nvSpPr>
            <p:spPr>
              <a:xfrm>
                <a:off x="4812729" y="1576466"/>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grpSp>
      <p:sp>
        <p:nvSpPr>
          <p:cNvPr id="42" name="Oval 41"/>
          <p:cNvSpPr/>
          <p:nvPr/>
        </p:nvSpPr>
        <p:spPr>
          <a:xfrm>
            <a:off x="4502895" y="4214881"/>
            <a:ext cx="443293" cy="452539"/>
          </a:xfrm>
          <a:prstGeom prst="ellipse">
            <a:avLst/>
          </a:prstGeom>
          <a:noFill/>
          <a:ln w="57150"/>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97549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5" presetClass="entr" presetSubtype="0" fill="hold" grpId="0" nodeType="withEffect">
                                  <p:stCondLst>
                                    <p:cond delay="11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1"/>
                                        </p:tgtEl>
                                      </p:cBhvr>
                                    </p:animEffect>
                                  </p:childTnLst>
                                </p:cTn>
                              </p:par>
                              <p:par>
                                <p:cTn id="20" presetID="25" presetClass="entr" presetSubtype="0" fill="hold" nodeType="withEffect">
                                  <p:stCondLst>
                                    <p:cond delay="1100"/>
                                  </p:stCondLst>
                                  <p:iterate type="wd">
                                    <p:tmPct val="0"/>
                                  </p:iterate>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p:cTn id="22" dur="500" decel="50000" fill="hold">
                                          <p:stCondLst>
                                            <p:cond delay="0"/>
                                          </p:stCondLst>
                                        </p:cTn>
                                        <p:tgtEl>
                                          <p:spTgt spid="11">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1">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1">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11">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1">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1">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1">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1">
                                            <p:txEl>
                                              <p:pRg st="0" end="0"/>
                                            </p:txEl>
                                          </p:spTgt>
                                        </p:tgtEl>
                                      </p:cBhvr>
                                    </p:animEffect>
                                  </p:childTnLst>
                                </p:cTn>
                              </p:par>
                              <p:par>
                                <p:cTn id="30" presetID="34" presetClass="emph" presetSubtype="0" fill="hold" nodeType="withEffect">
                                  <p:stCondLst>
                                    <p:cond delay="2100"/>
                                  </p:stCondLst>
                                  <p:iterate type="wd">
                                    <p:tmPct val="10000"/>
                                  </p:iterate>
                                  <p:childTnLst>
                                    <p:animMotion origin="layout" path="M 0.0 0.0 L 0.0 -0.07213" pathEditMode="relative" ptsTypes="">
                                      <p:cBhvr>
                                        <p:cTn id="31" dur="250" accel="50000" decel="50000" autoRev="1" fill="hold">
                                          <p:stCondLst>
                                            <p:cond delay="0"/>
                                          </p:stCondLst>
                                        </p:cTn>
                                        <p:tgtEl>
                                          <p:spTgt spid="11">
                                            <p:txEl>
                                              <p:pRg st="0" end="0"/>
                                            </p:txEl>
                                          </p:spTgt>
                                        </p:tgtEl>
                                        <p:attrNameLst>
                                          <p:attrName>ppt_x</p:attrName>
                                          <p:attrName>ppt_y</p:attrName>
                                        </p:attrNameLst>
                                      </p:cBhvr>
                                    </p:animMotion>
                                    <p:animRot by="1500000">
                                      <p:cBhvr>
                                        <p:cTn id="32" dur="125" fill="hold">
                                          <p:stCondLst>
                                            <p:cond delay="0"/>
                                          </p:stCondLst>
                                        </p:cTn>
                                        <p:tgtEl>
                                          <p:spTgt spid="11">
                                            <p:txEl>
                                              <p:pRg st="0" end="0"/>
                                            </p:txEl>
                                          </p:spTgt>
                                        </p:tgtEl>
                                        <p:attrNameLst>
                                          <p:attrName>r</p:attrName>
                                        </p:attrNameLst>
                                      </p:cBhvr>
                                    </p:animRot>
                                    <p:animRot by="-1500000">
                                      <p:cBhvr>
                                        <p:cTn id="33" dur="125" fill="hold">
                                          <p:stCondLst>
                                            <p:cond delay="125"/>
                                          </p:stCondLst>
                                        </p:cTn>
                                        <p:tgtEl>
                                          <p:spTgt spid="11">
                                            <p:txEl>
                                              <p:pRg st="0" end="0"/>
                                            </p:txEl>
                                          </p:spTgt>
                                        </p:tgtEl>
                                        <p:attrNameLst>
                                          <p:attrName>r</p:attrName>
                                        </p:attrNameLst>
                                      </p:cBhvr>
                                    </p:animRot>
                                    <p:animRot by="-1500000">
                                      <p:cBhvr>
                                        <p:cTn id="34" dur="125" fill="hold">
                                          <p:stCondLst>
                                            <p:cond delay="250"/>
                                          </p:stCondLst>
                                        </p:cTn>
                                        <p:tgtEl>
                                          <p:spTgt spid="11">
                                            <p:txEl>
                                              <p:pRg st="0" end="0"/>
                                            </p:txEl>
                                          </p:spTgt>
                                        </p:tgtEl>
                                        <p:attrNameLst>
                                          <p:attrName>r</p:attrName>
                                        </p:attrNameLst>
                                      </p:cBhvr>
                                    </p:animRot>
                                    <p:animRot by="1500000">
                                      <p:cBhvr>
                                        <p:cTn id="35" dur="125" fill="hold">
                                          <p:stCondLst>
                                            <p:cond delay="375"/>
                                          </p:stCondLst>
                                        </p:cTn>
                                        <p:tgtEl>
                                          <p:spTgt spid="11">
                                            <p:txEl>
                                              <p:pRg st="0" end="0"/>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5" presetClass="exit" presetSubtype="0" fill="hold" grpId="1" nodeType="clickEffect">
                                  <p:stCondLst>
                                    <p:cond delay="0"/>
                                  </p:stCondLst>
                                  <p:iterate type="wd">
                                    <p:tmPct val="0"/>
                                  </p:iterate>
                                  <p:childTnLst>
                                    <p:animEffect transition="out" filter="fade">
                                      <p:cBhvr>
                                        <p:cTn id="39" dur="1000" accel="50000">
                                          <p:stCondLst>
                                            <p:cond delay="0"/>
                                          </p:stCondLst>
                                        </p:cTn>
                                        <p:tgtEl>
                                          <p:spTgt spid="11">
                                            <p:txEl>
                                              <p:pRg st="0" end="0"/>
                                            </p:txEl>
                                          </p:spTgt>
                                        </p:tgtEl>
                                      </p:cBhvr>
                                    </p:animEffect>
                                    <p:anim calcmode="lin" valueType="num">
                                      <p:cBhvr>
                                        <p:cTn id="40" dur="500" accel="50000">
                                          <p:stCondLst>
                                            <p:cond delay="0"/>
                                          </p:stCondLst>
                                        </p:cTn>
                                        <p:tgtEl>
                                          <p:spTgt spid="11">
                                            <p:txEl>
                                              <p:pRg st="0" end="0"/>
                                            </p:txEl>
                                          </p:spTgt>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11">
                                            <p:txEl>
                                              <p:pRg st="0" end="0"/>
                                            </p:txEl>
                                          </p:spTgt>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11">
                                            <p:txEl>
                                              <p:pRg st="0" end="0"/>
                                            </p:txEl>
                                          </p:spTgt>
                                        </p:tgtEl>
                                        <p:attrNameLst>
                                          <p:attrName>ppt_x</p:attrName>
                                        </p:attrNameLst>
                                      </p:cBhvr>
                                      <p:tavLst>
                                        <p:tav tm="0">
                                          <p:val>
                                            <p:strVal val="ppt_x"/>
                                          </p:val>
                                        </p:tav>
                                        <p:tav tm="100000">
                                          <p:val>
                                            <p:strVal val="ppt_x+.4"/>
                                          </p:val>
                                        </p:tav>
                                      </p:tavLst>
                                    </p:anim>
                                    <p:anim calcmode="lin" valueType="num">
                                      <p:cBhvr>
                                        <p:cTn id="43" dur="1000"/>
                                        <p:tgtEl>
                                          <p:spTgt spid="11">
                                            <p:txEl>
                                              <p:pRg st="0" end="0"/>
                                            </p:txEl>
                                          </p:spTgt>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11">
                                            <p:txEl>
                                              <p:pRg st="0" end="0"/>
                                            </p:txEl>
                                          </p:spTgt>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11">
                                            <p:txEl>
                                              <p:pRg st="0" end="0"/>
                                            </p:txEl>
                                          </p:spTgt>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11">
                                            <p:txEl>
                                              <p:pRg st="0" end="0"/>
                                            </p:txEl>
                                          </p:spTgt>
                                        </p:tgtEl>
                                        <p:attrNameLst>
                                          <p:attrName>style.rotation</p:attrName>
                                        </p:attrNameLst>
                                      </p:cBhvr>
                                      <p:tavLst>
                                        <p:tav tm="0">
                                          <p:val>
                                            <p:fltVal val="0"/>
                                          </p:val>
                                        </p:tav>
                                        <p:tav tm="100000">
                                          <p:val>
                                            <p:fltVal val="-90"/>
                                          </p:val>
                                        </p:tav>
                                      </p:tavLst>
                                    </p:anim>
                                    <p:set>
                                      <p:cBhvr>
                                        <p:cTn id="47" dur="1" fill="hold">
                                          <p:stCondLst>
                                            <p:cond delay="999"/>
                                          </p:stCondLst>
                                        </p:cTn>
                                        <p:tgtEl>
                                          <p:spTgt spid="11">
                                            <p:txEl>
                                              <p:pRg st="0" end="0"/>
                                            </p:txEl>
                                          </p:spTgt>
                                        </p:tgtEl>
                                        <p:attrNameLst>
                                          <p:attrName>style.visibility</p:attrName>
                                        </p:attrNameLst>
                                      </p:cBhvr>
                                      <p:to>
                                        <p:strVal val="hidden"/>
                                      </p:to>
                                    </p:set>
                                  </p:childTnLst>
                                </p:cTn>
                              </p:par>
                              <p:par>
                                <p:cTn id="48" presetID="25" presetClass="exit" presetSubtype="0" fill="hold" grpId="1" nodeType="withEffect">
                                  <p:stCondLst>
                                    <p:cond delay="0"/>
                                  </p:stCondLst>
                                  <p:childTnLst>
                                    <p:animEffect transition="out" filter="fade">
                                      <p:cBhvr>
                                        <p:cTn id="49" dur="1000" accel="50000">
                                          <p:stCondLst>
                                            <p:cond delay="0"/>
                                          </p:stCondLst>
                                        </p:cTn>
                                        <p:tgtEl>
                                          <p:spTgt spid="11">
                                            <p:bg/>
                                          </p:spTgt>
                                        </p:tgtEl>
                                      </p:cBhvr>
                                    </p:animEffect>
                                    <p:anim calcmode="lin" valueType="num">
                                      <p:cBhvr>
                                        <p:cTn id="50" dur="500" accel="50000">
                                          <p:stCondLst>
                                            <p:cond delay="0"/>
                                          </p:stCondLst>
                                        </p:cTn>
                                        <p:tgtEl>
                                          <p:spTgt spid="11">
                                            <p:bg/>
                                          </p:spTgt>
                                        </p:tgtEl>
                                        <p:attrNameLst>
                                          <p:attrName>ppt_y</p:attrName>
                                        </p:attrNameLst>
                                      </p:cBhvr>
                                      <p:tavLst>
                                        <p:tav tm="0">
                                          <p:val>
                                            <p:strVal val="ppt_y"/>
                                          </p:val>
                                        </p:tav>
                                        <p:tav tm="100000">
                                          <p:val>
                                            <p:strVal val="ppt_y+.1"/>
                                          </p:val>
                                        </p:tav>
                                      </p:tavLst>
                                    </p:anim>
                                    <p:anim calcmode="lin" valueType="num">
                                      <p:cBhvr>
                                        <p:cTn id="51" dur="500" decel="50000">
                                          <p:stCondLst>
                                            <p:cond delay="500"/>
                                          </p:stCondLst>
                                        </p:cTn>
                                        <p:tgtEl>
                                          <p:spTgt spid="11">
                                            <p:bg/>
                                          </p:spTgt>
                                        </p:tgtEl>
                                        <p:attrNameLst>
                                          <p:attrName>ppt_y</p:attrName>
                                        </p:attrNameLst>
                                      </p:cBhvr>
                                      <p:tavLst>
                                        <p:tav tm="0">
                                          <p:val>
                                            <p:strVal val="ppt_y"/>
                                          </p:val>
                                        </p:tav>
                                        <p:tav tm="100000">
                                          <p:val>
                                            <p:strVal val="ppt_y-.1"/>
                                          </p:val>
                                        </p:tav>
                                      </p:tavLst>
                                    </p:anim>
                                    <p:anim calcmode="lin" valueType="num">
                                      <p:cBhvr>
                                        <p:cTn id="52" dur="500" accel="50000">
                                          <p:stCondLst>
                                            <p:cond delay="500"/>
                                          </p:stCondLst>
                                        </p:cTn>
                                        <p:tgtEl>
                                          <p:spTgt spid="11">
                                            <p:bg/>
                                          </p:spTgt>
                                        </p:tgtEl>
                                        <p:attrNameLst>
                                          <p:attrName>ppt_x</p:attrName>
                                        </p:attrNameLst>
                                      </p:cBhvr>
                                      <p:tavLst>
                                        <p:tav tm="0">
                                          <p:val>
                                            <p:strVal val="ppt_x"/>
                                          </p:val>
                                        </p:tav>
                                        <p:tav tm="100000">
                                          <p:val>
                                            <p:strVal val="ppt_x+.4"/>
                                          </p:val>
                                        </p:tav>
                                      </p:tavLst>
                                    </p:anim>
                                    <p:anim calcmode="lin" valueType="num">
                                      <p:cBhvr>
                                        <p:cTn id="53" dur="1000"/>
                                        <p:tgtEl>
                                          <p:spTgt spid="11">
                                            <p:bg/>
                                          </p:spTgt>
                                        </p:tgtEl>
                                        <p:attrNameLst>
                                          <p:attrName>ppt_h</p:attrName>
                                        </p:attrNameLst>
                                      </p:cBhvr>
                                      <p:tavLst>
                                        <p:tav tm="0">
                                          <p:val>
                                            <p:strVal val="ppt_h"/>
                                          </p:val>
                                        </p:tav>
                                        <p:tav tm="100000">
                                          <p:val>
                                            <p:strVal val="ppt_h"/>
                                          </p:val>
                                        </p:tav>
                                      </p:tavLst>
                                    </p:anim>
                                    <p:anim calcmode="lin" valueType="num">
                                      <p:cBhvr>
                                        <p:cTn id="54" dur="500" accel="50000">
                                          <p:stCondLst>
                                            <p:cond delay="0"/>
                                          </p:stCondLst>
                                        </p:cTn>
                                        <p:tgtEl>
                                          <p:spTgt spid="11">
                                            <p:bg/>
                                          </p:spTgt>
                                        </p:tgtEl>
                                        <p:attrNameLst>
                                          <p:attrName>ppt_w</p:attrName>
                                        </p:attrNameLst>
                                      </p:cBhvr>
                                      <p:tavLst>
                                        <p:tav tm="0">
                                          <p:val>
                                            <p:strVal val="ppt_w"/>
                                          </p:val>
                                        </p:tav>
                                        <p:tav tm="100000">
                                          <p:val>
                                            <p:strVal val="ppt_w*.05"/>
                                          </p:val>
                                        </p:tav>
                                      </p:tavLst>
                                    </p:anim>
                                    <p:anim calcmode="lin" valueType="num">
                                      <p:cBhvr>
                                        <p:cTn id="55" dur="500" decel="50000">
                                          <p:stCondLst>
                                            <p:cond delay="500"/>
                                          </p:stCondLst>
                                        </p:cTn>
                                        <p:tgtEl>
                                          <p:spTgt spid="11">
                                            <p:bg/>
                                          </p:spTgt>
                                        </p:tgtEl>
                                        <p:attrNameLst>
                                          <p:attrName>ppt_w</p:attrName>
                                        </p:attrNameLst>
                                      </p:cBhvr>
                                      <p:tavLst>
                                        <p:tav tm="0">
                                          <p:val>
                                            <p:strVal val="ppt_w"/>
                                          </p:val>
                                        </p:tav>
                                        <p:tav tm="100000">
                                          <p:val>
                                            <p:strVal val="ppt_w/.05"/>
                                          </p:val>
                                        </p:tav>
                                      </p:tavLst>
                                    </p:anim>
                                    <p:anim calcmode="lin" valueType="num">
                                      <p:cBhvr>
                                        <p:cTn id="56" dur="500" accel="50000">
                                          <p:stCondLst>
                                            <p:cond delay="500"/>
                                          </p:stCondLst>
                                        </p:cTn>
                                        <p:tgtEl>
                                          <p:spTgt spid="11">
                                            <p:bg/>
                                          </p:spTgt>
                                        </p:tgtEl>
                                        <p:attrNameLst>
                                          <p:attrName>style.rotation</p:attrName>
                                        </p:attrNameLst>
                                      </p:cBhvr>
                                      <p:tavLst>
                                        <p:tav tm="0">
                                          <p:val>
                                            <p:fltVal val="0"/>
                                          </p:val>
                                        </p:tav>
                                        <p:tav tm="100000">
                                          <p:val>
                                            <p:fltVal val="-90"/>
                                          </p:val>
                                        </p:tav>
                                      </p:tavLst>
                                    </p:anim>
                                    <p:set>
                                      <p:cBhvr>
                                        <p:cTn id="57" dur="1" fill="hold">
                                          <p:stCondLst>
                                            <p:cond delay="999"/>
                                          </p:stCondLst>
                                        </p:cTn>
                                        <p:tgtEl>
                                          <p:spTgt spid="11">
                                            <p:bg/>
                                          </p:spTgt>
                                        </p:tgtEl>
                                        <p:attrNameLst>
                                          <p:attrName>style.visibility</p:attrName>
                                        </p:attrNameLst>
                                      </p:cBhvr>
                                      <p:to>
                                        <p:strVal val="hidden"/>
                                      </p:to>
                                    </p:set>
                                  </p:childTnLst>
                                </p:cTn>
                              </p:par>
                              <p:par>
                                <p:cTn id="58" presetID="25" presetClass="exit" presetSubtype="0" fill="hold" nodeType="withEffect">
                                  <p:stCondLst>
                                    <p:cond delay="0"/>
                                  </p:stCondLst>
                                  <p:iterate type="wd">
                                    <p:tmPct val="0"/>
                                  </p:iterate>
                                  <p:childTnLst>
                                    <p:animEffect transition="out" filter="fade">
                                      <p:cBhvr>
                                        <p:cTn id="59" dur="1000" accel="50000">
                                          <p:stCondLst>
                                            <p:cond delay="0"/>
                                          </p:stCondLst>
                                        </p:cTn>
                                        <p:tgtEl>
                                          <p:spTgt spid="11">
                                            <p:txEl>
                                              <p:pRg st="0" end="0"/>
                                            </p:txEl>
                                          </p:spTgt>
                                        </p:tgtEl>
                                      </p:cBhvr>
                                    </p:animEffect>
                                    <p:anim calcmode="lin" valueType="num">
                                      <p:cBhvr>
                                        <p:cTn id="60" dur="500" accel="50000">
                                          <p:stCondLst>
                                            <p:cond delay="0"/>
                                          </p:stCondLst>
                                        </p:cTn>
                                        <p:tgtEl>
                                          <p:spTgt spid="11">
                                            <p:txEl>
                                              <p:pRg st="0" end="0"/>
                                            </p:txEl>
                                          </p:spTgt>
                                        </p:tgtEl>
                                        <p:attrNameLst>
                                          <p:attrName>ppt_y</p:attrName>
                                        </p:attrNameLst>
                                      </p:cBhvr>
                                      <p:tavLst>
                                        <p:tav tm="0">
                                          <p:val>
                                            <p:strVal val="ppt_y"/>
                                          </p:val>
                                        </p:tav>
                                        <p:tav tm="100000">
                                          <p:val>
                                            <p:strVal val="ppt_y+.1"/>
                                          </p:val>
                                        </p:tav>
                                      </p:tavLst>
                                    </p:anim>
                                    <p:anim calcmode="lin" valueType="num">
                                      <p:cBhvr>
                                        <p:cTn id="61" dur="500" decel="50000">
                                          <p:stCondLst>
                                            <p:cond delay="500"/>
                                          </p:stCondLst>
                                        </p:cTn>
                                        <p:tgtEl>
                                          <p:spTgt spid="11">
                                            <p:txEl>
                                              <p:pRg st="0" end="0"/>
                                            </p:txEl>
                                          </p:spTgt>
                                        </p:tgtEl>
                                        <p:attrNameLst>
                                          <p:attrName>ppt_y</p:attrName>
                                        </p:attrNameLst>
                                      </p:cBhvr>
                                      <p:tavLst>
                                        <p:tav tm="0">
                                          <p:val>
                                            <p:strVal val="ppt_y"/>
                                          </p:val>
                                        </p:tav>
                                        <p:tav tm="100000">
                                          <p:val>
                                            <p:strVal val="ppt_y-.1"/>
                                          </p:val>
                                        </p:tav>
                                      </p:tavLst>
                                    </p:anim>
                                    <p:anim calcmode="lin" valueType="num">
                                      <p:cBhvr>
                                        <p:cTn id="62" dur="500" accel="50000">
                                          <p:stCondLst>
                                            <p:cond delay="500"/>
                                          </p:stCondLst>
                                        </p:cTn>
                                        <p:tgtEl>
                                          <p:spTgt spid="11">
                                            <p:txEl>
                                              <p:pRg st="0" end="0"/>
                                            </p:txEl>
                                          </p:spTgt>
                                        </p:tgtEl>
                                        <p:attrNameLst>
                                          <p:attrName>ppt_x</p:attrName>
                                        </p:attrNameLst>
                                      </p:cBhvr>
                                      <p:tavLst>
                                        <p:tav tm="0">
                                          <p:val>
                                            <p:strVal val="ppt_x"/>
                                          </p:val>
                                        </p:tav>
                                        <p:tav tm="100000">
                                          <p:val>
                                            <p:strVal val="ppt_x+.4"/>
                                          </p:val>
                                        </p:tav>
                                      </p:tavLst>
                                    </p:anim>
                                    <p:anim calcmode="lin" valueType="num">
                                      <p:cBhvr>
                                        <p:cTn id="63" dur="1000"/>
                                        <p:tgtEl>
                                          <p:spTgt spid="11">
                                            <p:txEl>
                                              <p:pRg st="0" end="0"/>
                                            </p:txEl>
                                          </p:spTgt>
                                        </p:tgtEl>
                                        <p:attrNameLst>
                                          <p:attrName>ppt_h</p:attrName>
                                        </p:attrNameLst>
                                      </p:cBhvr>
                                      <p:tavLst>
                                        <p:tav tm="0">
                                          <p:val>
                                            <p:strVal val="ppt_h"/>
                                          </p:val>
                                        </p:tav>
                                        <p:tav tm="100000">
                                          <p:val>
                                            <p:strVal val="ppt_h"/>
                                          </p:val>
                                        </p:tav>
                                      </p:tavLst>
                                    </p:anim>
                                    <p:anim calcmode="lin" valueType="num">
                                      <p:cBhvr>
                                        <p:cTn id="64" dur="500" accel="50000">
                                          <p:stCondLst>
                                            <p:cond delay="0"/>
                                          </p:stCondLst>
                                        </p:cTn>
                                        <p:tgtEl>
                                          <p:spTgt spid="11">
                                            <p:txEl>
                                              <p:pRg st="0" end="0"/>
                                            </p:txEl>
                                          </p:spTgt>
                                        </p:tgtEl>
                                        <p:attrNameLst>
                                          <p:attrName>ppt_w</p:attrName>
                                        </p:attrNameLst>
                                      </p:cBhvr>
                                      <p:tavLst>
                                        <p:tav tm="0">
                                          <p:val>
                                            <p:strVal val="ppt_w"/>
                                          </p:val>
                                        </p:tav>
                                        <p:tav tm="100000">
                                          <p:val>
                                            <p:strVal val="ppt_w*.05"/>
                                          </p:val>
                                        </p:tav>
                                      </p:tavLst>
                                    </p:anim>
                                    <p:anim calcmode="lin" valueType="num">
                                      <p:cBhvr>
                                        <p:cTn id="65" dur="500" decel="50000">
                                          <p:stCondLst>
                                            <p:cond delay="500"/>
                                          </p:stCondLst>
                                        </p:cTn>
                                        <p:tgtEl>
                                          <p:spTgt spid="11">
                                            <p:txEl>
                                              <p:pRg st="0" end="0"/>
                                            </p:txEl>
                                          </p:spTgt>
                                        </p:tgtEl>
                                        <p:attrNameLst>
                                          <p:attrName>ppt_w</p:attrName>
                                        </p:attrNameLst>
                                      </p:cBhvr>
                                      <p:tavLst>
                                        <p:tav tm="0">
                                          <p:val>
                                            <p:strVal val="ppt_w"/>
                                          </p:val>
                                        </p:tav>
                                        <p:tav tm="100000">
                                          <p:val>
                                            <p:strVal val="ppt_w/.05"/>
                                          </p:val>
                                        </p:tav>
                                      </p:tavLst>
                                    </p:anim>
                                    <p:anim calcmode="lin" valueType="num">
                                      <p:cBhvr>
                                        <p:cTn id="66" dur="500" accel="50000">
                                          <p:stCondLst>
                                            <p:cond delay="500"/>
                                          </p:stCondLst>
                                        </p:cTn>
                                        <p:tgtEl>
                                          <p:spTgt spid="11">
                                            <p:txEl>
                                              <p:pRg st="0" end="0"/>
                                            </p:txEl>
                                          </p:spTgt>
                                        </p:tgtEl>
                                        <p:attrNameLst>
                                          <p:attrName>style.rotation</p:attrName>
                                        </p:attrNameLst>
                                      </p:cBhvr>
                                      <p:tavLst>
                                        <p:tav tm="0">
                                          <p:val>
                                            <p:fltVal val="0"/>
                                          </p:val>
                                        </p:tav>
                                        <p:tav tm="100000">
                                          <p:val>
                                            <p:fltVal val="-90"/>
                                          </p:val>
                                        </p:tav>
                                      </p:tavLst>
                                    </p:anim>
                                    <p:set>
                                      <p:cBhvr>
                                        <p:cTn id="67" dur="1" fill="hold">
                                          <p:stCondLst>
                                            <p:cond delay="999"/>
                                          </p:stCondLst>
                                        </p:cTn>
                                        <p:tgtEl>
                                          <p:spTgt spid="11">
                                            <p:txEl>
                                              <p:pRg st="0" end="0"/>
                                            </p:txEl>
                                          </p:spTgt>
                                        </p:tgtEl>
                                        <p:attrNameLst>
                                          <p:attrName>style.visibility</p:attrName>
                                        </p:attrNameLst>
                                      </p:cBhvr>
                                      <p:to>
                                        <p:strVal val="hidden"/>
                                      </p:to>
                                    </p:set>
                                  </p:childTnLst>
                                </p:cTn>
                              </p:par>
                              <p:par>
                                <p:cTn id="68" presetID="22" presetClass="entr" presetSubtype="8" fill="hold" nodeType="withEffect">
                                  <p:stCondLst>
                                    <p:cond delay="1000"/>
                                  </p:stCondLst>
                                  <p:childTnLst>
                                    <p:set>
                                      <p:cBhvr>
                                        <p:cTn id="69" dur="1" fill="hold">
                                          <p:stCondLst>
                                            <p:cond delay="0"/>
                                          </p:stCondLst>
                                        </p:cTn>
                                        <p:tgtEl>
                                          <p:spTgt spid="58"/>
                                        </p:tgtEl>
                                        <p:attrNameLst>
                                          <p:attrName>style.visibility</p:attrName>
                                        </p:attrNameLst>
                                      </p:cBhvr>
                                      <p:to>
                                        <p:strVal val="visible"/>
                                      </p:to>
                                    </p:set>
                                    <p:animEffect transition="in" filter="wipe(left)">
                                      <p:cBhvr>
                                        <p:cTn id="70" dur="3000"/>
                                        <p:tgtEl>
                                          <p:spTgt spid="58"/>
                                        </p:tgtEl>
                                      </p:cBhvr>
                                    </p:animEffect>
                                  </p:childTnLst>
                                </p:cTn>
                              </p:par>
                              <p:par>
                                <p:cTn id="71" presetID="21" presetClass="entr" presetSubtype="1" fill="hold" grpId="0" nodeType="withEffect">
                                  <p:stCondLst>
                                    <p:cond delay="4000"/>
                                  </p:stCondLst>
                                  <p:childTnLst>
                                    <p:set>
                                      <p:cBhvr>
                                        <p:cTn id="72" dur="1" fill="hold">
                                          <p:stCondLst>
                                            <p:cond delay="0"/>
                                          </p:stCondLst>
                                        </p:cTn>
                                        <p:tgtEl>
                                          <p:spTgt spid="3"/>
                                        </p:tgtEl>
                                        <p:attrNameLst>
                                          <p:attrName>style.visibility</p:attrName>
                                        </p:attrNameLst>
                                      </p:cBhvr>
                                      <p:to>
                                        <p:strVal val="visible"/>
                                      </p:to>
                                    </p:set>
                                    <p:animEffect transition="in" filter="wheel(1)">
                                      <p:cBhvr>
                                        <p:cTn id="73" dur="2000"/>
                                        <p:tgtEl>
                                          <p:spTgt spid="3"/>
                                        </p:tgtEl>
                                      </p:cBhvr>
                                    </p:animEffect>
                                  </p:childTnLst>
                                </p:cTn>
                              </p:par>
                              <p:par>
                                <p:cTn id="74" presetID="22" presetClass="entr" presetSubtype="1" fill="hold" nodeType="withEffect">
                                  <p:stCondLst>
                                    <p:cond delay="6000"/>
                                  </p:stCondLst>
                                  <p:childTnLst>
                                    <p:set>
                                      <p:cBhvr>
                                        <p:cTn id="75" dur="1" fill="hold">
                                          <p:stCondLst>
                                            <p:cond delay="0"/>
                                          </p:stCondLst>
                                        </p:cTn>
                                        <p:tgtEl>
                                          <p:spTgt spid="55"/>
                                        </p:tgtEl>
                                        <p:attrNameLst>
                                          <p:attrName>style.visibility</p:attrName>
                                        </p:attrNameLst>
                                      </p:cBhvr>
                                      <p:to>
                                        <p:strVal val="visible"/>
                                      </p:to>
                                    </p:set>
                                    <p:animEffect transition="in" filter="wipe(up)">
                                      <p:cBhvr>
                                        <p:cTn id="76" dur="2000"/>
                                        <p:tgtEl>
                                          <p:spTgt spid="55"/>
                                        </p:tgtEl>
                                      </p:cBhvr>
                                    </p:animEffect>
                                  </p:childTnLst>
                                </p:cTn>
                              </p:par>
                              <p:par>
                                <p:cTn id="77" presetID="22" presetClass="entr" presetSubtype="1" fill="hold" nodeType="withEffect">
                                  <p:stCondLst>
                                    <p:cond delay="8000"/>
                                  </p:stCondLst>
                                  <p:childTnLst>
                                    <p:set>
                                      <p:cBhvr>
                                        <p:cTn id="78" dur="1" fill="hold">
                                          <p:stCondLst>
                                            <p:cond delay="0"/>
                                          </p:stCondLst>
                                        </p:cTn>
                                        <p:tgtEl>
                                          <p:spTgt spid="56"/>
                                        </p:tgtEl>
                                        <p:attrNameLst>
                                          <p:attrName>style.visibility</p:attrName>
                                        </p:attrNameLst>
                                      </p:cBhvr>
                                      <p:to>
                                        <p:strVal val="visible"/>
                                      </p:to>
                                    </p:set>
                                    <p:animEffect transition="in" filter="wipe(up)">
                                      <p:cBhvr>
                                        <p:cTn id="79" dur="2000"/>
                                        <p:tgtEl>
                                          <p:spTgt spid="56"/>
                                        </p:tgtEl>
                                      </p:cBhvr>
                                    </p:animEffect>
                                  </p:childTnLst>
                                </p:cTn>
                              </p:par>
                              <p:par>
                                <p:cTn id="80" presetID="21" presetClass="entr" presetSubtype="1" fill="hold" grpId="0" nodeType="withEffect">
                                  <p:stCondLst>
                                    <p:cond delay="10000"/>
                                  </p:stCondLst>
                                  <p:childTnLst>
                                    <p:set>
                                      <p:cBhvr>
                                        <p:cTn id="81" dur="1" fill="hold">
                                          <p:stCondLst>
                                            <p:cond delay="0"/>
                                          </p:stCondLst>
                                        </p:cTn>
                                        <p:tgtEl>
                                          <p:spTgt spid="42"/>
                                        </p:tgtEl>
                                        <p:attrNameLst>
                                          <p:attrName>style.visibility</p:attrName>
                                        </p:attrNameLst>
                                      </p:cBhvr>
                                      <p:to>
                                        <p:strVal val="visible"/>
                                      </p:to>
                                    </p:set>
                                    <p:animEffect transition="in" filter="wheel(1)">
                                      <p:cBhvr>
                                        <p:cTn id="82" dur="1000"/>
                                        <p:tgtEl>
                                          <p:spTgt spid="42"/>
                                        </p:tgtEl>
                                      </p:cBhvr>
                                    </p:animEffect>
                                  </p:childTnLst>
                                </p:cTn>
                              </p:par>
                              <p:par>
                                <p:cTn id="83" presetID="22" presetClass="entr" presetSubtype="1" fill="hold" nodeType="withEffect">
                                  <p:stCondLst>
                                    <p:cond delay="11000"/>
                                  </p:stCondLst>
                                  <p:childTnLst>
                                    <p:set>
                                      <p:cBhvr>
                                        <p:cTn id="84" dur="1" fill="hold">
                                          <p:stCondLst>
                                            <p:cond delay="0"/>
                                          </p:stCondLst>
                                        </p:cTn>
                                        <p:tgtEl>
                                          <p:spTgt spid="57"/>
                                        </p:tgtEl>
                                        <p:attrNameLst>
                                          <p:attrName>style.visibility</p:attrName>
                                        </p:attrNameLst>
                                      </p:cBhvr>
                                      <p:to>
                                        <p:strVal val="visible"/>
                                      </p:to>
                                    </p:set>
                                    <p:animEffect transition="in" filter="wipe(up)">
                                      <p:cBhvr>
                                        <p:cTn id="85" dur="2000"/>
                                        <p:tgtEl>
                                          <p:spTgt spid="57"/>
                                        </p:tgtEl>
                                      </p:cBhvr>
                                    </p:animEffect>
                                  </p:childTnLst>
                                </p:cTn>
                              </p:par>
                              <p:par>
                                <p:cTn id="86" presetID="22" presetClass="entr" presetSubtype="2" fill="hold" nodeType="withEffect">
                                  <p:stCondLst>
                                    <p:cond delay="13000"/>
                                  </p:stCondLst>
                                  <p:childTnLst>
                                    <p:set>
                                      <p:cBhvr>
                                        <p:cTn id="87" dur="1" fill="hold">
                                          <p:stCondLst>
                                            <p:cond delay="0"/>
                                          </p:stCondLst>
                                        </p:cTn>
                                        <p:tgtEl>
                                          <p:spTgt spid="52"/>
                                        </p:tgtEl>
                                        <p:attrNameLst>
                                          <p:attrName>style.visibility</p:attrName>
                                        </p:attrNameLst>
                                      </p:cBhvr>
                                      <p:to>
                                        <p:strVal val="visible"/>
                                      </p:to>
                                    </p:set>
                                    <p:animEffect transition="in" filter="wipe(right)">
                                      <p:cBhvr>
                                        <p:cTn id="88"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1" grpId="1" build="allAtOnce" animBg="1"/>
      <p:bldP spid="3"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84612" y="702249"/>
            <a:ext cx="5435188"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Shielded Twisted Pair</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46" name="Flowchart: Display 45"/>
          <p:cNvSpPr/>
          <p:nvPr/>
        </p:nvSpPr>
        <p:spPr>
          <a:xfrm>
            <a:off x="1590196" y="1600200"/>
            <a:ext cx="6527902" cy="4389120"/>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5"/>
          </a:lnRef>
          <a:fillRef idx="3">
            <a:schemeClr val="accent5"/>
          </a:fillRef>
          <a:effectRef idx="2">
            <a:schemeClr val="accent5"/>
          </a:effectRef>
          <a:fontRef idx="minor">
            <a:schemeClr val="lt1"/>
          </a:fontRef>
        </p:style>
        <p:txBody>
          <a:bodyPr lIns="0" rIns="0" rtlCol="0" anchor="ctr"/>
          <a:lstStyle/>
          <a:p>
            <a:pPr algn="ctr"/>
            <a:r>
              <a:rPr lang="en-US" sz="2400" dirty="0" smtClean="0"/>
              <a:t>STP is </a:t>
            </a:r>
            <a:r>
              <a:rPr lang="en-US" sz="2400" dirty="0"/>
              <a:t>type of copper telephone wiring in which each of the two copper wires that are twisted together are coated with an insulating coating that functions as a ground for the wires. The extra covering in shielded twisted pair wiring protects the transmission line from electromagnetic interference leaking into or out of the cable</a:t>
            </a:r>
            <a:endParaRPr lang="en-US" sz="2400" b="1" dirty="0"/>
          </a:p>
        </p:txBody>
      </p:sp>
      <p:grpSp>
        <p:nvGrpSpPr>
          <p:cNvPr id="47" name="Group 46"/>
          <p:cNvGrpSpPr/>
          <p:nvPr/>
        </p:nvGrpSpPr>
        <p:grpSpPr>
          <a:xfrm>
            <a:off x="1172448" y="4336981"/>
            <a:ext cx="4917864" cy="1414583"/>
            <a:chOff x="2802780" y="2589574"/>
            <a:chExt cx="4917864" cy="1414583"/>
          </a:xfrm>
        </p:grpSpPr>
        <p:sp>
          <p:nvSpPr>
            <p:cNvPr id="48" name="Can 47"/>
            <p:cNvSpPr/>
            <p:nvPr/>
          </p:nvSpPr>
          <p:spPr>
            <a:xfrm rot="5400000">
              <a:off x="3426805" y="2007709"/>
              <a:ext cx="1317931" cy="2565982"/>
            </a:xfrm>
            <a:prstGeom prst="can">
              <a:avLst>
                <a:gd name="adj" fmla="val 17762"/>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49" name="Can 48"/>
            <p:cNvSpPr/>
            <p:nvPr/>
          </p:nvSpPr>
          <p:spPr>
            <a:xfrm rot="5400000">
              <a:off x="5109545" y="2842442"/>
              <a:ext cx="978364" cy="912954"/>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nvGrpSpPr>
            <p:cNvPr id="53" name="Group 52"/>
            <p:cNvGrpSpPr/>
            <p:nvPr/>
          </p:nvGrpSpPr>
          <p:grpSpPr>
            <a:xfrm>
              <a:off x="5850508" y="2971800"/>
              <a:ext cx="1870136" cy="365331"/>
              <a:chOff x="6571018" y="1609002"/>
              <a:chExt cx="1870136" cy="365331"/>
            </a:xfrm>
          </p:grpSpPr>
          <p:sp>
            <p:nvSpPr>
              <p:cNvPr id="110" name="Can 109"/>
              <p:cNvSpPr/>
              <p:nvPr/>
            </p:nvSpPr>
            <p:spPr>
              <a:xfrm rot="4805977">
                <a:off x="6927955" y="1314634"/>
                <a:ext cx="289564" cy="1003438"/>
              </a:xfrm>
              <a:prstGeom prst="can">
                <a:avLst/>
              </a:pr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111" name="Group 110"/>
              <p:cNvGrpSpPr/>
              <p:nvPr/>
            </p:nvGrpSpPr>
            <p:grpSpPr>
              <a:xfrm rot="4778213">
                <a:off x="7523549" y="906640"/>
                <a:ext cx="215243" cy="1619967"/>
                <a:chOff x="4519217" y="616423"/>
                <a:chExt cx="177887" cy="1338816"/>
              </a:xfrm>
            </p:grpSpPr>
            <p:sp>
              <p:nvSpPr>
                <p:cNvPr id="113" name="Freeform 112"/>
                <p:cNvSpPr/>
                <p:nvPr/>
              </p:nvSpPr>
              <p:spPr>
                <a:xfrm rot="5400000">
                  <a:off x="3943536" y="1201671"/>
                  <a:ext cx="1338816" cy="168320"/>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974"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605690" y="13836"/>
                        <a:pt x="2608974" y="7267"/>
                      </a:cubicBezTo>
                    </a:path>
                  </a:pathLst>
                </a:cu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114" name="Freeform 113"/>
                <p:cNvSpPr/>
                <p:nvPr/>
              </p:nvSpPr>
              <p:spPr>
                <a:xfrm rot="16200000" flipH="1">
                  <a:off x="3940794" y="1197255"/>
                  <a:ext cx="1325166" cy="168319"/>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82374"/>
                    <a:gd name="connsiteY0" fmla="*/ 474732 h 480236"/>
                    <a:gd name="connsiteX1" fmla="*/ 361866 w 2582374"/>
                    <a:gd name="connsiteY1" fmla="*/ 458968 h 480236"/>
                    <a:gd name="connsiteX2" fmla="*/ 803301 w 2582374"/>
                    <a:gd name="connsiteY2" fmla="*/ 49064 h 480236"/>
                    <a:gd name="connsiteX3" fmla="*/ 1165908 w 2582374"/>
                    <a:gd name="connsiteY3" fmla="*/ 458966 h 480236"/>
                    <a:gd name="connsiteX4" fmla="*/ 1512748 w 2582374"/>
                    <a:gd name="connsiteY4" fmla="*/ 33298 h 480236"/>
                    <a:gd name="connsiteX5" fmla="*/ 1784798 w 2582374"/>
                    <a:gd name="connsiteY5" fmla="*/ 480231 h 480236"/>
                    <a:gd name="connsiteX6" fmla="*/ 2163535 w 2582374"/>
                    <a:gd name="connsiteY6" fmla="*/ 22666 h 480236"/>
                    <a:gd name="connsiteX7" fmla="*/ 2582375 w 2582374"/>
                    <a:gd name="connsiteY7" fmla="*/ 7271 h 48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2374" h="480236">
                      <a:moveTo>
                        <a:pt x="0" y="474732"/>
                      </a:moveTo>
                      <a:cubicBezTo>
                        <a:pt x="136028" y="469597"/>
                        <a:pt x="227985" y="476750"/>
                        <a:pt x="361866" y="458968"/>
                      </a:cubicBezTo>
                      <a:cubicBezTo>
                        <a:pt x="495747" y="441186"/>
                        <a:pt x="669294" y="49064"/>
                        <a:pt x="803301" y="49064"/>
                      </a:cubicBezTo>
                      <a:cubicBezTo>
                        <a:pt x="937308" y="49064"/>
                        <a:pt x="1047667" y="461594"/>
                        <a:pt x="1165908" y="458966"/>
                      </a:cubicBezTo>
                      <a:cubicBezTo>
                        <a:pt x="1284149" y="456338"/>
                        <a:pt x="1409600" y="29754"/>
                        <a:pt x="1512748" y="33298"/>
                      </a:cubicBezTo>
                      <a:cubicBezTo>
                        <a:pt x="1615896" y="36842"/>
                        <a:pt x="1676334" y="482003"/>
                        <a:pt x="1784798" y="480231"/>
                      </a:cubicBezTo>
                      <a:cubicBezTo>
                        <a:pt x="1893263" y="478459"/>
                        <a:pt x="1904061" y="138234"/>
                        <a:pt x="2163535" y="22666"/>
                      </a:cubicBezTo>
                      <a:cubicBezTo>
                        <a:pt x="2277133" y="-21636"/>
                        <a:pt x="2579091" y="13840"/>
                        <a:pt x="2582375" y="7271"/>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15" name="Diamond 114"/>
                <p:cNvSpPr/>
                <p:nvPr/>
              </p:nvSpPr>
              <p:spPr>
                <a:xfrm>
                  <a:off x="4566572" y="1261952"/>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16" name="Diamond 115"/>
                <p:cNvSpPr/>
                <p:nvPr/>
              </p:nvSpPr>
              <p:spPr>
                <a:xfrm>
                  <a:off x="4570567" y="870751"/>
                  <a:ext cx="93405" cy="88425"/>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17" name="Diamond 116"/>
                <p:cNvSpPr/>
                <p:nvPr/>
              </p:nvSpPr>
              <p:spPr>
                <a:xfrm>
                  <a:off x="4559776" y="1576466"/>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sp>
            <p:nvSpPr>
              <p:cNvPr id="112" name="Can 254"/>
              <p:cNvSpPr/>
              <p:nvPr/>
            </p:nvSpPr>
            <p:spPr>
              <a:xfrm rot="4805977">
                <a:off x="6917776" y="1334313"/>
                <a:ext cx="293628" cy="986411"/>
              </a:xfrm>
              <a:custGeom>
                <a:avLst/>
                <a:gdLst>
                  <a:gd name="connsiteX0" fmla="*/ 0 w 289564"/>
                  <a:gd name="connsiteY0" fmla="*/ 36196 h 1003438"/>
                  <a:gd name="connsiteX1" fmla="*/ 144782 w 289564"/>
                  <a:gd name="connsiteY1" fmla="*/ 72392 h 1003438"/>
                  <a:gd name="connsiteX2" fmla="*/ 289564 w 289564"/>
                  <a:gd name="connsiteY2" fmla="*/ 36196 h 1003438"/>
                  <a:gd name="connsiteX3" fmla="*/ 289564 w 289564"/>
                  <a:gd name="connsiteY3" fmla="*/ 967243 h 1003438"/>
                  <a:gd name="connsiteX4" fmla="*/ 144782 w 289564"/>
                  <a:gd name="connsiteY4" fmla="*/ 1003439 h 1003438"/>
                  <a:gd name="connsiteX5" fmla="*/ 0 w 289564"/>
                  <a:gd name="connsiteY5" fmla="*/ 967243 h 1003438"/>
                  <a:gd name="connsiteX6" fmla="*/ 0 w 289564"/>
                  <a:gd name="connsiteY6" fmla="*/ 36196 h 1003438"/>
                  <a:gd name="connsiteX0" fmla="*/ 0 w 289564"/>
                  <a:gd name="connsiteY0" fmla="*/ 36196 h 1003438"/>
                  <a:gd name="connsiteX1" fmla="*/ 144782 w 289564"/>
                  <a:gd name="connsiteY1" fmla="*/ 0 h 1003438"/>
                  <a:gd name="connsiteX2" fmla="*/ 289564 w 289564"/>
                  <a:gd name="connsiteY2" fmla="*/ 36196 h 1003438"/>
                  <a:gd name="connsiteX3" fmla="*/ 144782 w 289564"/>
                  <a:gd name="connsiteY3" fmla="*/ 72392 h 1003438"/>
                  <a:gd name="connsiteX4" fmla="*/ 0 w 289564"/>
                  <a:gd name="connsiteY4" fmla="*/ 36196 h 1003438"/>
                  <a:gd name="connsiteX0" fmla="*/ 289564 w 289564"/>
                  <a:gd name="connsiteY0" fmla="*/ 36196 h 1003438"/>
                  <a:gd name="connsiteX1" fmla="*/ 144782 w 289564"/>
                  <a:gd name="connsiteY1" fmla="*/ 72392 h 1003438"/>
                  <a:gd name="connsiteX2" fmla="*/ 0 w 289564"/>
                  <a:gd name="connsiteY2" fmla="*/ 36196 h 1003438"/>
                  <a:gd name="connsiteX3" fmla="*/ 144782 w 289564"/>
                  <a:gd name="connsiteY3" fmla="*/ 0 h 1003438"/>
                  <a:gd name="connsiteX4" fmla="*/ 289564 w 289564"/>
                  <a:gd name="connsiteY4" fmla="*/ 36196 h 1003438"/>
                  <a:gd name="connsiteX5" fmla="*/ 289564 w 289564"/>
                  <a:gd name="connsiteY5" fmla="*/ 967243 h 1003438"/>
                  <a:gd name="connsiteX6" fmla="*/ 144782 w 289564"/>
                  <a:gd name="connsiteY6" fmla="*/ 1003439 h 1003438"/>
                  <a:gd name="connsiteX7" fmla="*/ 0 w 289564"/>
                  <a:gd name="connsiteY7" fmla="*/ 967243 h 1003438"/>
                  <a:gd name="connsiteX8" fmla="*/ 0 w 289564"/>
                  <a:gd name="connsiteY8" fmla="*/ 36196 h 1003438"/>
                  <a:gd name="connsiteX0" fmla="*/ 39 w 289603"/>
                  <a:gd name="connsiteY0" fmla="*/ 36196 h 1003439"/>
                  <a:gd name="connsiteX1" fmla="*/ 144821 w 289603"/>
                  <a:gd name="connsiteY1" fmla="*/ 72392 h 1003439"/>
                  <a:gd name="connsiteX2" fmla="*/ 289603 w 289603"/>
                  <a:gd name="connsiteY2" fmla="*/ 36196 h 1003439"/>
                  <a:gd name="connsiteX3" fmla="*/ 289603 w 289603"/>
                  <a:gd name="connsiteY3" fmla="*/ 967243 h 1003439"/>
                  <a:gd name="connsiteX4" fmla="*/ 144821 w 289603"/>
                  <a:gd name="connsiteY4" fmla="*/ 1003439 h 1003439"/>
                  <a:gd name="connsiteX5" fmla="*/ 39 w 289603"/>
                  <a:gd name="connsiteY5" fmla="*/ 967243 h 1003439"/>
                  <a:gd name="connsiteX6" fmla="*/ 39 w 289603"/>
                  <a:gd name="connsiteY6" fmla="*/ 36196 h 1003439"/>
                  <a:gd name="connsiteX0" fmla="*/ 39 w 289603"/>
                  <a:gd name="connsiteY0" fmla="*/ 36196 h 1003439"/>
                  <a:gd name="connsiteX1" fmla="*/ 144821 w 289603"/>
                  <a:gd name="connsiteY1" fmla="*/ 0 h 1003439"/>
                  <a:gd name="connsiteX2" fmla="*/ 289603 w 289603"/>
                  <a:gd name="connsiteY2" fmla="*/ 36196 h 1003439"/>
                  <a:gd name="connsiteX3" fmla="*/ 144821 w 289603"/>
                  <a:gd name="connsiteY3" fmla="*/ 72392 h 1003439"/>
                  <a:gd name="connsiteX4" fmla="*/ 39 w 289603"/>
                  <a:gd name="connsiteY4" fmla="*/ 36196 h 1003439"/>
                  <a:gd name="connsiteX0" fmla="*/ 289603 w 289603"/>
                  <a:gd name="connsiteY0" fmla="*/ 36196 h 1003439"/>
                  <a:gd name="connsiteX1" fmla="*/ 144821 w 289603"/>
                  <a:gd name="connsiteY1" fmla="*/ 72392 h 1003439"/>
                  <a:gd name="connsiteX2" fmla="*/ 39 w 289603"/>
                  <a:gd name="connsiteY2" fmla="*/ 36196 h 1003439"/>
                  <a:gd name="connsiteX3" fmla="*/ 134338 w 289603"/>
                  <a:gd name="connsiteY3" fmla="*/ 424672 h 1003439"/>
                  <a:gd name="connsiteX4" fmla="*/ 289603 w 289603"/>
                  <a:gd name="connsiteY4" fmla="*/ 36196 h 1003439"/>
                  <a:gd name="connsiteX5" fmla="*/ 289603 w 289603"/>
                  <a:gd name="connsiteY5" fmla="*/ 967243 h 1003439"/>
                  <a:gd name="connsiteX6" fmla="*/ 144821 w 289603"/>
                  <a:gd name="connsiteY6" fmla="*/ 1003439 h 1003439"/>
                  <a:gd name="connsiteX7" fmla="*/ 39 w 289603"/>
                  <a:gd name="connsiteY7" fmla="*/ 967243 h 1003439"/>
                  <a:gd name="connsiteX8" fmla="*/ 39 w 289603"/>
                  <a:gd name="connsiteY8" fmla="*/ 36196 h 1003439"/>
                  <a:gd name="connsiteX0" fmla="*/ 408 w 289972"/>
                  <a:gd name="connsiteY0" fmla="*/ 19168 h 986411"/>
                  <a:gd name="connsiteX1" fmla="*/ 145190 w 289972"/>
                  <a:gd name="connsiteY1" fmla="*/ 55364 h 986411"/>
                  <a:gd name="connsiteX2" fmla="*/ 289972 w 289972"/>
                  <a:gd name="connsiteY2" fmla="*/ 19168 h 986411"/>
                  <a:gd name="connsiteX3" fmla="*/ 289972 w 289972"/>
                  <a:gd name="connsiteY3" fmla="*/ 950215 h 986411"/>
                  <a:gd name="connsiteX4" fmla="*/ 145190 w 289972"/>
                  <a:gd name="connsiteY4" fmla="*/ 986411 h 986411"/>
                  <a:gd name="connsiteX5" fmla="*/ 408 w 289972"/>
                  <a:gd name="connsiteY5" fmla="*/ 950215 h 986411"/>
                  <a:gd name="connsiteX6" fmla="*/ 408 w 289972"/>
                  <a:gd name="connsiteY6" fmla="*/ 19168 h 986411"/>
                  <a:gd name="connsiteX0" fmla="*/ 408 w 289972"/>
                  <a:gd name="connsiteY0" fmla="*/ 19168 h 986411"/>
                  <a:gd name="connsiteX1" fmla="*/ 115518 w 289972"/>
                  <a:gd name="connsiteY1" fmla="*/ 226683 h 986411"/>
                  <a:gd name="connsiteX2" fmla="*/ 289972 w 289972"/>
                  <a:gd name="connsiteY2" fmla="*/ 19168 h 986411"/>
                  <a:gd name="connsiteX3" fmla="*/ 145190 w 289972"/>
                  <a:gd name="connsiteY3" fmla="*/ 55364 h 986411"/>
                  <a:gd name="connsiteX4" fmla="*/ 408 w 289972"/>
                  <a:gd name="connsiteY4" fmla="*/ 19168 h 986411"/>
                  <a:gd name="connsiteX0" fmla="*/ 289972 w 289972"/>
                  <a:gd name="connsiteY0" fmla="*/ 19168 h 986411"/>
                  <a:gd name="connsiteX1" fmla="*/ 145190 w 289972"/>
                  <a:gd name="connsiteY1" fmla="*/ 55364 h 986411"/>
                  <a:gd name="connsiteX2" fmla="*/ 408 w 289972"/>
                  <a:gd name="connsiteY2" fmla="*/ 19168 h 986411"/>
                  <a:gd name="connsiteX3" fmla="*/ 134707 w 289972"/>
                  <a:gd name="connsiteY3" fmla="*/ 407644 h 986411"/>
                  <a:gd name="connsiteX4" fmla="*/ 289972 w 289972"/>
                  <a:gd name="connsiteY4" fmla="*/ 19168 h 986411"/>
                  <a:gd name="connsiteX5" fmla="*/ 289972 w 289972"/>
                  <a:gd name="connsiteY5" fmla="*/ 950215 h 986411"/>
                  <a:gd name="connsiteX6" fmla="*/ 145190 w 289972"/>
                  <a:gd name="connsiteY6" fmla="*/ 986411 h 986411"/>
                  <a:gd name="connsiteX7" fmla="*/ 408 w 289972"/>
                  <a:gd name="connsiteY7" fmla="*/ 950215 h 986411"/>
                  <a:gd name="connsiteX8" fmla="*/ 408 w 289972"/>
                  <a:gd name="connsiteY8" fmla="*/ 19168 h 986411"/>
                  <a:gd name="connsiteX0" fmla="*/ 40 w 293628"/>
                  <a:gd name="connsiteY0" fmla="*/ 19168 h 986411"/>
                  <a:gd name="connsiteX1" fmla="*/ 144822 w 293628"/>
                  <a:gd name="connsiteY1" fmla="*/ 55364 h 986411"/>
                  <a:gd name="connsiteX2" fmla="*/ 289604 w 293628"/>
                  <a:gd name="connsiteY2" fmla="*/ 19168 h 986411"/>
                  <a:gd name="connsiteX3" fmla="*/ 289604 w 293628"/>
                  <a:gd name="connsiteY3" fmla="*/ 950215 h 986411"/>
                  <a:gd name="connsiteX4" fmla="*/ 144822 w 293628"/>
                  <a:gd name="connsiteY4" fmla="*/ 986411 h 986411"/>
                  <a:gd name="connsiteX5" fmla="*/ 40 w 293628"/>
                  <a:gd name="connsiteY5" fmla="*/ 950215 h 986411"/>
                  <a:gd name="connsiteX6" fmla="*/ 40 w 293628"/>
                  <a:gd name="connsiteY6" fmla="*/ 19168 h 986411"/>
                  <a:gd name="connsiteX0" fmla="*/ 40 w 293628"/>
                  <a:gd name="connsiteY0" fmla="*/ 19168 h 986411"/>
                  <a:gd name="connsiteX1" fmla="*/ 289604 w 293628"/>
                  <a:gd name="connsiteY1" fmla="*/ 19168 h 986411"/>
                  <a:gd name="connsiteX2" fmla="*/ 144822 w 293628"/>
                  <a:gd name="connsiteY2" fmla="*/ 55364 h 986411"/>
                  <a:gd name="connsiteX3" fmla="*/ 40 w 293628"/>
                  <a:gd name="connsiteY3" fmla="*/ 19168 h 986411"/>
                  <a:gd name="connsiteX0" fmla="*/ 289604 w 293628"/>
                  <a:gd name="connsiteY0" fmla="*/ 19168 h 986411"/>
                  <a:gd name="connsiteX1" fmla="*/ 144822 w 293628"/>
                  <a:gd name="connsiteY1" fmla="*/ 55364 h 986411"/>
                  <a:gd name="connsiteX2" fmla="*/ 40 w 293628"/>
                  <a:gd name="connsiteY2" fmla="*/ 19168 h 986411"/>
                  <a:gd name="connsiteX3" fmla="*/ 134339 w 293628"/>
                  <a:gd name="connsiteY3" fmla="*/ 407644 h 986411"/>
                  <a:gd name="connsiteX4" fmla="*/ 289604 w 293628"/>
                  <a:gd name="connsiteY4" fmla="*/ 19168 h 986411"/>
                  <a:gd name="connsiteX5" fmla="*/ 289604 w 293628"/>
                  <a:gd name="connsiteY5" fmla="*/ 950215 h 986411"/>
                  <a:gd name="connsiteX6" fmla="*/ 144822 w 293628"/>
                  <a:gd name="connsiteY6" fmla="*/ 986411 h 986411"/>
                  <a:gd name="connsiteX7" fmla="*/ 40 w 293628"/>
                  <a:gd name="connsiteY7" fmla="*/ 950215 h 986411"/>
                  <a:gd name="connsiteX8" fmla="*/ 40 w 293628"/>
                  <a:gd name="connsiteY8" fmla="*/ 19168 h 98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628" h="986411" stroke="0" extrusionOk="0">
                    <a:moveTo>
                      <a:pt x="40" y="19168"/>
                    </a:moveTo>
                    <a:cubicBezTo>
                      <a:pt x="40" y="39158"/>
                      <a:pt x="64861" y="55364"/>
                      <a:pt x="144822" y="55364"/>
                    </a:cubicBezTo>
                    <a:cubicBezTo>
                      <a:pt x="224783" y="55364"/>
                      <a:pt x="289604" y="39158"/>
                      <a:pt x="289604" y="19168"/>
                    </a:cubicBezTo>
                    <a:lnTo>
                      <a:pt x="289604" y="950215"/>
                    </a:lnTo>
                    <a:cubicBezTo>
                      <a:pt x="289604" y="970205"/>
                      <a:pt x="224783" y="986411"/>
                      <a:pt x="144822" y="986411"/>
                    </a:cubicBezTo>
                    <a:cubicBezTo>
                      <a:pt x="64861" y="986411"/>
                      <a:pt x="40" y="970205"/>
                      <a:pt x="40" y="950215"/>
                    </a:cubicBezTo>
                    <a:lnTo>
                      <a:pt x="40" y="19168"/>
                    </a:lnTo>
                    <a:close/>
                  </a:path>
                  <a:path w="293628" h="986411" fill="lighten" stroke="0" extrusionOk="0">
                    <a:moveTo>
                      <a:pt x="40" y="19168"/>
                    </a:moveTo>
                    <a:cubicBezTo>
                      <a:pt x="24170" y="13135"/>
                      <a:pt x="265474" y="13135"/>
                      <a:pt x="289604" y="19168"/>
                    </a:cubicBezTo>
                    <a:cubicBezTo>
                      <a:pt x="313734" y="25201"/>
                      <a:pt x="224783" y="55364"/>
                      <a:pt x="144822" y="55364"/>
                    </a:cubicBezTo>
                    <a:cubicBezTo>
                      <a:pt x="64861" y="55364"/>
                      <a:pt x="4985" y="-9385"/>
                      <a:pt x="40" y="19168"/>
                    </a:cubicBezTo>
                    <a:close/>
                  </a:path>
                  <a:path w="293628" h="986411" fill="none" extrusionOk="0">
                    <a:moveTo>
                      <a:pt x="289604" y="19168"/>
                    </a:moveTo>
                    <a:cubicBezTo>
                      <a:pt x="289604" y="39158"/>
                      <a:pt x="224783" y="55364"/>
                      <a:pt x="144822" y="55364"/>
                    </a:cubicBezTo>
                    <a:cubicBezTo>
                      <a:pt x="64861" y="55364"/>
                      <a:pt x="1787" y="-39545"/>
                      <a:pt x="40" y="19168"/>
                    </a:cubicBezTo>
                    <a:cubicBezTo>
                      <a:pt x="-1707" y="77881"/>
                      <a:pt x="54378" y="407644"/>
                      <a:pt x="134339" y="407644"/>
                    </a:cubicBezTo>
                    <a:cubicBezTo>
                      <a:pt x="214300" y="407644"/>
                      <a:pt x="289604" y="-822"/>
                      <a:pt x="289604" y="19168"/>
                    </a:cubicBezTo>
                    <a:lnTo>
                      <a:pt x="289604" y="950215"/>
                    </a:lnTo>
                    <a:cubicBezTo>
                      <a:pt x="289604" y="970205"/>
                      <a:pt x="224783" y="986411"/>
                      <a:pt x="144822" y="986411"/>
                    </a:cubicBezTo>
                    <a:cubicBezTo>
                      <a:pt x="64861" y="986411"/>
                      <a:pt x="40" y="970205"/>
                      <a:pt x="40" y="950215"/>
                    </a:cubicBezTo>
                    <a:lnTo>
                      <a:pt x="40" y="19168"/>
                    </a:lnTo>
                  </a:path>
                </a:pathLst>
              </a:cu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nvGrpSpPr>
            <p:cNvPr id="54" name="Group 53"/>
            <p:cNvGrpSpPr/>
            <p:nvPr/>
          </p:nvGrpSpPr>
          <p:grpSpPr>
            <a:xfrm>
              <a:off x="5835800" y="3512078"/>
              <a:ext cx="1815026" cy="492079"/>
              <a:chOff x="7077148" y="1958562"/>
              <a:chExt cx="1815026" cy="492079"/>
            </a:xfrm>
          </p:grpSpPr>
          <p:sp>
            <p:nvSpPr>
              <p:cNvPr id="102" name="Can 101"/>
              <p:cNvSpPr/>
              <p:nvPr/>
            </p:nvSpPr>
            <p:spPr>
              <a:xfrm rot="17722603" flipV="1">
                <a:off x="7434085" y="1601625"/>
                <a:ext cx="289564" cy="1003438"/>
              </a:xfrm>
              <a:prstGeom prst="can">
                <a:avLst/>
              </a:pr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103" name="Group 102"/>
              <p:cNvGrpSpPr/>
              <p:nvPr/>
            </p:nvGrpSpPr>
            <p:grpSpPr>
              <a:xfrm rot="6997684" flipH="1">
                <a:off x="7966140" y="1524606"/>
                <a:ext cx="210870" cy="1641199"/>
                <a:chOff x="3328494" y="1403909"/>
                <a:chExt cx="231958" cy="1356363"/>
              </a:xfrm>
            </p:grpSpPr>
            <p:sp>
              <p:nvSpPr>
                <p:cNvPr id="105" name="Freeform 104"/>
                <p:cNvSpPr/>
                <p:nvPr/>
              </p:nvSpPr>
              <p:spPr>
                <a:xfrm rot="5400000">
                  <a:off x="2772664" y="1972485"/>
                  <a:ext cx="1356363" cy="219212"/>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43168"/>
                    <a:gd name="connsiteY0" fmla="*/ 464395 h 469899"/>
                    <a:gd name="connsiteX1" fmla="*/ 361866 w 2643168"/>
                    <a:gd name="connsiteY1" fmla="*/ 448631 h 469899"/>
                    <a:gd name="connsiteX2" fmla="*/ 803301 w 2643168"/>
                    <a:gd name="connsiteY2" fmla="*/ 38727 h 469899"/>
                    <a:gd name="connsiteX3" fmla="*/ 1165908 w 2643168"/>
                    <a:gd name="connsiteY3" fmla="*/ 448629 h 469899"/>
                    <a:gd name="connsiteX4" fmla="*/ 1512748 w 2643168"/>
                    <a:gd name="connsiteY4" fmla="*/ 22961 h 469899"/>
                    <a:gd name="connsiteX5" fmla="*/ 1784798 w 2643168"/>
                    <a:gd name="connsiteY5" fmla="*/ 469894 h 469899"/>
                    <a:gd name="connsiteX6" fmla="*/ 2163535 w 2643168"/>
                    <a:gd name="connsiteY6" fmla="*/ 12329 h 469899"/>
                    <a:gd name="connsiteX7" fmla="*/ 2643168 w 2643168"/>
                    <a:gd name="connsiteY7" fmla="*/ 51312 h 46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168" h="469899">
                      <a:moveTo>
                        <a:pt x="0" y="464395"/>
                      </a:moveTo>
                      <a:cubicBezTo>
                        <a:pt x="136028" y="459260"/>
                        <a:pt x="227985" y="466413"/>
                        <a:pt x="361866" y="448631"/>
                      </a:cubicBezTo>
                      <a:cubicBezTo>
                        <a:pt x="495747" y="430849"/>
                        <a:pt x="669294" y="38727"/>
                        <a:pt x="803301" y="38727"/>
                      </a:cubicBezTo>
                      <a:cubicBezTo>
                        <a:pt x="937308" y="38727"/>
                        <a:pt x="1047667" y="451257"/>
                        <a:pt x="1165908" y="448629"/>
                      </a:cubicBezTo>
                      <a:cubicBezTo>
                        <a:pt x="1284149" y="446001"/>
                        <a:pt x="1409600" y="19417"/>
                        <a:pt x="1512748" y="22961"/>
                      </a:cubicBezTo>
                      <a:cubicBezTo>
                        <a:pt x="1615896" y="26505"/>
                        <a:pt x="1676334" y="471666"/>
                        <a:pt x="1784798" y="469894"/>
                      </a:cubicBezTo>
                      <a:cubicBezTo>
                        <a:pt x="1893263" y="468122"/>
                        <a:pt x="1904061" y="127897"/>
                        <a:pt x="2163535" y="12329"/>
                      </a:cubicBezTo>
                      <a:cubicBezTo>
                        <a:pt x="2277133" y="-31973"/>
                        <a:pt x="2639884" y="57881"/>
                        <a:pt x="2643168" y="51312"/>
                      </a:cubicBezTo>
                    </a:path>
                  </a:pathLst>
                </a:custGeom>
                <a:ln w="7620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06" name="Freeform 105"/>
                <p:cNvSpPr/>
                <p:nvPr/>
              </p:nvSpPr>
              <p:spPr>
                <a:xfrm rot="16200000" flipH="1">
                  <a:off x="2794988" y="1939823"/>
                  <a:ext cx="1291045" cy="224034"/>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882"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512598" y="13836"/>
                        <a:pt x="2515882" y="7267"/>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07" name="Diamond 106"/>
                <p:cNvSpPr/>
                <p:nvPr/>
              </p:nvSpPr>
              <p:spPr>
                <a:xfrm>
                  <a:off x="3391536" y="2049438"/>
                  <a:ext cx="136755"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Diamond 107"/>
                <p:cNvSpPr/>
                <p:nvPr/>
              </p:nvSpPr>
              <p:spPr>
                <a:xfrm>
                  <a:off x="3396853" y="1658237"/>
                  <a:ext cx="124323" cy="88425"/>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Diamond 108"/>
                <p:cNvSpPr/>
                <p:nvPr/>
              </p:nvSpPr>
              <p:spPr>
                <a:xfrm>
                  <a:off x="3382490" y="2363952"/>
                  <a:ext cx="136755"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04" name="Can 254"/>
              <p:cNvSpPr/>
              <p:nvPr/>
            </p:nvSpPr>
            <p:spPr>
              <a:xfrm rot="17722603" flipV="1">
                <a:off x="7425231" y="1613131"/>
                <a:ext cx="293628" cy="986411"/>
              </a:xfrm>
              <a:custGeom>
                <a:avLst/>
                <a:gdLst>
                  <a:gd name="connsiteX0" fmla="*/ 0 w 289564"/>
                  <a:gd name="connsiteY0" fmla="*/ 36196 h 1003438"/>
                  <a:gd name="connsiteX1" fmla="*/ 144782 w 289564"/>
                  <a:gd name="connsiteY1" fmla="*/ 72392 h 1003438"/>
                  <a:gd name="connsiteX2" fmla="*/ 289564 w 289564"/>
                  <a:gd name="connsiteY2" fmla="*/ 36196 h 1003438"/>
                  <a:gd name="connsiteX3" fmla="*/ 289564 w 289564"/>
                  <a:gd name="connsiteY3" fmla="*/ 967243 h 1003438"/>
                  <a:gd name="connsiteX4" fmla="*/ 144782 w 289564"/>
                  <a:gd name="connsiteY4" fmla="*/ 1003439 h 1003438"/>
                  <a:gd name="connsiteX5" fmla="*/ 0 w 289564"/>
                  <a:gd name="connsiteY5" fmla="*/ 967243 h 1003438"/>
                  <a:gd name="connsiteX6" fmla="*/ 0 w 289564"/>
                  <a:gd name="connsiteY6" fmla="*/ 36196 h 1003438"/>
                  <a:gd name="connsiteX0" fmla="*/ 0 w 289564"/>
                  <a:gd name="connsiteY0" fmla="*/ 36196 h 1003438"/>
                  <a:gd name="connsiteX1" fmla="*/ 144782 w 289564"/>
                  <a:gd name="connsiteY1" fmla="*/ 0 h 1003438"/>
                  <a:gd name="connsiteX2" fmla="*/ 289564 w 289564"/>
                  <a:gd name="connsiteY2" fmla="*/ 36196 h 1003438"/>
                  <a:gd name="connsiteX3" fmla="*/ 144782 w 289564"/>
                  <a:gd name="connsiteY3" fmla="*/ 72392 h 1003438"/>
                  <a:gd name="connsiteX4" fmla="*/ 0 w 289564"/>
                  <a:gd name="connsiteY4" fmla="*/ 36196 h 1003438"/>
                  <a:gd name="connsiteX0" fmla="*/ 289564 w 289564"/>
                  <a:gd name="connsiteY0" fmla="*/ 36196 h 1003438"/>
                  <a:gd name="connsiteX1" fmla="*/ 144782 w 289564"/>
                  <a:gd name="connsiteY1" fmla="*/ 72392 h 1003438"/>
                  <a:gd name="connsiteX2" fmla="*/ 0 w 289564"/>
                  <a:gd name="connsiteY2" fmla="*/ 36196 h 1003438"/>
                  <a:gd name="connsiteX3" fmla="*/ 144782 w 289564"/>
                  <a:gd name="connsiteY3" fmla="*/ 0 h 1003438"/>
                  <a:gd name="connsiteX4" fmla="*/ 289564 w 289564"/>
                  <a:gd name="connsiteY4" fmla="*/ 36196 h 1003438"/>
                  <a:gd name="connsiteX5" fmla="*/ 289564 w 289564"/>
                  <a:gd name="connsiteY5" fmla="*/ 967243 h 1003438"/>
                  <a:gd name="connsiteX6" fmla="*/ 144782 w 289564"/>
                  <a:gd name="connsiteY6" fmla="*/ 1003439 h 1003438"/>
                  <a:gd name="connsiteX7" fmla="*/ 0 w 289564"/>
                  <a:gd name="connsiteY7" fmla="*/ 967243 h 1003438"/>
                  <a:gd name="connsiteX8" fmla="*/ 0 w 289564"/>
                  <a:gd name="connsiteY8" fmla="*/ 36196 h 1003438"/>
                  <a:gd name="connsiteX0" fmla="*/ 39 w 289603"/>
                  <a:gd name="connsiteY0" fmla="*/ 36196 h 1003439"/>
                  <a:gd name="connsiteX1" fmla="*/ 144821 w 289603"/>
                  <a:gd name="connsiteY1" fmla="*/ 72392 h 1003439"/>
                  <a:gd name="connsiteX2" fmla="*/ 289603 w 289603"/>
                  <a:gd name="connsiteY2" fmla="*/ 36196 h 1003439"/>
                  <a:gd name="connsiteX3" fmla="*/ 289603 w 289603"/>
                  <a:gd name="connsiteY3" fmla="*/ 967243 h 1003439"/>
                  <a:gd name="connsiteX4" fmla="*/ 144821 w 289603"/>
                  <a:gd name="connsiteY4" fmla="*/ 1003439 h 1003439"/>
                  <a:gd name="connsiteX5" fmla="*/ 39 w 289603"/>
                  <a:gd name="connsiteY5" fmla="*/ 967243 h 1003439"/>
                  <a:gd name="connsiteX6" fmla="*/ 39 w 289603"/>
                  <a:gd name="connsiteY6" fmla="*/ 36196 h 1003439"/>
                  <a:gd name="connsiteX0" fmla="*/ 39 w 289603"/>
                  <a:gd name="connsiteY0" fmla="*/ 36196 h 1003439"/>
                  <a:gd name="connsiteX1" fmla="*/ 144821 w 289603"/>
                  <a:gd name="connsiteY1" fmla="*/ 0 h 1003439"/>
                  <a:gd name="connsiteX2" fmla="*/ 289603 w 289603"/>
                  <a:gd name="connsiteY2" fmla="*/ 36196 h 1003439"/>
                  <a:gd name="connsiteX3" fmla="*/ 144821 w 289603"/>
                  <a:gd name="connsiteY3" fmla="*/ 72392 h 1003439"/>
                  <a:gd name="connsiteX4" fmla="*/ 39 w 289603"/>
                  <a:gd name="connsiteY4" fmla="*/ 36196 h 1003439"/>
                  <a:gd name="connsiteX0" fmla="*/ 289603 w 289603"/>
                  <a:gd name="connsiteY0" fmla="*/ 36196 h 1003439"/>
                  <a:gd name="connsiteX1" fmla="*/ 144821 w 289603"/>
                  <a:gd name="connsiteY1" fmla="*/ 72392 h 1003439"/>
                  <a:gd name="connsiteX2" fmla="*/ 39 w 289603"/>
                  <a:gd name="connsiteY2" fmla="*/ 36196 h 1003439"/>
                  <a:gd name="connsiteX3" fmla="*/ 134338 w 289603"/>
                  <a:gd name="connsiteY3" fmla="*/ 424672 h 1003439"/>
                  <a:gd name="connsiteX4" fmla="*/ 289603 w 289603"/>
                  <a:gd name="connsiteY4" fmla="*/ 36196 h 1003439"/>
                  <a:gd name="connsiteX5" fmla="*/ 289603 w 289603"/>
                  <a:gd name="connsiteY5" fmla="*/ 967243 h 1003439"/>
                  <a:gd name="connsiteX6" fmla="*/ 144821 w 289603"/>
                  <a:gd name="connsiteY6" fmla="*/ 1003439 h 1003439"/>
                  <a:gd name="connsiteX7" fmla="*/ 39 w 289603"/>
                  <a:gd name="connsiteY7" fmla="*/ 967243 h 1003439"/>
                  <a:gd name="connsiteX8" fmla="*/ 39 w 289603"/>
                  <a:gd name="connsiteY8" fmla="*/ 36196 h 1003439"/>
                  <a:gd name="connsiteX0" fmla="*/ 408 w 289972"/>
                  <a:gd name="connsiteY0" fmla="*/ 19168 h 986411"/>
                  <a:gd name="connsiteX1" fmla="*/ 145190 w 289972"/>
                  <a:gd name="connsiteY1" fmla="*/ 55364 h 986411"/>
                  <a:gd name="connsiteX2" fmla="*/ 289972 w 289972"/>
                  <a:gd name="connsiteY2" fmla="*/ 19168 h 986411"/>
                  <a:gd name="connsiteX3" fmla="*/ 289972 w 289972"/>
                  <a:gd name="connsiteY3" fmla="*/ 950215 h 986411"/>
                  <a:gd name="connsiteX4" fmla="*/ 145190 w 289972"/>
                  <a:gd name="connsiteY4" fmla="*/ 986411 h 986411"/>
                  <a:gd name="connsiteX5" fmla="*/ 408 w 289972"/>
                  <a:gd name="connsiteY5" fmla="*/ 950215 h 986411"/>
                  <a:gd name="connsiteX6" fmla="*/ 408 w 289972"/>
                  <a:gd name="connsiteY6" fmla="*/ 19168 h 986411"/>
                  <a:gd name="connsiteX0" fmla="*/ 408 w 289972"/>
                  <a:gd name="connsiteY0" fmla="*/ 19168 h 986411"/>
                  <a:gd name="connsiteX1" fmla="*/ 115518 w 289972"/>
                  <a:gd name="connsiteY1" fmla="*/ 226683 h 986411"/>
                  <a:gd name="connsiteX2" fmla="*/ 289972 w 289972"/>
                  <a:gd name="connsiteY2" fmla="*/ 19168 h 986411"/>
                  <a:gd name="connsiteX3" fmla="*/ 145190 w 289972"/>
                  <a:gd name="connsiteY3" fmla="*/ 55364 h 986411"/>
                  <a:gd name="connsiteX4" fmla="*/ 408 w 289972"/>
                  <a:gd name="connsiteY4" fmla="*/ 19168 h 986411"/>
                  <a:gd name="connsiteX0" fmla="*/ 289972 w 289972"/>
                  <a:gd name="connsiteY0" fmla="*/ 19168 h 986411"/>
                  <a:gd name="connsiteX1" fmla="*/ 145190 w 289972"/>
                  <a:gd name="connsiteY1" fmla="*/ 55364 h 986411"/>
                  <a:gd name="connsiteX2" fmla="*/ 408 w 289972"/>
                  <a:gd name="connsiteY2" fmla="*/ 19168 h 986411"/>
                  <a:gd name="connsiteX3" fmla="*/ 134707 w 289972"/>
                  <a:gd name="connsiteY3" fmla="*/ 407644 h 986411"/>
                  <a:gd name="connsiteX4" fmla="*/ 289972 w 289972"/>
                  <a:gd name="connsiteY4" fmla="*/ 19168 h 986411"/>
                  <a:gd name="connsiteX5" fmla="*/ 289972 w 289972"/>
                  <a:gd name="connsiteY5" fmla="*/ 950215 h 986411"/>
                  <a:gd name="connsiteX6" fmla="*/ 145190 w 289972"/>
                  <a:gd name="connsiteY6" fmla="*/ 986411 h 986411"/>
                  <a:gd name="connsiteX7" fmla="*/ 408 w 289972"/>
                  <a:gd name="connsiteY7" fmla="*/ 950215 h 986411"/>
                  <a:gd name="connsiteX8" fmla="*/ 408 w 289972"/>
                  <a:gd name="connsiteY8" fmla="*/ 19168 h 986411"/>
                  <a:gd name="connsiteX0" fmla="*/ 40 w 293628"/>
                  <a:gd name="connsiteY0" fmla="*/ 19168 h 986411"/>
                  <a:gd name="connsiteX1" fmla="*/ 144822 w 293628"/>
                  <a:gd name="connsiteY1" fmla="*/ 55364 h 986411"/>
                  <a:gd name="connsiteX2" fmla="*/ 289604 w 293628"/>
                  <a:gd name="connsiteY2" fmla="*/ 19168 h 986411"/>
                  <a:gd name="connsiteX3" fmla="*/ 289604 w 293628"/>
                  <a:gd name="connsiteY3" fmla="*/ 950215 h 986411"/>
                  <a:gd name="connsiteX4" fmla="*/ 144822 w 293628"/>
                  <a:gd name="connsiteY4" fmla="*/ 986411 h 986411"/>
                  <a:gd name="connsiteX5" fmla="*/ 40 w 293628"/>
                  <a:gd name="connsiteY5" fmla="*/ 950215 h 986411"/>
                  <a:gd name="connsiteX6" fmla="*/ 40 w 293628"/>
                  <a:gd name="connsiteY6" fmla="*/ 19168 h 986411"/>
                  <a:gd name="connsiteX0" fmla="*/ 40 w 293628"/>
                  <a:gd name="connsiteY0" fmla="*/ 19168 h 986411"/>
                  <a:gd name="connsiteX1" fmla="*/ 289604 w 293628"/>
                  <a:gd name="connsiteY1" fmla="*/ 19168 h 986411"/>
                  <a:gd name="connsiteX2" fmla="*/ 144822 w 293628"/>
                  <a:gd name="connsiteY2" fmla="*/ 55364 h 986411"/>
                  <a:gd name="connsiteX3" fmla="*/ 40 w 293628"/>
                  <a:gd name="connsiteY3" fmla="*/ 19168 h 986411"/>
                  <a:gd name="connsiteX0" fmla="*/ 289604 w 293628"/>
                  <a:gd name="connsiteY0" fmla="*/ 19168 h 986411"/>
                  <a:gd name="connsiteX1" fmla="*/ 144822 w 293628"/>
                  <a:gd name="connsiteY1" fmla="*/ 55364 h 986411"/>
                  <a:gd name="connsiteX2" fmla="*/ 40 w 293628"/>
                  <a:gd name="connsiteY2" fmla="*/ 19168 h 986411"/>
                  <a:gd name="connsiteX3" fmla="*/ 134339 w 293628"/>
                  <a:gd name="connsiteY3" fmla="*/ 407644 h 986411"/>
                  <a:gd name="connsiteX4" fmla="*/ 289604 w 293628"/>
                  <a:gd name="connsiteY4" fmla="*/ 19168 h 986411"/>
                  <a:gd name="connsiteX5" fmla="*/ 289604 w 293628"/>
                  <a:gd name="connsiteY5" fmla="*/ 950215 h 986411"/>
                  <a:gd name="connsiteX6" fmla="*/ 144822 w 293628"/>
                  <a:gd name="connsiteY6" fmla="*/ 986411 h 986411"/>
                  <a:gd name="connsiteX7" fmla="*/ 40 w 293628"/>
                  <a:gd name="connsiteY7" fmla="*/ 950215 h 986411"/>
                  <a:gd name="connsiteX8" fmla="*/ 40 w 293628"/>
                  <a:gd name="connsiteY8" fmla="*/ 19168 h 98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628" h="986411" stroke="0" extrusionOk="0">
                    <a:moveTo>
                      <a:pt x="40" y="19168"/>
                    </a:moveTo>
                    <a:cubicBezTo>
                      <a:pt x="40" y="39158"/>
                      <a:pt x="64861" y="55364"/>
                      <a:pt x="144822" y="55364"/>
                    </a:cubicBezTo>
                    <a:cubicBezTo>
                      <a:pt x="224783" y="55364"/>
                      <a:pt x="289604" y="39158"/>
                      <a:pt x="289604" y="19168"/>
                    </a:cubicBezTo>
                    <a:lnTo>
                      <a:pt x="289604" y="950215"/>
                    </a:lnTo>
                    <a:cubicBezTo>
                      <a:pt x="289604" y="970205"/>
                      <a:pt x="224783" y="986411"/>
                      <a:pt x="144822" y="986411"/>
                    </a:cubicBezTo>
                    <a:cubicBezTo>
                      <a:pt x="64861" y="986411"/>
                      <a:pt x="40" y="970205"/>
                      <a:pt x="40" y="950215"/>
                    </a:cubicBezTo>
                    <a:lnTo>
                      <a:pt x="40" y="19168"/>
                    </a:lnTo>
                    <a:close/>
                  </a:path>
                  <a:path w="293628" h="986411" fill="lighten" stroke="0" extrusionOk="0">
                    <a:moveTo>
                      <a:pt x="40" y="19168"/>
                    </a:moveTo>
                    <a:cubicBezTo>
                      <a:pt x="24170" y="13135"/>
                      <a:pt x="265474" y="13135"/>
                      <a:pt x="289604" y="19168"/>
                    </a:cubicBezTo>
                    <a:cubicBezTo>
                      <a:pt x="313734" y="25201"/>
                      <a:pt x="224783" y="55364"/>
                      <a:pt x="144822" y="55364"/>
                    </a:cubicBezTo>
                    <a:cubicBezTo>
                      <a:pt x="64861" y="55364"/>
                      <a:pt x="4985" y="-9385"/>
                      <a:pt x="40" y="19168"/>
                    </a:cubicBezTo>
                    <a:close/>
                  </a:path>
                  <a:path w="293628" h="986411" fill="none" extrusionOk="0">
                    <a:moveTo>
                      <a:pt x="289604" y="19168"/>
                    </a:moveTo>
                    <a:cubicBezTo>
                      <a:pt x="289604" y="39158"/>
                      <a:pt x="224783" y="55364"/>
                      <a:pt x="144822" y="55364"/>
                    </a:cubicBezTo>
                    <a:cubicBezTo>
                      <a:pt x="64861" y="55364"/>
                      <a:pt x="1787" y="-39545"/>
                      <a:pt x="40" y="19168"/>
                    </a:cubicBezTo>
                    <a:cubicBezTo>
                      <a:pt x="-1707" y="77881"/>
                      <a:pt x="54378" y="407644"/>
                      <a:pt x="134339" y="407644"/>
                    </a:cubicBezTo>
                    <a:cubicBezTo>
                      <a:pt x="214300" y="407644"/>
                      <a:pt x="289604" y="-822"/>
                      <a:pt x="289604" y="19168"/>
                    </a:cubicBezTo>
                    <a:lnTo>
                      <a:pt x="289604" y="950215"/>
                    </a:lnTo>
                    <a:cubicBezTo>
                      <a:pt x="289604" y="970205"/>
                      <a:pt x="224783" y="986411"/>
                      <a:pt x="144822" y="986411"/>
                    </a:cubicBezTo>
                    <a:cubicBezTo>
                      <a:pt x="64861" y="986411"/>
                      <a:pt x="40" y="970205"/>
                      <a:pt x="40" y="950215"/>
                    </a:cubicBezTo>
                    <a:lnTo>
                      <a:pt x="40" y="19168"/>
                    </a:lnTo>
                  </a:path>
                </a:pathLst>
              </a:cu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nvGrpSpPr>
            <p:cNvPr id="84" name="Group 83"/>
            <p:cNvGrpSpPr/>
            <p:nvPr/>
          </p:nvGrpSpPr>
          <p:grpSpPr>
            <a:xfrm>
              <a:off x="5845788" y="3260161"/>
              <a:ext cx="1852041" cy="370199"/>
              <a:chOff x="6295151" y="1370211"/>
              <a:chExt cx="1852041" cy="370199"/>
            </a:xfrm>
          </p:grpSpPr>
          <p:sp>
            <p:nvSpPr>
              <p:cNvPr id="94" name="Can 93"/>
              <p:cNvSpPr/>
              <p:nvPr/>
            </p:nvSpPr>
            <p:spPr>
              <a:xfrm rot="16794023" flipV="1">
                <a:off x="6652088" y="1021685"/>
                <a:ext cx="289564" cy="1003438"/>
              </a:xfrm>
              <a:prstGeom prst="can">
                <a:avLst/>
              </a:pr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95" name="Group 94"/>
              <p:cNvGrpSpPr/>
              <p:nvPr/>
            </p:nvGrpSpPr>
            <p:grpSpPr>
              <a:xfrm rot="6112500" flipH="1">
                <a:off x="7205746" y="798963"/>
                <a:ext cx="212566" cy="1670327"/>
                <a:chOff x="4772172" y="616423"/>
                <a:chExt cx="175674" cy="1380436"/>
              </a:xfrm>
            </p:grpSpPr>
            <p:sp>
              <p:nvSpPr>
                <p:cNvPr id="97" name="Freeform 96"/>
                <p:cNvSpPr/>
                <p:nvPr/>
              </p:nvSpPr>
              <p:spPr>
                <a:xfrm rot="5400000">
                  <a:off x="4174574" y="1223586"/>
                  <a:ext cx="1380436" cy="166109"/>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 name="connsiteX0" fmla="*/ 0 w 2690080"/>
                    <a:gd name="connsiteY0" fmla="*/ 468427 h 473931"/>
                    <a:gd name="connsiteX1" fmla="*/ 361866 w 2690080"/>
                    <a:gd name="connsiteY1" fmla="*/ 452663 h 473931"/>
                    <a:gd name="connsiteX2" fmla="*/ 803301 w 2690080"/>
                    <a:gd name="connsiteY2" fmla="*/ 42759 h 473931"/>
                    <a:gd name="connsiteX3" fmla="*/ 1165908 w 2690080"/>
                    <a:gd name="connsiteY3" fmla="*/ 452661 h 473931"/>
                    <a:gd name="connsiteX4" fmla="*/ 1512748 w 2690080"/>
                    <a:gd name="connsiteY4" fmla="*/ 26993 h 473931"/>
                    <a:gd name="connsiteX5" fmla="*/ 1784798 w 2690080"/>
                    <a:gd name="connsiteY5" fmla="*/ 473926 h 473931"/>
                    <a:gd name="connsiteX6" fmla="*/ 2163535 w 2690080"/>
                    <a:gd name="connsiteY6" fmla="*/ 16361 h 473931"/>
                    <a:gd name="connsiteX7" fmla="*/ 2690080 w 2690080"/>
                    <a:gd name="connsiteY7" fmla="*/ 25927 h 47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080" h="473931">
                      <a:moveTo>
                        <a:pt x="0" y="468427"/>
                      </a:moveTo>
                      <a:cubicBezTo>
                        <a:pt x="136028" y="463292"/>
                        <a:pt x="227985" y="470445"/>
                        <a:pt x="361866" y="452663"/>
                      </a:cubicBezTo>
                      <a:cubicBezTo>
                        <a:pt x="495747" y="434881"/>
                        <a:pt x="669294" y="42759"/>
                        <a:pt x="803301" y="42759"/>
                      </a:cubicBezTo>
                      <a:cubicBezTo>
                        <a:pt x="937308" y="42759"/>
                        <a:pt x="1047667" y="455289"/>
                        <a:pt x="1165908" y="452661"/>
                      </a:cubicBezTo>
                      <a:cubicBezTo>
                        <a:pt x="1284149" y="450033"/>
                        <a:pt x="1409600" y="23449"/>
                        <a:pt x="1512748" y="26993"/>
                      </a:cubicBezTo>
                      <a:cubicBezTo>
                        <a:pt x="1615896" y="30537"/>
                        <a:pt x="1676334" y="475698"/>
                        <a:pt x="1784798" y="473926"/>
                      </a:cubicBezTo>
                      <a:cubicBezTo>
                        <a:pt x="1893263" y="472154"/>
                        <a:pt x="1904061" y="131929"/>
                        <a:pt x="2163535" y="16361"/>
                      </a:cubicBezTo>
                      <a:cubicBezTo>
                        <a:pt x="2277133" y="-27941"/>
                        <a:pt x="2686796" y="32496"/>
                        <a:pt x="2690080" y="25927"/>
                      </a:cubicBezTo>
                    </a:path>
                  </a:pathLst>
                </a:custGeom>
                <a:ln w="7620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98" name="Freeform 97"/>
                <p:cNvSpPr/>
                <p:nvPr/>
              </p:nvSpPr>
              <p:spPr>
                <a:xfrm rot="16200000" flipH="1">
                  <a:off x="4190334" y="1200670"/>
                  <a:ext cx="1331994" cy="168318"/>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55778"/>
                    <a:gd name="connsiteY0" fmla="*/ 474732 h 480236"/>
                    <a:gd name="connsiteX1" fmla="*/ 361866 w 2555778"/>
                    <a:gd name="connsiteY1" fmla="*/ 458968 h 480236"/>
                    <a:gd name="connsiteX2" fmla="*/ 803301 w 2555778"/>
                    <a:gd name="connsiteY2" fmla="*/ 49064 h 480236"/>
                    <a:gd name="connsiteX3" fmla="*/ 1165908 w 2555778"/>
                    <a:gd name="connsiteY3" fmla="*/ 458966 h 480236"/>
                    <a:gd name="connsiteX4" fmla="*/ 1512748 w 2555778"/>
                    <a:gd name="connsiteY4" fmla="*/ 33298 h 480236"/>
                    <a:gd name="connsiteX5" fmla="*/ 1784798 w 2555778"/>
                    <a:gd name="connsiteY5" fmla="*/ 480231 h 480236"/>
                    <a:gd name="connsiteX6" fmla="*/ 2163535 w 2555778"/>
                    <a:gd name="connsiteY6" fmla="*/ 22666 h 480236"/>
                    <a:gd name="connsiteX7" fmla="*/ 2555779 w 2555778"/>
                    <a:gd name="connsiteY7" fmla="*/ 7271 h 480236"/>
                    <a:gd name="connsiteX0" fmla="*/ 0 w 2595680"/>
                    <a:gd name="connsiteY0" fmla="*/ 474729 h 480233"/>
                    <a:gd name="connsiteX1" fmla="*/ 361866 w 2595680"/>
                    <a:gd name="connsiteY1" fmla="*/ 458965 h 480233"/>
                    <a:gd name="connsiteX2" fmla="*/ 803301 w 2595680"/>
                    <a:gd name="connsiteY2" fmla="*/ 49061 h 480233"/>
                    <a:gd name="connsiteX3" fmla="*/ 1165908 w 2595680"/>
                    <a:gd name="connsiteY3" fmla="*/ 458963 h 480233"/>
                    <a:gd name="connsiteX4" fmla="*/ 1512748 w 2595680"/>
                    <a:gd name="connsiteY4" fmla="*/ 33295 h 480233"/>
                    <a:gd name="connsiteX5" fmla="*/ 1784798 w 2595680"/>
                    <a:gd name="connsiteY5" fmla="*/ 480228 h 480233"/>
                    <a:gd name="connsiteX6" fmla="*/ 2163535 w 2595680"/>
                    <a:gd name="connsiteY6" fmla="*/ 22663 h 480233"/>
                    <a:gd name="connsiteX7" fmla="*/ 2595679 w 2595680"/>
                    <a:gd name="connsiteY7" fmla="*/ 7274 h 480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680" h="480233">
                      <a:moveTo>
                        <a:pt x="0" y="474729"/>
                      </a:moveTo>
                      <a:cubicBezTo>
                        <a:pt x="136028" y="469594"/>
                        <a:pt x="227985" y="476747"/>
                        <a:pt x="361866" y="458965"/>
                      </a:cubicBezTo>
                      <a:cubicBezTo>
                        <a:pt x="495747" y="441183"/>
                        <a:pt x="669294" y="49061"/>
                        <a:pt x="803301" y="49061"/>
                      </a:cubicBezTo>
                      <a:cubicBezTo>
                        <a:pt x="937308" y="49061"/>
                        <a:pt x="1047667" y="461591"/>
                        <a:pt x="1165908" y="458963"/>
                      </a:cubicBezTo>
                      <a:cubicBezTo>
                        <a:pt x="1284149" y="456335"/>
                        <a:pt x="1409600" y="29751"/>
                        <a:pt x="1512748" y="33295"/>
                      </a:cubicBezTo>
                      <a:cubicBezTo>
                        <a:pt x="1615896" y="36839"/>
                        <a:pt x="1676334" y="482000"/>
                        <a:pt x="1784798" y="480228"/>
                      </a:cubicBezTo>
                      <a:cubicBezTo>
                        <a:pt x="1893263" y="478456"/>
                        <a:pt x="1904061" y="138231"/>
                        <a:pt x="2163535" y="22663"/>
                      </a:cubicBezTo>
                      <a:cubicBezTo>
                        <a:pt x="2277133" y="-21639"/>
                        <a:pt x="2592395" y="13843"/>
                        <a:pt x="2595679" y="7274"/>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99" name="Diamond 98"/>
                <p:cNvSpPr/>
                <p:nvPr/>
              </p:nvSpPr>
              <p:spPr>
                <a:xfrm>
                  <a:off x="4819525" y="1261952"/>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00" name="Diamond 99"/>
                <p:cNvSpPr/>
                <p:nvPr/>
              </p:nvSpPr>
              <p:spPr>
                <a:xfrm>
                  <a:off x="4823520" y="870751"/>
                  <a:ext cx="93405" cy="88425"/>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01" name="Diamond 100"/>
                <p:cNvSpPr/>
                <p:nvPr/>
              </p:nvSpPr>
              <p:spPr>
                <a:xfrm>
                  <a:off x="4812729" y="1576466"/>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sp>
            <p:nvSpPr>
              <p:cNvPr id="96" name="Can 254"/>
              <p:cNvSpPr/>
              <p:nvPr/>
            </p:nvSpPr>
            <p:spPr>
              <a:xfrm rot="16794023" flipV="1">
                <a:off x="6641909" y="1023819"/>
                <a:ext cx="293628" cy="986411"/>
              </a:xfrm>
              <a:custGeom>
                <a:avLst/>
                <a:gdLst>
                  <a:gd name="connsiteX0" fmla="*/ 0 w 289564"/>
                  <a:gd name="connsiteY0" fmla="*/ 36196 h 1003438"/>
                  <a:gd name="connsiteX1" fmla="*/ 144782 w 289564"/>
                  <a:gd name="connsiteY1" fmla="*/ 72392 h 1003438"/>
                  <a:gd name="connsiteX2" fmla="*/ 289564 w 289564"/>
                  <a:gd name="connsiteY2" fmla="*/ 36196 h 1003438"/>
                  <a:gd name="connsiteX3" fmla="*/ 289564 w 289564"/>
                  <a:gd name="connsiteY3" fmla="*/ 967243 h 1003438"/>
                  <a:gd name="connsiteX4" fmla="*/ 144782 w 289564"/>
                  <a:gd name="connsiteY4" fmla="*/ 1003439 h 1003438"/>
                  <a:gd name="connsiteX5" fmla="*/ 0 w 289564"/>
                  <a:gd name="connsiteY5" fmla="*/ 967243 h 1003438"/>
                  <a:gd name="connsiteX6" fmla="*/ 0 w 289564"/>
                  <a:gd name="connsiteY6" fmla="*/ 36196 h 1003438"/>
                  <a:gd name="connsiteX0" fmla="*/ 0 w 289564"/>
                  <a:gd name="connsiteY0" fmla="*/ 36196 h 1003438"/>
                  <a:gd name="connsiteX1" fmla="*/ 144782 w 289564"/>
                  <a:gd name="connsiteY1" fmla="*/ 0 h 1003438"/>
                  <a:gd name="connsiteX2" fmla="*/ 289564 w 289564"/>
                  <a:gd name="connsiteY2" fmla="*/ 36196 h 1003438"/>
                  <a:gd name="connsiteX3" fmla="*/ 144782 w 289564"/>
                  <a:gd name="connsiteY3" fmla="*/ 72392 h 1003438"/>
                  <a:gd name="connsiteX4" fmla="*/ 0 w 289564"/>
                  <a:gd name="connsiteY4" fmla="*/ 36196 h 1003438"/>
                  <a:gd name="connsiteX0" fmla="*/ 289564 w 289564"/>
                  <a:gd name="connsiteY0" fmla="*/ 36196 h 1003438"/>
                  <a:gd name="connsiteX1" fmla="*/ 144782 w 289564"/>
                  <a:gd name="connsiteY1" fmla="*/ 72392 h 1003438"/>
                  <a:gd name="connsiteX2" fmla="*/ 0 w 289564"/>
                  <a:gd name="connsiteY2" fmla="*/ 36196 h 1003438"/>
                  <a:gd name="connsiteX3" fmla="*/ 144782 w 289564"/>
                  <a:gd name="connsiteY3" fmla="*/ 0 h 1003438"/>
                  <a:gd name="connsiteX4" fmla="*/ 289564 w 289564"/>
                  <a:gd name="connsiteY4" fmla="*/ 36196 h 1003438"/>
                  <a:gd name="connsiteX5" fmla="*/ 289564 w 289564"/>
                  <a:gd name="connsiteY5" fmla="*/ 967243 h 1003438"/>
                  <a:gd name="connsiteX6" fmla="*/ 144782 w 289564"/>
                  <a:gd name="connsiteY6" fmla="*/ 1003439 h 1003438"/>
                  <a:gd name="connsiteX7" fmla="*/ 0 w 289564"/>
                  <a:gd name="connsiteY7" fmla="*/ 967243 h 1003438"/>
                  <a:gd name="connsiteX8" fmla="*/ 0 w 289564"/>
                  <a:gd name="connsiteY8" fmla="*/ 36196 h 1003438"/>
                  <a:gd name="connsiteX0" fmla="*/ 39 w 289603"/>
                  <a:gd name="connsiteY0" fmla="*/ 36196 h 1003439"/>
                  <a:gd name="connsiteX1" fmla="*/ 144821 w 289603"/>
                  <a:gd name="connsiteY1" fmla="*/ 72392 h 1003439"/>
                  <a:gd name="connsiteX2" fmla="*/ 289603 w 289603"/>
                  <a:gd name="connsiteY2" fmla="*/ 36196 h 1003439"/>
                  <a:gd name="connsiteX3" fmla="*/ 289603 w 289603"/>
                  <a:gd name="connsiteY3" fmla="*/ 967243 h 1003439"/>
                  <a:gd name="connsiteX4" fmla="*/ 144821 w 289603"/>
                  <a:gd name="connsiteY4" fmla="*/ 1003439 h 1003439"/>
                  <a:gd name="connsiteX5" fmla="*/ 39 w 289603"/>
                  <a:gd name="connsiteY5" fmla="*/ 967243 h 1003439"/>
                  <a:gd name="connsiteX6" fmla="*/ 39 w 289603"/>
                  <a:gd name="connsiteY6" fmla="*/ 36196 h 1003439"/>
                  <a:gd name="connsiteX0" fmla="*/ 39 w 289603"/>
                  <a:gd name="connsiteY0" fmla="*/ 36196 h 1003439"/>
                  <a:gd name="connsiteX1" fmla="*/ 144821 w 289603"/>
                  <a:gd name="connsiteY1" fmla="*/ 0 h 1003439"/>
                  <a:gd name="connsiteX2" fmla="*/ 289603 w 289603"/>
                  <a:gd name="connsiteY2" fmla="*/ 36196 h 1003439"/>
                  <a:gd name="connsiteX3" fmla="*/ 144821 w 289603"/>
                  <a:gd name="connsiteY3" fmla="*/ 72392 h 1003439"/>
                  <a:gd name="connsiteX4" fmla="*/ 39 w 289603"/>
                  <a:gd name="connsiteY4" fmla="*/ 36196 h 1003439"/>
                  <a:gd name="connsiteX0" fmla="*/ 289603 w 289603"/>
                  <a:gd name="connsiteY0" fmla="*/ 36196 h 1003439"/>
                  <a:gd name="connsiteX1" fmla="*/ 144821 w 289603"/>
                  <a:gd name="connsiteY1" fmla="*/ 72392 h 1003439"/>
                  <a:gd name="connsiteX2" fmla="*/ 39 w 289603"/>
                  <a:gd name="connsiteY2" fmla="*/ 36196 h 1003439"/>
                  <a:gd name="connsiteX3" fmla="*/ 134338 w 289603"/>
                  <a:gd name="connsiteY3" fmla="*/ 424672 h 1003439"/>
                  <a:gd name="connsiteX4" fmla="*/ 289603 w 289603"/>
                  <a:gd name="connsiteY4" fmla="*/ 36196 h 1003439"/>
                  <a:gd name="connsiteX5" fmla="*/ 289603 w 289603"/>
                  <a:gd name="connsiteY5" fmla="*/ 967243 h 1003439"/>
                  <a:gd name="connsiteX6" fmla="*/ 144821 w 289603"/>
                  <a:gd name="connsiteY6" fmla="*/ 1003439 h 1003439"/>
                  <a:gd name="connsiteX7" fmla="*/ 39 w 289603"/>
                  <a:gd name="connsiteY7" fmla="*/ 967243 h 1003439"/>
                  <a:gd name="connsiteX8" fmla="*/ 39 w 289603"/>
                  <a:gd name="connsiteY8" fmla="*/ 36196 h 1003439"/>
                  <a:gd name="connsiteX0" fmla="*/ 408 w 289972"/>
                  <a:gd name="connsiteY0" fmla="*/ 19168 h 986411"/>
                  <a:gd name="connsiteX1" fmla="*/ 145190 w 289972"/>
                  <a:gd name="connsiteY1" fmla="*/ 55364 h 986411"/>
                  <a:gd name="connsiteX2" fmla="*/ 289972 w 289972"/>
                  <a:gd name="connsiteY2" fmla="*/ 19168 h 986411"/>
                  <a:gd name="connsiteX3" fmla="*/ 289972 w 289972"/>
                  <a:gd name="connsiteY3" fmla="*/ 950215 h 986411"/>
                  <a:gd name="connsiteX4" fmla="*/ 145190 w 289972"/>
                  <a:gd name="connsiteY4" fmla="*/ 986411 h 986411"/>
                  <a:gd name="connsiteX5" fmla="*/ 408 w 289972"/>
                  <a:gd name="connsiteY5" fmla="*/ 950215 h 986411"/>
                  <a:gd name="connsiteX6" fmla="*/ 408 w 289972"/>
                  <a:gd name="connsiteY6" fmla="*/ 19168 h 986411"/>
                  <a:gd name="connsiteX0" fmla="*/ 408 w 289972"/>
                  <a:gd name="connsiteY0" fmla="*/ 19168 h 986411"/>
                  <a:gd name="connsiteX1" fmla="*/ 115518 w 289972"/>
                  <a:gd name="connsiteY1" fmla="*/ 226683 h 986411"/>
                  <a:gd name="connsiteX2" fmla="*/ 289972 w 289972"/>
                  <a:gd name="connsiteY2" fmla="*/ 19168 h 986411"/>
                  <a:gd name="connsiteX3" fmla="*/ 145190 w 289972"/>
                  <a:gd name="connsiteY3" fmla="*/ 55364 h 986411"/>
                  <a:gd name="connsiteX4" fmla="*/ 408 w 289972"/>
                  <a:gd name="connsiteY4" fmla="*/ 19168 h 986411"/>
                  <a:gd name="connsiteX0" fmla="*/ 289972 w 289972"/>
                  <a:gd name="connsiteY0" fmla="*/ 19168 h 986411"/>
                  <a:gd name="connsiteX1" fmla="*/ 145190 w 289972"/>
                  <a:gd name="connsiteY1" fmla="*/ 55364 h 986411"/>
                  <a:gd name="connsiteX2" fmla="*/ 408 w 289972"/>
                  <a:gd name="connsiteY2" fmla="*/ 19168 h 986411"/>
                  <a:gd name="connsiteX3" fmla="*/ 134707 w 289972"/>
                  <a:gd name="connsiteY3" fmla="*/ 407644 h 986411"/>
                  <a:gd name="connsiteX4" fmla="*/ 289972 w 289972"/>
                  <a:gd name="connsiteY4" fmla="*/ 19168 h 986411"/>
                  <a:gd name="connsiteX5" fmla="*/ 289972 w 289972"/>
                  <a:gd name="connsiteY5" fmla="*/ 950215 h 986411"/>
                  <a:gd name="connsiteX6" fmla="*/ 145190 w 289972"/>
                  <a:gd name="connsiteY6" fmla="*/ 986411 h 986411"/>
                  <a:gd name="connsiteX7" fmla="*/ 408 w 289972"/>
                  <a:gd name="connsiteY7" fmla="*/ 950215 h 986411"/>
                  <a:gd name="connsiteX8" fmla="*/ 408 w 289972"/>
                  <a:gd name="connsiteY8" fmla="*/ 19168 h 986411"/>
                  <a:gd name="connsiteX0" fmla="*/ 40 w 293628"/>
                  <a:gd name="connsiteY0" fmla="*/ 19168 h 986411"/>
                  <a:gd name="connsiteX1" fmla="*/ 144822 w 293628"/>
                  <a:gd name="connsiteY1" fmla="*/ 55364 h 986411"/>
                  <a:gd name="connsiteX2" fmla="*/ 289604 w 293628"/>
                  <a:gd name="connsiteY2" fmla="*/ 19168 h 986411"/>
                  <a:gd name="connsiteX3" fmla="*/ 289604 w 293628"/>
                  <a:gd name="connsiteY3" fmla="*/ 950215 h 986411"/>
                  <a:gd name="connsiteX4" fmla="*/ 144822 w 293628"/>
                  <a:gd name="connsiteY4" fmla="*/ 986411 h 986411"/>
                  <a:gd name="connsiteX5" fmla="*/ 40 w 293628"/>
                  <a:gd name="connsiteY5" fmla="*/ 950215 h 986411"/>
                  <a:gd name="connsiteX6" fmla="*/ 40 w 293628"/>
                  <a:gd name="connsiteY6" fmla="*/ 19168 h 986411"/>
                  <a:gd name="connsiteX0" fmla="*/ 40 w 293628"/>
                  <a:gd name="connsiteY0" fmla="*/ 19168 h 986411"/>
                  <a:gd name="connsiteX1" fmla="*/ 289604 w 293628"/>
                  <a:gd name="connsiteY1" fmla="*/ 19168 h 986411"/>
                  <a:gd name="connsiteX2" fmla="*/ 144822 w 293628"/>
                  <a:gd name="connsiteY2" fmla="*/ 55364 h 986411"/>
                  <a:gd name="connsiteX3" fmla="*/ 40 w 293628"/>
                  <a:gd name="connsiteY3" fmla="*/ 19168 h 986411"/>
                  <a:gd name="connsiteX0" fmla="*/ 289604 w 293628"/>
                  <a:gd name="connsiteY0" fmla="*/ 19168 h 986411"/>
                  <a:gd name="connsiteX1" fmla="*/ 144822 w 293628"/>
                  <a:gd name="connsiteY1" fmla="*/ 55364 h 986411"/>
                  <a:gd name="connsiteX2" fmla="*/ 40 w 293628"/>
                  <a:gd name="connsiteY2" fmla="*/ 19168 h 986411"/>
                  <a:gd name="connsiteX3" fmla="*/ 134339 w 293628"/>
                  <a:gd name="connsiteY3" fmla="*/ 407644 h 986411"/>
                  <a:gd name="connsiteX4" fmla="*/ 289604 w 293628"/>
                  <a:gd name="connsiteY4" fmla="*/ 19168 h 986411"/>
                  <a:gd name="connsiteX5" fmla="*/ 289604 w 293628"/>
                  <a:gd name="connsiteY5" fmla="*/ 950215 h 986411"/>
                  <a:gd name="connsiteX6" fmla="*/ 144822 w 293628"/>
                  <a:gd name="connsiteY6" fmla="*/ 986411 h 986411"/>
                  <a:gd name="connsiteX7" fmla="*/ 40 w 293628"/>
                  <a:gd name="connsiteY7" fmla="*/ 950215 h 986411"/>
                  <a:gd name="connsiteX8" fmla="*/ 40 w 293628"/>
                  <a:gd name="connsiteY8" fmla="*/ 19168 h 98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628" h="986411" stroke="0" extrusionOk="0">
                    <a:moveTo>
                      <a:pt x="40" y="19168"/>
                    </a:moveTo>
                    <a:cubicBezTo>
                      <a:pt x="40" y="39158"/>
                      <a:pt x="64861" y="55364"/>
                      <a:pt x="144822" y="55364"/>
                    </a:cubicBezTo>
                    <a:cubicBezTo>
                      <a:pt x="224783" y="55364"/>
                      <a:pt x="289604" y="39158"/>
                      <a:pt x="289604" y="19168"/>
                    </a:cubicBezTo>
                    <a:lnTo>
                      <a:pt x="289604" y="950215"/>
                    </a:lnTo>
                    <a:cubicBezTo>
                      <a:pt x="289604" y="970205"/>
                      <a:pt x="224783" y="986411"/>
                      <a:pt x="144822" y="986411"/>
                    </a:cubicBezTo>
                    <a:cubicBezTo>
                      <a:pt x="64861" y="986411"/>
                      <a:pt x="40" y="970205"/>
                      <a:pt x="40" y="950215"/>
                    </a:cubicBezTo>
                    <a:lnTo>
                      <a:pt x="40" y="19168"/>
                    </a:lnTo>
                    <a:close/>
                  </a:path>
                  <a:path w="293628" h="986411" fill="lighten" stroke="0" extrusionOk="0">
                    <a:moveTo>
                      <a:pt x="40" y="19168"/>
                    </a:moveTo>
                    <a:cubicBezTo>
                      <a:pt x="24170" y="13135"/>
                      <a:pt x="265474" y="13135"/>
                      <a:pt x="289604" y="19168"/>
                    </a:cubicBezTo>
                    <a:cubicBezTo>
                      <a:pt x="313734" y="25201"/>
                      <a:pt x="224783" y="55364"/>
                      <a:pt x="144822" y="55364"/>
                    </a:cubicBezTo>
                    <a:cubicBezTo>
                      <a:pt x="64861" y="55364"/>
                      <a:pt x="4985" y="-9385"/>
                      <a:pt x="40" y="19168"/>
                    </a:cubicBezTo>
                    <a:close/>
                  </a:path>
                  <a:path w="293628" h="986411" fill="none" extrusionOk="0">
                    <a:moveTo>
                      <a:pt x="289604" y="19168"/>
                    </a:moveTo>
                    <a:cubicBezTo>
                      <a:pt x="289604" y="39158"/>
                      <a:pt x="224783" y="55364"/>
                      <a:pt x="144822" y="55364"/>
                    </a:cubicBezTo>
                    <a:cubicBezTo>
                      <a:pt x="64861" y="55364"/>
                      <a:pt x="1787" y="-39545"/>
                      <a:pt x="40" y="19168"/>
                    </a:cubicBezTo>
                    <a:cubicBezTo>
                      <a:pt x="-1707" y="77881"/>
                      <a:pt x="54378" y="407644"/>
                      <a:pt x="134339" y="407644"/>
                    </a:cubicBezTo>
                    <a:cubicBezTo>
                      <a:pt x="214300" y="407644"/>
                      <a:pt x="289604" y="-822"/>
                      <a:pt x="289604" y="19168"/>
                    </a:cubicBezTo>
                    <a:lnTo>
                      <a:pt x="289604" y="950215"/>
                    </a:lnTo>
                    <a:cubicBezTo>
                      <a:pt x="289604" y="970205"/>
                      <a:pt x="224783" y="986411"/>
                      <a:pt x="144822" y="986411"/>
                    </a:cubicBezTo>
                    <a:cubicBezTo>
                      <a:pt x="64861" y="986411"/>
                      <a:pt x="40" y="970205"/>
                      <a:pt x="40" y="950215"/>
                    </a:cubicBezTo>
                    <a:lnTo>
                      <a:pt x="40" y="19168"/>
                    </a:lnTo>
                  </a:path>
                </a:pathLst>
              </a:cu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nvGrpSpPr>
            <p:cNvPr id="85" name="Group 84"/>
            <p:cNvGrpSpPr/>
            <p:nvPr/>
          </p:nvGrpSpPr>
          <p:grpSpPr>
            <a:xfrm>
              <a:off x="5738237" y="2589574"/>
              <a:ext cx="1925817" cy="517727"/>
              <a:chOff x="5789512" y="1065765"/>
              <a:chExt cx="1925817" cy="517727"/>
            </a:xfrm>
          </p:grpSpPr>
          <p:sp>
            <p:nvSpPr>
              <p:cNvPr id="86" name="Can 85"/>
              <p:cNvSpPr/>
              <p:nvPr/>
            </p:nvSpPr>
            <p:spPr>
              <a:xfrm rot="3877397">
                <a:off x="6267638" y="896036"/>
                <a:ext cx="289564" cy="1003438"/>
              </a:xfrm>
              <a:prstGeom prst="can">
                <a:avLst/>
              </a:pr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87" name="Group 86"/>
              <p:cNvGrpSpPr/>
              <p:nvPr/>
            </p:nvGrpSpPr>
            <p:grpSpPr>
              <a:xfrm rot="3802316">
                <a:off x="6757564" y="319093"/>
                <a:ext cx="211094" cy="1704437"/>
                <a:chOff x="3325506" y="1403910"/>
                <a:chExt cx="232204" cy="1408626"/>
              </a:xfrm>
            </p:grpSpPr>
            <p:sp>
              <p:nvSpPr>
                <p:cNvPr id="89" name="Freeform 88"/>
                <p:cNvSpPr/>
                <p:nvPr/>
              </p:nvSpPr>
              <p:spPr>
                <a:xfrm rot="5400000">
                  <a:off x="2745161" y="1999987"/>
                  <a:ext cx="1408626" cy="216472"/>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745014"/>
                    <a:gd name="connsiteY0" fmla="*/ 458521 h 464025"/>
                    <a:gd name="connsiteX1" fmla="*/ 361866 w 2745014"/>
                    <a:gd name="connsiteY1" fmla="*/ 442757 h 464025"/>
                    <a:gd name="connsiteX2" fmla="*/ 803301 w 2745014"/>
                    <a:gd name="connsiteY2" fmla="*/ 32853 h 464025"/>
                    <a:gd name="connsiteX3" fmla="*/ 1165908 w 2745014"/>
                    <a:gd name="connsiteY3" fmla="*/ 442755 h 464025"/>
                    <a:gd name="connsiteX4" fmla="*/ 1512748 w 2745014"/>
                    <a:gd name="connsiteY4" fmla="*/ 17087 h 464025"/>
                    <a:gd name="connsiteX5" fmla="*/ 1784798 w 2745014"/>
                    <a:gd name="connsiteY5" fmla="*/ 464020 h 464025"/>
                    <a:gd name="connsiteX6" fmla="*/ 2163535 w 2745014"/>
                    <a:gd name="connsiteY6" fmla="*/ 6455 h 464025"/>
                    <a:gd name="connsiteX7" fmla="*/ 2745015 w 2745014"/>
                    <a:gd name="connsiteY7" fmla="*/ 154137 h 46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5014" h="464025">
                      <a:moveTo>
                        <a:pt x="0" y="458521"/>
                      </a:moveTo>
                      <a:cubicBezTo>
                        <a:pt x="136028" y="453386"/>
                        <a:pt x="227985" y="460539"/>
                        <a:pt x="361866" y="442757"/>
                      </a:cubicBezTo>
                      <a:cubicBezTo>
                        <a:pt x="495747" y="424975"/>
                        <a:pt x="669294" y="32853"/>
                        <a:pt x="803301" y="32853"/>
                      </a:cubicBezTo>
                      <a:cubicBezTo>
                        <a:pt x="937308" y="32853"/>
                        <a:pt x="1047667" y="445383"/>
                        <a:pt x="1165908" y="442755"/>
                      </a:cubicBezTo>
                      <a:cubicBezTo>
                        <a:pt x="1284149" y="440127"/>
                        <a:pt x="1409600" y="13543"/>
                        <a:pt x="1512748" y="17087"/>
                      </a:cubicBezTo>
                      <a:cubicBezTo>
                        <a:pt x="1615896" y="20631"/>
                        <a:pt x="1676334" y="465792"/>
                        <a:pt x="1784798" y="464020"/>
                      </a:cubicBezTo>
                      <a:cubicBezTo>
                        <a:pt x="1893263" y="462248"/>
                        <a:pt x="1904061" y="122023"/>
                        <a:pt x="2163535" y="6455"/>
                      </a:cubicBezTo>
                      <a:cubicBezTo>
                        <a:pt x="2277133" y="-37847"/>
                        <a:pt x="2741731" y="160706"/>
                        <a:pt x="2745015" y="154137"/>
                      </a:cubicBezTo>
                    </a:path>
                  </a:pathLst>
                </a:cu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90" name="Freeform 89"/>
                <p:cNvSpPr/>
                <p:nvPr/>
              </p:nvSpPr>
              <p:spPr>
                <a:xfrm rot="16200000" flipH="1">
                  <a:off x="2776856" y="1954969"/>
                  <a:ext cx="1324324" cy="227023"/>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80733"/>
                    <a:gd name="connsiteY0" fmla="*/ 481140 h 486644"/>
                    <a:gd name="connsiteX1" fmla="*/ 361866 w 2580733"/>
                    <a:gd name="connsiteY1" fmla="*/ 465376 h 486644"/>
                    <a:gd name="connsiteX2" fmla="*/ 803301 w 2580733"/>
                    <a:gd name="connsiteY2" fmla="*/ 55472 h 486644"/>
                    <a:gd name="connsiteX3" fmla="*/ 1165908 w 2580733"/>
                    <a:gd name="connsiteY3" fmla="*/ 465374 h 486644"/>
                    <a:gd name="connsiteX4" fmla="*/ 1512748 w 2580733"/>
                    <a:gd name="connsiteY4" fmla="*/ 39706 h 486644"/>
                    <a:gd name="connsiteX5" fmla="*/ 1784798 w 2580733"/>
                    <a:gd name="connsiteY5" fmla="*/ 486639 h 486644"/>
                    <a:gd name="connsiteX6" fmla="*/ 2163535 w 2580733"/>
                    <a:gd name="connsiteY6" fmla="*/ 29074 h 486644"/>
                    <a:gd name="connsiteX7" fmla="*/ 2580734 w 2580733"/>
                    <a:gd name="connsiteY7" fmla="*/ 0 h 48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0733" h="486644">
                      <a:moveTo>
                        <a:pt x="0" y="481140"/>
                      </a:moveTo>
                      <a:cubicBezTo>
                        <a:pt x="136028" y="476005"/>
                        <a:pt x="227985" y="483158"/>
                        <a:pt x="361866" y="465376"/>
                      </a:cubicBezTo>
                      <a:cubicBezTo>
                        <a:pt x="495747" y="447594"/>
                        <a:pt x="669294" y="55472"/>
                        <a:pt x="803301" y="55472"/>
                      </a:cubicBezTo>
                      <a:cubicBezTo>
                        <a:pt x="937308" y="55472"/>
                        <a:pt x="1047667" y="468002"/>
                        <a:pt x="1165908" y="465374"/>
                      </a:cubicBezTo>
                      <a:cubicBezTo>
                        <a:pt x="1284149" y="462746"/>
                        <a:pt x="1409600" y="36162"/>
                        <a:pt x="1512748" y="39706"/>
                      </a:cubicBezTo>
                      <a:cubicBezTo>
                        <a:pt x="1615896" y="43250"/>
                        <a:pt x="1676334" y="488411"/>
                        <a:pt x="1784798" y="486639"/>
                      </a:cubicBezTo>
                      <a:cubicBezTo>
                        <a:pt x="1893263" y="484867"/>
                        <a:pt x="1904061" y="144642"/>
                        <a:pt x="2163535" y="29074"/>
                      </a:cubicBezTo>
                      <a:cubicBezTo>
                        <a:pt x="2277133" y="-15228"/>
                        <a:pt x="2577450" y="6569"/>
                        <a:pt x="2580734" y="0"/>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91" name="Diamond 90"/>
                <p:cNvSpPr/>
                <p:nvPr/>
              </p:nvSpPr>
              <p:spPr>
                <a:xfrm>
                  <a:off x="3391536" y="2049438"/>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92" name="Diamond 91"/>
                <p:cNvSpPr/>
                <p:nvPr/>
              </p:nvSpPr>
              <p:spPr>
                <a:xfrm>
                  <a:off x="3396853" y="1658237"/>
                  <a:ext cx="124323" cy="88425"/>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93" name="Diamond 92"/>
                <p:cNvSpPr/>
                <p:nvPr/>
              </p:nvSpPr>
              <p:spPr>
                <a:xfrm>
                  <a:off x="3382490" y="2363952"/>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88" name="Can 254"/>
              <p:cNvSpPr/>
              <p:nvPr/>
            </p:nvSpPr>
            <p:spPr>
              <a:xfrm rot="3877397">
                <a:off x="6199612" y="879764"/>
                <a:ext cx="293628" cy="1113828"/>
              </a:xfrm>
              <a:custGeom>
                <a:avLst/>
                <a:gdLst>
                  <a:gd name="connsiteX0" fmla="*/ 0 w 289564"/>
                  <a:gd name="connsiteY0" fmla="*/ 36196 h 1003438"/>
                  <a:gd name="connsiteX1" fmla="*/ 144782 w 289564"/>
                  <a:gd name="connsiteY1" fmla="*/ 72392 h 1003438"/>
                  <a:gd name="connsiteX2" fmla="*/ 289564 w 289564"/>
                  <a:gd name="connsiteY2" fmla="*/ 36196 h 1003438"/>
                  <a:gd name="connsiteX3" fmla="*/ 289564 w 289564"/>
                  <a:gd name="connsiteY3" fmla="*/ 967243 h 1003438"/>
                  <a:gd name="connsiteX4" fmla="*/ 144782 w 289564"/>
                  <a:gd name="connsiteY4" fmla="*/ 1003439 h 1003438"/>
                  <a:gd name="connsiteX5" fmla="*/ 0 w 289564"/>
                  <a:gd name="connsiteY5" fmla="*/ 967243 h 1003438"/>
                  <a:gd name="connsiteX6" fmla="*/ 0 w 289564"/>
                  <a:gd name="connsiteY6" fmla="*/ 36196 h 1003438"/>
                  <a:gd name="connsiteX0" fmla="*/ 0 w 289564"/>
                  <a:gd name="connsiteY0" fmla="*/ 36196 h 1003438"/>
                  <a:gd name="connsiteX1" fmla="*/ 144782 w 289564"/>
                  <a:gd name="connsiteY1" fmla="*/ 0 h 1003438"/>
                  <a:gd name="connsiteX2" fmla="*/ 289564 w 289564"/>
                  <a:gd name="connsiteY2" fmla="*/ 36196 h 1003438"/>
                  <a:gd name="connsiteX3" fmla="*/ 144782 w 289564"/>
                  <a:gd name="connsiteY3" fmla="*/ 72392 h 1003438"/>
                  <a:gd name="connsiteX4" fmla="*/ 0 w 289564"/>
                  <a:gd name="connsiteY4" fmla="*/ 36196 h 1003438"/>
                  <a:gd name="connsiteX0" fmla="*/ 289564 w 289564"/>
                  <a:gd name="connsiteY0" fmla="*/ 36196 h 1003438"/>
                  <a:gd name="connsiteX1" fmla="*/ 144782 w 289564"/>
                  <a:gd name="connsiteY1" fmla="*/ 72392 h 1003438"/>
                  <a:gd name="connsiteX2" fmla="*/ 0 w 289564"/>
                  <a:gd name="connsiteY2" fmla="*/ 36196 h 1003438"/>
                  <a:gd name="connsiteX3" fmla="*/ 144782 w 289564"/>
                  <a:gd name="connsiteY3" fmla="*/ 0 h 1003438"/>
                  <a:gd name="connsiteX4" fmla="*/ 289564 w 289564"/>
                  <a:gd name="connsiteY4" fmla="*/ 36196 h 1003438"/>
                  <a:gd name="connsiteX5" fmla="*/ 289564 w 289564"/>
                  <a:gd name="connsiteY5" fmla="*/ 967243 h 1003438"/>
                  <a:gd name="connsiteX6" fmla="*/ 144782 w 289564"/>
                  <a:gd name="connsiteY6" fmla="*/ 1003439 h 1003438"/>
                  <a:gd name="connsiteX7" fmla="*/ 0 w 289564"/>
                  <a:gd name="connsiteY7" fmla="*/ 967243 h 1003438"/>
                  <a:gd name="connsiteX8" fmla="*/ 0 w 289564"/>
                  <a:gd name="connsiteY8" fmla="*/ 36196 h 1003438"/>
                  <a:gd name="connsiteX0" fmla="*/ 39 w 289603"/>
                  <a:gd name="connsiteY0" fmla="*/ 36196 h 1003439"/>
                  <a:gd name="connsiteX1" fmla="*/ 144821 w 289603"/>
                  <a:gd name="connsiteY1" fmla="*/ 72392 h 1003439"/>
                  <a:gd name="connsiteX2" fmla="*/ 289603 w 289603"/>
                  <a:gd name="connsiteY2" fmla="*/ 36196 h 1003439"/>
                  <a:gd name="connsiteX3" fmla="*/ 289603 w 289603"/>
                  <a:gd name="connsiteY3" fmla="*/ 967243 h 1003439"/>
                  <a:gd name="connsiteX4" fmla="*/ 144821 w 289603"/>
                  <a:gd name="connsiteY4" fmla="*/ 1003439 h 1003439"/>
                  <a:gd name="connsiteX5" fmla="*/ 39 w 289603"/>
                  <a:gd name="connsiteY5" fmla="*/ 967243 h 1003439"/>
                  <a:gd name="connsiteX6" fmla="*/ 39 w 289603"/>
                  <a:gd name="connsiteY6" fmla="*/ 36196 h 1003439"/>
                  <a:gd name="connsiteX0" fmla="*/ 39 w 289603"/>
                  <a:gd name="connsiteY0" fmla="*/ 36196 h 1003439"/>
                  <a:gd name="connsiteX1" fmla="*/ 144821 w 289603"/>
                  <a:gd name="connsiteY1" fmla="*/ 0 h 1003439"/>
                  <a:gd name="connsiteX2" fmla="*/ 289603 w 289603"/>
                  <a:gd name="connsiteY2" fmla="*/ 36196 h 1003439"/>
                  <a:gd name="connsiteX3" fmla="*/ 144821 w 289603"/>
                  <a:gd name="connsiteY3" fmla="*/ 72392 h 1003439"/>
                  <a:gd name="connsiteX4" fmla="*/ 39 w 289603"/>
                  <a:gd name="connsiteY4" fmla="*/ 36196 h 1003439"/>
                  <a:gd name="connsiteX0" fmla="*/ 289603 w 289603"/>
                  <a:gd name="connsiteY0" fmla="*/ 36196 h 1003439"/>
                  <a:gd name="connsiteX1" fmla="*/ 144821 w 289603"/>
                  <a:gd name="connsiteY1" fmla="*/ 72392 h 1003439"/>
                  <a:gd name="connsiteX2" fmla="*/ 39 w 289603"/>
                  <a:gd name="connsiteY2" fmla="*/ 36196 h 1003439"/>
                  <a:gd name="connsiteX3" fmla="*/ 134338 w 289603"/>
                  <a:gd name="connsiteY3" fmla="*/ 424672 h 1003439"/>
                  <a:gd name="connsiteX4" fmla="*/ 289603 w 289603"/>
                  <a:gd name="connsiteY4" fmla="*/ 36196 h 1003439"/>
                  <a:gd name="connsiteX5" fmla="*/ 289603 w 289603"/>
                  <a:gd name="connsiteY5" fmla="*/ 967243 h 1003439"/>
                  <a:gd name="connsiteX6" fmla="*/ 144821 w 289603"/>
                  <a:gd name="connsiteY6" fmla="*/ 1003439 h 1003439"/>
                  <a:gd name="connsiteX7" fmla="*/ 39 w 289603"/>
                  <a:gd name="connsiteY7" fmla="*/ 967243 h 1003439"/>
                  <a:gd name="connsiteX8" fmla="*/ 39 w 289603"/>
                  <a:gd name="connsiteY8" fmla="*/ 36196 h 1003439"/>
                  <a:gd name="connsiteX0" fmla="*/ 408 w 289972"/>
                  <a:gd name="connsiteY0" fmla="*/ 19168 h 986411"/>
                  <a:gd name="connsiteX1" fmla="*/ 145190 w 289972"/>
                  <a:gd name="connsiteY1" fmla="*/ 55364 h 986411"/>
                  <a:gd name="connsiteX2" fmla="*/ 289972 w 289972"/>
                  <a:gd name="connsiteY2" fmla="*/ 19168 h 986411"/>
                  <a:gd name="connsiteX3" fmla="*/ 289972 w 289972"/>
                  <a:gd name="connsiteY3" fmla="*/ 950215 h 986411"/>
                  <a:gd name="connsiteX4" fmla="*/ 145190 w 289972"/>
                  <a:gd name="connsiteY4" fmla="*/ 986411 h 986411"/>
                  <a:gd name="connsiteX5" fmla="*/ 408 w 289972"/>
                  <a:gd name="connsiteY5" fmla="*/ 950215 h 986411"/>
                  <a:gd name="connsiteX6" fmla="*/ 408 w 289972"/>
                  <a:gd name="connsiteY6" fmla="*/ 19168 h 986411"/>
                  <a:gd name="connsiteX0" fmla="*/ 408 w 289972"/>
                  <a:gd name="connsiteY0" fmla="*/ 19168 h 986411"/>
                  <a:gd name="connsiteX1" fmla="*/ 115518 w 289972"/>
                  <a:gd name="connsiteY1" fmla="*/ 226683 h 986411"/>
                  <a:gd name="connsiteX2" fmla="*/ 289972 w 289972"/>
                  <a:gd name="connsiteY2" fmla="*/ 19168 h 986411"/>
                  <a:gd name="connsiteX3" fmla="*/ 145190 w 289972"/>
                  <a:gd name="connsiteY3" fmla="*/ 55364 h 986411"/>
                  <a:gd name="connsiteX4" fmla="*/ 408 w 289972"/>
                  <a:gd name="connsiteY4" fmla="*/ 19168 h 986411"/>
                  <a:gd name="connsiteX0" fmla="*/ 289972 w 289972"/>
                  <a:gd name="connsiteY0" fmla="*/ 19168 h 986411"/>
                  <a:gd name="connsiteX1" fmla="*/ 145190 w 289972"/>
                  <a:gd name="connsiteY1" fmla="*/ 55364 h 986411"/>
                  <a:gd name="connsiteX2" fmla="*/ 408 w 289972"/>
                  <a:gd name="connsiteY2" fmla="*/ 19168 h 986411"/>
                  <a:gd name="connsiteX3" fmla="*/ 134707 w 289972"/>
                  <a:gd name="connsiteY3" fmla="*/ 407644 h 986411"/>
                  <a:gd name="connsiteX4" fmla="*/ 289972 w 289972"/>
                  <a:gd name="connsiteY4" fmla="*/ 19168 h 986411"/>
                  <a:gd name="connsiteX5" fmla="*/ 289972 w 289972"/>
                  <a:gd name="connsiteY5" fmla="*/ 950215 h 986411"/>
                  <a:gd name="connsiteX6" fmla="*/ 145190 w 289972"/>
                  <a:gd name="connsiteY6" fmla="*/ 986411 h 986411"/>
                  <a:gd name="connsiteX7" fmla="*/ 408 w 289972"/>
                  <a:gd name="connsiteY7" fmla="*/ 950215 h 986411"/>
                  <a:gd name="connsiteX8" fmla="*/ 408 w 289972"/>
                  <a:gd name="connsiteY8" fmla="*/ 19168 h 986411"/>
                  <a:gd name="connsiteX0" fmla="*/ 40 w 293628"/>
                  <a:gd name="connsiteY0" fmla="*/ 19168 h 986411"/>
                  <a:gd name="connsiteX1" fmla="*/ 144822 w 293628"/>
                  <a:gd name="connsiteY1" fmla="*/ 55364 h 986411"/>
                  <a:gd name="connsiteX2" fmla="*/ 289604 w 293628"/>
                  <a:gd name="connsiteY2" fmla="*/ 19168 h 986411"/>
                  <a:gd name="connsiteX3" fmla="*/ 289604 w 293628"/>
                  <a:gd name="connsiteY3" fmla="*/ 950215 h 986411"/>
                  <a:gd name="connsiteX4" fmla="*/ 144822 w 293628"/>
                  <a:gd name="connsiteY4" fmla="*/ 986411 h 986411"/>
                  <a:gd name="connsiteX5" fmla="*/ 40 w 293628"/>
                  <a:gd name="connsiteY5" fmla="*/ 950215 h 986411"/>
                  <a:gd name="connsiteX6" fmla="*/ 40 w 293628"/>
                  <a:gd name="connsiteY6" fmla="*/ 19168 h 986411"/>
                  <a:gd name="connsiteX0" fmla="*/ 40 w 293628"/>
                  <a:gd name="connsiteY0" fmla="*/ 19168 h 986411"/>
                  <a:gd name="connsiteX1" fmla="*/ 289604 w 293628"/>
                  <a:gd name="connsiteY1" fmla="*/ 19168 h 986411"/>
                  <a:gd name="connsiteX2" fmla="*/ 144822 w 293628"/>
                  <a:gd name="connsiteY2" fmla="*/ 55364 h 986411"/>
                  <a:gd name="connsiteX3" fmla="*/ 40 w 293628"/>
                  <a:gd name="connsiteY3" fmla="*/ 19168 h 986411"/>
                  <a:gd name="connsiteX0" fmla="*/ 289604 w 293628"/>
                  <a:gd name="connsiteY0" fmla="*/ 19168 h 986411"/>
                  <a:gd name="connsiteX1" fmla="*/ 144822 w 293628"/>
                  <a:gd name="connsiteY1" fmla="*/ 55364 h 986411"/>
                  <a:gd name="connsiteX2" fmla="*/ 40 w 293628"/>
                  <a:gd name="connsiteY2" fmla="*/ 19168 h 986411"/>
                  <a:gd name="connsiteX3" fmla="*/ 134339 w 293628"/>
                  <a:gd name="connsiteY3" fmla="*/ 407644 h 986411"/>
                  <a:gd name="connsiteX4" fmla="*/ 289604 w 293628"/>
                  <a:gd name="connsiteY4" fmla="*/ 19168 h 986411"/>
                  <a:gd name="connsiteX5" fmla="*/ 289604 w 293628"/>
                  <a:gd name="connsiteY5" fmla="*/ 950215 h 986411"/>
                  <a:gd name="connsiteX6" fmla="*/ 144822 w 293628"/>
                  <a:gd name="connsiteY6" fmla="*/ 986411 h 986411"/>
                  <a:gd name="connsiteX7" fmla="*/ 40 w 293628"/>
                  <a:gd name="connsiteY7" fmla="*/ 950215 h 986411"/>
                  <a:gd name="connsiteX8" fmla="*/ 40 w 293628"/>
                  <a:gd name="connsiteY8" fmla="*/ 19168 h 986411"/>
                  <a:gd name="connsiteX0" fmla="*/ 40 w 293628"/>
                  <a:gd name="connsiteY0" fmla="*/ 19168 h 1111293"/>
                  <a:gd name="connsiteX1" fmla="*/ 144822 w 293628"/>
                  <a:gd name="connsiteY1" fmla="*/ 55364 h 1111293"/>
                  <a:gd name="connsiteX2" fmla="*/ 289604 w 293628"/>
                  <a:gd name="connsiteY2" fmla="*/ 19168 h 1111293"/>
                  <a:gd name="connsiteX3" fmla="*/ 289604 w 293628"/>
                  <a:gd name="connsiteY3" fmla="*/ 950215 h 1111293"/>
                  <a:gd name="connsiteX4" fmla="*/ 144822 w 293628"/>
                  <a:gd name="connsiteY4" fmla="*/ 986411 h 1111293"/>
                  <a:gd name="connsiteX5" fmla="*/ 40 w 293628"/>
                  <a:gd name="connsiteY5" fmla="*/ 950215 h 1111293"/>
                  <a:gd name="connsiteX6" fmla="*/ 40 w 293628"/>
                  <a:gd name="connsiteY6" fmla="*/ 19168 h 1111293"/>
                  <a:gd name="connsiteX0" fmla="*/ 40 w 293628"/>
                  <a:gd name="connsiteY0" fmla="*/ 19168 h 1111293"/>
                  <a:gd name="connsiteX1" fmla="*/ 289604 w 293628"/>
                  <a:gd name="connsiteY1" fmla="*/ 19168 h 1111293"/>
                  <a:gd name="connsiteX2" fmla="*/ 144822 w 293628"/>
                  <a:gd name="connsiteY2" fmla="*/ 55364 h 1111293"/>
                  <a:gd name="connsiteX3" fmla="*/ 40 w 293628"/>
                  <a:gd name="connsiteY3" fmla="*/ 19168 h 1111293"/>
                  <a:gd name="connsiteX0" fmla="*/ 289604 w 293628"/>
                  <a:gd name="connsiteY0" fmla="*/ 19168 h 1111293"/>
                  <a:gd name="connsiteX1" fmla="*/ 144822 w 293628"/>
                  <a:gd name="connsiteY1" fmla="*/ 55364 h 1111293"/>
                  <a:gd name="connsiteX2" fmla="*/ 40 w 293628"/>
                  <a:gd name="connsiteY2" fmla="*/ 19168 h 1111293"/>
                  <a:gd name="connsiteX3" fmla="*/ 134339 w 293628"/>
                  <a:gd name="connsiteY3" fmla="*/ 407644 h 1111293"/>
                  <a:gd name="connsiteX4" fmla="*/ 289604 w 293628"/>
                  <a:gd name="connsiteY4" fmla="*/ 19168 h 1111293"/>
                  <a:gd name="connsiteX5" fmla="*/ 262028 w 293628"/>
                  <a:gd name="connsiteY5" fmla="*/ 1108993 h 1111293"/>
                  <a:gd name="connsiteX6" fmla="*/ 144822 w 293628"/>
                  <a:gd name="connsiteY6" fmla="*/ 986411 h 1111293"/>
                  <a:gd name="connsiteX7" fmla="*/ 40 w 293628"/>
                  <a:gd name="connsiteY7" fmla="*/ 950215 h 1111293"/>
                  <a:gd name="connsiteX8" fmla="*/ 40 w 293628"/>
                  <a:gd name="connsiteY8" fmla="*/ 19168 h 1111293"/>
                  <a:gd name="connsiteX0" fmla="*/ 40 w 293628"/>
                  <a:gd name="connsiteY0" fmla="*/ 19168 h 1111293"/>
                  <a:gd name="connsiteX1" fmla="*/ 144822 w 293628"/>
                  <a:gd name="connsiteY1" fmla="*/ 55364 h 1111293"/>
                  <a:gd name="connsiteX2" fmla="*/ 289604 w 293628"/>
                  <a:gd name="connsiteY2" fmla="*/ 19168 h 1111293"/>
                  <a:gd name="connsiteX3" fmla="*/ 262029 w 293628"/>
                  <a:gd name="connsiteY3" fmla="*/ 1108994 h 1111293"/>
                  <a:gd name="connsiteX4" fmla="*/ 144822 w 293628"/>
                  <a:gd name="connsiteY4" fmla="*/ 986411 h 1111293"/>
                  <a:gd name="connsiteX5" fmla="*/ 40 w 293628"/>
                  <a:gd name="connsiteY5" fmla="*/ 950215 h 1111293"/>
                  <a:gd name="connsiteX6" fmla="*/ 40 w 293628"/>
                  <a:gd name="connsiteY6" fmla="*/ 19168 h 1111293"/>
                  <a:gd name="connsiteX0" fmla="*/ 40 w 293628"/>
                  <a:gd name="connsiteY0" fmla="*/ 19168 h 1111293"/>
                  <a:gd name="connsiteX1" fmla="*/ 289604 w 293628"/>
                  <a:gd name="connsiteY1" fmla="*/ 19168 h 1111293"/>
                  <a:gd name="connsiteX2" fmla="*/ 144822 w 293628"/>
                  <a:gd name="connsiteY2" fmla="*/ 55364 h 1111293"/>
                  <a:gd name="connsiteX3" fmla="*/ 40 w 293628"/>
                  <a:gd name="connsiteY3" fmla="*/ 19168 h 1111293"/>
                  <a:gd name="connsiteX0" fmla="*/ 289604 w 293628"/>
                  <a:gd name="connsiteY0" fmla="*/ 19168 h 1111293"/>
                  <a:gd name="connsiteX1" fmla="*/ 144822 w 293628"/>
                  <a:gd name="connsiteY1" fmla="*/ 55364 h 1111293"/>
                  <a:gd name="connsiteX2" fmla="*/ 40 w 293628"/>
                  <a:gd name="connsiteY2" fmla="*/ 19168 h 1111293"/>
                  <a:gd name="connsiteX3" fmla="*/ 134339 w 293628"/>
                  <a:gd name="connsiteY3" fmla="*/ 407644 h 1111293"/>
                  <a:gd name="connsiteX4" fmla="*/ 289604 w 293628"/>
                  <a:gd name="connsiteY4" fmla="*/ 19168 h 1111293"/>
                  <a:gd name="connsiteX5" fmla="*/ 262028 w 293628"/>
                  <a:gd name="connsiteY5" fmla="*/ 1108993 h 1111293"/>
                  <a:gd name="connsiteX6" fmla="*/ 144822 w 293628"/>
                  <a:gd name="connsiteY6" fmla="*/ 986411 h 1111293"/>
                  <a:gd name="connsiteX7" fmla="*/ 40 w 293628"/>
                  <a:gd name="connsiteY7" fmla="*/ 950215 h 1111293"/>
                  <a:gd name="connsiteX8" fmla="*/ 40 w 293628"/>
                  <a:gd name="connsiteY8" fmla="*/ 19168 h 1111293"/>
                  <a:gd name="connsiteX0" fmla="*/ 40 w 293628"/>
                  <a:gd name="connsiteY0" fmla="*/ 19168 h 1113828"/>
                  <a:gd name="connsiteX1" fmla="*/ 144822 w 293628"/>
                  <a:gd name="connsiteY1" fmla="*/ 55364 h 1113828"/>
                  <a:gd name="connsiteX2" fmla="*/ 289604 w 293628"/>
                  <a:gd name="connsiteY2" fmla="*/ 19168 h 1113828"/>
                  <a:gd name="connsiteX3" fmla="*/ 262029 w 293628"/>
                  <a:gd name="connsiteY3" fmla="*/ 1108994 h 1113828"/>
                  <a:gd name="connsiteX4" fmla="*/ 144822 w 293628"/>
                  <a:gd name="connsiteY4" fmla="*/ 986411 h 1113828"/>
                  <a:gd name="connsiteX5" fmla="*/ 40 w 293628"/>
                  <a:gd name="connsiteY5" fmla="*/ 950215 h 1113828"/>
                  <a:gd name="connsiteX6" fmla="*/ 40 w 293628"/>
                  <a:gd name="connsiteY6" fmla="*/ 19168 h 1113828"/>
                  <a:gd name="connsiteX0" fmla="*/ 40 w 293628"/>
                  <a:gd name="connsiteY0" fmla="*/ 19168 h 1113828"/>
                  <a:gd name="connsiteX1" fmla="*/ 289604 w 293628"/>
                  <a:gd name="connsiteY1" fmla="*/ 19168 h 1113828"/>
                  <a:gd name="connsiteX2" fmla="*/ 144822 w 293628"/>
                  <a:gd name="connsiteY2" fmla="*/ 55364 h 1113828"/>
                  <a:gd name="connsiteX3" fmla="*/ 40 w 293628"/>
                  <a:gd name="connsiteY3" fmla="*/ 19168 h 1113828"/>
                  <a:gd name="connsiteX0" fmla="*/ 289604 w 293628"/>
                  <a:gd name="connsiteY0" fmla="*/ 19168 h 1113828"/>
                  <a:gd name="connsiteX1" fmla="*/ 144822 w 293628"/>
                  <a:gd name="connsiteY1" fmla="*/ 55364 h 1113828"/>
                  <a:gd name="connsiteX2" fmla="*/ 40 w 293628"/>
                  <a:gd name="connsiteY2" fmla="*/ 19168 h 1113828"/>
                  <a:gd name="connsiteX3" fmla="*/ 134339 w 293628"/>
                  <a:gd name="connsiteY3" fmla="*/ 407644 h 1113828"/>
                  <a:gd name="connsiteX4" fmla="*/ 289604 w 293628"/>
                  <a:gd name="connsiteY4" fmla="*/ 19168 h 1113828"/>
                  <a:gd name="connsiteX5" fmla="*/ 262028 w 293628"/>
                  <a:gd name="connsiteY5" fmla="*/ 1108993 h 1113828"/>
                  <a:gd name="connsiteX6" fmla="*/ 150118 w 293628"/>
                  <a:gd name="connsiteY6" fmla="*/ 1055757 h 1113828"/>
                  <a:gd name="connsiteX7" fmla="*/ 40 w 293628"/>
                  <a:gd name="connsiteY7" fmla="*/ 950215 h 1113828"/>
                  <a:gd name="connsiteX8" fmla="*/ 40 w 293628"/>
                  <a:gd name="connsiteY8" fmla="*/ 19168 h 1113828"/>
                  <a:gd name="connsiteX0" fmla="*/ 40 w 293628"/>
                  <a:gd name="connsiteY0" fmla="*/ 19168 h 1113828"/>
                  <a:gd name="connsiteX1" fmla="*/ 144822 w 293628"/>
                  <a:gd name="connsiteY1" fmla="*/ 55364 h 1113828"/>
                  <a:gd name="connsiteX2" fmla="*/ 289604 w 293628"/>
                  <a:gd name="connsiteY2" fmla="*/ 19168 h 1113828"/>
                  <a:gd name="connsiteX3" fmla="*/ 262029 w 293628"/>
                  <a:gd name="connsiteY3" fmla="*/ 1108994 h 1113828"/>
                  <a:gd name="connsiteX4" fmla="*/ 150519 w 293628"/>
                  <a:gd name="connsiteY4" fmla="*/ 1075043 h 1113828"/>
                  <a:gd name="connsiteX5" fmla="*/ 40 w 293628"/>
                  <a:gd name="connsiteY5" fmla="*/ 950215 h 1113828"/>
                  <a:gd name="connsiteX6" fmla="*/ 40 w 293628"/>
                  <a:gd name="connsiteY6" fmla="*/ 19168 h 1113828"/>
                  <a:gd name="connsiteX0" fmla="*/ 40 w 293628"/>
                  <a:gd name="connsiteY0" fmla="*/ 19168 h 1113828"/>
                  <a:gd name="connsiteX1" fmla="*/ 289604 w 293628"/>
                  <a:gd name="connsiteY1" fmla="*/ 19168 h 1113828"/>
                  <a:gd name="connsiteX2" fmla="*/ 144822 w 293628"/>
                  <a:gd name="connsiteY2" fmla="*/ 55364 h 1113828"/>
                  <a:gd name="connsiteX3" fmla="*/ 40 w 293628"/>
                  <a:gd name="connsiteY3" fmla="*/ 19168 h 1113828"/>
                  <a:gd name="connsiteX0" fmla="*/ 289604 w 293628"/>
                  <a:gd name="connsiteY0" fmla="*/ 19168 h 1113828"/>
                  <a:gd name="connsiteX1" fmla="*/ 144822 w 293628"/>
                  <a:gd name="connsiteY1" fmla="*/ 55364 h 1113828"/>
                  <a:gd name="connsiteX2" fmla="*/ 40 w 293628"/>
                  <a:gd name="connsiteY2" fmla="*/ 19168 h 1113828"/>
                  <a:gd name="connsiteX3" fmla="*/ 134339 w 293628"/>
                  <a:gd name="connsiteY3" fmla="*/ 407644 h 1113828"/>
                  <a:gd name="connsiteX4" fmla="*/ 289604 w 293628"/>
                  <a:gd name="connsiteY4" fmla="*/ 19168 h 1113828"/>
                  <a:gd name="connsiteX5" fmla="*/ 262028 w 293628"/>
                  <a:gd name="connsiteY5" fmla="*/ 1108993 h 1113828"/>
                  <a:gd name="connsiteX6" fmla="*/ 150118 w 293628"/>
                  <a:gd name="connsiteY6" fmla="*/ 1055757 h 1113828"/>
                  <a:gd name="connsiteX7" fmla="*/ 40 w 293628"/>
                  <a:gd name="connsiteY7" fmla="*/ 950215 h 1113828"/>
                  <a:gd name="connsiteX8" fmla="*/ 40 w 293628"/>
                  <a:gd name="connsiteY8" fmla="*/ 19168 h 11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628" h="1113828" stroke="0" extrusionOk="0">
                    <a:moveTo>
                      <a:pt x="40" y="19168"/>
                    </a:moveTo>
                    <a:cubicBezTo>
                      <a:pt x="40" y="39158"/>
                      <a:pt x="64861" y="55364"/>
                      <a:pt x="144822" y="55364"/>
                    </a:cubicBezTo>
                    <a:cubicBezTo>
                      <a:pt x="224783" y="55364"/>
                      <a:pt x="289604" y="39158"/>
                      <a:pt x="289604" y="19168"/>
                    </a:cubicBezTo>
                    <a:lnTo>
                      <a:pt x="262029" y="1108994"/>
                    </a:lnTo>
                    <a:cubicBezTo>
                      <a:pt x="262029" y="1128984"/>
                      <a:pt x="230480" y="1075043"/>
                      <a:pt x="150519" y="1075043"/>
                    </a:cubicBezTo>
                    <a:cubicBezTo>
                      <a:pt x="70558" y="1075043"/>
                      <a:pt x="40" y="970205"/>
                      <a:pt x="40" y="950215"/>
                    </a:cubicBezTo>
                    <a:lnTo>
                      <a:pt x="40" y="19168"/>
                    </a:lnTo>
                    <a:close/>
                  </a:path>
                  <a:path w="293628" h="1113828" fill="lighten" stroke="0" extrusionOk="0">
                    <a:moveTo>
                      <a:pt x="40" y="19168"/>
                    </a:moveTo>
                    <a:cubicBezTo>
                      <a:pt x="24170" y="13135"/>
                      <a:pt x="265474" y="13135"/>
                      <a:pt x="289604" y="19168"/>
                    </a:cubicBezTo>
                    <a:cubicBezTo>
                      <a:pt x="313734" y="25201"/>
                      <a:pt x="224783" y="55364"/>
                      <a:pt x="144822" y="55364"/>
                    </a:cubicBezTo>
                    <a:cubicBezTo>
                      <a:pt x="64861" y="55364"/>
                      <a:pt x="4985" y="-9385"/>
                      <a:pt x="40" y="19168"/>
                    </a:cubicBezTo>
                    <a:close/>
                  </a:path>
                  <a:path w="293628" h="1113828" fill="none" extrusionOk="0">
                    <a:moveTo>
                      <a:pt x="289604" y="19168"/>
                    </a:moveTo>
                    <a:cubicBezTo>
                      <a:pt x="289604" y="39158"/>
                      <a:pt x="224783" y="55364"/>
                      <a:pt x="144822" y="55364"/>
                    </a:cubicBezTo>
                    <a:cubicBezTo>
                      <a:pt x="64861" y="55364"/>
                      <a:pt x="1787" y="-39545"/>
                      <a:pt x="40" y="19168"/>
                    </a:cubicBezTo>
                    <a:cubicBezTo>
                      <a:pt x="-1707" y="77881"/>
                      <a:pt x="54378" y="407644"/>
                      <a:pt x="134339" y="407644"/>
                    </a:cubicBezTo>
                    <a:cubicBezTo>
                      <a:pt x="214300" y="407644"/>
                      <a:pt x="289604" y="-822"/>
                      <a:pt x="289604" y="19168"/>
                    </a:cubicBezTo>
                    <a:lnTo>
                      <a:pt x="262028" y="1108993"/>
                    </a:lnTo>
                    <a:cubicBezTo>
                      <a:pt x="262028" y="1128983"/>
                      <a:pt x="193783" y="1082220"/>
                      <a:pt x="150118" y="1055757"/>
                    </a:cubicBezTo>
                    <a:cubicBezTo>
                      <a:pt x="106453" y="1029294"/>
                      <a:pt x="40" y="970205"/>
                      <a:pt x="40" y="950215"/>
                    </a:cubicBezTo>
                    <a:lnTo>
                      <a:pt x="40" y="19168"/>
                    </a:lnTo>
                  </a:path>
                </a:pathLst>
              </a:cu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sp>
        <p:nvSpPr>
          <p:cNvPr id="3" name="Rounded Rectangle 2"/>
          <p:cNvSpPr/>
          <p:nvPr/>
        </p:nvSpPr>
        <p:spPr>
          <a:xfrm>
            <a:off x="990600" y="3683731"/>
            <a:ext cx="5334000" cy="2667788"/>
          </a:xfrm>
          <a:prstGeom prst="roundRect">
            <a:avLst/>
          </a:prstGeom>
          <a:noFill/>
          <a:ln w="57150"/>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5" name="Group 54"/>
          <p:cNvGrpSpPr/>
          <p:nvPr/>
        </p:nvGrpSpPr>
        <p:grpSpPr>
          <a:xfrm>
            <a:off x="1295400" y="1828800"/>
            <a:ext cx="1592580" cy="2538848"/>
            <a:chOff x="1905000" y="1883974"/>
            <a:chExt cx="1592580" cy="2538848"/>
          </a:xfrm>
        </p:grpSpPr>
        <p:sp>
          <p:nvSpPr>
            <p:cNvPr id="2" name="Rounded Rectangular Callout 1"/>
            <p:cNvSpPr/>
            <p:nvPr/>
          </p:nvSpPr>
          <p:spPr>
            <a:xfrm>
              <a:off x="1905000" y="1883974"/>
              <a:ext cx="1592580" cy="1295400"/>
            </a:xfrm>
            <a:prstGeom prst="wedgeRoundRectCallout">
              <a:avLst>
                <a:gd name="adj1" fmla="val -18061"/>
                <a:gd name="adj2" fmla="val 6493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Protected the copper wire from physical damage</a:t>
              </a:r>
              <a:endParaRPr lang="en-US" dirty="0"/>
            </a:p>
          </p:txBody>
        </p:sp>
        <p:sp>
          <p:nvSpPr>
            <p:cNvPr id="4" name="TextBox 3"/>
            <p:cNvSpPr txBox="1"/>
            <p:nvPr/>
          </p:nvSpPr>
          <p:spPr>
            <a:xfrm>
              <a:off x="1999596" y="3331774"/>
              <a:ext cx="1454727" cy="369332"/>
            </a:xfrm>
            <a:prstGeom prst="rect">
              <a:avLst/>
            </a:prstGeom>
            <a:noFill/>
          </p:spPr>
          <p:txBody>
            <a:bodyPr wrap="square" rtlCol="0">
              <a:spAutoFit/>
            </a:bodyPr>
            <a:lstStyle/>
            <a:p>
              <a:r>
                <a:rPr lang="en-US" dirty="0" smtClean="0"/>
                <a:t>Outer Jacket</a:t>
              </a:r>
              <a:endParaRPr lang="en-US" dirty="0"/>
            </a:p>
          </p:txBody>
        </p:sp>
        <p:cxnSp>
          <p:nvCxnSpPr>
            <p:cNvPr id="41" name="Straight Arrow Connector 40"/>
            <p:cNvCxnSpPr/>
            <p:nvPr/>
          </p:nvCxnSpPr>
          <p:spPr>
            <a:xfrm>
              <a:off x="2667000" y="3663870"/>
              <a:ext cx="0" cy="75895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grpSp>
        <p:nvGrpSpPr>
          <p:cNvPr id="56" name="Group 55"/>
          <p:cNvGrpSpPr/>
          <p:nvPr/>
        </p:nvGrpSpPr>
        <p:grpSpPr>
          <a:xfrm>
            <a:off x="4800600" y="1371600"/>
            <a:ext cx="1592580" cy="2587568"/>
            <a:chOff x="3873064" y="1676400"/>
            <a:chExt cx="1592580" cy="2587568"/>
          </a:xfrm>
        </p:grpSpPr>
        <p:sp>
          <p:nvSpPr>
            <p:cNvPr id="38" name="Rounded Rectangular Callout 37"/>
            <p:cNvSpPr/>
            <p:nvPr/>
          </p:nvSpPr>
          <p:spPr>
            <a:xfrm>
              <a:off x="3873064" y="1676400"/>
              <a:ext cx="1592580" cy="1295400"/>
            </a:xfrm>
            <a:prstGeom prst="wedgeRoundRectCallout">
              <a:avLst>
                <a:gd name="adj1" fmla="val 15596"/>
                <a:gd name="adj2" fmla="val 6615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Protected the signals from interference</a:t>
              </a:r>
              <a:endParaRPr lang="en-US" dirty="0"/>
            </a:p>
          </p:txBody>
        </p:sp>
        <p:sp>
          <p:nvSpPr>
            <p:cNvPr id="44" name="TextBox 43"/>
            <p:cNvSpPr txBox="1"/>
            <p:nvPr/>
          </p:nvSpPr>
          <p:spPr>
            <a:xfrm>
              <a:off x="4008287" y="3124200"/>
              <a:ext cx="1454727" cy="369332"/>
            </a:xfrm>
            <a:prstGeom prst="rect">
              <a:avLst/>
            </a:prstGeom>
            <a:noFill/>
          </p:spPr>
          <p:txBody>
            <a:bodyPr wrap="square" rtlCol="0">
              <a:spAutoFit/>
            </a:bodyPr>
            <a:lstStyle/>
            <a:p>
              <a:r>
                <a:rPr lang="en-US" dirty="0" smtClean="0"/>
                <a:t>Twisted Pair</a:t>
              </a:r>
              <a:endParaRPr lang="en-US" dirty="0"/>
            </a:p>
          </p:txBody>
        </p:sp>
        <p:cxnSp>
          <p:nvCxnSpPr>
            <p:cNvPr id="45" name="Straight Arrow Connector 44"/>
            <p:cNvCxnSpPr/>
            <p:nvPr/>
          </p:nvCxnSpPr>
          <p:spPr>
            <a:xfrm>
              <a:off x="4693381" y="3429000"/>
              <a:ext cx="4454" cy="83496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grpSp>
        <p:nvGrpSpPr>
          <p:cNvPr id="118" name="Group 117"/>
          <p:cNvGrpSpPr/>
          <p:nvPr/>
        </p:nvGrpSpPr>
        <p:grpSpPr>
          <a:xfrm>
            <a:off x="3049151" y="2590800"/>
            <a:ext cx="1547021" cy="1918000"/>
            <a:chOff x="1829951" y="2657701"/>
            <a:chExt cx="1547021" cy="1918000"/>
          </a:xfrm>
        </p:grpSpPr>
        <p:sp>
          <p:nvSpPr>
            <p:cNvPr id="120" name="TextBox 119"/>
            <p:cNvSpPr txBox="1"/>
            <p:nvPr/>
          </p:nvSpPr>
          <p:spPr>
            <a:xfrm>
              <a:off x="1829951" y="2657701"/>
              <a:ext cx="1547021" cy="369332"/>
            </a:xfrm>
            <a:prstGeom prst="rect">
              <a:avLst/>
            </a:prstGeom>
            <a:noFill/>
          </p:spPr>
          <p:txBody>
            <a:bodyPr wrap="square" rtlCol="0">
              <a:spAutoFit/>
            </a:bodyPr>
            <a:lstStyle/>
            <a:p>
              <a:r>
                <a:rPr lang="en-US" dirty="0" smtClean="0"/>
                <a:t>Overall Shield</a:t>
              </a:r>
              <a:endParaRPr lang="en-US" dirty="0"/>
            </a:p>
          </p:txBody>
        </p:sp>
        <p:cxnSp>
          <p:nvCxnSpPr>
            <p:cNvPr id="121" name="Straight Arrow Connector 120"/>
            <p:cNvCxnSpPr>
              <a:stCxn id="120" idx="2"/>
            </p:cNvCxnSpPr>
            <p:nvPr/>
          </p:nvCxnSpPr>
          <p:spPr>
            <a:xfrm flipH="1">
              <a:off x="2598760" y="3027033"/>
              <a:ext cx="4702" cy="154866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grpSp>
        <p:nvGrpSpPr>
          <p:cNvPr id="122" name="Group 121"/>
          <p:cNvGrpSpPr/>
          <p:nvPr/>
        </p:nvGrpSpPr>
        <p:grpSpPr>
          <a:xfrm>
            <a:off x="3994285" y="3212068"/>
            <a:ext cx="1263515" cy="1296732"/>
            <a:chOff x="1961057" y="3278969"/>
            <a:chExt cx="1263515" cy="1296732"/>
          </a:xfrm>
        </p:grpSpPr>
        <p:sp>
          <p:nvSpPr>
            <p:cNvPr id="123" name="TextBox 122"/>
            <p:cNvSpPr txBox="1"/>
            <p:nvPr/>
          </p:nvSpPr>
          <p:spPr>
            <a:xfrm>
              <a:off x="1961057" y="3278969"/>
              <a:ext cx="1263515" cy="369332"/>
            </a:xfrm>
            <a:prstGeom prst="rect">
              <a:avLst/>
            </a:prstGeom>
            <a:noFill/>
          </p:spPr>
          <p:txBody>
            <a:bodyPr wrap="square" rtlCol="0">
              <a:spAutoFit/>
            </a:bodyPr>
            <a:lstStyle/>
            <a:p>
              <a:r>
                <a:rPr lang="en-US" dirty="0" smtClean="0"/>
                <a:t>Pair Shields</a:t>
              </a:r>
              <a:endParaRPr lang="en-US" dirty="0"/>
            </a:p>
          </p:txBody>
        </p:sp>
        <p:cxnSp>
          <p:nvCxnSpPr>
            <p:cNvPr id="124" name="Straight Arrow Connector 123"/>
            <p:cNvCxnSpPr/>
            <p:nvPr/>
          </p:nvCxnSpPr>
          <p:spPr>
            <a:xfrm flipH="1">
              <a:off x="2610271" y="3648301"/>
              <a:ext cx="4701" cy="9274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sp>
        <p:nvSpPr>
          <p:cNvPr id="42" name="Oval 41"/>
          <p:cNvSpPr/>
          <p:nvPr/>
        </p:nvSpPr>
        <p:spPr>
          <a:xfrm>
            <a:off x="5413036" y="4010345"/>
            <a:ext cx="443293" cy="452539"/>
          </a:xfrm>
          <a:prstGeom prst="ellipse">
            <a:avLst/>
          </a:prstGeom>
          <a:noFill/>
          <a:ln w="57150"/>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nvGrpSpPr>
          <p:cNvPr id="57" name="Group 56"/>
          <p:cNvGrpSpPr/>
          <p:nvPr/>
        </p:nvGrpSpPr>
        <p:grpSpPr>
          <a:xfrm>
            <a:off x="6490876" y="2743200"/>
            <a:ext cx="2119724" cy="2895600"/>
            <a:chOff x="6490876" y="2819400"/>
            <a:chExt cx="2119724" cy="2895600"/>
          </a:xfrm>
        </p:grpSpPr>
        <p:sp>
          <p:nvSpPr>
            <p:cNvPr id="50" name="Rounded Rectangular Callout 49"/>
            <p:cNvSpPr/>
            <p:nvPr/>
          </p:nvSpPr>
          <p:spPr>
            <a:xfrm>
              <a:off x="6490876" y="2819400"/>
              <a:ext cx="2119724" cy="1567434"/>
            </a:xfrm>
            <a:prstGeom prst="wedgeRoundRectCallout">
              <a:avLst>
                <a:gd name="adj1" fmla="val -6889"/>
                <a:gd name="adj2" fmla="val 7681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Electrically isolates wires from each other and identifies each pair</a:t>
              </a:r>
              <a:endParaRPr lang="en-US" dirty="0"/>
            </a:p>
          </p:txBody>
        </p:sp>
        <p:sp>
          <p:nvSpPr>
            <p:cNvPr id="51" name="TextBox 50"/>
            <p:cNvSpPr txBox="1"/>
            <p:nvPr/>
          </p:nvSpPr>
          <p:spPr>
            <a:xfrm>
              <a:off x="7003473" y="4791670"/>
              <a:ext cx="1454727" cy="923330"/>
            </a:xfrm>
            <a:prstGeom prst="rect">
              <a:avLst/>
            </a:prstGeom>
            <a:noFill/>
          </p:spPr>
          <p:txBody>
            <a:bodyPr wrap="square" rtlCol="0">
              <a:spAutoFit/>
            </a:bodyPr>
            <a:lstStyle/>
            <a:p>
              <a:r>
                <a:rPr lang="en-US" dirty="0" smtClean="0"/>
                <a:t>Color-Coded Plastic Insulation</a:t>
              </a:r>
              <a:endParaRPr lang="en-US" dirty="0"/>
            </a:p>
          </p:txBody>
        </p:sp>
      </p:grpSp>
      <p:cxnSp>
        <p:nvCxnSpPr>
          <p:cNvPr id="52" name="Straight Arrow Connector 51"/>
          <p:cNvCxnSpPr>
            <a:stCxn id="51" idx="1"/>
          </p:cNvCxnSpPr>
          <p:nvPr/>
        </p:nvCxnSpPr>
        <p:spPr>
          <a:xfrm flipH="1">
            <a:off x="6090312" y="5177135"/>
            <a:ext cx="913161" cy="28062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538233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5"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15" dur="1000" fill="hold"/>
                                        <p:tgtEl>
                                          <p:spTgt spid="46"/>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46"/>
                                        </p:tgtEl>
                                      </p:cBhvr>
                                    </p:animEffect>
                                  </p:childTnLst>
                                </p:cTn>
                              </p:par>
                              <p:par>
                                <p:cTn id="20" presetID="25" presetClass="entr" presetSubtype="0" fill="hold" nodeType="withEffect">
                                  <p:stCondLst>
                                    <p:cond delay="0"/>
                                  </p:stCondLst>
                                  <p:iterate type="wd">
                                    <p:tmPct val="0"/>
                                  </p:iterate>
                                  <p:childTnLst>
                                    <p:set>
                                      <p:cBhvr>
                                        <p:cTn id="21" dur="1" fill="hold">
                                          <p:stCondLst>
                                            <p:cond delay="0"/>
                                          </p:stCondLst>
                                        </p:cTn>
                                        <p:tgtEl>
                                          <p:spTgt spid="46">
                                            <p:txEl>
                                              <p:pRg st="0" end="0"/>
                                            </p:txEl>
                                          </p:spTgt>
                                        </p:tgtEl>
                                        <p:attrNameLst>
                                          <p:attrName>style.visibility</p:attrName>
                                        </p:attrNameLst>
                                      </p:cBhvr>
                                      <p:to>
                                        <p:strVal val="visible"/>
                                      </p:to>
                                    </p:set>
                                    <p:anim calcmode="lin" valueType="num">
                                      <p:cBhvr>
                                        <p:cTn id="22" dur="500" decel="50000" fill="hold">
                                          <p:stCondLst>
                                            <p:cond delay="0"/>
                                          </p:stCondLst>
                                        </p:cTn>
                                        <p:tgtEl>
                                          <p:spTgt spid="46">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46">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46">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46">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46">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46">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46">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46">
                                            <p:txEl>
                                              <p:pRg st="0" end="0"/>
                                            </p:txEl>
                                          </p:spTgt>
                                        </p:tgtEl>
                                      </p:cBhvr>
                                    </p:animEffect>
                                  </p:childTnLst>
                                </p:cTn>
                              </p:par>
                              <p:par>
                                <p:cTn id="30" presetID="34" presetClass="emph" presetSubtype="0" fill="hold" nodeType="withEffect">
                                  <p:stCondLst>
                                    <p:cond delay="1000"/>
                                  </p:stCondLst>
                                  <p:iterate type="wd">
                                    <p:tmPct val="10000"/>
                                  </p:iterate>
                                  <p:childTnLst>
                                    <p:animMotion origin="layout" path="M 0.0 0.0 L 0.0 -0.07213" pathEditMode="relative" ptsTypes="">
                                      <p:cBhvr>
                                        <p:cTn id="31" dur="250" accel="50000" decel="50000" autoRev="1" fill="hold">
                                          <p:stCondLst>
                                            <p:cond delay="0"/>
                                          </p:stCondLst>
                                        </p:cTn>
                                        <p:tgtEl>
                                          <p:spTgt spid="46">
                                            <p:txEl>
                                              <p:pRg st="0" end="0"/>
                                            </p:txEl>
                                          </p:spTgt>
                                        </p:tgtEl>
                                        <p:attrNameLst>
                                          <p:attrName>ppt_x</p:attrName>
                                          <p:attrName>ppt_y</p:attrName>
                                        </p:attrNameLst>
                                      </p:cBhvr>
                                    </p:animMotion>
                                    <p:animRot by="1500000">
                                      <p:cBhvr>
                                        <p:cTn id="32" dur="125" fill="hold">
                                          <p:stCondLst>
                                            <p:cond delay="0"/>
                                          </p:stCondLst>
                                        </p:cTn>
                                        <p:tgtEl>
                                          <p:spTgt spid="46">
                                            <p:txEl>
                                              <p:pRg st="0" end="0"/>
                                            </p:txEl>
                                          </p:spTgt>
                                        </p:tgtEl>
                                        <p:attrNameLst>
                                          <p:attrName>r</p:attrName>
                                        </p:attrNameLst>
                                      </p:cBhvr>
                                    </p:animRot>
                                    <p:animRot by="-1500000">
                                      <p:cBhvr>
                                        <p:cTn id="33" dur="125" fill="hold">
                                          <p:stCondLst>
                                            <p:cond delay="125"/>
                                          </p:stCondLst>
                                        </p:cTn>
                                        <p:tgtEl>
                                          <p:spTgt spid="46">
                                            <p:txEl>
                                              <p:pRg st="0" end="0"/>
                                            </p:txEl>
                                          </p:spTgt>
                                        </p:tgtEl>
                                        <p:attrNameLst>
                                          <p:attrName>r</p:attrName>
                                        </p:attrNameLst>
                                      </p:cBhvr>
                                    </p:animRot>
                                    <p:animRot by="-1500000">
                                      <p:cBhvr>
                                        <p:cTn id="34" dur="125" fill="hold">
                                          <p:stCondLst>
                                            <p:cond delay="250"/>
                                          </p:stCondLst>
                                        </p:cTn>
                                        <p:tgtEl>
                                          <p:spTgt spid="46">
                                            <p:txEl>
                                              <p:pRg st="0" end="0"/>
                                            </p:txEl>
                                          </p:spTgt>
                                        </p:tgtEl>
                                        <p:attrNameLst>
                                          <p:attrName>r</p:attrName>
                                        </p:attrNameLst>
                                      </p:cBhvr>
                                    </p:animRot>
                                    <p:animRot by="1500000">
                                      <p:cBhvr>
                                        <p:cTn id="35" dur="125" fill="hold">
                                          <p:stCondLst>
                                            <p:cond delay="375"/>
                                          </p:stCondLst>
                                        </p:cTn>
                                        <p:tgtEl>
                                          <p:spTgt spid="46">
                                            <p:txEl>
                                              <p:pRg st="0" end="0"/>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5" presetClass="exit" presetSubtype="0" fill="hold" grpId="1" nodeType="clickEffect">
                                  <p:stCondLst>
                                    <p:cond delay="0"/>
                                  </p:stCondLst>
                                  <p:iterate type="wd">
                                    <p:tmPct val="0"/>
                                  </p:iterate>
                                  <p:childTnLst>
                                    <p:animEffect transition="out" filter="fade">
                                      <p:cBhvr>
                                        <p:cTn id="39" dur="1000" accel="50000">
                                          <p:stCondLst>
                                            <p:cond delay="0"/>
                                          </p:stCondLst>
                                        </p:cTn>
                                        <p:tgtEl>
                                          <p:spTgt spid="46">
                                            <p:txEl>
                                              <p:pRg st="0" end="0"/>
                                            </p:txEl>
                                          </p:spTgt>
                                        </p:tgtEl>
                                      </p:cBhvr>
                                    </p:animEffect>
                                    <p:anim calcmode="lin" valueType="num">
                                      <p:cBhvr>
                                        <p:cTn id="40" dur="500" accel="50000">
                                          <p:stCondLst>
                                            <p:cond delay="0"/>
                                          </p:stCondLst>
                                        </p:cTn>
                                        <p:tgtEl>
                                          <p:spTgt spid="46">
                                            <p:txEl>
                                              <p:pRg st="0" end="0"/>
                                            </p:txEl>
                                          </p:spTgt>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46">
                                            <p:txEl>
                                              <p:pRg st="0" end="0"/>
                                            </p:txEl>
                                          </p:spTgt>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46">
                                            <p:txEl>
                                              <p:pRg st="0" end="0"/>
                                            </p:txEl>
                                          </p:spTgt>
                                        </p:tgtEl>
                                        <p:attrNameLst>
                                          <p:attrName>ppt_x</p:attrName>
                                        </p:attrNameLst>
                                      </p:cBhvr>
                                      <p:tavLst>
                                        <p:tav tm="0">
                                          <p:val>
                                            <p:strVal val="ppt_x"/>
                                          </p:val>
                                        </p:tav>
                                        <p:tav tm="100000">
                                          <p:val>
                                            <p:strVal val="ppt_x+.4"/>
                                          </p:val>
                                        </p:tav>
                                      </p:tavLst>
                                    </p:anim>
                                    <p:anim calcmode="lin" valueType="num">
                                      <p:cBhvr>
                                        <p:cTn id="43" dur="1000"/>
                                        <p:tgtEl>
                                          <p:spTgt spid="46">
                                            <p:txEl>
                                              <p:pRg st="0" end="0"/>
                                            </p:txEl>
                                          </p:spTgt>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46">
                                            <p:txEl>
                                              <p:pRg st="0" end="0"/>
                                            </p:txEl>
                                          </p:spTgt>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46">
                                            <p:txEl>
                                              <p:pRg st="0" end="0"/>
                                            </p:txEl>
                                          </p:spTgt>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46">
                                            <p:txEl>
                                              <p:pRg st="0" end="0"/>
                                            </p:txEl>
                                          </p:spTgt>
                                        </p:tgtEl>
                                        <p:attrNameLst>
                                          <p:attrName>style.rotation</p:attrName>
                                        </p:attrNameLst>
                                      </p:cBhvr>
                                      <p:tavLst>
                                        <p:tav tm="0">
                                          <p:val>
                                            <p:fltVal val="0"/>
                                          </p:val>
                                        </p:tav>
                                        <p:tav tm="100000">
                                          <p:val>
                                            <p:fltVal val="-90"/>
                                          </p:val>
                                        </p:tav>
                                      </p:tavLst>
                                    </p:anim>
                                    <p:set>
                                      <p:cBhvr>
                                        <p:cTn id="47" dur="1" fill="hold">
                                          <p:stCondLst>
                                            <p:cond delay="999"/>
                                          </p:stCondLst>
                                        </p:cTn>
                                        <p:tgtEl>
                                          <p:spTgt spid="46">
                                            <p:txEl>
                                              <p:pRg st="0" end="0"/>
                                            </p:txEl>
                                          </p:spTgt>
                                        </p:tgtEl>
                                        <p:attrNameLst>
                                          <p:attrName>style.visibility</p:attrName>
                                        </p:attrNameLst>
                                      </p:cBhvr>
                                      <p:to>
                                        <p:strVal val="hidden"/>
                                      </p:to>
                                    </p:set>
                                  </p:childTnLst>
                                </p:cTn>
                              </p:par>
                              <p:par>
                                <p:cTn id="48" presetID="25" presetClass="exit" presetSubtype="0" fill="hold" grpId="1" nodeType="withEffect">
                                  <p:stCondLst>
                                    <p:cond delay="0"/>
                                  </p:stCondLst>
                                  <p:childTnLst>
                                    <p:animEffect transition="out" filter="fade">
                                      <p:cBhvr>
                                        <p:cTn id="49" dur="1000" accel="50000">
                                          <p:stCondLst>
                                            <p:cond delay="0"/>
                                          </p:stCondLst>
                                        </p:cTn>
                                        <p:tgtEl>
                                          <p:spTgt spid="46">
                                            <p:bg/>
                                          </p:spTgt>
                                        </p:tgtEl>
                                      </p:cBhvr>
                                    </p:animEffect>
                                    <p:anim calcmode="lin" valueType="num">
                                      <p:cBhvr>
                                        <p:cTn id="50" dur="500" accel="50000">
                                          <p:stCondLst>
                                            <p:cond delay="0"/>
                                          </p:stCondLst>
                                        </p:cTn>
                                        <p:tgtEl>
                                          <p:spTgt spid="46">
                                            <p:bg/>
                                          </p:spTgt>
                                        </p:tgtEl>
                                        <p:attrNameLst>
                                          <p:attrName>ppt_y</p:attrName>
                                        </p:attrNameLst>
                                      </p:cBhvr>
                                      <p:tavLst>
                                        <p:tav tm="0">
                                          <p:val>
                                            <p:strVal val="ppt_y"/>
                                          </p:val>
                                        </p:tav>
                                        <p:tav tm="100000">
                                          <p:val>
                                            <p:strVal val="ppt_y+.1"/>
                                          </p:val>
                                        </p:tav>
                                      </p:tavLst>
                                    </p:anim>
                                    <p:anim calcmode="lin" valueType="num">
                                      <p:cBhvr>
                                        <p:cTn id="51" dur="500" decel="50000">
                                          <p:stCondLst>
                                            <p:cond delay="500"/>
                                          </p:stCondLst>
                                        </p:cTn>
                                        <p:tgtEl>
                                          <p:spTgt spid="46">
                                            <p:bg/>
                                          </p:spTgt>
                                        </p:tgtEl>
                                        <p:attrNameLst>
                                          <p:attrName>ppt_y</p:attrName>
                                        </p:attrNameLst>
                                      </p:cBhvr>
                                      <p:tavLst>
                                        <p:tav tm="0">
                                          <p:val>
                                            <p:strVal val="ppt_y"/>
                                          </p:val>
                                        </p:tav>
                                        <p:tav tm="100000">
                                          <p:val>
                                            <p:strVal val="ppt_y-.1"/>
                                          </p:val>
                                        </p:tav>
                                      </p:tavLst>
                                    </p:anim>
                                    <p:anim calcmode="lin" valueType="num">
                                      <p:cBhvr>
                                        <p:cTn id="52" dur="500" accel="50000">
                                          <p:stCondLst>
                                            <p:cond delay="500"/>
                                          </p:stCondLst>
                                        </p:cTn>
                                        <p:tgtEl>
                                          <p:spTgt spid="46">
                                            <p:bg/>
                                          </p:spTgt>
                                        </p:tgtEl>
                                        <p:attrNameLst>
                                          <p:attrName>ppt_x</p:attrName>
                                        </p:attrNameLst>
                                      </p:cBhvr>
                                      <p:tavLst>
                                        <p:tav tm="0">
                                          <p:val>
                                            <p:strVal val="ppt_x"/>
                                          </p:val>
                                        </p:tav>
                                        <p:tav tm="100000">
                                          <p:val>
                                            <p:strVal val="ppt_x+.4"/>
                                          </p:val>
                                        </p:tav>
                                      </p:tavLst>
                                    </p:anim>
                                    <p:anim calcmode="lin" valueType="num">
                                      <p:cBhvr>
                                        <p:cTn id="53" dur="1000"/>
                                        <p:tgtEl>
                                          <p:spTgt spid="46">
                                            <p:bg/>
                                          </p:spTgt>
                                        </p:tgtEl>
                                        <p:attrNameLst>
                                          <p:attrName>ppt_h</p:attrName>
                                        </p:attrNameLst>
                                      </p:cBhvr>
                                      <p:tavLst>
                                        <p:tav tm="0">
                                          <p:val>
                                            <p:strVal val="ppt_h"/>
                                          </p:val>
                                        </p:tav>
                                        <p:tav tm="100000">
                                          <p:val>
                                            <p:strVal val="ppt_h"/>
                                          </p:val>
                                        </p:tav>
                                      </p:tavLst>
                                    </p:anim>
                                    <p:anim calcmode="lin" valueType="num">
                                      <p:cBhvr>
                                        <p:cTn id="54" dur="500" accel="50000">
                                          <p:stCondLst>
                                            <p:cond delay="0"/>
                                          </p:stCondLst>
                                        </p:cTn>
                                        <p:tgtEl>
                                          <p:spTgt spid="46">
                                            <p:bg/>
                                          </p:spTgt>
                                        </p:tgtEl>
                                        <p:attrNameLst>
                                          <p:attrName>ppt_w</p:attrName>
                                        </p:attrNameLst>
                                      </p:cBhvr>
                                      <p:tavLst>
                                        <p:tav tm="0">
                                          <p:val>
                                            <p:strVal val="ppt_w"/>
                                          </p:val>
                                        </p:tav>
                                        <p:tav tm="100000">
                                          <p:val>
                                            <p:strVal val="ppt_w*.05"/>
                                          </p:val>
                                        </p:tav>
                                      </p:tavLst>
                                    </p:anim>
                                    <p:anim calcmode="lin" valueType="num">
                                      <p:cBhvr>
                                        <p:cTn id="55" dur="500" decel="50000">
                                          <p:stCondLst>
                                            <p:cond delay="500"/>
                                          </p:stCondLst>
                                        </p:cTn>
                                        <p:tgtEl>
                                          <p:spTgt spid="46">
                                            <p:bg/>
                                          </p:spTgt>
                                        </p:tgtEl>
                                        <p:attrNameLst>
                                          <p:attrName>ppt_w</p:attrName>
                                        </p:attrNameLst>
                                      </p:cBhvr>
                                      <p:tavLst>
                                        <p:tav tm="0">
                                          <p:val>
                                            <p:strVal val="ppt_w"/>
                                          </p:val>
                                        </p:tav>
                                        <p:tav tm="100000">
                                          <p:val>
                                            <p:strVal val="ppt_w/.05"/>
                                          </p:val>
                                        </p:tav>
                                      </p:tavLst>
                                    </p:anim>
                                    <p:anim calcmode="lin" valueType="num">
                                      <p:cBhvr>
                                        <p:cTn id="56" dur="500" accel="50000">
                                          <p:stCondLst>
                                            <p:cond delay="500"/>
                                          </p:stCondLst>
                                        </p:cTn>
                                        <p:tgtEl>
                                          <p:spTgt spid="46">
                                            <p:bg/>
                                          </p:spTgt>
                                        </p:tgtEl>
                                        <p:attrNameLst>
                                          <p:attrName>style.rotation</p:attrName>
                                        </p:attrNameLst>
                                      </p:cBhvr>
                                      <p:tavLst>
                                        <p:tav tm="0">
                                          <p:val>
                                            <p:fltVal val="0"/>
                                          </p:val>
                                        </p:tav>
                                        <p:tav tm="100000">
                                          <p:val>
                                            <p:fltVal val="-90"/>
                                          </p:val>
                                        </p:tav>
                                      </p:tavLst>
                                    </p:anim>
                                    <p:set>
                                      <p:cBhvr>
                                        <p:cTn id="57" dur="1" fill="hold">
                                          <p:stCondLst>
                                            <p:cond delay="999"/>
                                          </p:stCondLst>
                                        </p:cTn>
                                        <p:tgtEl>
                                          <p:spTgt spid="46">
                                            <p:bg/>
                                          </p:spTgt>
                                        </p:tgtEl>
                                        <p:attrNameLst>
                                          <p:attrName>style.visibility</p:attrName>
                                        </p:attrNameLst>
                                      </p:cBhvr>
                                      <p:to>
                                        <p:strVal val="hidden"/>
                                      </p:to>
                                    </p:set>
                                  </p:childTnLst>
                                </p:cTn>
                              </p:par>
                              <p:par>
                                <p:cTn id="58" presetID="25" presetClass="exit" presetSubtype="0" fill="hold" nodeType="withEffect">
                                  <p:stCondLst>
                                    <p:cond delay="0"/>
                                  </p:stCondLst>
                                  <p:iterate type="wd">
                                    <p:tmPct val="0"/>
                                  </p:iterate>
                                  <p:childTnLst>
                                    <p:animEffect transition="out" filter="fade">
                                      <p:cBhvr>
                                        <p:cTn id="59" dur="1000" accel="50000">
                                          <p:stCondLst>
                                            <p:cond delay="0"/>
                                          </p:stCondLst>
                                        </p:cTn>
                                        <p:tgtEl>
                                          <p:spTgt spid="46">
                                            <p:txEl>
                                              <p:pRg st="0" end="0"/>
                                            </p:txEl>
                                          </p:spTgt>
                                        </p:tgtEl>
                                      </p:cBhvr>
                                    </p:animEffect>
                                    <p:anim calcmode="lin" valueType="num">
                                      <p:cBhvr>
                                        <p:cTn id="60" dur="500" accel="50000">
                                          <p:stCondLst>
                                            <p:cond delay="0"/>
                                          </p:stCondLst>
                                        </p:cTn>
                                        <p:tgtEl>
                                          <p:spTgt spid="46">
                                            <p:txEl>
                                              <p:pRg st="0" end="0"/>
                                            </p:txEl>
                                          </p:spTgt>
                                        </p:tgtEl>
                                        <p:attrNameLst>
                                          <p:attrName>ppt_y</p:attrName>
                                        </p:attrNameLst>
                                      </p:cBhvr>
                                      <p:tavLst>
                                        <p:tav tm="0">
                                          <p:val>
                                            <p:strVal val="ppt_y"/>
                                          </p:val>
                                        </p:tav>
                                        <p:tav tm="100000">
                                          <p:val>
                                            <p:strVal val="ppt_y+.1"/>
                                          </p:val>
                                        </p:tav>
                                      </p:tavLst>
                                    </p:anim>
                                    <p:anim calcmode="lin" valueType="num">
                                      <p:cBhvr>
                                        <p:cTn id="61" dur="500" decel="50000">
                                          <p:stCondLst>
                                            <p:cond delay="500"/>
                                          </p:stCondLst>
                                        </p:cTn>
                                        <p:tgtEl>
                                          <p:spTgt spid="46">
                                            <p:txEl>
                                              <p:pRg st="0" end="0"/>
                                            </p:txEl>
                                          </p:spTgt>
                                        </p:tgtEl>
                                        <p:attrNameLst>
                                          <p:attrName>ppt_y</p:attrName>
                                        </p:attrNameLst>
                                      </p:cBhvr>
                                      <p:tavLst>
                                        <p:tav tm="0">
                                          <p:val>
                                            <p:strVal val="ppt_y"/>
                                          </p:val>
                                        </p:tav>
                                        <p:tav tm="100000">
                                          <p:val>
                                            <p:strVal val="ppt_y-.1"/>
                                          </p:val>
                                        </p:tav>
                                      </p:tavLst>
                                    </p:anim>
                                    <p:anim calcmode="lin" valueType="num">
                                      <p:cBhvr>
                                        <p:cTn id="62" dur="500" accel="50000">
                                          <p:stCondLst>
                                            <p:cond delay="500"/>
                                          </p:stCondLst>
                                        </p:cTn>
                                        <p:tgtEl>
                                          <p:spTgt spid="46">
                                            <p:txEl>
                                              <p:pRg st="0" end="0"/>
                                            </p:txEl>
                                          </p:spTgt>
                                        </p:tgtEl>
                                        <p:attrNameLst>
                                          <p:attrName>ppt_x</p:attrName>
                                        </p:attrNameLst>
                                      </p:cBhvr>
                                      <p:tavLst>
                                        <p:tav tm="0">
                                          <p:val>
                                            <p:strVal val="ppt_x"/>
                                          </p:val>
                                        </p:tav>
                                        <p:tav tm="100000">
                                          <p:val>
                                            <p:strVal val="ppt_x+.4"/>
                                          </p:val>
                                        </p:tav>
                                      </p:tavLst>
                                    </p:anim>
                                    <p:anim calcmode="lin" valueType="num">
                                      <p:cBhvr>
                                        <p:cTn id="63" dur="1000"/>
                                        <p:tgtEl>
                                          <p:spTgt spid="46">
                                            <p:txEl>
                                              <p:pRg st="0" end="0"/>
                                            </p:txEl>
                                          </p:spTgt>
                                        </p:tgtEl>
                                        <p:attrNameLst>
                                          <p:attrName>ppt_h</p:attrName>
                                        </p:attrNameLst>
                                      </p:cBhvr>
                                      <p:tavLst>
                                        <p:tav tm="0">
                                          <p:val>
                                            <p:strVal val="ppt_h"/>
                                          </p:val>
                                        </p:tav>
                                        <p:tav tm="100000">
                                          <p:val>
                                            <p:strVal val="ppt_h"/>
                                          </p:val>
                                        </p:tav>
                                      </p:tavLst>
                                    </p:anim>
                                    <p:anim calcmode="lin" valueType="num">
                                      <p:cBhvr>
                                        <p:cTn id="64" dur="500" accel="50000">
                                          <p:stCondLst>
                                            <p:cond delay="0"/>
                                          </p:stCondLst>
                                        </p:cTn>
                                        <p:tgtEl>
                                          <p:spTgt spid="46">
                                            <p:txEl>
                                              <p:pRg st="0" end="0"/>
                                            </p:txEl>
                                          </p:spTgt>
                                        </p:tgtEl>
                                        <p:attrNameLst>
                                          <p:attrName>ppt_w</p:attrName>
                                        </p:attrNameLst>
                                      </p:cBhvr>
                                      <p:tavLst>
                                        <p:tav tm="0">
                                          <p:val>
                                            <p:strVal val="ppt_w"/>
                                          </p:val>
                                        </p:tav>
                                        <p:tav tm="100000">
                                          <p:val>
                                            <p:strVal val="ppt_w*.05"/>
                                          </p:val>
                                        </p:tav>
                                      </p:tavLst>
                                    </p:anim>
                                    <p:anim calcmode="lin" valueType="num">
                                      <p:cBhvr>
                                        <p:cTn id="65" dur="500" decel="50000">
                                          <p:stCondLst>
                                            <p:cond delay="500"/>
                                          </p:stCondLst>
                                        </p:cTn>
                                        <p:tgtEl>
                                          <p:spTgt spid="46">
                                            <p:txEl>
                                              <p:pRg st="0" end="0"/>
                                            </p:txEl>
                                          </p:spTgt>
                                        </p:tgtEl>
                                        <p:attrNameLst>
                                          <p:attrName>ppt_w</p:attrName>
                                        </p:attrNameLst>
                                      </p:cBhvr>
                                      <p:tavLst>
                                        <p:tav tm="0">
                                          <p:val>
                                            <p:strVal val="ppt_w"/>
                                          </p:val>
                                        </p:tav>
                                        <p:tav tm="100000">
                                          <p:val>
                                            <p:strVal val="ppt_w/.05"/>
                                          </p:val>
                                        </p:tav>
                                      </p:tavLst>
                                    </p:anim>
                                    <p:anim calcmode="lin" valueType="num">
                                      <p:cBhvr>
                                        <p:cTn id="66" dur="500" accel="50000">
                                          <p:stCondLst>
                                            <p:cond delay="500"/>
                                          </p:stCondLst>
                                        </p:cTn>
                                        <p:tgtEl>
                                          <p:spTgt spid="46">
                                            <p:txEl>
                                              <p:pRg st="0" end="0"/>
                                            </p:txEl>
                                          </p:spTgt>
                                        </p:tgtEl>
                                        <p:attrNameLst>
                                          <p:attrName>style.rotation</p:attrName>
                                        </p:attrNameLst>
                                      </p:cBhvr>
                                      <p:tavLst>
                                        <p:tav tm="0">
                                          <p:val>
                                            <p:fltVal val="0"/>
                                          </p:val>
                                        </p:tav>
                                        <p:tav tm="100000">
                                          <p:val>
                                            <p:fltVal val="-90"/>
                                          </p:val>
                                        </p:tav>
                                      </p:tavLst>
                                    </p:anim>
                                    <p:set>
                                      <p:cBhvr>
                                        <p:cTn id="67" dur="1" fill="hold">
                                          <p:stCondLst>
                                            <p:cond delay="999"/>
                                          </p:stCondLst>
                                        </p:cTn>
                                        <p:tgtEl>
                                          <p:spTgt spid="46">
                                            <p:txEl>
                                              <p:pRg st="0" end="0"/>
                                            </p:txEl>
                                          </p:spTgt>
                                        </p:tgtEl>
                                        <p:attrNameLst>
                                          <p:attrName>style.visibility</p:attrName>
                                        </p:attrNameLst>
                                      </p:cBhvr>
                                      <p:to>
                                        <p:strVal val="hidden"/>
                                      </p:to>
                                    </p:set>
                                  </p:childTnLst>
                                </p:cTn>
                              </p:par>
                              <p:par>
                                <p:cTn id="68" presetID="22" presetClass="entr" presetSubtype="8" fill="hold" nodeType="withEffect">
                                  <p:stCondLst>
                                    <p:cond delay="1000"/>
                                  </p:stCondLst>
                                  <p:childTnLst>
                                    <p:set>
                                      <p:cBhvr>
                                        <p:cTn id="69" dur="1" fill="hold">
                                          <p:stCondLst>
                                            <p:cond delay="0"/>
                                          </p:stCondLst>
                                        </p:cTn>
                                        <p:tgtEl>
                                          <p:spTgt spid="47"/>
                                        </p:tgtEl>
                                        <p:attrNameLst>
                                          <p:attrName>style.visibility</p:attrName>
                                        </p:attrNameLst>
                                      </p:cBhvr>
                                      <p:to>
                                        <p:strVal val="visible"/>
                                      </p:to>
                                    </p:set>
                                    <p:animEffect transition="in" filter="wipe(left)">
                                      <p:cBhvr>
                                        <p:cTn id="70" dur="3000"/>
                                        <p:tgtEl>
                                          <p:spTgt spid="47"/>
                                        </p:tgtEl>
                                      </p:cBhvr>
                                    </p:animEffect>
                                  </p:childTnLst>
                                </p:cTn>
                              </p:par>
                              <p:par>
                                <p:cTn id="71" presetID="21" presetClass="entr" presetSubtype="1" fill="hold" grpId="0" nodeType="withEffect">
                                  <p:stCondLst>
                                    <p:cond delay="4000"/>
                                  </p:stCondLst>
                                  <p:childTnLst>
                                    <p:set>
                                      <p:cBhvr>
                                        <p:cTn id="72" dur="1" fill="hold">
                                          <p:stCondLst>
                                            <p:cond delay="0"/>
                                          </p:stCondLst>
                                        </p:cTn>
                                        <p:tgtEl>
                                          <p:spTgt spid="3"/>
                                        </p:tgtEl>
                                        <p:attrNameLst>
                                          <p:attrName>style.visibility</p:attrName>
                                        </p:attrNameLst>
                                      </p:cBhvr>
                                      <p:to>
                                        <p:strVal val="visible"/>
                                      </p:to>
                                    </p:set>
                                    <p:animEffect transition="in" filter="wheel(1)">
                                      <p:cBhvr>
                                        <p:cTn id="73" dur="2000"/>
                                        <p:tgtEl>
                                          <p:spTgt spid="3"/>
                                        </p:tgtEl>
                                      </p:cBhvr>
                                    </p:animEffect>
                                  </p:childTnLst>
                                </p:cTn>
                              </p:par>
                              <p:par>
                                <p:cTn id="74" presetID="22" presetClass="entr" presetSubtype="1" fill="hold" nodeType="withEffect">
                                  <p:stCondLst>
                                    <p:cond delay="6000"/>
                                  </p:stCondLst>
                                  <p:childTnLst>
                                    <p:set>
                                      <p:cBhvr>
                                        <p:cTn id="75" dur="1" fill="hold">
                                          <p:stCondLst>
                                            <p:cond delay="0"/>
                                          </p:stCondLst>
                                        </p:cTn>
                                        <p:tgtEl>
                                          <p:spTgt spid="55"/>
                                        </p:tgtEl>
                                        <p:attrNameLst>
                                          <p:attrName>style.visibility</p:attrName>
                                        </p:attrNameLst>
                                      </p:cBhvr>
                                      <p:to>
                                        <p:strVal val="visible"/>
                                      </p:to>
                                    </p:set>
                                    <p:animEffect transition="in" filter="wipe(up)">
                                      <p:cBhvr>
                                        <p:cTn id="76" dur="2000"/>
                                        <p:tgtEl>
                                          <p:spTgt spid="55"/>
                                        </p:tgtEl>
                                      </p:cBhvr>
                                    </p:animEffect>
                                  </p:childTnLst>
                                </p:cTn>
                              </p:par>
                              <p:par>
                                <p:cTn id="77" presetID="22" presetClass="entr" presetSubtype="1" fill="hold" nodeType="withEffect">
                                  <p:stCondLst>
                                    <p:cond delay="8000"/>
                                  </p:stCondLst>
                                  <p:childTnLst>
                                    <p:set>
                                      <p:cBhvr>
                                        <p:cTn id="78" dur="1" fill="hold">
                                          <p:stCondLst>
                                            <p:cond delay="0"/>
                                          </p:stCondLst>
                                        </p:cTn>
                                        <p:tgtEl>
                                          <p:spTgt spid="118"/>
                                        </p:tgtEl>
                                        <p:attrNameLst>
                                          <p:attrName>style.visibility</p:attrName>
                                        </p:attrNameLst>
                                      </p:cBhvr>
                                      <p:to>
                                        <p:strVal val="visible"/>
                                      </p:to>
                                    </p:set>
                                    <p:animEffect transition="in" filter="wipe(up)">
                                      <p:cBhvr>
                                        <p:cTn id="79" dur="2000"/>
                                        <p:tgtEl>
                                          <p:spTgt spid="118"/>
                                        </p:tgtEl>
                                      </p:cBhvr>
                                    </p:animEffect>
                                  </p:childTnLst>
                                </p:cTn>
                              </p:par>
                              <p:par>
                                <p:cTn id="80" presetID="22" presetClass="entr" presetSubtype="1" fill="hold" nodeType="withEffect">
                                  <p:stCondLst>
                                    <p:cond delay="10000"/>
                                  </p:stCondLst>
                                  <p:childTnLst>
                                    <p:set>
                                      <p:cBhvr>
                                        <p:cTn id="81" dur="1" fill="hold">
                                          <p:stCondLst>
                                            <p:cond delay="0"/>
                                          </p:stCondLst>
                                        </p:cTn>
                                        <p:tgtEl>
                                          <p:spTgt spid="122"/>
                                        </p:tgtEl>
                                        <p:attrNameLst>
                                          <p:attrName>style.visibility</p:attrName>
                                        </p:attrNameLst>
                                      </p:cBhvr>
                                      <p:to>
                                        <p:strVal val="visible"/>
                                      </p:to>
                                    </p:set>
                                    <p:animEffect transition="in" filter="wipe(up)">
                                      <p:cBhvr>
                                        <p:cTn id="82" dur="2000"/>
                                        <p:tgtEl>
                                          <p:spTgt spid="122"/>
                                        </p:tgtEl>
                                      </p:cBhvr>
                                    </p:animEffect>
                                  </p:childTnLst>
                                </p:cTn>
                              </p:par>
                              <p:par>
                                <p:cTn id="83" presetID="22" presetClass="entr" presetSubtype="1" fill="hold" nodeType="withEffect">
                                  <p:stCondLst>
                                    <p:cond delay="1200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2000"/>
                                        <p:tgtEl>
                                          <p:spTgt spid="56"/>
                                        </p:tgtEl>
                                      </p:cBhvr>
                                    </p:animEffect>
                                  </p:childTnLst>
                                </p:cTn>
                              </p:par>
                              <p:par>
                                <p:cTn id="86" presetID="21" presetClass="entr" presetSubtype="1" fill="hold" grpId="0" nodeType="withEffect">
                                  <p:stCondLst>
                                    <p:cond delay="14000"/>
                                  </p:stCondLst>
                                  <p:childTnLst>
                                    <p:set>
                                      <p:cBhvr>
                                        <p:cTn id="87" dur="1" fill="hold">
                                          <p:stCondLst>
                                            <p:cond delay="0"/>
                                          </p:stCondLst>
                                        </p:cTn>
                                        <p:tgtEl>
                                          <p:spTgt spid="42"/>
                                        </p:tgtEl>
                                        <p:attrNameLst>
                                          <p:attrName>style.visibility</p:attrName>
                                        </p:attrNameLst>
                                      </p:cBhvr>
                                      <p:to>
                                        <p:strVal val="visible"/>
                                      </p:to>
                                    </p:set>
                                    <p:animEffect transition="in" filter="wheel(1)">
                                      <p:cBhvr>
                                        <p:cTn id="88" dur="1000"/>
                                        <p:tgtEl>
                                          <p:spTgt spid="42"/>
                                        </p:tgtEl>
                                      </p:cBhvr>
                                    </p:animEffect>
                                  </p:childTnLst>
                                </p:cTn>
                              </p:par>
                              <p:par>
                                <p:cTn id="89" presetID="22" presetClass="entr" presetSubtype="1" fill="hold" nodeType="withEffect">
                                  <p:stCondLst>
                                    <p:cond delay="15000"/>
                                  </p:stCondLst>
                                  <p:childTnLst>
                                    <p:set>
                                      <p:cBhvr>
                                        <p:cTn id="90" dur="1" fill="hold">
                                          <p:stCondLst>
                                            <p:cond delay="0"/>
                                          </p:stCondLst>
                                        </p:cTn>
                                        <p:tgtEl>
                                          <p:spTgt spid="57"/>
                                        </p:tgtEl>
                                        <p:attrNameLst>
                                          <p:attrName>style.visibility</p:attrName>
                                        </p:attrNameLst>
                                      </p:cBhvr>
                                      <p:to>
                                        <p:strVal val="visible"/>
                                      </p:to>
                                    </p:set>
                                    <p:animEffect transition="in" filter="wipe(up)">
                                      <p:cBhvr>
                                        <p:cTn id="91" dur="2000"/>
                                        <p:tgtEl>
                                          <p:spTgt spid="57"/>
                                        </p:tgtEl>
                                      </p:cBhvr>
                                    </p:animEffect>
                                  </p:childTnLst>
                                </p:cTn>
                              </p:par>
                              <p:par>
                                <p:cTn id="92" presetID="22" presetClass="entr" presetSubtype="2" fill="hold" nodeType="withEffect">
                                  <p:stCondLst>
                                    <p:cond delay="17000"/>
                                  </p:stCondLst>
                                  <p:childTnLst>
                                    <p:set>
                                      <p:cBhvr>
                                        <p:cTn id="93" dur="1" fill="hold">
                                          <p:stCondLst>
                                            <p:cond delay="0"/>
                                          </p:stCondLst>
                                        </p:cTn>
                                        <p:tgtEl>
                                          <p:spTgt spid="52"/>
                                        </p:tgtEl>
                                        <p:attrNameLst>
                                          <p:attrName>style.visibility</p:attrName>
                                        </p:attrNameLst>
                                      </p:cBhvr>
                                      <p:to>
                                        <p:strVal val="visible"/>
                                      </p:to>
                                    </p:set>
                                    <p:animEffect transition="in" filter="wipe(right)">
                                      <p:cBhvr>
                                        <p:cTn id="94"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6" grpId="0" animBg="1"/>
      <p:bldP spid="46" grpId="1" build="allAtOnce" animBg="1"/>
      <p:bldP spid="3" grpId="0" animBg="1"/>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762000" y="619445"/>
            <a:ext cx="3374824"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Coaxial Cable</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6" name="Flowchart: Display 5"/>
          <p:cNvSpPr/>
          <p:nvPr/>
        </p:nvSpPr>
        <p:spPr>
          <a:xfrm>
            <a:off x="1192425" y="1537420"/>
            <a:ext cx="6527902" cy="4389120"/>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2400" dirty="0"/>
              <a:t>A type of wire that consists of a center wire surrounded by insulation and then a grounded shield of braided wire. The shield minimizes electrical and radio frequency interference. Coaxial cabling is the primary type of cabling used by the cable television industry and is also widely used for computer networks, such as Ethernet.</a:t>
            </a:r>
            <a:endParaRPr lang="en-US" sz="2400" b="1" dirty="0"/>
          </a:p>
        </p:txBody>
      </p:sp>
      <p:sp>
        <p:nvSpPr>
          <p:cNvPr id="19" name="Cloud Callout 18"/>
          <p:cNvSpPr/>
          <p:nvPr/>
        </p:nvSpPr>
        <p:spPr>
          <a:xfrm>
            <a:off x="1559570" y="2482502"/>
            <a:ext cx="1554088" cy="1063161"/>
          </a:xfrm>
          <a:prstGeom prst="cloudCallout">
            <a:avLst>
              <a:gd name="adj1" fmla="val 23455"/>
              <a:gd name="adj2" fmla="val 9159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Plastic Jacket</a:t>
            </a:r>
            <a:endParaRPr lang="en-US" dirty="0"/>
          </a:p>
        </p:txBody>
      </p:sp>
      <p:sp>
        <p:nvSpPr>
          <p:cNvPr id="22" name="Cloud Callout 21"/>
          <p:cNvSpPr/>
          <p:nvPr/>
        </p:nvSpPr>
        <p:spPr>
          <a:xfrm>
            <a:off x="4266140" y="4684497"/>
            <a:ext cx="1554088" cy="1063161"/>
          </a:xfrm>
          <a:prstGeom prst="cloudCallout">
            <a:avLst>
              <a:gd name="adj1" fmla="val -12766"/>
              <a:gd name="adj2" fmla="val -10629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Metallic Shield</a:t>
            </a:r>
            <a:endParaRPr lang="en-US" dirty="0"/>
          </a:p>
        </p:txBody>
      </p:sp>
      <p:sp>
        <p:nvSpPr>
          <p:cNvPr id="23" name="Cloud Callout 22"/>
          <p:cNvSpPr/>
          <p:nvPr/>
        </p:nvSpPr>
        <p:spPr>
          <a:xfrm>
            <a:off x="4038992" y="1295400"/>
            <a:ext cx="1645920" cy="1063161"/>
          </a:xfrm>
          <a:prstGeom prst="cloudCallout">
            <a:avLst>
              <a:gd name="adj1" fmla="val 23455"/>
              <a:gd name="adj2" fmla="val 9159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Dielectric Insulator</a:t>
            </a:r>
            <a:endParaRPr lang="en-US" dirty="0"/>
          </a:p>
        </p:txBody>
      </p:sp>
      <p:sp>
        <p:nvSpPr>
          <p:cNvPr id="24" name="Cloud Callout 23"/>
          <p:cNvSpPr/>
          <p:nvPr/>
        </p:nvSpPr>
        <p:spPr>
          <a:xfrm>
            <a:off x="6142112" y="3200400"/>
            <a:ext cx="1554088" cy="1063161"/>
          </a:xfrm>
          <a:prstGeom prst="cloudCallout">
            <a:avLst>
              <a:gd name="adj1" fmla="val -12766"/>
              <a:gd name="adj2" fmla="val -10629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Center Core</a:t>
            </a:r>
            <a:endParaRPr lang="en-US" dirty="0"/>
          </a:p>
        </p:txBody>
      </p:sp>
      <p:grpSp>
        <p:nvGrpSpPr>
          <p:cNvPr id="29" name="Group 28"/>
          <p:cNvGrpSpPr/>
          <p:nvPr/>
        </p:nvGrpSpPr>
        <p:grpSpPr>
          <a:xfrm>
            <a:off x="1727615" y="4003015"/>
            <a:ext cx="2877133" cy="1219200"/>
            <a:chOff x="1727615" y="4003015"/>
            <a:chExt cx="2877133" cy="1219200"/>
          </a:xfrm>
        </p:grpSpPr>
        <p:sp>
          <p:nvSpPr>
            <p:cNvPr id="3" name="Can 2"/>
            <p:cNvSpPr/>
            <p:nvPr/>
          </p:nvSpPr>
          <p:spPr>
            <a:xfrm rot="3434095">
              <a:off x="2594682" y="3169714"/>
              <a:ext cx="1143000" cy="2877133"/>
            </a:xfrm>
            <a:prstGeom prst="can">
              <a:avLst>
                <a:gd name="adj" fmla="val 479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5" name="Straight Connector 4"/>
            <p:cNvCxnSpPr/>
            <p:nvPr/>
          </p:nvCxnSpPr>
          <p:spPr>
            <a:xfrm flipH="1">
              <a:off x="1825129" y="4003015"/>
              <a:ext cx="1970188" cy="1219200"/>
            </a:xfrm>
            <a:prstGeom prst="line">
              <a:avLst/>
            </a:prstGeom>
            <a:ln w="0">
              <a:solidFill>
                <a:schemeClr val="bg1">
                  <a:alpha val="55000"/>
                </a:schemeClr>
              </a:solidFill>
            </a:ln>
            <a:effectLst>
              <a:glow rad="228600">
                <a:schemeClr val="bg1">
                  <a:alpha val="43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3931600" y="3251504"/>
            <a:ext cx="1476424" cy="780685"/>
            <a:chOff x="3931600" y="3251504"/>
            <a:chExt cx="1476424" cy="780685"/>
          </a:xfrm>
        </p:grpSpPr>
        <p:sp>
          <p:nvSpPr>
            <p:cNvPr id="16" name="Can 15"/>
            <p:cNvSpPr/>
            <p:nvPr/>
          </p:nvSpPr>
          <p:spPr>
            <a:xfrm rot="3434095">
              <a:off x="4279469" y="2903635"/>
              <a:ext cx="780685" cy="1476424"/>
            </a:xfrm>
            <a:prstGeom prst="can">
              <a:avLst>
                <a:gd name="adj" fmla="val 47963"/>
              </a:avLst>
            </a:prstGeom>
            <a:solidFill>
              <a:srgbClr val="A25A4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6" name="Straight Connector 25"/>
            <p:cNvCxnSpPr/>
            <p:nvPr/>
          </p:nvCxnSpPr>
          <p:spPr>
            <a:xfrm flipH="1">
              <a:off x="4038600" y="3372749"/>
              <a:ext cx="835552" cy="517060"/>
            </a:xfrm>
            <a:prstGeom prst="line">
              <a:avLst/>
            </a:prstGeom>
            <a:ln w="0">
              <a:solidFill>
                <a:schemeClr val="bg1">
                  <a:alpha val="55000"/>
                </a:schemeClr>
              </a:solidFill>
            </a:ln>
            <a:effectLst>
              <a:glow rad="228600">
                <a:schemeClr val="bg1">
                  <a:alpha val="43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035848" y="2898025"/>
            <a:ext cx="833403" cy="484745"/>
            <a:chOff x="5035848" y="2898025"/>
            <a:chExt cx="833403" cy="484745"/>
          </a:xfrm>
        </p:grpSpPr>
        <p:sp>
          <p:nvSpPr>
            <p:cNvPr id="17" name="Can 16"/>
            <p:cNvSpPr/>
            <p:nvPr/>
          </p:nvSpPr>
          <p:spPr>
            <a:xfrm rot="3434095">
              <a:off x="5210177" y="2723696"/>
              <a:ext cx="484745" cy="833403"/>
            </a:xfrm>
            <a:prstGeom prst="can">
              <a:avLst>
                <a:gd name="adj" fmla="val 47963"/>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7" name="Straight Connector 26"/>
            <p:cNvCxnSpPr/>
            <p:nvPr/>
          </p:nvCxnSpPr>
          <p:spPr>
            <a:xfrm flipH="1">
              <a:off x="5061400" y="2986314"/>
              <a:ext cx="471648" cy="291867"/>
            </a:xfrm>
            <a:prstGeom prst="line">
              <a:avLst/>
            </a:prstGeom>
            <a:ln w="0">
              <a:solidFill>
                <a:schemeClr val="bg1">
                  <a:alpha val="55000"/>
                </a:schemeClr>
              </a:solidFill>
            </a:ln>
            <a:effectLst>
              <a:glow rad="139700">
                <a:schemeClr val="bg1">
                  <a:alpha val="40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2048" name="Group 2047"/>
          <p:cNvGrpSpPr/>
          <p:nvPr/>
        </p:nvGrpSpPr>
        <p:grpSpPr>
          <a:xfrm>
            <a:off x="5526199" y="1920085"/>
            <a:ext cx="2161632" cy="1007606"/>
            <a:chOff x="5526199" y="1920085"/>
            <a:chExt cx="2161632" cy="1007606"/>
          </a:xfrm>
        </p:grpSpPr>
        <p:sp>
          <p:nvSpPr>
            <p:cNvPr id="18" name="Can 17"/>
            <p:cNvSpPr/>
            <p:nvPr/>
          </p:nvSpPr>
          <p:spPr>
            <a:xfrm rot="3434095">
              <a:off x="6470202" y="1325254"/>
              <a:ext cx="273625" cy="2161632"/>
            </a:xfrm>
            <a:prstGeom prst="can">
              <a:avLst>
                <a:gd name="adj" fmla="val 47963"/>
              </a:avLst>
            </a:prstGeom>
            <a:solidFill>
              <a:srgbClr val="A25A4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8" name="Straight Connector 27"/>
            <p:cNvCxnSpPr/>
            <p:nvPr/>
          </p:nvCxnSpPr>
          <p:spPr>
            <a:xfrm flipH="1">
              <a:off x="5710760" y="1920085"/>
              <a:ext cx="1628255" cy="1007606"/>
            </a:xfrm>
            <a:prstGeom prst="line">
              <a:avLst/>
            </a:prstGeom>
            <a:ln w="0">
              <a:solidFill>
                <a:schemeClr val="bg1">
                  <a:alpha val="55000"/>
                </a:schemeClr>
              </a:solidFill>
            </a:ln>
            <a:effectLst>
              <a:glow rad="139700">
                <a:schemeClr val="bg1">
                  <a:alpha val="40000"/>
                </a:schemeClr>
              </a:glow>
              <a:softEdge rad="0"/>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898842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5" presetClass="entr" presetSubtype="0" fill="hold" grpId="0" nodeType="withEffect">
                                  <p:stCondLst>
                                    <p:cond delay="180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6"/>
                                        </p:tgtEl>
                                      </p:cBhvr>
                                    </p:animEffect>
                                  </p:childTnLst>
                                </p:cTn>
                              </p:par>
                              <p:par>
                                <p:cTn id="20" presetID="25" presetClass="entr" presetSubtype="0" fill="hold" nodeType="withEffect">
                                  <p:stCondLst>
                                    <p:cond delay="1900"/>
                                  </p:stCondLst>
                                  <p:iterate type="wd">
                                    <p:tmPct val="0"/>
                                  </p:iterate>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p:cTn id="22"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6">
                                            <p:txEl>
                                              <p:pRg st="0" end="0"/>
                                            </p:txEl>
                                          </p:spTgt>
                                        </p:tgtEl>
                                      </p:cBhvr>
                                    </p:animEffect>
                                  </p:childTnLst>
                                </p:cTn>
                              </p:par>
                              <p:par>
                                <p:cTn id="30" presetID="34" presetClass="emph" presetSubtype="0" fill="hold" nodeType="withEffect">
                                  <p:stCondLst>
                                    <p:cond delay="2900"/>
                                  </p:stCondLst>
                                  <p:iterate type="wd">
                                    <p:tmPct val="10000"/>
                                  </p:iterate>
                                  <p:childTnLst>
                                    <p:animMotion origin="layout" path="M 0.0 0.0 L 0.0 -0.07213" pathEditMode="relative" ptsTypes="">
                                      <p:cBhvr>
                                        <p:cTn id="31" dur="250" accel="50000" decel="50000" autoRev="1" fill="hold">
                                          <p:stCondLst>
                                            <p:cond delay="0"/>
                                          </p:stCondLst>
                                        </p:cTn>
                                        <p:tgtEl>
                                          <p:spTgt spid="6">
                                            <p:txEl>
                                              <p:pRg st="0" end="0"/>
                                            </p:txEl>
                                          </p:spTgt>
                                        </p:tgtEl>
                                        <p:attrNameLst>
                                          <p:attrName>ppt_x</p:attrName>
                                          <p:attrName>ppt_y</p:attrName>
                                        </p:attrNameLst>
                                      </p:cBhvr>
                                    </p:animMotion>
                                    <p:animRot by="1500000">
                                      <p:cBhvr>
                                        <p:cTn id="32" dur="125" fill="hold">
                                          <p:stCondLst>
                                            <p:cond delay="0"/>
                                          </p:stCondLst>
                                        </p:cTn>
                                        <p:tgtEl>
                                          <p:spTgt spid="6">
                                            <p:txEl>
                                              <p:pRg st="0" end="0"/>
                                            </p:txEl>
                                          </p:spTgt>
                                        </p:tgtEl>
                                        <p:attrNameLst>
                                          <p:attrName>r</p:attrName>
                                        </p:attrNameLst>
                                      </p:cBhvr>
                                    </p:animRot>
                                    <p:animRot by="-1500000">
                                      <p:cBhvr>
                                        <p:cTn id="33" dur="125" fill="hold">
                                          <p:stCondLst>
                                            <p:cond delay="125"/>
                                          </p:stCondLst>
                                        </p:cTn>
                                        <p:tgtEl>
                                          <p:spTgt spid="6">
                                            <p:txEl>
                                              <p:pRg st="0" end="0"/>
                                            </p:txEl>
                                          </p:spTgt>
                                        </p:tgtEl>
                                        <p:attrNameLst>
                                          <p:attrName>r</p:attrName>
                                        </p:attrNameLst>
                                      </p:cBhvr>
                                    </p:animRot>
                                    <p:animRot by="-1500000">
                                      <p:cBhvr>
                                        <p:cTn id="34" dur="125" fill="hold">
                                          <p:stCondLst>
                                            <p:cond delay="250"/>
                                          </p:stCondLst>
                                        </p:cTn>
                                        <p:tgtEl>
                                          <p:spTgt spid="6">
                                            <p:txEl>
                                              <p:pRg st="0" end="0"/>
                                            </p:txEl>
                                          </p:spTgt>
                                        </p:tgtEl>
                                        <p:attrNameLst>
                                          <p:attrName>r</p:attrName>
                                        </p:attrNameLst>
                                      </p:cBhvr>
                                    </p:animRot>
                                    <p:animRot by="1500000">
                                      <p:cBhvr>
                                        <p:cTn id="35" dur="125" fill="hold">
                                          <p:stCondLst>
                                            <p:cond delay="375"/>
                                          </p:stCondLst>
                                        </p:cTn>
                                        <p:tgtEl>
                                          <p:spTgt spid="6">
                                            <p:txEl>
                                              <p:pRg st="0" end="0"/>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5" presetClass="exit" presetSubtype="0" fill="hold" grpId="1" nodeType="clickEffect">
                                  <p:stCondLst>
                                    <p:cond delay="0"/>
                                  </p:stCondLst>
                                  <p:iterate type="wd">
                                    <p:tmPct val="0"/>
                                  </p:iterate>
                                  <p:childTnLst>
                                    <p:animEffect transition="out" filter="fade">
                                      <p:cBhvr>
                                        <p:cTn id="39" dur="1000" accel="50000">
                                          <p:stCondLst>
                                            <p:cond delay="0"/>
                                          </p:stCondLst>
                                        </p:cTn>
                                        <p:tgtEl>
                                          <p:spTgt spid="6">
                                            <p:txEl>
                                              <p:pRg st="0" end="0"/>
                                            </p:txEl>
                                          </p:spTgt>
                                        </p:tgtEl>
                                      </p:cBhvr>
                                    </p:animEffect>
                                    <p:anim calcmode="lin" valueType="num">
                                      <p:cBhvr>
                                        <p:cTn id="40" dur="500" accel="50000">
                                          <p:stCondLst>
                                            <p:cond delay="0"/>
                                          </p:stCondLst>
                                        </p:cTn>
                                        <p:tgtEl>
                                          <p:spTgt spid="6">
                                            <p:txEl>
                                              <p:pRg st="0" end="0"/>
                                            </p:txEl>
                                          </p:spTgt>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6">
                                            <p:txEl>
                                              <p:pRg st="0" end="0"/>
                                            </p:txEl>
                                          </p:spTgt>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6">
                                            <p:txEl>
                                              <p:pRg st="0" end="0"/>
                                            </p:txEl>
                                          </p:spTgt>
                                        </p:tgtEl>
                                        <p:attrNameLst>
                                          <p:attrName>ppt_x</p:attrName>
                                        </p:attrNameLst>
                                      </p:cBhvr>
                                      <p:tavLst>
                                        <p:tav tm="0">
                                          <p:val>
                                            <p:strVal val="ppt_x"/>
                                          </p:val>
                                        </p:tav>
                                        <p:tav tm="100000">
                                          <p:val>
                                            <p:strVal val="ppt_x+.4"/>
                                          </p:val>
                                        </p:tav>
                                      </p:tavLst>
                                    </p:anim>
                                    <p:anim calcmode="lin" valueType="num">
                                      <p:cBhvr>
                                        <p:cTn id="43" dur="1000"/>
                                        <p:tgtEl>
                                          <p:spTgt spid="6">
                                            <p:txEl>
                                              <p:pRg st="0" end="0"/>
                                            </p:txEl>
                                          </p:spTgt>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6">
                                            <p:txEl>
                                              <p:pRg st="0" end="0"/>
                                            </p:txEl>
                                          </p:spTgt>
                                        </p:tgtEl>
                                        <p:attrNameLst>
                                          <p:attrName>style.rotation</p:attrName>
                                        </p:attrNameLst>
                                      </p:cBhvr>
                                      <p:tavLst>
                                        <p:tav tm="0">
                                          <p:val>
                                            <p:fltVal val="0"/>
                                          </p:val>
                                        </p:tav>
                                        <p:tav tm="100000">
                                          <p:val>
                                            <p:fltVal val="-90"/>
                                          </p:val>
                                        </p:tav>
                                      </p:tavLst>
                                    </p:anim>
                                    <p:set>
                                      <p:cBhvr>
                                        <p:cTn id="47" dur="1" fill="hold">
                                          <p:stCondLst>
                                            <p:cond delay="999"/>
                                          </p:stCondLst>
                                        </p:cTn>
                                        <p:tgtEl>
                                          <p:spTgt spid="6">
                                            <p:txEl>
                                              <p:pRg st="0" end="0"/>
                                            </p:txEl>
                                          </p:spTgt>
                                        </p:tgtEl>
                                        <p:attrNameLst>
                                          <p:attrName>style.visibility</p:attrName>
                                        </p:attrNameLst>
                                      </p:cBhvr>
                                      <p:to>
                                        <p:strVal val="hidden"/>
                                      </p:to>
                                    </p:set>
                                  </p:childTnLst>
                                </p:cTn>
                              </p:par>
                              <p:par>
                                <p:cTn id="48" presetID="25" presetClass="exit" presetSubtype="0" fill="hold" grpId="1" nodeType="withEffect">
                                  <p:stCondLst>
                                    <p:cond delay="0"/>
                                  </p:stCondLst>
                                  <p:childTnLst>
                                    <p:animEffect transition="out" filter="fade">
                                      <p:cBhvr>
                                        <p:cTn id="49" dur="1000" accel="50000">
                                          <p:stCondLst>
                                            <p:cond delay="0"/>
                                          </p:stCondLst>
                                        </p:cTn>
                                        <p:tgtEl>
                                          <p:spTgt spid="6">
                                            <p:bg/>
                                          </p:spTgt>
                                        </p:tgtEl>
                                      </p:cBhvr>
                                    </p:animEffect>
                                    <p:anim calcmode="lin" valueType="num">
                                      <p:cBhvr>
                                        <p:cTn id="50" dur="500" accel="50000">
                                          <p:stCondLst>
                                            <p:cond delay="0"/>
                                          </p:stCondLst>
                                        </p:cTn>
                                        <p:tgtEl>
                                          <p:spTgt spid="6">
                                            <p:bg/>
                                          </p:spTgt>
                                        </p:tgtEl>
                                        <p:attrNameLst>
                                          <p:attrName>ppt_y</p:attrName>
                                        </p:attrNameLst>
                                      </p:cBhvr>
                                      <p:tavLst>
                                        <p:tav tm="0">
                                          <p:val>
                                            <p:strVal val="ppt_y"/>
                                          </p:val>
                                        </p:tav>
                                        <p:tav tm="100000">
                                          <p:val>
                                            <p:strVal val="ppt_y+.1"/>
                                          </p:val>
                                        </p:tav>
                                      </p:tavLst>
                                    </p:anim>
                                    <p:anim calcmode="lin" valueType="num">
                                      <p:cBhvr>
                                        <p:cTn id="51" dur="500" decel="50000">
                                          <p:stCondLst>
                                            <p:cond delay="500"/>
                                          </p:stCondLst>
                                        </p:cTn>
                                        <p:tgtEl>
                                          <p:spTgt spid="6">
                                            <p:bg/>
                                          </p:spTgt>
                                        </p:tgtEl>
                                        <p:attrNameLst>
                                          <p:attrName>ppt_y</p:attrName>
                                        </p:attrNameLst>
                                      </p:cBhvr>
                                      <p:tavLst>
                                        <p:tav tm="0">
                                          <p:val>
                                            <p:strVal val="ppt_y"/>
                                          </p:val>
                                        </p:tav>
                                        <p:tav tm="100000">
                                          <p:val>
                                            <p:strVal val="ppt_y-.1"/>
                                          </p:val>
                                        </p:tav>
                                      </p:tavLst>
                                    </p:anim>
                                    <p:anim calcmode="lin" valueType="num">
                                      <p:cBhvr>
                                        <p:cTn id="52" dur="500" accel="50000">
                                          <p:stCondLst>
                                            <p:cond delay="500"/>
                                          </p:stCondLst>
                                        </p:cTn>
                                        <p:tgtEl>
                                          <p:spTgt spid="6">
                                            <p:bg/>
                                          </p:spTgt>
                                        </p:tgtEl>
                                        <p:attrNameLst>
                                          <p:attrName>ppt_x</p:attrName>
                                        </p:attrNameLst>
                                      </p:cBhvr>
                                      <p:tavLst>
                                        <p:tav tm="0">
                                          <p:val>
                                            <p:strVal val="ppt_x"/>
                                          </p:val>
                                        </p:tav>
                                        <p:tav tm="100000">
                                          <p:val>
                                            <p:strVal val="ppt_x+.4"/>
                                          </p:val>
                                        </p:tav>
                                      </p:tavLst>
                                    </p:anim>
                                    <p:anim calcmode="lin" valueType="num">
                                      <p:cBhvr>
                                        <p:cTn id="53" dur="1000"/>
                                        <p:tgtEl>
                                          <p:spTgt spid="6">
                                            <p:bg/>
                                          </p:spTgt>
                                        </p:tgtEl>
                                        <p:attrNameLst>
                                          <p:attrName>ppt_h</p:attrName>
                                        </p:attrNameLst>
                                      </p:cBhvr>
                                      <p:tavLst>
                                        <p:tav tm="0">
                                          <p:val>
                                            <p:strVal val="ppt_h"/>
                                          </p:val>
                                        </p:tav>
                                        <p:tav tm="100000">
                                          <p:val>
                                            <p:strVal val="ppt_h"/>
                                          </p:val>
                                        </p:tav>
                                      </p:tavLst>
                                    </p:anim>
                                    <p:anim calcmode="lin" valueType="num">
                                      <p:cBhvr>
                                        <p:cTn id="54" dur="500" accel="50000">
                                          <p:stCondLst>
                                            <p:cond delay="0"/>
                                          </p:stCondLst>
                                        </p:cTn>
                                        <p:tgtEl>
                                          <p:spTgt spid="6">
                                            <p:bg/>
                                          </p:spTgt>
                                        </p:tgtEl>
                                        <p:attrNameLst>
                                          <p:attrName>ppt_w</p:attrName>
                                        </p:attrNameLst>
                                      </p:cBhvr>
                                      <p:tavLst>
                                        <p:tav tm="0">
                                          <p:val>
                                            <p:strVal val="ppt_w"/>
                                          </p:val>
                                        </p:tav>
                                        <p:tav tm="100000">
                                          <p:val>
                                            <p:strVal val="ppt_w*.05"/>
                                          </p:val>
                                        </p:tav>
                                      </p:tavLst>
                                    </p:anim>
                                    <p:anim calcmode="lin" valueType="num">
                                      <p:cBhvr>
                                        <p:cTn id="55" dur="500" decel="50000">
                                          <p:stCondLst>
                                            <p:cond delay="500"/>
                                          </p:stCondLst>
                                        </p:cTn>
                                        <p:tgtEl>
                                          <p:spTgt spid="6">
                                            <p:bg/>
                                          </p:spTgt>
                                        </p:tgtEl>
                                        <p:attrNameLst>
                                          <p:attrName>ppt_w</p:attrName>
                                        </p:attrNameLst>
                                      </p:cBhvr>
                                      <p:tavLst>
                                        <p:tav tm="0">
                                          <p:val>
                                            <p:strVal val="ppt_w"/>
                                          </p:val>
                                        </p:tav>
                                        <p:tav tm="100000">
                                          <p:val>
                                            <p:strVal val="ppt_w/.05"/>
                                          </p:val>
                                        </p:tav>
                                      </p:tavLst>
                                    </p:anim>
                                    <p:anim calcmode="lin" valueType="num">
                                      <p:cBhvr>
                                        <p:cTn id="56" dur="500" accel="50000">
                                          <p:stCondLst>
                                            <p:cond delay="500"/>
                                          </p:stCondLst>
                                        </p:cTn>
                                        <p:tgtEl>
                                          <p:spTgt spid="6">
                                            <p:bg/>
                                          </p:spTgt>
                                        </p:tgtEl>
                                        <p:attrNameLst>
                                          <p:attrName>style.rotation</p:attrName>
                                        </p:attrNameLst>
                                      </p:cBhvr>
                                      <p:tavLst>
                                        <p:tav tm="0">
                                          <p:val>
                                            <p:fltVal val="0"/>
                                          </p:val>
                                        </p:tav>
                                        <p:tav tm="100000">
                                          <p:val>
                                            <p:fltVal val="-90"/>
                                          </p:val>
                                        </p:tav>
                                      </p:tavLst>
                                    </p:anim>
                                    <p:set>
                                      <p:cBhvr>
                                        <p:cTn id="57" dur="1" fill="hold">
                                          <p:stCondLst>
                                            <p:cond delay="999"/>
                                          </p:stCondLst>
                                        </p:cTn>
                                        <p:tgtEl>
                                          <p:spTgt spid="6">
                                            <p:bg/>
                                          </p:spTgt>
                                        </p:tgtEl>
                                        <p:attrNameLst>
                                          <p:attrName>style.visibility</p:attrName>
                                        </p:attrNameLst>
                                      </p:cBhvr>
                                      <p:to>
                                        <p:strVal val="hidden"/>
                                      </p:to>
                                    </p:set>
                                  </p:childTnLst>
                                </p:cTn>
                              </p:par>
                              <p:par>
                                <p:cTn id="58" presetID="25" presetClass="exit" presetSubtype="0" fill="hold" nodeType="withEffect">
                                  <p:stCondLst>
                                    <p:cond delay="0"/>
                                  </p:stCondLst>
                                  <p:iterate type="wd">
                                    <p:tmPct val="0"/>
                                  </p:iterate>
                                  <p:childTnLst>
                                    <p:animEffect transition="out" filter="fade">
                                      <p:cBhvr>
                                        <p:cTn id="59" dur="1000" accel="50000">
                                          <p:stCondLst>
                                            <p:cond delay="0"/>
                                          </p:stCondLst>
                                        </p:cTn>
                                        <p:tgtEl>
                                          <p:spTgt spid="6">
                                            <p:txEl>
                                              <p:pRg st="0" end="0"/>
                                            </p:txEl>
                                          </p:spTgt>
                                        </p:tgtEl>
                                      </p:cBhvr>
                                    </p:animEffect>
                                    <p:anim calcmode="lin" valueType="num">
                                      <p:cBhvr>
                                        <p:cTn id="60" dur="500" accel="50000">
                                          <p:stCondLst>
                                            <p:cond delay="0"/>
                                          </p:stCondLst>
                                        </p:cTn>
                                        <p:tgtEl>
                                          <p:spTgt spid="6">
                                            <p:txEl>
                                              <p:pRg st="0" end="0"/>
                                            </p:txEl>
                                          </p:spTgt>
                                        </p:tgtEl>
                                        <p:attrNameLst>
                                          <p:attrName>ppt_y</p:attrName>
                                        </p:attrNameLst>
                                      </p:cBhvr>
                                      <p:tavLst>
                                        <p:tav tm="0">
                                          <p:val>
                                            <p:strVal val="ppt_y"/>
                                          </p:val>
                                        </p:tav>
                                        <p:tav tm="100000">
                                          <p:val>
                                            <p:strVal val="ppt_y+.1"/>
                                          </p:val>
                                        </p:tav>
                                      </p:tavLst>
                                    </p:anim>
                                    <p:anim calcmode="lin" valueType="num">
                                      <p:cBhvr>
                                        <p:cTn id="61" dur="500" decel="50000">
                                          <p:stCondLst>
                                            <p:cond delay="500"/>
                                          </p:stCondLst>
                                        </p:cTn>
                                        <p:tgtEl>
                                          <p:spTgt spid="6">
                                            <p:txEl>
                                              <p:pRg st="0" end="0"/>
                                            </p:txEl>
                                          </p:spTgt>
                                        </p:tgtEl>
                                        <p:attrNameLst>
                                          <p:attrName>ppt_y</p:attrName>
                                        </p:attrNameLst>
                                      </p:cBhvr>
                                      <p:tavLst>
                                        <p:tav tm="0">
                                          <p:val>
                                            <p:strVal val="ppt_y"/>
                                          </p:val>
                                        </p:tav>
                                        <p:tav tm="100000">
                                          <p:val>
                                            <p:strVal val="ppt_y-.1"/>
                                          </p:val>
                                        </p:tav>
                                      </p:tavLst>
                                    </p:anim>
                                    <p:anim calcmode="lin" valueType="num">
                                      <p:cBhvr>
                                        <p:cTn id="62" dur="500" accel="50000">
                                          <p:stCondLst>
                                            <p:cond delay="500"/>
                                          </p:stCondLst>
                                        </p:cTn>
                                        <p:tgtEl>
                                          <p:spTgt spid="6">
                                            <p:txEl>
                                              <p:pRg st="0" end="0"/>
                                            </p:txEl>
                                          </p:spTgt>
                                        </p:tgtEl>
                                        <p:attrNameLst>
                                          <p:attrName>ppt_x</p:attrName>
                                        </p:attrNameLst>
                                      </p:cBhvr>
                                      <p:tavLst>
                                        <p:tav tm="0">
                                          <p:val>
                                            <p:strVal val="ppt_x"/>
                                          </p:val>
                                        </p:tav>
                                        <p:tav tm="100000">
                                          <p:val>
                                            <p:strVal val="ppt_x+.4"/>
                                          </p:val>
                                        </p:tav>
                                      </p:tavLst>
                                    </p:anim>
                                    <p:anim calcmode="lin" valueType="num">
                                      <p:cBhvr>
                                        <p:cTn id="63" dur="1000"/>
                                        <p:tgtEl>
                                          <p:spTgt spid="6">
                                            <p:txEl>
                                              <p:pRg st="0" end="0"/>
                                            </p:txEl>
                                          </p:spTgt>
                                        </p:tgtEl>
                                        <p:attrNameLst>
                                          <p:attrName>ppt_h</p:attrName>
                                        </p:attrNameLst>
                                      </p:cBhvr>
                                      <p:tavLst>
                                        <p:tav tm="0">
                                          <p:val>
                                            <p:strVal val="ppt_h"/>
                                          </p:val>
                                        </p:tav>
                                        <p:tav tm="100000">
                                          <p:val>
                                            <p:strVal val="ppt_h"/>
                                          </p:val>
                                        </p:tav>
                                      </p:tavLst>
                                    </p:anim>
                                    <p:anim calcmode="lin" valueType="num">
                                      <p:cBhvr>
                                        <p:cTn id="64" dur="500" accel="50000">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65" dur="500" decel="50000">
                                          <p:stCondLst>
                                            <p:cond delay="50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66" dur="500" accel="50000">
                                          <p:stCondLst>
                                            <p:cond delay="500"/>
                                          </p:stCondLst>
                                        </p:cTn>
                                        <p:tgtEl>
                                          <p:spTgt spid="6">
                                            <p:txEl>
                                              <p:pRg st="0" end="0"/>
                                            </p:txEl>
                                          </p:spTgt>
                                        </p:tgtEl>
                                        <p:attrNameLst>
                                          <p:attrName>style.rotation</p:attrName>
                                        </p:attrNameLst>
                                      </p:cBhvr>
                                      <p:tavLst>
                                        <p:tav tm="0">
                                          <p:val>
                                            <p:fltVal val="0"/>
                                          </p:val>
                                        </p:tav>
                                        <p:tav tm="100000">
                                          <p:val>
                                            <p:fltVal val="-90"/>
                                          </p:val>
                                        </p:tav>
                                      </p:tavLst>
                                    </p:anim>
                                    <p:set>
                                      <p:cBhvr>
                                        <p:cTn id="67" dur="1" fill="hold">
                                          <p:stCondLst>
                                            <p:cond delay="999"/>
                                          </p:stCondLst>
                                        </p:cTn>
                                        <p:tgtEl>
                                          <p:spTgt spid="6">
                                            <p:txEl>
                                              <p:pRg st="0" end="0"/>
                                            </p:txEl>
                                          </p:spTgt>
                                        </p:tgtEl>
                                        <p:attrNameLst>
                                          <p:attrName>style.visibility</p:attrName>
                                        </p:attrNameLst>
                                      </p:cBhvr>
                                      <p:to>
                                        <p:strVal val="hidden"/>
                                      </p:to>
                                    </p:set>
                                  </p:childTnLst>
                                </p:cTn>
                              </p:par>
                              <p:par>
                                <p:cTn id="68" presetID="2" presetClass="entr" presetSubtype="12" fill="hold" nodeType="withEffect">
                                  <p:stCondLst>
                                    <p:cond delay="100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500" fill="hold"/>
                                        <p:tgtEl>
                                          <p:spTgt spid="29"/>
                                        </p:tgtEl>
                                        <p:attrNameLst>
                                          <p:attrName>ppt_x</p:attrName>
                                        </p:attrNameLst>
                                      </p:cBhvr>
                                      <p:tavLst>
                                        <p:tav tm="0">
                                          <p:val>
                                            <p:strVal val="0-#ppt_w/2"/>
                                          </p:val>
                                        </p:tav>
                                        <p:tav tm="100000">
                                          <p:val>
                                            <p:strVal val="#ppt_x"/>
                                          </p:val>
                                        </p:tav>
                                      </p:tavLst>
                                    </p:anim>
                                    <p:anim calcmode="lin" valueType="num">
                                      <p:cBhvr additive="base">
                                        <p:cTn id="71" dur="500" fill="hold"/>
                                        <p:tgtEl>
                                          <p:spTgt spid="29"/>
                                        </p:tgtEl>
                                        <p:attrNameLst>
                                          <p:attrName>ppt_y</p:attrName>
                                        </p:attrNameLst>
                                      </p:cBhvr>
                                      <p:tavLst>
                                        <p:tav tm="0">
                                          <p:val>
                                            <p:strVal val="1+#ppt_h/2"/>
                                          </p:val>
                                        </p:tav>
                                        <p:tav tm="100000">
                                          <p:val>
                                            <p:strVal val="#ppt_y"/>
                                          </p:val>
                                        </p:tav>
                                      </p:tavLst>
                                    </p:anim>
                                  </p:childTnLst>
                                </p:cTn>
                              </p:par>
                              <p:par>
                                <p:cTn id="72" presetID="2" presetClass="entr" presetSubtype="1" fill="hold" nodeType="withEffect">
                                  <p:stCondLst>
                                    <p:cond delay="1500"/>
                                  </p:stCondLst>
                                  <p:childTnLst>
                                    <p:set>
                                      <p:cBhvr>
                                        <p:cTn id="73" dur="1" fill="hold">
                                          <p:stCondLst>
                                            <p:cond delay="0"/>
                                          </p:stCondLst>
                                        </p:cTn>
                                        <p:tgtEl>
                                          <p:spTgt spid="30"/>
                                        </p:tgtEl>
                                        <p:attrNameLst>
                                          <p:attrName>style.visibility</p:attrName>
                                        </p:attrNameLst>
                                      </p:cBhvr>
                                      <p:to>
                                        <p:strVal val="visible"/>
                                      </p:to>
                                    </p:set>
                                    <p:anim calcmode="lin" valueType="num">
                                      <p:cBhvr additive="base">
                                        <p:cTn id="74" dur="500" fill="hold"/>
                                        <p:tgtEl>
                                          <p:spTgt spid="30"/>
                                        </p:tgtEl>
                                        <p:attrNameLst>
                                          <p:attrName>ppt_x</p:attrName>
                                        </p:attrNameLst>
                                      </p:cBhvr>
                                      <p:tavLst>
                                        <p:tav tm="0">
                                          <p:val>
                                            <p:strVal val="#ppt_x"/>
                                          </p:val>
                                        </p:tav>
                                        <p:tav tm="100000">
                                          <p:val>
                                            <p:strVal val="#ppt_x"/>
                                          </p:val>
                                        </p:tav>
                                      </p:tavLst>
                                    </p:anim>
                                    <p:anim calcmode="lin" valueType="num">
                                      <p:cBhvr additive="base">
                                        <p:cTn id="75" dur="500" fill="hold"/>
                                        <p:tgtEl>
                                          <p:spTgt spid="30"/>
                                        </p:tgtEl>
                                        <p:attrNameLst>
                                          <p:attrName>ppt_y</p:attrName>
                                        </p:attrNameLst>
                                      </p:cBhvr>
                                      <p:tavLst>
                                        <p:tav tm="0">
                                          <p:val>
                                            <p:strVal val="0-#ppt_h/2"/>
                                          </p:val>
                                        </p:tav>
                                        <p:tav tm="100000">
                                          <p:val>
                                            <p:strVal val="#ppt_y"/>
                                          </p:val>
                                        </p:tav>
                                      </p:tavLst>
                                    </p:anim>
                                  </p:childTnLst>
                                </p:cTn>
                              </p:par>
                              <p:par>
                                <p:cTn id="76" presetID="2" presetClass="entr" presetSubtype="4" fill="hold" nodeType="withEffect">
                                  <p:stCondLst>
                                    <p:cond delay="2000"/>
                                  </p:stCondLst>
                                  <p:childTnLst>
                                    <p:set>
                                      <p:cBhvr>
                                        <p:cTn id="77" dur="1" fill="hold">
                                          <p:stCondLst>
                                            <p:cond delay="0"/>
                                          </p:stCondLst>
                                        </p:cTn>
                                        <p:tgtEl>
                                          <p:spTgt spid="31"/>
                                        </p:tgtEl>
                                        <p:attrNameLst>
                                          <p:attrName>style.visibility</p:attrName>
                                        </p:attrNameLst>
                                      </p:cBhvr>
                                      <p:to>
                                        <p:strVal val="visible"/>
                                      </p:to>
                                    </p:set>
                                    <p:anim calcmode="lin" valueType="num">
                                      <p:cBhvr additive="base">
                                        <p:cTn id="78" dur="500" fill="hold"/>
                                        <p:tgtEl>
                                          <p:spTgt spid="31"/>
                                        </p:tgtEl>
                                        <p:attrNameLst>
                                          <p:attrName>ppt_x</p:attrName>
                                        </p:attrNameLst>
                                      </p:cBhvr>
                                      <p:tavLst>
                                        <p:tav tm="0">
                                          <p:val>
                                            <p:strVal val="#ppt_x"/>
                                          </p:val>
                                        </p:tav>
                                        <p:tav tm="100000">
                                          <p:val>
                                            <p:strVal val="#ppt_x"/>
                                          </p:val>
                                        </p:tav>
                                      </p:tavLst>
                                    </p:anim>
                                    <p:anim calcmode="lin" valueType="num">
                                      <p:cBhvr additive="base">
                                        <p:cTn id="79" dur="500" fill="hold"/>
                                        <p:tgtEl>
                                          <p:spTgt spid="31"/>
                                        </p:tgtEl>
                                        <p:attrNameLst>
                                          <p:attrName>ppt_y</p:attrName>
                                        </p:attrNameLst>
                                      </p:cBhvr>
                                      <p:tavLst>
                                        <p:tav tm="0">
                                          <p:val>
                                            <p:strVal val="1+#ppt_h/2"/>
                                          </p:val>
                                        </p:tav>
                                        <p:tav tm="100000">
                                          <p:val>
                                            <p:strVal val="#ppt_y"/>
                                          </p:val>
                                        </p:tav>
                                      </p:tavLst>
                                    </p:anim>
                                  </p:childTnLst>
                                </p:cTn>
                              </p:par>
                              <p:par>
                                <p:cTn id="80" presetID="2" presetClass="entr" presetSubtype="3" fill="hold" nodeType="withEffect">
                                  <p:stCondLst>
                                    <p:cond delay="2500"/>
                                  </p:stCondLst>
                                  <p:childTnLst>
                                    <p:set>
                                      <p:cBhvr>
                                        <p:cTn id="81" dur="1" fill="hold">
                                          <p:stCondLst>
                                            <p:cond delay="0"/>
                                          </p:stCondLst>
                                        </p:cTn>
                                        <p:tgtEl>
                                          <p:spTgt spid="2048"/>
                                        </p:tgtEl>
                                        <p:attrNameLst>
                                          <p:attrName>style.visibility</p:attrName>
                                        </p:attrNameLst>
                                      </p:cBhvr>
                                      <p:to>
                                        <p:strVal val="visible"/>
                                      </p:to>
                                    </p:set>
                                    <p:anim calcmode="lin" valueType="num">
                                      <p:cBhvr additive="base">
                                        <p:cTn id="82" dur="500" fill="hold"/>
                                        <p:tgtEl>
                                          <p:spTgt spid="2048"/>
                                        </p:tgtEl>
                                        <p:attrNameLst>
                                          <p:attrName>ppt_x</p:attrName>
                                        </p:attrNameLst>
                                      </p:cBhvr>
                                      <p:tavLst>
                                        <p:tav tm="0">
                                          <p:val>
                                            <p:strVal val="1+#ppt_w/2"/>
                                          </p:val>
                                        </p:tav>
                                        <p:tav tm="100000">
                                          <p:val>
                                            <p:strVal val="#ppt_x"/>
                                          </p:val>
                                        </p:tav>
                                      </p:tavLst>
                                    </p:anim>
                                    <p:anim calcmode="lin" valueType="num">
                                      <p:cBhvr additive="base">
                                        <p:cTn id="83" dur="500" fill="hold"/>
                                        <p:tgtEl>
                                          <p:spTgt spid="2048"/>
                                        </p:tgtEl>
                                        <p:attrNameLst>
                                          <p:attrName>ppt_y</p:attrName>
                                        </p:attrNameLst>
                                      </p:cBhvr>
                                      <p:tavLst>
                                        <p:tav tm="0">
                                          <p:val>
                                            <p:strVal val="0-#ppt_h/2"/>
                                          </p:val>
                                        </p:tav>
                                        <p:tav tm="100000">
                                          <p:val>
                                            <p:strVal val="#ppt_y"/>
                                          </p:val>
                                        </p:tav>
                                      </p:tavLst>
                                    </p:anim>
                                  </p:childTnLst>
                                </p:cTn>
                              </p:par>
                              <p:par>
                                <p:cTn id="84" presetID="22" presetClass="entr" presetSubtype="1" fill="hold" grpId="0" nodeType="withEffect">
                                  <p:stCondLst>
                                    <p:cond delay="4000"/>
                                  </p:stCondLst>
                                  <p:childTnLst>
                                    <p:set>
                                      <p:cBhvr>
                                        <p:cTn id="85" dur="1" fill="hold">
                                          <p:stCondLst>
                                            <p:cond delay="0"/>
                                          </p:stCondLst>
                                        </p:cTn>
                                        <p:tgtEl>
                                          <p:spTgt spid="19"/>
                                        </p:tgtEl>
                                        <p:attrNameLst>
                                          <p:attrName>style.visibility</p:attrName>
                                        </p:attrNameLst>
                                      </p:cBhvr>
                                      <p:to>
                                        <p:strVal val="visible"/>
                                      </p:to>
                                    </p:set>
                                    <p:animEffect transition="in" filter="wipe(up)">
                                      <p:cBhvr>
                                        <p:cTn id="86" dur="1000"/>
                                        <p:tgtEl>
                                          <p:spTgt spid="19"/>
                                        </p:tgtEl>
                                      </p:cBhvr>
                                    </p:animEffect>
                                  </p:childTnLst>
                                </p:cTn>
                              </p:par>
                              <p:par>
                                <p:cTn id="87" presetID="22" presetClass="entr" presetSubtype="4" fill="hold" grpId="0" nodeType="withEffect">
                                  <p:stCondLst>
                                    <p:cond delay="5000"/>
                                  </p:stCondLst>
                                  <p:childTnLst>
                                    <p:set>
                                      <p:cBhvr>
                                        <p:cTn id="88" dur="1" fill="hold">
                                          <p:stCondLst>
                                            <p:cond delay="0"/>
                                          </p:stCondLst>
                                        </p:cTn>
                                        <p:tgtEl>
                                          <p:spTgt spid="22"/>
                                        </p:tgtEl>
                                        <p:attrNameLst>
                                          <p:attrName>style.visibility</p:attrName>
                                        </p:attrNameLst>
                                      </p:cBhvr>
                                      <p:to>
                                        <p:strVal val="visible"/>
                                      </p:to>
                                    </p:set>
                                    <p:animEffect transition="in" filter="wipe(down)">
                                      <p:cBhvr>
                                        <p:cTn id="89" dur="1000"/>
                                        <p:tgtEl>
                                          <p:spTgt spid="22"/>
                                        </p:tgtEl>
                                      </p:cBhvr>
                                    </p:animEffect>
                                  </p:childTnLst>
                                </p:cTn>
                              </p:par>
                              <p:par>
                                <p:cTn id="90" presetID="22" presetClass="entr" presetSubtype="1" fill="hold" grpId="0" nodeType="withEffect">
                                  <p:stCondLst>
                                    <p:cond delay="5900"/>
                                  </p:stCondLst>
                                  <p:childTnLst>
                                    <p:set>
                                      <p:cBhvr>
                                        <p:cTn id="91" dur="1" fill="hold">
                                          <p:stCondLst>
                                            <p:cond delay="0"/>
                                          </p:stCondLst>
                                        </p:cTn>
                                        <p:tgtEl>
                                          <p:spTgt spid="23"/>
                                        </p:tgtEl>
                                        <p:attrNameLst>
                                          <p:attrName>style.visibility</p:attrName>
                                        </p:attrNameLst>
                                      </p:cBhvr>
                                      <p:to>
                                        <p:strVal val="visible"/>
                                      </p:to>
                                    </p:set>
                                    <p:animEffect transition="in" filter="wipe(up)">
                                      <p:cBhvr>
                                        <p:cTn id="92" dur="1000"/>
                                        <p:tgtEl>
                                          <p:spTgt spid="23"/>
                                        </p:tgtEl>
                                      </p:cBhvr>
                                    </p:animEffect>
                                  </p:childTnLst>
                                </p:cTn>
                              </p:par>
                              <p:par>
                                <p:cTn id="93" presetID="22" presetClass="entr" presetSubtype="4" fill="hold" grpId="0" nodeType="withEffect">
                                  <p:stCondLst>
                                    <p:cond delay="6900"/>
                                  </p:stCondLst>
                                  <p:childTnLst>
                                    <p:set>
                                      <p:cBhvr>
                                        <p:cTn id="94" dur="1" fill="hold">
                                          <p:stCondLst>
                                            <p:cond delay="0"/>
                                          </p:stCondLst>
                                        </p:cTn>
                                        <p:tgtEl>
                                          <p:spTgt spid="24"/>
                                        </p:tgtEl>
                                        <p:attrNameLst>
                                          <p:attrName>style.visibility</p:attrName>
                                        </p:attrNameLst>
                                      </p:cBhvr>
                                      <p:to>
                                        <p:strVal val="visible"/>
                                      </p:to>
                                    </p:set>
                                    <p:animEffect transition="in" filter="wipe(down)">
                                      <p:cBhvr>
                                        <p:cTn id="9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animBg="1"/>
      <p:bldP spid="6" grpId="1" build="allAtOnce" animBg="1"/>
      <p:bldP spid="19" grpId="0" animBg="1"/>
      <p:bldP spid="22" grpId="0" animBg="1"/>
      <p:bldP spid="23"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762000" y="619445"/>
            <a:ext cx="3374824"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Optical Fiber</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289" name="Flowchart: Display 288"/>
          <p:cNvSpPr/>
          <p:nvPr/>
        </p:nvSpPr>
        <p:spPr>
          <a:xfrm>
            <a:off x="2040971" y="1524000"/>
            <a:ext cx="6527902" cy="3990109"/>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sz="2400" b="1" dirty="0"/>
              <a:t>Fiber-optic communication</a:t>
            </a:r>
            <a:r>
              <a:rPr lang="en-US" sz="2400" dirty="0"/>
              <a:t> is a method of transmitting information from one place to another by sending pulses of light through an optical fiber. The light forms an electromagnetic carrier wave that is modulated to carry information</a:t>
            </a:r>
            <a:endParaRPr lang="en-US" sz="2400" b="1" dirty="0"/>
          </a:p>
        </p:txBody>
      </p:sp>
      <p:sp>
        <p:nvSpPr>
          <p:cNvPr id="290" name="Flowchart: Display 289"/>
          <p:cNvSpPr/>
          <p:nvPr/>
        </p:nvSpPr>
        <p:spPr>
          <a:xfrm flipH="1">
            <a:off x="457200" y="1655203"/>
            <a:ext cx="8147304" cy="4123944"/>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b="1" dirty="0"/>
              <a:t>Optical fiber transmits a signal-encoded </a:t>
            </a:r>
            <a:r>
              <a:rPr lang="en-US" sz="2400" b="1" dirty="0" smtClean="0"/>
              <a:t>beam of </a:t>
            </a:r>
            <a:r>
              <a:rPr lang="en-US" sz="2400" b="1" dirty="0"/>
              <a:t>light by means of total internal reflection</a:t>
            </a:r>
            <a:r>
              <a:rPr lang="en-US" sz="2400" b="1" dirty="0" smtClean="0"/>
              <a:t>. Total </a:t>
            </a:r>
            <a:r>
              <a:rPr lang="en-US" sz="2400" b="1" dirty="0"/>
              <a:t>internal reflection can occur </a:t>
            </a:r>
            <a:r>
              <a:rPr lang="en-US" sz="2400" b="1" dirty="0" smtClean="0"/>
              <a:t>in any </a:t>
            </a:r>
            <a:r>
              <a:rPr lang="en-US" sz="2400" b="1" dirty="0"/>
              <a:t>transparent medium that has a higher index of refraction than the </a:t>
            </a:r>
            <a:r>
              <a:rPr lang="en-US" sz="2400" b="1" dirty="0" smtClean="0"/>
              <a:t>surrounding medium. In effect, the </a:t>
            </a:r>
            <a:r>
              <a:rPr lang="en-US" sz="2400" b="1" dirty="0"/>
              <a:t>optical fiber acts as a waveguide for frequencies in the </a:t>
            </a:r>
            <a:r>
              <a:rPr lang="en-US" sz="2400" b="1" dirty="0" smtClean="0"/>
              <a:t>range of </a:t>
            </a:r>
            <a:r>
              <a:rPr lang="en-US" sz="2400" b="1" dirty="0"/>
              <a:t>about to Hertz</a:t>
            </a:r>
            <a:r>
              <a:rPr lang="en-US" sz="2400" b="1" dirty="0" smtClean="0"/>
              <a:t>; this </a:t>
            </a:r>
            <a:r>
              <a:rPr lang="en-US" sz="2400" b="1" dirty="0"/>
              <a:t>covers portions of the infrared and visible spectra</a:t>
            </a:r>
            <a:r>
              <a:rPr lang="en-US" sz="2400" b="1" dirty="0" smtClean="0"/>
              <a:t>.</a:t>
            </a:r>
            <a:endParaRPr lang="en-US" sz="2400" b="1" dirty="0">
              <a:effectLst/>
            </a:endParaRPr>
          </a:p>
        </p:txBody>
      </p:sp>
    </p:spTree>
    <p:extLst>
      <p:ext uri="{BB962C8B-B14F-4D97-AF65-F5344CB8AC3E}">
        <p14:creationId xmlns:p14="http://schemas.microsoft.com/office/powerpoint/2010/main" val="7733858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800"/>
                                  </p:stCondLst>
                                  <p:childTnLst>
                                    <p:set>
                                      <p:cBhvr>
                                        <p:cTn id="11" dur="1" fill="hold">
                                          <p:stCondLst>
                                            <p:cond delay="0"/>
                                          </p:stCondLst>
                                        </p:cTn>
                                        <p:tgtEl>
                                          <p:spTgt spid="289"/>
                                        </p:tgtEl>
                                        <p:attrNameLst>
                                          <p:attrName>style.visibility</p:attrName>
                                        </p:attrNameLst>
                                      </p:cBhvr>
                                      <p:to>
                                        <p:strVal val="visible"/>
                                      </p:to>
                                    </p:set>
                                    <p:animEffect transition="in" filter="wipe(right)">
                                      <p:cBhvr>
                                        <p:cTn id="12" dur="1000"/>
                                        <p:tgtEl>
                                          <p:spTgt spid="289"/>
                                        </p:tgtEl>
                                      </p:cBhvr>
                                    </p:animEffect>
                                  </p:childTnLst>
                                </p:cTn>
                              </p:par>
                              <p:par>
                                <p:cTn id="13" presetID="10" presetClass="entr" presetSubtype="0" fill="hold" nodeType="withEffect">
                                  <p:stCondLst>
                                    <p:cond delay="2500"/>
                                  </p:stCondLst>
                                  <p:iterate type="wd">
                                    <p:tmPct val="0"/>
                                  </p:iterate>
                                  <p:childTnLst>
                                    <p:set>
                                      <p:cBhvr>
                                        <p:cTn id="14" dur="1" fill="hold">
                                          <p:stCondLst>
                                            <p:cond delay="0"/>
                                          </p:stCondLst>
                                        </p:cTn>
                                        <p:tgtEl>
                                          <p:spTgt spid="289">
                                            <p:txEl>
                                              <p:pRg st="0" end="0"/>
                                            </p:txEl>
                                          </p:spTgt>
                                        </p:tgtEl>
                                        <p:attrNameLst>
                                          <p:attrName>style.visibility</p:attrName>
                                        </p:attrNameLst>
                                      </p:cBhvr>
                                      <p:to>
                                        <p:strVal val="visible"/>
                                      </p:to>
                                    </p:set>
                                    <p:animEffect transition="in" filter="fade">
                                      <p:cBhvr>
                                        <p:cTn id="15" dur="500"/>
                                        <p:tgtEl>
                                          <p:spTgt spid="289">
                                            <p:txEl>
                                              <p:pRg st="0" end="0"/>
                                            </p:txEl>
                                          </p:spTgt>
                                        </p:tgtEl>
                                      </p:cBhvr>
                                    </p:animEffect>
                                  </p:childTnLst>
                                </p:cTn>
                              </p:par>
                              <p:par>
                                <p:cTn id="16" presetID="34" presetClass="emph" presetSubtype="0" fill="hold" nodeType="withEffect">
                                  <p:stCondLst>
                                    <p:cond delay="3000"/>
                                  </p:stCondLst>
                                  <p:iterate type="wd">
                                    <p:tmPct val="10000"/>
                                  </p:iterate>
                                  <p:childTnLst>
                                    <p:animMotion origin="layout" path="M 0.0 0.0 L 0.0 -0.07213" pathEditMode="relative" ptsTypes="">
                                      <p:cBhvr>
                                        <p:cTn id="17" dur="250" accel="50000" decel="50000" autoRev="1" fill="hold">
                                          <p:stCondLst>
                                            <p:cond delay="0"/>
                                          </p:stCondLst>
                                        </p:cTn>
                                        <p:tgtEl>
                                          <p:spTgt spid="289">
                                            <p:txEl>
                                              <p:pRg st="0" end="0"/>
                                            </p:txEl>
                                          </p:spTgt>
                                        </p:tgtEl>
                                        <p:attrNameLst>
                                          <p:attrName>ppt_x</p:attrName>
                                          <p:attrName>ppt_y</p:attrName>
                                        </p:attrNameLst>
                                      </p:cBhvr>
                                    </p:animMotion>
                                    <p:animRot by="1500000">
                                      <p:cBhvr>
                                        <p:cTn id="18" dur="125" fill="hold">
                                          <p:stCondLst>
                                            <p:cond delay="0"/>
                                          </p:stCondLst>
                                        </p:cTn>
                                        <p:tgtEl>
                                          <p:spTgt spid="289">
                                            <p:txEl>
                                              <p:pRg st="0" end="0"/>
                                            </p:txEl>
                                          </p:spTgt>
                                        </p:tgtEl>
                                        <p:attrNameLst>
                                          <p:attrName>r</p:attrName>
                                        </p:attrNameLst>
                                      </p:cBhvr>
                                    </p:animRot>
                                    <p:animRot by="-1500000">
                                      <p:cBhvr>
                                        <p:cTn id="19" dur="125" fill="hold">
                                          <p:stCondLst>
                                            <p:cond delay="125"/>
                                          </p:stCondLst>
                                        </p:cTn>
                                        <p:tgtEl>
                                          <p:spTgt spid="289">
                                            <p:txEl>
                                              <p:pRg st="0" end="0"/>
                                            </p:txEl>
                                          </p:spTgt>
                                        </p:tgtEl>
                                        <p:attrNameLst>
                                          <p:attrName>r</p:attrName>
                                        </p:attrNameLst>
                                      </p:cBhvr>
                                    </p:animRot>
                                    <p:animRot by="-1500000">
                                      <p:cBhvr>
                                        <p:cTn id="20" dur="125" fill="hold">
                                          <p:stCondLst>
                                            <p:cond delay="250"/>
                                          </p:stCondLst>
                                        </p:cTn>
                                        <p:tgtEl>
                                          <p:spTgt spid="289">
                                            <p:txEl>
                                              <p:pRg st="0" end="0"/>
                                            </p:txEl>
                                          </p:spTgt>
                                        </p:tgtEl>
                                        <p:attrNameLst>
                                          <p:attrName>r</p:attrName>
                                        </p:attrNameLst>
                                      </p:cBhvr>
                                    </p:animRot>
                                    <p:animRot by="1500000">
                                      <p:cBhvr>
                                        <p:cTn id="21" dur="125" fill="hold">
                                          <p:stCondLst>
                                            <p:cond delay="375"/>
                                          </p:stCondLst>
                                        </p:cTn>
                                        <p:tgtEl>
                                          <p:spTgt spid="289">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90"/>
                                        </p:tgtEl>
                                        <p:attrNameLst>
                                          <p:attrName>style.visibility</p:attrName>
                                        </p:attrNameLst>
                                      </p:cBhvr>
                                      <p:to>
                                        <p:strVal val="visible"/>
                                      </p:to>
                                    </p:set>
                                    <p:animEffect transition="in" filter="wipe(left)">
                                      <p:cBhvr>
                                        <p:cTn id="26" dur="1000"/>
                                        <p:tgtEl>
                                          <p:spTgt spid="290"/>
                                        </p:tgtEl>
                                      </p:cBhvr>
                                    </p:animEffect>
                                  </p:childTnLst>
                                </p:cTn>
                              </p:par>
                              <p:par>
                                <p:cTn id="27" presetID="10" presetClass="entr" presetSubtype="0" fill="hold" nodeType="withEffect">
                                  <p:stCondLst>
                                    <p:cond delay="700"/>
                                  </p:stCondLst>
                                  <p:iterate type="wd">
                                    <p:tmPct val="0"/>
                                  </p:iterate>
                                  <p:childTnLst>
                                    <p:set>
                                      <p:cBhvr>
                                        <p:cTn id="28" dur="1" fill="hold">
                                          <p:stCondLst>
                                            <p:cond delay="0"/>
                                          </p:stCondLst>
                                        </p:cTn>
                                        <p:tgtEl>
                                          <p:spTgt spid="290">
                                            <p:txEl>
                                              <p:pRg st="0" end="0"/>
                                            </p:txEl>
                                          </p:spTgt>
                                        </p:tgtEl>
                                        <p:attrNameLst>
                                          <p:attrName>style.visibility</p:attrName>
                                        </p:attrNameLst>
                                      </p:cBhvr>
                                      <p:to>
                                        <p:strVal val="visible"/>
                                      </p:to>
                                    </p:set>
                                    <p:animEffect transition="in" filter="fade">
                                      <p:cBhvr>
                                        <p:cTn id="29" dur="500"/>
                                        <p:tgtEl>
                                          <p:spTgt spid="290">
                                            <p:txEl>
                                              <p:pRg st="0" end="0"/>
                                            </p:txEl>
                                          </p:spTgt>
                                        </p:tgtEl>
                                      </p:cBhvr>
                                    </p:animEffect>
                                  </p:childTnLst>
                                </p:cTn>
                              </p:par>
                              <p:par>
                                <p:cTn id="30" presetID="34" presetClass="emph" presetSubtype="0" fill="hold" nodeType="withEffect">
                                  <p:stCondLst>
                                    <p:cond delay="1300"/>
                                  </p:stCondLst>
                                  <p:iterate type="wd">
                                    <p:tmPct val="10000"/>
                                  </p:iterate>
                                  <p:childTnLst>
                                    <p:animMotion origin="layout" path="M 0.0 0.0 L 0.0 -0.07213" pathEditMode="relative" ptsTypes="">
                                      <p:cBhvr>
                                        <p:cTn id="31" dur="250" accel="50000" decel="50000" autoRev="1" fill="hold">
                                          <p:stCondLst>
                                            <p:cond delay="0"/>
                                          </p:stCondLst>
                                        </p:cTn>
                                        <p:tgtEl>
                                          <p:spTgt spid="290">
                                            <p:txEl>
                                              <p:pRg st="0" end="0"/>
                                            </p:txEl>
                                          </p:spTgt>
                                        </p:tgtEl>
                                        <p:attrNameLst>
                                          <p:attrName>ppt_x</p:attrName>
                                          <p:attrName>ppt_y</p:attrName>
                                        </p:attrNameLst>
                                      </p:cBhvr>
                                    </p:animMotion>
                                    <p:animRot by="1500000">
                                      <p:cBhvr>
                                        <p:cTn id="32" dur="125" fill="hold">
                                          <p:stCondLst>
                                            <p:cond delay="0"/>
                                          </p:stCondLst>
                                        </p:cTn>
                                        <p:tgtEl>
                                          <p:spTgt spid="290">
                                            <p:txEl>
                                              <p:pRg st="0" end="0"/>
                                            </p:txEl>
                                          </p:spTgt>
                                        </p:tgtEl>
                                        <p:attrNameLst>
                                          <p:attrName>r</p:attrName>
                                        </p:attrNameLst>
                                      </p:cBhvr>
                                    </p:animRot>
                                    <p:animRot by="-1500000">
                                      <p:cBhvr>
                                        <p:cTn id="33" dur="125" fill="hold">
                                          <p:stCondLst>
                                            <p:cond delay="125"/>
                                          </p:stCondLst>
                                        </p:cTn>
                                        <p:tgtEl>
                                          <p:spTgt spid="290">
                                            <p:txEl>
                                              <p:pRg st="0" end="0"/>
                                            </p:txEl>
                                          </p:spTgt>
                                        </p:tgtEl>
                                        <p:attrNameLst>
                                          <p:attrName>r</p:attrName>
                                        </p:attrNameLst>
                                      </p:cBhvr>
                                    </p:animRot>
                                    <p:animRot by="-1500000">
                                      <p:cBhvr>
                                        <p:cTn id="34" dur="125" fill="hold">
                                          <p:stCondLst>
                                            <p:cond delay="250"/>
                                          </p:stCondLst>
                                        </p:cTn>
                                        <p:tgtEl>
                                          <p:spTgt spid="290">
                                            <p:txEl>
                                              <p:pRg st="0" end="0"/>
                                            </p:txEl>
                                          </p:spTgt>
                                        </p:tgtEl>
                                        <p:attrNameLst>
                                          <p:attrName>r</p:attrName>
                                        </p:attrNameLst>
                                      </p:cBhvr>
                                    </p:animRot>
                                    <p:animRot by="1500000">
                                      <p:cBhvr>
                                        <p:cTn id="35" dur="125" fill="hold">
                                          <p:stCondLst>
                                            <p:cond delay="375"/>
                                          </p:stCondLst>
                                        </p:cTn>
                                        <p:tgtEl>
                                          <p:spTgt spid="29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89" grpId="0" animBg="1"/>
      <p:bldP spid="29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901692" y="207026"/>
            <a:ext cx="7766712" cy="707886"/>
          </a:xfrm>
          <a:prstGeom prst="rect">
            <a:avLst/>
          </a:prstGeom>
          <a:noFill/>
          <a:ln>
            <a:noFill/>
          </a:ln>
          <a:effectLst>
            <a:outerShdw blurRad="225425" dist="50800" dir="5220000" algn="ctr">
              <a:srgbClr val="000000">
                <a:alpha val="33000"/>
              </a:srgbClr>
            </a:outerShdw>
          </a:effectLst>
          <a:scene3d>
            <a:camera prst="perspectiveRelaxedModerately"/>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Optical Fiber Transmission Modes</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grpSp>
        <p:nvGrpSpPr>
          <p:cNvPr id="3" name="Group 2"/>
          <p:cNvGrpSpPr/>
          <p:nvPr/>
        </p:nvGrpSpPr>
        <p:grpSpPr>
          <a:xfrm>
            <a:off x="700377" y="3153102"/>
            <a:ext cx="7544989" cy="1648446"/>
            <a:chOff x="700377" y="3153102"/>
            <a:chExt cx="7544989" cy="1648446"/>
          </a:xfrm>
        </p:grpSpPr>
        <p:sp>
          <p:nvSpPr>
            <p:cNvPr id="95" name="TextBox 94"/>
            <p:cNvSpPr txBox="1"/>
            <p:nvPr/>
          </p:nvSpPr>
          <p:spPr>
            <a:xfrm>
              <a:off x="5228768" y="4432216"/>
              <a:ext cx="1940558" cy="369332"/>
            </a:xfrm>
            <a:prstGeom prst="rect">
              <a:avLst/>
            </a:prstGeom>
            <a:noFill/>
          </p:spPr>
          <p:txBody>
            <a:bodyPr wrap="square" rtlCol="0">
              <a:spAutoFit/>
            </a:bodyPr>
            <a:lstStyle/>
            <a:p>
              <a:r>
                <a:rPr lang="en-US" dirty="0" smtClean="0"/>
                <a:t>Graded-index fiber</a:t>
              </a:r>
              <a:endParaRPr lang="en-US" dirty="0"/>
            </a:p>
          </p:txBody>
        </p:sp>
        <p:grpSp>
          <p:nvGrpSpPr>
            <p:cNvPr id="121" name="Group 120"/>
            <p:cNvGrpSpPr/>
            <p:nvPr/>
          </p:nvGrpSpPr>
          <p:grpSpPr>
            <a:xfrm>
              <a:off x="1295313" y="3340496"/>
              <a:ext cx="1143000" cy="1164387"/>
              <a:chOff x="1295400" y="2188413"/>
              <a:chExt cx="1143000" cy="1164387"/>
            </a:xfrm>
          </p:grpSpPr>
          <p:sp>
            <p:nvSpPr>
              <p:cNvPr id="122" name="Oval 121"/>
              <p:cNvSpPr/>
              <p:nvPr/>
            </p:nvSpPr>
            <p:spPr>
              <a:xfrm>
                <a:off x="1295400" y="2188413"/>
                <a:ext cx="1143000" cy="116438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3" name="Oval 122"/>
              <p:cNvSpPr/>
              <p:nvPr/>
            </p:nvSpPr>
            <p:spPr>
              <a:xfrm>
                <a:off x="1549792" y="2449591"/>
                <a:ext cx="645195" cy="65726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132" name="Group 131"/>
            <p:cNvGrpSpPr/>
            <p:nvPr/>
          </p:nvGrpSpPr>
          <p:grpSpPr>
            <a:xfrm>
              <a:off x="7568772" y="3153102"/>
              <a:ext cx="676594" cy="1219200"/>
              <a:chOff x="7934006" y="1981200"/>
              <a:chExt cx="676594" cy="1219200"/>
            </a:xfrm>
          </p:grpSpPr>
          <p:sp>
            <p:nvSpPr>
              <p:cNvPr id="133" name="Freeform 132"/>
              <p:cNvSpPr/>
              <p:nvPr/>
            </p:nvSpPr>
            <p:spPr>
              <a:xfrm>
                <a:off x="7943531" y="2118885"/>
                <a:ext cx="600075" cy="1081515"/>
              </a:xfrm>
              <a:custGeom>
                <a:avLst/>
                <a:gdLst>
                  <a:gd name="connsiteX0" fmla="*/ 0 w 600075"/>
                  <a:gd name="connsiteY0" fmla="*/ 1062465 h 1081515"/>
                  <a:gd name="connsiteX1" fmla="*/ 180975 w 600075"/>
                  <a:gd name="connsiteY1" fmla="*/ 129015 h 1081515"/>
                  <a:gd name="connsiteX2" fmla="*/ 381000 w 600075"/>
                  <a:gd name="connsiteY2" fmla="*/ 109965 h 1081515"/>
                  <a:gd name="connsiteX3" fmla="*/ 600075 w 600075"/>
                  <a:gd name="connsiteY3" fmla="*/ 1081515 h 1081515"/>
                  <a:gd name="connsiteX4" fmla="*/ 600075 w 600075"/>
                  <a:gd name="connsiteY4" fmla="*/ 1081515 h 1081515"/>
                  <a:gd name="connsiteX0" fmla="*/ 0 w 600075"/>
                  <a:gd name="connsiteY0" fmla="*/ 1062465 h 1081515"/>
                  <a:gd name="connsiteX1" fmla="*/ 180975 w 600075"/>
                  <a:gd name="connsiteY1" fmla="*/ 129015 h 1081515"/>
                  <a:gd name="connsiteX2" fmla="*/ 381000 w 600075"/>
                  <a:gd name="connsiteY2" fmla="*/ 109965 h 1081515"/>
                  <a:gd name="connsiteX3" fmla="*/ 600075 w 600075"/>
                  <a:gd name="connsiteY3" fmla="*/ 1081515 h 1081515"/>
                  <a:gd name="connsiteX4" fmla="*/ 600075 w 600075"/>
                  <a:gd name="connsiteY4" fmla="*/ 1081515 h 1081515"/>
                  <a:gd name="connsiteX0" fmla="*/ 0 w 600075"/>
                  <a:gd name="connsiteY0" fmla="*/ 1062465 h 1081515"/>
                  <a:gd name="connsiteX1" fmla="*/ 180975 w 600075"/>
                  <a:gd name="connsiteY1" fmla="*/ 129015 h 1081515"/>
                  <a:gd name="connsiteX2" fmla="*/ 381000 w 600075"/>
                  <a:gd name="connsiteY2" fmla="*/ 109965 h 1081515"/>
                  <a:gd name="connsiteX3" fmla="*/ 600075 w 600075"/>
                  <a:gd name="connsiteY3" fmla="*/ 1081515 h 1081515"/>
                  <a:gd name="connsiteX4" fmla="*/ 600075 w 600075"/>
                  <a:gd name="connsiteY4" fmla="*/ 1081515 h 1081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 h="1081515">
                    <a:moveTo>
                      <a:pt x="0" y="1062465"/>
                    </a:moveTo>
                    <a:cubicBezTo>
                      <a:pt x="58737" y="675115"/>
                      <a:pt x="174625" y="287765"/>
                      <a:pt x="180975" y="129015"/>
                    </a:cubicBezTo>
                    <a:cubicBezTo>
                      <a:pt x="187325" y="-29735"/>
                      <a:pt x="377825" y="-48785"/>
                      <a:pt x="381000" y="109965"/>
                    </a:cubicBezTo>
                    <a:cubicBezTo>
                      <a:pt x="384175" y="268715"/>
                      <a:pt x="600075" y="1081515"/>
                      <a:pt x="600075" y="1081515"/>
                    </a:cubicBezTo>
                    <a:lnTo>
                      <a:pt x="600075" y="1081515"/>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134" name="Group 133"/>
              <p:cNvGrpSpPr/>
              <p:nvPr/>
            </p:nvGrpSpPr>
            <p:grpSpPr>
              <a:xfrm>
                <a:off x="7934006" y="1981200"/>
                <a:ext cx="676594" cy="1219200"/>
                <a:chOff x="7543143" y="609600"/>
                <a:chExt cx="676594" cy="1219200"/>
              </a:xfrm>
            </p:grpSpPr>
            <p:cxnSp>
              <p:nvCxnSpPr>
                <p:cNvPr id="135" name="Straight Arrow Connector 134"/>
                <p:cNvCxnSpPr/>
                <p:nvPr/>
              </p:nvCxnSpPr>
              <p:spPr>
                <a:xfrm flipV="1">
                  <a:off x="7543800" y="609600"/>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7543143" y="1828800"/>
                  <a:ext cx="6765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grpSp>
          <p:nvGrpSpPr>
            <p:cNvPr id="183" name="Group 182"/>
            <p:cNvGrpSpPr/>
            <p:nvPr/>
          </p:nvGrpSpPr>
          <p:grpSpPr>
            <a:xfrm>
              <a:off x="700377" y="3326948"/>
              <a:ext cx="899736" cy="1199864"/>
              <a:chOff x="2993408" y="3788392"/>
              <a:chExt cx="899736" cy="1199864"/>
            </a:xfrm>
          </p:grpSpPr>
          <p:cxnSp>
            <p:nvCxnSpPr>
              <p:cNvPr id="184" name="Straight Connector 183"/>
              <p:cNvCxnSpPr/>
              <p:nvPr/>
            </p:nvCxnSpPr>
            <p:spPr>
              <a:xfrm>
                <a:off x="3048000" y="3788392"/>
                <a:ext cx="841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3051472" y="4988256"/>
                <a:ext cx="841672" cy="0"/>
              </a:xfrm>
              <a:prstGeom prst="line">
                <a:avLst/>
              </a:prstGeom>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2993408" y="4246097"/>
                <a:ext cx="629752" cy="276999"/>
              </a:xfrm>
              <a:prstGeom prst="rect">
                <a:avLst/>
              </a:prstGeom>
              <a:noFill/>
            </p:spPr>
            <p:txBody>
              <a:bodyPr wrap="square" rtlCol="0">
                <a:spAutoFit/>
              </a:bodyPr>
              <a:lstStyle/>
              <a:p>
                <a:r>
                  <a:rPr lang="en-US" sz="1200" dirty="0" smtClean="0"/>
                  <a:t>125µm</a:t>
                </a:r>
                <a:endParaRPr lang="en-US" sz="1200" dirty="0"/>
              </a:p>
            </p:txBody>
          </p:sp>
          <p:cxnSp>
            <p:nvCxnSpPr>
              <p:cNvPr id="193" name="Straight Arrow Connector 192"/>
              <p:cNvCxnSpPr/>
              <p:nvPr/>
            </p:nvCxnSpPr>
            <p:spPr>
              <a:xfrm flipV="1">
                <a:off x="3308284" y="4469506"/>
                <a:ext cx="0" cy="514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a:off x="3303896" y="3796352"/>
                <a:ext cx="0" cy="514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5" name="Group 194"/>
            <p:cNvGrpSpPr/>
            <p:nvPr/>
          </p:nvGrpSpPr>
          <p:grpSpPr>
            <a:xfrm flipH="1">
              <a:off x="2361433" y="3155212"/>
              <a:ext cx="932118" cy="1309048"/>
              <a:chOff x="3020704" y="3635359"/>
              <a:chExt cx="932118" cy="1309048"/>
            </a:xfrm>
          </p:grpSpPr>
          <p:cxnSp>
            <p:nvCxnSpPr>
              <p:cNvPr id="196" name="Straight Connector 195"/>
              <p:cNvCxnSpPr/>
              <p:nvPr/>
            </p:nvCxnSpPr>
            <p:spPr>
              <a:xfrm>
                <a:off x="3020704" y="4092559"/>
                <a:ext cx="841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3027648" y="4702159"/>
                <a:ext cx="841672" cy="0"/>
              </a:xfrm>
              <a:prstGeom prst="line">
                <a:avLst/>
              </a:prstGeom>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3308284" y="3635359"/>
                <a:ext cx="644538" cy="461665"/>
              </a:xfrm>
              <a:prstGeom prst="rect">
                <a:avLst/>
              </a:prstGeom>
              <a:noFill/>
            </p:spPr>
            <p:txBody>
              <a:bodyPr wrap="square" rtlCol="0">
                <a:spAutoFit/>
              </a:bodyPr>
              <a:lstStyle/>
              <a:p>
                <a:r>
                  <a:rPr lang="en-US" sz="1200" dirty="0" smtClean="0"/>
                  <a:t>50-100</a:t>
                </a:r>
              </a:p>
              <a:p>
                <a:r>
                  <a:rPr lang="en-US" sz="1200" dirty="0" smtClean="0"/>
                  <a:t>µm</a:t>
                </a:r>
                <a:endParaRPr lang="en-US" sz="1200" dirty="0"/>
              </a:p>
            </p:txBody>
          </p:sp>
          <p:cxnSp>
            <p:nvCxnSpPr>
              <p:cNvPr id="199" name="Straight Arrow Connector 198"/>
              <p:cNvCxnSpPr/>
              <p:nvPr/>
            </p:nvCxnSpPr>
            <p:spPr>
              <a:xfrm flipV="1">
                <a:off x="3308284" y="4704222"/>
                <a:ext cx="0" cy="240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3303896" y="3850311"/>
                <a:ext cx="0" cy="240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24" name="Group 223"/>
            <p:cNvGrpSpPr/>
            <p:nvPr/>
          </p:nvGrpSpPr>
          <p:grpSpPr>
            <a:xfrm>
              <a:off x="3467820" y="3346289"/>
              <a:ext cx="592896" cy="1146056"/>
              <a:chOff x="3603269" y="2625394"/>
              <a:chExt cx="592896" cy="1146056"/>
            </a:xfrm>
          </p:grpSpPr>
          <p:cxnSp>
            <p:nvCxnSpPr>
              <p:cNvPr id="225" name="Straight Connector 224"/>
              <p:cNvCxnSpPr/>
              <p:nvPr/>
            </p:nvCxnSpPr>
            <p:spPr>
              <a:xfrm>
                <a:off x="3603269" y="2628450"/>
                <a:ext cx="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3603269" y="2628450"/>
                <a:ext cx="381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3603269" y="3771450"/>
                <a:ext cx="381000" cy="0"/>
              </a:xfrm>
              <a:prstGeom prst="line">
                <a:avLst/>
              </a:prstGeom>
            </p:spPr>
            <p:style>
              <a:lnRef idx="2">
                <a:schemeClr val="accent1"/>
              </a:lnRef>
              <a:fillRef idx="0">
                <a:schemeClr val="accent1"/>
              </a:fillRef>
              <a:effectRef idx="1">
                <a:schemeClr val="accent1"/>
              </a:effectRef>
              <a:fontRef idx="minor">
                <a:schemeClr val="tx1"/>
              </a:fontRef>
            </p:style>
          </p:cxnSp>
          <p:sp>
            <p:nvSpPr>
              <p:cNvPr id="228" name="Freeform 227"/>
              <p:cNvSpPr/>
              <p:nvPr/>
            </p:nvSpPr>
            <p:spPr>
              <a:xfrm>
                <a:off x="3960530" y="2625394"/>
                <a:ext cx="235635" cy="1146056"/>
              </a:xfrm>
              <a:custGeom>
                <a:avLst/>
                <a:gdLst>
                  <a:gd name="connsiteX0" fmla="*/ 0 w 259297"/>
                  <a:gd name="connsiteY0" fmla="*/ 0 h 1155622"/>
                  <a:gd name="connsiteX1" fmla="*/ 246832 w 259297"/>
                  <a:gd name="connsiteY1" fmla="*/ 437566 h 1155622"/>
                  <a:gd name="connsiteX2" fmla="*/ 201953 w 259297"/>
                  <a:gd name="connsiteY2" fmla="*/ 802204 h 1155622"/>
                  <a:gd name="connsiteX3" fmla="*/ 22439 w 259297"/>
                  <a:gd name="connsiteY3" fmla="*/ 1155622 h 1155622"/>
                  <a:gd name="connsiteX4" fmla="*/ 22439 w 259297"/>
                  <a:gd name="connsiteY4" fmla="*/ 1155622 h 1155622"/>
                  <a:gd name="connsiteX5" fmla="*/ 22439 w 259297"/>
                  <a:gd name="connsiteY5" fmla="*/ 1155622 h 1155622"/>
                  <a:gd name="connsiteX0" fmla="*/ 0 w 253022"/>
                  <a:gd name="connsiteY0" fmla="*/ 0 h 1155622"/>
                  <a:gd name="connsiteX1" fmla="*/ 89757 w 253022"/>
                  <a:gd name="connsiteY1" fmla="*/ 118789 h 1155622"/>
                  <a:gd name="connsiteX2" fmla="*/ 246832 w 253022"/>
                  <a:gd name="connsiteY2" fmla="*/ 437566 h 1155622"/>
                  <a:gd name="connsiteX3" fmla="*/ 201953 w 253022"/>
                  <a:gd name="connsiteY3" fmla="*/ 802204 h 1155622"/>
                  <a:gd name="connsiteX4" fmla="*/ 22439 w 253022"/>
                  <a:gd name="connsiteY4" fmla="*/ 1155622 h 1155622"/>
                  <a:gd name="connsiteX5" fmla="*/ 22439 w 253022"/>
                  <a:gd name="connsiteY5" fmla="*/ 1155622 h 1155622"/>
                  <a:gd name="connsiteX6" fmla="*/ 22439 w 253022"/>
                  <a:gd name="connsiteY6" fmla="*/ 1155622 h 1155622"/>
                  <a:gd name="connsiteX0" fmla="*/ 0 w 252642"/>
                  <a:gd name="connsiteY0" fmla="*/ 0 h 1155622"/>
                  <a:gd name="connsiteX1" fmla="*/ 95367 w 252642"/>
                  <a:gd name="connsiteY1" fmla="*/ 226266 h 1155622"/>
                  <a:gd name="connsiteX2" fmla="*/ 246832 w 252642"/>
                  <a:gd name="connsiteY2" fmla="*/ 437566 h 1155622"/>
                  <a:gd name="connsiteX3" fmla="*/ 201953 w 252642"/>
                  <a:gd name="connsiteY3" fmla="*/ 802204 h 1155622"/>
                  <a:gd name="connsiteX4" fmla="*/ 22439 w 252642"/>
                  <a:gd name="connsiteY4" fmla="*/ 1155622 h 1155622"/>
                  <a:gd name="connsiteX5" fmla="*/ 22439 w 252642"/>
                  <a:gd name="connsiteY5" fmla="*/ 1155622 h 1155622"/>
                  <a:gd name="connsiteX6" fmla="*/ 22439 w 252642"/>
                  <a:gd name="connsiteY6" fmla="*/ 1155622 h 1155622"/>
                  <a:gd name="connsiteX0" fmla="*/ 0 w 247342"/>
                  <a:gd name="connsiteY0" fmla="*/ 0 h 1155622"/>
                  <a:gd name="connsiteX1" fmla="*/ 95367 w 247342"/>
                  <a:gd name="connsiteY1" fmla="*/ 226266 h 1155622"/>
                  <a:gd name="connsiteX2" fmla="*/ 246832 w 247342"/>
                  <a:gd name="connsiteY2" fmla="*/ 437566 h 1155622"/>
                  <a:gd name="connsiteX3" fmla="*/ 140245 w 247342"/>
                  <a:gd name="connsiteY3" fmla="*/ 836144 h 1155622"/>
                  <a:gd name="connsiteX4" fmla="*/ 22439 w 247342"/>
                  <a:gd name="connsiteY4" fmla="*/ 1155622 h 1155622"/>
                  <a:gd name="connsiteX5" fmla="*/ 22439 w 247342"/>
                  <a:gd name="connsiteY5" fmla="*/ 1155622 h 1155622"/>
                  <a:gd name="connsiteX6" fmla="*/ 22439 w 247342"/>
                  <a:gd name="connsiteY6" fmla="*/ 1155622 h 1155622"/>
                  <a:gd name="connsiteX0" fmla="*/ 0 w 264097"/>
                  <a:gd name="connsiteY0" fmla="*/ 0 h 1155622"/>
                  <a:gd name="connsiteX1" fmla="*/ 95367 w 264097"/>
                  <a:gd name="connsiteY1" fmla="*/ 226266 h 1155622"/>
                  <a:gd name="connsiteX2" fmla="*/ 263661 w 264097"/>
                  <a:gd name="connsiteY2" fmla="*/ 511102 h 1155622"/>
                  <a:gd name="connsiteX3" fmla="*/ 140245 w 264097"/>
                  <a:gd name="connsiteY3" fmla="*/ 836144 h 1155622"/>
                  <a:gd name="connsiteX4" fmla="*/ 22439 w 264097"/>
                  <a:gd name="connsiteY4" fmla="*/ 1155622 h 1155622"/>
                  <a:gd name="connsiteX5" fmla="*/ 22439 w 264097"/>
                  <a:gd name="connsiteY5" fmla="*/ 1155622 h 1155622"/>
                  <a:gd name="connsiteX6" fmla="*/ 22439 w 264097"/>
                  <a:gd name="connsiteY6" fmla="*/ 1155622 h 1155622"/>
                  <a:gd name="connsiteX0" fmla="*/ 0 w 264097"/>
                  <a:gd name="connsiteY0" fmla="*/ 0 h 1155622"/>
                  <a:gd name="connsiteX1" fmla="*/ 95367 w 264097"/>
                  <a:gd name="connsiteY1" fmla="*/ 226266 h 1155622"/>
                  <a:gd name="connsiteX2" fmla="*/ 263661 w 264097"/>
                  <a:gd name="connsiteY2" fmla="*/ 528071 h 1155622"/>
                  <a:gd name="connsiteX3" fmla="*/ 140245 w 264097"/>
                  <a:gd name="connsiteY3" fmla="*/ 836144 h 1155622"/>
                  <a:gd name="connsiteX4" fmla="*/ 22439 w 264097"/>
                  <a:gd name="connsiteY4" fmla="*/ 1155622 h 1155622"/>
                  <a:gd name="connsiteX5" fmla="*/ 22439 w 264097"/>
                  <a:gd name="connsiteY5" fmla="*/ 1155622 h 1155622"/>
                  <a:gd name="connsiteX6" fmla="*/ 22439 w 264097"/>
                  <a:gd name="connsiteY6" fmla="*/ 1155622 h 1155622"/>
                  <a:gd name="connsiteX0" fmla="*/ 0 w 263666"/>
                  <a:gd name="connsiteY0" fmla="*/ 0 h 1155622"/>
                  <a:gd name="connsiteX1" fmla="*/ 95367 w 263666"/>
                  <a:gd name="connsiteY1" fmla="*/ 226266 h 1155622"/>
                  <a:gd name="connsiteX2" fmla="*/ 263661 w 263666"/>
                  <a:gd name="connsiteY2" fmla="*/ 528071 h 1155622"/>
                  <a:gd name="connsiteX3" fmla="*/ 89756 w 263666"/>
                  <a:gd name="connsiteY3" fmla="*/ 881398 h 1155622"/>
                  <a:gd name="connsiteX4" fmla="*/ 22439 w 263666"/>
                  <a:gd name="connsiteY4" fmla="*/ 1155622 h 1155622"/>
                  <a:gd name="connsiteX5" fmla="*/ 22439 w 263666"/>
                  <a:gd name="connsiteY5" fmla="*/ 1155622 h 1155622"/>
                  <a:gd name="connsiteX6" fmla="*/ 22439 w 263666"/>
                  <a:gd name="connsiteY6" fmla="*/ 1155622 h 1155622"/>
                  <a:gd name="connsiteX0" fmla="*/ 0 w 235618"/>
                  <a:gd name="connsiteY0" fmla="*/ 0 h 1155622"/>
                  <a:gd name="connsiteX1" fmla="*/ 95367 w 235618"/>
                  <a:gd name="connsiteY1" fmla="*/ 226266 h 1155622"/>
                  <a:gd name="connsiteX2" fmla="*/ 235612 w 235618"/>
                  <a:gd name="connsiteY2" fmla="*/ 556354 h 1155622"/>
                  <a:gd name="connsiteX3" fmla="*/ 89756 w 235618"/>
                  <a:gd name="connsiteY3" fmla="*/ 881398 h 1155622"/>
                  <a:gd name="connsiteX4" fmla="*/ 22439 w 235618"/>
                  <a:gd name="connsiteY4" fmla="*/ 1155622 h 1155622"/>
                  <a:gd name="connsiteX5" fmla="*/ 22439 w 235618"/>
                  <a:gd name="connsiteY5" fmla="*/ 1155622 h 1155622"/>
                  <a:gd name="connsiteX6" fmla="*/ 22439 w 235618"/>
                  <a:gd name="connsiteY6" fmla="*/ 1155622 h 1155622"/>
                  <a:gd name="connsiteX0" fmla="*/ 0 w 235635"/>
                  <a:gd name="connsiteY0" fmla="*/ 0 h 1155622"/>
                  <a:gd name="connsiteX1" fmla="*/ 78538 w 235635"/>
                  <a:gd name="connsiteY1" fmla="*/ 277175 h 1155622"/>
                  <a:gd name="connsiteX2" fmla="*/ 235612 w 235635"/>
                  <a:gd name="connsiteY2" fmla="*/ 556354 h 1155622"/>
                  <a:gd name="connsiteX3" fmla="*/ 89756 w 235635"/>
                  <a:gd name="connsiteY3" fmla="*/ 881398 h 1155622"/>
                  <a:gd name="connsiteX4" fmla="*/ 22439 w 235635"/>
                  <a:gd name="connsiteY4" fmla="*/ 1155622 h 1155622"/>
                  <a:gd name="connsiteX5" fmla="*/ 22439 w 235635"/>
                  <a:gd name="connsiteY5" fmla="*/ 1155622 h 1155622"/>
                  <a:gd name="connsiteX6" fmla="*/ 22439 w 235635"/>
                  <a:gd name="connsiteY6" fmla="*/ 1155622 h 115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5" h="1155622">
                    <a:moveTo>
                      <a:pt x="0" y="0"/>
                    </a:moveTo>
                    <a:cubicBezTo>
                      <a:pt x="14960" y="19798"/>
                      <a:pt x="37399" y="204247"/>
                      <a:pt x="78538" y="277175"/>
                    </a:cubicBezTo>
                    <a:cubicBezTo>
                      <a:pt x="119677" y="350103"/>
                      <a:pt x="233742" y="455650"/>
                      <a:pt x="235612" y="556354"/>
                    </a:cubicBezTo>
                    <a:cubicBezTo>
                      <a:pt x="237482" y="657058"/>
                      <a:pt x="125285" y="781520"/>
                      <a:pt x="89756" y="881398"/>
                    </a:cubicBezTo>
                    <a:cubicBezTo>
                      <a:pt x="54227" y="981276"/>
                      <a:pt x="33659" y="1109918"/>
                      <a:pt x="22439" y="1155622"/>
                    </a:cubicBezTo>
                    <a:lnTo>
                      <a:pt x="22439" y="1155622"/>
                    </a:lnTo>
                    <a:lnTo>
                      <a:pt x="22439" y="1155622"/>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57" name="Group 256"/>
            <p:cNvGrpSpPr/>
            <p:nvPr/>
          </p:nvGrpSpPr>
          <p:grpSpPr>
            <a:xfrm>
              <a:off x="5165916" y="3356183"/>
              <a:ext cx="2144488" cy="990600"/>
              <a:chOff x="762000" y="3352800"/>
              <a:chExt cx="7543800" cy="990600"/>
            </a:xfrm>
          </p:grpSpPr>
          <p:sp>
            <p:nvSpPr>
              <p:cNvPr id="258" name="Rectangle 257"/>
              <p:cNvSpPr/>
              <p:nvPr/>
            </p:nvSpPr>
            <p:spPr>
              <a:xfrm>
                <a:off x="762000" y="3352800"/>
                <a:ext cx="7543800" cy="9906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59" name="Rectangle 258"/>
              <p:cNvSpPr/>
              <p:nvPr/>
            </p:nvSpPr>
            <p:spPr>
              <a:xfrm>
                <a:off x="762000" y="3568516"/>
                <a:ext cx="7543800" cy="55916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nvGrpSpPr>
            <p:cNvPr id="260" name="Group 259"/>
            <p:cNvGrpSpPr/>
            <p:nvPr/>
          </p:nvGrpSpPr>
          <p:grpSpPr>
            <a:xfrm>
              <a:off x="4916284" y="3508583"/>
              <a:ext cx="2546520" cy="658092"/>
              <a:chOff x="4976718" y="3484927"/>
              <a:chExt cx="2546520" cy="658092"/>
            </a:xfrm>
          </p:grpSpPr>
          <p:grpSp>
            <p:nvGrpSpPr>
              <p:cNvPr id="261" name="Group 260"/>
              <p:cNvGrpSpPr/>
              <p:nvPr/>
            </p:nvGrpSpPr>
            <p:grpSpPr>
              <a:xfrm>
                <a:off x="5019018" y="3565004"/>
                <a:ext cx="2504220" cy="533400"/>
                <a:chOff x="5019018" y="3565004"/>
                <a:chExt cx="2504220" cy="533400"/>
              </a:xfrm>
            </p:grpSpPr>
            <p:cxnSp>
              <p:nvCxnSpPr>
                <p:cNvPr id="263" name="Straight Arrow Connector 262"/>
                <p:cNvCxnSpPr>
                  <a:stCxn id="262" idx="3"/>
                </p:cNvCxnSpPr>
                <p:nvPr/>
              </p:nvCxnSpPr>
              <p:spPr>
                <a:xfrm>
                  <a:off x="5208345" y="3813973"/>
                  <a:ext cx="2314893" cy="529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4" name="Group 263"/>
                <p:cNvGrpSpPr/>
                <p:nvPr/>
              </p:nvGrpSpPr>
              <p:grpSpPr>
                <a:xfrm>
                  <a:off x="5019018" y="3565004"/>
                  <a:ext cx="1103086" cy="533400"/>
                  <a:chOff x="2794000" y="3568516"/>
                  <a:chExt cx="1103086" cy="533400"/>
                </a:xfrm>
              </p:grpSpPr>
              <p:sp>
                <p:nvSpPr>
                  <p:cNvPr id="268" name="Oval 267"/>
                  <p:cNvSpPr/>
                  <p:nvPr/>
                </p:nvSpPr>
                <p:spPr>
                  <a:xfrm>
                    <a:off x="2794000" y="3568516"/>
                    <a:ext cx="1092200" cy="533400"/>
                  </a:xfrm>
                  <a:prstGeom prst="ellipse">
                    <a:avLst/>
                  </a:prstGeom>
                  <a:noFill/>
                  <a:ln w="28575">
                    <a:solidFill>
                      <a:schemeClr val="accent4">
                        <a:lumMod val="7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69" name="Oval 268"/>
                  <p:cNvSpPr/>
                  <p:nvPr/>
                </p:nvSpPr>
                <p:spPr>
                  <a:xfrm>
                    <a:off x="2804886" y="3683041"/>
                    <a:ext cx="1092200" cy="301090"/>
                  </a:xfrm>
                  <a:prstGeom prst="ellipse">
                    <a:avLst/>
                  </a:prstGeom>
                  <a:noFill/>
                  <a:ln w="28575">
                    <a:solidFill>
                      <a:schemeClr val="accent4">
                        <a:lumMod val="7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nvGrpSpPr>
                <p:cNvPr id="265" name="Group 264"/>
                <p:cNvGrpSpPr/>
                <p:nvPr/>
              </p:nvGrpSpPr>
              <p:grpSpPr>
                <a:xfrm>
                  <a:off x="6154760" y="3565004"/>
                  <a:ext cx="1103086" cy="533400"/>
                  <a:chOff x="2794000" y="3568516"/>
                  <a:chExt cx="1103086" cy="533400"/>
                </a:xfrm>
              </p:grpSpPr>
              <p:sp>
                <p:nvSpPr>
                  <p:cNvPr id="266" name="Oval 265"/>
                  <p:cNvSpPr/>
                  <p:nvPr/>
                </p:nvSpPr>
                <p:spPr>
                  <a:xfrm>
                    <a:off x="2794000" y="3568516"/>
                    <a:ext cx="1092200" cy="533400"/>
                  </a:xfrm>
                  <a:prstGeom prst="ellipse">
                    <a:avLst/>
                  </a:prstGeom>
                  <a:noFill/>
                  <a:ln w="28575">
                    <a:solidFill>
                      <a:schemeClr val="accent4">
                        <a:lumMod val="7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67" name="Oval 266"/>
                  <p:cNvSpPr/>
                  <p:nvPr/>
                </p:nvSpPr>
                <p:spPr>
                  <a:xfrm>
                    <a:off x="2804886" y="3683041"/>
                    <a:ext cx="1092200" cy="301090"/>
                  </a:xfrm>
                  <a:prstGeom prst="ellipse">
                    <a:avLst/>
                  </a:prstGeom>
                  <a:noFill/>
                  <a:ln w="28575">
                    <a:solidFill>
                      <a:schemeClr val="accent4">
                        <a:lumMod val="7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sp>
            <p:nvSpPr>
              <p:cNvPr id="262" name="Rectangle 261"/>
              <p:cNvSpPr/>
              <p:nvPr/>
            </p:nvSpPr>
            <p:spPr>
              <a:xfrm>
                <a:off x="4976718" y="3484927"/>
                <a:ext cx="231627" cy="658092"/>
              </a:xfrm>
              <a:prstGeom prst="rect">
                <a:avLst/>
              </a:prstGeom>
              <a:solidFill>
                <a:srgbClr val="E8E8E8"/>
              </a:solidFill>
              <a:ln>
                <a:solidFill>
                  <a:srgbClr val="E8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9" name="Group 278"/>
            <p:cNvGrpSpPr/>
            <p:nvPr/>
          </p:nvGrpSpPr>
          <p:grpSpPr>
            <a:xfrm>
              <a:off x="4318838" y="3219549"/>
              <a:ext cx="676594" cy="1219200"/>
              <a:chOff x="7934006" y="3505200"/>
              <a:chExt cx="676594" cy="1219200"/>
            </a:xfrm>
          </p:grpSpPr>
          <p:sp>
            <p:nvSpPr>
              <p:cNvPr id="280" name="Freeform 279"/>
              <p:cNvSpPr/>
              <p:nvPr/>
            </p:nvSpPr>
            <p:spPr>
              <a:xfrm>
                <a:off x="7953055" y="3619488"/>
                <a:ext cx="578397" cy="1095388"/>
              </a:xfrm>
              <a:custGeom>
                <a:avLst/>
                <a:gdLst>
                  <a:gd name="connsiteX0" fmla="*/ 0 w 295275"/>
                  <a:gd name="connsiteY0" fmla="*/ 1095375 h 1095375"/>
                  <a:gd name="connsiteX1" fmla="*/ 171450 w 295275"/>
                  <a:gd name="connsiteY1" fmla="*/ 0 h 1095375"/>
                  <a:gd name="connsiteX2" fmla="*/ 295275 w 295275"/>
                  <a:gd name="connsiteY2" fmla="*/ 1095375 h 1095375"/>
                  <a:gd name="connsiteX3" fmla="*/ 295275 w 295275"/>
                  <a:gd name="connsiteY3" fmla="*/ 1095375 h 1095375"/>
                  <a:gd name="connsiteX0" fmla="*/ 0 w 295275"/>
                  <a:gd name="connsiteY0" fmla="*/ 1098365 h 1098365"/>
                  <a:gd name="connsiteX1" fmla="*/ 77802 w 295275"/>
                  <a:gd name="connsiteY1" fmla="*/ 784040 h 1098365"/>
                  <a:gd name="connsiteX2" fmla="*/ 171450 w 295275"/>
                  <a:gd name="connsiteY2" fmla="*/ 2990 h 1098365"/>
                  <a:gd name="connsiteX3" fmla="*/ 295275 w 295275"/>
                  <a:gd name="connsiteY3" fmla="*/ 1098365 h 1098365"/>
                  <a:gd name="connsiteX4" fmla="*/ 295275 w 295275"/>
                  <a:gd name="connsiteY4" fmla="*/ 1098365 h 1098365"/>
                  <a:gd name="connsiteX0" fmla="*/ 0 w 295275"/>
                  <a:gd name="connsiteY0" fmla="*/ 1095388 h 1095388"/>
                  <a:gd name="connsiteX1" fmla="*/ 77802 w 295275"/>
                  <a:gd name="connsiteY1" fmla="*/ 781063 h 1095388"/>
                  <a:gd name="connsiteX2" fmla="*/ 171450 w 295275"/>
                  <a:gd name="connsiteY2" fmla="*/ 13 h 1095388"/>
                  <a:gd name="connsiteX3" fmla="*/ 228541 w 295275"/>
                  <a:gd name="connsiteY3" fmla="*/ 762013 h 1095388"/>
                  <a:gd name="connsiteX4" fmla="*/ 295275 w 295275"/>
                  <a:gd name="connsiteY4" fmla="*/ 1095388 h 1095388"/>
                  <a:gd name="connsiteX5" fmla="*/ 295275 w 295275"/>
                  <a:gd name="connsiteY5" fmla="*/ 1095388 h 1095388"/>
                  <a:gd name="connsiteX0" fmla="*/ 0 w 295275"/>
                  <a:gd name="connsiteY0" fmla="*/ 1095388 h 1095388"/>
                  <a:gd name="connsiteX1" fmla="*/ 77802 w 295275"/>
                  <a:gd name="connsiteY1" fmla="*/ 781063 h 1095388"/>
                  <a:gd name="connsiteX2" fmla="*/ 156862 w 295275"/>
                  <a:gd name="connsiteY2" fmla="*/ 13 h 1095388"/>
                  <a:gd name="connsiteX3" fmla="*/ 228541 w 295275"/>
                  <a:gd name="connsiteY3" fmla="*/ 762013 h 1095388"/>
                  <a:gd name="connsiteX4" fmla="*/ 295275 w 295275"/>
                  <a:gd name="connsiteY4" fmla="*/ 1095388 h 1095388"/>
                  <a:gd name="connsiteX5" fmla="*/ 295275 w 295275"/>
                  <a:gd name="connsiteY5" fmla="*/ 1095388 h 109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1095388">
                    <a:moveTo>
                      <a:pt x="0" y="1095388"/>
                    </a:moveTo>
                    <a:cubicBezTo>
                      <a:pt x="6484" y="1035063"/>
                      <a:pt x="49227" y="963625"/>
                      <a:pt x="77802" y="781063"/>
                    </a:cubicBezTo>
                    <a:cubicBezTo>
                      <a:pt x="106377" y="598501"/>
                      <a:pt x="131739" y="3188"/>
                      <a:pt x="156862" y="13"/>
                    </a:cubicBezTo>
                    <a:cubicBezTo>
                      <a:pt x="181985" y="-3162"/>
                      <a:pt x="207904" y="579451"/>
                      <a:pt x="228541" y="762013"/>
                    </a:cubicBezTo>
                    <a:cubicBezTo>
                      <a:pt x="249178" y="944575"/>
                      <a:pt x="284153" y="1039826"/>
                      <a:pt x="295275" y="1095388"/>
                    </a:cubicBezTo>
                    <a:lnTo>
                      <a:pt x="295275" y="1095388"/>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281" name="Group 280"/>
              <p:cNvGrpSpPr/>
              <p:nvPr/>
            </p:nvGrpSpPr>
            <p:grpSpPr>
              <a:xfrm>
                <a:off x="7934006" y="3505200"/>
                <a:ext cx="676594" cy="1219200"/>
                <a:chOff x="7543143" y="609600"/>
                <a:chExt cx="676594" cy="1219200"/>
              </a:xfrm>
            </p:grpSpPr>
            <p:cxnSp>
              <p:nvCxnSpPr>
                <p:cNvPr id="282" name="Straight Arrow Connector 281"/>
                <p:cNvCxnSpPr/>
                <p:nvPr/>
              </p:nvCxnSpPr>
              <p:spPr>
                <a:xfrm flipV="1">
                  <a:off x="7543800" y="609600"/>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p:cNvCxnSpPr/>
                <p:nvPr/>
              </p:nvCxnSpPr>
              <p:spPr>
                <a:xfrm>
                  <a:off x="7543143" y="1828800"/>
                  <a:ext cx="6765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grpSp>
      <p:grpSp>
        <p:nvGrpSpPr>
          <p:cNvPr id="4" name="Group 3"/>
          <p:cNvGrpSpPr/>
          <p:nvPr/>
        </p:nvGrpSpPr>
        <p:grpSpPr>
          <a:xfrm>
            <a:off x="685800" y="4837392"/>
            <a:ext cx="7559566" cy="1605446"/>
            <a:chOff x="685800" y="4837392"/>
            <a:chExt cx="7559566" cy="1605446"/>
          </a:xfrm>
        </p:grpSpPr>
        <p:sp>
          <p:nvSpPr>
            <p:cNvPr id="96" name="TextBox 95"/>
            <p:cNvSpPr txBox="1"/>
            <p:nvPr/>
          </p:nvSpPr>
          <p:spPr>
            <a:xfrm>
              <a:off x="5231925" y="6078001"/>
              <a:ext cx="1940558" cy="364837"/>
            </a:xfrm>
            <a:prstGeom prst="rect">
              <a:avLst/>
            </a:prstGeom>
            <a:noFill/>
          </p:spPr>
          <p:txBody>
            <a:bodyPr wrap="square" rtlCol="0">
              <a:spAutoFit/>
            </a:bodyPr>
            <a:lstStyle/>
            <a:p>
              <a:r>
                <a:rPr lang="en-US" dirty="0" smtClean="0"/>
                <a:t>Simple mode fiber</a:t>
              </a:r>
              <a:endParaRPr lang="en-US" dirty="0"/>
            </a:p>
          </p:txBody>
        </p:sp>
        <p:grpSp>
          <p:nvGrpSpPr>
            <p:cNvPr id="124" name="Group 123"/>
            <p:cNvGrpSpPr/>
            <p:nvPr/>
          </p:nvGrpSpPr>
          <p:grpSpPr>
            <a:xfrm>
              <a:off x="1281641" y="4932928"/>
              <a:ext cx="1143000" cy="1164387"/>
              <a:chOff x="2895600" y="1219200"/>
              <a:chExt cx="1143000" cy="1164387"/>
            </a:xfrm>
          </p:grpSpPr>
          <p:sp>
            <p:nvSpPr>
              <p:cNvPr id="125" name="Oval 124"/>
              <p:cNvSpPr/>
              <p:nvPr/>
            </p:nvSpPr>
            <p:spPr>
              <a:xfrm>
                <a:off x="2895600" y="1219200"/>
                <a:ext cx="1143000" cy="116438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6" name="Oval 125"/>
              <p:cNvSpPr/>
              <p:nvPr/>
            </p:nvSpPr>
            <p:spPr>
              <a:xfrm>
                <a:off x="3291280" y="1624604"/>
                <a:ext cx="331086" cy="33728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137" name="Group 136"/>
            <p:cNvGrpSpPr/>
            <p:nvPr/>
          </p:nvGrpSpPr>
          <p:grpSpPr>
            <a:xfrm>
              <a:off x="7568772" y="4837392"/>
              <a:ext cx="676594" cy="1219200"/>
              <a:chOff x="7934006" y="3505200"/>
              <a:chExt cx="676594" cy="1219200"/>
            </a:xfrm>
          </p:grpSpPr>
          <p:sp>
            <p:nvSpPr>
              <p:cNvPr id="138" name="Freeform 137"/>
              <p:cNvSpPr/>
              <p:nvPr/>
            </p:nvSpPr>
            <p:spPr>
              <a:xfrm>
                <a:off x="7953055" y="3619488"/>
                <a:ext cx="578397" cy="1095388"/>
              </a:xfrm>
              <a:custGeom>
                <a:avLst/>
                <a:gdLst>
                  <a:gd name="connsiteX0" fmla="*/ 0 w 295275"/>
                  <a:gd name="connsiteY0" fmla="*/ 1095375 h 1095375"/>
                  <a:gd name="connsiteX1" fmla="*/ 171450 w 295275"/>
                  <a:gd name="connsiteY1" fmla="*/ 0 h 1095375"/>
                  <a:gd name="connsiteX2" fmla="*/ 295275 w 295275"/>
                  <a:gd name="connsiteY2" fmla="*/ 1095375 h 1095375"/>
                  <a:gd name="connsiteX3" fmla="*/ 295275 w 295275"/>
                  <a:gd name="connsiteY3" fmla="*/ 1095375 h 1095375"/>
                  <a:gd name="connsiteX0" fmla="*/ 0 w 295275"/>
                  <a:gd name="connsiteY0" fmla="*/ 1098365 h 1098365"/>
                  <a:gd name="connsiteX1" fmla="*/ 77802 w 295275"/>
                  <a:gd name="connsiteY1" fmla="*/ 784040 h 1098365"/>
                  <a:gd name="connsiteX2" fmla="*/ 171450 w 295275"/>
                  <a:gd name="connsiteY2" fmla="*/ 2990 h 1098365"/>
                  <a:gd name="connsiteX3" fmla="*/ 295275 w 295275"/>
                  <a:gd name="connsiteY3" fmla="*/ 1098365 h 1098365"/>
                  <a:gd name="connsiteX4" fmla="*/ 295275 w 295275"/>
                  <a:gd name="connsiteY4" fmla="*/ 1098365 h 1098365"/>
                  <a:gd name="connsiteX0" fmla="*/ 0 w 295275"/>
                  <a:gd name="connsiteY0" fmla="*/ 1095388 h 1095388"/>
                  <a:gd name="connsiteX1" fmla="*/ 77802 w 295275"/>
                  <a:gd name="connsiteY1" fmla="*/ 781063 h 1095388"/>
                  <a:gd name="connsiteX2" fmla="*/ 171450 w 295275"/>
                  <a:gd name="connsiteY2" fmla="*/ 13 h 1095388"/>
                  <a:gd name="connsiteX3" fmla="*/ 228541 w 295275"/>
                  <a:gd name="connsiteY3" fmla="*/ 762013 h 1095388"/>
                  <a:gd name="connsiteX4" fmla="*/ 295275 w 295275"/>
                  <a:gd name="connsiteY4" fmla="*/ 1095388 h 1095388"/>
                  <a:gd name="connsiteX5" fmla="*/ 295275 w 295275"/>
                  <a:gd name="connsiteY5" fmla="*/ 1095388 h 1095388"/>
                  <a:gd name="connsiteX0" fmla="*/ 0 w 295275"/>
                  <a:gd name="connsiteY0" fmla="*/ 1095388 h 1095388"/>
                  <a:gd name="connsiteX1" fmla="*/ 77802 w 295275"/>
                  <a:gd name="connsiteY1" fmla="*/ 781063 h 1095388"/>
                  <a:gd name="connsiteX2" fmla="*/ 156862 w 295275"/>
                  <a:gd name="connsiteY2" fmla="*/ 13 h 1095388"/>
                  <a:gd name="connsiteX3" fmla="*/ 228541 w 295275"/>
                  <a:gd name="connsiteY3" fmla="*/ 762013 h 1095388"/>
                  <a:gd name="connsiteX4" fmla="*/ 295275 w 295275"/>
                  <a:gd name="connsiteY4" fmla="*/ 1095388 h 1095388"/>
                  <a:gd name="connsiteX5" fmla="*/ 295275 w 295275"/>
                  <a:gd name="connsiteY5" fmla="*/ 1095388 h 109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1095388">
                    <a:moveTo>
                      <a:pt x="0" y="1095388"/>
                    </a:moveTo>
                    <a:cubicBezTo>
                      <a:pt x="6484" y="1035063"/>
                      <a:pt x="49227" y="963625"/>
                      <a:pt x="77802" y="781063"/>
                    </a:cubicBezTo>
                    <a:cubicBezTo>
                      <a:pt x="106377" y="598501"/>
                      <a:pt x="131739" y="3188"/>
                      <a:pt x="156862" y="13"/>
                    </a:cubicBezTo>
                    <a:cubicBezTo>
                      <a:pt x="181985" y="-3162"/>
                      <a:pt x="207904" y="579451"/>
                      <a:pt x="228541" y="762013"/>
                    </a:cubicBezTo>
                    <a:cubicBezTo>
                      <a:pt x="249178" y="944575"/>
                      <a:pt x="284153" y="1039826"/>
                      <a:pt x="295275" y="1095388"/>
                    </a:cubicBezTo>
                    <a:lnTo>
                      <a:pt x="295275" y="1095388"/>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139" name="Group 138"/>
              <p:cNvGrpSpPr/>
              <p:nvPr/>
            </p:nvGrpSpPr>
            <p:grpSpPr>
              <a:xfrm>
                <a:off x="7934006" y="3505200"/>
                <a:ext cx="676594" cy="1219200"/>
                <a:chOff x="7543143" y="609600"/>
                <a:chExt cx="676594" cy="1219200"/>
              </a:xfrm>
            </p:grpSpPr>
            <p:cxnSp>
              <p:nvCxnSpPr>
                <p:cNvPr id="140" name="Straight Arrow Connector 139"/>
                <p:cNvCxnSpPr/>
                <p:nvPr/>
              </p:nvCxnSpPr>
              <p:spPr>
                <a:xfrm flipV="1">
                  <a:off x="7543800" y="609600"/>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7543143" y="1828800"/>
                  <a:ext cx="6765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grpSp>
          <p:nvGrpSpPr>
            <p:cNvPr id="201" name="Group 200"/>
            <p:cNvGrpSpPr/>
            <p:nvPr/>
          </p:nvGrpSpPr>
          <p:grpSpPr>
            <a:xfrm>
              <a:off x="685800" y="4932928"/>
              <a:ext cx="899736" cy="1199864"/>
              <a:chOff x="2993408" y="3788392"/>
              <a:chExt cx="899736" cy="1199864"/>
            </a:xfrm>
          </p:grpSpPr>
          <p:cxnSp>
            <p:nvCxnSpPr>
              <p:cNvPr id="202" name="Straight Connector 201"/>
              <p:cNvCxnSpPr/>
              <p:nvPr/>
            </p:nvCxnSpPr>
            <p:spPr>
              <a:xfrm>
                <a:off x="3048000" y="3788392"/>
                <a:ext cx="841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3051472" y="4988256"/>
                <a:ext cx="841672" cy="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2993408" y="4246097"/>
                <a:ext cx="629752" cy="276999"/>
              </a:xfrm>
              <a:prstGeom prst="rect">
                <a:avLst/>
              </a:prstGeom>
              <a:noFill/>
            </p:spPr>
            <p:txBody>
              <a:bodyPr wrap="square" rtlCol="0">
                <a:spAutoFit/>
              </a:bodyPr>
              <a:lstStyle/>
              <a:p>
                <a:r>
                  <a:rPr lang="en-US" sz="1200" dirty="0" smtClean="0"/>
                  <a:t>125µm</a:t>
                </a:r>
                <a:endParaRPr lang="en-US" sz="1200" dirty="0"/>
              </a:p>
            </p:txBody>
          </p:sp>
          <p:cxnSp>
            <p:nvCxnSpPr>
              <p:cNvPr id="205" name="Straight Arrow Connector 204"/>
              <p:cNvCxnSpPr/>
              <p:nvPr/>
            </p:nvCxnSpPr>
            <p:spPr>
              <a:xfrm flipV="1">
                <a:off x="3308284" y="4469506"/>
                <a:ext cx="0" cy="514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a:off x="3303896" y="3796352"/>
                <a:ext cx="0" cy="514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flipH="1">
              <a:off x="2382603" y="5105037"/>
              <a:ext cx="932118" cy="824047"/>
              <a:chOff x="3020704" y="3928891"/>
              <a:chExt cx="932118" cy="824047"/>
            </a:xfrm>
          </p:grpSpPr>
          <p:cxnSp>
            <p:nvCxnSpPr>
              <p:cNvPr id="208" name="Straight Connector 207"/>
              <p:cNvCxnSpPr/>
              <p:nvPr/>
            </p:nvCxnSpPr>
            <p:spPr>
              <a:xfrm>
                <a:off x="3020704" y="4201743"/>
                <a:ext cx="841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3027648" y="4510690"/>
                <a:ext cx="841672" cy="0"/>
              </a:xfrm>
              <a:prstGeom prst="line">
                <a:avLst/>
              </a:prstGeom>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3308284" y="3928891"/>
                <a:ext cx="644538" cy="276999"/>
              </a:xfrm>
              <a:prstGeom prst="rect">
                <a:avLst/>
              </a:prstGeom>
              <a:noFill/>
            </p:spPr>
            <p:txBody>
              <a:bodyPr wrap="square" rtlCol="0">
                <a:spAutoFit/>
              </a:bodyPr>
              <a:lstStyle/>
              <a:p>
                <a:r>
                  <a:rPr lang="en-US" sz="1200" dirty="0" smtClean="0"/>
                  <a:t>-10µm</a:t>
                </a:r>
                <a:endParaRPr lang="en-US" sz="1200" dirty="0"/>
              </a:p>
            </p:txBody>
          </p:sp>
          <p:cxnSp>
            <p:nvCxnSpPr>
              <p:cNvPr id="211" name="Straight Arrow Connector 210"/>
              <p:cNvCxnSpPr/>
              <p:nvPr/>
            </p:nvCxnSpPr>
            <p:spPr>
              <a:xfrm flipV="1">
                <a:off x="3308284" y="4512753"/>
                <a:ext cx="0" cy="240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a:off x="3303896" y="3959495"/>
                <a:ext cx="0" cy="240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29" name="Group 228"/>
            <p:cNvGrpSpPr/>
            <p:nvPr/>
          </p:nvGrpSpPr>
          <p:grpSpPr>
            <a:xfrm>
              <a:off x="3448922" y="4954957"/>
              <a:ext cx="529147" cy="1158023"/>
              <a:chOff x="3625506" y="4514850"/>
              <a:chExt cx="529147" cy="1158023"/>
            </a:xfrm>
          </p:grpSpPr>
          <p:cxnSp>
            <p:nvCxnSpPr>
              <p:cNvPr id="230" name="Straight Connector 229"/>
              <p:cNvCxnSpPr/>
              <p:nvPr/>
            </p:nvCxnSpPr>
            <p:spPr>
              <a:xfrm>
                <a:off x="3625506" y="4523565"/>
                <a:ext cx="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p:nvCxnSpPr>
            <p:spPr>
              <a:xfrm>
                <a:off x="3625506" y="4523565"/>
                <a:ext cx="381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3625506" y="5666565"/>
                <a:ext cx="3810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33" name="Group 232"/>
              <p:cNvGrpSpPr/>
              <p:nvPr/>
            </p:nvGrpSpPr>
            <p:grpSpPr>
              <a:xfrm>
                <a:off x="3993806" y="4514850"/>
                <a:ext cx="160847" cy="384048"/>
                <a:chOff x="4025900" y="795375"/>
                <a:chExt cx="160847" cy="384048"/>
              </a:xfrm>
            </p:grpSpPr>
            <p:cxnSp>
              <p:nvCxnSpPr>
                <p:cNvPr id="238" name="Straight Connector 237"/>
                <p:cNvCxnSpPr/>
                <p:nvPr/>
              </p:nvCxnSpPr>
              <p:spPr>
                <a:xfrm>
                  <a:off x="4025900" y="795375"/>
                  <a:ext cx="0" cy="38404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9" name="Straight Connector 238"/>
                <p:cNvCxnSpPr/>
                <p:nvPr/>
              </p:nvCxnSpPr>
              <p:spPr>
                <a:xfrm rot="5400000">
                  <a:off x="4110224" y="1092776"/>
                  <a:ext cx="0" cy="153047"/>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34" name="Straight Connector 233"/>
              <p:cNvCxnSpPr/>
              <p:nvPr/>
            </p:nvCxnSpPr>
            <p:spPr>
              <a:xfrm>
                <a:off x="4143030" y="4894937"/>
                <a:ext cx="0" cy="411480"/>
              </a:xfrm>
              <a:prstGeom prst="line">
                <a:avLst/>
              </a:prstGeom>
            </p:spPr>
            <p:style>
              <a:lnRef idx="2">
                <a:schemeClr val="accent1"/>
              </a:lnRef>
              <a:fillRef idx="0">
                <a:schemeClr val="accent1"/>
              </a:fillRef>
              <a:effectRef idx="1">
                <a:schemeClr val="accent1"/>
              </a:effectRef>
              <a:fontRef idx="minor">
                <a:schemeClr val="tx1"/>
              </a:fontRef>
            </p:style>
          </p:cxnSp>
          <p:grpSp>
            <p:nvGrpSpPr>
              <p:cNvPr id="235" name="Group 234"/>
              <p:cNvGrpSpPr/>
              <p:nvPr/>
            </p:nvGrpSpPr>
            <p:grpSpPr>
              <a:xfrm flipV="1">
                <a:off x="3980803" y="5288825"/>
                <a:ext cx="153047" cy="384048"/>
                <a:chOff x="4014650" y="795375"/>
                <a:chExt cx="153047" cy="384048"/>
              </a:xfrm>
            </p:grpSpPr>
            <p:cxnSp>
              <p:nvCxnSpPr>
                <p:cNvPr id="236" name="Straight Connector 235"/>
                <p:cNvCxnSpPr/>
                <p:nvPr/>
              </p:nvCxnSpPr>
              <p:spPr>
                <a:xfrm>
                  <a:off x="4025900" y="795375"/>
                  <a:ext cx="0" cy="38404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rot="5400000">
                  <a:off x="4091174" y="1092776"/>
                  <a:ext cx="0" cy="153047"/>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270" name="Group 269"/>
            <p:cNvGrpSpPr/>
            <p:nvPr/>
          </p:nvGrpSpPr>
          <p:grpSpPr>
            <a:xfrm>
              <a:off x="5156846" y="4989210"/>
              <a:ext cx="2153558" cy="990600"/>
              <a:chOff x="762000" y="4724400"/>
              <a:chExt cx="7543800" cy="990600"/>
            </a:xfrm>
          </p:grpSpPr>
          <p:sp>
            <p:nvSpPr>
              <p:cNvPr id="271" name="Rectangle 270"/>
              <p:cNvSpPr/>
              <p:nvPr/>
            </p:nvSpPr>
            <p:spPr>
              <a:xfrm>
                <a:off x="762000" y="4724400"/>
                <a:ext cx="7543800" cy="9906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72" name="Rectangle 271"/>
              <p:cNvSpPr/>
              <p:nvPr/>
            </p:nvSpPr>
            <p:spPr>
              <a:xfrm>
                <a:off x="762000" y="5089272"/>
                <a:ext cx="7543800" cy="26085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cxnSp>
          <p:nvCxnSpPr>
            <p:cNvPr id="273" name="Straight Arrow Connector 272"/>
            <p:cNvCxnSpPr/>
            <p:nvPr/>
          </p:nvCxnSpPr>
          <p:spPr>
            <a:xfrm>
              <a:off x="5156846" y="5484510"/>
              <a:ext cx="230570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84" name="Group 283"/>
            <p:cNvGrpSpPr/>
            <p:nvPr/>
          </p:nvGrpSpPr>
          <p:grpSpPr>
            <a:xfrm>
              <a:off x="4325398" y="4843405"/>
              <a:ext cx="676594" cy="1219200"/>
              <a:chOff x="7934006" y="3505200"/>
              <a:chExt cx="676594" cy="1219200"/>
            </a:xfrm>
          </p:grpSpPr>
          <p:sp>
            <p:nvSpPr>
              <p:cNvPr id="285" name="Freeform 284"/>
              <p:cNvSpPr/>
              <p:nvPr/>
            </p:nvSpPr>
            <p:spPr>
              <a:xfrm>
                <a:off x="7953055" y="3619488"/>
                <a:ext cx="578397" cy="1095388"/>
              </a:xfrm>
              <a:custGeom>
                <a:avLst/>
                <a:gdLst>
                  <a:gd name="connsiteX0" fmla="*/ 0 w 295275"/>
                  <a:gd name="connsiteY0" fmla="*/ 1095375 h 1095375"/>
                  <a:gd name="connsiteX1" fmla="*/ 171450 w 295275"/>
                  <a:gd name="connsiteY1" fmla="*/ 0 h 1095375"/>
                  <a:gd name="connsiteX2" fmla="*/ 295275 w 295275"/>
                  <a:gd name="connsiteY2" fmla="*/ 1095375 h 1095375"/>
                  <a:gd name="connsiteX3" fmla="*/ 295275 w 295275"/>
                  <a:gd name="connsiteY3" fmla="*/ 1095375 h 1095375"/>
                  <a:gd name="connsiteX0" fmla="*/ 0 w 295275"/>
                  <a:gd name="connsiteY0" fmla="*/ 1098365 h 1098365"/>
                  <a:gd name="connsiteX1" fmla="*/ 77802 w 295275"/>
                  <a:gd name="connsiteY1" fmla="*/ 784040 h 1098365"/>
                  <a:gd name="connsiteX2" fmla="*/ 171450 w 295275"/>
                  <a:gd name="connsiteY2" fmla="*/ 2990 h 1098365"/>
                  <a:gd name="connsiteX3" fmla="*/ 295275 w 295275"/>
                  <a:gd name="connsiteY3" fmla="*/ 1098365 h 1098365"/>
                  <a:gd name="connsiteX4" fmla="*/ 295275 w 295275"/>
                  <a:gd name="connsiteY4" fmla="*/ 1098365 h 1098365"/>
                  <a:gd name="connsiteX0" fmla="*/ 0 w 295275"/>
                  <a:gd name="connsiteY0" fmla="*/ 1095388 h 1095388"/>
                  <a:gd name="connsiteX1" fmla="*/ 77802 w 295275"/>
                  <a:gd name="connsiteY1" fmla="*/ 781063 h 1095388"/>
                  <a:gd name="connsiteX2" fmla="*/ 171450 w 295275"/>
                  <a:gd name="connsiteY2" fmla="*/ 13 h 1095388"/>
                  <a:gd name="connsiteX3" fmla="*/ 228541 w 295275"/>
                  <a:gd name="connsiteY3" fmla="*/ 762013 h 1095388"/>
                  <a:gd name="connsiteX4" fmla="*/ 295275 w 295275"/>
                  <a:gd name="connsiteY4" fmla="*/ 1095388 h 1095388"/>
                  <a:gd name="connsiteX5" fmla="*/ 295275 w 295275"/>
                  <a:gd name="connsiteY5" fmla="*/ 1095388 h 1095388"/>
                  <a:gd name="connsiteX0" fmla="*/ 0 w 295275"/>
                  <a:gd name="connsiteY0" fmla="*/ 1095388 h 1095388"/>
                  <a:gd name="connsiteX1" fmla="*/ 77802 w 295275"/>
                  <a:gd name="connsiteY1" fmla="*/ 781063 h 1095388"/>
                  <a:gd name="connsiteX2" fmla="*/ 156862 w 295275"/>
                  <a:gd name="connsiteY2" fmla="*/ 13 h 1095388"/>
                  <a:gd name="connsiteX3" fmla="*/ 228541 w 295275"/>
                  <a:gd name="connsiteY3" fmla="*/ 762013 h 1095388"/>
                  <a:gd name="connsiteX4" fmla="*/ 295275 w 295275"/>
                  <a:gd name="connsiteY4" fmla="*/ 1095388 h 1095388"/>
                  <a:gd name="connsiteX5" fmla="*/ 295275 w 295275"/>
                  <a:gd name="connsiteY5" fmla="*/ 1095388 h 109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1095388">
                    <a:moveTo>
                      <a:pt x="0" y="1095388"/>
                    </a:moveTo>
                    <a:cubicBezTo>
                      <a:pt x="6484" y="1035063"/>
                      <a:pt x="49227" y="963625"/>
                      <a:pt x="77802" y="781063"/>
                    </a:cubicBezTo>
                    <a:cubicBezTo>
                      <a:pt x="106377" y="598501"/>
                      <a:pt x="131739" y="3188"/>
                      <a:pt x="156862" y="13"/>
                    </a:cubicBezTo>
                    <a:cubicBezTo>
                      <a:pt x="181985" y="-3162"/>
                      <a:pt x="207904" y="579451"/>
                      <a:pt x="228541" y="762013"/>
                    </a:cubicBezTo>
                    <a:cubicBezTo>
                      <a:pt x="249178" y="944575"/>
                      <a:pt x="284153" y="1039826"/>
                      <a:pt x="295275" y="1095388"/>
                    </a:cubicBezTo>
                    <a:lnTo>
                      <a:pt x="295275" y="1095388"/>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286" name="Group 285"/>
              <p:cNvGrpSpPr/>
              <p:nvPr/>
            </p:nvGrpSpPr>
            <p:grpSpPr>
              <a:xfrm>
                <a:off x="7934006" y="3505200"/>
                <a:ext cx="676594" cy="1219200"/>
                <a:chOff x="7543143" y="609600"/>
                <a:chExt cx="676594" cy="1219200"/>
              </a:xfrm>
            </p:grpSpPr>
            <p:cxnSp>
              <p:nvCxnSpPr>
                <p:cNvPr id="287" name="Straight Arrow Connector 286"/>
                <p:cNvCxnSpPr/>
                <p:nvPr/>
              </p:nvCxnSpPr>
              <p:spPr>
                <a:xfrm flipV="1">
                  <a:off x="7543800" y="609600"/>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7543143" y="1828800"/>
                  <a:ext cx="6765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grpSp>
      <p:grpSp>
        <p:nvGrpSpPr>
          <p:cNvPr id="2" name="Group 1"/>
          <p:cNvGrpSpPr/>
          <p:nvPr/>
        </p:nvGrpSpPr>
        <p:grpSpPr>
          <a:xfrm>
            <a:off x="729642" y="1048404"/>
            <a:ext cx="7515067" cy="2124562"/>
            <a:chOff x="729642" y="1048404"/>
            <a:chExt cx="7515067" cy="2124562"/>
          </a:xfrm>
        </p:grpSpPr>
        <p:sp>
          <p:nvSpPr>
            <p:cNvPr id="17" name="TextBox 16"/>
            <p:cNvSpPr txBox="1"/>
            <p:nvPr/>
          </p:nvSpPr>
          <p:spPr>
            <a:xfrm>
              <a:off x="5334000" y="2803634"/>
              <a:ext cx="1784422" cy="369332"/>
            </a:xfrm>
            <a:prstGeom prst="rect">
              <a:avLst/>
            </a:prstGeom>
            <a:noFill/>
          </p:spPr>
          <p:txBody>
            <a:bodyPr wrap="square" rtlCol="0">
              <a:spAutoFit/>
            </a:bodyPr>
            <a:lstStyle/>
            <a:p>
              <a:r>
                <a:rPr lang="en-US" dirty="0" smtClean="0"/>
                <a:t>Step-index fiber</a:t>
              </a:r>
              <a:endParaRPr lang="en-US" dirty="0"/>
            </a:p>
          </p:txBody>
        </p:sp>
        <p:sp>
          <p:nvSpPr>
            <p:cNvPr id="20" name="TextBox 19"/>
            <p:cNvSpPr txBox="1"/>
            <p:nvPr/>
          </p:nvSpPr>
          <p:spPr>
            <a:xfrm>
              <a:off x="7358402" y="1048404"/>
              <a:ext cx="804341" cy="584775"/>
            </a:xfrm>
            <a:prstGeom prst="rect">
              <a:avLst/>
            </a:prstGeom>
            <a:noFill/>
          </p:spPr>
          <p:txBody>
            <a:bodyPr wrap="square" rtlCol="0">
              <a:spAutoFit/>
            </a:bodyPr>
            <a:lstStyle/>
            <a:p>
              <a:r>
                <a:rPr lang="en-US" sz="1600" dirty="0" smtClean="0"/>
                <a:t>Output</a:t>
              </a:r>
            </a:p>
            <a:p>
              <a:r>
                <a:rPr lang="en-US" sz="1600" dirty="0" smtClean="0"/>
                <a:t>pulse</a:t>
              </a:r>
              <a:endParaRPr lang="en-US" sz="1600" dirty="0"/>
            </a:p>
          </p:txBody>
        </p:sp>
        <p:grpSp>
          <p:nvGrpSpPr>
            <p:cNvPr id="118" name="Group 117"/>
            <p:cNvGrpSpPr/>
            <p:nvPr/>
          </p:nvGrpSpPr>
          <p:grpSpPr>
            <a:xfrm>
              <a:off x="1280244" y="1649080"/>
              <a:ext cx="1143000" cy="1164387"/>
              <a:chOff x="1295400" y="914400"/>
              <a:chExt cx="1143000" cy="1164387"/>
            </a:xfrm>
          </p:grpSpPr>
          <p:sp>
            <p:nvSpPr>
              <p:cNvPr id="119" name="Oval 118"/>
              <p:cNvSpPr/>
              <p:nvPr/>
            </p:nvSpPr>
            <p:spPr>
              <a:xfrm>
                <a:off x="1295400" y="914400"/>
                <a:ext cx="1143000" cy="116438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0" name="Oval 119"/>
              <p:cNvSpPr/>
              <p:nvPr/>
            </p:nvSpPr>
            <p:spPr>
              <a:xfrm>
                <a:off x="1454543" y="1051034"/>
                <a:ext cx="858753" cy="87482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127" name="Group 126"/>
            <p:cNvGrpSpPr/>
            <p:nvPr/>
          </p:nvGrpSpPr>
          <p:grpSpPr>
            <a:xfrm>
              <a:off x="7568115" y="1573900"/>
              <a:ext cx="676594" cy="1222484"/>
              <a:chOff x="7933349" y="609600"/>
              <a:chExt cx="676594" cy="1222484"/>
            </a:xfrm>
          </p:grpSpPr>
          <p:sp>
            <p:nvSpPr>
              <p:cNvPr id="128" name="Freeform 127"/>
              <p:cNvSpPr/>
              <p:nvPr/>
            </p:nvSpPr>
            <p:spPr>
              <a:xfrm>
                <a:off x="7948129" y="1501009"/>
                <a:ext cx="583324" cy="331075"/>
              </a:xfrm>
              <a:custGeom>
                <a:avLst/>
                <a:gdLst>
                  <a:gd name="connsiteX0" fmla="*/ 0 w 583324"/>
                  <a:gd name="connsiteY0" fmla="*/ 343815 h 343815"/>
                  <a:gd name="connsiteX1" fmla="*/ 157655 w 583324"/>
                  <a:gd name="connsiteY1" fmla="*/ 44271 h 343815"/>
                  <a:gd name="connsiteX2" fmla="*/ 409904 w 583324"/>
                  <a:gd name="connsiteY2" fmla="*/ 12740 h 343815"/>
                  <a:gd name="connsiteX3" fmla="*/ 583324 w 583324"/>
                  <a:gd name="connsiteY3" fmla="*/ 154629 h 343815"/>
                  <a:gd name="connsiteX4" fmla="*/ 583324 w 583324"/>
                  <a:gd name="connsiteY4" fmla="*/ 154629 h 343815"/>
                  <a:gd name="connsiteX0" fmla="*/ 0 w 583324"/>
                  <a:gd name="connsiteY0" fmla="*/ 332253 h 332253"/>
                  <a:gd name="connsiteX1" fmla="*/ 186230 w 583324"/>
                  <a:gd name="connsiteY1" fmla="*/ 89859 h 332253"/>
                  <a:gd name="connsiteX2" fmla="*/ 409904 w 583324"/>
                  <a:gd name="connsiteY2" fmla="*/ 1178 h 332253"/>
                  <a:gd name="connsiteX3" fmla="*/ 583324 w 583324"/>
                  <a:gd name="connsiteY3" fmla="*/ 143067 h 332253"/>
                  <a:gd name="connsiteX4" fmla="*/ 583324 w 583324"/>
                  <a:gd name="connsiteY4" fmla="*/ 143067 h 332253"/>
                  <a:gd name="connsiteX0" fmla="*/ 0 w 583324"/>
                  <a:gd name="connsiteY0" fmla="*/ 343815 h 343815"/>
                  <a:gd name="connsiteX1" fmla="*/ 214805 w 583324"/>
                  <a:gd name="connsiteY1" fmla="*/ 44271 h 343815"/>
                  <a:gd name="connsiteX2" fmla="*/ 409904 w 583324"/>
                  <a:gd name="connsiteY2" fmla="*/ 12740 h 343815"/>
                  <a:gd name="connsiteX3" fmla="*/ 583324 w 583324"/>
                  <a:gd name="connsiteY3" fmla="*/ 154629 h 343815"/>
                  <a:gd name="connsiteX4" fmla="*/ 583324 w 583324"/>
                  <a:gd name="connsiteY4" fmla="*/ 154629 h 343815"/>
                  <a:gd name="connsiteX0" fmla="*/ 0 w 583324"/>
                  <a:gd name="connsiteY0" fmla="*/ 368914 h 368914"/>
                  <a:gd name="connsiteX1" fmla="*/ 214805 w 583324"/>
                  <a:gd name="connsiteY1" fmla="*/ 69370 h 368914"/>
                  <a:gd name="connsiteX2" fmla="*/ 409904 w 583324"/>
                  <a:gd name="connsiteY2" fmla="*/ 37839 h 368914"/>
                  <a:gd name="connsiteX3" fmla="*/ 583324 w 583324"/>
                  <a:gd name="connsiteY3" fmla="*/ 179728 h 368914"/>
                  <a:gd name="connsiteX4" fmla="*/ 583324 w 583324"/>
                  <a:gd name="connsiteY4" fmla="*/ 179728 h 368914"/>
                  <a:gd name="connsiteX0" fmla="*/ 0 w 583324"/>
                  <a:gd name="connsiteY0" fmla="*/ 361097 h 361097"/>
                  <a:gd name="connsiteX1" fmla="*/ 214805 w 583324"/>
                  <a:gd name="connsiteY1" fmla="*/ 61553 h 361097"/>
                  <a:gd name="connsiteX2" fmla="*/ 409904 w 583324"/>
                  <a:gd name="connsiteY2" fmla="*/ 30022 h 361097"/>
                  <a:gd name="connsiteX3" fmla="*/ 583324 w 583324"/>
                  <a:gd name="connsiteY3" fmla="*/ 171911 h 361097"/>
                  <a:gd name="connsiteX4" fmla="*/ 583324 w 583324"/>
                  <a:gd name="connsiteY4" fmla="*/ 171911 h 361097"/>
                  <a:gd name="connsiteX0" fmla="*/ 0 w 583324"/>
                  <a:gd name="connsiteY0" fmla="*/ 331075 h 331075"/>
                  <a:gd name="connsiteX1" fmla="*/ 214805 w 583324"/>
                  <a:gd name="connsiteY1" fmla="*/ 31531 h 331075"/>
                  <a:gd name="connsiteX2" fmla="*/ 409904 w 583324"/>
                  <a:gd name="connsiteY2" fmla="*/ 0 h 331075"/>
                  <a:gd name="connsiteX3" fmla="*/ 583324 w 583324"/>
                  <a:gd name="connsiteY3" fmla="*/ 141889 h 331075"/>
                  <a:gd name="connsiteX4" fmla="*/ 583324 w 583324"/>
                  <a:gd name="connsiteY4" fmla="*/ 141889 h 33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324" h="331075">
                    <a:moveTo>
                      <a:pt x="0" y="331075"/>
                    </a:moveTo>
                    <a:cubicBezTo>
                      <a:pt x="44669" y="208892"/>
                      <a:pt x="156013" y="134335"/>
                      <a:pt x="214805" y="31531"/>
                    </a:cubicBezTo>
                    <a:lnTo>
                      <a:pt x="409904" y="0"/>
                    </a:lnTo>
                    <a:cubicBezTo>
                      <a:pt x="471324" y="18393"/>
                      <a:pt x="583324" y="141889"/>
                      <a:pt x="583324" y="141889"/>
                    </a:cubicBezTo>
                    <a:lnTo>
                      <a:pt x="583324" y="141889"/>
                    </a:ln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129" name="Group 128"/>
              <p:cNvGrpSpPr/>
              <p:nvPr/>
            </p:nvGrpSpPr>
            <p:grpSpPr>
              <a:xfrm>
                <a:off x="7933349" y="609600"/>
                <a:ext cx="676594" cy="1219200"/>
                <a:chOff x="7543143" y="609600"/>
                <a:chExt cx="676594" cy="1219200"/>
              </a:xfrm>
            </p:grpSpPr>
            <p:cxnSp>
              <p:nvCxnSpPr>
                <p:cNvPr id="130" name="Straight Arrow Connector 129"/>
                <p:cNvCxnSpPr/>
                <p:nvPr/>
              </p:nvCxnSpPr>
              <p:spPr>
                <a:xfrm flipV="1">
                  <a:off x="7543800" y="609600"/>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7543143" y="1828800"/>
                  <a:ext cx="6765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grpSp>
          <p:nvGrpSpPr>
            <p:cNvPr id="143" name="Group 142"/>
            <p:cNvGrpSpPr/>
            <p:nvPr/>
          </p:nvGrpSpPr>
          <p:grpSpPr>
            <a:xfrm>
              <a:off x="729642" y="1641120"/>
              <a:ext cx="899736" cy="1199864"/>
              <a:chOff x="2993408" y="3788392"/>
              <a:chExt cx="899736" cy="1199864"/>
            </a:xfrm>
          </p:grpSpPr>
          <p:cxnSp>
            <p:nvCxnSpPr>
              <p:cNvPr id="171" name="Straight Connector 170"/>
              <p:cNvCxnSpPr/>
              <p:nvPr/>
            </p:nvCxnSpPr>
            <p:spPr>
              <a:xfrm>
                <a:off x="3048000" y="3788392"/>
                <a:ext cx="841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3051472" y="4988256"/>
                <a:ext cx="841672" cy="0"/>
              </a:xfrm>
              <a:prstGeom prst="line">
                <a:avLst/>
              </a:prstGeom>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2993408" y="4246097"/>
                <a:ext cx="629752" cy="276999"/>
              </a:xfrm>
              <a:prstGeom prst="rect">
                <a:avLst/>
              </a:prstGeom>
              <a:noFill/>
            </p:spPr>
            <p:txBody>
              <a:bodyPr wrap="square" rtlCol="0">
                <a:spAutoFit/>
              </a:bodyPr>
              <a:lstStyle/>
              <a:p>
                <a:r>
                  <a:rPr lang="en-US" sz="1200" dirty="0" smtClean="0"/>
                  <a:t>380µm</a:t>
                </a:r>
                <a:endParaRPr lang="en-US" sz="1200" dirty="0"/>
              </a:p>
            </p:txBody>
          </p:sp>
          <p:cxnSp>
            <p:nvCxnSpPr>
              <p:cNvPr id="174" name="Straight Arrow Connector 173"/>
              <p:cNvCxnSpPr/>
              <p:nvPr/>
            </p:nvCxnSpPr>
            <p:spPr>
              <a:xfrm flipV="1">
                <a:off x="3308284" y="4469506"/>
                <a:ext cx="0" cy="514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a:off x="3303896" y="3796352"/>
                <a:ext cx="0" cy="514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flipH="1">
              <a:off x="2347044" y="1780254"/>
              <a:ext cx="875912" cy="908330"/>
              <a:chOff x="2993408" y="3949134"/>
              <a:chExt cx="875912" cy="908330"/>
            </a:xfrm>
          </p:grpSpPr>
          <p:cxnSp>
            <p:nvCxnSpPr>
              <p:cNvPr id="178" name="Straight Connector 177"/>
              <p:cNvCxnSpPr/>
              <p:nvPr/>
            </p:nvCxnSpPr>
            <p:spPr>
              <a:xfrm>
                <a:off x="3020704" y="3956712"/>
                <a:ext cx="841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3027648" y="4857464"/>
                <a:ext cx="841672" cy="0"/>
              </a:xfrm>
              <a:prstGeom prst="line">
                <a:avLst/>
              </a:prstGeom>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2993408" y="4273393"/>
                <a:ext cx="629752" cy="276999"/>
              </a:xfrm>
              <a:prstGeom prst="rect">
                <a:avLst/>
              </a:prstGeom>
              <a:noFill/>
            </p:spPr>
            <p:txBody>
              <a:bodyPr wrap="square" rtlCol="0">
                <a:spAutoFit/>
              </a:bodyPr>
              <a:lstStyle/>
              <a:p>
                <a:r>
                  <a:rPr lang="en-US" sz="1200" dirty="0" smtClean="0"/>
                  <a:t>200µm</a:t>
                </a:r>
                <a:endParaRPr lang="en-US" sz="1200" dirty="0"/>
              </a:p>
            </p:txBody>
          </p:sp>
          <p:cxnSp>
            <p:nvCxnSpPr>
              <p:cNvPr id="181" name="Straight Arrow Connector 180"/>
              <p:cNvCxnSpPr/>
              <p:nvPr/>
            </p:nvCxnSpPr>
            <p:spPr>
              <a:xfrm flipV="1">
                <a:off x="3308284" y="4491780"/>
                <a:ext cx="0" cy="351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3303896" y="3949134"/>
                <a:ext cx="0" cy="351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3471314" y="1638958"/>
              <a:ext cx="529147" cy="1148223"/>
              <a:chOff x="3657600" y="806691"/>
              <a:chExt cx="529147" cy="1148223"/>
            </a:xfrm>
          </p:grpSpPr>
          <p:cxnSp>
            <p:nvCxnSpPr>
              <p:cNvPr id="214" name="Straight Connector 213"/>
              <p:cNvCxnSpPr/>
              <p:nvPr/>
            </p:nvCxnSpPr>
            <p:spPr>
              <a:xfrm>
                <a:off x="3657600" y="808853"/>
                <a:ext cx="0" cy="1143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3657600" y="808853"/>
                <a:ext cx="381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3657600" y="1951853"/>
                <a:ext cx="3810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17" name="Group 216"/>
              <p:cNvGrpSpPr/>
              <p:nvPr/>
            </p:nvGrpSpPr>
            <p:grpSpPr>
              <a:xfrm>
                <a:off x="4033700" y="806691"/>
                <a:ext cx="153047" cy="153047"/>
                <a:chOff x="4033700" y="801928"/>
                <a:chExt cx="153047" cy="153047"/>
              </a:xfrm>
            </p:grpSpPr>
            <p:cxnSp>
              <p:nvCxnSpPr>
                <p:cNvPr id="222" name="Straight Connector 221"/>
                <p:cNvCxnSpPr/>
                <p:nvPr/>
              </p:nvCxnSpPr>
              <p:spPr>
                <a:xfrm>
                  <a:off x="4038600" y="801928"/>
                  <a:ext cx="0" cy="1530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rot="5400000">
                  <a:off x="4110224" y="876038"/>
                  <a:ext cx="0" cy="15304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flipV="1">
                <a:off x="4028937" y="1799517"/>
                <a:ext cx="153047" cy="155397"/>
                <a:chOff x="4033700" y="801928"/>
                <a:chExt cx="153047" cy="155397"/>
              </a:xfrm>
            </p:grpSpPr>
            <p:cxnSp>
              <p:nvCxnSpPr>
                <p:cNvPr id="220" name="Straight Connector 219"/>
                <p:cNvCxnSpPr/>
                <p:nvPr/>
              </p:nvCxnSpPr>
              <p:spPr>
                <a:xfrm>
                  <a:off x="4038600" y="801928"/>
                  <a:ext cx="0" cy="153047"/>
                </a:xfrm>
                <a:prstGeom prst="line">
                  <a:avLst/>
                </a:prstGeom>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rot="5400000">
                  <a:off x="4110224" y="880801"/>
                  <a:ext cx="0" cy="153047"/>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19" name="Straight Connector 218"/>
              <p:cNvCxnSpPr/>
              <p:nvPr/>
            </p:nvCxnSpPr>
            <p:spPr>
              <a:xfrm>
                <a:off x="4181474" y="959737"/>
                <a:ext cx="0" cy="85039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5165916" y="1732313"/>
              <a:ext cx="2126344" cy="990600"/>
              <a:chOff x="762000" y="3352800"/>
              <a:chExt cx="7543800" cy="990600"/>
            </a:xfrm>
          </p:grpSpPr>
          <p:sp>
            <p:nvSpPr>
              <p:cNvPr id="241" name="Rectangle 240"/>
              <p:cNvSpPr/>
              <p:nvPr/>
            </p:nvSpPr>
            <p:spPr>
              <a:xfrm>
                <a:off x="762000" y="3352800"/>
                <a:ext cx="7543800" cy="9906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42" name="Rectangle 241"/>
              <p:cNvSpPr/>
              <p:nvPr/>
            </p:nvSpPr>
            <p:spPr>
              <a:xfrm>
                <a:off x="762000" y="3568516"/>
                <a:ext cx="7543800" cy="559169"/>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nvGrpSpPr>
            <p:cNvPr id="243" name="Group 242"/>
            <p:cNvGrpSpPr/>
            <p:nvPr/>
          </p:nvGrpSpPr>
          <p:grpSpPr>
            <a:xfrm>
              <a:off x="5156846" y="1911033"/>
              <a:ext cx="2253344" cy="579740"/>
              <a:chOff x="5106918" y="1700829"/>
              <a:chExt cx="2253344" cy="579740"/>
            </a:xfrm>
          </p:grpSpPr>
          <p:cxnSp>
            <p:nvCxnSpPr>
              <p:cNvPr id="244" name="Straight Arrow Connector 243"/>
              <p:cNvCxnSpPr/>
              <p:nvPr/>
            </p:nvCxnSpPr>
            <p:spPr>
              <a:xfrm flipV="1">
                <a:off x="5115988" y="2017409"/>
                <a:ext cx="2126344" cy="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45" name="Group 244"/>
              <p:cNvGrpSpPr/>
              <p:nvPr/>
            </p:nvGrpSpPr>
            <p:grpSpPr>
              <a:xfrm>
                <a:off x="5106918" y="1713161"/>
                <a:ext cx="535214" cy="559169"/>
                <a:chOff x="3046186" y="2238828"/>
                <a:chExt cx="535214" cy="559169"/>
              </a:xfrm>
            </p:grpSpPr>
            <p:cxnSp>
              <p:nvCxnSpPr>
                <p:cNvPr id="255" name="Straight Connector 254"/>
                <p:cNvCxnSpPr/>
                <p:nvPr/>
              </p:nvCxnSpPr>
              <p:spPr>
                <a:xfrm>
                  <a:off x="3046186" y="2637951"/>
                  <a:ext cx="163286" cy="157864"/>
                </a:xfrm>
                <a:prstGeom prst="line">
                  <a:avLst/>
                </a:prstGeom>
              </p:spPr>
              <p:style>
                <a:lnRef idx="3">
                  <a:schemeClr val="accent4"/>
                </a:lnRef>
                <a:fillRef idx="0">
                  <a:schemeClr val="accent4"/>
                </a:fillRef>
                <a:effectRef idx="2">
                  <a:schemeClr val="accent4"/>
                </a:effectRef>
                <a:fontRef idx="minor">
                  <a:schemeClr val="tx1"/>
                </a:fontRef>
              </p:style>
            </p:cxnSp>
            <p:cxnSp>
              <p:nvCxnSpPr>
                <p:cNvPr id="256" name="Straight Connector 255"/>
                <p:cNvCxnSpPr/>
                <p:nvPr/>
              </p:nvCxnSpPr>
              <p:spPr>
                <a:xfrm>
                  <a:off x="3046186" y="2238828"/>
                  <a:ext cx="535214" cy="559169"/>
                </a:xfrm>
                <a:prstGeom prst="line">
                  <a:avLst/>
                </a:prstGeom>
              </p:spPr>
              <p:style>
                <a:lnRef idx="3">
                  <a:schemeClr val="accent4"/>
                </a:lnRef>
                <a:fillRef idx="0">
                  <a:schemeClr val="accent4"/>
                </a:fillRef>
                <a:effectRef idx="2">
                  <a:schemeClr val="accent4"/>
                </a:effectRef>
                <a:fontRef idx="minor">
                  <a:schemeClr val="tx1"/>
                </a:fontRef>
              </p:style>
            </p:cxnSp>
          </p:grpSp>
          <p:grpSp>
            <p:nvGrpSpPr>
              <p:cNvPr id="246" name="Group 245"/>
              <p:cNvGrpSpPr/>
              <p:nvPr/>
            </p:nvGrpSpPr>
            <p:grpSpPr>
              <a:xfrm>
                <a:off x="5787276" y="1708797"/>
                <a:ext cx="907142" cy="561351"/>
                <a:chOff x="2674258" y="2236646"/>
                <a:chExt cx="907142" cy="561351"/>
              </a:xfrm>
            </p:grpSpPr>
            <p:cxnSp>
              <p:nvCxnSpPr>
                <p:cNvPr id="253" name="Straight Connector 252"/>
                <p:cNvCxnSpPr/>
                <p:nvPr/>
              </p:nvCxnSpPr>
              <p:spPr>
                <a:xfrm>
                  <a:off x="2674258" y="2236646"/>
                  <a:ext cx="535214" cy="559169"/>
                </a:xfrm>
                <a:prstGeom prst="line">
                  <a:avLst/>
                </a:prstGeom>
              </p:spPr>
              <p:style>
                <a:lnRef idx="3">
                  <a:schemeClr val="accent4"/>
                </a:lnRef>
                <a:fillRef idx="0">
                  <a:schemeClr val="accent4"/>
                </a:fillRef>
                <a:effectRef idx="2">
                  <a:schemeClr val="accent4"/>
                </a:effectRef>
                <a:fontRef idx="minor">
                  <a:schemeClr val="tx1"/>
                </a:fontRef>
              </p:style>
            </p:cxnSp>
            <p:cxnSp>
              <p:nvCxnSpPr>
                <p:cNvPr id="254" name="Straight Connector 253"/>
                <p:cNvCxnSpPr/>
                <p:nvPr/>
              </p:nvCxnSpPr>
              <p:spPr>
                <a:xfrm>
                  <a:off x="3046186" y="2238828"/>
                  <a:ext cx="535214" cy="559169"/>
                </a:xfrm>
                <a:prstGeom prst="line">
                  <a:avLst/>
                </a:prstGeom>
              </p:spPr>
              <p:style>
                <a:lnRef idx="3">
                  <a:schemeClr val="accent4"/>
                </a:lnRef>
                <a:fillRef idx="0">
                  <a:schemeClr val="accent4"/>
                </a:fillRef>
                <a:effectRef idx="2">
                  <a:schemeClr val="accent4"/>
                </a:effectRef>
                <a:fontRef idx="minor">
                  <a:schemeClr val="tx1"/>
                </a:fontRef>
              </p:style>
            </p:cxnSp>
          </p:grpSp>
          <p:grpSp>
            <p:nvGrpSpPr>
              <p:cNvPr id="247" name="Group 246"/>
              <p:cNvGrpSpPr/>
              <p:nvPr/>
            </p:nvGrpSpPr>
            <p:grpSpPr>
              <a:xfrm flipH="1">
                <a:off x="5261132" y="1710979"/>
                <a:ext cx="907142" cy="561351"/>
                <a:chOff x="2674258" y="2236646"/>
                <a:chExt cx="907142" cy="561351"/>
              </a:xfrm>
            </p:grpSpPr>
            <p:cxnSp>
              <p:nvCxnSpPr>
                <p:cNvPr id="251" name="Straight Connector 250"/>
                <p:cNvCxnSpPr/>
                <p:nvPr/>
              </p:nvCxnSpPr>
              <p:spPr>
                <a:xfrm>
                  <a:off x="2674258" y="2236646"/>
                  <a:ext cx="535214" cy="559169"/>
                </a:xfrm>
                <a:prstGeom prst="line">
                  <a:avLst/>
                </a:prstGeom>
              </p:spPr>
              <p:style>
                <a:lnRef idx="3">
                  <a:schemeClr val="accent4"/>
                </a:lnRef>
                <a:fillRef idx="0">
                  <a:schemeClr val="accent4"/>
                </a:fillRef>
                <a:effectRef idx="2">
                  <a:schemeClr val="accent4"/>
                </a:effectRef>
                <a:fontRef idx="minor">
                  <a:schemeClr val="tx1"/>
                </a:fontRef>
              </p:style>
            </p:cxnSp>
            <p:cxnSp>
              <p:nvCxnSpPr>
                <p:cNvPr id="252" name="Straight Connector 251"/>
                <p:cNvCxnSpPr/>
                <p:nvPr/>
              </p:nvCxnSpPr>
              <p:spPr>
                <a:xfrm>
                  <a:off x="3046186" y="2238828"/>
                  <a:ext cx="535214" cy="559169"/>
                </a:xfrm>
                <a:prstGeom prst="line">
                  <a:avLst/>
                </a:prstGeom>
              </p:spPr>
              <p:style>
                <a:lnRef idx="3">
                  <a:schemeClr val="accent4"/>
                </a:lnRef>
                <a:fillRef idx="0">
                  <a:schemeClr val="accent4"/>
                </a:fillRef>
                <a:effectRef idx="2">
                  <a:schemeClr val="accent4"/>
                </a:effectRef>
                <a:fontRef idx="minor">
                  <a:schemeClr val="tx1"/>
                </a:fontRef>
              </p:style>
            </p:cxnSp>
          </p:grpSp>
          <p:cxnSp>
            <p:nvCxnSpPr>
              <p:cNvPr id="248" name="Straight Connector 247"/>
              <p:cNvCxnSpPr/>
              <p:nvPr/>
            </p:nvCxnSpPr>
            <p:spPr>
              <a:xfrm flipH="1">
                <a:off x="6298904" y="1700829"/>
                <a:ext cx="535214" cy="559169"/>
              </a:xfrm>
              <a:prstGeom prst="line">
                <a:avLst/>
              </a:prstGeom>
            </p:spPr>
            <p:style>
              <a:lnRef idx="3">
                <a:schemeClr val="accent4"/>
              </a:lnRef>
              <a:fillRef idx="0">
                <a:schemeClr val="accent4"/>
              </a:fillRef>
              <a:effectRef idx="2">
                <a:schemeClr val="accent4"/>
              </a:effectRef>
              <a:fontRef idx="minor">
                <a:schemeClr val="tx1"/>
              </a:fontRef>
            </p:style>
          </p:cxnSp>
          <p:cxnSp>
            <p:nvCxnSpPr>
              <p:cNvPr id="249" name="Straight Arrow Connector 248"/>
              <p:cNvCxnSpPr/>
              <p:nvPr/>
            </p:nvCxnSpPr>
            <p:spPr>
              <a:xfrm>
                <a:off x="6834118" y="1730200"/>
                <a:ext cx="526144" cy="517809"/>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50" name="Straight Arrow Connector 249"/>
              <p:cNvCxnSpPr/>
              <p:nvPr/>
            </p:nvCxnSpPr>
            <p:spPr>
              <a:xfrm flipV="1">
                <a:off x="6681718" y="1710979"/>
                <a:ext cx="578758" cy="56959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pSp>
        <p:grpSp>
          <p:nvGrpSpPr>
            <p:cNvPr id="274" name="Group 273"/>
            <p:cNvGrpSpPr/>
            <p:nvPr/>
          </p:nvGrpSpPr>
          <p:grpSpPr>
            <a:xfrm>
              <a:off x="4314749" y="1573219"/>
              <a:ext cx="676594" cy="1219200"/>
              <a:chOff x="7934006" y="3505200"/>
              <a:chExt cx="676594" cy="1219200"/>
            </a:xfrm>
          </p:grpSpPr>
          <p:sp>
            <p:nvSpPr>
              <p:cNvPr id="275" name="Freeform 274"/>
              <p:cNvSpPr/>
              <p:nvPr/>
            </p:nvSpPr>
            <p:spPr>
              <a:xfrm>
                <a:off x="7953055" y="3619488"/>
                <a:ext cx="578397" cy="1095388"/>
              </a:xfrm>
              <a:custGeom>
                <a:avLst/>
                <a:gdLst>
                  <a:gd name="connsiteX0" fmla="*/ 0 w 295275"/>
                  <a:gd name="connsiteY0" fmla="*/ 1095375 h 1095375"/>
                  <a:gd name="connsiteX1" fmla="*/ 171450 w 295275"/>
                  <a:gd name="connsiteY1" fmla="*/ 0 h 1095375"/>
                  <a:gd name="connsiteX2" fmla="*/ 295275 w 295275"/>
                  <a:gd name="connsiteY2" fmla="*/ 1095375 h 1095375"/>
                  <a:gd name="connsiteX3" fmla="*/ 295275 w 295275"/>
                  <a:gd name="connsiteY3" fmla="*/ 1095375 h 1095375"/>
                  <a:gd name="connsiteX0" fmla="*/ 0 w 295275"/>
                  <a:gd name="connsiteY0" fmla="*/ 1098365 h 1098365"/>
                  <a:gd name="connsiteX1" fmla="*/ 77802 w 295275"/>
                  <a:gd name="connsiteY1" fmla="*/ 784040 h 1098365"/>
                  <a:gd name="connsiteX2" fmla="*/ 171450 w 295275"/>
                  <a:gd name="connsiteY2" fmla="*/ 2990 h 1098365"/>
                  <a:gd name="connsiteX3" fmla="*/ 295275 w 295275"/>
                  <a:gd name="connsiteY3" fmla="*/ 1098365 h 1098365"/>
                  <a:gd name="connsiteX4" fmla="*/ 295275 w 295275"/>
                  <a:gd name="connsiteY4" fmla="*/ 1098365 h 1098365"/>
                  <a:gd name="connsiteX0" fmla="*/ 0 w 295275"/>
                  <a:gd name="connsiteY0" fmla="*/ 1095388 h 1095388"/>
                  <a:gd name="connsiteX1" fmla="*/ 77802 w 295275"/>
                  <a:gd name="connsiteY1" fmla="*/ 781063 h 1095388"/>
                  <a:gd name="connsiteX2" fmla="*/ 171450 w 295275"/>
                  <a:gd name="connsiteY2" fmla="*/ 13 h 1095388"/>
                  <a:gd name="connsiteX3" fmla="*/ 228541 w 295275"/>
                  <a:gd name="connsiteY3" fmla="*/ 762013 h 1095388"/>
                  <a:gd name="connsiteX4" fmla="*/ 295275 w 295275"/>
                  <a:gd name="connsiteY4" fmla="*/ 1095388 h 1095388"/>
                  <a:gd name="connsiteX5" fmla="*/ 295275 w 295275"/>
                  <a:gd name="connsiteY5" fmla="*/ 1095388 h 1095388"/>
                  <a:gd name="connsiteX0" fmla="*/ 0 w 295275"/>
                  <a:gd name="connsiteY0" fmla="*/ 1095388 h 1095388"/>
                  <a:gd name="connsiteX1" fmla="*/ 77802 w 295275"/>
                  <a:gd name="connsiteY1" fmla="*/ 781063 h 1095388"/>
                  <a:gd name="connsiteX2" fmla="*/ 156862 w 295275"/>
                  <a:gd name="connsiteY2" fmla="*/ 13 h 1095388"/>
                  <a:gd name="connsiteX3" fmla="*/ 228541 w 295275"/>
                  <a:gd name="connsiteY3" fmla="*/ 762013 h 1095388"/>
                  <a:gd name="connsiteX4" fmla="*/ 295275 w 295275"/>
                  <a:gd name="connsiteY4" fmla="*/ 1095388 h 1095388"/>
                  <a:gd name="connsiteX5" fmla="*/ 295275 w 295275"/>
                  <a:gd name="connsiteY5" fmla="*/ 1095388 h 109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1095388">
                    <a:moveTo>
                      <a:pt x="0" y="1095388"/>
                    </a:moveTo>
                    <a:cubicBezTo>
                      <a:pt x="6484" y="1035063"/>
                      <a:pt x="49227" y="963625"/>
                      <a:pt x="77802" y="781063"/>
                    </a:cubicBezTo>
                    <a:cubicBezTo>
                      <a:pt x="106377" y="598501"/>
                      <a:pt x="131739" y="3188"/>
                      <a:pt x="156862" y="13"/>
                    </a:cubicBezTo>
                    <a:cubicBezTo>
                      <a:pt x="181985" y="-3162"/>
                      <a:pt x="207904" y="579451"/>
                      <a:pt x="228541" y="762013"/>
                    </a:cubicBezTo>
                    <a:cubicBezTo>
                      <a:pt x="249178" y="944575"/>
                      <a:pt x="284153" y="1039826"/>
                      <a:pt x="295275" y="1095388"/>
                    </a:cubicBezTo>
                    <a:lnTo>
                      <a:pt x="295275" y="1095388"/>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276" name="Group 275"/>
              <p:cNvGrpSpPr/>
              <p:nvPr/>
            </p:nvGrpSpPr>
            <p:grpSpPr>
              <a:xfrm>
                <a:off x="7934006" y="3505200"/>
                <a:ext cx="676594" cy="1219200"/>
                <a:chOff x="7543143" y="609600"/>
                <a:chExt cx="676594" cy="1219200"/>
              </a:xfrm>
            </p:grpSpPr>
            <p:cxnSp>
              <p:nvCxnSpPr>
                <p:cNvPr id="277" name="Straight Arrow Connector 276"/>
                <p:cNvCxnSpPr/>
                <p:nvPr/>
              </p:nvCxnSpPr>
              <p:spPr>
                <a:xfrm flipV="1">
                  <a:off x="7543800" y="609600"/>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7543143" y="1828800"/>
                  <a:ext cx="6765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145" name="TextBox 144"/>
            <p:cNvSpPr txBox="1"/>
            <p:nvPr/>
          </p:nvSpPr>
          <p:spPr>
            <a:xfrm>
              <a:off x="3133765" y="1059318"/>
              <a:ext cx="1069674" cy="584775"/>
            </a:xfrm>
            <a:prstGeom prst="rect">
              <a:avLst/>
            </a:prstGeom>
            <a:noFill/>
          </p:spPr>
          <p:txBody>
            <a:bodyPr wrap="square" rtlCol="0">
              <a:spAutoFit/>
            </a:bodyPr>
            <a:lstStyle/>
            <a:p>
              <a:r>
                <a:rPr lang="en-US" sz="1600" dirty="0" smtClean="0"/>
                <a:t>Index of </a:t>
              </a:r>
            </a:p>
            <a:p>
              <a:r>
                <a:rPr lang="en-US" sz="1600" dirty="0" smtClean="0"/>
                <a:t>refraction</a:t>
              </a:r>
              <a:endParaRPr lang="en-US" sz="1600" dirty="0"/>
            </a:p>
          </p:txBody>
        </p:sp>
        <p:sp>
          <p:nvSpPr>
            <p:cNvPr id="146" name="TextBox 145"/>
            <p:cNvSpPr txBox="1"/>
            <p:nvPr/>
          </p:nvSpPr>
          <p:spPr>
            <a:xfrm>
              <a:off x="4277706" y="1062723"/>
              <a:ext cx="664745" cy="584775"/>
            </a:xfrm>
            <a:prstGeom prst="rect">
              <a:avLst/>
            </a:prstGeom>
            <a:noFill/>
          </p:spPr>
          <p:txBody>
            <a:bodyPr wrap="square" rtlCol="0">
              <a:spAutoFit/>
            </a:bodyPr>
            <a:lstStyle/>
            <a:p>
              <a:r>
                <a:rPr lang="en-US" sz="1600" dirty="0" smtClean="0"/>
                <a:t>Input </a:t>
              </a:r>
            </a:p>
            <a:p>
              <a:r>
                <a:rPr lang="en-US" sz="1600" dirty="0" smtClean="0"/>
                <a:t>pulse</a:t>
              </a:r>
              <a:endParaRPr lang="en-US" sz="1600" dirty="0"/>
            </a:p>
          </p:txBody>
        </p:sp>
      </p:grpSp>
    </p:spTree>
    <p:extLst>
      <p:ext uri="{BB962C8B-B14F-4D97-AF65-F5344CB8AC3E}">
        <p14:creationId xmlns:p14="http://schemas.microsoft.com/office/powerpoint/2010/main" val="24723618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18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3000"/>
                                        <p:tgtEl>
                                          <p:spTgt spid="2"/>
                                        </p:tgtEl>
                                      </p:cBhvr>
                                    </p:animEffect>
                                  </p:childTnLst>
                                </p:cTn>
                              </p:par>
                              <p:par>
                                <p:cTn id="13" presetID="22" presetClass="entr" presetSubtype="8" fill="hold" nodeType="withEffect">
                                  <p:stCondLst>
                                    <p:cond delay="49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0"/>
                                        <p:tgtEl>
                                          <p:spTgt spid="3"/>
                                        </p:tgtEl>
                                      </p:cBhvr>
                                    </p:animEffect>
                                  </p:childTnLst>
                                </p:cTn>
                              </p:par>
                              <p:par>
                                <p:cTn id="16" presetID="22" presetClass="entr" presetSubtype="8" fill="hold" nodeType="withEffect">
                                  <p:stCondLst>
                                    <p:cond delay="790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762000" y="619445"/>
            <a:ext cx="3374824"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Optical Fiber</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grpSp>
        <p:nvGrpSpPr>
          <p:cNvPr id="62" name="Group 61"/>
          <p:cNvGrpSpPr/>
          <p:nvPr/>
        </p:nvGrpSpPr>
        <p:grpSpPr>
          <a:xfrm>
            <a:off x="1727616" y="3628604"/>
            <a:ext cx="2877133" cy="1840811"/>
            <a:chOff x="1727616" y="3847614"/>
            <a:chExt cx="2877133" cy="1521333"/>
          </a:xfrm>
        </p:grpSpPr>
        <p:sp>
          <p:nvSpPr>
            <p:cNvPr id="63" name="Can 62"/>
            <p:cNvSpPr/>
            <p:nvPr/>
          </p:nvSpPr>
          <p:spPr>
            <a:xfrm rot="3434095">
              <a:off x="2405516" y="3169714"/>
              <a:ext cx="1521333" cy="2877133"/>
            </a:xfrm>
            <a:prstGeom prst="can">
              <a:avLst>
                <a:gd name="adj" fmla="val 479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4" name="Straight Connector 63"/>
            <p:cNvCxnSpPr/>
            <p:nvPr/>
          </p:nvCxnSpPr>
          <p:spPr>
            <a:xfrm flipH="1">
              <a:off x="1844566" y="4266349"/>
              <a:ext cx="1676937" cy="891956"/>
            </a:xfrm>
            <a:prstGeom prst="line">
              <a:avLst/>
            </a:prstGeom>
            <a:ln w="0">
              <a:solidFill>
                <a:schemeClr val="bg1">
                  <a:alpha val="55000"/>
                </a:schemeClr>
              </a:solidFill>
            </a:ln>
            <a:effectLst>
              <a:glow rad="228600">
                <a:schemeClr val="bg1">
                  <a:alpha val="43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3717326" y="3036569"/>
            <a:ext cx="1476424" cy="1383031"/>
            <a:chOff x="3789896" y="3199437"/>
            <a:chExt cx="1476424" cy="1039091"/>
          </a:xfrm>
          <a:solidFill>
            <a:schemeClr val="accent1">
              <a:lumMod val="75000"/>
            </a:schemeClr>
          </a:solidFill>
        </p:grpSpPr>
        <p:sp>
          <p:nvSpPr>
            <p:cNvPr id="66" name="Can 65"/>
            <p:cNvSpPr/>
            <p:nvPr/>
          </p:nvSpPr>
          <p:spPr>
            <a:xfrm rot="3434095">
              <a:off x="4008562" y="2980771"/>
              <a:ext cx="1039091" cy="1476424"/>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7" name="Straight Connector 66"/>
            <p:cNvCxnSpPr/>
            <p:nvPr/>
          </p:nvCxnSpPr>
          <p:spPr>
            <a:xfrm flipH="1">
              <a:off x="3844284" y="3611099"/>
              <a:ext cx="620759" cy="318790"/>
            </a:xfrm>
            <a:prstGeom prst="line">
              <a:avLst/>
            </a:prstGeom>
            <a:grpFill/>
            <a:ln w="0">
              <a:solidFill>
                <a:schemeClr val="bg1">
                  <a:alpha val="55000"/>
                </a:schemeClr>
              </a:solidFill>
            </a:ln>
            <a:effectLst>
              <a:glow rad="228600">
                <a:schemeClr val="bg1">
                  <a:alpha val="43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4609680" y="2764814"/>
            <a:ext cx="1220185" cy="944630"/>
            <a:chOff x="3643507" y="3297917"/>
            <a:chExt cx="1476424" cy="1039091"/>
          </a:xfrm>
          <a:solidFill>
            <a:schemeClr val="bg1">
              <a:lumMod val="85000"/>
            </a:schemeClr>
          </a:solidFill>
        </p:grpSpPr>
        <p:sp>
          <p:nvSpPr>
            <p:cNvPr id="69" name="Can 68"/>
            <p:cNvSpPr/>
            <p:nvPr/>
          </p:nvSpPr>
          <p:spPr>
            <a:xfrm rot="3434095">
              <a:off x="3862173" y="3079251"/>
              <a:ext cx="1039091" cy="1476424"/>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70" name="Straight Connector 69"/>
            <p:cNvCxnSpPr/>
            <p:nvPr/>
          </p:nvCxnSpPr>
          <p:spPr>
            <a:xfrm flipH="1">
              <a:off x="3671039" y="3617494"/>
              <a:ext cx="780525" cy="456673"/>
            </a:xfrm>
            <a:prstGeom prst="line">
              <a:avLst/>
            </a:prstGeom>
            <a:grpFill/>
            <a:ln w="0">
              <a:solidFill>
                <a:schemeClr val="bg1">
                  <a:alpha val="55000"/>
                </a:schemeClr>
              </a:solidFill>
            </a:ln>
            <a:effectLst>
              <a:glow rad="228600">
                <a:schemeClr val="bg1">
                  <a:alpha val="43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5458056" y="2506589"/>
            <a:ext cx="833403" cy="645196"/>
            <a:chOff x="4773824" y="3013775"/>
            <a:chExt cx="833403" cy="645196"/>
          </a:xfrm>
          <a:solidFill>
            <a:schemeClr val="accent3">
              <a:lumMod val="75000"/>
            </a:schemeClr>
          </a:solidFill>
        </p:grpSpPr>
        <p:sp>
          <p:nvSpPr>
            <p:cNvPr id="72" name="Can 71"/>
            <p:cNvSpPr/>
            <p:nvPr/>
          </p:nvSpPr>
          <p:spPr>
            <a:xfrm rot="3434095">
              <a:off x="4867928" y="2919671"/>
              <a:ext cx="645196" cy="833403"/>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73" name="Straight Connector 72"/>
            <p:cNvCxnSpPr/>
            <p:nvPr/>
          </p:nvCxnSpPr>
          <p:spPr>
            <a:xfrm flipH="1">
              <a:off x="4777059" y="3223562"/>
              <a:ext cx="440586" cy="283559"/>
            </a:xfrm>
            <a:prstGeom prst="line">
              <a:avLst/>
            </a:prstGeom>
            <a:grpFill/>
            <a:ln w="0">
              <a:solidFill>
                <a:schemeClr val="bg1">
                  <a:alpha val="55000"/>
                </a:schemeClr>
              </a:solidFill>
            </a:ln>
            <a:effectLst>
              <a:glow rad="139700">
                <a:schemeClr val="bg1">
                  <a:alpha val="40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6052052" y="2276503"/>
            <a:ext cx="833402" cy="364196"/>
            <a:chOff x="4996456" y="2473415"/>
            <a:chExt cx="1786473" cy="364196"/>
          </a:xfrm>
          <a:solidFill>
            <a:schemeClr val="accent6">
              <a:lumMod val="75000"/>
            </a:schemeClr>
          </a:solidFill>
        </p:grpSpPr>
        <p:sp>
          <p:nvSpPr>
            <p:cNvPr id="75" name="Can 74"/>
            <p:cNvSpPr/>
            <p:nvPr/>
          </p:nvSpPr>
          <p:spPr>
            <a:xfrm rot="3434095">
              <a:off x="5707595" y="1762276"/>
              <a:ext cx="364196" cy="1786473"/>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76" name="Straight Connector 75"/>
            <p:cNvCxnSpPr/>
            <p:nvPr/>
          </p:nvCxnSpPr>
          <p:spPr>
            <a:xfrm flipH="1">
              <a:off x="5056867" y="2480590"/>
              <a:ext cx="1187372" cy="356498"/>
            </a:xfrm>
            <a:prstGeom prst="line">
              <a:avLst/>
            </a:prstGeom>
            <a:grpFill/>
            <a:ln w="0">
              <a:solidFill>
                <a:schemeClr val="bg1">
                  <a:alpha val="55000"/>
                </a:schemeClr>
              </a:solidFill>
            </a:ln>
            <a:effectLst>
              <a:glow rad="101600">
                <a:schemeClr val="bg1">
                  <a:alpha val="40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684199" y="1905000"/>
            <a:ext cx="757639" cy="369939"/>
            <a:chOff x="4548656" y="2820920"/>
            <a:chExt cx="1786473" cy="872297"/>
          </a:xfrm>
          <a:solidFill>
            <a:srgbClr val="A25A4B"/>
          </a:solidFill>
        </p:grpSpPr>
        <p:sp>
          <p:nvSpPr>
            <p:cNvPr id="78" name="Can 77"/>
            <p:cNvSpPr/>
            <p:nvPr/>
          </p:nvSpPr>
          <p:spPr>
            <a:xfrm rot="3434095">
              <a:off x="5259796" y="2337466"/>
              <a:ext cx="364194" cy="1786473"/>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79" name="Straight Connector 78"/>
            <p:cNvCxnSpPr/>
            <p:nvPr/>
          </p:nvCxnSpPr>
          <p:spPr>
            <a:xfrm flipH="1">
              <a:off x="4666574" y="2820920"/>
              <a:ext cx="1355353" cy="872297"/>
            </a:xfrm>
            <a:prstGeom prst="line">
              <a:avLst/>
            </a:prstGeom>
            <a:grpFill/>
            <a:ln w="0">
              <a:solidFill>
                <a:schemeClr val="bg1">
                  <a:alpha val="55000"/>
                </a:schemeClr>
              </a:solidFill>
            </a:ln>
            <a:effectLst>
              <a:glow rad="63500">
                <a:schemeClr val="bg1">
                  <a:alpha val="40000"/>
                </a:schemeClr>
              </a:glow>
              <a:softEdge rad="0"/>
            </a:effectLst>
          </p:spPr>
          <p:style>
            <a:lnRef idx="1">
              <a:schemeClr val="accent1"/>
            </a:lnRef>
            <a:fillRef idx="0">
              <a:schemeClr val="accent1"/>
            </a:fillRef>
            <a:effectRef idx="0">
              <a:schemeClr val="accent1"/>
            </a:effectRef>
            <a:fontRef idx="minor">
              <a:schemeClr val="tx1"/>
            </a:fontRef>
          </p:style>
        </p:cxnSp>
      </p:grpSp>
      <p:sp>
        <p:nvSpPr>
          <p:cNvPr id="119" name="Cloud Callout 118"/>
          <p:cNvSpPr/>
          <p:nvPr/>
        </p:nvSpPr>
        <p:spPr>
          <a:xfrm>
            <a:off x="412532" y="1915520"/>
            <a:ext cx="2194560" cy="1712233"/>
          </a:xfrm>
          <a:prstGeom prst="cloudCallout">
            <a:avLst>
              <a:gd name="adj1" fmla="val 44288"/>
              <a:gd name="adj2" fmla="val 722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Black polyurethane  outer jacket</a:t>
            </a:r>
          </a:p>
        </p:txBody>
      </p:sp>
      <p:sp>
        <p:nvSpPr>
          <p:cNvPr id="194" name="Cloud Callout 193"/>
          <p:cNvSpPr/>
          <p:nvPr/>
        </p:nvSpPr>
        <p:spPr>
          <a:xfrm>
            <a:off x="3635216" y="1470065"/>
            <a:ext cx="1238772" cy="1063161"/>
          </a:xfrm>
          <a:prstGeom prst="cloudCallout">
            <a:avLst>
              <a:gd name="adj1" fmla="val 58920"/>
              <a:gd name="adj2" fmla="val 9146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Buffer jacket</a:t>
            </a:r>
            <a:endParaRPr lang="en-US" dirty="0"/>
          </a:p>
        </p:txBody>
      </p:sp>
      <p:sp>
        <p:nvSpPr>
          <p:cNvPr id="120" name="Cloud Callout 119"/>
          <p:cNvSpPr/>
          <p:nvPr/>
        </p:nvSpPr>
        <p:spPr>
          <a:xfrm>
            <a:off x="4520885" y="4740733"/>
            <a:ext cx="1498914" cy="1063161"/>
          </a:xfrm>
          <a:prstGeom prst="cloudCallout">
            <a:avLst>
              <a:gd name="adj1" fmla="val -42474"/>
              <a:gd name="adj2" fmla="val -9389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Strength member</a:t>
            </a:r>
            <a:endParaRPr lang="en-US" dirty="0"/>
          </a:p>
        </p:txBody>
      </p:sp>
      <p:sp>
        <p:nvSpPr>
          <p:cNvPr id="195" name="Cloud Callout 194"/>
          <p:cNvSpPr/>
          <p:nvPr/>
        </p:nvSpPr>
        <p:spPr>
          <a:xfrm>
            <a:off x="5841493" y="3485848"/>
            <a:ext cx="1416865" cy="1063161"/>
          </a:xfrm>
          <a:prstGeom prst="cloudCallout">
            <a:avLst>
              <a:gd name="adj1" fmla="val -46448"/>
              <a:gd name="adj2" fmla="val -9093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Silicone coating</a:t>
            </a:r>
            <a:endParaRPr lang="en-US" dirty="0"/>
          </a:p>
        </p:txBody>
      </p:sp>
      <p:sp>
        <p:nvSpPr>
          <p:cNvPr id="197" name="Cloud Callout 196"/>
          <p:cNvSpPr/>
          <p:nvPr/>
        </p:nvSpPr>
        <p:spPr>
          <a:xfrm>
            <a:off x="7021609" y="2283678"/>
            <a:ext cx="1573066" cy="1150597"/>
          </a:xfrm>
          <a:prstGeom prst="cloudCallout">
            <a:avLst>
              <a:gd name="adj1" fmla="val -43640"/>
              <a:gd name="adj2" fmla="val -67298"/>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Core (silica)</a:t>
            </a:r>
            <a:endParaRPr lang="en-US" dirty="0"/>
          </a:p>
        </p:txBody>
      </p:sp>
      <p:sp>
        <p:nvSpPr>
          <p:cNvPr id="2" name="TextBox 1"/>
          <p:cNvSpPr txBox="1"/>
          <p:nvPr/>
        </p:nvSpPr>
        <p:spPr>
          <a:xfrm>
            <a:off x="488732" y="6107668"/>
            <a:ext cx="7664668" cy="369332"/>
          </a:xfrm>
          <a:prstGeom prst="rect">
            <a:avLst/>
          </a:prstGeom>
          <a:noFill/>
        </p:spPr>
        <p:txBody>
          <a:bodyPr wrap="square" rtlCol="0">
            <a:spAutoFit/>
          </a:bodyPr>
          <a:lstStyle/>
          <a:p>
            <a:r>
              <a:rPr lang="en-US" dirty="0" smtClean="0"/>
              <a:t>Fiber-optic cable itself is composed of a core glass fiber surrounded by cladding.</a:t>
            </a:r>
            <a:endParaRPr lang="en-US" dirty="0"/>
          </a:p>
        </p:txBody>
      </p:sp>
      <p:sp>
        <p:nvSpPr>
          <p:cNvPr id="196" name="Cloud Callout 195"/>
          <p:cNvSpPr/>
          <p:nvPr/>
        </p:nvSpPr>
        <p:spPr>
          <a:xfrm>
            <a:off x="5166357" y="661389"/>
            <a:ext cx="1751942" cy="1173294"/>
          </a:xfrm>
          <a:prstGeom prst="cloudCallout">
            <a:avLst>
              <a:gd name="adj1" fmla="val 18567"/>
              <a:gd name="adj2" fmla="val 9712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Cladding (silica)</a:t>
            </a:r>
            <a:endParaRPr lang="en-US" dirty="0"/>
          </a:p>
        </p:txBody>
      </p:sp>
    </p:spTree>
    <p:extLst>
      <p:ext uri="{BB962C8B-B14F-4D97-AF65-F5344CB8AC3E}">
        <p14:creationId xmlns:p14="http://schemas.microsoft.com/office/powerpoint/2010/main" val="247230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 presetClass="entr" presetSubtype="12" fill="hold" nodeType="withEffect">
                                  <p:stCondLst>
                                    <p:cond delay="1000"/>
                                  </p:stCondLst>
                                  <p:childTnLst>
                                    <p:set>
                                      <p:cBhvr>
                                        <p:cTn id="11" dur="1" fill="hold">
                                          <p:stCondLst>
                                            <p:cond delay="0"/>
                                          </p:stCondLst>
                                        </p:cTn>
                                        <p:tgtEl>
                                          <p:spTgt spid="62"/>
                                        </p:tgtEl>
                                        <p:attrNameLst>
                                          <p:attrName>style.visibility</p:attrName>
                                        </p:attrNameLst>
                                      </p:cBhvr>
                                      <p:to>
                                        <p:strVal val="visible"/>
                                      </p:to>
                                    </p:set>
                                    <p:anim calcmode="lin" valueType="num">
                                      <p:cBhvr additive="base">
                                        <p:cTn id="12" dur="500" fill="hold"/>
                                        <p:tgtEl>
                                          <p:spTgt spid="62"/>
                                        </p:tgtEl>
                                        <p:attrNameLst>
                                          <p:attrName>ppt_x</p:attrName>
                                        </p:attrNameLst>
                                      </p:cBhvr>
                                      <p:tavLst>
                                        <p:tav tm="0">
                                          <p:val>
                                            <p:strVal val="0-#ppt_w/2"/>
                                          </p:val>
                                        </p:tav>
                                        <p:tav tm="100000">
                                          <p:val>
                                            <p:strVal val="#ppt_x"/>
                                          </p:val>
                                        </p:tav>
                                      </p:tavLst>
                                    </p:anim>
                                    <p:anim calcmode="lin" valueType="num">
                                      <p:cBhvr additive="base">
                                        <p:cTn id="13" dur="500" fill="hold"/>
                                        <p:tgtEl>
                                          <p:spTgt spid="62"/>
                                        </p:tgtEl>
                                        <p:attrNameLst>
                                          <p:attrName>ppt_y</p:attrName>
                                        </p:attrNameLst>
                                      </p:cBhvr>
                                      <p:tavLst>
                                        <p:tav tm="0">
                                          <p:val>
                                            <p:strVal val="1+#ppt_h/2"/>
                                          </p:val>
                                        </p:tav>
                                        <p:tav tm="100000">
                                          <p:val>
                                            <p:strVal val="#ppt_y"/>
                                          </p:val>
                                        </p:tav>
                                      </p:tavLst>
                                    </p:anim>
                                  </p:childTnLst>
                                </p:cTn>
                              </p:par>
                              <p:par>
                                <p:cTn id="14" presetID="22" presetClass="entr" presetSubtype="1" fill="hold" grpId="0" nodeType="withEffect">
                                  <p:stCondLst>
                                    <p:cond delay="1400"/>
                                  </p:stCondLst>
                                  <p:childTnLst>
                                    <p:set>
                                      <p:cBhvr>
                                        <p:cTn id="15" dur="1" fill="hold">
                                          <p:stCondLst>
                                            <p:cond delay="0"/>
                                          </p:stCondLst>
                                        </p:cTn>
                                        <p:tgtEl>
                                          <p:spTgt spid="119"/>
                                        </p:tgtEl>
                                        <p:attrNameLst>
                                          <p:attrName>style.visibility</p:attrName>
                                        </p:attrNameLst>
                                      </p:cBhvr>
                                      <p:to>
                                        <p:strVal val="visible"/>
                                      </p:to>
                                    </p:set>
                                    <p:animEffect transition="in" filter="wipe(up)">
                                      <p:cBhvr>
                                        <p:cTn id="16" dur="1000"/>
                                        <p:tgtEl>
                                          <p:spTgt spid="119"/>
                                        </p:tgtEl>
                                      </p:cBhvr>
                                    </p:animEffect>
                                  </p:childTnLst>
                                </p:cTn>
                              </p:par>
                              <p:par>
                                <p:cTn id="17" presetID="2" presetClass="entr" presetSubtype="1" fill="hold" nodeType="withEffect">
                                  <p:stCondLst>
                                    <p:cond delay="270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0-#ppt_h/2"/>
                                          </p:val>
                                        </p:tav>
                                        <p:tav tm="100000">
                                          <p:val>
                                            <p:strVal val="#ppt_y"/>
                                          </p:val>
                                        </p:tav>
                                      </p:tavLst>
                                    </p:anim>
                                  </p:childTnLst>
                                </p:cTn>
                              </p:par>
                              <p:par>
                                <p:cTn id="21" presetID="22" presetClass="entr" presetSubtype="1" fill="hold" grpId="0" nodeType="withEffect">
                                  <p:stCondLst>
                                    <p:cond delay="3200"/>
                                  </p:stCondLst>
                                  <p:childTnLst>
                                    <p:set>
                                      <p:cBhvr>
                                        <p:cTn id="22" dur="1" fill="hold">
                                          <p:stCondLst>
                                            <p:cond delay="0"/>
                                          </p:stCondLst>
                                        </p:cTn>
                                        <p:tgtEl>
                                          <p:spTgt spid="120"/>
                                        </p:tgtEl>
                                        <p:attrNameLst>
                                          <p:attrName>style.visibility</p:attrName>
                                        </p:attrNameLst>
                                      </p:cBhvr>
                                      <p:to>
                                        <p:strVal val="visible"/>
                                      </p:to>
                                    </p:set>
                                    <p:animEffect transition="in" filter="wipe(up)">
                                      <p:cBhvr>
                                        <p:cTn id="23" dur="1000"/>
                                        <p:tgtEl>
                                          <p:spTgt spid="120"/>
                                        </p:tgtEl>
                                      </p:cBhvr>
                                    </p:animEffect>
                                  </p:childTnLst>
                                </p:cTn>
                              </p:par>
                              <p:par>
                                <p:cTn id="24" presetID="2" presetClass="entr" presetSubtype="4" fill="hold" nodeType="withEffect">
                                  <p:stCondLst>
                                    <p:cond delay="4500"/>
                                  </p:stCondLst>
                                  <p:childTnLst>
                                    <p:set>
                                      <p:cBhvr>
                                        <p:cTn id="25" dur="1" fill="hold">
                                          <p:stCondLst>
                                            <p:cond delay="0"/>
                                          </p:stCondLst>
                                        </p:cTn>
                                        <p:tgtEl>
                                          <p:spTgt spid="68"/>
                                        </p:tgtEl>
                                        <p:attrNameLst>
                                          <p:attrName>style.visibility</p:attrName>
                                        </p:attrNameLst>
                                      </p:cBhvr>
                                      <p:to>
                                        <p:strVal val="visible"/>
                                      </p:to>
                                    </p:set>
                                    <p:anim calcmode="lin" valueType="num">
                                      <p:cBhvr additive="base">
                                        <p:cTn id="26" dur="500" fill="hold"/>
                                        <p:tgtEl>
                                          <p:spTgt spid="68"/>
                                        </p:tgtEl>
                                        <p:attrNameLst>
                                          <p:attrName>ppt_x</p:attrName>
                                        </p:attrNameLst>
                                      </p:cBhvr>
                                      <p:tavLst>
                                        <p:tav tm="0">
                                          <p:val>
                                            <p:strVal val="#ppt_x"/>
                                          </p:val>
                                        </p:tav>
                                        <p:tav tm="100000">
                                          <p:val>
                                            <p:strVal val="#ppt_x"/>
                                          </p:val>
                                        </p:tav>
                                      </p:tavLst>
                                    </p:anim>
                                    <p:anim calcmode="lin" valueType="num">
                                      <p:cBhvr additive="base">
                                        <p:cTn id="27" dur="500" fill="hold"/>
                                        <p:tgtEl>
                                          <p:spTgt spid="68"/>
                                        </p:tgtEl>
                                        <p:attrNameLst>
                                          <p:attrName>ppt_y</p:attrName>
                                        </p:attrNameLst>
                                      </p:cBhvr>
                                      <p:tavLst>
                                        <p:tav tm="0">
                                          <p:val>
                                            <p:strVal val="1+#ppt_h/2"/>
                                          </p:val>
                                        </p:tav>
                                        <p:tav tm="100000">
                                          <p:val>
                                            <p:strVal val="#ppt_y"/>
                                          </p:val>
                                        </p:tav>
                                      </p:tavLst>
                                    </p:anim>
                                  </p:childTnLst>
                                </p:cTn>
                              </p:par>
                              <p:par>
                                <p:cTn id="28" presetID="22" presetClass="entr" presetSubtype="1" fill="hold" grpId="0" nodeType="withEffect">
                                  <p:stCondLst>
                                    <p:cond delay="5000"/>
                                  </p:stCondLst>
                                  <p:childTnLst>
                                    <p:set>
                                      <p:cBhvr>
                                        <p:cTn id="29" dur="1" fill="hold">
                                          <p:stCondLst>
                                            <p:cond delay="0"/>
                                          </p:stCondLst>
                                        </p:cTn>
                                        <p:tgtEl>
                                          <p:spTgt spid="194"/>
                                        </p:tgtEl>
                                        <p:attrNameLst>
                                          <p:attrName>style.visibility</p:attrName>
                                        </p:attrNameLst>
                                      </p:cBhvr>
                                      <p:to>
                                        <p:strVal val="visible"/>
                                      </p:to>
                                    </p:set>
                                    <p:animEffect transition="in" filter="wipe(up)">
                                      <p:cBhvr>
                                        <p:cTn id="30" dur="1000"/>
                                        <p:tgtEl>
                                          <p:spTgt spid="194"/>
                                        </p:tgtEl>
                                      </p:cBhvr>
                                    </p:animEffect>
                                  </p:childTnLst>
                                </p:cTn>
                              </p:par>
                              <p:par>
                                <p:cTn id="31" presetID="2" presetClass="entr" presetSubtype="1" fill="hold" nodeType="withEffect">
                                  <p:stCondLst>
                                    <p:cond delay="6400"/>
                                  </p:stCondLst>
                                  <p:childTnLst>
                                    <p:set>
                                      <p:cBhvr>
                                        <p:cTn id="32" dur="1" fill="hold">
                                          <p:stCondLst>
                                            <p:cond delay="0"/>
                                          </p:stCondLst>
                                        </p:cTn>
                                        <p:tgtEl>
                                          <p:spTgt spid="71"/>
                                        </p:tgtEl>
                                        <p:attrNameLst>
                                          <p:attrName>style.visibility</p:attrName>
                                        </p:attrNameLst>
                                      </p:cBhvr>
                                      <p:to>
                                        <p:strVal val="visible"/>
                                      </p:to>
                                    </p:set>
                                    <p:anim calcmode="lin" valueType="num">
                                      <p:cBhvr additive="base">
                                        <p:cTn id="33" dur="500" fill="hold"/>
                                        <p:tgtEl>
                                          <p:spTgt spid="71"/>
                                        </p:tgtEl>
                                        <p:attrNameLst>
                                          <p:attrName>ppt_x</p:attrName>
                                        </p:attrNameLst>
                                      </p:cBhvr>
                                      <p:tavLst>
                                        <p:tav tm="0">
                                          <p:val>
                                            <p:strVal val="#ppt_x"/>
                                          </p:val>
                                        </p:tav>
                                        <p:tav tm="100000">
                                          <p:val>
                                            <p:strVal val="#ppt_x"/>
                                          </p:val>
                                        </p:tav>
                                      </p:tavLst>
                                    </p:anim>
                                    <p:anim calcmode="lin" valueType="num">
                                      <p:cBhvr additive="base">
                                        <p:cTn id="34" dur="500" fill="hold"/>
                                        <p:tgtEl>
                                          <p:spTgt spid="71"/>
                                        </p:tgtEl>
                                        <p:attrNameLst>
                                          <p:attrName>ppt_y</p:attrName>
                                        </p:attrNameLst>
                                      </p:cBhvr>
                                      <p:tavLst>
                                        <p:tav tm="0">
                                          <p:val>
                                            <p:strVal val="0-#ppt_h/2"/>
                                          </p:val>
                                        </p:tav>
                                        <p:tav tm="100000">
                                          <p:val>
                                            <p:strVal val="#ppt_y"/>
                                          </p:val>
                                        </p:tav>
                                      </p:tavLst>
                                    </p:anim>
                                  </p:childTnLst>
                                </p:cTn>
                              </p:par>
                              <p:par>
                                <p:cTn id="35" presetID="22" presetClass="entr" presetSubtype="1" fill="hold" grpId="0" nodeType="withEffect">
                                  <p:stCondLst>
                                    <p:cond delay="6900"/>
                                  </p:stCondLst>
                                  <p:childTnLst>
                                    <p:set>
                                      <p:cBhvr>
                                        <p:cTn id="36" dur="1" fill="hold">
                                          <p:stCondLst>
                                            <p:cond delay="0"/>
                                          </p:stCondLst>
                                        </p:cTn>
                                        <p:tgtEl>
                                          <p:spTgt spid="195"/>
                                        </p:tgtEl>
                                        <p:attrNameLst>
                                          <p:attrName>style.visibility</p:attrName>
                                        </p:attrNameLst>
                                      </p:cBhvr>
                                      <p:to>
                                        <p:strVal val="visible"/>
                                      </p:to>
                                    </p:set>
                                    <p:animEffect transition="in" filter="wipe(up)">
                                      <p:cBhvr>
                                        <p:cTn id="37" dur="1000"/>
                                        <p:tgtEl>
                                          <p:spTgt spid="195"/>
                                        </p:tgtEl>
                                      </p:cBhvr>
                                    </p:animEffect>
                                  </p:childTnLst>
                                </p:cTn>
                              </p:par>
                              <p:par>
                                <p:cTn id="38" presetID="2" presetClass="entr" presetSubtype="4" fill="hold" nodeType="withEffect">
                                  <p:stCondLst>
                                    <p:cond delay="8200"/>
                                  </p:stCondLst>
                                  <p:childTnLst>
                                    <p:set>
                                      <p:cBhvr>
                                        <p:cTn id="39" dur="1" fill="hold">
                                          <p:stCondLst>
                                            <p:cond delay="0"/>
                                          </p:stCondLst>
                                        </p:cTn>
                                        <p:tgtEl>
                                          <p:spTgt spid="74"/>
                                        </p:tgtEl>
                                        <p:attrNameLst>
                                          <p:attrName>style.visibility</p:attrName>
                                        </p:attrNameLst>
                                      </p:cBhvr>
                                      <p:to>
                                        <p:strVal val="visible"/>
                                      </p:to>
                                    </p:set>
                                    <p:anim calcmode="lin" valueType="num">
                                      <p:cBhvr additive="base">
                                        <p:cTn id="40" dur="500" fill="hold"/>
                                        <p:tgtEl>
                                          <p:spTgt spid="74"/>
                                        </p:tgtEl>
                                        <p:attrNameLst>
                                          <p:attrName>ppt_x</p:attrName>
                                        </p:attrNameLst>
                                      </p:cBhvr>
                                      <p:tavLst>
                                        <p:tav tm="0">
                                          <p:val>
                                            <p:strVal val="#ppt_x"/>
                                          </p:val>
                                        </p:tav>
                                        <p:tav tm="100000">
                                          <p:val>
                                            <p:strVal val="#ppt_x"/>
                                          </p:val>
                                        </p:tav>
                                      </p:tavLst>
                                    </p:anim>
                                    <p:anim calcmode="lin" valueType="num">
                                      <p:cBhvr additive="base">
                                        <p:cTn id="41" dur="500" fill="hold"/>
                                        <p:tgtEl>
                                          <p:spTgt spid="74"/>
                                        </p:tgtEl>
                                        <p:attrNameLst>
                                          <p:attrName>ppt_y</p:attrName>
                                        </p:attrNameLst>
                                      </p:cBhvr>
                                      <p:tavLst>
                                        <p:tav tm="0">
                                          <p:val>
                                            <p:strVal val="1+#ppt_h/2"/>
                                          </p:val>
                                        </p:tav>
                                        <p:tav tm="100000">
                                          <p:val>
                                            <p:strVal val="#ppt_y"/>
                                          </p:val>
                                        </p:tav>
                                      </p:tavLst>
                                    </p:anim>
                                  </p:childTnLst>
                                </p:cTn>
                              </p:par>
                              <p:par>
                                <p:cTn id="42" presetID="22" presetClass="entr" presetSubtype="1" fill="hold" grpId="0" nodeType="withEffect">
                                  <p:stCondLst>
                                    <p:cond delay="8700"/>
                                  </p:stCondLst>
                                  <p:childTnLst>
                                    <p:set>
                                      <p:cBhvr>
                                        <p:cTn id="43" dur="1" fill="hold">
                                          <p:stCondLst>
                                            <p:cond delay="0"/>
                                          </p:stCondLst>
                                        </p:cTn>
                                        <p:tgtEl>
                                          <p:spTgt spid="196"/>
                                        </p:tgtEl>
                                        <p:attrNameLst>
                                          <p:attrName>style.visibility</p:attrName>
                                        </p:attrNameLst>
                                      </p:cBhvr>
                                      <p:to>
                                        <p:strVal val="visible"/>
                                      </p:to>
                                    </p:set>
                                    <p:animEffect transition="in" filter="wipe(up)">
                                      <p:cBhvr>
                                        <p:cTn id="44" dur="1000"/>
                                        <p:tgtEl>
                                          <p:spTgt spid="196"/>
                                        </p:tgtEl>
                                      </p:cBhvr>
                                    </p:animEffect>
                                  </p:childTnLst>
                                </p:cTn>
                              </p:par>
                              <p:par>
                                <p:cTn id="45" presetID="2" presetClass="entr" presetSubtype="3" fill="hold" nodeType="withEffect">
                                  <p:stCondLst>
                                    <p:cond delay="10100"/>
                                  </p:stCondLst>
                                  <p:childTnLst>
                                    <p:set>
                                      <p:cBhvr>
                                        <p:cTn id="46" dur="1" fill="hold">
                                          <p:stCondLst>
                                            <p:cond delay="0"/>
                                          </p:stCondLst>
                                        </p:cTn>
                                        <p:tgtEl>
                                          <p:spTgt spid="77"/>
                                        </p:tgtEl>
                                        <p:attrNameLst>
                                          <p:attrName>style.visibility</p:attrName>
                                        </p:attrNameLst>
                                      </p:cBhvr>
                                      <p:to>
                                        <p:strVal val="visible"/>
                                      </p:to>
                                    </p:set>
                                    <p:anim calcmode="lin" valueType="num">
                                      <p:cBhvr additive="base">
                                        <p:cTn id="47" dur="500" fill="hold"/>
                                        <p:tgtEl>
                                          <p:spTgt spid="77"/>
                                        </p:tgtEl>
                                        <p:attrNameLst>
                                          <p:attrName>ppt_x</p:attrName>
                                        </p:attrNameLst>
                                      </p:cBhvr>
                                      <p:tavLst>
                                        <p:tav tm="0">
                                          <p:val>
                                            <p:strVal val="1+#ppt_w/2"/>
                                          </p:val>
                                        </p:tav>
                                        <p:tav tm="100000">
                                          <p:val>
                                            <p:strVal val="#ppt_x"/>
                                          </p:val>
                                        </p:tav>
                                      </p:tavLst>
                                    </p:anim>
                                    <p:anim calcmode="lin" valueType="num">
                                      <p:cBhvr additive="base">
                                        <p:cTn id="48" dur="500" fill="hold"/>
                                        <p:tgtEl>
                                          <p:spTgt spid="77"/>
                                        </p:tgtEl>
                                        <p:attrNameLst>
                                          <p:attrName>ppt_y</p:attrName>
                                        </p:attrNameLst>
                                      </p:cBhvr>
                                      <p:tavLst>
                                        <p:tav tm="0">
                                          <p:val>
                                            <p:strVal val="0-#ppt_h/2"/>
                                          </p:val>
                                        </p:tav>
                                        <p:tav tm="100000">
                                          <p:val>
                                            <p:strVal val="#ppt_y"/>
                                          </p:val>
                                        </p:tav>
                                      </p:tavLst>
                                    </p:anim>
                                  </p:childTnLst>
                                </p:cTn>
                              </p:par>
                              <p:par>
                                <p:cTn id="49" presetID="22" presetClass="entr" presetSubtype="1" fill="hold" grpId="0" nodeType="withEffect">
                                  <p:stCondLst>
                                    <p:cond delay="10600"/>
                                  </p:stCondLst>
                                  <p:childTnLst>
                                    <p:set>
                                      <p:cBhvr>
                                        <p:cTn id="50" dur="1" fill="hold">
                                          <p:stCondLst>
                                            <p:cond delay="0"/>
                                          </p:stCondLst>
                                        </p:cTn>
                                        <p:tgtEl>
                                          <p:spTgt spid="197"/>
                                        </p:tgtEl>
                                        <p:attrNameLst>
                                          <p:attrName>style.visibility</p:attrName>
                                        </p:attrNameLst>
                                      </p:cBhvr>
                                      <p:to>
                                        <p:strVal val="visible"/>
                                      </p:to>
                                    </p:set>
                                    <p:animEffect transition="in" filter="wipe(up)">
                                      <p:cBhvr>
                                        <p:cTn id="51" dur="1000"/>
                                        <p:tgtEl>
                                          <p:spTgt spid="197"/>
                                        </p:tgtEl>
                                      </p:cBhvr>
                                    </p:animEffect>
                                  </p:childTnLst>
                                </p:cTn>
                              </p:par>
                              <p:par>
                                <p:cTn id="52" presetID="22" presetClass="entr" presetSubtype="8" fill="hold" grpId="0" nodeType="withEffect">
                                  <p:stCondLst>
                                    <p:cond delay="11600"/>
                                  </p:stCondLst>
                                  <p:childTnLst>
                                    <p:set>
                                      <p:cBhvr>
                                        <p:cTn id="53" dur="1" fill="hold">
                                          <p:stCondLst>
                                            <p:cond delay="0"/>
                                          </p:stCondLst>
                                        </p:cTn>
                                        <p:tgtEl>
                                          <p:spTgt spid="2"/>
                                        </p:tgtEl>
                                        <p:attrNameLst>
                                          <p:attrName>style.visibility</p:attrName>
                                        </p:attrNameLst>
                                      </p:cBhvr>
                                      <p:to>
                                        <p:strVal val="visible"/>
                                      </p:to>
                                    </p:set>
                                    <p:animEffect transition="in" filter="wipe(left)">
                                      <p:cBhvr>
                                        <p:cTn id="54"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9" grpId="0" animBg="1"/>
      <p:bldP spid="194" grpId="0" animBg="1"/>
      <p:bldP spid="120" grpId="0" animBg="1"/>
      <p:bldP spid="195" grpId="0" animBg="1"/>
      <p:bldP spid="197" grpId="0" animBg="1"/>
      <p:bldP spid="2" grpId="0"/>
      <p:bldP spid="19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86740" y="533400"/>
            <a:ext cx="3855720" cy="821751"/>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Unguided Media</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11" name="Flowchart: Display 10"/>
          <p:cNvSpPr/>
          <p:nvPr/>
        </p:nvSpPr>
        <p:spPr>
          <a:xfrm>
            <a:off x="1981200" y="1676400"/>
            <a:ext cx="6416040" cy="3749998"/>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Unguided transmission media are methods that allow the transmission of data without the use of physical means to define the path it takes. Unguided media provide a means for transmitting electromagnetic waves but do not guide them;</a:t>
            </a:r>
          </a:p>
        </p:txBody>
      </p:sp>
      <p:sp>
        <p:nvSpPr>
          <p:cNvPr id="12" name="Flowchart: Display 11"/>
          <p:cNvSpPr/>
          <p:nvPr/>
        </p:nvSpPr>
        <p:spPr>
          <a:xfrm flipH="1">
            <a:off x="762000" y="1677358"/>
            <a:ext cx="7406640" cy="4266242"/>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2"/>
          </a:lnRef>
          <a:fillRef idx="3">
            <a:schemeClr val="accent2"/>
          </a:fillRef>
          <a:effectRef idx="2">
            <a:schemeClr val="accent2"/>
          </a:effectRef>
          <a:fontRef idx="minor">
            <a:schemeClr val="lt1"/>
          </a:fontRef>
        </p:style>
        <p:txBody>
          <a:bodyPr rtlCol="0" anchor="ctr"/>
          <a:lstStyle/>
          <a:p>
            <a:r>
              <a:rPr lang="en-US" sz="2800" b="1" dirty="0" smtClean="0"/>
              <a:t>Unguided media, also called wireless communication, transport electromagnetic waves without using a physical conductor; </a:t>
            </a:r>
            <a:r>
              <a:rPr lang="en-US" sz="2800" b="1" dirty="0"/>
              <a:t>examples </a:t>
            </a:r>
            <a:r>
              <a:rPr lang="en-US" sz="2800" b="1" dirty="0" smtClean="0"/>
              <a:t>unguided </a:t>
            </a:r>
            <a:r>
              <a:rPr lang="en-US" sz="2800" b="1" dirty="0"/>
              <a:t>media</a:t>
            </a:r>
            <a:r>
              <a:rPr lang="en-US" sz="2800" b="1" dirty="0" smtClean="0"/>
              <a:t> </a:t>
            </a:r>
            <a:r>
              <a:rPr lang="en-US" sz="2800" b="1" dirty="0"/>
              <a:t>propagation </a:t>
            </a:r>
            <a:r>
              <a:rPr lang="en-US" sz="2800" b="1" dirty="0" smtClean="0"/>
              <a:t>through:</a:t>
            </a:r>
          </a:p>
          <a:p>
            <a:pPr marL="457200" indent="-457200">
              <a:buFont typeface="Wingdings" pitchFamily="2" charset="2"/>
              <a:buChar char="Ø"/>
            </a:pPr>
            <a:r>
              <a:rPr lang="en-US" sz="2800" b="1" dirty="0" smtClean="0"/>
              <a:t>Air</a:t>
            </a:r>
          </a:p>
          <a:p>
            <a:pPr marL="457200" indent="-457200">
              <a:buFont typeface="Wingdings" pitchFamily="2" charset="2"/>
              <a:buChar char="Ø"/>
            </a:pPr>
            <a:r>
              <a:rPr lang="en-US" sz="2800" b="1" dirty="0" smtClean="0"/>
              <a:t>Vacuum</a:t>
            </a:r>
          </a:p>
          <a:p>
            <a:pPr marL="457200" indent="-457200">
              <a:buFont typeface="Wingdings" pitchFamily="2" charset="2"/>
              <a:buChar char="Ø"/>
            </a:pPr>
            <a:r>
              <a:rPr lang="en-US" sz="2800" b="1" dirty="0" smtClean="0"/>
              <a:t>Seawater</a:t>
            </a:r>
            <a:endParaRPr lang="en-US" sz="2800" b="1" dirty="0">
              <a:effectLst/>
            </a:endParaRPr>
          </a:p>
        </p:txBody>
      </p:sp>
    </p:spTree>
    <p:extLst>
      <p:ext uri="{BB962C8B-B14F-4D97-AF65-F5344CB8AC3E}">
        <p14:creationId xmlns:p14="http://schemas.microsoft.com/office/powerpoint/2010/main" val="39884499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1000"/>
                                        <p:tgtEl>
                                          <p:spTgt spid="11"/>
                                        </p:tgtEl>
                                      </p:cBhvr>
                                    </p:animEffect>
                                  </p:childTnLst>
                                </p:cTn>
                              </p:par>
                              <p:par>
                                <p:cTn id="13" presetID="10" presetClass="entr" presetSubtype="0" fill="hold" nodeType="withEffect">
                                  <p:stCondLst>
                                    <p:cond delay="1500"/>
                                  </p:stCondLst>
                                  <p:iterate type="wd">
                                    <p:tmPct val="0"/>
                                  </p:iterate>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par>
                                <p:cTn id="16" presetID="34" presetClass="emph" presetSubtype="0" fill="hold" nodeType="withEffect">
                                  <p:stCondLst>
                                    <p:cond delay="2000"/>
                                  </p:stCondLst>
                                  <p:iterate type="wd">
                                    <p:tmPct val="10000"/>
                                  </p:iterate>
                                  <p:childTnLst>
                                    <p:animMotion origin="layout" path="M 0.0 0.0 L 0.0 -0.07213" pathEditMode="relative" ptsTypes="">
                                      <p:cBhvr>
                                        <p:cTn id="17" dur="250" accel="50000" decel="50000" autoRev="1" fill="hold">
                                          <p:stCondLst>
                                            <p:cond delay="0"/>
                                          </p:stCondLst>
                                        </p:cTn>
                                        <p:tgtEl>
                                          <p:spTgt spid="11">
                                            <p:txEl>
                                              <p:pRg st="0" end="0"/>
                                            </p:txEl>
                                          </p:spTgt>
                                        </p:tgtEl>
                                        <p:attrNameLst>
                                          <p:attrName>ppt_x</p:attrName>
                                          <p:attrName>ppt_y</p:attrName>
                                        </p:attrNameLst>
                                      </p:cBhvr>
                                    </p:animMotion>
                                    <p:animRot by="1500000">
                                      <p:cBhvr>
                                        <p:cTn id="18" dur="125" fill="hold">
                                          <p:stCondLst>
                                            <p:cond delay="0"/>
                                          </p:stCondLst>
                                        </p:cTn>
                                        <p:tgtEl>
                                          <p:spTgt spid="11">
                                            <p:txEl>
                                              <p:pRg st="0" end="0"/>
                                            </p:txEl>
                                          </p:spTgt>
                                        </p:tgtEl>
                                        <p:attrNameLst>
                                          <p:attrName>r</p:attrName>
                                        </p:attrNameLst>
                                      </p:cBhvr>
                                    </p:animRot>
                                    <p:animRot by="-1500000">
                                      <p:cBhvr>
                                        <p:cTn id="19" dur="125" fill="hold">
                                          <p:stCondLst>
                                            <p:cond delay="125"/>
                                          </p:stCondLst>
                                        </p:cTn>
                                        <p:tgtEl>
                                          <p:spTgt spid="11">
                                            <p:txEl>
                                              <p:pRg st="0" end="0"/>
                                            </p:txEl>
                                          </p:spTgt>
                                        </p:tgtEl>
                                        <p:attrNameLst>
                                          <p:attrName>r</p:attrName>
                                        </p:attrNameLst>
                                      </p:cBhvr>
                                    </p:animRot>
                                    <p:animRot by="-1500000">
                                      <p:cBhvr>
                                        <p:cTn id="20" dur="125" fill="hold">
                                          <p:stCondLst>
                                            <p:cond delay="250"/>
                                          </p:stCondLst>
                                        </p:cTn>
                                        <p:tgtEl>
                                          <p:spTgt spid="11">
                                            <p:txEl>
                                              <p:pRg st="0" end="0"/>
                                            </p:txEl>
                                          </p:spTgt>
                                        </p:tgtEl>
                                        <p:attrNameLst>
                                          <p:attrName>r</p:attrName>
                                        </p:attrNameLst>
                                      </p:cBhvr>
                                    </p:animRot>
                                    <p:animRot by="1500000">
                                      <p:cBhvr>
                                        <p:cTn id="21" dur="125" fill="hold">
                                          <p:stCondLst>
                                            <p:cond delay="375"/>
                                          </p:stCondLst>
                                        </p:cTn>
                                        <p:tgtEl>
                                          <p:spTgt spid="11">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1000"/>
                                        <p:tgtEl>
                                          <p:spTgt spid="12"/>
                                        </p:tgtEl>
                                      </p:cBhvr>
                                    </p:animEffect>
                                  </p:childTnLst>
                                </p:cTn>
                              </p:par>
                              <p:par>
                                <p:cTn id="27" presetID="10" presetClass="entr" presetSubtype="0" fill="hold" nodeType="withEffect">
                                  <p:stCondLst>
                                    <p:cond delay="700"/>
                                  </p:stCondLst>
                                  <p:iterate type="wd">
                                    <p:tmPct val="0"/>
                                  </p:iterate>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500"/>
                                        <p:tgtEl>
                                          <p:spTgt spid="12">
                                            <p:txEl>
                                              <p:pRg st="0" end="0"/>
                                            </p:txEl>
                                          </p:spTgt>
                                        </p:tgtEl>
                                      </p:cBhvr>
                                    </p:animEffect>
                                  </p:childTnLst>
                                </p:cTn>
                              </p:par>
                              <p:par>
                                <p:cTn id="30" presetID="10" presetClass="entr" presetSubtype="0" fill="hold" nodeType="withEffect">
                                  <p:stCondLst>
                                    <p:cond delay="700"/>
                                  </p:stCondLst>
                                  <p:iterate type="wd">
                                    <p:tmPct val="0"/>
                                  </p:iterate>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fade">
                                      <p:cBhvr>
                                        <p:cTn id="32" dur="500"/>
                                        <p:tgtEl>
                                          <p:spTgt spid="12">
                                            <p:txEl>
                                              <p:pRg st="1" end="1"/>
                                            </p:txEl>
                                          </p:spTgt>
                                        </p:tgtEl>
                                      </p:cBhvr>
                                    </p:animEffect>
                                  </p:childTnLst>
                                </p:cTn>
                              </p:par>
                              <p:par>
                                <p:cTn id="33" presetID="10" presetClass="entr" presetSubtype="0" fill="hold" nodeType="withEffect">
                                  <p:stCondLst>
                                    <p:cond delay="700"/>
                                  </p:stCondLst>
                                  <p:iterate type="wd">
                                    <p:tmPct val="0"/>
                                  </p:iterate>
                                  <p:childTnLst>
                                    <p:set>
                                      <p:cBhvr>
                                        <p:cTn id="34" dur="1" fill="hold">
                                          <p:stCondLst>
                                            <p:cond delay="0"/>
                                          </p:stCondLst>
                                        </p:cTn>
                                        <p:tgtEl>
                                          <p:spTgt spid="12">
                                            <p:txEl>
                                              <p:pRg st="2" end="2"/>
                                            </p:txEl>
                                          </p:spTgt>
                                        </p:tgtEl>
                                        <p:attrNameLst>
                                          <p:attrName>style.visibility</p:attrName>
                                        </p:attrNameLst>
                                      </p:cBhvr>
                                      <p:to>
                                        <p:strVal val="visible"/>
                                      </p:to>
                                    </p:set>
                                    <p:animEffect transition="in" filter="fade">
                                      <p:cBhvr>
                                        <p:cTn id="35" dur="500"/>
                                        <p:tgtEl>
                                          <p:spTgt spid="12">
                                            <p:txEl>
                                              <p:pRg st="2" end="2"/>
                                            </p:txEl>
                                          </p:spTgt>
                                        </p:tgtEl>
                                      </p:cBhvr>
                                    </p:animEffect>
                                  </p:childTnLst>
                                </p:cTn>
                              </p:par>
                              <p:par>
                                <p:cTn id="36" presetID="10" presetClass="entr" presetSubtype="0" fill="hold" nodeType="withEffect">
                                  <p:stCondLst>
                                    <p:cond delay="700"/>
                                  </p:stCondLst>
                                  <p:iterate type="wd">
                                    <p:tmPct val="0"/>
                                  </p:iterate>
                                  <p:childTnLst>
                                    <p:set>
                                      <p:cBhvr>
                                        <p:cTn id="37" dur="1" fill="hold">
                                          <p:stCondLst>
                                            <p:cond delay="0"/>
                                          </p:stCondLst>
                                        </p:cTn>
                                        <p:tgtEl>
                                          <p:spTgt spid="12">
                                            <p:txEl>
                                              <p:pRg st="3" end="3"/>
                                            </p:txEl>
                                          </p:spTgt>
                                        </p:tgtEl>
                                        <p:attrNameLst>
                                          <p:attrName>style.visibility</p:attrName>
                                        </p:attrNameLst>
                                      </p:cBhvr>
                                      <p:to>
                                        <p:strVal val="visible"/>
                                      </p:to>
                                    </p:set>
                                    <p:animEffect transition="in" filter="fade">
                                      <p:cBhvr>
                                        <p:cTn id="38" dur="500"/>
                                        <p:tgtEl>
                                          <p:spTgt spid="12">
                                            <p:txEl>
                                              <p:pRg st="3" end="3"/>
                                            </p:txEl>
                                          </p:spTgt>
                                        </p:tgtEl>
                                      </p:cBhvr>
                                    </p:animEffect>
                                  </p:childTnLst>
                                </p:cTn>
                              </p:par>
                              <p:par>
                                <p:cTn id="39" presetID="34" presetClass="emph" presetSubtype="0" fill="hold" nodeType="withEffect">
                                  <p:stCondLst>
                                    <p:cond delay="1300"/>
                                  </p:stCondLst>
                                  <p:iterate type="wd">
                                    <p:tmPct val="10000"/>
                                  </p:iterate>
                                  <p:childTnLst>
                                    <p:animMotion origin="layout" path="M 0.0 0.0 L 0.0 -0.07213" pathEditMode="relative" ptsTypes="">
                                      <p:cBhvr>
                                        <p:cTn id="40" dur="250" accel="50000" decel="50000" autoRev="1" fill="hold">
                                          <p:stCondLst>
                                            <p:cond delay="0"/>
                                          </p:stCondLst>
                                        </p:cTn>
                                        <p:tgtEl>
                                          <p:spTgt spid="12">
                                            <p:txEl>
                                              <p:pRg st="0" end="0"/>
                                            </p:txEl>
                                          </p:spTgt>
                                        </p:tgtEl>
                                        <p:attrNameLst>
                                          <p:attrName>ppt_x</p:attrName>
                                          <p:attrName>ppt_y</p:attrName>
                                        </p:attrNameLst>
                                      </p:cBhvr>
                                    </p:animMotion>
                                    <p:animRot by="1500000">
                                      <p:cBhvr>
                                        <p:cTn id="41" dur="125" fill="hold">
                                          <p:stCondLst>
                                            <p:cond delay="0"/>
                                          </p:stCondLst>
                                        </p:cTn>
                                        <p:tgtEl>
                                          <p:spTgt spid="12">
                                            <p:txEl>
                                              <p:pRg st="0" end="0"/>
                                            </p:txEl>
                                          </p:spTgt>
                                        </p:tgtEl>
                                        <p:attrNameLst>
                                          <p:attrName>r</p:attrName>
                                        </p:attrNameLst>
                                      </p:cBhvr>
                                    </p:animRot>
                                    <p:animRot by="-1500000">
                                      <p:cBhvr>
                                        <p:cTn id="42" dur="125" fill="hold">
                                          <p:stCondLst>
                                            <p:cond delay="125"/>
                                          </p:stCondLst>
                                        </p:cTn>
                                        <p:tgtEl>
                                          <p:spTgt spid="12">
                                            <p:txEl>
                                              <p:pRg st="0" end="0"/>
                                            </p:txEl>
                                          </p:spTgt>
                                        </p:tgtEl>
                                        <p:attrNameLst>
                                          <p:attrName>r</p:attrName>
                                        </p:attrNameLst>
                                      </p:cBhvr>
                                    </p:animRot>
                                    <p:animRot by="-1500000">
                                      <p:cBhvr>
                                        <p:cTn id="43" dur="125" fill="hold">
                                          <p:stCondLst>
                                            <p:cond delay="250"/>
                                          </p:stCondLst>
                                        </p:cTn>
                                        <p:tgtEl>
                                          <p:spTgt spid="12">
                                            <p:txEl>
                                              <p:pRg st="0" end="0"/>
                                            </p:txEl>
                                          </p:spTgt>
                                        </p:tgtEl>
                                        <p:attrNameLst>
                                          <p:attrName>r</p:attrName>
                                        </p:attrNameLst>
                                      </p:cBhvr>
                                    </p:animRot>
                                    <p:animRot by="1500000">
                                      <p:cBhvr>
                                        <p:cTn id="44" dur="125" fill="hold">
                                          <p:stCondLst>
                                            <p:cond delay="375"/>
                                          </p:stCondLst>
                                        </p:cTn>
                                        <p:tgtEl>
                                          <p:spTgt spid="12">
                                            <p:txEl>
                                              <p:pRg st="0" end="0"/>
                                            </p:txEl>
                                          </p:spTgt>
                                        </p:tgtEl>
                                        <p:attrNameLst>
                                          <p:attrName>r</p:attrName>
                                        </p:attrNameLst>
                                      </p:cBhvr>
                                    </p:animRot>
                                  </p:childTnLst>
                                </p:cTn>
                              </p:par>
                              <p:par>
                                <p:cTn id="45" presetID="34" presetClass="emph" presetSubtype="0" fill="hold" nodeType="withEffect">
                                  <p:stCondLst>
                                    <p:cond delay="1300"/>
                                  </p:stCondLst>
                                  <p:iterate type="wd">
                                    <p:tmPct val="10000"/>
                                  </p:iterate>
                                  <p:childTnLst>
                                    <p:animMotion origin="layout" path="M 0.0 0.0 L 0.0 -0.07213" pathEditMode="relative" ptsTypes="">
                                      <p:cBhvr>
                                        <p:cTn id="46" dur="250" accel="50000" decel="50000" autoRev="1" fill="hold">
                                          <p:stCondLst>
                                            <p:cond delay="0"/>
                                          </p:stCondLst>
                                        </p:cTn>
                                        <p:tgtEl>
                                          <p:spTgt spid="12">
                                            <p:txEl>
                                              <p:pRg st="1" end="1"/>
                                            </p:txEl>
                                          </p:spTgt>
                                        </p:tgtEl>
                                        <p:attrNameLst>
                                          <p:attrName>ppt_x</p:attrName>
                                          <p:attrName>ppt_y</p:attrName>
                                        </p:attrNameLst>
                                      </p:cBhvr>
                                    </p:animMotion>
                                    <p:animRot by="1500000">
                                      <p:cBhvr>
                                        <p:cTn id="47" dur="125" fill="hold">
                                          <p:stCondLst>
                                            <p:cond delay="0"/>
                                          </p:stCondLst>
                                        </p:cTn>
                                        <p:tgtEl>
                                          <p:spTgt spid="12">
                                            <p:txEl>
                                              <p:pRg st="1" end="1"/>
                                            </p:txEl>
                                          </p:spTgt>
                                        </p:tgtEl>
                                        <p:attrNameLst>
                                          <p:attrName>r</p:attrName>
                                        </p:attrNameLst>
                                      </p:cBhvr>
                                    </p:animRot>
                                    <p:animRot by="-1500000">
                                      <p:cBhvr>
                                        <p:cTn id="48" dur="125" fill="hold">
                                          <p:stCondLst>
                                            <p:cond delay="125"/>
                                          </p:stCondLst>
                                        </p:cTn>
                                        <p:tgtEl>
                                          <p:spTgt spid="12">
                                            <p:txEl>
                                              <p:pRg st="1" end="1"/>
                                            </p:txEl>
                                          </p:spTgt>
                                        </p:tgtEl>
                                        <p:attrNameLst>
                                          <p:attrName>r</p:attrName>
                                        </p:attrNameLst>
                                      </p:cBhvr>
                                    </p:animRot>
                                    <p:animRot by="-1500000">
                                      <p:cBhvr>
                                        <p:cTn id="49" dur="125" fill="hold">
                                          <p:stCondLst>
                                            <p:cond delay="250"/>
                                          </p:stCondLst>
                                        </p:cTn>
                                        <p:tgtEl>
                                          <p:spTgt spid="12">
                                            <p:txEl>
                                              <p:pRg st="1" end="1"/>
                                            </p:txEl>
                                          </p:spTgt>
                                        </p:tgtEl>
                                        <p:attrNameLst>
                                          <p:attrName>r</p:attrName>
                                        </p:attrNameLst>
                                      </p:cBhvr>
                                    </p:animRot>
                                    <p:animRot by="1500000">
                                      <p:cBhvr>
                                        <p:cTn id="50" dur="125" fill="hold">
                                          <p:stCondLst>
                                            <p:cond delay="375"/>
                                          </p:stCondLst>
                                        </p:cTn>
                                        <p:tgtEl>
                                          <p:spTgt spid="12">
                                            <p:txEl>
                                              <p:pRg st="1" end="1"/>
                                            </p:txEl>
                                          </p:spTgt>
                                        </p:tgtEl>
                                        <p:attrNameLst>
                                          <p:attrName>r</p:attrName>
                                        </p:attrNameLst>
                                      </p:cBhvr>
                                    </p:animRot>
                                  </p:childTnLst>
                                </p:cTn>
                              </p:par>
                              <p:par>
                                <p:cTn id="51" presetID="34" presetClass="emph" presetSubtype="0" fill="hold" nodeType="withEffect">
                                  <p:stCondLst>
                                    <p:cond delay="1300"/>
                                  </p:stCondLst>
                                  <p:iterate type="wd">
                                    <p:tmPct val="10000"/>
                                  </p:iterate>
                                  <p:childTnLst>
                                    <p:animMotion origin="layout" path="M 0.0 0.0 L 0.0 -0.07213" pathEditMode="relative" ptsTypes="">
                                      <p:cBhvr>
                                        <p:cTn id="52" dur="250" accel="50000" decel="50000" autoRev="1" fill="hold">
                                          <p:stCondLst>
                                            <p:cond delay="0"/>
                                          </p:stCondLst>
                                        </p:cTn>
                                        <p:tgtEl>
                                          <p:spTgt spid="12">
                                            <p:txEl>
                                              <p:pRg st="2" end="2"/>
                                            </p:txEl>
                                          </p:spTgt>
                                        </p:tgtEl>
                                        <p:attrNameLst>
                                          <p:attrName>ppt_x</p:attrName>
                                          <p:attrName>ppt_y</p:attrName>
                                        </p:attrNameLst>
                                      </p:cBhvr>
                                    </p:animMotion>
                                    <p:animRot by="1500000">
                                      <p:cBhvr>
                                        <p:cTn id="53" dur="125" fill="hold">
                                          <p:stCondLst>
                                            <p:cond delay="0"/>
                                          </p:stCondLst>
                                        </p:cTn>
                                        <p:tgtEl>
                                          <p:spTgt spid="12">
                                            <p:txEl>
                                              <p:pRg st="2" end="2"/>
                                            </p:txEl>
                                          </p:spTgt>
                                        </p:tgtEl>
                                        <p:attrNameLst>
                                          <p:attrName>r</p:attrName>
                                        </p:attrNameLst>
                                      </p:cBhvr>
                                    </p:animRot>
                                    <p:animRot by="-1500000">
                                      <p:cBhvr>
                                        <p:cTn id="54" dur="125" fill="hold">
                                          <p:stCondLst>
                                            <p:cond delay="125"/>
                                          </p:stCondLst>
                                        </p:cTn>
                                        <p:tgtEl>
                                          <p:spTgt spid="12">
                                            <p:txEl>
                                              <p:pRg st="2" end="2"/>
                                            </p:txEl>
                                          </p:spTgt>
                                        </p:tgtEl>
                                        <p:attrNameLst>
                                          <p:attrName>r</p:attrName>
                                        </p:attrNameLst>
                                      </p:cBhvr>
                                    </p:animRot>
                                    <p:animRot by="-1500000">
                                      <p:cBhvr>
                                        <p:cTn id="55" dur="125" fill="hold">
                                          <p:stCondLst>
                                            <p:cond delay="250"/>
                                          </p:stCondLst>
                                        </p:cTn>
                                        <p:tgtEl>
                                          <p:spTgt spid="12">
                                            <p:txEl>
                                              <p:pRg st="2" end="2"/>
                                            </p:txEl>
                                          </p:spTgt>
                                        </p:tgtEl>
                                        <p:attrNameLst>
                                          <p:attrName>r</p:attrName>
                                        </p:attrNameLst>
                                      </p:cBhvr>
                                    </p:animRot>
                                    <p:animRot by="1500000">
                                      <p:cBhvr>
                                        <p:cTn id="56" dur="125" fill="hold">
                                          <p:stCondLst>
                                            <p:cond delay="375"/>
                                          </p:stCondLst>
                                        </p:cTn>
                                        <p:tgtEl>
                                          <p:spTgt spid="12">
                                            <p:txEl>
                                              <p:pRg st="2" end="2"/>
                                            </p:txEl>
                                          </p:spTgt>
                                        </p:tgtEl>
                                        <p:attrNameLst>
                                          <p:attrName>r</p:attrName>
                                        </p:attrNameLst>
                                      </p:cBhvr>
                                    </p:animRot>
                                  </p:childTnLst>
                                </p:cTn>
                              </p:par>
                              <p:par>
                                <p:cTn id="57" presetID="34" presetClass="emph" presetSubtype="0" fill="hold" nodeType="withEffect">
                                  <p:stCondLst>
                                    <p:cond delay="1300"/>
                                  </p:stCondLst>
                                  <p:iterate type="wd">
                                    <p:tmPct val="10000"/>
                                  </p:iterate>
                                  <p:childTnLst>
                                    <p:animMotion origin="layout" path="M 0.0 0.0 L 0.0 -0.07213" pathEditMode="relative" ptsTypes="">
                                      <p:cBhvr>
                                        <p:cTn id="58" dur="250" accel="50000" decel="50000" autoRev="1" fill="hold">
                                          <p:stCondLst>
                                            <p:cond delay="0"/>
                                          </p:stCondLst>
                                        </p:cTn>
                                        <p:tgtEl>
                                          <p:spTgt spid="12">
                                            <p:txEl>
                                              <p:pRg st="3" end="3"/>
                                            </p:txEl>
                                          </p:spTgt>
                                        </p:tgtEl>
                                        <p:attrNameLst>
                                          <p:attrName>ppt_x</p:attrName>
                                          <p:attrName>ppt_y</p:attrName>
                                        </p:attrNameLst>
                                      </p:cBhvr>
                                    </p:animMotion>
                                    <p:animRot by="1500000">
                                      <p:cBhvr>
                                        <p:cTn id="59" dur="125" fill="hold">
                                          <p:stCondLst>
                                            <p:cond delay="0"/>
                                          </p:stCondLst>
                                        </p:cTn>
                                        <p:tgtEl>
                                          <p:spTgt spid="12">
                                            <p:txEl>
                                              <p:pRg st="3" end="3"/>
                                            </p:txEl>
                                          </p:spTgt>
                                        </p:tgtEl>
                                        <p:attrNameLst>
                                          <p:attrName>r</p:attrName>
                                        </p:attrNameLst>
                                      </p:cBhvr>
                                    </p:animRot>
                                    <p:animRot by="-1500000">
                                      <p:cBhvr>
                                        <p:cTn id="60" dur="125" fill="hold">
                                          <p:stCondLst>
                                            <p:cond delay="125"/>
                                          </p:stCondLst>
                                        </p:cTn>
                                        <p:tgtEl>
                                          <p:spTgt spid="12">
                                            <p:txEl>
                                              <p:pRg st="3" end="3"/>
                                            </p:txEl>
                                          </p:spTgt>
                                        </p:tgtEl>
                                        <p:attrNameLst>
                                          <p:attrName>r</p:attrName>
                                        </p:attrNameLst>
                                      </p:cBhvr>
                                    </p:animRot>
                                    <p:animRot by="-1500000">
                                      <p:cBhvr>
                                        <p:cTn id="61" dur="125" fill="hold">
                                          <p:stCondLst>
                                            <p:cond delay="250"/>
                                          </p:stCondLst>
                                        </p:cTn>
                                        <p:tgtEl>
                                          <p:spTgt spid="12">
                                            <p:txEl>
                                              <p:pRg st="3" end="3"/>
                                            </p:txEl>
                                          </p:spTgt>
                                        </p:tgtEl>
                                        <p:attrNameLst>
                                          <p:attrName>r</p:attrName>
                                        </p:attrNameLst>
                                      </p:cBhvr>
                                    </p:animRot>
                                    <p:animRot by="1500000">
                                      <p:cBhvr>
                                        <p:cTn id="62" dur="125" fill="hold">
                                          <p:stCondLst>
                                            <p:cond delay="375"/>
                                          </p:stCondLst>
                                        </p:cTn>
                                        <p:tgtEl>
                                          <p:spTgt spid="12">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 name="TextBox 13"/>
          <p:cNvSpPr txBox="1"/>
          <p:nvPr/>
        </p:nvSpPr>
        <p:spPr>
          <a:xfrm>
            <a:off x="4114800" y="5410200"/>
            <a:ext cx="1219200" cy="646331"/>
          </a:xfrm>
          <a:prstGeom prst="rect">
            <a:avLst/>
          </a:prstGeom>
          <a:noFill/>
        </p:spPr>
        <p:txBody>
          <a:bodyPr wrap="square" rtlCol="0">
            <a:spAutoFit/>
          </a:bodyPr>
          <a:lstStyle/>
          <a:p>
            <a:r>
              <a:rPr lang="en-US" dirty="0" smtClean="0"/>
              <a:t>01010101</a:t>
            </a:r>
          </a:p>
          <a:p>
            <a:endParaRPr lang="en-US" dirty="0"/>
          </a:p>
        </p:txBody>
      </p:sp>
      <p:sp>
        <p:nvSpPr>
          <p:cNvPr id="13" name="TextBox 12"/>
          <p:cNvSpPr txBox="1"/>
          <p:nvPr/>
        </p:nvSpPr>
        <p:spPr>
          <a:xfrm>
            <a:off x="4114800" y="5421868"/>
            <a:ext cx="1143000" cy="369332"/>
          </a:xfrm>
          <a:prstGeom prst="rect">
            <a:avLst/>
          </a:prstGeom>
          <a:noFill/>
        </p:spPr>
        <p:txBody>
          <a:bodyPr wrap="square" rtlCol="0">
            <a:spAutoFit/>
          </a:bodyPr>
          <a:lstStyle/>
          <a:p>
            <a:r>
              <a:rPr lang="en-US" dirty="0" smtClean="0"/>
              <a:t>01010101</a:t>
            </a:r>
            <a:endParaRPr lang="en-US" dirty="0"/>
          </a:p>
        </p:txBody>
      </p:sp>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14400" y="990600"/>
            <a:ext cx="48768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solidFill>
                  <a:schemeClr val="tx2">
                    <a:lumMod val="75000"/>
                  </a:schemeClr>
                </a:solidFill>
                <a:effectLst>
                  <a:outerShdw blurRad="76200" dist="50800" dir="5400000" algn="tl" rotWithShape="0">
                    <a:srgbClr val="000000">
                      <a:alpha val="65000"/>
                    </a:srgbClr>
                  </a:outerShdw>
                </a:effectLst>
              </a:rPr>
              <a:t>Data Communication</a:t>
            </a:r>
            <a:endParaRPr lang="en-US" sz="4000" b="1"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18" name="Flowchart: Display 17"/>
          <p:cNvSpPr/>
          <p:nvPr/>
        </p:nvSpPr>
        <p:spPr>
          <a:xfrm>
            <a:off x="4191000" y="1981200"/>
            <a:ext cx="4419600" cy="3276600"/>
          </a:xfrm>
          <a:prstGeom prst="flowChartDisplay">
            <a:avLst/>
          </a:prstGeom>
          <a:ln>
            <a:noFill/>
          </a:ln>
          <a:effectLst>
            <a:outerShdw blurRad="225425" dist="50800" dir="5220000" algn="ctr">
              <a:srgbClr val="000000">
                <a:alpha val="33000"/>
              </a:srgbClr>
            </a:outerShdw>
          </a:effectLst>
          <a:scene3d>
            <a:camera prst="isometricOffAxis2Left"/>
            <a:lightRig rig="harsh" dir="t">
              <a:rot lat="0" lon="0" rev="3000000"/>
            </a:lightRig>
          </a:scene3d>
          <a:sp3d extrusionH="254000" contourW="19050">
            <a:bevelT w="82550" h="44450" prst="angle"/>
            <a:bevelB w="82550" h="44450" prst="angle"/>
            <a:contourClr>
              <a:srgbClr val="FFFFFF"/>
            </a:contourClr>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smtClean="0"/>
              <a:t>Data communications are the exchange of data between two devices via some form of transmission medium such as a wire cable.</a:t>
            </a:r>
          </a:p>
        </p:txBody>
      </p:sp>
      <p:grpSp>
        <p:nvGrpSpPr>
          <p:cNvPr id="21" name="Group 20"/>
          <p:cNvGrpSpPr/>
          <p:nvPr/>
        </p:nvGrpSpPr>
        <p:grpSpPr>
          <a:xfrm>
            <a:off x="457200" y="2895600"/>
            <a:ext cx="3810000" cy="1219200"/>
            <a:chOff x="457200" y="2895600"/>
            <a:chExt cx="3810000" cy="1219200"/>
          </a:xfrm>
        </p:grpSpPr>
        <p:pic>
          <p:nvPicPr>
            <p:cNvPr id="1026" name="Picture 2" descr="C:\Users\Yougeshwar\Pictures\mycomp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956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48000" y="2895600"/>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1752598" y="3321804"/>
            <a:ext cx="1219202"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iamond 15"/>
          <p:cNvSpPr/>
          <p:nvPr/>
        </p:nvSpPr>
        <p:spPr>
          <a:xfrm>
            <a:off x="1600200" y="3153906"/>
            <a:ext cx="288011" cy="304800"/>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35" presetClass="entr" presetSubtype="0" fill="hold" grpId="0" nodeType="withEffect">
                                  <p:stCondLst>
                                    <p:cond delay="1300"/>
                                  </p:stCondLst>
                                  <p:iterate type="lt">
                                    <p:tmPct val="0"/>
                                  </p:iterate>
                                  <p:childTnLst>
                                    <p:set>
                                      <p:cBhvr>
                                        <p:cTn id="11" dur="1" fill="hold">
                                          <p:stCondLst>
                                            <p:cond delay="0"/>
                                          </p:stCondLst>
                                        </p:cTn>
                                        <p:tgtEl>
                                          <p:spTgt spid="18"/>
                                        </p:tgtEl>
                                        <p:attrNameLst>
                                          <p:attrName>style.visibility</p:attrName>
                                        </p:attrNameLst>
                                      </p:cBhvr>
                                      <p:to>
                                        <p:strVal val="visible"/>
                                      </p:to>
                                    </p:set>
                                    <p:animEffect transition="in" filter="fade">
                                      <p:cBhvr>
                                        <p:cTn id="12" dur="2000"/>
                                        <p:tgtEl>
                                          <p:spTgt spid="18"/>
                                        </p:tgtEl>
                                      </p:cBhvr>
                                    </p:animEffect>
                                    <p:anim calcmode="lin" valueType="num">
                                      <p:cBhvr>
                                        <p:cTn id="13" dur="2000" fill="hold"/>
                                        <p:tgtEl>
                                          <p:spTgt spid="18"/>
                                        </p:tgtEl>
                                        <p:attrNameLst>
                                          <p:attrName>style.rotation</p:attrName>
                                        </p:attrNameLst>
                                      </p:cBhvr>
                                      <p:tavLst>
                                        <p:tav tm="0">
                                          <p:val>
                                            <p:fltVal val="720"/>
                                          </p:val>
                                        </p:tav>
                                        <p:tav tm="100000">
                                          <p:val>
                                            <p:fltVal val="0"/>
                                          </p:val>
                                        </p:tav>
                                      </p:tavLst>
                                    </p:anim>
                                    <p:anim calcmode="lin" valueType="num">
                                      <p:cBhvr>
                                        <p:cTn id="14" dur="2000" fill="hold"/>
                                        <p:tgtEl>
                                          <p:spTgt spid="18"/>
                                        </p:tgtEl>
                                        <p:attrNameLst>
                                          <p:attrName>ppt_h</p:attrName>
                                        </p:attrNameLst>
                                      </p:cBhvr>
                                      <p:tavLst>
                                        <p:tav tm="0">
                                          <p:val>
                                            <p:fltVal val="0"/>
                                          </p:val>
                                        </p:tav>
                                        <p:tav tm="100000">
                                          <p:val>
                                            <p:strVal val="#ppt_h"/>
                                          </p:val>
                                        </p:tav>
                                      </p:tavLst>
                                    </p:anim>
                                    <p:anim calcmode="lin" valueType="num">
                                      <p:cBhvr>
                                        <p:cTn id="15" dur="2000" fill="hold"/>
                                        <p:tgtEl>
                                          <p:spTgt spid="18"/>
                                        </p:tgtEl>
                                        <p:attrNameLst>
                                          <p:attrName>ppt_w</p:attrName>
                                        </p:attrNameLst>
                                      </p:cBhvr>
                                      <p:tavLst>
                                        <p:tav tm="0">
                                          <p:val>
                                            <p:fltVal val="0"/>
                                          </p:val>
                                        </p:tav>
                                        <p:tav tm="100000">
                                          <p:val>
                                            <p:strVal val="#ppt_w"/>
                                          </p:val>
                                        </p:tav>
                                      </p:tavLst>
                                    </p:anim>
                                  </p:childTnLst>
                                </p:cTn>
                              </p:par>
                              <p:par>
                                <p:cTn id="16" presetID="21" presetClass="entr" presetSubtype="1" fill="hold" nodeType="withEffect">
                                  <p:stCondLst>
                                    <p:cond delay="3400"/>
                                  </p:stCondLst>
                                  <p:childTnLst>
                                    <p:set>
                                      <p:cBhvr>
                                        <p:cTn id="17" dur="1" fill="hold">
                                          <p:stCondLst>
                                            <p:cond delay="0"/>
                                          </p:stCondLst>
                                        </p:cTn>
                                        <p:tgtEl>
                                          <p:spTgt spid="21"/>
                                        </p:tgtEl>
                                        <p:attrNameLst>
                                          <p:attrName>style.visibility</p:attrName>
                                        </p:attrNameLst>
                                      </p:cBhvr>
                                      <p:to>
                                        <p:strVal val="visible"/>
                                      </p:to>
                                    </p:set>
                                    <p:animEffect transition="in" filter="wheel(1)">
                                      <p:cBhvr>
                                        <p:cTn id="18" dur="2000"/>
                                        <p:tgtEl>
                                          <p:spTgt spid="21"/>
                                        </p:tgtEl>
                                      </p:cBhvr>
                                    </p:animEffect>
                                  </p:childTnLst>
                                </p:cTn>
                              </p:par>
                              <p:par>
                                <p:cTn id="19" presetID="21" presetClass="entr" presetSubtype="1" fill="hold" grpId="0" nodeType="withEffect">
                                  <p:stCondLst>
                                    <p:cond delay="5400"/>
                                  </p:stCondLst>
                                  <p:childTnLst>
                                    <p:set>
                                      <p:cBhvr>
                                        <p:cTn id="20" dur="1" fill="hold">
                                          <p:stCondLst>
                                            <p:cond delay="0"/>
                                          </p:stCondLst>
                                        </p:cTn>
                                        <p:tgtEl>
                                          <p:spTgt spid="3"/>
                                        </p:tgtEl>
                                        <p:attrNameLst>
                                          <p:attrName>style.visibility</p:attrName>
                                        </p:attrNameLst>
                                      </p:cBhvr>
                                      <p:to>
                                        <p:strVal val="visible"/>
                                      </p:to>
                                    </p:set>
                                    <p:animEffect transition="in" filter="wheel(1)">
                                      <p:cBhvr>
                                        <p:cTn id="21" dur="2000"/>
                                        <p:tgtEl>
                                          <p:spTgt spid="3"/>
                                        </p:tgtEl>
                                      </p:cBhvr>
                                    </p:animEffect>
                                  </p:childTnLst>
                                </p:cTn>
                              </p:par>
                              <p:par>
                                <p:cTn id="22" presetID="53" presetClass="entr" presetSubtype="16" fill="hold" grpId="1" nodeType="withEffect">
                                  <p:stCondLst>
                                    <p:cond delay="74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38" presetClass="path" presetSubtype="0" repeatCount="indefinite" accel="50000" decel="50000" fill="hold" grpId="2" nodeType="withEffect">
                                  <p:stCondLst>
                                    <p:cond delay="7900"/>
                                  </p:stCondLst>
                                  <p:endCondLst>
                                    <p:cond evt="onNext" delay="0">
                                      <p:tgtEl>
                                        <p:sldTgt/>
                                      </p:tgtEl>
                                    </p:cond>
                                  </p:endCondLst>
                                  <p:childTnLst>
                                    <p:animMotion origin="layout" path="M 5E-6 1.50289E-6 L 0.13316 0.00139 L 0.13316 0.06913 L 0.00087 0.07144 L 0.00087 0.00139 " pathEditMode="relative" rAng="0" ptsTypes="FFFFF">
                                      <p:cBhvr>
                                        <p:cTn id="28" dur="3000" fill="hold"/>
                                        <p:tgtEl>
                                          <p:spTgt spid="16"/>
                                        </p:tgtEl>
                                        <p:attrNameLst>
                                          <p:attrName>ppt_x</p:attrName>
                                          <p:attrName>ppt_y</p:attrName>
                                        </p:attrNameLst>
                                      </p:cBhvr>
                                      <p:rCtr x="6649" y="35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animBg="1"/>
      <p:bldP spid="3" grpId="0" animBg="1"/>
      <p:bldP spid="16" grpId="1" animBg="1"/>
      <p:bldP spid="16"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86740" y="533400"/>
            <a:ext cx="3855720" cy="1323439"/>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a:ln w="11430"/>
                <a:solidFill>
                  <a:schemeClr val="tx2">
                    <a:lumMod val="75000"/>
                  </a:schemeClr>
                </a:solidFill>
                <a:effectLst>
                  <a:outerShdw blurRad="76200" dist="50800" dir="5400000" algn="tl" rotWithShape="0">
                    <a:srgbClr val="000000">
                      <a:alpha val="65000"/>
                    </a:srgbClr>
                  </a:outerShdw>
                </a:effectLst>
              </a:rPr>
              <a:t>Communication Types</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11" name="Flowchart: Display 10"/>
          <p:cNvSpPr/>
          <p:nvPr/>
        </p:nvSpPr>
        <p:spPr>
          <a:xfrm>
            <a:off x="1981200" y="1676400"/>
            <a:ext cx="6416040" cy="3749998"/>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a:t>Network switches can operate in either simplex </a:t>
            </a:r>
            <a:r>
              <a:rPr lang="en-US" sz="2400" dirty="0" smtClean="0"/>
              <a:t>or </a:t>
            </a:r>
            <a:r>
              <a:rPr lang="en-US" sz="2400" dirty="0"/>
              <a:t>duplex mode. The distinction makes a fundamental difference in the throughput and reliability of these devices on your network.</a:t>
            </a:r>
            <a:endParaRPr lang="en-US" sz="2400" b="1" dirty="0"/>
          </a:p>
        </p:txBody>
      </p:sp>
      <p:sp>
        <p:nvSpPr>
          <p:cNvPr id="12" name="Flowchart: Display 11"/>
          <p:cNvSpPr/>
          <p:nvPr/>
        </p:nvSpPr>
        <p:spPr>
          <a:xfrm flipH="1">
            <a:off x="762000" y="1677358"/>
            <a:ext cx="7406640" cy="4266242"/>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5"/>
          </a:lnRef>
          <a:fillRef idx="3">
            <a:schemeClr val="accent5"/>
          </a:fillRef>
          <a:effectRef idx="2">
            <a:schemeClr val="accent5"/>
          </a:effectRef>
          <a:fontRef idx="minor">
            <a:schemeClr val="lt1"/>
          </a:fontRef>
        </p:style>
        <p:txBody>
          <a:bodyPr rtlCol="0" anchor="ctr"/>
          <a:lstStyle/>
          <a:p>
            <a:r>
              <a:rPr lang="en-US" sz="3200" b="1" dirty="0" smtClean="0"/>
              <a:t>There are TWO communication types:</a:t>
            </a:r>
          </a:p>
          <a:p>
            <a:pPr marL="457200" indent="-457200">
              <a:buFont typeface="Wingdings" pitchFamily="2" charset="2"/>
              <a:buChar char="Ø"/>
            </a:pPr>
            <a:r>
              <a:rPr lang="en-US" sz="3200" b="1" dirty="0" smtClean="0"/>
              <a:t>Simplex</a:t>
            </a:r>
          </a:p>
          <a:p>
            <a:pPr marL="457200" indent="-457200">
              <a:buFont typeface="Wingdings" pitchFamily="2" charset="2"/>
              <a:buChar char="Ø"/>
            </a:pPr>
            <a:r>
              <a:rPr lang="en-US" sz="3200" b="1" dirty="0" smtClean="0"/>
              <a:t>Duplex</a:t>
            </a:r>
          </a:p>
          <a:p>
            <a:pPr marL="914400" lvl="1" indent="-457200">
              <a:buFont typeface="Wingdings" pitchFamily="2" charset="2"/>
              <a:buChar char="Ø"/>
            </a:pPr>
            <a:r>
              <a:rPr lang="en-US" sz="3200" b="1" dirty="0" smtClean="0"/>
              <a:t>Half duplex</a:t>
            </a:r>
          </a:p>
          <a:p>
            <a:pPr marL="914400" lvl="1" indent="-457200">
              <a:buFont typeface="Wingdings" pitchFamily="2" charset="2"/>
              <a:buChar char="Ø"/>
            </a:pPr>
            <a:r>
              <a:rPr lang="en-US" sz="3200" b="1" dirty="0" smtClean="0"/>
              <a:t>Full duplex</a:t>
            </a:r>
            <a:endParaRPr lang="en-US" sz="3200" b="1" dirty="0" smtClean="0"/>
          </a:p>
        </p:txBody>
      </p:sp>
    </p:spTree>
    <p:extLst>
      <p:ext uri="{BB962C8B-B14F-4D97-AF65-F5344CB8AC3E}">
        <p14:creationId xmlns:p14="http://schemas.microsoft.com/office/powerpoint/2010/main" val="2725074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00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1000"/>
                                        <p:tgtEl>
                                          <p:spTgt spid="11"/>
                                        </p:tgtEl>
                                      </p:cBhvr>
                                    </p:animEffect>
                                  </p:childTnLst>
                                </p:cTn>
                              </p:par>
                              <p:par>
                                <p:cTn id="13" presetID="10" presetClass="entr" presetSubtype="0" fill="hold" nodeType="withEffect">
                                  <p:stCondLst>
                                    <p:cond delay="1500"/>
                                  </p:stCondLst>
                                  <p:iterate type="wd">
                                    <p:tmPct val="0"/>
                                  </p:iterate>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par>
                                <p:cTn id="16" presetID="34" presetClass="emph" presetSubtype="0" fill="hold" nodeType="withEffect">
                                  <p:stCondLst>
                                    <p:cond delay="2000"/>
                                  </p:stCondLst>
                                  <p:iterate type="wd">
                                    <p:tmPct val="10000"/>
                                  </p:iterate>
                                  <p:childTnLst>
                                    <p:animMotion origin="layout" path="M 0.0 0.0 L 0.0 -0.07213" pathEditMode="relative" ptsTypes="">
                                      <p:cBhvr>
                                        <p:cTn id="17" dur="250" accel="50000" decel="50000" autoRev="1" fill="hold">
                                          <p:stCondLst>
                                            <p:cond delay="0"/>
                                          </p:stCondLst>
                                        </p:cTn>
                                        <p:tgtEl>
                                          <p:spTgt spid="11">
                                            <p:txEl>
                                              <p:pRg st="0" end="0"/>
                                            </p:txEl>
                                          </p:spTgt>
                                        </p:tgtEl>
                                        <p:attrNameLst>
                                          <p:attrName>ppt_x</p:attrName>
                                          <p:attrName>ppt_y</p:attrName>
                                        </p:attrNameLst>
                                      </p:cBhvr>
                                    </p:animMotion>
                                    <p:animRot by="1500000">
                                      <p:cBhvr>
                                        <p:cTn id="18" dur="125" fill="hold">
                                          <p:stCondLst>
                                            <p:cond delay="0"/>
                                          </p:stCondLst>
                                        </p:cTn>
                                        <p:tgtEl>
                                          <p:spTgt spid="11">
                                            <p:txEl>
                                              <p:pRg st="0" end="0"/>
                                            </p:txEl>
                                          </p:spTgt>
                                        </p:tgtEl>
                                        <p:attrNameLst>
                                          <p:attrName>r</p:attrName>
                                        </p:attrNameLst>
                                      </p:cBhvr>
                                    </p:animRot>
                                    <p:animRot by="-1500000">
                                      <p:cBhvr>
                                        <p:cTn id="19" dur="125" fill="hold">
                                          <p:stCondLst>
                                            <p:cond delay="125"/>
                                          </p:stCondLst>
                                        </p:cTn>
                                        <p:tgtEl>
                                          <p:spTgt spid="11">
                                            <p:txEl>
                                              <p:pRg st="0" end="0"/>
                                            </p:txEl>
                                          </p:spTgt>
                                        </p:tgtEl>
                                        <p:attrNameLst>
                                          <p:attrName>r</p:attrName>
                                        </p:attrNameLst>
                                      </p:cBhvr>
                                    </p:animRot>
                                    <p:animRot by="-1500000">
                                      <p:cBhvr>
                                        <p:cTn id="20" dur="125" fill="hold">
                                          <p:stCondLst>
                                            <p:cond delay="250"/>
                                          </p:stCondLst>
                                        </p:cTn>
                                        <p:tgtEl>
                                          <p:spTgt spid="11">
                                            <p:txEl>
                                              <p:pRg st="0" end="0"/>
                                            </p:txEl>
                                          </p:spTgt>
                                        </p:tgtEl>
                                        <p:attrNameLst>
                                          <p:attrName>r</p:attrName>
                                        </p:attrNameLst>
                                      </p:cBhvr>
                                    </p:animRot>
                                    <p:animRot by="1500000">
                                      <p:cBhvr>
                                        <p:cTn id="21" dur="125" fill="hold">
                                          <p:stCondLst>
                                            <p:cond delay="375"/>
                                          </p:stCondLst>
                                        </p:cTn>
                                        <p:tgtEl>
                                          <p:spTgt spid="11">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1000"/>
                                        <p:tgtEl>
                                          <p:spTgt spid="12"/>
                                        </p:tgtEl>
                                      </p:cBhvr>
                                    </p:animEffect>
                                  </p:childTnLst>
                                </p:cTn>
                              </p:par>
                              <p:par>
                                <p:cTn id="27" presetID="10" presetClass="entr" presetSubtype="0" fill="hold" nodeType="withEffect">
                                  <p:stCondLst>
                                    <p:cond delay="700"/>
                                  </p:stCondLst>
                                  <p:iterate type="wd">
                                    <p:tmPct val="0"/>
                                  </p:iterate>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500"/>
                                        <p:tgtEl>
                                          <p:spTgt spid="12">
                                            <p:txEl>
                                              <p:pRg st="0" end="0"/>
                                            </p:txEl>
                                          </p:spTgt>
                                        </p:tgtEl>
                                      </p:cBhvr>
                                    </p:animEffect>
                                  </p:childTnLst>
                                </p:cTn>
                              </p:par>
                              <p:par>
                                <p:cTn id="30" presetID="10" presetClass="entr" presetSubtype="0" fill="hold" nodeType="withEffect">
                                  <p:stCondLst>
                                    <p:cond delay="700"/>
                                  </p:stCondLst>
                                  <p:iterate type="wd">
                                    <p:tmPct val="0"/>
                                  </p:iterate>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fade">
                                      <p:cBhvr>
                                        <p:cTn id="32" dur="500"/>
                                        <p:tgtEl>
                                          <p:spTgt spid="12">
                                            <p:txEl>
                                              <p:pRg st="1" end="1"/>
                                            </p:txEl>
                                          </p:spTgt>
                                        </p:tgtEl>
                                      </p:cBhvr>
                                    </p:animEffect>
                                  </p:childTnLst>
                                </p:cTn>
                              </p:par>
                              <p:par>
                                <p:cTn id="33" presetID="10" presetClass="entr" presetSubtype="0" fill="hold" nodeType="withEffect">
                                  <p:stCondLst>
                                    <p:cond delay="700"/>
                                  </p:stCondLst>
                                  <p:iterate type="wd">
                                    <p:tmPct val="0"/>
                                  </p:iterate>
                                  <p:childTnLst>
                                    <p:set>
                                      <p:cBhvr>
                                        <p:cTn id="34" dur="1" fill="hold">
                                          <p:stCondLst>
                                            <p:cond delay="0"/>
                                          </p:stCondLst>
                                        </p:cTn>
                                        <p:tgtEl>
                                          <p:spTgt spid="12">
                                            <p:txEl>
                                              <p:pRg st="2" end="2"/>
                                            </p:txEl>
                                          </p:spTgt>
                                        </p:tgtEl>
                                        <p:attrNameLst>
                                          <p:attrName>style.visibility</p:attrName>
                                        </p:attrNameLst>
                                      </p:cBhvr>
                                      <p:to>
                                        <p:strVal val="visible"/>
                                      </p:to>
                                    </p:set>
                                    <p:animEffect transition="in" filter="fade">
                                      <p:cBhvr>
                                        <p:cTn id="35" dur="500"/>
                                        <p:tgtEl>
                                          <p:spTgt spid="12">
                                            <p:txEl>
                                              <p:pRg st="2" end="2"/>
                                            </p:txEl>
                                          </p:spTgt>
                                        </p:tgtEl>
                                      </p:cBhvr>
                                    </p:animEffect>
                                  </p:childTnLst>
                                </p:cTn>
                              </p:par>
                              <p:par>
                                <p:cTn id="36" presetID="10" presetClass="entr" presetSubtype="0" fill="hold" nodeType="withEffect">
                                  <p:stCondLst>
                                    <p:cond delay="700"/>
                                  </p:stCondLst>
                                  <p:iterate type="wd">
                                    <p:tmPct val="0"/>
                                  </p:iterate>
                                  <p:childTnLst>
                                    <p:set>
                                      <p:cBhvr>
                                        <p:cTn id="37" dur="1" fill="hold">
                                          <p:stCondLst>
                                            <p:cond delay="0"/>
                                          </p:stCondLst>
                                        </p:cTn>
                                        <p:tgtEl>
                                          <p:spTgt spid="12">
                                            <p:txEl>
                                              <p:pRg st="3" end="3"/>
                                            </p:txEl>
                                          </p:spTgt>
                                        </p:tgtEl>
                                        <p:attrNameLst>
                                          <p:attrName>style.visibility</p:attrName>
                                        </p:attrNameLst>
                                      </p:cBhvr>
                                      <p:to>
                                        <p:strVal val="visible"/>
                                      </p:to>
                                    </p:set>
                                    <p:animEffect transition="in" filter="fade">
                                      <p:cBhvr>
                                        <p:cTn id="38" dur="500"/>
                                        <p:tgtEl>
                                          <p:spTgt spid="12">
                                            <p:txEl>
                                              <p:pRg st="3" end="3"/>
                                            </p:txEl>
                                          </p:spTgt>
                                        </p:tgtEl>
                                      </p:cBhvr>
                                    </p:animEffect>
                                  </p:childTnLst>
                                </p:cTn>
                              </p:par>
                              <p:par>
                                <p:cTn id="39" presetID="10" presetClass="entr" presetSubtype="0" fill="hold" nodeType="withEffect">
                                  <p:stCondLst>
                                    <p:cond delay="700"/>
                                  </p:stCondLst>
                                  <p:iterate type="wd">
                                    <p:tmPct val="0"/>
                                  </p:iterate>
                                  <p:childTnLst>
                                    <p:set>
                                      <p:cBhvr>
                                        <p:cTn id="40" dur="1" fill="hold">
                                          <p:stCondLst>
                                            <p:cond delay="0"/>
                                          </p:stCondLst>
                                        </p:cTn>
                                        <p:tgtEl>
                                          <p:spTgt spid="12">
                                            <p:txEl>
                                              <p:pRg st="4" end="4"/>
                                            </p:txEl>
                                          </p:spTgt>
                                        </p:tgtEl>
                                        <p:attrNameLst>
                                          <p:attrName>style.visibility</p:attrName>
                                        </p:attrNameLst>
                                      </p:cBhvr>
                                      <p:to>
                                        <p:strVal val="visible"/>
                                      </p:to>
                                    </p:set>
                                    <p:animEffect transition="in" filter="fade">
                                      <p:cBhvr>
                                        <p:cTn id="41" dur="500"/>
                                        <p:tgtEl>
                                          <p:spTgt spid="12">
                                            <p:txEl>
                                              <p:pRg st="4" end="4"/>
                                            </p:txEl>
                                          </p:spTgt>
                                        </p:tgtEl>
                                      </p:cBhvr>
                                    </p:animEffect>
                                  </p:childTnLst>
                                </p:cTn>
                              </p:par>
                              <p:par>
                                <p:cTn id="42" presetID="34" presetClass="emph" presetSubtype="0" fill="hold" nodeType="withEffect">
                                  <p:stCondLst>
                                    <p:cond delay="1300"/>
                                  </p:stCondLst>
                                  <p:iterate type="wd">
                                    <p:tmPct val="10000"/>
                                  </p:iterate>
                                  <p:childTnLst>
                                    <p:animMotion origin="layout" path="M 0.0 0.0 L 0.0 -0.07213" pathEditMode="relative" ptsTypes="">
                                      <p:cBhvr>
                                        <p:cTn id="43" dur="250" accel="50000" decel="50000" autoRev="1" fill="hold">
                                          <p:stCondLst>
                                            <p:cond delay="0"/>
                                          </p:stCondLst>
                                        </p:cTn>
                                        <p:tgtEl>
                                          <p:spTgt spid="12">
                                            <p:txEl>
                                              <p:pRg st="0" end="0"/>
                                            </p:txEl>
                                          </p:spTgt>
                                        </p:tgtEl>
                                        <p:attrNameLst>
                                          <p:attrName>ppt_x</p:attrName>
                                          <p:attrName>ppt_y</p:attrName>
                                        </p:attrNameLst>
                                      </p:cBhvr>
                                    </p:animMotion>
                                    <p:animRot by="1500000">
                                      <p:cBhvr>
                                        <p:cTn id="44" dur="125" fill="hold">
                                          <p:stCondLst>
                                            <p:cond delay="0"/>
                                          </p:stCondLst>
                                        </p:cTn>
                                        <p:tgtEl>
                                          <p:spTgt spid="12">
                                            <p:txEl>
                                              <p:pRg st="0" end="0"/>
                                            </p:txEl>
                                          </p:spTgt>
                                        </p:tgtEl>
                                        <p:attrNameLst>
                                          <p:attrName>r</p:attrName>
                                        </p:attrNameLst>
                                      </p:cBhvr>
                                    </p:animRot>
                                    <p:animRot by="-1500000">
                                      <p:cBhvr>
                                        <p:cTn id="45" dur="125" fill="hold">
                                          <p:stCondLst>
                                            <p:cond delay="125"/>
                                          </p:stCondLst>
                                        </p:cTn>
                                        <p:tgtEl>
                                          <p:spTgt spid="12">
                                            <p:txEl>
                                              <p:pRg st="0" end="0"/>
                                            </p:txEl>
                                          </p:spTgt>
                                        </p:tgtEl>
                                        <p:attrNameLst>
                                          <p:attrName>r</p:attrName>
                                        </p:attrNameLst>
                                      </p:cBhvr>
                                    </p:animRot>
                                    <p:animRot by="-1500000">
                                      <p:cBhvr>
                                        <p:cTn id="46" dur="125" fill="hold">
                                          <p:stCondLst>
                                            <p:cond delay="250"/>
                                          </p:stCondLst>
                                        </p:cTn>
                                        <p:tgtEl>
                                          <p:spTgt spid="12">
                                            <p:txEl>
                                              <p:pRg st="0" end="0"/>
                                            </p:txEl>
                                          </p:spTgt>
                                        </p:tgtEl>
                                        <p:attrNameLst>
                                          <p:attrName>r</p:attrName>
                                        </p:attrNameLst>
                                      </p:cBhvr>
                                    </p:animRot>
                                    <p:animRot by="1500000">
                                      <p:cBhvr>
                                        <p:cTn id="47" dur="125" fill="hold">
                                          <p:stCondLst>
                                            <p:cond delay="375"/>
                                          </p:stCondLst>
                                        </p:cTn>
                                        <p:tgtEl>
                                          <p:spTgt spid="12">
                                            <p:txEl>
                                              <p:pRg st="0" end="0"/>
                                            </p:txEl>
                                          </p:spTgt>
                                        </p:tgtEl>
                                        <p:attrNameLst>
                                          <p:attrName>r</p:attrName>
                                        </p:attrNameLst>
                                      </p:cBhvr>
                                    </p:animRot>
                                  </p:childTnLst>
                                </p:cTn>
                              </p:par>
                              <p:par>
                                <p:cTn id="48" presetID="34" presetClass="emph" presetSubtype="0" fill="hold" nodeType="withEffect">
                                  <p:stCondLst>
                                    <p:cond delay="1300"/>
                                  </p:stCondLst>
                                  <p:iterate type="wd">
                                    <p:tmPct val="10000"/>
                                  </p:iterate>
                                  <p:childTnLst>
                                    <p:animMotion origin="layout" path="M 0.0 0.0 L 0.0 -0.07213" pathEditMode="relative" ptsTypes="">
                                      <p:cBhvr>
                                        <p:cTn id="49" dur="250" accel="50000" decel="50000" autoRev="1" fill="hold">
                                          <p:stCondLst>
                                            <p:cond delay="0"/>
                                          </p:stCondLst>
                                        </p:cTn>
                                        <p:tgtEl>
                                          <p:spTgt spid="12">
                                            <p:txEl>
                                              <p:pRg st="1" end="1"/>
                                            </p:txEl>
                                          </p:spTgt>
                                        </p:tgtEl>
                                        <p:attrNameLst>
                                          <p:attrName>ppt_x</p:attrName>
                                          <p:attrName>ppt_y</p:attrName>
                                        </p:attrNameLst>
                                      </p:cBhvr>
                                    </p:animMotion>
                                    <p:animRot by="1500000">
                                      <p:cBhvr>
                                        <p:cTn id="50" dur="125" fill="hold">
                                          <p:stCondLst>
                                            <p:cond delay="0"/>
                                          </p:stCondLst>
                                        </p:cTn>
                                        <p:tgtEl>
                                          <p:spTgt spid="12">
                                            <p:txEl>
                                              <p:pRg st="1" end="1"/>
                                            </p:txEl>
                                          </p:spTgt>
                                        </p:tgtEl>
                                        <p:attrNameLst>
                                          <p:attrName>r</p:attrName>
                                        </p:attrNameLst>
                                      </p:cBhvr>
                                    </p:animRot>
                                    <p:animRot by="-1500000">
                                      <p:cBhvr>
                                        <p:cTn id="51" dur="125" fill="hold">
                                          <p:stCondLst>
                                            <p:cond delay="125"/>
                                          </p:stCondLst>
                                        </p:cTn>
                                        <p:tgtEl>
                                          <p:spTgt spid="12">
                                            <p:txEl>
                                              <p:pRg st="1" end="1"/>
                                            </p:txEl>
                                          </p:spTgt>
                                        </p:tgtEl>
                                        <p:attrNameLst>
                                          <p:attrName>r</p:attrName>
                                        </p:attrNameLst>
                                      </p:cBhvr>
                                    </p:animRot>
                                    <p:animRot by="-1500000">
                                      <p:cBhvr>
                                        <p:cTn id="52" dur="125" fill="hold">
                                          <p:stCondLst>
                                            <p:cond delay="250"/>
                                          </p:stCondLst>
                                        </p:cTn>
                                        <p:tgtEl>
                                          <p:spTgt spid="12">
                                            <p:txEl>
                                              <p:pRg st="1" end="1"/>
                                            </p:txEl>
                                          </p:spTgt>
                                        </p:tgtEl>
                                        <p:attrNameLst>
                                          <p:attrName>r</p:attrName>
                                        </p:attrNameLst>
                                      </p:cBhvr>
                                    </p:animRot>
                                    <p:animRot by="1500000">
                                      <p:cBhvr>
                                        <p:cTn id="53" dur="125" fill="hold">
                                          <p:stCondLst>
                                            <p:cond delay="375"/>
                                          </p:stCondLst>
                                        </p:cTn>
                                        <p:tgtEl>
                                          <p:spTgt spid="12">
                                            <p:txEl>
                                              <p:pRg st="1" end="1"/>
                                            </p:txEl>
                                          </p:spTgt>
                                        </p:tgtEl>
                                        <p:attrNameLst>
                                          <p:attrName>r</p:attrName>
                                        </p:attrNameLst>
                                      </p:cBhvr>
                                    </p:animRot>
                                  </p:childTnLst>
                                </p:cTn>
                              </p:par>
                              <p:par>
                                <p:cTn id="54" presetID="34" presetClass="emph" presetSubtype="0" fill="hold" nodeType="withEffect">
                                  <p:stCondLst>
                                    <p:cond delay="1300"/>
                                  </p:stCondLst>
                                  <p:iterate type="wd">
                                    <p:tmPct val="10000"/>
                                  </p:iterate>
                                  <p:childTnLst>
                                    <p:animMotion origin="layout" path="M 0.0 0.0 L 0.0 -0.07213" pathEditMode="relative" ptsTypes="">
                                      <p:cBhvr>
                                        <p:cTn id="55" dur="250" accel="50000" decel="50000" autoRev="1" fill="hold">
                                          <p:stCondLst>
                                            <p:cond delay="0"/>
                                          </p:stCondLst>
                                        </p:cTn>
                                        <p:tgtEl>
                                          <p:spTgt spid="12">
                                            <p:txEl>
                                              <p:pRg st="2" end="2"/>
                                            </p:txEl>
                                          </p:spTgt>
                                        </p:tgtEl>
                                        <p:attrNameLst>
                                          <p:attrName>ppt_x</p:attrName>
                                          <p:attrName>ppt_y</p:attrName>
                                        </p:attrNameLst>
                                      </p:cBhvr>
                                    </p:animMotion>
                                    <p:animRot by="1500000">
                                      <p:cBhvr>
                                        <p:cTn id="56" dur="125" fill="hold">
                                          <p:stCondLst>
                                            <p:cond delay="0"/>
                                          </p:stCondLst>
                                        </p:cTn>
                                        <p:tgtEl>
                                          <p:spTgt spid="12">
                                            <p:txEl>
                                              <p:pRg st="2" end="2"/>
                                            </p:txEl>
                                          </p:spTgt>
                                        </p:tgtEl>
                                        <p:attrNameLst>
                                          <p:attrName>r</p:attrName>
                                        </p:attrNameLst>
                                      </p:cBhvr>
                                    </p:animRot>
                                    <p:animRot by="-1500000">
                                      <p:cBhvr>
                                        <p:cTn id="57" dur="125" fill="hold">
                                          <p:stCondLst>
                                            <p:cond delay="125"/>
                                          </p:stCondLst>
                                        </p:cTn>
                                        <p:tgtEl>
                                          <p:spTgt spid="12">
                                            <p:txEl>
                                              <p:pRg st="2" end="2"/>
                                            </p:txEl>
                                          </p:spTgt>
                                        </p:tgtEl>
                                        <p:attrNameLst>
                                          <p:attrName>r</p:attrName>
                                        </p:attrNameLst>
                                      </p:cBhvr>
                                    </p:animRot>
                                    <p:animRot by="-1500000">
                                      <p:cBhvr>
                                        <p:cTn id="58" dur="125" fill="hold">
                                          <p:stCondLst>
                                            <p:cond delay="250"/>
                                          </p:stCondLst>
                                        </p:cTn>
                                        <p:tgtEl>
                                          <p:spTgt spid="12">
                                            <p:txEl>
                                              <p:pRg st="2" end="2"/>
                                            </p:txEl>
                                          </p:spTgt>
                                        </p:tgtEl>
                                        <p:attrNameLst>
                                          <p:attrName>r</p:attrName>
                                        </p:attrNameLst>
                                      </p:cBhvr>
                                    </p:animRot>
                                    <p:animRot by="1500000">
                                      <p:cBhvr>
                                        <p:cTn id="59" dur="125" fill="hold">
                                          <p:stCondLst>
                                            <p:cond delay="375"/>
                                          </p:stCondLst>
                                        </p:cTn>
                                        <p:tgtEl>
                                          <p:spTgt spid="12">
                                            <p:txEl>
                                              <p:pRg st="2" end="2"/>
                                            </p:txEl>
                                          </p:spTgt>
                                        </p:tgtEl>
                                        <p:attrNameLst>
                                          <p:attrName>r</p:attrName>
                                        </p:attrNameLst>
                                      </p:cBhvr>
                                    </p:animRot>
                                  </p:childTnLst>
                                </p:cTn>
                              </p:par>
                              <p:par>
                                <p:cTn id="60" presetID="34" presetClass="emph" presetSubtype="0" fill="hold" nodeType="withEffect">
                                  <p:stCondLst>
                                    <p:cond delay="1300"/>
                                  </p:stCondLst>
                                  <p:iterate type="wd">
                                    <p:tmPct val="10000"/>
                                  </p:iterate>
                                  <p:childTnLst>
                                    <p:animMotion origin="layout" path="M 0.0 0.0 L 0.0 -0.07213" pathEditMode="relative" ptsTypes="">
                                      <p:cBhvr>
                                        <p:cTn id="61" dur="250" accel="50000" decel="50000" autoRev="1" fill="hold">
                                          <p:stCondLst>
                                            <p:cond delay="0"/>
                                          </p:stCondLst>
                                        </p:cTn>
                                        <p:tgtEl>
                                          <p:spTgt spid="12">
                                            <p:txEl>
                                              <p:pRg st="3" end="3"/>
                                            </p:txEl>
                                          </p:spTgt>
                                        </p:tgtEl>
                                        <p:attrNameLst>
                                          <p:attrName>ppt_x</p:attrName>
                                          <p:attrName>ppt_y</p:attrName>
                                        </p:attrNameLst>
                                      </p:cBhvr>
                                    </p:animMotion>
                                    <p:animRot by="1500000">
                                      <p:cBhvr>
                                        <p:cTn id="62" dur="125" fill="hold">
                                          <p:stCondLst>
                                            <p:cond delay="0"/>
                                          </p:stCondLst>
                                        </p:cTn>
                                        <p:tgtEl>
                                          <p:spTgt spid="12">
                                            <p:txEl>
                                              <p:pRg st="3" end="3"/>
                                            </p:txEl>
                                          </p:spTgt>
                                        </p:tgtEl>
                                        <p:attrNameLst>
                                          <p:attrName>r</p:attrName>
                                        </p:attrNameLst>
                                      </p:cBhvr>
                                    </p:animRot>
                                    <p:animRot by="-1500000">
                                      <p:cBhvr>
                                        <p:cTn id="63" dur="125" fill="hold">
                                          <p:stCondLst>
                                            <p:cond delay="125"/>
                                          </p:stCondLst>
                                        </p:cTn>
                                        <p:tgtEl>
                                          <p:spTgt spid="12">
                                            <p:txEl>
                                              <p:pRg st="3" end="3"/>
                                            </p:txEl>
                                          </p:spTgt>
                                        </p:tgtEl>
                                        <p:attrNameLst>
                                          <p:attrName>r</p:attrName>
                                        </p:attrNameLst>
                                      </p:cBhvr>
                                    </p:animRot>
                                    <p:animRot by="-1500000">
                                      <p:cBhvr>
                                        <p:cTn id="64" dur="125" fill="hold">
                                          <p:stCondLst>
                                            <p:cond delay="250"/>
                                          </p:stCondLst>
                                        </p:cTn>
                                        <p:tgtEl>
                                          <p:spTgt spid="12">
                                            <p:txEl>
                                              <p:pRg st="3" end="3"/>
                                            </p:txEl>
                                          </p:spTgt>
                                        </p:tgtEl>
                                        <p:attrNameLst>
                                          <p:attrName>r</p:attrName>
                                        </p:attrNameLst>
                                      </p:cBhvr>
                                    </p:animRot>
                                    <p:animRot by="1500000">
                                      <p:cBhvr>
                                        <p:cTn id="65" dur="125" fill="hold">
                                          <p:stCondLst>
                                            <p:cond delay="375"/>
                                          </p:stCondLst>
                                        </p:cTn>
                                        <p:tgtEl>
                                          <p:spTgt spid="12">
                                            <p:txEl>
                                              <p:pRg st="3" end="3"/>
                                            </p:txEl>
                                          </p:spTgt>
                                        </p:tgtEl>
                                        <p:attrNameLst>
                                          <p:attrName>r</p:attrName>
                                        </p:attrNameLst>
                                      </p:cBhvr>
                                    </p:animRot>
                                  </p:childTnLst>
                                </p:cTn>
                              </p:par>
                              <p:par>
                                <p:cTn id="66" presetID="34" presetClass="emph" presetSubtype="0" fill="hold" nodeType="withEffect">
                                  <p:stCondLst>
                                    <p:cond delay="1300"/>
                                  </p:stCondLst>
                                  <p:iterate type="wd">
                                    <p:tmPct val="10000"/>
                                  </p:iterate>
                                  <p:childTnLst>
                                    <p:animMotion origin="layout" path="M 0.0 0.0 L 0.0 -0.07213" pathEditMode="relative" ptsTypes="">
                                      <p:cBhvr>
                                        <p:cTn id="67" dur="250" accel="50000" decel="50000" autoRev="1" fill="hold">
                                          <p:stCondLst>
                                            <p:cond delay="0"/>
                                          </p:stCondLst>
                                        </p:cTn>
                                        <p:tgtEl>
                                          <p:spTgt spid="12">
                                            <p:txEl>
                                              <p:pRg st="4" end="4"/>
                                            </p:txEl>
                                          </p:spTgt>
                                        </p:tgtEl>
                                        <p:attrNameLst>
                                          <p:attrName>ppt_x</p:attrName>
                                          <p:attrName>ppt_y</p:attrName>
                                        </p:attrNameLst>
                                      </p:cBhvr>
                                    </p:animMotion>
                                    <p:animRot by="1500000">
                                      <p:cBhvr>
                                        <p:cTn id="68" dur="125" fill="hold">
                                          <p:stCondLst>
                                            <p:cond delay="0"/>
                                          </p:stCondLst>
                                        </p:cTn>
                                        <p:tgtEl>
                                          <p:spTgt spid="12">
                                            <p:txEl>
                                              <p:pRg st="4" end="4"/>
                                            </p:txEl>
                                          </p:spTgt>
                                        </p:tgtEl>
                                        <p:attrNameLst>
                                          <p:attrName>r</p:attrName>
                                        </p:attrNameLst>
                                      </p:cBhvr>
                                    </p:animRot>
                                    <p:animRot by="-1500000">
                                      <p:cBhvr>
                                        <p:cTn id="69" dur="125" fill="hold">
                                          <p:stCondLst>
                                            <p:cond delay="125"/>
                                          </p:stCondLst>
                                        </p:cTn>
                                        <p:tgtEl>
                                          <p:spTgt spid="12">
                                            <p:txEl>
                                              <p:pRg st="4" end="4"/>
                                            </p:txEl>
                                          </p:spTgt>
                                        </p:tgtEl>
                                        <p:attrNameLst>
                                          <p:attrName>r</p:attrName>
                                        </p:attrNameLst>
                                      </p:cBhvr>
                                    </p:animRot>
                                    <p:animRot by="-1500000">
                                      <p:cBhvr>
                                        <p:cTn id="70" dur="125" fill="hold">
                                          <p:stCondLst>
                                            <p:cond delay="250"/>
                                          </p:stCondLst>
                                        </p:cTn>
                                        <p:tgtEl>
                                          <p:spTgt spid="12">
                                            <p:txEl>
                                              <p:pRg st="4" end="4"/>
                                            </p:txEl>
                                          </p:spTgt>
                                        </p:tgtEl>
                                        <p:attrNameLst>
                                          <p:attrName>r</p:attrName>
                                        </p:attrNameLst>
                                      </p:cBhvr>
                                    </p:animRot>
                                    <p:animRot by="1500000">
                                      <p:cBhvr>
                                        <p:cTn id="71" dur="125" fill="hold">
                                          <p:stCondLst>
                                            <p:cond delay="375"/>
                                          </p:stCondLst>
                                        </p:cTn>
                                        <p:tgtEl>
                                          <p:spTgt spid="12">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38200" y="533400"/>
            <a:ext cx="2176453"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Simplex</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6" name="Line Callout 2 (Border and Accent Bar) 5"/>
          <p:cNvSpPr/>
          <p:nvPr/>
        </p:nvSpPr>
        <p:spPr>
          <a:xfrm>
            <a:off x="1752600" y="1905001"/>
            <a:ext cx="6553200" cy="3641456"/>
          </a:xfrm>
          <a:prstGeom prst="accentBorderCallout2">
            <a:avLst>
              <a:gd name="adj1" fmla="val 18750"/>
              <a:gd name="adj2" fmla="val -8333"/>
              <a:gd name="adj3" fmla="val 34165"/>
              <a:gd name="adj4" fmla="val -8393"/>
              <a:gd name="adj5" fmla="val 59782"/>
              <a:gd name="adj6" fmla="val -8219"/>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t>Simplex communication is permanent unidirectional communication. Some of the very first serial connections between computers were simplex connections. </a:t>
            </a:r>
            <a:r>
              <a:rPr lang="en-US" sz="2400" dirty="0" smtClean="0"/>
              <a:t>Simplex </a:t>
            </a:r>
            <a:r>
              <a:rPr lang="en-US" sz="2400" dirty="0"/>
              <a:t>links are built so that the transmitter (the one talking) sends a signal and it's up to the receiving device (the listener) to figure out what was sent and to correctly do what it was told. No traffic is possible in the other direction across the same connection.</a:t>
            </a:r>
            <a:endParaRPr lang="en-US" sz="2000" dirty="0"/>
          </a:p>
        </p:txBody>
      </p:sp>
      <p:sp>
        <p:nvSpPr>
          <p:cNvPr id="3" name="Freeform 2"/>
          <p:cNvSpPr/>
          <p:nvPr/>
        </p:nvSpPr>
        <p:spPr>
          <a:xfrm>
            <a:off x="1983545" y="2467519"/>
            <a:ext cx="4473526" cy="1220838"/>
          </a:xfrm>
          <a:custGeom>
            <a:avLst/>
            <a:gdLst>
              <a:gd name="connsiteX0" fmla="*/ 0 w 4473526"/>
              <a:gd name="connsiteY0" fmla="*/ 486696 h 1220838"/>
              <a:gd name="connsiteX1" fmla="*/ 1519310 w 4473526"/>
              <a:gd name="connsiteY1" fmla="*/ 22463 h 1220838"/>
              <a:gd name="connsiteX2" fmla="*/ 3559126 w 4473526"/>
              <a:gd name="connsiteY2" fmla="*/ 1119743 h 1220838"/>
              <a:gd name="connsiteX3" fmla="*/ 4473526 w 4473526"/>
              <a:gd name="connsiteY3" fmla="*/ 1105675 h 1220838"/>
            </a:gdLst>
            <a:ahLst/>
            <a:cxnLst>
              <a:cxn ang="0">
                <a:pos x="connsiteX0" y="connsiteY0"/>
              </a:cxn>
              <a:cxn ang="0">
                <a:pos x="connsiteX1" y="connsiteY1"/>
              </a:cxn>
              <a:cxn ang="0">
                <a:pos x="connsiteX2" y="connsiteY2"/>
              </a:cxn>
              <a:cxn ang="0">
                <a:pos x="connsiteX3" y="connsiteY3"/>
              </a:cxn>
            </a:cxnLst>
            <a:rect l="l" t="t" r="r" b="b"/>
            <a:pathLst>
              <a:path w="4473526" h="1220838">
                <a:moveTo>
                  <a:pt x="0" y="486696"/>
                </a:moveTo>
                <a:cubicBezTo>
                  <a:pt x="463061" y="201825"/>
                  <a:pt x="926122" y="-83045"/>
                  <a:pt x="1519310" y="22463"/>
                </a:cubicBezTo>
                <a:cubicBezTo>
                  <a:pt x="2112498" y="127971"/>
                  <a:pt x="3066757" y="939208"/>
                  <a:pt x="3559126" y="1119743"/>
                </a:cubicBezTo>
                <a:cubicBezTo>
                  <a:pt x="4051495" y="1300278"/>
                  <a:pt x="4262510" y="1202976"/>
                  <a:pt x="4473526" y="110567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nvGrpSpPr>
          <p:cNvPr id="2060" name="Group 2059"/>
          <p:cNvGrpSpPr/>
          <p:nvPr/>
        </p:nvGrpSpPr>
        <p:grpSpPr>
          <a:xfrm>
            <a:off x="2164566" y="2306172"/>
            <a:ext cx="4046294" cy="1524022"/>
            <a:chOff x="2164566" y="2306172"/>
            <a:chExt cx="4046294" cy="1524022"/>
          </a:xfrm>
        </p:grpSpPr>
        <p:grpSp>
          <p:nvGrpSpPr>
            <p:cNvPr id="2049" name="Group 2048"/>
            <p:cNvGrpSpPr/>
            <p:nvPr/>
          </p:nvGrpSpPr>
          <p:grpSpPr>
            <a:xfrm>
              <a:off x="2164566" y="2306172"/>
              <a:ext cx="1761978" cy="362653"/>
              <a:chOff x="2124222" y="2338344"/>
              <a:chExt cx="1761978" cy="362653"/>
            </a:xfrm>
          </p:grpSpPr>
          <p:sp>
            <p:nvSpPr>
              <p:cNvPr id="25" name="Freeform 24"/>
              <p:cNvSpPr/>
              <p:nvPr/>
            </p:nvSpPr>
            <p:spPr>
              <a:xfrm>
                <a:off x="2124222" y="2338344"/>
                <a:ext cx="1568857" cy="362653"/>
              </a:xfrm>
              <a:custGeom>
                <a:avLst/>
                <a:gdLst>
                  <a:gd name="connsiteX0" fmla="*/ 0 w 1575581"/>
                  <a:gd name="connsiteY0" fmla="*/ 365837 h 365837"/>
                  <a:gd name="connsiteX1" fmla="*/ 703384 w 1575581"/>
                  <a:gd name="connsiteY1" fmla="*/ 28212 h 365837"/>
                  <a:gd name="connsiteX2" fmla="*/ 1575581 w 1575581"/>
                  <a:gd name="connsiteY2" fmla="*/ 42280 h 365837"/>
                  <a:gd name="connsiteX0" fmla="*/ 0 w 1568857"/>
                  <a:gd name="connsiteY0" fmla="*/ 351137 h 351137"/>
                  <a:gd name="connsiteX1" fmla="*/ 703384 w 1568857"/>
                  <a:gd name="connsiteY1" fmla="*/ 13512 h 351137"/>
                  <a:gd name="connsiteX2" fmla="*/ 1568857 w 1568857"/>
                  <a:gd name="connsiteY2" fmla="*/ 81369 h 351137"/>
                  <a:gd name="connsiteX0" fmla="*/ 0 w 1568857"/>
                  <a:gd name="connsiteY0" fmla="*/ 362653 h 362653"/>
                  <a:gd name="connsiteX1" fmla="*/ 703384 w 1568857"/>
                  <a:gd name="connsiteY1" fmla="*/ 25028 h 362653"/>
                  <a:gd name="connsiteX2" fmla="*/ 1568857 w 1568857"/>
                  <a:gd name="connsiteY2" fmla="*/ 92885 h 362653"/>
                </a:gdLst>
                <a:ahLst/>
                <a:cxnLst>
                  <a:cxn ang="0">
                    <a:pos x="connsiteX0" y="connsiteY0"/>
                  </a:cxn>
                  <a:cxn ang="0">
                    <a:pos x="connsiteX1" y="connsiteY1"/>
                  </a:cxn>
                  <a:cxn ang="0">
                    <a:pos x="connsiteX2" y="connsiteY2"/>
                  </a:cxn>
                </a:cxnLst>
                <a:rect l="l" t="t" r="r" b="b"/>
                <a:pathLst>
                  <a:path w="1568857" h="362653">
                    <a:moveTo>
                      <a:pt x="0" y="362653"/>
                    </a:moveTo>
                    <a:cubicBezTo>
                      <a:pt x="220393" y="220803"/>
                      <a:pt x="441908" y="69989"/>
                      <a:pt x="703384" y="25028"/>
                    </a:cubicBezTo>
                    <a:cubicBezTo>
                      <a:pt x="964860" y="-19933"/>
                      <a:pt x="1290951" y="-8347"/>
                      <a:pt x="1568857" y="92885"/>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29" name="Straight Arrow Connector 28"/>
              <p:cNvCxnSpPr>
                <a:stCxn id="25" idx="2"/>
              </p:cNvCxnSpPr>
              <p:nvPr/>
            </p:nvCxnSpPr>
            <p:spPr>
              <a:xfrm>
                <a:off x="3693079" y="2431229"/>
                <a:ext cx="193121" cy="8844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grpSp>
          <p:nvGrpSpPr>
            <p:cNvPr id="2058" name="Group 2057"/>
            <p:cNvGrpSpPr/>
            <p:nvPr/>
          </p:nvGrpSpPr>
          <p:grpSpPr>
            <a:xfrm>
              <a:off x="4424441" y="3110215"/>
              <a:ext cx="1786419" cy="719979"/>
              <a:chOff x="4424441" y="3110215"/>
              <a:chExt cx="1786419" cy="719979"/>
            </a:xfrm>
          </p:grpSpPr>
          <p:sp>
            <p:nvSpPr>
              <p:cNvPr id="2053" name="Freeform 2052"/>
              <p:cNvSpPr/>
              <p:nvPr/>
            </p:nvSpPr>
            <p:spPr>
              <a:xfrm>
                <a:off x="4424441" y="3110215"/>
                <a:ext cx="1622791" cy="719979"/>
              </a:xfrm>
              <a:custGeom>
                <a:avLst/>
                <a:gdLst>
                  <a:gd name="connsiteX0" fmla="*/ 0 w 1609344"/>
                  <a:gd name="connsiteY0" fmla="*/ 0 h 739202"/>
                  <a:gd name="connsiteX1" fmla="*/ 719328 w 1609344"/>
                  <a:gd name="connsiteY1" fmla="*/ 475488 h 739202"/>
                  <a:gd name="connsiteX2" fmla="*/ 1109472 w 1609344"/>
                  <a:gd name="connsiteY2" fmla="*/ 707136 h 739202"/>
                  <a:gd name="connsiteX3" fmla="*/ 1609344 w 1609344"/>
                  <a:gd name="connsiteY3" fmla="*/ 731520 h 739202"/>
                  <a:gd name="connsiteX0" fmla="*/ 0 w 1636238"/>
                  <a:gd name="connsiteY0" fmla="*/ 0 h 698861"/>
                  <a:gd name="connsiteX1" fmla="*/ 746222 w 1636238"/>
                  <a:gd name="connsiteY1" fmla="*/ 435147 h 698861"/>
                  <a:gd name="connsiteX2" fmla="*/ 1136366 w 1636238"/>
                  <a:gd name="connsiteY2" fmla="*/ 666795 h 698861"/>
                  <a:gd name="connsiteX3" fmla="*/ 1636238 w 1636238"/>
                  <a:gd name="connsiteY3" fmla="*/ 691179 h 698861"/>
                  <a:gd name="connsiteX0" fmla="*/ 0 w 1622791"/>
                  <a:gd name="connsiteY0" fmla="*/ 0 h 725755"/>
                  <a:gd name="connsiteX1" fmla="*/ 732775 w 1622791"/>
                  <a:gd name="connsiteY1" fmla="*/ 462041 h 725755"/>
                  <a:gd name="connsiteX2" fmla="*/ 1122919 w 1622791"/>
                  <a:gd name="connsiteY2" fmla="*/ 693689 h 725755"/>
                  <a:gd name="connsiteX3" fmla="*/ 1622791 w 1622791"/>
                  <a:gd name="connsiteY3" fmla="*/ 718073 h 725755"/>
                  <a:gd name="connsiteX0" fmla="*/ 0 w 1622791"/>
                  <a:gd name="connsiteY0" fmla="*/ 0 h 725755"/>
                  <a:gd name="connsiteX1" fmla="*/ 732775 w 1622791"/>
                  <a:gd name="connsiteY1" fmla="*/ 462041 h 725755"/>
                  <a:gd name="connsiteX2" fmla="*/ 1122919 w 1622791"/>
                  <a:gd name="connsiteY2" fmla="*/ 693689 h 725755"/>
                  <a:gd name="connsiteX3" fmla="*/ 1622791 w 1622791"/>
                  <a:gd name="connsiteY3" fmla="*/ 718073 h 725755"/>
                  <a:gd name="connsiteX0" fmla="*/ 0 w 1622791"/>
                  <a:gd name="connsiteY0" fmla="*/ 0 h 725755"/>
                  <a:gd name="connsiteX1" fmla="*/ 732775 w 1622791"/>
                  <a:gd name="connsiteY1" fmla="*/ 462041 h 725755"/>
                  <a:gd name="connsiteX2" fmla="*/ 1122919 w 1622791"/>
                  <a:gd name="connsiteY2" fmla="*/ 693689 h 725755"/>
                  <a:gd name="connsiteX3" fmla="*/ 1622791 w 1622791"/>
                  <a:gd name="connsiteY3" fmla="*/ 718073 h 725755"/>
                  <a:gd name="connsiteX0" fmla="*/ 0 w 1622791"/>
                  <a:gd name="connsiteY0" fmla="*/ 0 h 719979"/>
                  <a:gd name="connsiteX1" fmla="*/ 732775 w 1622791"/>
                  <a:gd name="connsiteY1" fmla="*/ 462041 h 719979"/>
                  <a:gd name="connsiteX2" fmla="*/ 1149813 w 1622791"/>
                  <a:gd name="connsiteY2" fmla="*/ 660071 h 719979"/>
                  <a:gd name="connsiteX3" fmla="*/ 1622791 w 1622791"/>
                  <a:gd name="connsiteY3" fmla="*/ 718073 h 719979"/>
                </a:gdLst>
                <a:ahLst/>
                <a:cxnLst>
                  <a:cxn ang="0">
                    <a:pos x="connsiteX0" y="connsiteY0"/>
                  </a:cxn>
                  <a:cxn ang="0">
                    <a:pos x="connsiteX1" y="connsiteY1"/>
                  </a:cxn>
                  <a:cxn ang="0">
                    <a:pos x="connsiteX2" y="connsiteY2"/>
                  </a:cxn>
                  <a:cxn ang="0">
                    <a:pos x="connsiteX3" y="connsiteY3"/>
                  </a:cxn>
                </a:cxnLst>
                <a:rect l="l" t="t" r="r" b="b"/>
                <a:pathLst>
                  <a:path w="1622791" h="719979">
                    <a:moveTo>
                      <a:pt x="0" y="0"/>
                    </a:moveTo>
                    <a:cubicBezTo>
                      <a:pt x="244258" y="154014"/>
                      <a:pt x="541140" y="352029"/>
                      <a:pt x="732775" y="462041"/>
                    </a:cubicBezTo>
                    <a:cubicBezTo>
                      <a:pt x="924410" y="572053"/>
                      <a:pt x="1001477" y="617399"/>
                      <a:pt x="1149813" y="660071"/>
                    </a:cubicBezTo>
                    <a:cubicBezTo>
                      <a:pt x="1298149" y="702743"/>
                      <a:pt x="1447023" y="727217"/>
                      <a:pt x="1622791" y="718073"/>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2055" name="Straight Arrow Connector 2054"/>
              <p:cNvCxnSpPr>
                <a:stCxn id="2053" idx="3"/>
              </p:cNvCxnSpPr>
              <p:nvPr/>
            </p:nvCxnSpPr>
            <p:spPr>
              <a:xfrm flipV="1">
                <a:off x="6047232" y="3777008"/>
                <a:ext cx="163628" cy="5128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grpSp>
      <p:sp>
        <p:nvSpPr>
          <p:cNvPr id="2059" name="Diamond 2058"/>
          <p:cNvSpPr/>
          <p:nvPr/>
        </p:nvSpPr>
        <p:spPr>
          <a:xfrm>
            <a:off x="1926426" y="2881615"/>
            <a:ext cx="195253" cy="228600"/>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2052" name="Picture 4" descr="D:\BSCS\4th Year (Final)\Presentation\images\my-computer-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860" y="2362200"/>
            <a:ext cx="2018740" cy="20187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BSCS\4th Year (Final)\Presentation\images\KeyboardP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2765612"/>
            <a:ext cx="2675214" cy="1378225"/>
          </a:xfrm>
          <a:prstGeom prst="rect">
            <a:avLst/>
          </a:prstGeom>
          <a:noFill/>
          <a:extLst>
            <a:ext uri="{909E8E84-426E-40DD-AFC4-6F175D3DCCD1}">
              <a14:hiddenFill xmlns:a14="http://schemas.microsoft.com/office/drawing/2010/main">
                <a:solidFill>
                  <a:srgbClr val="FFFFFF"/>
                </a:solidFill>
              </a14:hiddenFill>
            </a:ext>
          </a:extLst>
        </p:spPr>
      </p:pic>
      <p:sp>
        <p:nvSpPr>
          <p:cNvPr id="2061" name="TextBox 2060"/>
          <p:cNvSpPr txBox="1"/>
          <p:nvPr/>
        </p:nvSpPr>
        <p:spPr>
          <a:xfrm>
            <a:off x="2389145" y="2165536"/>
            <a:ext cx="1785947" cy="369332"/>
          </a:xfrm>
          <a:prstGeom prst="rect">
            <a:avLst/>
          </a:prstGeom>
          <a:noFill/>
        </p:spPr>
        <p:txBody>
          <a:bodyPr wrap="square" rtlCol="0">
            <a:prstTxWarp prst="textArchUp">
              <a:avLst>
                <a:gd name="adj" fmla="val 10385129"/>
              </a:avLst>
            </a:prstTxWarp>
            <a:spAutoFit/>
          </a:bodyPr>
          <a:lstStyle/>
          <a:p>
            <a:r>
              <a:rPr lang="en-US" dirty="0" smtClean="0"/>
              <a:t>Direction of data</a:t>
            </a:r>
            <a:endParaRPr lang="en-US" dirty="0"/>
          </a:p>
        </p:txBody>
      </p:sp>
      <p:sp>
        <p:nvSpPr>
          <p:cNvPr id="2062" name="TextBox 2061"/>
          <p:cNvSpPr txBox="1"/>
          <p:nvPr/>
        </p:nvSpPr>
        <p:spPr>
          <a:xfrm>
            <a:off x="3014653" y="5791200"/>
            <a:ext cx="3032579" cy="369332"/>
          </a:xfrm>
          <a:prstGeom prst="rect">
            <a:avLst/>
          </a:prstGeom>
          <a:noFill/>
        </p:spPr>
        <p:txBody>
          <a:bodyPr wrap="square" rtlCol="0">
            <a:spAutoFit/>
          </a:bodyPr>
          <a:lstStyle/>
          <a:p>
            <a:r>
              <a:rPr lang="en-US" b="1" dirty="0" smtClean="0"/>
              <a:t>Simplex Transmission Mode</a:t>
            </a:r>
            <a:endParaRPr lang="en-US" b="1" dirty="0"/>
          </a:p>
        </p:txBody>
      </p:sp>
    </p:spTree>
    <p:extLst>
      <p:ext uri="{BB962C8B-B14F-4D97-AF65-F5344CB8AC3E}">
        <p14:creationId xmlns:p14="http://schemas.microsoft.com/office/powerpoint/2010/main" val="3797157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170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xit" presetSubtype="0" fill="hold" grpId="1" nodeType="clickEffect">
                                  <p:stCondLst>
                                    <p:cond delay="0"/>
                                  </p:stCondLst>
                                  <p:childTnLst>
                                    <p:anim calcmode="lin" valueType="num">
                                      <p:cBhvr>
                                        <p:cTn id="19" dur="1000"/>
                                        <p:tgtEl>
                                          <p:spTgt spid="6"/>
                                        </p:tgtEl>
                                        <p:attrNameLst>
                                          <p:attrName>ppt_w</p:attrName>
                                        </p:attrNameLst>
                                      </p:cBhvr>
                                      <p:tavLst>
                                        <p:tav tm="0">
                                          <p:val>
                                            <p:strVal val="ppt_w"/>
                                          </p:val>
                                        </p:tav>
                                        <p:tav tm="100000">
                                          <p:val>
                                            <p:fltVal val="0"/>
                                          </p:val>
                                        </p:tav>
                                      </p:tavLst>
                                    </p:anim>
                                    <p:anim calcmode="lin" valueType="num">
                                      <p:cBhvr>
                                        <p:cTn id="20" dur="1000"/>
                                        <p:tgtEl>
                                          <p:spTgt spid="6"/>
                                        </p:tgtEl>
                                        <p:attrNameLst>
                                          <p:attrName>ppt_h</p:attrName>
                                        </p:attrNameLst>
                                      </p:cBhvr>
                                      <p:tavLst>
                                        <p:tav tm="0">
                                          <p:val>
                                            <p:strVal val="ppt_h"/>
                                          </p:val>
                                        </p:tav>
                                        <p:tav tm="100000">
                                          <p:val>
                                            <p:fltVal val="0"/>
                                          </p:val>
                                        </p:tav>
                                      </p:tavLst>
                                    </p:anim>
                                    <p:anim calcmode="lin" valueType="num">
                                      <p:cBhvr>
                                        <p:cTn id="21" dur="1000"/>
                                        <p:tgtEl>
                                          <p:spTgt spid="6"/>
                                        </p:tgtEl>
                                        <p:attrNameLst>
                                          <p:attrName>style.rotation</p:attrName>
                                        </p:attrNameLst>
                                      </p:cBhvr>
                                      <p:tavLst>
                                        <p:tav tm="0">
                                          <p:val>
                                            <p:fltVal val="0"/>
                                          </p:val>
                                        </p:tav>
                                        <p:tav tm="100000">
                                          <p:val>
                                            <p:fltVal val="90"/>
                                          </p:val>
                                        </p:tav>
                                      </p:tavLst>
                                    </p:anim>
                                    <p:animEffect transition="out" filter="fade">
                                      <p:cBhvr>
                                        <p:cTn id="22" dur="1000"/>
                                        <p:tgtEl>
                                          <p:spTgt spid="6"/>
                                        </p:tgtEl>
                                      </p:cBhvr>
                                    </p:animEffect>
                                    <p:set>
                                      <p:cBhvr>
                                        <p:cTn id="23" dur="1" fill="hold">
                                          <p:stCondLst>
                                            <p:cond delay="999"/>
                                          </p:stCondLst>
                                        </p:cTn>
                                        <p:tgtEl>
                                          <p:spTgt spid="6"/>
                                        </p:tgtEl>
                                        <p:attrNameLst>
                                          <p:attrName>style.visibility</p:attrName>
                                        </p:attrNameLst>
                                      </p:cBhvr>
                                      <p:to>
                                        <p:strVal val="hidden"/>
                                      </p:to>
                                    </p:set>
                                  </p:childTnLst>
                                </p:cTn>
                              </p:par>
                              <p:par>
                                <p:cTn id="24" presetID="53" presetClass="entr" presetSubtype="16" fill="hold" nodeType="withEffect">
                                  <p:stCondLst>
                                    <p:cond delay="1000"/>
                                  </p:stCondLst>
                                  <p:childTnLst>
                                    <p:set>
                                      <p:cBhvr>
                                        <p:cTn id="25" dur="1" fill="hold">
                                          <p:stCondLst>
                                            <p:cond delay="0"/>
                                          </p:stCondLst>
                                        </p:cTn>
                                        <p:tgtEl>
                                          <p:spTgt spid="2052"/>
                                        </p:tgtEl>
                                        <p:attrNameLst>
                                          <p:attrName>style.visibility</p:attrName>
                                        </p:attrNameLst>
                                      </p:cBhvr>
                                      <p:to>
                                        <p:strVal val="visible"/>
                                      </p:to>
                                    </p:set>
                                    <p:anim calcmode="lin" valueType="num">
                                      <p:cBhvr>
                                        <p:cTn id="26" dur="1000" fill="hold"/>
                                        <p:tgtEl>
                                          <p:spTgt spid="2052"/>
                                        </p:tgtEl>
                                        <p:attrNameLst>
                                          <p:attrName>ppt_w</p:attrName>
                                        </p:attrNameLst>
                                      </p:cBhvr>
                                      <p:tavLst>
                                        <p:tav tm="0">
                                          <p:val>
                                            <p:fltVal val="0"/>
                                          </p:val>
                                        </p:tav>
                                        <p:tav tm="100000">
                                          <p:val>
                                            <p:strVal val="#ppt_w"/>
                                          </p:val>
                                        </p:tav>
                                      </p:tavLst>
                                    </p:anim>
                                    <p:anim calcmode="lin" valueType="num">
                                      <p:cBhvr>
                                        <p:cTn id="27" dur="1000" fill="hold"/>
                                        <p:tgtEl>
                                          <p:spTgt spid="2052"/>
                                        </p:tgtEl>
                                        <p:attrNameLst>
                                          <p:attrName>ppt_h</p:attrName>
                                        </p:attrNameLst>
                                      </p:cBhvr>
                                      <p:tavLst>
                                        <p:tav tm="0">
                                          <p:val>
                                            <p:fltVal val="0"/>
                                          </p:val>
                                        </p:tav>
                                        <p:tav tm="100000">
                                          <p:val>
                                            <p:strVal val="#ppt_h"/>
                                          </p:val>
                                        </p:tav>
                                      </p:tavLst>
                                    </p:anim>
                                    <p:animEffect transition="in" filter="fade">
                                      <p:cBhvr>
                                        <p:cTn id="28" dur="1000"/>
                                        <p:tgtEl>
                                          <p:spTgt spid="2052"/>
                                        </p:tgtEl>
                                      </p:cBhvr>
                                    </p:animEffect>
                                  </p:childTnLst>
                                </p:cTn>
                              </p:par>
                              <p:par>
                                <p:cTn id="29" presetID="31" presetClass="entr" presetSubtype="0" fill="hold" nodeType="withEffect">
                                  <p:stCondLst>
                                    <p:cond delay="2000"/>
                                  </p:stCondLst>
                                  <p:childTnLst>
                                    <p:set>
                                      <p:cBhvr>
                                        <p:cTn id="30" dur="1" fill="hold">
                                          <p:stCondLst>
                                            <p:cond delay="0"/>
                                          </p:stCondLst>
                                        </p:cTn>
                                        <p:tgtEl>
                                          <p:spTgt spid="2050"/>
                                        </p:tgtEl>
                                        <p:attrNameLst>
                                          <p:attrName>style.visibility</p:attrName>
                                        </p:attrNameLst>
                                      </p:cBhvr>
                                      <p:to>
                                        <p:strVal val="visible"/>
                                      </p:to>
                                    </p:set>
                                    <p:anim calcmode="lin" valueType="num">
                                      <p:cBhvr>
                                        <p:cTn id="31" dur="1000" fill="hold"/>
                                        <p:tgtEl>
                                          <p:spTgt spid="2050"/>
                                        </p:tgtEl>
                                        <p:attrNameLst>
                                          <p:attrName>ppt_w</p:attrName>
                                        </p:attrNameLst>
                                      </p:cBhvr>
                                      <p:tavLst>
                                        <p:tav tm="0">
                                          <p:val>
                                            <p:fltVal val="0"/>
                                          </p:val>
                                        </p:tav>
                                        <p:tav tm="100000">
                                          <p:val>
                                            <p:strVal val="#ppt_w"/>
                                          </p:val>
                                        </p:tav>
                                      </p:tavLst>
                                    </p:anim>
                                    <p:anim calcmode="lin" valueType="num">
                                      <p:cBhvr>
                                        <p:cTn id="32" dur="1000" fill="hold"/>
                                        <p:tgtEl>
                                          <p:spTgt spid="2050"/>
                                        </p:tgtEl>
                                        <p:attrNameLst>
                                          <p:attrName>ppt_h</p:attrName>
                                        </p:attrNameLst>
                                      </p:cBhvr>
                                      <p:tavLst>
                                        <p:tav tm="0">
                                          <p:val>
                                            <p:fltVal val="0"/>
                                          </p:val>
                                        </p:tav>
                                        <p:tav tm="100000">
                                          <p:val>
                                            <p:strVal val="#ppt_h"/>
                                          </p:val>
                                        </p:tav>
                                      </p:tavLst>
                                    </p:anim>
                                    <p:anim calcmode="lin" valueType="num">
                                      <p:cBhvr>
                                        <p:cTn id="33" dur="1000" fill="hold"/>
                                        <p:tgtEl>
                                          <p:spTgt spid="2050"/>
                                        </p:tgtEl>
                                        <p:attrNameLst>
                                          <p:attrName>style.rotation</p:attrName>
                                        </p:attrNameLst>
                                      </p:cBhvr>
                                      <p:tavLst>
                                        <p:tav tm="0">
                                          <p:val>
                                            <p:fltVal val="90"/>
                                          </p:val>
                                        </p:tav>
                                        <p:tav tm="100000">
                                          <p:val>
                                            <p:fltVal val="0"/>
                                          </p:val>
                                        </p:tav>
                                      </p:tavLst>
                                    </p:anim>
                                    <p:animEffect transition="in" filter="fade">
                                      <p:cBhvr>
                                        <p:cTn id="34" dur="1000"/>
                                        <p:tgtEl>
                                          <p:spTgt spid="2050"/>
                                        </p:tgtEl>
                                      </p:cBhvr>
                                    </p:animEffect>
                                  </p:childTnLst>
                                </p:cTn>
                              </p:par>
                              <p:par>
                                <p:cTn id="35" presetID="22" presetClass="entr" presetSubtype="8" fill="hold" grpId="0" nodeType="withEffect">
                                  <p:stCondLst>
                                    <p:cond delay="300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1000"/>
                                        <p:tgtEl>
                                          <p:spTgt spid="3"/>
                                        </p:tgtEl>
                                      </p:cBhvr>
                                    </p:animEffect>
                                  </p:childTnLst>
                                </p:cTn>
                              </p:par>
                              <p:par>
                                <p:cTn id="38" presetID="22" presetClass="entr" presetSubtype="8" fill="hold" nodeType="withEffect">
                                  <p:stCondLst>
                                    <p:cond delay="4000"/>
                                  </p:stCondLst>
                                  <p:childTnLst>
                                    <p:set>
                                      <p:cBhvr>
                                        <p:cTn id="39" dur="1" fill="hold">
                                          <p:stCondLst>
                                            <p:cond delay="0"/>
                                          </p:stCondLst>
                                        </p:cTn>
                                        <p:tgtEl>
                                          <p:spTgt spid="2060"/>
                                        </p:tgtEl>
                                        <p:attrNameLst>
                                          <p:attrName>style.visibility</p:attrName>
                                        </p:attrNameLst>
                                      </p:cBhvr>
                                      <p:to>
                                        <p:strVal val="visible"/>
                                      </p:to>
                                    </p:set>
                                    <p:animEffect transition="in" filter="wipe(left)">
                                      <p:cBhvr>
                                        <p:cTn id="40" dur="1000"/>
                                        <p:tgtEl>
                                          <p:spTgt spid="2060"/>
                                        </p:tgtEl>
                                      </p:cBhvr>
                                    </p:animEffect>
                                  </p:childTnLst>
                                </p:cTn>
                              </p:par>
                              <p:par>
                                <p:cTn id="41" presetID="53" presetClass="entr" presetSubtype="16" fill="hold" grpId="0" nodeType="withEffect">
                                  <p:stCondLst>
                                    <p:cond delay="5000"/>
                                  </p:stCondLst>
                                  <p:childTnLst>
                                    <p:set>
                                      <p:cBhvr>
                                        <p:cTn id="42" dur="1" fill="hold">
                                          <p:stCondLst>
                                            <p:cond delay="0"/>
                                          </p:stCondLst>
                                        </p:cTn>
                                        <p:tgtEl>
                                          <p:spTgt spid="2061"/>
                                        </p:tgtEl>
                                        <p:attrNameLst>
                                          <p:attrName>style.visibility</p:attrName>
                                        </p:attrNameLst>
                                      </p:cBhvr>
                                      <p:to>
                                        <p:strVal val="visible"/>
                                      </p:to>
                                    </p:set>
                                    <p:anim calcmode="lin" valueType="num">
                                      <p:cBhvr>
                                        <p:cTn id="43" dur="500" fill="hold"/>
                                        <p:tgtEl>
                                          <p:spTgt spid="2061"/>
                                        </p:tgtEl>
                                        <p:attrNameLst>
                                          <p:attrName>ppt_w</p:attrName>
                                        </p:attrNameLst>
                                      </p:cBhvr>
                                      <p:tavLst>
                                        <p:tav tm="0">
                                          <p:val>
                                            <p:fltVal val="0"/>
                                          </p:val>
                                        </p:tav>
                                        <p:tav tm="100000">
                                          <p:val>
                                            <p:strVal val="#ppt_w"/>
                                          </p:val>
                                        </p:tav>
                                      </p:tavLst>
                                    </p:anim>
                                    <p:anim calcmode="lin" valueType="num">
                                      <p:cBhvr>
                                        <p:cTn id="44" dur="500" fill="hold"/>
                                        <p:tgtEl>
                                          <p:spTgt spid="2061"/>
                                        </p:tgtEl>
                                        <p:attrNameLst>
                                          <p:attrName>ppt_h</p:attrName>
                                        </p:attrNameLst>
                                      </p:cBhvr>
                                      <p:tavLst>
                                        <p:tav tm="0">
                                          <p:val>
                                            <p:fltVal val="0"/>
                                          </p:val>
                                        </p:tav>
                                        <p:tav tm="100000">
                                          <p:val>
                                            <p:strVal val="#ppt_h"/>
                                          </p:val>
                                        </p:tav>
                                      </p:tavLst>
                                    </p:anim>
                                    <p:animEffect transition="in" filter="fade">
                                      <p:cBhvr>
                                        <p:cTn id="45" dur="500"/>
                                        <p:tgtEl>
                                          <p:spTgt spid="2061"/>
                                        </p:tgtEl>
                                      </p:cBhvr>
                                    </p:animEffect>
                                  </p:childTnLst>
                                </p:cTn>
                              </p:par>
                              <p:par>
                                <p:cTn id="46" presetID="1" presetClass="entr" presetSubtype="0" fill="hold" grpId="1" nodeType="withEffect">
                                  <p:stCondLst>
                                    <p:cond delay="5500"/>
                                  </p:stCondLst>
                                  <p:childTnLst>
                                    <p:set>
                                      <p:cBhvr>
                                        <p:cTn id="47" dur="1" fill="hold">
                                          <p:stCondLst>
                                            <p:cond delay="0"/>
                                          </p:stCondLst>
                                        </p:cTn>
                                        <p:tgtEl>
                                          <p:spTgt spid="2059"/>
                                        </p:tgtEl>
                                        <p:attrNameLst>
                                          <p:attrName>style.visibility</p:attrName>
                                        </p:attrNameLst>
                                      </p:cBhvr>
                                      <p:to>
                                        <p:strVal val="visible"/>
                                      </p:to>
                                    </p:set>
                                  </p:childTnLst>
                                </p:cTn>
                              </p:par>
                              <p:par>
                                <p:cTn id="48" presetID="44" presetClass="path" presetSubtype="0" repeatCount="indefinite" accel="50000" decel="50000" fill="hold" grpId="0" nodeType="withEffect">
                                  <p:stCondLst>
                                    <p:cond delay="5500"/>
                                  </p:stCondLst>
                                  <p:endCondLst>
                                    <p:cond evt="onNext" delay="0">
                                      <p:tgtEl>
                                        <p:sldTgt/>
                                      </p:tgtEl>
                                    </p:cond>
                                  </p:endCondLst>
                                  <p:childTnLst>
                                    <p:animMotion origin="layout" path="M -0.00469 -0.00555 L 0.02656 -0.03099 L 0.07535 -0.06338 C 0.08941 -0.0724 0.12083 -0.07818 0.14271 -0.07818 C 0.16771 -0.07818 0.2 -0.05713 0.21406 -0.04811 L 0.26927 -0.00671 L 0.36059 0.07125 C 0.38837 0.08929 0.41597 0.09878 0.43576 0.10201 C 0.45556 0.10525 0.47049 0.09461 0.47969 0.09137 " pathEditMode="relative" rAng="0" ptsTypes="FAffFAasF">
                                      <p:cBhvr>
                                        <p:cTn id="49" dur="2000" fill="hold"/>
                                        <p:tgtEl>
                                          <p:spTgt spid="2059"/>
                                        </p:tgtEl>
                                        <p:attrNameLst>
                                          <p:attrName>ppt_x</p:attrName>
                                          <p:attrName>ppt_y</p:attrName>
                                        </p:attrNameLst>
                                      </p:cBhvr>
                                      <p:rCtr x="24219" y="1897"/>
                                    </p:animMotion>
                                  </p:childTnLst>
                                </p:cTn>
                              </p:par>
                              <p:par>
                                <p:cTn id="50" presetID="22" presetClass="entr" presetSubtype="8" fill="hold" grpId="0" nodeType="withEffect">
                                  <p:stCondLst>
                                    <p:cond delay="7600"/>
                                  </p:stCondLst>
                                  <p:iterate type="wd">
                                    <p:tmPct val="0"/>
                                  </p:iterate>
                                  <p:childTnLst>
                                    <p:set>
                                      <p:cBhvr>
                                        <p:cTn id="51" dur="1" fill="hold">
                                          <p:stCondLst>
                                            <p:cond delay="0"/>
                                          </p:stCondLst>
                                        </p:cTn>
                                        <p:tgtEl>
                                          <p:spTgt spid="2062"/>
                                        </p:tgtEl>
                                        <p:attrNameLst>
                                          <p:attrName>style.visibility</p:attrName>
                                        </p:attrNameLst>
                                      </p:cBhvr>
                                      <p:to>
                                        <p:strVal val="visible"/>
                                      </p:to>
                                    </p:set>
                                    <p:animEffect transition="in" filter="wipe(left)">
                                      <p:cBhvr>
                                        <p:cTn id="52" dur="500"/>
                                        <p:tgtEl>
                                          <p:spTgt spid="2062"/>
                                        </p:tgtEl>
                                      </p:cBhvr>
                                    </p:animEffect>
                                  </p:childTnLst>
                                </p:cTn>
                              </p:par>
                              <p:par>
                                <p:cTn id="53" presetID="34" presetClass="emph" presetSubtype="0" fill="hold" grpId="1" nodeType="withEffect">
                                  <p:stCondLst>
                                    <p:cond delay="8100"/>
                                  </p:stCondLst>
                                  <p:iterate type="wd">
                                    <p:tmPct val="10000"/>
                                  </p:iterate>
                                  <p:childTnLst>
                                    <p:animMotion origin="layout" path="M 0.0 0.0 L 0.0 -0.07213" pathEditMode="relative" ptsTypes="">
                                      <p:cBhvr>
                                        <p:cTn id="54" dur="500" accel="50000" decel="50000" autoRev="1" fill="hold">
                                          <p:stCondLst>
                                            <p:cond delay="0"/>
                                          </p:stCondLst>
                                        </p:cTn>
                                        <p:tgtEl>
                                          <p:spTgt spid="2062"/>
                                        </p:tgtEl>
                                        <p:attrNameLst>
                                          <p:attrName>ppt_x</p:attrName>
                                          <p:attrName>ppt_y</p:attrName>
                                        </p:attrNameLst>
                                      </p:cBhvr>
                                    </p:animMotion>
                                    <p:animRot by="1500000">
                                      <p:cBhvr>
                                        <p:cTn id="55" dur="250" fill="hold">
                                          <p:stCondLst>
                                            <p:cond delay="0"/>
                                          </p:stCondLst>
                                        </p:cTn>
                                        <p:tgtEl>
                                          <p:spTgt spid="2062"/>
                                        </p:tgtEl>
                                        <p:attrNameLst>
                                          <p:attrName>r</p:attrName>
                                        </p:attrNameLst>
                                      </p:cBhvr>
                                    </p:animRot>
                                    <p:animRot by="-1500000">
                                      <p:cBhvr>
                                        <p:cTn id="56" dur="250" fill="hold">
                                          <p:stCondLst>
                                            <p:cond delay="250"/>
                                          </p:stCondLst>
                                        </p:cTn>
                                        <p:tgtEl>
                                          <p:spTgt spid="2062"/>
                                        </p:tgtEl>
                                        <p:attrNameLst>
                                          <p:attrName>r</p:attrName>
                                        </p:attrNameLst>
                                      </p:cBhvr>
                                    </p:animRot>
                                    <p:animRot by="-1500000">
                                      <p:cBhvr>
                                        <p:cTn id="57" dur="250" fill="hold">
                                          <p:stCondLst>
                                            <p:cond delay="500"/>
                                          </p:stCondLst>
                                        </p:cTn>
                                        <p:tgtEl>
                                          <p:spTgt spid="2062"/>
                                        </p:tgtEl>
                                        <p:attrNameLst>
                                          <p:attrName>r</p:attrName>
                                        </p:attrNameLst>
                                      </p:cBhvr>
                                    </p:animRot>
                                    <p:animRot by="1500000">
                                      <p:cBhvr>
                                        <p:cTn id="58" dur="250" fill="hold">
                                          <p:stCondLst>
                                            <p:cond delay="750"/>
                                          </p:stCondLst>
                                        </p:cTn>
                                        <p:tgtEl>
                                          <p:spTgt spid="206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P spid="6" grpId="1" animBg="1"/>
      <p:bldP spid="3" grpId="0" animBg="1"/>
      <p:bldP spid="2059" grpId="0" animBg="1"/>
      <p:bldP spid="2059" grpId="1" animBg="1"/>
      <p:bldP spid="2061" grpId="0"/>
      <p:bldP spid="2062" grpId="0"/>
      <p:bldP spid="2062" grpId="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132242" y="220787"/>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p:nvGrpSpPr>
        <p:grpSpPr>
          <a:xfrm>
            <a:off x="1262534" y="5396235"/>
            <a:ext cx="866712" cy="699765"/>
            <a:chOff x="1262534" y="5396235"/>
            <a:chExt cx="866712" cy="699765"/>
          </a:xfrm>
        </p:grpSpPr>
        <p:sp>
          <p:nvSpPr>
            <p:cNvPr id="23" name="Cube 22"/>
            <p:cNvSpPr/>
            <p:nvPr/>
          </p:nvSpPr>
          <p:spPr>
            <a:xfrm>
              <a:off x="1568668" y="5396235"/>
              <a:ext cx="538160" cy="379199"/>
            </a:xfrm>
            <a:prstGeom prst="cube">
              <a:avLst>
                <a:gd name="adj" fmla="val 56020"/>
              </a:avLst>
            </a:prstGeom>
            <a:solidFill>
              <a:srgbClr val="E7DCAB"/>
            </a:solidFill>
            <a:ln>
              <a:solidFill>
                <a:srgbClr val="E7DCAB"/>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15" name="Group 14"/>
            <p:cNvGrpSpPr/>
            <p:nvPr/>
          </p:nvGrpSpPr>
          <p:grpSpPr>
            <a:xfrm>
              <a:off x="1262534" y="5407690"/>
              <a:ext cx="866712" cy="688310"/>
              <a:chOff x="1262534" y="5407690"/>
              <a:chExt cx="866712" cy="688310"/>
            </a:xfrm>
          </p:grpSpPr>
          <p:sp>
            <p:nvSpPr>
              <p:cNvPr id="2" name="Cube 1"/>
              <p:cNvSpPr/>
              <p:nvPr/>
            </p:nvSpPr>
            <p:spPr>
              <a:xfrm>
                <a:off x="1262534" y="5485296"/>
                <a:ext cx="866712" cy="610704"/>
              </a:xfrm>
              <a:prstGeom prst="cube">
                <a:avLst>
                  <a:gd name="adj" fmla="val 5602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 name="Trapezoid 4"/>
              <p:cNvSpPr/>
              <p:nvPr/>
            </p:nvSpPr>
            <p:spPr>
              <a:xfrm rot="1729977" flipV="1">
                <a:off x="1614658" y="5407690"/>
                <a:ext cx="261010" cy="411857"/>
              </a:xfrm>
              <a:custGeom>
                <a:avLst/>
                <a:gdLst>
                  <a:gd name="connsiteX0" fmla="*/ 0 w 409224"/>
                  <a:gd name="connsiteY0" fmla="*/ 991704 h 991704"/>
                  <a:gd name="connsiteX1" fmla="*/ 151343 w 409224"/>
                  <a:gd name="connsiteY1" fmla="*/ 0 h 991704"/>
                  <a:gd name="connsiteX2" fmla="*/ 257881 w 409224"/>
                  <a:gd name="connsiteY2" fmla="*/ 0 h 991704"/>
                  <a:gd name="connsiteX3" fmla="*/ 409224 w 409224"/>
                  <a:gd name="connsiteY3" fmla="*/ 991704 h 991704"/>
                  <a:gd name="connsiteX4" fmla="*/ 0 w 409224"/>
                  <a:gd name="connsiteY4" fmla="*/ 991704 h 991704"/>
                  <a:gd name="connsiteX0" fmla="*/ 0 w 385648"/>
                  <a:gd name="connsiteY0" fmla="*/ 991704 h 1230676"/>
                  <a:gd name="connsiteX1" fmla="*/ 151343 w 385648"/>
                  <a:gd name="connsiteY1" fmla="*/ 0 h 1230676"/>
                  <a:gd name="connsiteX2" fmla="*/ 257881 w 385648"/>
                  <a:gd name="connsiteY2" fmla="*/ 0 h 1230676"/>
                  <a:gd name="connsiteX3" fmla="*/ 385648 w 385648"/>
                  <a:gd name="connsiteY3" fmla="*/ 1230676 h 1230676"/>
                  <a:gd name="connsiteX4" fmla="*/ 0 w 385648"/>
                  <a:gd name="connsiteY4" fmla="*/ 991704 h 1230676"/>
                  <a:gd name="connsiteX0" fmla="*/ 0 w 413270"/>
                  <a:gd name="connsiteY0" fmla="*/ 991704 h 1245882"/>
                  <a:gd name="connsiteX1" fmla="*/ 151343 w 413270"/>
                  <a:gd name="connsiteY1" fmla="*/ 0 h 1245882"/>
                  <a:gd name="connsiteX2" fmla="*/ 257881 w 413270"/>
                  <a:gd name="connsiteY2" fmla="*/ 0 h 1245882"/>
                  <a:gd name="connsiteX3" fmla="*/ 413270 w 413270"/>
                  <a:gd name="connsiteY3" fmla="*/ 1245882 h 1245882"/>
                  <a:gd name="connsiteX4" fmla="*/ 0 w 413270"/>
                  <a:gd name="connsiteY4" fmla="*/ 991704 h 1245882"/>
                  <a:gd name="connsiteX0" fmla="*/ -1 w 448337"/>
                  <a:gd name="connsiteY0" fmla="*/ 1122239 h 1245882"/>
                  <a:gd name="connsiteX1" fmla="*/ 186410 w 448337"/>
                  <a:gd name="connsiteY1" fmla="*/ 0 h 1245882"/>
                  <a:gd name="connsiteX2" fmla="*/ 292948 w 448337"/>
                  <a:gd name="connsiteY2" fmla="*/ 0 h 1245882"/>
                  <a:gd name="connsiteX3" fmla="*/ 448337 w 448337"/>
                  <a:gd name="connsiteY3" fmla="*/ 1245882 h 1245882"/>
                  <a:gd name="connsiteX4" fmla="*/ -1 w 448337"/>
                  <a:gd name="connsiteY4" fmla="*/ 1122239 h 1245882"/>
                  <a:gd name="connsiteX0" fmla="*/ 15852 w 464190"/>
                  <a:gd name="connsiteY0" fmla="*/ 1122239 h 1245882"/>
                  <a:gd name="connsiteX1" fmla="*/ 0 w 464190"/>
                  <a:gd name="connsiteY1" fmla="*/ 642553 h 1245882"/>
                  <a:gd name="connsiteX2" fmla="*/ 308801 w 464190"/>
                  <a:gd name="connsiteY2" fmla="*/ 0 h 1245882"/>
                  <a:gd name="connsiteX3" fmla="*/ 464190 w 464190"/>
                  <a:gd name="connsiteY3" fmla="*/ 1245882 h 1245882"/>
                  <a:gd name="connsiteX4" fmla="*/ 15852 w 464190"/>
                  <a:gd name="connsiteY4" fmla="*/ 1122239 h 1245882"/>
                  <a:gd name="connsiteX0" fmla="*/ 15852 w 464190"/>
                  <a:gd name="connsiteY0" fmla="*/ 487950 h 611593"/>
                  <a:gd name="connsiteX1" fmla="*/ 0 w 464190"/>
                  <a:gd name="connsiteY1" fmla="*/ 8264 h 611593"/>
                  <a:gd name="connsiteX2" fmla="*/ 148270 w 464190"/>
                  <a:gd name="connsiteY2" fmla="*/ 0 h 611593"/>
                  <a:gd name="connsiteX3" fmla="*/ 464190 w 464190"/>
                  <a:gd name="connsiteY3" fmla="*/ 611593 h 611593"/>
                  <a:gd name="connsiteX4" fmla="*/ 15852 w 464190"/>
                  <a:gd name="connsiteY4" fmla="*/ 487950 h 611593"/>
                  <a:gd name="connsiteX0" fmla="*/ 15852 w 530113"/>
                  <a:gd name="connsiteY0" fmla="*/ 487950 h 660334"/>
                  <a:gd name="connsiteX1" fmla="*/ 0 w 530113"/>
                  <a:gd name="connsiteY1" fmla="*/ 8264 h 660334"/>
                  <a:gd name="connsiteX2" fmla="*/ 148270 w 530113"/>
                  <a:gd name="connsiteY2" fmla="*/ 0 h 660334"/>
                  <a:gd name="connsiteX3" fmla="*/ 530114 w 530113"/>
                  <a:gd name="connsiteY3" fmla="*/ 660334 h 660334"/>
                  <a:gd name="connsiteX4" fmla="*/ 15852 w 530113"/>
                  <a:gd name="connsiteY4" fmla="*/ 487950 h 660334"/>
                  <a:gd name="connsiteX0" fmla="*/ 15852 w 449372"/>
                  <a:gd name="connsiteY0" fmla="*/ 487950 h 629975"/>
                  <a:gd name="connsiteX1" fmla="*/ 0 w 449372"/>
                  <a:gd name="connsiteY1" fmla="*/ 8264 h 629975"/>
                  <a:gd name="connsiteX2" fmla="*/ 148270 w 449372"/>
                  <a:gd name="connsiteY2" fmla="*/ 0 h 629975"/>
                  <a:gd name="connsiteX3" fmla="*/ 449371 w 449372"/>
                  <a:gd name="connsiteY3" fmla="*/ 629975 h 629975"/>
                  <a:gd name="connsiteX4" fmla="*/ 15852 w 449372"/>
                  <a:gd name="connsiteY4" fmla="*/ 487950 h 629975"/>
                  <a:gd name="connsiteX0" fmla="*/ 15852 w 449370"/>
                  <a:gd name="connsiteY0" fmla="*/ 479686 h 621711"/>
                  <a:gd name="connsiteX1" fmla="*/ 0 w 449370"/>
                  <a:gd name="connsiteY1" fmla="*/ 0 h 621711"/>
                  <a:gd name="connsiteX2" fmla="*/ 250488 w 449370"/>
                  <a:gd name="connsiteY2" fmla="*/ 125983 h 621711"/>
                  <a:gd name="connsiteX3" fmla="*/ 449371 w 449370"/>
                  <a:gd name="connsiteY3" fmla="*/ 621711 h 621711"/>
                  <a:gd name="connsiteX4" fmla="*/ 15852 w 449370"/>
                  <a:gd name="connsiteY4" fmla="*/ 479686 h 621711"/>
                  <a:gd name="connsiteX0" fmla="*/ 75119 w 508639"/>
                  <a:gd name="connsiteY0" fmla="*/ 406158 h 548183"/>
                  <a:gd name="connsiteX1" fmla="*/ 0 w 508639"/>
                  <a:gd name="connsiteY1" fmla="*/ 1 h 548183"/>
                  <a:gd name="connsiteX2" fmla="*/ 309755 w 508639"/>
                  <a:gd name="connsiteY2" fmla="*/ 52455 h 548183"/>
                  <a:gd name="connsiteX3" fmla="*/ 508638 w 508639"/>
                  <a:gd name="connsiteY3" fmla="*/ 548183 h 548183"/>
                  <a:gd name="connsiteX4" fmla="*/ 75119 w 508639"/>
                  <a:gd name="connsiteY4" fmla="*/ 406158 h 548183"/>
                  <a:gd name="connsiteX0" fmla="*/ 75119 w 508637"/>
                  <a:gd name="connsiteY0" fmla="*/ 406157 h 548182"/>
                  <a:gd name="connsiteX1" fmla="*/ 0 w 508637"/>
                  <a:gd name="connsiteY1" fmla="*/ 0 h 548182"/>
                  <a:gd name="connsiteX2" fmla="*/ 199381 w 508637"/>
                  <a:gd name="connsiteY2" fmla="*/ 58861 h 548182"/>
                  <a:gd name="connsiteX3" fmla="*/ 508638 w 508637"/>
                  <a:gd name="connsiteY3" fmla="*/ 548182 h 548182"/>
                  <a:gd name="connsiteX4" fmla="*/ 75119 w 508637"/>
                  <a:gd name="connsiteY4" fmla="*/ 406157 h 54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637" h="548182">
                    <a:moveTo>
                      <a:pt x="75119" y="406157"/>
                    </a:moveTo>
                    <a:lnTo>
                      <a:pt x="0" y="0"/>
                    </a:lnTo>
                    <a:lnTo>
                      <a:pt x="199381" y="58861"/>
                    </a:lnTo>
                    <a:lnTo>
                      <a:pt x="508638" y="548182"/>
                    </a:lnTo>
                    <a:lnTo>
                      <a:pt x="75119" y="406157"/>
                    </a:lnTo>
                    <a:close/>
                  </a:path>
                </a:pathLst>
              </a:cu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grpSp>
        <p:nvGrpSpPr>
          <p:cNvPr id="3083" name="Group 3082"/>
          <p:cNvGrpSpPr/>
          <p:nvPr/>
        </p:nvGrpSpPr>
        <p:grpSpPr>
          <a:xfrm>
            <a:off x="443785" y="4039082"/>
            <a:ext cx="3297130" cy="1166397"/>
            <a:chOff x="2129246" y="1524000"/>
            <a:chExt cx="4388482" cy="1707724"/>
          </a:xfrm>
        </p:grpSpPr>
        <p:sp>
          <p:nvSpPr>
            <p:cNvPr id="3073" name="Cube 3072"/>
            <p:cNvSpPr/>
            <p:nvPr/>
          </p:nvSpPr>
          <p:spPr>
            <a:xfrm>
              <a:off x="2129246" y="1524000"/>
              <a:ext cx="4347756" cy="1707724"/>
            </a:xfrm>
            <a:prstGeom prst="cube">
              <a:avLst>
                <a:gd name="adj" fmla="val 4789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3072" name="Group 3071"/>
            <p:cNvGrpSpPr/>
            <p:nvPr/>
          </p:nvGrpSpPr>
          <p:grpSpPr>
            <a:xfrm>
              <a:off x="2418522" y="2532851"/>
              <a:ext cx="305338" cy="382627"/>
              <a:chOff x="990600" y="4316595"/>
              <a:chExt cx="540926" cy="560205"/>
            </a:xfrm>
          </p:grpSpPr>
          <p:sp>
            <p:nvSpPr>
              <p:cNvPr id="30" name="Rectangle 29"/>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1" name="Rectangle 30"/>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35" name="Group 34"/>
            <p:cNvGrpSpPr/>
            <p:nvPr/>
          </p:nvGrpSpPr>
          <p:grpSpPr>
            <a:xfrm>
              <a:off x="2798984" y="2534479"/>
              <a:ext cx="305338" cy="382627"/>
              <a:chOff x="990600" y="4316595"/>
              <a:chExt cx="540926" cy="560205"/>
            </a:xfrm>
          </p:grpSpPr>
          <p:sp>
            <p:nvSpPr>
              <p:cNvPr id="36" name="Rectangle 35"/>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7" name="Rectangle 36"/>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38" name="Group 37"/>
            <p:cNvGrpSpPr/>
            <p:nvPr/>
          </p:nvGrpSpPr>
          <p:grpSpPr>
            <a:xfrm>
              <a:off x="3179985" y="2534479"/>
              <a:ext cx="305338" cy="382627"/>
              <a:chOff x="990600" y="4316595"/>
              <a:chExt cx="540926" cy="560205"/>
            </a:xfrm>
          </p:grpSpPr>
          <p:sp>
            <p:nvSpPr>
              <p:cNvPr id="39" name="Rectangle 38"/>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0" name="Rectangle 39"/>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41" name="Group 40"/>
            <p:cNvGrpSpPr/>
            <p:nvPr/>
          </p:nvGrpSpPr>
          <p:grpSpPr>
            <a:xfrm>
              <a:off x="3560985" y="2534479"/>
              <a:ext cx="305338" cy="382627"/>
              <a:chOff x="990600" y="4316595"/>
              <a:chExt cx="540926" cy="560205"/>
            </a:xfrm>
          </p:grpSpPr>
          <p:sp>
            <p:nvSpPr>
              <p:cNvPr id="42" name="Rectangle 41"/>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3" name="Rectangle 42"/>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44" name="Group 43"/>
            <p:cNvGrpSpPr/>
            <p:nvPr/>
          </p:nvGrpSpPr>
          <p:grpSpPr>
            <a:xfrm>
              <a:off x="3941985" y="2534479"/>
              <a:ext cx="305338" cy="382627"/>
              <a:chOff x="990600" y="4316595"/>
              <a:chExt cx="540926" cy="560205"/>
            </a:xfrm>
          </p:grpSpPr>
          <p:sp>
            <p:nvSpPr>
              <p:cNvPr id="45" name="Rectangle 4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6" name="Rectangle 4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47" name="Group 46"/>
            <p:cNvGrpSpPr/>
            <p:nvPr/>
          </p:nvGrpSpPr>
          <p:grpSpPr>
            <a:xfrm>
              <a:off x="4322985" y="2534479"/>
              <a:ext cx="305338" cy="382627"/>
              <a:chOff x="990600" y="4316595"/>
              <a:chExt cx="540926" cy="560205"/>
            </a:xfrm>
          </p:grpSpPr>
          <p:sp>
            <p:nvSpPr>
              <p:cNvPr id="48" name="Rectangle 47"/>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9" name="Rectangle 48"/>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50" name="Group 49"/>
            <p:cNvGrpSpPr/>
            <p:nvPr/>
          </p:nvGrpSpPr>
          <p:grpSpPr>
            <a:xfrm>
              <a:off x="4703986" y="2534479"/>
              <a:ext cx="305338" cy="382627"/>
              <a:chOff x="990600" y="4316595"/>
              <a:chExt cx="540926" cy="560205"/>
            </a:xfrm>
          </p:grpSpPr>
          <p:sp>
            <p:nvSpPr>
              <p:cNvPr id="51" name="Rectangle 50"/>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2" name="Rectangle 51"/>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53" name="Group 52"/>
            <p:cNvGrpSpPr/>
            <p:nvPr/>
          </p:nvGrpSpPr>
          <p:grpSpPr>
            <a:xfrm>
              <a:off x="5084986" y="2534479"/>
              <a:ext cx="305338" cy="382627"/>
              <a:chOff x="990600" y="4316595"/>
              <a:chExt cx="540926" cy="560205"/>
            </a:xfrm>
          </p:grpSpPr>
          <p:sp>
            <p:nvSpPr>
              <p:cNvPr id="54" name="Rectangle 53"/>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5" name="Rectangle 54"/>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cxnSp>
          <p:nvCxnSpPr>
            <p:cNvPr id="3078" name="Straight Connector 3077"/>
            <p:cNvCxnSpPr/>
            <p:nvPr/>
          </p:nvCxnSpPr>
          <p:spPr>
            <a:xfrm flipV="1">
              <a:off x="5743665" y="1793783"/>
              <a:ext cx="774063" cy="841450"/>
            </a:xfrm>
            <a:prstGeom prst="line">
              <a:avLst/>
            </a:prstGeom>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flipV="1">
              <a:off x="5740352" y="1985939"/>
              <a:ext cx="774063" cy="841450"/>
            </a:xfrm>
            <a:prstGeom prst="line">
              <a:avLst/>
            </a:prstGeom>
          </p:spPr>
          <p:style>
            <a:lnRef idx="3">
              <a:schemeClr val="accent2"/>
            </a:lnRef>
            <a:fillRef idx="0">
              <a:schemeClr val="accent2"/>
            </a:fillRef>
            <a:effectRef idx="2">
              <a:schemeClr val="accent2"/>
            </a:effectRef>
            <a:fontRef idx="minor">
              <a:schemeClr val="tx1"/>
            </a:fontRef>
          </p:style>
        </p:cxnSp>
        <p:cxnSp>
          <p:nvCxnSpPr>
            <p:cNvPr id="3082" name="Straight Connector 3081"/>
            <p:cNvCxnSpPr/>
            <p:nvPr/>
          </p:nvCxnSpPr>
          <p:spPr>
            <a:xfrm>
              <a:off x="2769442" y="1653210"/>
              <a:ext cx="3540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Straight Connector 67"/>
            <p:cNvCxnSpPr/>
            <p:nvPr/>
          </p:nvCxnSpPr>
          <p:spPr>
            <a:xfrm>
              <a:off x="2276065" y="2229678"/>
              <a:ext cx="3471004" cy="0"/>
            </a:xfrm>
            <a:prstGeom prst="line">
              <a:avLst/>
            </a:prstGeom>
          </p:spPr>
          <p:style>
            <a:lnRef idx="3">
              <a:schemeClr val="accent2"/>
            </a:lnRef>
            <a:fillRef idx="0">
              <a:schemeClr val="accent2"/>
            </a:fillRef>
            <a:effectRef idx="2">
              <a:schemeClr val="accent2"/>
            </a:effectRef>
            <a:fontRef idx="minor">
              <a:schemeClr val="tx1"/>
            </a:fontRef>
          </p:style>
        </p:cxnSp>
        <p:sp>
          <p:nvSpPr>
            <p:cNvPr id="3075" name="TextBox 3074"/>
            <p:cNvSpPr txBox="1"/>
            <p:nvPr/>
          </p:nvSpPr>
          <p:spPr>
            <a:xfrm>
              <a:off x="3551535" y="1552174"/>
              <a:ext cx="1580322" cy="766047"/>
            </a:xfrm>
            <a:prstGeom prst="rect">
              <a:avLst/>
            </a:prstGeom>
            <a:noFill/>
            <a:scene3d>
              <a:camera prst="isometricTopUp"/>
              <a:lightRig rig="threePt" dir="t"/>
            </a:scene3d>
          </p:spPr>
          <p:txBody>
            <a:bodyPr wrap="square" rtlCol="0">
              <a:spAutoFit/>
            </a:bodyPr>
            <a:lstStyle/>
            <a:p>
              <a:r>
                <a:rPr lang="en-US" sz="2800" b="1" dirty="0" smtClean="0">
                  <a:solidFill>
                    <a:schemeClr val="tx1">
                      <a:lumMod val="85000"/>
                      <a:lumOff val="15000"/>
                    </a:schemeClr>
                  </a:solidFill>
                </a:rPr>
                <a:t>Switch</a:t>
              </a:r>
              <a:endParaRPr lang="en-US" sz="2800" b="1" dirty="0">
                <a:solidFill>
                  <a:schemeClr val="tx1">
                    <a:lumMod val="85000"/>
                    <a:lumOff val="15000"/>
                  </a:schemeClr>
                </a:solidFill>
              </a:endParaRPr>
            </a:p>
          </p:txBody>
        </p:sp>
      </p:grpSp>
      <p:grpSp>
        <p:nvGrpSpPr>
          <p:cNvPr id="4" name="Group 3"/>
          <p:cNvGrpSpPr/>
          <p:nvPr/>
        </p:nvGrpSpPr>
        <p:grpSpPr>
          <a:xfrm>
            <a:off x="3928133" y="4021535"/>
            <a:ext cx="1050567" cy="544133"/>
            <a:chOff x="3928133" y="4021535"/>
            <a:chExt cx="1050567" cy="544133"/>
          </a:xfrm>
        </p:grpSpPr>
        <p:sp>
          <p:nvSpPr>
            <p:cNvPr id="57" name="Cube 56"/>
            <p:cNvSpPr/>
            <p:nvPr/>
          </p:nvSpPr>
          <p:spPr>
            <a:xfrm>
              <a:off x="3928133" y="4021535"/>
              <a:ext cx="1040818" cy="544133"/>
            </a:xfrm>
            <a:prstGeom prst="cube">
              <a:avLst>
                <a:gd name="adj" fmla="val 47894"/>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58" name="Group 57"/>
            <p:cNvGrpSpPr/>
            <p:nvPr/>
          </p:nvGrpSpPr>
          <p:grpSpPr>
            <a:xfrm>
              <a:off x="3946634" y="4342986"/>
              <a:ext cx="73095" cy="121917"/>
              <a:chOff x="990600" y="4316595"/>
              <a:chExt cx="540926" cy="560205"/>
            </a:xfrm>
          </p:grpSpPr>
          <p:sp>
            <p:nvSpPr>
              <p:cNvPr id="87" name="Rectangle 86"/>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8" name="Rectangle 87"/>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59" name="Group 58"/>
            <p:cNvGrpSpPr/>
            <p:nvPr/>
          </p:nvGrpSpPr>
          <p:grpSpPr>
            <a:xfrm>
              <a:off x="4037714" y="4343504"/>
              <a:ext cx="73095" cy="121917"/>
              <a:chOff x="990600" y="4316595"/>
              <a:chExt cx="540926" cy="560205"/>
            </a:xfrm>
          </p:grpSpPr>
          <p:sp>
            <p:nvSpPr>
              <p:cNvPr id="85" name="Rectangle 8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6" name="Rectangle 8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0" name="Group 59"/>
            <p:cNvGrpSpPr/>
            <p:nvPr/>
          </p:nvGrpSpPr>
          <p:grpSpPr>
            <a:xfrm>
              <a:off x="4128922" y="4343504"/>
              <a:ext cx="73095" cy="121917"/>
              <a:chOff x="990600" y="4316595"/>
              <a:chExt cx="540926" cy="560205"/>
            </a:xfrm>
          </p:grpSpPr>
          <p:sp>
            <p:nvSpPr>
              <p:cNvPr id="83" name="Rectangle 8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4" name="Rectangle 8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1" name="Group 60"/>
            <p:cNvGrpSpPr/>
            <p:nvPr/>
          </p:nvGrpSpPr>
          <p:grpSpPr>
            <a:xfrm>
              <a:off x="4220131" y="4343504"/>
              <a:ext cx="73095" cy="121917"/>
              <a:chOff x="990600" y="4316595"/>
              <a:chExt cx="540926" cy="560205"/>
            </a:xfrm>
          </p:grpSpPr>
          <p:sp>
            <p:nvSpPr>
              <p:cNvPr id="81" name="Rectangle 80"/>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2" name="Rectangle 81"/>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2" name="Group 61"/>
            <p:cNvGrpSpPr/>
            <p:nvPr/>
          </p:nvGrpSpPr>
          <p:grpSpPr>
            <a:xfrm>
              <a:off x="4311339" y="4343504"/>
              <a:ext cx="73095" cy="121917"/>
              <a:chOff x="990600" y="4316595"/>
              <a:chExt cx="540926" cy="560205"/>
            </a:xfrm>
          </p:grpSpPr>
          <p:sp>
            <p:nvSpPr>
              <p:cNvPr id="79" name="Rectangle 78"/>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0" name="Rectangle 79"/>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4" name="Group 63"/>
            <p:cNvGrpSpPr/>
            <p:nvPr/>
          </p:nvGrpSpPr>
          <p:grpSpPr>
            <a:xfrm>
              <a:off x="4402547" y="4343504"/>
              <a:ext cx="73095" cy="121917"/>
              <a:chOff x="990600" y="4316595"/>
              <a:chExt cx="540926" cy="560205"/>
            </a:xfrm>
          </p:grpSpPr>
          <p:sp>
            <p:nvSpPr>
              <p:cNvPr id="77" name="Rectangle 76"/>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8" name="Rectangle 77"/>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5" name="Group 64"/>
            <p:cNvGrpSpPr/>
            <p:nvPr/>
          </p:nvGrpSpPr>
          <p:grpSpPr>
            <a:xfrm>
              <a:off x="4493756" y="4343504"/>
              <a:ext cx="73095" cy="121917"/>
              <a:chOff x="990600" y="4316595"/>
              <a:chExt cx="540926" cy="560205"/>
            </a:xfrm>
          </p:grpSpPr>
          <p:sp>
            <p:nvSpPr>
              <p:cNvPr id="75" name="Rectangle 7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6" name="Rectangle 7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6" name="Group 65"/>
            <p:cNvGrpSpPr/>
            <p:nvPr/>
          </p:nvGrpSpPr>
          <p:grpSpPr>
            <a:xfrm>
              <a:off x="4584964" y="4343504"/>
              <a:ext cx="73095" cy="121917"/>
              <a:chOff x="990600" y="4316595"/>
              <a:chExt cx="540926" cy="560205"/>
            </a:xfrm>
          </p:grpSpPr>
          <p:sp>
            <p:nvSpPr>
              <p:cNvPr id="73" name="Rectangle 7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4" name="Rectangle 7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cxnSp>
          <p:nvCxnSpPr>
            <p:cNvPr id="67" name="Straight Connector 66"/>
            <p:cNvCxnSpPr/>
            <p:nvPr/>
          </p:nvCxnSpPr>
          <p:spPr>
            <a:xfrm flipV="1">
              <a:off x="4793396" y="4107496"/>
              <a:ext cx="185304" cy="268112"/>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Connector 68"/>
            <p:cNvCxnSpPr/>
            <p:nvPr/>
          </p:nvCxnSpPr>
          <p:spPr>
            <a:xfrm flipV="1">
              <a:off x="4792602" y="4168723"/>
              <a:ext cx="185304" cy="268112"/>
            </a:xfrm>
            <a:prstGeom prst="line">
              <a:avLst/>
            </a:prstGeom>
          </p:spPr>
          <p:style>
            <a:lnRef idx="3">
              <a:schemeClr val="accent2"/>
            </a:lnRef>
            <a:fillRef idx="0">
              <a:schemeClr val="accent2"/>
            </a:fillRef>
            <a:effectRef idx="2">
              <a:schemeClr val="accent2"/>
            </a:effectRef>
            <a:fontRef idx="minor">
              <a:schemeClr val="tx1"/>
            </a:fontRef>
          </p:style>
        </p:cxnSp>
        <p:cxnSp>
          <p:nvCxnSpPr>
            <p:cNvPr id="70" name="Straight Connector 69"/>
            <p:cNvCxnSpPr/>
            <p:nvPr/>
          </p:nvCxnSpPr>
          <p:spPr>
            <a:xfrm>
              <a:off x="4194702" y="4062705"/>
              <a:ext cx="70052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Straight Connector 70"/>
            <p:cNvCxnSpPr/>
            <p:nvPr/>
          </p:nvCxnSpPr>
          <p:spPr>
            <a:xfrm>
              <a:off x="4040806" y="4246386"/>
              <a:ext cx="755391" cy="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6" name="Group 5"/>
          <p:cNvGrpSpPr/>
          <p:nvPr/>
        </p:nvGrpSpPr>
        <p:grpSpPr>
          <a:xfrm>
            <a:off x="5609588" y="5150681"/>
            <a:ext cx="1861145" cy="724241"/>
            <a:chOff x="5609588" y="5150681"/>
            <a:chExt cx="1861145" cy="724241"/>
          </a:xfrm>
        </p:grpSpPr>
        <p:sp>
          <p:nvSpPr>
            <p:cNvPr id="90" name="Cube 89"/>
            <p:cNvSpPr/>
            <p:nvPr/>
          </p:nvSpPr>
          <p:spPr>
            <a:xfrm>
              <a:off x="5609588" y="5150681"/>
              <a:ext cx="1843873" cy="724241"/>
            </a:xfrm>
            <a:prstGeom prst="cube">
              <a:avLst>
                <a:gd name="adj" fmla="val 4789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nvGrpSpPr>
            <p:cNvPr id="91" name="Group 90"/>
            <p:cNvGrpSpPr/>
            <p:nvPr/>
          </p:nvGrpSpPr>
          <p:grpSpPr>
            <a:xfrm>
              <a:off x="5732269" y="5578532"/>
              <a:ext cx="129493" cy="162271"/>
              <a:chOff x="990600" y="4316595"/>
              <a:chExt cx="540926" cy="560205"/>
            </a:xfrm>
          </p:grpSpPr>
          <p:sp>
            <p:nvSpPr>
              <p:cNvPr id="118" name="Rectangle 117"/>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9" name="Rectangle 118"/>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2" name="Group 91"/>
            <p:cNvGrpSpPr/>
            <p:nvPr/>
          </p:nvGrpSpPr>
          <p:grpSpPr>
            <a:xfrm>
              <a:off x="5893622" y="5579222"/>
              <a:ext cx="129493" cy="162271"/>
              <a:chOff x="990600" y="4316595"/>
              <a:chExt cx="540926" cy="560205"/>
            </a:xfrm>
          </p:grpSpPr>
          <p:sp>
            <p:nvSpPr>
              <p:cNvPr id="116" name="Rectangle 115"/>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7" name="Rectangle 116"/>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3" name="Group 92"/>
            <p:cNvGrpSpPr/>
            <p:nvPr/>
          </p:nvGrpSpPr>
          <p:grpSpPr>
            <a:xfrm>
              <a:off x="6055204" y="5579222"/>
              <a:ext cx="129493" cy="162271"/>
              <a:chOff x="990600" y="4316595"/>
              <a:chExt cx="540926" cy="560205"/>
            </a:xfrm>
          </p:grpSpPr>
          <p:sp>
            <p:nvSpPr>
              <p:cNvPr id="114" name="Rectangle 113"/>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5" name="Rectangle 114"/>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4" name="Group 93"/>
            <p:cNvGrpSpPr/>
            <p:nvPr/>
          </p:nvGrpSpPr>
          <p:grpSpPr>
            <a:xfrm>
              <a:off x="6216785" y="5579222"/>
              <a:ext cx="129493" cy="162271"/>
              <a:chOff x="990600" y="4316595"/>
              <a:chExt cx="540926" cy="560205"/>
            </a:xfrm>
          </p:grpSpPr>
          <p:sp>
            <p:nvSpPr>
              <p:cNvPr id="112" name="Rectangle 111"/>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3" name="Rectangle 112"/>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5" name="Group 94"/>
            <p:cNvGrpSpPr/>
            <p:nvPr/>
          </p:nvGrpSpPr>
          <p:grpSpPr>
            <a:xfrm>
              <a:off x="6378366" y="5579222"/>
              <a:ext cx="129493" cy="162271"/>
              <a:chOff x="990600" y="4316595"/>
              <a:chExt cx="540926" cy="560205"/>
            </a:xfrm>
          </p:grpSpPr>
          <p:sp>
            <p:nvSpPr>
              <p:cNvPr id="110" name="Rectangle 109"/>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1" name="Rectangle 110"/>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6" name="Group 95"/>
            <p:cNvGrpSpPr/>
            <p:nvPr/>
          </p:nvGrpSpPr>
          <p:grpSpPr>
            <a:xfrm>
              <a:off x="6539948" y="5579222"/>
              <a:ext cx="129493" cy="162271"/>
              <a:chOff x="990600" y="4316595"/>
              <a:chExt cx="540926" cy="560205"/>
            </a:xfrm>
          </p:grpSpPr>
          <p:sp>
            <p:nvSpPr>
              <p:cNvPr id="108" name="Rectangle 107"/>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9" name="Rectangle 108"/>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7" name="Group 96"/>
            <p:cNvGrpSpPr/>
            <p:nvPr/>
          </p:nvGrpSpPr>
          <p:grpSpPr>
            <a:xfrm>
              <a:off x="6701529" y="5579222"/>
              <a:ext cx="129493" cy="162271"/>
              <a:chOff x="990600" y="4316595"/>
              <a:chExt cx="540926" cy="560205"/>
            </a:xfrm>
          </p:grpSpPr>
          <p:sp>
            <p:nvSpPr>
              <p:cNvPr id="106" name="Rectangle 105"/>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7" name="Rectangle 106"/>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8" name="Group 97"/>
            <p:cNvGrpSpPr/>
            <p:nvPr/>
          </p:nvGrpSpPr>
          <p:grpSpPr>
            <a:xfrm>
              <a:off x="6863110" y="5579222"/>
              <a:ext cx="129493" cy="162271"/>
              <a:chOff x="990600" y="4316595"/>
              <a:chExt cx="540926" cy="560205"/>
            </a:xfrm>
          </p:grpSpPr>
          <p:sp>
            <p:nvSpPr>
              <p:cNvPr id="104" name="Rectangle 103"/>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5" name="Rectangle 104"/>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cxnSp>
          <p:nvCxnSpPr>
            <p:cNvPr id="99" name="Straight Connector 98"/>
            <p:cNvCxnSpPr/>
            <p:nvPr/>
          </p:nvCxnSpPr>
          <p:spPr>
            <a:xfrm flipV="1">
              <a:off x="7142455" y="5265095"/>
              <a:ext cx="328278" cy="356857"/>
            </a:xfrm>
            <a:prstGeom prst="line">
              <a:avLst/>
            </a:prstGeom>
          </p:spPr>
          <p:style>
            <a:lnRef idx="3">
              <a:schemeClr val="accent3"/>
            </a:lnRef>
            <a:fillRef idx="0">
              <a:schemeClr val="accent3"/>
            </a:fillRef>
            <a:effectRef idx="2">
              <a:schemeClr val="accent3"/>
            </a:effectRef>
            <a:fontRef idx="minor">
              <a:schemeClr val="tx1"/>
            </a:fontRef>
          </p:style>
        </p:cxnSp>
        <p:cxnSp>
          <p:nvCxnSpPr>
            <p:cNvPr id="100" name="Straight Connector 99"/>
            <p:cNvCxnSpPr/>
            <p:nvPr/>
          </p:nvCxnSpPr>
          <p:spPr>
            <a:xfrm flipV="1">
              <a:off x="7141050" y="5346588"/>
              <a:ext cx="328278" cy="356857"/>
            </a:xfrm>
            <a:prstGeom prst="line">
              <a:avLst/>
            </a:prstGeom>
          </p:spPr>
          <p:style>
            <a:lnRef idx="3">
              <a:schemeClr val="accent3"/>
            </a:lnRef>
            <a:fillRef idx="0">
              <a:schemeClr val="accent3"/>
            </a:fillRef>
            <a:effectRef idx="2">
              <a:schemeClr val="accent3"/>
            </a:effectRef>
            <a:fontRef idx="minor">
              <a:schemeClr val="tx1"/>
            </a:fontRef>
          </p:style>
        </p:cxnSp>
        <p:cxnSp>
          <p:nvCxnSpPr>
            <p:cNvPr id="101" name="Straight Connector 100"/>
            <p:cNvCxnSpPr/>
            <p:nvPr/>
          </p:nvCxnSpPr>
          <p:spPr>
            <a:xfrm>
              <a:off x="5881093" y="5205479"/>
              <a:ext cx="150163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02" name="Straight Connector 101"/>
            <p:cNvCxnSpPr/>
            <p:nvPr/>
          </p:nvCxnSpPr>
          <p:spPr>
            <a:xfrm>
              <a:off x="5671853" y="5449957"/>
              <a:ext cx="1472045" cy="0"/>
            </a:xfrm>
            <a:prstGeom prst="line">
              <a:avLst/>
            </a:prstGeom>
          </p:spPr>
          <p:style>
            <a:lnRef idx="3">
              <a:schemeClr val="accent3"/>
            </a:lnRef>
            <a:fillRef idx="0">
              <a:schemeClr val="accent3"/>
            </a:fillRef>
            <a:effectRef idx="2">
              <a:schemeClr val="accent3"/>
            </a:effectRef>
            <a:fontRef idx="minor">
              <a:schemeClr val="tx1"/>
            </a:fontRef>
          </p:style>
        </p:cxnSp>
        <p:sp>
          <p:nvSpPr>
            <p:cNvPr id="103" name="TextBox 102"/>
            <p:cNvSpPr txBox="1"/>
            <p:nvPr/>
          </p:nvSpPr>
          <p:spPr>
            <a:xfrm>
              <a:off x="6212778" y="5162629"/>
              <a:ext cx="670211" cy="276999"/>
            </a:xfrm>
            <a:prstGeom prst="rect">
              <a:avLst/>
            </a:prstGeom>
            <a:noFill/>
            <a:scene3d>
              <a:camera prst="isometricTopUp"/>
              <a:lightRig rig="threePt" dir="t"/>
            </a:scene3d>
          </p:spPr>
          <p:txBody>
            <a:bodyPr wrap="square" rtlCol="0">
              <a:spAutoFit/>
            </a:bodyPr>
            <a:lstStyle/>
            <a:p>
              <a:r>
                <a:rPr lang="en-US" sz="1200" b="1" dirty="0" smtClean="0">
                  <a:solidFill>
                    <a:schemeClr val="tx1">
                      <a:lumMod val="85000"/>
                      <a:lumOff val="15000"/>
                    </a:schemeClr>
                  </a:solidFill>
                </a:rPr>
                <a:t>Switch</a:t>
              </a:r>
              <a:endParaRPr lang="en-US" sz="1200" b="1" dirty="0">
                <a:solidFill>
                  <a:schemeClr val="tx1">
                    <a:lumMod val="85000"/>
                    <a:lumOff val="15000"/>
                  </a:schemeClr>
                </a:solidFill>
              </a:endParaRPr>
            </a:p>
          </p:txBody>
        </p:sp>
      </p:grpSp>
      <p:grpSp>
        <p:nvGrpSpPr>
          <p:cNvPr id="29" name="Group 28"/>
          <p:cNvGrpSpPr/>
          <p:nvPr/>
        </p:nvGrpSpPr>
        <p:grpSpPr>
          <a:xfrm>
            <a:off x="4239157" y="584306"/>
            <a:ext cx="951067" cy="2939237"/>
            <a:chOff x="4239157" y="584306"/>
            <a:chExt cx="951067" cy="2939237"/>
          </a:xfrm>
        </p:grpSpPr>
        <p:sp>
          <p:nvSpPr>
            <p:cNvPr id="8" name="Can 7"/>
            <p:cNvSpPr/>
            <p:nvPr/>
          </p:nvSpPr>
          <p:spPr>
            <a:xfrm>
              <a:off x="4280296" y="1770943"/>
              <a:ext cx="900165" cy="1752600"/>
            </a:xfrm>
            <a:prstGeom prst="can">
              <a:avLst>
                <a:gd name="adj" fmla="val 17762"/>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28" name="Group 27"/>
            <p:cNvGrpSpPr/>
            <p:nvPr/>
          </p:nvGrpSpPr>
          <p:grpSpPr>
            <a:xfrm>
              <a:off x="4239157" y="584306"/>
              <a:ext cx="951067" cy="1430910"/>
              <a:chOff x="4239157" y="584306"/>
              <a:chExt cx="951067" cy="1430910"/>
            </a:xfrm>
          </p:grpSpPr>
          <p:grpSp>
            <p:nvGrpSpPr>
              <p:cNvPr id="18" name="Group 17"/>
              <p:cNvGrpSpPr/>
              <p:nvPr/>
            </p:nvGrpSpPr>
            <p:grpSpPr>
              <a:xfrm rot="20002316">
                <a:off x="4239157" y="606590"/>
                <a:ext cx="174458" cy="1408626"/>
                <a:chOff x="3325506" y="1403910"/>
                <a:chExt cx="232204" cy="1408626"/>
              </a:xfrm>
            </p:grpSpPr>
            <p:sp>
              <p:nvSpPr>
                <p:cNvPr id="13" name="Freeform 12"/>
                <p:cNvSpPr/>
                <p:nvPr/>
              </p:nvSpPr>
              <p:spPr>
                <a:xfrm rot="5400000">
                  <a:off x="2745161" y="1999987"/>
                  <a:ext cx="1408626" cy="216472"/>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745014"/>
                    <a:gd name="connsiteY0" fmla="*/ 458521 h 464025"/>
                    <a:gd name="connsiteX1" fmla="*/ 361866 w 2745014"/>
                    <a:gd name="connsiteY1" fmla="*/ 442757 h 464025"/>
                    <a:gd name="connsiteX2" fmla="*/ 803301 w 2745014"/>
                    <a:gd name="connsiteY2" fmla="*/ 32853 h 464025"/>
                    <a:gd name="connsiteX3" fmla="*/ 1165908 w 2745014"/>
                    <a:gd name="connsiteY3" fmla="*/ 442755 h 464025"/>
                    <a:gd name="connsiteX4" fmla="*/ 1512748 w 2745014"/>
                    <a:gd name="connsiteY4" fmla="*/ 17087 h 464025"/>
                    <a:gd name="connsiteX5" fmla="*/ 1784798 w 2745014"/>
                    <a:gd name="connsiteY5" fmla="*/ 464020 h 464025"/>
                    <a:gd name="connsiteX6" fmla="*/ 2163535 w 2745014"/>
                    <a:gd name="connsiteY6" fmla="*/ 6455 h 464025"/>
                    <a:gd name="connsiteX7" fmla="*/ 2745015 w 2745014"/>
                    <a:gd name="connsiteY7" fmla="*/ 154137 h 46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5014" h="464025">
                      <a:moveTo>
                        <a:pt x="0" y="458521"/>
                      </a:moveTo>
                      <a:cubicBezTo>
                        <a:pt x="136028" y="453386"/>
                        <a:pt x="227985" y="460539"/>
                        <a:pt x="361866" y="442757"/>
                      </a:cubicBezTo>
                      <a:cubicBezTo>
                        <a:pt x="495747" y="424975"/>
                        <a:pt x="669294" y="32853"/>
                        <a:pt x="803301" y="32853"/>
                      </a:cubicBezTo>
                      <a:cubicBezTo>
                        <a:pt x="937308" y="32853"/>
                        <a:pt x="1047667" y="445383"/>
                        <a:pt x="1165908" y="442755"/>
                      </a:cubicBezTo>
                      <a:cubicBezTo>
                        <a:pt x="1284149" y="440127"/>
                        <a:pt x="1409600" y="13543"/>
                        <a:pt x="1512748" y="17087"/>
                      </a:cubicBezTo>
                      <a:cubicBezTo>
                        <a:pt x="1615896" y="20631"/>
                        <a:pt x="1676334" y="465792"/>
                        <a:pt x="1784798" y="464020"/>
                      </a:cubicBezTo>
                      <a:cubicBezTo>
                        <a:pt x="1893263" y="462248"/>
                        <a:pt x="1904061" y="122023"/>
                        <a:pt x="2163535" y="6455"/>
                      </a:cubicBezTo>
                      <a:cubicBezTo>
                        <a:pt x="2277133" y="-37847"/>
                        <a:pt x="2741731" y="160706"/>
                        <a:pt x="2745015" y="154137"/>
                      </a:cubicBezTo>
                    </a:path>
                  </a:pathLst>
                </a:cu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21" name="Freeform 120"/>
                <p:cNvSpPr/>
                <p:nvPr/>
              </p:nvSpPr>
              <p:spPr>
                <a:xfrm rot="16200000" flipH="1">
                  <a:off x="2776856" y="1954969"/>
                  <a:ext cx="1324324" cy="227023"/>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80733"/>
                    <a:gd name="connsiteY0" fmla="*/ 481140 h 486644"/>
                    <a:gd name="connsiteX1" fmla="*/ 361866 w 2580733"/>
                    <a:gd name="connsiteY1" fmla="*/ 465376 h 486644"/>
                    <a:gd name="connsiteX2" fmla="*/ 803301 w 2580733"/>
                    <a:gd name="connsiteY2" fmla="*/ 55472 h 486644"/>
                    <a:gd name="connsiteX3" fmla="*/ 1165908 w 2580733"/>
                    <a:gd name="connsiteY3" fmla="*/ 465374 h 486644"/>
                    <a:gd name="connsiteX4" fmla="*/ 1512748 w 2580733"/>
                    <a:gd name="connsiteY4" fmla="*/ 39706 h 486644"/>
                    <a:gd name="connsiteX5" fmla="*/ 1784798 w 2580733"/>
                    <a:gd name="connsiteY5" fmla="*/ 486639 h 486644"/>
                    <a:gd name="connsiteX6" fmla="*/ 2163535 w 2580733"/>
                    <a:gd name="connsiteY6" fmla="*/ 29074 h 486644"/>
                    <a:gd name="connsiteX7" fmla="*/ 2580734 w 2580733"/>
                    <a:gd name="connsiteY7" fmla="*/ 0 h 48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0733" h="486644">
                      <a:moveTo>
                        <a:pt x="0" y="481140"/>
                      </a:moveTo>
                      <a:cubicBezTo>
                        <a:pt x="136028" y="476005"/>
                        <a:pt x="227985" y="483158"/>
                        <a:pt x="361866" y="465376"/>
                      </a:cubicBezTo>
                      <a:cubicBezTo>
                        <a:pt x="495747" y="447594"/>
                        <a:pt x="669294" y="55472"/>
                        <a:pt x="803301" y="55472"/>
                      </a:cubicBezTo>
                      <a:cubicBezTo>
                        <a:pt x="937308" y="55472"/>
                        <a:pt x="1047667" y="468002"/>
                        <a:pt x="1165908" y="465374"/>
                      </a:cubicBezTo>
                      <a:cubicBezTo>
                        <a:pt x="1284149" y="462746"/>
                        <a:pt x="1409600" y="36162"/>
                        <a:pt x="1512748" y="39706"/>
                      </a:cubicBezTo>
                      <a:cubicBezTo>
                        <a:pt x="1615896" y="43250"/>
                        <a:pt x="1676334" y="488411"/>
                        <a:pt x="1784798" y="486639"/>
                      </a:cubicBezTo>
                      <a:cubicBezTo>
                        <a:pt x="1893263" y="484867"/>
                        <a:pt x="1904061" y="144642"/>
                        <a:pt x="2163535" y="29074"/>
                      </a:cubicBezTo>
                      <a:cubicBezTo>
                        <a:pt x="2277133" y="-15228"/>
                        <a:pt x="2577450" y="6569"/>
                        <a:pt x="2580734" y="0"/>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7" name="Diamond 16"/>
                <p:cNvSpPr/>
                <p:nvPr/>
              </p:nvSpPr>
              <p:spPr>
                <a:xfrm>
                  <a:off x="3391536" y="2049438"/>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2" name="Diamond 121"/>
                <p:cNvSpPr/>
                <p:nvPr/>
              </p:nvSpPr>
              <p:spPr>
                <a:xfrm>
                  <a:off x="3396853" y="1658237"/>
                  <a:ext cx="124323" cy="88425"/>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3" name="Diamond 122"/>
                <p:cNvSpPr/>
                <p:nvPr/>
              </p:nvSpPr>
              <p:spPr>
                <a:xfrm>
                  <a:off x="3382490" y="2363952"/>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nvGrpSpPr>
              <p:cNvPr id="20" name="Group 19"/>
              <p:cNvGrpSpPr/>
              <p:nvPr/>
            </p:nvGrpSpPr>
            <p:grpSpPr>
              <a:xfrm rot="20978213">
                <a:off x="4508584" y="584524"/>
                <a:ext cx="177887" cy="1338816"/>
                <a:chOff x="4519217" y="616423"/>
                <a:chExt cx="177887" cy="1338816"/>
              </a:xfrm>
            </p:grpSpPr>
            <p:sp>
              <p:nvSpPr>
                <p:cNvPr id="131" name="Freeform 130"/>
                <p:cNvSpPr/>
                <p:nvPr/>
              </p:nvSpPr>
              <p:spPr>
                <a:xfrm rot="5400000">
                  <a:off x="3943536" y="1201671"/>
                  <a:ext cx="1338816" cy="168320"/>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974"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605690" y="13836"/>
                        <a:pt x="2608974" y="7267"/>
                      </a:cubicBezTo>
                    </a:path>
                  </a:pathLst>
                </a:cu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132" name="Freeform 131"/>
                <p:cNvSpPr/>
                <p:nvPr/>
              </p:nvSpPr>
              <p:spPr>
                <a:xfrm rot="16200000" flipH="1">
                  <a:off x="3940794" y="1197255"/>
                  <a:ext cx="1325166" cy="168319"/>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82374"/>
                    <a:gd name="connsiteY0" fmla="*/ 474732 h 480236"/>
                    <a:gd name="connsiteX1" fmla="*/ 361866 w 2582374"/>
                    <a:gd name="connsiteY1" fmla="*/ 458968 h 480236"/>
                    <a:gd name="connsiteX2" fmla="*/ 803301 w 2582374"/>
                    <a:gd name="connsiteY2" fmla="*/ 49064 h 480236"/>
                    <a:gd name="connsiteX3" fmla="*/ 1165908 w 2582374"/>
                    <a:gd name="connsiteY3" fmla="*/ 458966 h 480236"/>
                    <a:gd name="connsiteX4" fmla="*/ 1512748 w 2582374"/>
                    <a:gd name="connsiteY4" fmla="*/ 33298 h 480236"/>
                    <a:gd name="connsiteX5" fmla="*/ 1784798 w 2582374"/>
                    <a:gd name="connsiteY5" fmla="*/ 480231 h 480236"/>
                    <a:gd name="connsiteX6" fmla="*/ 2163535 w 2582374"/>
                    <a:gd name="connsiteY6" fmla="*/ 22666 h 480236"/>
                    <a:gd name="connsiteX7" fmla="*/ 2582375 w 2582374"/>
                    <a:gd name="connsiteY7" fmla="*/ 7271 h 48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2374" h="480236">
                      <a:moveTo>
                        <a:pt x="0" y="474732"/>
                      </a:moveTo>
                      <a:cubicBezTo>
                        <a:pt x="136028" y="469597"/>
                        <a:pt x="227985" y="476750"/>
                        <a:pt x="361866" y="458968"/>
                      </a:cubicBezTo>
                      <a:cubicBezTo>
                        <a:pt x="495747" y="441186"/>
                        <a:pt x="669294" y="49064"/>
                        <a:pt x="803301" y="49064"/>
                      </a:cubicBezTo>
                      <a:cubicBezTo>
                        <a:pt x="937308" y="49064"/>
                        <a:pt x="1047667" y="461594"/>
                        <a:pt x="1165908" y="458966"/>
                      </a:cubicBezTo>
                      <a:cubicBezTo>
                        <a:pt x="1284149" y="456338"/>
                        <a:pt x="1409600" y="29754"/>
                        <a:pt x="1512748" y="33298"/>
                      </a:cubicBezTo>
                      <a:cubicBezTo>
                        <a:pt x="1615896" y="36842"/>
                        <a:pt x="1676334" y="482003"/>
                        <a:pt x="1784798" y="480231"/>
                      </a:cubicBezTo>
                      <a:cubicBezTo>
                        <a:pt x="1893263" y="478459"/>
                        <a:pt x="1904061" y="138234"/>
                        <a:pt x="2163535" y="22666"/>
                      </a:cubicBezTo>
                      <a:cubicBezTo>
                        <a:pt x="2277133" y="-21636"/>
                        <a:pt x="2579091" y="13840"/>
                        <a:pt x="2582375" y="7271"/>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33" name="Diamond 132"/>
                <p:cNvSpPr/>
                <p:nvPr/>
              </p:nvSpPr>
              <p:spPr>
                <a:xfrm>
                  <a:off x="4566572" y="1261952"/>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34" name="Diamond 133"/>
                <p:cNvSpPr/>
                <p:nvPr/>
              </p:nvSpPr>
              <p:spPr>
                <a:xfrm>
                  <a:off x="4570567" y="870751"/>
                  <a:ext cx="93405" cy="88425"/>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35" name="Diamond 134"/>
                <p:cNvSpPr/>
                <p:nvPr/>
              </p:nvSpPr>
              <p:spPr>
                <a:xfrm>
                  <a:off x="4559776" y="1576466"/>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nvGrpSpPr>
              <p:cNvPr id="142" name="Group 141"/>
              <p:cNvGrpSpPr/>
              <p:nvPr/>
            </p:nvGrpSpPr>
            <p:grpSpPr>
              <a:xfrm rot="1597684" flipH="1">
                <a:off x="5015951" y="654548"/>
                <a:ext cx="174273" cy="1356363"/>
                <a:chOff x="3328494" y="1403909"/>
                <a:chExt cx="231958" cy="1356363"/>
              </a:xfrm>
            </p:grpSpPr>
            <p:sp>
              <p:nvSpPr>
                <p:cNvPr id="143" name="Freeform 142"/>
                <p:cNvSpPr/>
                <p:nvPr/>
              </p:nvSpPr>
              <p:spPr>
                <a:xfrm rot="5400000">
                  <a:off x="2772664" y="1972485"/>
                  <a:ext cx="1356363" cy="219212"/>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43168"/>
                    <a:gd name="connsiteY0" fmla="*/ 464395 h 469899"/>
                    <a:gd name="connsiteX1" fmla="*/ 361866 w 2643168"/>
                    <a:gd name="connsiteY1" fmla="*/ 448631 h 469899"/>
                    <a:gd name="connsiteX2" fmla="*/ 803301 w 2643168"/>
                    <a:gd name="connsiteY2" fmla="*/ 38727 h 469899"/>
                    <a:gd name="connsiteX3" fmla="*/ 1165908 w 2643168"/>
                    <a:gd name="connsiteY3" fmla="*/ 448629 h 469899"/>
                    <a:gd name="connsiteX4" fmla="*/ 1512748 w 2643168"/>
                    <a:gd name="connsiteY4" fmla="*/ 22961 h 469899"/>
                    <a:gd name="connsiteX5" fmla="*/ 1784798 w 2643168"/>
                    <a:gd name="connsiteY5" fmla="*/ 469894 h 469899"/>
                    <a:gd name="connsiteX6" fmla="*/ 2163535 w 2643168"/>
                    <a:gd name="connsiteY6" fmla="*/ 12329 h 469899"/>
                    <a:gd name="connsiteX7" fmla="*/ 2643168 w 2643168"/>
                    <a:gd name="connsiteY7" fmla="*/ 51312 h 46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168" h="469899">
                      <a:moveTo>
                        <a:pt x="0" y="464395"/>
                      </a:moveTo>
                      <a:cubicBezTo>
                        <a:pt x="136028" y="459260"/>
                        <a:pt x="227985" y="466413"/>
                        <a:pt x="361866" y="448631"/>
                      </a:cubicBezTo>
                      <a:cubicBezTo>
                        <a:pt x="495747" y="430849"/>
                        <a:pt x="669294" y="38727"/>
                        <a:pt x="803301" y="38727"/>
                      </a:cubicBezTo>
                      <a:cubicBezTo>
                        <a:pt x="937308" y="38727"/>
                        <a:pt x="1047667" y="451257"/>
                        <a:pt x="1165908" y="448629"/>
                      </a:cubicBezTo>
                      <a:cubicBezTo>
                        <a:pt x="1284149" y="446001"/>
                        <a:pt x="1409600" y="19417"/>
                        <a:pt x="1512748" y="22961"/>
                      </a:cubicBezTo>
                      <a:cubicBezTo>
                        <a:pt x="1615896" y="26505"/>
                        <a:pt x="1676334" y="471666"/>
                        <a:pt x="1784798" y="469894"/>
                      </a:cubicBezTo>
                      <a:cubicBezTo>
                        <a:pt x="1893263" y="468122"/>
                        <a:pt x="1904061" y="127897"/>
                        <a:pt x="2163535" y="12329"/>
                      </a:cubicBezTo>
                      <a:cubicBezTo>
                        <a:pt x="2277133" y="-31973"/>
                        <a:pt x="2639884" y="57881"/>
                        <a:pt x="2643168" y="51312"/>
                      </a:cubicBezTo>
                    </a:path>
                  </a:pathLst>
                </a:custGeom>
                <a:ln w="7620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44" name="Freeform 143"/>
                <p:cNvSpPr/>
                <p:nvPr/>
              </p:nvSpPr>
              <p:spPr>
                <a:xfrm rot="16200000" flipH="1">
                  <a:off x="2794988" y="1939823"/>
                  <a:ext cx="1291045" cy="224034"/>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882"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512598" y="13836"/>
                        <a:pt x="2515882" y="7267"/>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45" name="Diamond 144"/>
                <p:cNvSpPr/>
                <p:nvPr/>
              </p:nvSpPr>
              <p:spPr>
                <a:xfrm>
                  <a:off x="3391536" y="2049438"/>
                  <a:ext cx="136755"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6" name="Diamond 145"/>
                <p:cNvSpPr/>
                <p:nvPr/>
              </p:nvSpPr>
              <p:spPr>
                <a:xfrm>
                  <a:off x="3396853" y="1658237"/>
                  <a:ext cx="124323" cy="88425"/>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7" name="Diamond 146"/>
                <p:cNvSpPr/>
                <p:nvPr/>
              </p:nvSpPr>
              <p:spPr>
                <a:xfrm>
                  <a:off x="3382490" y="2363952"/>
                  <a:ext cx="136755"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1" name="Group 20"/>
              <p:cNvGrpSpPr/>
              <p:nvPr/>
            </p:nvGrpSpPr>
            <p:grpSpPr>
              <a:xfrm rot="712500" flipH="1">
                <a:off x="4754204" y="584306"/>
                <a:ext cx="175674" cy="1380436"/>
                <a:chOff x="4772172" y="616423"/>
                <a:chExt cx="175674" cy="1380436"/>
              </a:xfrm>
            </p:grpSpPr>
            <p:sp>
              <p:nvSpPr>
                <p:cNvPr id="137" name="Freeform 136"/>
                <p:cNvSpPr/>
                <p:nvPr/>
              </p:nvSpPr>
              <p:spPr>
                <a:xfrm rot="5400000">
                  <a:off x="4174574" y="1223586"/>
                  <a:ext cx="1380436" cy="166109"/>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 name="connsiteX0" fmla="*/ 0 w 2690080"/>
                    <a:gd name="connsiteY0" fmla="*/ 468427 h 473931"/>
                    <a:gd name="connsiteX1" fmla="*/ 361866 w 2690080"/>
                    <a:gd name="connsiteY1" fmla="*/ 452663 h 473931"/>
                    <a:gd name="connsiteX2" fmla="*/ 803301 w 2690080"/>
                    <a:gd name="connsiteY2" fmla="*/ 42759 h 473931"/>
                    <a:gd name="connsiteX3" fmla="*/ 1165908 w 2690080"/>
                    <a:gd name="connsiteY3" fmla="*/ 452661 h 473931"/>
                    <a:gd name="connsiteX4" fmla="*/ 1512748 w 2690080"/>
                    <a:gd name="connsiteY4" fmla="*/ 26993 h 473931"/>
                    <a:gd name="connsiteX5" fmla="*/ 1784798 w 2690080"/>
                    <a:gd name="connsiteY5" fmla="*/ 473926 h 473931"/>
                    <a:gd name="connsiteX6" fmla="*/ 2163535 w 2690080"/>
                    <a:gd name="connsiteY6" fmla="*/ 16361 h 473931"/>
                    <a:gd name="connsiteX7" fmla="*/ 2690080 w 2690080"/>
                    <a:gd name="connsiteY7" fmla="*/ 25927 h 47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080" h="473931">
                      <a:moveTo>
                        <a:pt x="0" y="468427"/>
                      </a:moveTo>
                      <a:cubicBezTo>
                        <a:pt x="136028" y="463292"/>
                        <a:pt x="227985" y="470445"/>
                        <a:pt x="361866" y="452663"/>
                      </a:cubicBezTo>
                      <a:cubicBezTo>
                        <a:pt x="495747" y="434881"/>
                        <a:pt x="669294" y="42759"/>
                        <a:pt x="803301" y="42759"/>
                      </a:cubicBezTo>
                      <a:cubicBezTo>
                        <a:pt x="937308" y="42759"/>
                        <a:pt x="1047667" y="455289"/>
                        <a:pt x="1165908" y="452661"/>
                      </a:cubicBezTo>
                      <a:cubicBezTo>
                        <a:pt x="1284149" y="450033"/>
                        <a:pt x="1409600" y="23449"/>
                        <a:pt x="1512748" y="26993"/>
                      </a:cubicBezTo>
                      <a:cubicBezTo>
                        <a:pt x="1615896" y="30537"/>
                        <a:pt x="1676334" y="475698"/>
                        <a:pt x="1784798" y="473926"/>
                      </a:cubicBezTo>
                      <a:cubicBezTo>
                        <a:pt x="1893263" y="472154"/>
                        <a:pt x="1904061" y="131929"/>
                        <a:pt x="2163535" y="16361"/>
                      </a:cubicBezTo>
                      <a:cubicBezTo>
                        <a:pt x="2277133" y="-27941"/>
                        <a:pt x="2686796" y="32496"/>
                        <a:pt x="2690080" y="25927"/>
                      </a:cubicBezTo>
                    </a:path>
                  </a:pathLst>
                </a:custGeom>
                <a:ln w="7620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138" name="Freeform 137"/>
                <p:cNvSpPr/>
                <p:nvPr/>
              </p:nvSpPr>
              <p:spPr>
                <a:xfrm rot="16200000" flipH="1">
                  <a:off x="4190334" y="1200670"/>
                  <a:ext cx="1331994" cy="168318"/>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55778"/>
                    <a:gd name="connsiteY0" fmla="*/ 474732 h 480236"/>
                    <a:gd name="connsiteX1" fmla="*/ 361866 w 2555778"/>
                    <a:gd name="connsiteY1" fmla="*/ 458968 h 480236"/>
                    <a:gd name="connsiteX2" fmla="*/ 803301 w 2555778"/>
                    <a:gd name="connsiteY2" fmla="*/ 49064 h 480236"/>
                    <a:gd name="connsiteX3" fmla="*/ 1165908 w 2555778"/>
                    <a:gd name="connsiteY3" fmla="*/ 458966 h 480236"/>
                    <a:gd name="connsiteX4" fmla="*/ 1512748 w 2555778"/>
                    <a:gd name="connsiteY4" fmla="*/ 33298 h 480236"/>
                    <a:gd name="connsiteX5" fmla="*/ 1784798 w 2555778"/>
                    <a:gd name="connsiteY5" fmla="*/ 480231 h 480236"/>
                    <a:gd name="connsiteX6" fmla="*/ 2163535 w 2555778"/>
                    <a:gd name="connsiteY6" fmla="*/ 22666 h 480236"/>
                    <a:gd name="connsiteX7" fmla="*/ 2555779 w 2555778"/>
                    <a:gd name="connsiteY7" fmla="*/ 7271 h 480236"/>
                    <a:gd name="connsiteX0" fmla="*/ 0 w 2595680"/>
                    <a:gd name="connsiteY0" fmla="*/ 474729 h 480233"/>
                    <a:gd name="connsiteX1" fmla="*/ 361866 w 2595680"/>
                    <a:gd name="connsiteY1" fmla="*/ 458965 h 480233"/>
                    <a:gd name="connsiteX2" fmla="*/ 803301 w 2595680"/>
                    <a:gd name="connsiteY2" fmla="*/ 49061 h 480233"/>
                    <a:gd name="connsiteX3" fmla="*/ 1165908 w 2595680"/>
                    <a:gd name="connsiteY3" fmla="*/ 458963 h 480233"/>
                    <a:gd name="connsiteX4" fmla="*/ 1512748 w 2595680"/>
                    <a:gd name="connsiteY4" fmla="*/ 33295 h 480233"/>
                    <a:gd name="connsiteX5" fmla="*/ 1784798 w 2595680"/>
                    <a:gd name="connsiteY5" fmla="*/ 480228 h 480233"/>
                    <a:gd name="connsiteX6" fmla="*/ 2163535 w 2595680"/>
                    <a:gd name="connsiteY6" fmla="*/ 22663 h 480233"/>
                    <a:gd name="connsiteX7" fmla="*/ 2595679 w 2595680"/>
                    <a:gd name="connsiteY7" fmla="*/ 7274 h 480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680" h="480233">
                      <a:moveTo>
                        <a:pt x="0" y="474729"/>
                      </a:moveTo>
                      <a:cubicBezTo>
                        <a:pt x="136028" y="469594"/>
                        <a:pt x="227985" y="476747"/>
                        <a:pt x="361866" y="458965"/>
                      </a:cubicBezTo>
                      <a:cubicBezTo>
                        <a:pt x="495747" y="441183"/>
                        <a:pt x="669294" y="49061"/>
                        <a:pt x="803301" y="49061"/>
                      </a:cubicBezTo>
                      <a:cubicBezTo>
                        <a:pt x="937308" y="49061"/>
                        <a:pt x="1047667" y="461591"/>
                        <a:pt x="1165908" y="458963"/>
                      </a:cubicBezTo>
                      <a:cubicBezTo>
                        <a:pt x="1284149" y="456335"/>
                        <a:pt x="1409600" y="29751"/>
                        <a:pt x="1512748" y="33295"/>
                      </a:cubicBezTo>
                      <a:cubicBezTo>
                        <a:pt x="1615896" y="36839"/>
                        <a:pt x="1676334" y="482000"/>
                        <a:pt x="1784798" y="480228"/>
                      </a:cubicBezTo>
                      <a:cubicBezTo>
                        <a:pt x="1893263" y="478456"/>
                        <a:pt x="1904061" y="138231"/>
                        <a:pt x="2163535" y="22663"/>
                      </a:cubicBezTo>
                      <a:cubicBezTo>
                        <a:pt x="2277133" y="-21639"/>
                        <a:pt x="2592395" y="13843"/>
                        <a:pt x="2595679" y="7274"/>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39" name="Diamond 138"/>
                <p:cNvSpPr/>
                <p:nvPr/>
              </p:nvSpPr>
              <p:spPr>
                <a:xfrm>
                  <a:off x="4819525" y="1261952"/>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40" name="Diamond 139"/>
                <p:cNvSpPr/>
                <p:nvPr/>
              </p:nvSpPr>
              <p:spPr>
                <a:xfrm>
                  <a:off x="4823520" y="870751"/>
                  <a:ext cx="93405" cy="88425"/>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41" name="Diamond 140"/>
                <p:cNvSpPr/>
                <p:nvPr/>
              </p:nvSpPr>
              <p:spPr>
                <a:xfrm>
                  <a:off x="4812729" y="1576466"/>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grpSp>
      </p:grpSp>
      <p:grpSp>
        <p:nvGrpSpPr>
          <p:cNvPr id="148" name="Group 147"/>
          <p:cNvGrpSpPr/>
          <p:nvPr/>
        </p:nvGrpSpPr>
        <p:grpSpPr>
          <a:xfrm rot="5400000">
            <a:off x="1685780" y="467631"/>
            <a:ext cx="1317932" cy="4282268"/>
            <a:chOff x="4185778" y="609599"/>
            <a:chExt cx="1089200" cy="2924847"/>
          </a:xfrm>
        </p:grpSpPr>
        <p:sp>
          <p:nvSpPr>
            <p:cNvPr id="149" name="Can 148"/>
            <p:cNvSpPr/>
            <p:nvPr/>
          </p:nvSpPr>
          <p:spPr>
            <a:xfrm>
              <a:off x="4185778" y="1781846"/>
              <a:ext cx="1089200" cy="1752600"/>
            </a:xfrm>
            <a:prstGeom prst="can">
              <a:avLst>
                <a:gd name="adj" fmla="val 17762"/>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150" name="Group 149"/>
            <p:cNvGrpSpPr/>
            <p:nvPr/>
          </p:nvGrpSpPr>
          <p:grpSpPr>
            <a:xfrm>
              <a:off x="4267200" y="609601"/>
              <a:ext cx="177889" cy="1318344"/>
              <a:chOff x="3328503" y="1403910"/>
              <a:chExt cx="236771" cy="1318344"/>
            </a:xfrm>
          </p:grpSpPr>
          <p:sp>
            <p:nvSpPr>
              <p:cNvPr id="169" name="Freeform 168"/>
              <p:cNvSpPr/>
              <p:nvPr/>
            </p:nvSpPr>
            <p:spPr>
              <a:xfrm rot="5400000">
                <a:off x="2794085" y="1951064"/>
                <a:ext cx="1318344" cy="224035"/>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9080"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565795" y="13835"/>
                      <a:pt x="2569079" y="7266"/>
                    </a:cubicBezTo>
                  </a:path>
                </a:pathLst>
              </a:cu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70" name="Freeform 169"/>
              <p:cNvSpPr/>
              <p:nvPr/>
            </p:nvSpPr>
            <p:spPr>
              <a:xfrm rot="16200000" flipH="1">
                <a:off x="2794998" y="1939823"/>
                <a:ext cx="1291045" cy="224035"/>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882"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512598" y="13836"/>
                      <a:pt x="2515882" y="7267"/>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71" name="Diamond 170"/>
              <p:cNvSpPr/>
              <p:nvPr/>
            </p:nvSpPr>
            <p:spPr>
              <a:xfrm>
                <a:off x="3391536" y="2049438"/>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72" name="Diamond 171"/>
              <p:cNvSpPr/>
              <p:nvPr/>
            </p:nvSpPr>
            <p:spPr>
              <a:xfrm>
                <a:off x="3396853" y="1658237"/>
                <a:ext cx="124323" cy="88425"/>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73" name="Diamond 172"/>
              <p:cNvSpPr/>
              <p:nvPr/>
            </p:nvSpPr>
            <p:spPr>
              <a:xfrm>
                <a:off x="3382490" y="2363952"/>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nvGrpSpPr>
            <p:cNvPr id="151" name="Group 150"/>
            <p:cNvGrpSpPr/>
            <p:nvPr/>
          </p:nvGrpSpPr>
          <p:grpSpPr>
            <a:xfrm>
              <a:off x="5017359" y="609599"/>
              <a:ext cx="177889" cy="1318344"/>
              <a:chOff x="5003711" y="609599"/>
              <a:chExt cx="177889" cy="1318344"/>
            </a:xfrm>
          </p:grpSpPr>
          <p:sp>
            <p:nvSpPr>
              <p:cNvPr id="164" name="Freeform 163"/>
              <p:cNvSpPr/>
              <p:nvPr/>
            </p:nvSpPr>
            <p:spPr>
              <a:xfrm rot="16200000" flipH="1">
                <a:off x="4428699" y="1184611"/>
                <a:ext cx="1318344" cy="168320"/>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9080"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565795" y="13835"/>
                      <a:pt x="2569079" y="7266"/>
                    </a:cubicBezTo>
                  </a:path>
                </a:pathLst>
              </a:custGeom>
              <a:ln w="7620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65" name="Freeform 164"/>
              <p:cNvSpPr/>
              <p:nvPr/>
            </p:nvSpPr>
            <p:spPr>
              <a:xfrm rot="5400000">
                <a:off x="4451917" y="1173370"/>
                <a:ext cx="1291045" cy="168320"/>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882"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512598" y="13836"/>
                      <a:pt x="2515882" y="7267"/>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66" name="Diamond 165"/>
              <p:cNvSpPr/>
              <p:nvPr/>
            </p:nvSpPr>
            <p:spPr>
              <a:xfrm flipH="1">
                <a:off x="5038321" y="1255128"/>
                <a:ext cx="102746"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7" name="Diamond 166"/>
              <p:cNvSpPr/>
              <p:nvPr/>
            </p:nvSpPr>
            <p:spPr>
              <a:xfrm flipH="1">
                <a:off x="5043666" y="857103"/>
                <a:ext cx="93405" cy="88425"/>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8" name="Diamond 167"/>
              <p:cNvSpPr/>
              <p:nvPr/>
            </p:nvSpPr>
            <p:spPr>
              <a:xfrm flipH="1">
                <a:off x="5045117" y="1562818"/>
                <a:ext cx="102746"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52" name="Group 151"/>
            <p:cNvGrpSpPr/>
            <p:nvPr/>
          </p:nvGrpSpPr>
          <p:grpSpPr>
            <a:xfrm>
              <a:off x="4519217" y="616423"/>
              <a:ext cx="177887" cy="1338816"/>
              <a:chOff x="4519217" y="616423"/>
              <a:chExt cx="177887" cy="1338816"/>
            </a:xfrm>
          </p:grpSpPr>
          <p:sp>
            <p:nvSpPr>
              <p:cNvPr id="159" name="Freeform 158"/>
              <p:cNvSpPr/>
              <p:nvPr/>
            </p:nvSpPr>
            <p:spPr>
              <a:xfrm rot="5400000">
                <a:off x="3943536" y="1201671"/>
                <a:ext cx="1338816" cy="168320"/>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974"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605690" y="13836"/>
                      <a:pt x="2608974" y="7267"/>
                    </a:cubicBezTo>
                  </a:path>
                </a:pathLst>
              </a:cu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160" name="Freeform 159"/>
              <p:cNvSpPr/>
              <p:nvPr/>
            </p:nvSpPr>
            <p:spPr>
              <a:xfrm rot="16200000" flipH="1">
                <a:off x="3940794" y="1197255"/>
                <a:ext cx="1325166" cy="168319"/>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82374"/>
                  <a:gd name="connsiteY0" fmla="*/ 474732 h 480236"/>
                  <a:gd name="connsiteX1" fmla="*/ 361866 w 2582374"/>
                  <a:gd name="connsiteY1" fmla="*/ 458968 h 480236"/>
                  <a:gd name="connsiteX2" fmla="*/ 803301 w 2582374"/>
                  <a:gd name="connsiteY2" fmla="*/ 49064 h 480236"/>
                  <a:gd name="connsiteX3" fmla="*/ 1165908 w 2582374"/>
                  <a:gd name="connsiteY3" fmla="*/ 458966 h 480236"/>
                  <a:gd name="connsiteX4" fmla="*/ 1512748 w 2582374"/>
                  <a:gd name="connsiteY4" fmla="*/ 33298 h 480236"/>
                  <a:gd name="connsiteX5" fmla="*/ 1784798 w 2582374"/>
                  <a:gd name="connsiteY5" fmla="*/ 480231 h 480236"/>
                  <a:gd name="connsiteX6" fmla="*/ 2163535 w 2582374"/>
                  <a:gd name="connsiteY6" fmla="*/ 22666 h 480236"/>
                  <a:gd name="connsiteX7" fmla="*/ 2582375 w 2582374"/>
                  <a:gd name="connsiteY7" fmla="*/ 7271 h 48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2374" h="480236">
                    <a:moveTo>
                      <a:pt x="0" y="474732"/>
                    </a:moveTo>
                    <a:cubicBezTo>
                      <a:pt x="136028" y="469597"/>
                      <a:pt x="227985" y="476750"/>
                      <a:pt x="361866" y="458968"/>
                    </a:cubicBezTo>
                    <a:cubicBezTo>
                      <a:pt x="495747" y="441186"/>
                      <a:pt x="669294" y="49064"/>
                      <a:pt x="803301" y="49064"/>
                    </a:cubicBezTo>
                    <a:cubicBezTo>
                      <a:pt x="937308" y="49064"/>
                      <a:pt x="1047667" y="461594"/>
                      <a:pt x="1165908" y="458966"/>
                    </a:cubicBezTo>
                    <a:cubicBezTo>
                      <a:pt x="1284149" y="456338"/>
                      <a:pt x="1409600" y="29754"/>
                      <a:pt x="1512748" y="33298"/>
                    </a:cubicBezTo>
                    <a:cubicBezTo>
                      <a:pt x="1615896" y="36842"/>
                      <a:pt x="1676334" y="482003"/>
                      <a:pt x="1784798" y="480231"/>
                    </a:cubicBezTo>
                    <a:cubicBezTo>
                      <a:pt x="1893263" y="478459"/>
                      <a:pt x="1904061" y="138234"/>
                      <a:pt x="2163535" y="22666"/>
                    </a:cubicBezTo>
                    <a:cubicBezTo>
                      <a:pt x="2277133" y="-21636"/>
                      <a:pt x="2579091" y="13840"/>
                      <a:pt x="2582375" y="7271"/>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61" name="Diamond 160"/>
              <p:cNvSpPr/>
              <p:nvPr/>
            </p:nvSpPr>
            <p:spPr>
              <a:xfrm>
                <a:off x="4566572" y="1261952"/>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62" name="Diamond 161"/>
              <p:cNvSpPr/>
              <p:nvPr/>
            </p:nvSpPr>
            <p:spPr>
              <a:xfrm>
                <a:off x="4570567" y="870751"/>
                <a:ext cx="93405" cy="88425"/>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63" name="Diamond 162"/>
              <p:cNvSpPr/>
              <p:nvPr/>
            </p:nvSpPr>
            <p:spPr>
              <a:xfrm>
                <a:off x="4559776" y="1576466"/>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nvGrpSpPr>
            <p:cNvPr id="153" name="Group 152"/>
            <p:cNvGrpSpPr/>
            <p:nvPr/>
          </p:nvGrpSpPr>
          <p:grpSpPr>
            <a:xfrm flipH="1">
              <a:off x="4772172" y="616423"/>
              <a:ext cx="177885" cy="1338816"/>
              <a:chOff x="4772172" y="616423"/>
              <a:chExt cx="177885" cy="1338816"/>
            </a:xfrm>
          </p:grpSpPr>
          <p:sp>
            <p:nvSpPr>
              <p:cNvPr id="154" name="Freeform 153"/>
              <p:cNvSpPr/>
              <p:nvPr/>
            </p:nvSpPr>
            <p:spPr>
              <a:xfrm rot="5400000">
                <a:off x="4196489" y="1201671"/>
                <a:ext cx="1338816" cy="168320"/>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974"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605690" y="13836"/>
                      <a:pt x="2608974" y="7267"/>
                    </a:cubicBezTo>
                  </a:path>
                </a:pathLst>
              </a:custGeom>
              <a:ln w="7620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155" name="Freeform 154"/>
              <p:cNvSpPr/>
              <p:nvPr/>
            </p:nvSpPr>
            <p:spPr>
              <a:xfrm rot="16200000" flipH="1">
                <a:off x="4190334" y="1200670"/>
                <a:ext cx="1331994" cy="168318"/>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55778"/>
                  <a:gd name="connsiteY0" fmla="*/ 474732 h 480236"/>
                  <a:gd name="connsiteX1" fmla="*/ 361866 w 2555778"/>
                  <a:gd name="connsiteY1" fmla="*/ 458968 h 480236"/>
                  <a:gd name="connsiteX2" fmla="*/ 803301 w 2555778"/>
                  <a:gd name="connsiteY2" fmla="*/ 49064 h 480236"/>
                  <a:gd name="connsiteX3" fmla="*/ 1165908 w 2555778"/>
                  <a:gd name="connsiteY3" fmla="*/ 458966 h 480236"/>
                  <a:gd name="connsiteX4" fmla="*/ 1512748 w 2555778"/>
                  <a:gd name="connsiteY4" fmla="*/ 33298 h 480236"/>
                  <a:gd name="connsiteX5" fmla="*/ 1784798 w 2555778"/>
                  <a:gd name="connsiteY5" fmla="*/ 480231 h 480236"/>
                  <a:gd name="connsiteX6" fmla="*/ 2163535 w 2555778"/>
                  <a:gd name="connsiteY6" fmla="*/ 22666 h 480236"/>
                  <a:gd name="connsiteX7" fmla="*/ 2555779 w 2555778"/>
                  <a:gd name="connsiteY7" fmla="*/ 7271 h 480236"/>
                  <a:gd name="connsiteX0" fmla="*/ 0 w 2595680"/>
                  <a:gd name="connsiteY0" fmla="*/ 474729 h 480233"/>
                  <a:gd name="connsiteX1" fmla="*/ 361866 w 2595680"/>
                  <a:gd name="connsiteY1" fmla="*/ 458965 h 480233"/>
                  <a:gd name="connsiteX2" fmla="*/ 803301 w 2595680"/>
                  <a:gd name="connsiteY2" fmla="*/ 49061 h 480233"/>
                  <a:gd name="connsiteX3" fmla="*/ 1165908 w 2595680"/>
                  <a:gd name="connsiteY3" fmla="*/ 458963 h 480233"/>
                  <a:gd name="connsiteX4" fmla="*/ 1512748 w 2595680"/>
                  <a:gd name="connsiteY4" fmla="*/ 33295 h 480233"/>
                  <a:gd name="connsiteX5" fmla="*/ 1784798 w 2595680"/>
                  <a:gd name="connsiteY5" fmla="*/ 480228 h 480233"/>
                  <a:gd name="connsiteX6" fmla="*/ 2163535 w 2595680"/>
                  <a:gd name="connsiteY6" fmla="*/ 22663 h 480233"/>
                  <a:gd name="connsiteX7" fmla="*/ 2595679 w 2595680"/>
                  <a:gd name="connsiteY7" fmla="*/ 7274 h 480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680" h="480233">
                    <a:moveTo>
                      <a:pt x="0" y="474729"/>
                    </a:moveTo>
                    <a:cubicBezTo>
                      <a:pt x="136028" y="469594"/>
                      <a:pt x="227985" y="476747"/>
                      <a:pt x="361866" y="458965"/>
                    </a:cubicBezTo>
                    <a:cubicBezTo>
                      <a:pt x="495747" y="441183"/>
                      <a:pt x="669294" y="49061"/>
                      <a:pt x="803301" y="49061"/>
                    </a:cubicBezTo>
                    <a:cubicBezTo>
                      <a:pt x="937308" y="49061"/>
                      <a:pt x="1047667" y="461591"/>
                      <a:pt x="1165908" y="458963"/>
                    </a:cubicBezTo>
                    <a:cubicBezTo>
                      <a:pt x="1284149" y="456335"/>
                      <a:pt x="1409600" y="29751"/>
                      <a:pt x="1512748" y="33295"/>
                    </a:cubicBezTo>
                    <a:cubicBezTo>
                      <a:pt x="1615896" y="36839"/>
                      <a:pt x="1676334" y="482000"/>
                      <a:pt x="1784798" y="480228"/>
                    </a:cubicBezTo>
                    <a:cubicBezTo>
                      <a:pt x="1893263" y="478456"/>
                      <a:pt x="1904061" y="138231"/>
                      <a:pt x="2163535" y="22663"/>
                    </a:cubicBezTo>
                    <a:cubicBezTo>
                      <a:pt x="2277133" y="-21639"/>
                      <a:pt x="2592395" y="13843"/>
                      <a:pt x="2595679" y="7274"/>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56" name="Diamond 155"/>
              <p:cNvSpPr/>
              <p:nvPr/>
            </p:nvSpPr>
            <p:spPr>
              <a:xfrm>
                <a:off x="4819525" y="1261952"/>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57" name="Diamond 156"/>
              <p:cNvSpPr/>
              <p:nvPr/>
            </p:nvSpPr>
            <p:spPr>
              <a:xfrm>
                <a:off x="4823520" y="870751"/>
                <a:ext cx="93405" cy="88425"/>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58" name="Diamond 157"/>
              <p:cNvSpPr/>
              <p:nvPr/>
            </p:nvSpPr>
            <p:spPr>
              <a:xfrm>
                <a:off x="4812729" y="1576466"/>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grpSp>
      <p:grpSp>
        <p:nvGrpSpPr>
          <p:cNvPr id="264" name="Group 263"/>
          <p:cNvGrpSpPr/>
          <p:nvPr/>
        </p:nvGrpSpPr>
        <p:grpSpPr>
          <a:xfrm>
            <a:off x="2802780" y="2589574"/>
            <a:ext cx="4917864" cy="1414583"/>
            <a:chOff x="2802780" y="2589574"/>
            <a:chExt cx="4917864" cy="1414583"/>
          </a:xfrm>
        </p:grpSpPr>
        <p:sp>
          <p:nvSpPr>
            <p:cNvPr id="175" name="Can 174"/>
            <p:cNvSpPr/>
            <p:nvPr/>
          </p:nvSpPr>
          <p:spPr>
            <a:xfrm rot="5400000">
              <a:off x="3426805" y="2007709"/>
              <a:ext cx="1317931" cy="2565982"/>
            </a:xfrm>
            <a:prstGeom prst="can">
              <a:avLst>
                <a:gd name="adj" fmla="val 17762"/>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27" name="Can 26"/>
            <p:cNvSpPr/>
            <p:nvPr/>
          </p:nvSpPr>
          <p:spPr>
            <a:xfrm rot="5400000">
              <a:off x="5109545" y="2842442"/>
              <a:ext cx="978364" cy="912954"/>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nvGrpSpPr>
            <p:cNvPr id="33" name="Group 32"/>
            <p:cNvGrpSpPr/>
            <p:nvPr/>
          </p:nvGrpSpPr>
          <p:grpSpPr>
            <a:xfrm>
              <a:off x="5850508" y="2971800"/>
              <a:ext cx="1870136" cy="365331"/>
              <a:chOff x="6571018" y="1609002"/>
              <a:chExt cx="1870136" cy="365331"/>
            </a:xfrm>
          </p:grpSpPr>
          <p:sp>
            <p:nvSpPr>
              <p:cNvPr id="262" name="Can 261"/>
              <p:cNvSpPr/>
              <p:nvPr/>
            </p:nvSpPr>
            <p:spPr>
              <a:xfrm rot="4805977">
                <a:off x="6927955" y="1314634"/>
                <a:ext cx="289564" cy="1003438"/>
              </a:xfrm>
              <a:prstGeom prst="can">
                <a:avLst/>
              </a:pr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202" name="Group 201"/>
              <p:cNvGrpSpPr/>
              <p:nvPr/>
            </p:nvGrpSpPr>
            <p:grpSpPr>
              <a:xfrm rot="4778213">
                <a:off x="7523549" y="906640"/>
                <a:ext cx="215243" cy="1619967"/>
                <a:chOff x="4519217" y="616423"/>
                <a:chExt cx="177887" cy="1338816"/>
              </a:xfrm>
            </p:grpSpPr>
            <p:sp>
              <p:nvSpPr>
                <p:cNvPr id="215" name="Freeform 214"/>
                <p:cNvSpPr/>
                <p:nvPr/>
              </p:nvSpPr>
              <p:spPr>
                <a:xfrm rot="5400000">
                  <a:off x="3943536" y="1201671"/>
                  <a:ext cx="1338816" cy="168320"/>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974"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605690" y="13836"/>
                        <a:pt x="2608974" y="7267"/>
                      </a:cubicBezTo>
                    </a:path>
                  </a:pathLst>
                </a:cu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216" name="Freeform 215"/>
                <p:cNvSpPr/>
                <p:nvPr/>
              </p:nvSpPr>
              <p:spPr>
                <a:xfrm rot="16200000" flipH="1">
                  <a:off x="3940794" y="1197255"/>
                  <a:ext cx="1325166" cy="168319"/>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82374"/>
                    <a:gd name="connsiteY0" fmla="*/ 474732 h 480236"/>
                    <a:gd name="connsiteX1" fmla="*/ 361866 w 2582374"/>
                    <a:gd name="connsiteY1" fmla="*/ 458968 h 480236"/>
                    <a:gd name="connsiteX2" fmla="*/ 803301 w 2582374"/>
                    <a:gd name="connsiteY2" fmla="*/ 49064 h 480236"/>
                    <a:gd name="connsiteX3" fmla="*/ 1165908 w 2582374"/>
                    <a:gd name="connsiteY3" fmla="*/ 458966 h 480236"/>
                    <a:gd name="connsiteX4" fmla="*/ 1512748 w 2582374"/>
                    <a:gd name="connsiteY4" fmla="*/ 33298 h 480236"/>
                    <a:gd name="connsiteX5" fmla="*/ 1784798 w 2582374"/>
                    <a:gd name="connsiteY5" fmla="*/ 480231 h 480236"/>
                    <a:gd name="connsiteX6" fmla="*/ 2163535 w 2582374"/>
                    <a:gd name="connsiteY6" fmla="*/ 22666 h 480236"/>
                    <a:gd name="connsiteX7" fmla="*/ 2582375 w 2582374"/>
                    <a:gd name="connsiteY7" fmla="*/ 7271 h 48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2374" h="480236">
                      <a:moveTo>
                        <a:pt x="0" y="474732"/>
                      </a:moveTo>
                      <a:cubicBezTo>
                        <a:pt x="136028" y="469597"/>
                        <a:pt x="227985" y="476750"/>
                        <a:pt x="361866" y="458968"/>
                      </a:cubicBezTo>
                      <a:cubicBezTo>
                        <a:pt x="495747" y="441186"/>
                        <a:pt x="669294" y="49064"/>
                        <a:pt x="803301" y="49064"/>
                      </a:cubicBezTo>
                      <a:cubicBezTo>
                        <a:pt x="937308" y="49064"/>
                        <a:pt x="1047667" y="461594"/>
                        <a:pt x="1165908" y="458966"/>
                      </a:cubicBezTo>
                      <a:cubicBezTo>
                        <a:pt x="1284149" y="456338"/>
                        <a:pt x="1409600" y="29754"/>
                        <a:pt x="1512748" y="33298"/>
                      </a:cubicBezTo>
                      <a:cubicBezTo>
                        <a:pt x="1615896" y="36842"/>
                        <a:pt x="1676334" y="482003"/>
                        <a:pt x="1784798" y="480231"/>
                      </a:cubicBezTo>
                      <a:cubicBezTo>
                        <a:pt x="1893263" y="478459"/>
                        <a:pt x="1904061" y="138234"/>
                        <a:pt x="2163535" y="22666"/>
                      </a:cubicBezTo>
                      <a:cubicBezTo>
                        <a:pt x="2277133" y="-21636"/>
                        <a:pt x="2579091" y="13840"/>
                        <a:pt x="2582375" y="7271"/>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17" name="Diamond 216"/>
                <p:cNvSpPr/>
                <p:nvPr/>
              </p:nvSpPr>
              <p:spPr>
                <a:xfrm>
                  <a:off x="4566572" y="1261952"/>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18" name="Diamond 217"/>
                <p:cNvSpPr/>
                <p:nvPr/>
              </p:nvSpPr>
              <p:spPr>
                <a:xfrm>
                  <a:off x="4570567" y="870751"/>
                  <a:ext cx="93405" cy="88425"/>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19" name="Diamond 218"/>
                <p:cNvSpPr/>
                <p:nvPr/>
              </p:nvSpPr>
              <p:spPr>
                <a:xfrm>
                  <a:off x="4559776" y="1576466"/>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sp>
            <p:nvSpPr>
              <p:cNvPr id="263" name="Can 254"/>
              <p:cNvSpPr/>
              <p:nvPr/>
            </p:nvSpPr>
            <p:spPr>
              <a:xfrm rot="4805977">
                <a:off x="6917776" y="1334313"/>
                <a:ext cx="293628" cy="986411"/>
              </a:xfrm>
              <a:custGeom>
                <a:avLst/>
                <a:gdLst>
                  <a:gd name="connsiteX0" fmla="*/ 0 w 289564"/>
                  <a:gd name="connsiteY0" fmla="*/ 36196 h 1003438"/>
                  <a:gd name="connsiteX1" fmla="*/ 144782 w 289564"/>
                  <a:gd name="connsiteY1" fmla="*/ 72392 h 1003438"/>
                  <a:gd name="connsiteX2" fmla="*/ 289564 w 289564"/>
                  <a:gd name="connsiteY2" fmla="*/ 36196 h 1003438"/>
                  <a:gd name="connsiteX3" fmla="*/ 289564 w 289564"/>
                  <a:gd name="connsiteY3" fmla="*/ 967243 h 1003438"/>
                  <a:gd name="connsiteX4" fmla="*/ 144782 w 289564"/>
                  <a:gd name="connsiteY4" fmla="*/ 1003439 h 1003438"/>
                  <a:gd name="connsiteX5" fmla="*/ 0 w 289564"/>
                  <a:gd name="connsiteY5" fmla="*/ 967243 h 1003438"/>
                  <a:gd name="connsiteX6" fmla="*/ 0 w 289564"/>
                  <a:gd name="connsiteY6" fmla="*/ 36196 h 1003438"/>
                  <a:gd name="connsiteX0" fmla="*/ 0 w 289564"/>
                  <a:gd name="connsiteY0" fmla="*/ 36196 h 1003438"/>
                  <a:gd name="connsiteX1" fmla="*/ 144782 w 289564"/>
                  <a:gd name="connsiteY1" fmla="*/ 0 h 1003438"/>
                  <a:gd name="connsiteX2" fmla="*/ 289564 w 289564"/>
                  <a:gd name="connsiteY2" fmla="*/ 36196 h 1003438"/>
                  <a:gd name="connsiteX3" fmla="*/ 144782 w 289564"/>
                  <a:gd name="connsiteY3" fmla="*/ 72392 h 1003438"/>
                  <a:gd name="connsiteX4" fmla="*/ 0 w 289564"/>
                  <a:gd name="connsiteY4" fmla="*/ 36196 h 1003438"/>
                  <a:gd name="connsiteX0" fmla="*/ 289564 w 289564"/>
                  <a:gd name="connsiteY0" fmla="*/ 36196 h 1003438"/>
                  <a:gd name="connsiteX1" fmla="*/ 144782 w 289564"/>
                  <a:gd name="connsiteY1" fmla="*/ 72392 h 1003438"/>
                  <a:gd name="connsiteX2" fmla="*/ 0 w 289564"/>
                  <a:gd name="connsiteY2" fmla="*/ 36196 h 1003438"/>
                  <a:gd name="connsiteX3" fmla="*/ 144782 w 289564"/>
                  <a:gd name="connsiteY3" fmla="*/ 0 h 1003438"/>
                  <a:gd name="connsiteX4" fmla="*/ 289564 w 289564"/>
                  <a:gd name="connsiteY4" fmla="*/ 36196 h 1003438"/>
                  <a:gd name="connsiteX5" fmla="*/ 289564 w 289564"/>
                  <a:gd name="connsiteY5" fmla="*/ 967243 h 1003438"/>
                  <a:gd name="connsiteX6" fmla="*/ 144782 w 289564"/>
                  <a:gd name="connsiteY6" fmla="*/ 1003439 h 1003438"/>
                  <a:gd name="connsiteX7" fmla="*/ 0 w 289564"/>
                  <a:gd name="connsiteY7" fmla="*/ 967243 h 1003438"/>
                  <a:gd name="connsiteX8" fmla="*/ 0 w 289564"/>
                  <a:gd name="connsiteY8" fmla="*/ 36196 h 1003438"/>
                  <a:gd name="connsiteX0" fmla="*/ 39 w 289603"/>
                  <a:gd name="connsiteY0" fmla="*/ 36196 h 1003439"/>
                  <a:gd name="connsiteX1" fmla="*/ 144821 w 289603"/>
                  <a:gd name="connsiteY1" fmla="*/ 72392 h 1003439"/>
                  <a:gd name="connsiteX2" fmla="*/ 289603 w 289603"/>
                  <a:gd name="connsiteY2" fmla="*/ 36196 h 1003439"/>
                  <a:gd name="connsiteX3" fmla="*/ 289603 w 289603"/>
                  <a:gd name="connsiteY3" fmla="*/ 967243 h 1003439"/>
                  <a:gd name="connsiteX4" fmla="*/ 144821 w 289603"/>
                  <a:gd name="connsiteY4" fmla="*/ 1003439 h 1003439"/>
                  <a:gd name="connsiteX5" fmla="*/ 39 w 289603"/>
                  <a:gd name="connsiteY5" fmla="*/ 967243 h 1003439"/>
                  <a:gd name="connsiteX6" fmla="*/ 39 w 289603"/>
                  <a:gd name="connsiteY6" fmla="*/ 36196 h 1003439"/>
                  <a:gd name="connsiteX0" fmla="*/ 39 w 289603"/>
                  <a:gd name="connsiteY0" fmla="*/ 36196 h 1003439"/>
                  <a:gd name="connsiteX1" fmla="*/ 144821 w 289603"/>
                  <a:gd name="connsiteY1" fmla="*/ 0 h 1003439"/>
                  <a:gd name="connsiteX2" fmla="*/ 289603 w 289603"/>
                  <a:gd name="connsiteY2" fmla="*/ 36196 h 1003439"/>
                  <a:gd name="connsiteX3" fmla="*/ 144821 w 289603"/>
                  <a:gd name="connsiteY3" fmla="*/ 72392 h 1003439"/>
                  <a:gd name="connsiteX4" fmla="*/ 39 w 289603"/>
                  <a:gd name="connsiteY4" fmla="*/ 36196 h 1003439"/>
                  <a:gd name="connsiteX0" fmla="*/ 289603 w 289603"/>
                  <a:gd name="connsiteY0" fmla="*/ 36196 h 1003439"/>
                  <a:gd name="connsiteX1" fmla="*/ 144821 w 289603"/>
                  <a:gd name="connsiteY1" fmla="*/ 72392 h 1003439"/>
                  <a:gd name="connsiteX2" fmla="*/ 39 w 289603"/>
                  <a:gd name="connsiteY2" fmla="*/ 36196 h 1003439"/>
                  <a:gd name="connsiteX3" fmla="*/ 134338 w 289603"/>
                  <a:gd name="connsiteY3" fmla="*/ 424672 h 1003439"/>
                  <a:gd name="connsiteX4" fmla="*/ 289603 w 289603"/>
                  <a:gd name="connsiteY4" fmla="*/ 36196 h 1003439"/>
                  <a:gd name="connsiteX5" fmla="*/ 289603 w 289603"/>
                  <a:gd name="connsiteY5" fmla="*/ 967243 h 1003439"/>
                  <a:gd name="connsiteX6" fmla="*/ 144821 w 289603"/>
                  <a:gd name="connsiteY6" fmla="*/ 1003439 h 1003439"/>
                  <a:gd name="connsiteX7" fmla="*/ 39 w 289603"/>
                  <a:gd name="connsiteY7" fmla="*/ 967243 h 1003439"/>
                  <a:gd name="connsiteX8" fmla="*/ 39 w 289603"/>
                  <a:gd name="connsiteY8" fmla="*/ 36196 h 1003439"/>
                  <a:gd name="connsiteX0" fmla="*/ 408 w 289972"/>
                  <a:gd name="connsiteY0" fmla="*/ 19168 h 986411"/>
                  <a:gd name="connsiteX1" fmla="*/ 145190 w 289972"/>
                  <a:gd name="connsiteY1" fmla="*/ 55364 h 986411"/>
                  <a:gd name="connsiteX2" fmla="*/ 289972 w 289972"/>
                  <a:gd name="connsiteY2" fmla="*/ 19168 h 986411"/>
                  <a:gd name="connsiteX3" fmla="*/ 289972 w 289972"/>
                  <a:gd name="connsiteY3" fmla="*/ 950215 h 986411"/>
                  <a:gd name="connsiteX4" fmla="*/ 145190 w 289972"/>
                  <a:gd name="connsiteY4" fmla="*/ 986411 h 986411"/>
                  <a:gd name="connsiteX5" fmla="*/ 408 w 289972"/>
                  <a:gd name="connsiteY5" fmla="*/ 950215 h 986411"/>
                  <a:gd name="connsiteX6" fmla="*/ 408 w 289972"/>
                  <a:gd name="connsiteY6" fmla="*/ 19168 h 986411"/>
                  <a:gd name="connsiteX0" fmla="*/ 408 w 289972"/>
                  <a:gd name="connsiteY0" fmla="*/ 19168 h 986411"/>
                  <a:gd name="connsiteX1" fmla="*/ 115518 w 289972"/>
                  <a:gd name="connsiteY1" fmla="*/ 226683 h 986411"/>
                  <a:gd name="connsiteX2" fmla="*/ 289972 w 289972"/>
                  <a:gd name="connsiteY2" fmla="*/ 19168 h 986411"/>
                  <a:gd name="connsiteX3" fmla="*/ 145190 w 289972"/>
                  <a:gd name="connsiteY3" fmla="*/ 55364 h 986411"/>
                  <a:gd name="connsiteX4" fmla="*/ 408 w 289972"/>
                  <a:gd name="connsiteY4" fmla="*/ 19168 h 986411"/>
                  <a:gd name="connsiteX0" fmla="*/ 289972 w 289972"/>
                  <a:gd name="connsiteY0" fmla="*/ 19168 h 986411"/>
                  <a:gd name="connsiteX1" fmla="*/ 145190 w 289972"/>
                  <a:gd name="connsiteY1" fmla="*/ 55364 h 986411"/>
                  <a:gd name="connsiteX2" fmla="*/ 408 w 289972"/>
                  <a:gd name="connsiteY2" fmla="*/ 19168 h 986411"/>
                  <a:gd name="connsiteX3" fmla="*/ 134707 w 289972"/>
                  <a:gd name="connsiteY3" fmla="*/ 407644 h 986411"/>
                  <a:gd name="connsiteX4" fmla="*/ 289972 w 289972"/>
                  <a:gd name="connsiteY4" fmla="*/ 19168 h 986411"/>
                  <a:gd name="connsiteX5" fmla="*/ 289972 w 289972"/>
                  <a:gd name="connsiteY5" fmla="*/ 950215 h 986411"/>
                  <a:gd name="connsiteX6" fmla="*/ 145190 w 289972"/>
                  <a:gd name="connsiteY6" fmla="*/ 986411 h 986411"/>
                  <a:gd name="connsiteX7" fmla="*/ 408 w 289972"/>
                  <a:gd name="connsiteY7" fmla="*/ 950215 h 986411"/>
                  <a:gd name="connsiteX8" fmla="*/ 408 w 289972"/>
                  <a:gd name="connsiteY8" fmla="*/ 19168 h 986411"/>
                  <a:gd name="connsiteX0" fmla="*/ 40 w 293628"/>
                  <a:gd name="connsiteY0" fmla="*/ 19168 h 986411"/>
                  <a:gd name="connsiteX1" fmla="*/ 144822 w 293628"/>
                  <a:gd name="connsiteY1" fmla="*/ 55364 h 986411"/>
                  <a:gd name="connsiteX2" fmla="*/ 289604 w 293628"/>
                  <a:gd name="connsiteY2" fmla="*/ 19168 h 986411"/>
                  <a:gd name="connsiteX3" fmla="*/ 289604 w 293628"/>
                  <a:gd name="connsiteY3" fmla="*/ 950215 h 986411"/>
                  <a:gd name="connsiteX4" fmla="*/ 144822 w 293628"/>
                  <a:gd name="connsiteY4" fmla="*/ 986411 h 986411"/>
                  <a:gd name="connsiteX5" fmla="*/ 40 w 293628"/>
                  <a:gd name="connsiteY5" fmla="*/ 950215 h 986411"/>
                  <a:gd name="connsiteX6" fmla="*/ 40 w 293628"/>
                  <a:gd name="connsiteY6" fmla="*/ 19168 h 986411"/>
                  <a:gd name="connsiteX0" fmla="*/ 40 w 293628"/>
                  <a:gd name="connsiteY0" fmla="*/ 19168 h 986411"/>
                  <a:gd name="connsiteX1" fmla="*/ 289604 w 293628"/>
                  <a:gd name="connsiteY1" fmla="*/ 19168 h 986411"/>
                  <a:gd name="connsiteX2" fmla="*/ 144822 w 293628"/>
                  <a:gd name="connsiteY2" fmla="*/ 55364 h 986411"/>
                  <a:gd name="connsiteX3" fmla="*/ 40 w 293628"/>
                  <a:gd name="connsiteY3" fmla="*/ 19168 h 986411"/>
                  <a:gd name="connsiteX0" fmla="*/ 289604 w 293628"/>
                  <a:gd name="connsiteY0" fmla="*/ 19168 h 986411"/>
                  <a:gd name="connsiteX1" fmla="*/ 144822 w 293628"/>
                  <a:gd name="connsiteY1" fmla="*/ 55364 h 986411"/>
                  <a:gd name="connsiteX2" fmla="*/ 40 w 293628"/>
                  <a:gd name="connsiteY2" fmla="*/ 19168 h 986411"/>
                  <a:gd name="connsiteX3" fmla="*/ 134339 w 293628"/>
                  <a:gd name="connsiteY3" fmla="*/ 407644 h 986411"/>
                  <a:gd name="connsiteX4" fmla="*/ 289604 w 293628"/>
                  <a:gd name="connsiteY4" fmla="*/ 19168 h 986411"/>
                  <a:gd name="connsiteX5" fmla="*/ 289604 w 293628"/>
                  <a:gd name="connsiteY5" fmla="*/ 950215 h 986411"/>
                  <a:gd name="connsiteX6" fmla="*/ 144822 w 293628"/>
                  <a:gd name="connsiteY6" fmla="*/ 986411 h 986411"/>
                  <a:gd name="connsiteX7" fmla="*/ 40 w 293628"/>
                  <a:gd name="connsiteY7" fmla="*/ 950215 h 986411"/>
                  <a:gd name="connsiteX8" fmla="*/ 40 w 293628"/>
                  <a:gd name="connsiteY8" fmla="*/ 19168 h 98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628" h="986411" stroke="0" extrusionOk="0">
                    <a:moveTo>
                      <a:pt x="40" y="19168"/>
                    </a:moveTo>
                    <a:cubicBezTo>
                      <a:pt x="40" y="39158"/>
                      <a:pt x="64861" y="55364"/>
                      <a:pt x="144822" y="55364"/>
                    </a:cubicBezTo>
                    <a:cubicBezTo>
                      <a:pt x="224783" y="55364"/>
                      <a:pt x="289604" y="39158"/>
                      <a:pt x="289604" y="19168"/>
                    </a:cubicBezTo>
                    <a:lnTo>
                      <a:pt x="289604" y="950215"/>
                    </a:lnTo>
                    <a:cubicBezTo>
                      <a:pt x="289604" y="970205"/>
                      <a:pt x="224783" y="986411"/>
                      <a:pt x="144822" y="986411"/>
                    </a:cubicBezTo>
                    <a:cubicBezTo>
                      <a:pt x="64861" y="986411"/>
                      <a:pt x="40" y="970205"/>
                      <a:pt x="40" y="950215"/>
                    </a:cubicBezTo>
                    <a:lnTo>
                      <a:pt x="40" y="19168"/>
                    </a:lnTo>
                    <a:close/>
                  </a:path>
                  <a:path w="293628" h="986411" fill="lighten" stroke="0" extrusionOk="0">
                    <a:moveTo>
                      <a:pt x="40" y="19168"/>
                    </a:moveTo>
                    <a:cubicBezTo>
                      <a:pt x="24170" y="13135"/>
                      <a:pt x="265474" y="13135"/>
                      <a:pt x="289604" y="19168"/>
                    </a:cubicBezTo>
                    <a:cubicBezTo>
                      <a:pt x="313734" y="25201"/>
                      <a:pt x="224783" y="55364"/>
                      <a:pt x="144822" y="55364"/>
                    </a:cubicBezTo>
                    <a:cubicBezTo>
                      <a:pt x="64861" y="55364"/>
                      <a:pt x="4985" y="-9385"/>
                      <a:pt x="40" y="19168"/>
                    </a:cubicBezTo>
                    <a:close/>
                  </a:path>
                  <a:path w="293628" h="986411" fill="none" extrusionOk="0">
                    <a:moveTo>
                      <a:pt x="289604" y="19168"/>
                    </a:moveTo>
                    <a:cubicBezTo>
                      <a:pt x="289604" y="39158"/>
                      <a:pt x="224783" y="55364"/>
                      <a:pt x="144822" y="55364"/>
                    </a:cubicBezTo>
                    <a:cubicBezTo>
                      <a:pt x="64861" y="55364"/>
                      <a:pt x="1787" y="-39545"/>
                      <a:pt x="40" y="19168"/>
                    </a:cubicBezTo>
                    <a:cubicBezTo>
                      <a:pt x="-1707" y="77881"/>
                      <a:pt x="54378" y="407644"/>
                      <a:pt x="134339" y="407644"/>
                    </a:cubicBezTo>
                    <a:cubicBezTo>
                      <a:pt x="214300" y="407644"/>
                      <a:pt x="289604" y="-822"/>
                      <a:pt x="289604" y="19168"/>
                    </a:cubicBezTo>
                    <a:lnTo>
                      <a:pt x="289604" y="950215"/>
                    </a:lnTo>
                    <a:cubicBezTo>
                      <a:pt x="289604" y="970205"/>
                      <a:pt x="224783" y="986411"/>
                      <a:pt x="144822" y="986411"/>
                    </a:cubicBezTo>
                    <a:cubicBezTo>
                      <a:pt x="64861" y="986411"/>
                      <a:pt x="40" y="970205"/>
                      <a:pt x="40" y="950215"/>
                    </a:cubicBezTo>
                    <a:lnTo>
                      <a:pt x="40" y="19168"/>
                    </a:lnTo>
                  </a:path>
                </a:pathLst>
              </a:cu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nvGrpSpPr>
            <p:cNvPr id="32" name="Group 31"/>
            <p:cNvGrpSpPr/>
            <p:nvPr/>
          </p:nvGrpSpPr>
          <p:grpSpPr>
            <a:xfrm>
              <a:off x="5835800" y="3512078"/>
              <a:ext cx="1815026" cy="492079"/>
              <a:chOff x="7077148" y="1958562"/>
              <a:chExt cx="1815026" cy="492079"/>
            </a:xfrm>
          </p:grpSpPr>
          <p:sp>
            <p:nvSpPr>
              <p:cNvPr id="258" name="Can 257"/>
              <p:cNvSpPr/>
              <p:nvPr/>
            </p:nvSpPr>
            <p:spPr>
              <a:xfrm rot="17722603" flipV="1">
                <a:off x="7434085" y="1601625"/>
                <a:ext cx="289564" cy="1003438"/>
              </a:xfrm>
              <a:prstGeom prst="can">
                <a:avLst/>
              </a:pr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203" name="Group 202"/>
              <p:cNvGrpSpPr/>
              <p:nvPr/>
            </p:nvGrpSpPr>
            <p:grpSpPr>
              <a:xfrm rot="6997684" flipH="1">
                <a:off x="7966140" y="1524606"/>
                <a:ext cx="210870" cy="1641199"/>
                <a:chOff x="3328494" y="1403909"/>
                <a:chExt cx="231958" cy="1356363"/>
              </a:xfrm>
            </p:grpSpPr>
            <p:sp>
              <p:nvSpPr>
                <p:cNvPr id="210" name="Freeform 209"/>
                <p:cNvSpPr/>
                <p:nvPr/>
              </p:nvSpPr>
              <p:spPr>
                <a:xfrm rot="5400000">
                  <a:off x="2772664" y="1972485"/>
                  <a:ext cx="1356363" cy="219212"/>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43168"/>
                    <a:gd name="connsiteY0" fmla="*/ 464395 h 469899"/>
                    <a:gd name="connsiteX1" fmla="*/ 361866 w 2643168"/>
                    <a:gd name="connsiteY1" fmla="*/ 448631 h 469899"/>
                    <a:gd name="connsiteX2" fmla="*/ 803301 w 2643168"/>
                    <a:gd name="connsiteY2" fmla="*/ 38727 h 469899"/>
                    <a:gd name="connsiteX3" fmla="*/ 1165908 w 2643168"/>
                    <a:gd name="connsiteY3" fmla="*/ 448629 h 469899"/>
                    <a:gd name="connsiteX4" fmla="*/ 1512748 w 2643168"/>
                    <a:gd name="connsiteY4" fmla="*/ 22961 h 469899"/>
                    <a:gd name="connsiteX5" fmla="*/ 1784798 w 2643168"/>
                    <a:gd name="connsiteY5" fmla="*/ 469894 h 469899"/>
                    <a:gd name="connsiteX6" fmla="*/ 2163535 w 2643168"/>
                    <a:gd name="connsiteY6" fmla="*/ 12329 h 469899"/>
                    <a:gd name="connsiteX7" fmla="*/ 2643168 w 2643168"/>
                    <a:gd name="connsiteY7" fmla="*/ 51312 h 46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168" h="469899">
                      <a:moveTo>
                        <a:pt x="0" y="464395"/>
                      </a:moveTo>
                      <a:cubicBezTo>
                        <a:pt x="136028" y="459260"/>
                        <a:pt x="227985" y="466413"/>
                        <a:pt x="361866" y="448631"/>
                      </a:cubicBezTo>
                      <a:cubicBezTo>
                        <a:pt x="495747" y="430849"/>
                        <a:pt x="669294" y="38727"/>
                        <a:pt x="803301" y="38727"/>
                      </a:cubicBezTo>
                      <a:cubicBezTo>
                        <a:pt x="937308" y="38727"/>
                        <a:pt x="1047667" y="451257"/>
                        <a:pt x="1165908" y="448629"/>
                      </a:cubicBezTo>
                      <a:cubicBezTo>
                        <a:pt x="1284149" y="446001"/>
                        <a:pt x="1409600" y="19417"/>
                        <a:pt x="1512748" y="22961"/>
                      </a:cubicBezTo>
                      <a:cubicBezTo>
                        <a:pt x="1615896" y="26505"/>
                        <a:pt x="1676334" y="471666"/>
                        <a:pt x="1784798" y="469894"/>
                      </a:cubicBezTo>
                      <a:cubicBezTo>
                        <a:pt x="1893263" y="468122"/>
                        <a:pt x="1904061" y="127897"/>
                        <a:pt x="2163535" y="12329"/>
                      </a:cubicBezTo>
                      <a:cubicBezTo>
                        <a:pt x="2277133" y="-31973"/>
                        <a:pt x="2639884" y="57881"/>
                        <a:pt x="2643168" y="51312"/>
                      </a:cubicBezTo>
                    </a:path>
                  </a:pathLst>
                </a:custGeom>
                <a:ln w="7620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211" name="Freeform 210"/>
                <p:cNvSpPr/>
                <p:nvPr/>
              </p:nvSpPr>
              <p:spPr>
                <a:xfrm rot="16200000" flipH="1">
                  <a:off x="2794988" y="1939823"/>
                  <a:ext cx="1291045" cy="224034"/>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882"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512598" y="13836"/>
                        <a:pt x="2515882" y="7267"/>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12" name="Diamond 211"/>
                <p:cNvSpPr/>
                <p:nvPr/>
              </p:nvSpPr>
              <p:spPr>
                <a:xfrm>
                  <a:off x="3391536" y="2049438"/>
                  <a:ext cx="136755"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3" name="Diamond 212"/>
                <p:cNvSpPr/>
                <p:nvPr/>
              </p:nvSpPr>
              <p:spPr>
                <a:xfrm>
                  <a:off x="3396853" y="1658237"/>
                  <a:ext cx="124323" cy="88425"/>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4" name="Diamond 213"/>
                <p:cNvSpPr/>
                <p:nvPr/>
              </p:nvSpPr>
              <p:spPr>
                <a:xfrm>
                  <a:off x="3382490" y="2363952"/>
                  <a:ext cx="136755"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Can 254"/>
              <p:cNvSpPr/>
              <p:nvPr/>
            </p:nvSpPr>
            <p:spPr>
              <a:xfrm rot="17722603" flipV="1">
                <a:off x="7425231" y="1613131"/>
                <a:ext cx="293628" cy="986411"/>
              </a:xfrm>
              <a:custGeom>
                <a:avLst/>
                <a:gdLst>
                  <a:gd name="connsiteX0" fmla="*/ 0 w 289564"/>
                  <a:gd name="connsiteY0" fmla="*/ 36196 h 1003438"/>
                  <a:gd name="connsiteX1" fmla="*/ 144782 w 289564"/>
                  <a:gd name="connsiteY1" fmla="*/ 72392 h 1003438"/>
                  <a:gd name="connsiteX2" fmla="*/ 289564 w 289564"/>
                  <a:gd name="connsiteY2" fmla="*/ 36196 h 1003438"/>
                  <a:gd name="connsiteX3" fmla="*/ 289564 w 289564"/>
                  <a:gd name="connsiteY3" fmla="*/ 967243 h 1003438"/>
                  <a:gd name="connsiteX4" fmla="*/ 144782 w 289564"/>
                  <a:gd name="connsiteY4" fmla="*/ 1003439 h 1003438"/>
                  <a:gd name="connsiteX5" fmla="*/ 0 w 289564"/>
                  <a:gd name="connsiteY5" fmla="*/ 967243 h 1003438"/>
                  <a:gd name="connsiteX6" fmla="*/ 0 w 289564"/>
                  <a:gd name="connsiteY6" fmla="*/ 36196 h 1003438"/>
                  <a:gd name="connsiteX0" fmla="*/ 0 w 289564"/>
                  <a:gd name="connsiteY0" fmla="*/ 36196 h 1003438"/>
                  <a:gd name="connsiteX1" fmla="*/ 144782 w 289564"/>
                  <a:gd name="connsiteY1" fmla="*/ 0 h 1003438"/>
                  <a:gd name="connsiteX2" fmla="*/ 289564 w 289564"/>
                  <a:gd name="connsiteY2" fmla="*/ 36196 h 1003438"/>
                  <a:gd name="connsiteX3" fmla="*/ 144782 w 289564"/>
                  <a:gd name="connsiteY3" fmla="*/ 72392 h 1003438"/>
                  <a:gd name="connsiteX4" fmla="*/ 0 w 289564"/>
                  <a:gd name="connsiteY4" fmla="*/ 36196 h 1003438"/>
                  <a:gd name="connsiteX0" fmla="*/ 289564 w 289564"/>
                  <a:gd name="connsiteY0" fmla="*/ 36196 h 1003438"/>
                  <a:gd name="connsiteX1" fmla="*/ 144782 w 289564"/>
                  <a:gd name="connsiteY1" fmla="*/ 72392 h 1003438"/>
                  <a:gd name="connsiteX2" fmla="*/ 0 w 289564"/>
                  <a:gd name="connsiteY2" fmla="*/ 36196 h 1003438"/>
                  <a:gd name="connsiteX3" fmla="*/ 144782 w 289564"/>
                  <a:gd name="connsiteY3" fmla="*/ 0 h 1003438"/>
                  <a:gd name="connsiteX4" fmla="*/ 289564 w 289564"/>
                  <a:gd name="connsiteY4" fmla="*/ 36196 h 1003438"/>
                  <a:gd name="connsiteX5" fmla="*/ 289564 w 289564"/>
                  <a:gd name="connsiteY5" fmla="*/ 967243 h 1003438"/>
                  <a:gd name="connsiteX6" fmla="*/ 144782 w 289564"/>
                  <a:gd name="connsiteY6" fmla="*/ 1003439 h 1003438"/>
                  <a:gd name="connsiteX7" fmla="*/ 0 w 289564"/>
                  <a:gd name="connsiteY7" fmla="*/ 967243 h 1003438"/>
                  <a:gd name="connsiteX8" fmla="*/ 0 w 289564"/>
                  <a:gd name="connsiteY8" fmla="*/ 36196 h 1003438"/>
                  <a:gd name="connsiteX0" fmla="*/ 39 w 289603"/>
                  <a:gd name="connsiteY0" fmla="*/ 36196 h 1003439"/>
                  <a:gd name="connsiteX1" fmla="*/ 144821 w 289603"/>
                  <a:gd name="connsiteY1" fmla="*/ 72392 h 1003439"/>
                  <a:gd name="connsiteX2" fmla="*/ 289603 w 289603"/>
                  <a:gd name="connsiteY2" fmla="*/ 36196 h 1003439"/>
                  <a:gd name="connsiteX3" fmla="*/ 289603 w 289603"/>
                  <a:gd name="connsiteY3" fmla="*/ 967243 h 1003439"/>
                  <a:gd name="connsiteX4" fmla="*/ 144821 w 289603"/>
                  <a:gd name="connsiteY4" fmla="*/ 1003439 h 1003439"/>
                  <a:gd name="connsiteX5" fmla="*/ 39 w 289603"/>
                  <a:gd name="connsiteY5" fmla="*/ 967243 h 1003439"/>
                  <a:gd name="connsiteX6" fmla="*/ 39 w 289603"/>
                  <a:gd name="connsiteY6" fmla="*/ 36196 h 1003439"/>
                  <a:gd name="connsiteX0" fmla="*/ 39 w 289603"/>
                  <a:gd name="connsiteY0" fmla="*/ 36196 h 1003439"/>
                  <a:gd name="connsiteX1" fmla="*/ 144821 w 289603"/>
                  <a:gd name="connsiteY1" fmla="*/ 0 h 1003439"/>
                  <a:gd name="connsiteX2" fmla="*/ 289603 w 289603"/>
                  <a:gd name="connsiteY2" fmla="*/ 36196 h 1003439"/>
                  <a:gd name="connsiteX3" fmla="*/ 144821 w 289603"/>
                  <a:gd name="connsiteY3" fmla="*/ 72392 h 1003439"/>
                  <a:gd name="connsiteX4" fmla="*/ 39 w 289603"/>
                  <a:gd name="connsiteY4" fmla="*/ 36196 h 1003439"/>
                  <a:gd name="connsiteX0" fmla="*/ 289603 w 289603"/>
                  <a:gd name="connsiteY0" fmla="*/ 36196 h 1003439"/>
                  <a:gd name="connsiteX1" fmla="*/ 144821 w 289603"/>
                  <a:gd name="connsiteY1" fmla="*/ 72392 h 1003439"/>
                  <a:gd name="connsiteX2" fmla="*/ 39 w 289603"/>
                  <a:gd name="connsiteY2" fmla="*/ 36196 h 1003439"/>
                  <a:gd name="connsiteX3" fmla="*/ 134338 w 289603"/>
                  <a:gd name="connsiteY3" fmla="*/ 424672 h 1003439"/>
                  <a:gd name="connsiteX4" fmla="*/ 289603 w 289603"/>
                  <a:gd name="connsiteY4" fmla="*/ 36196 h 1003439"/>
                  <a:gd name="connsiteX5" fmla="*/ 289603 w 289603"/>
                  <a:gd name="connsiteY5" fmla="*/ 967243 h 1003439"/>
                  <a:gd name="connsiteX6" fmla="*/ 144821 w 289603"/>
                  <a:gd name="connsiteY6" fmla="*/ 1003439 h 1003439"/>
                  <a:gd name="connsiteX7" fmla="*/ 39 w 289603"/>
                  <a:gd name="connsiteY7" fmla="*/ 967243 h 1003439"/>
                  <a:gd name="connsiteX8" fmla="*/ 39 w 289603"/>
                  <a:gd name="connsiteY8" fmla="*/ 36196 h 1003439"/>
                  <a:gd name="connsiteX0" fmla="*/ 408 w 289972"/>
                  <a:gd name="connsiteY0" fmla="*/ 19168 h 986411"/>
                  <a:gd name="connsiteX1" fmla="*/ 145190 w 289972"/>
                  <a:gd name="connsiteY1" fmla="*/ 55364 h 986411"/>
                  <a:gd name="connsiteX2" fmla="*/ 289972 w 289972"/>
                  <a:gd name="connsiteY2" fmla="*/ 19168 h 986411"/>
                  <a:gd name="connsiteX3" fmla="*/ 289972 w 289972"/>
                  <a:gd name="connsiteY3" fmla="*/ 950215 h 986411"/>
                  <a:gd name="connsiteX4" fmla="*/ 145190 w 289972"/>
                  <a:gd name="connsiteY4" fmla="*/ 986411 h 986411"/>
                  <a:gd name="connsiteX5" fmla="*/ 408 w 289972"/>
                  <a:gd name="connsiteY5" fmla="*/ 950215 h 986411"/>
                  <a:gd name="connsiteX6" fmla="*/ 408 w 289972"/>
                  <a:gd name="connsiteY6" fmla="*/ 19168 h 986411"/>
                  <a:gd name="connsiteX0" fmla="*/ 408 w 289972"/>
                  <a:gd name="connsiteY0" fmla="*/ 19168 h 986411"/>
                  <a:gd name="connsiteX1" fmla="*/ 115518 w 289972"/>
                  <a:gd name="connsiteY1" fmla="*/ 226683 h 986411"/>
                  <a:gd name="connsiteX2" fmla="*/ 289972 w 289972"/>
                  <a:gd name="connsiteY2" fmla="*/ 19168 h 986411"/>
                  <a:gd name="connsiteX3" fmla="*/ 145190 w 289972"/>
                  <a:gd name="connsiteY3" fmla="*/ 55364 h 986411"/>
                  <a:gd name="connsiteX4" fmla="*/ 408 w 289972"/>
                  <a:gd name="connsiteY4" fmla="*/ 19168 h 986411"/>
                  <a:gd name="connsiteX0" fmla="*/ 289972 w 289972"/>
                  <a:gd name="connsiteY0" fmla="*/ 19168 h 986411"/>
                  <a:gd name="connsiteX1" fmla="*/ 145190 w 289972"/>
                  <a:gd name="connsiteY1" fmla="*/ 55364 h 986411"/>
                  <a:gd name="connsiteX2" fmla="*/ 408 w 289972"/>
                  <a:gd name="connsiteY2" fmla="*/ 19168 h 986411"/>
                  <a:gd name="connsiteX3" fmla="*/ 134707 w 289972"/>
                  <a:gd name="connsiteY3" fmla="*/ 407644 h 986411"/>
                  <a:gd name="connsiteX4" fmla="*/ 289972 w 289972"/>
                  <a:gd name="connsiteY4" fmla="*/ 19168 h 986411"/>
                  <a:gd name="connsiteX5" fmla="*/ 289972 w 289972"/>
                  <a:gd name="connsiteY5" fmla="*/ 950215 h 986411"/>
                  <a:gd name="connsiteX6" fmla="*/ 145190 w 289972"/>
                  <a:gd name="connsiteY6" fmla="*/ 986411 h 986411"/>
                  <a:gd name="connsiteX7" fmla="*/ 408 w 289972"/>
                  <a:gd name="connsiteY7" fmla="*/ 950215 h 986411"/>
                  <a:gd name="connsiteX8" fmla="*/ 408 w 289972"/>
                  <a:gd name="connsiteY8" fmla="*/ 19168 h 986411"/>
                  <a:gd name="connsiteX0" fmla="*/ 40 w 293628"/>
                  <a:gd name="connsiteY0" fmla="*/ 19168 h 986411"/>
                  <a:gd name="connsiteX1" fmla="*/ 144822 w 293628"/>
                  <a:gd name="connsiteY1" fmla="*/ 55364 h 986411"/>
                  <a:gd name="connsiteX2" fmla="*/ 289604 w 293628"/>
                  <a:gd name="connsiteY2" fmla="*/ 19168 h 986411"/>
                  <a:gd name="connsiteX3" fmla="*/ 289604 w 293628"/>
                  <a:gd name="connsiteY3" fmla="*/ 950215 h 986411"/>
                  <a:gd name="connsiteX4" fmla="*/ 144822 w 293628"/>
                  <a:gd name="connsiteY4" fmla="*/ 986411 h 986411"/>
                  <a:gd name="connsiteX5" fmla="*/ 40 w 293628"/>
                  <a:gd name="connsiteY5" fmla="*/ 950215 h 986411"/>
                  <a:gd name="connsiteX6" fmla="*/ 40 w 293628"/>
                  <a:gd name="connsiteY6" fmla="*/ 19168 h 986411"/>
                  <a:gd name="connsiteX0" fmla="*/ 40 w 293628"/>
                  <a:gd name="connsiteY0" fmla="*/ 19168 h 986411"/>
                  <a:gd name="connsiteX1" fmla="*/ 289604 w 293628"/>
                  <a:gd name="connsiteY1" fmla="*/ 19168 h 986411"/>
                  <a:gd name="connsiteX2" fmla="*/ 144822 w 293628"/>
                  <a:gd name="connsiteY2" fmla="*/ 55364 h 986411"/>
                  <a:gd name="connsiteX3" fmla="*/ 40 w 293628"/>
                  <a:gd name="connsiteY3" fmla="*/ 19168 h 986411"/>
                  <a:gd name="connsiteX0" fmla="*/ 289604 w 293628"/>
                  <a:gd name="connsiteY0" fmla="*/ 19168 h 986411"/>
                  <a:gd name="connsiteX1" fmla="*/ 144822 w 293628"/>
                  <a:gd name="connsiteY1" fmla="*/ 55364 h 986411"/>
                  <a:gd name="connsiteX2" fmla="*/ 40 w 293628"/>
                  <a:gd name="connsiteY2" fmla="*/ 19168 h 986411"/>
                  <a:gd name="connsiteX3" fmla="*/ 134339 w 293628"/>
                  <a:gd name="connsiteY3" fmla="*/ 407644 h 986411"/>
                  <a:gd name="connsiteX4" fmla="*/ 289604 w 293628"/>
                  <a:gd name="connsiteY4" fmla="*/ 19168 h 986411"/>
                  <a:gd name="connsiteX5" fmla="*/ 289604 w 293628"/>
                  <a:gd name="connsiteY5" fmla="*/ 950215 h 986411"/>
                  <a:gd name="connsiteX6" fmla="*/ 144822 w 293628"/>
                  <a:gd name="connsiteY6" fmla="*/ 986411 h 986411"/>
                  <a:gd name="connsiteX7" fmla="*/ 40 w 293628"/>
                  <a:gd name="connsiteY7" fmla="*/ 950215 h 986411"/>
                  <a:gd name="connsiteX8" fmla="*/ 40 w 293628"/>
                  <a:gd name="connsiteY8" fmla="*/ 19168 h 98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628" h="986411" stroke="0" extrusionOk="0">
                    <a:moveTo>
                      <a:pt x="40" y="19168"/>
                    </a:moveTo>
                    <a:cubicBezTo>
                      <a:pt x="40" y="39158"/>
                      <a:pt x="64861" y="55364"/>
                      <a:pt x="144822" y="55364"/>
                    </a:cubicBezTo>
                    <a:cubicBezTo>
                      <a:pt x="224783" y="55364"/>
                      <a:pt x="289604" y="39158"/>
                      <a:pt x="289604" y="19168"/>
                    </a:cubicBezTo>
                    <a:lnTo>
                      <a:pt x="289604" y="950215"/>
                    </a:lnTo>
                    <a:cubicBezTo>
                      <a:pt x="289604" y="970205"/>
                      <a:pt x="224783" y="986411"/>
                      <a:pt x="144822" y="986411"/>
                    </a:cubicBezTo>
                    <a:cubicBezTo>
                      <a:pt x="64861" y="986411"/>
                      <a:pt x="40" y="970205"/>
                      <a:pt x="40" y="950215"/>
                    </a:cubicBezTo>
                    <a:lnTo>
                      <a:pt x="40" y="19168"/>
                    </a:lnTo>
                    <a:close/>
                  </a:path>
                  <a:path w="293628" h="986411" fill="lighten" stroke="0" extrusionOk="0">
                    <a:moveTo>
                      <a:pt x="40" y="19168"/>
                    </a:moveTo>
                    <a:cubicBezTo>
                      <a:pt x="24170" y="13135"/>
                      <a:pt x="265474" y="13135"/>
                      <a:pt x="289604" y="19168"/>
                    </a:cubicBezTo>
                    <a:cubicBezTo>
                      <a:pt x="313734" y="25201"/>
                      <a:pt x="224783" y="55364"/>
                      <a:pt x="144822" y="55364"/>
                    </a:cubicBezTo>
                    <a:cubicBezTo>
                      <a:pt x="64861" y="55364"/>
                      <a:pt x="4985" y="-9385"/>
                      <a:pt x="40" y="19168"/>
                    </a:cubicBezTo>
                    <a:close/>
                  </a:path>
                  <a:path w="293628" h="986411" fill="none" extrusionOk="0">
                    <a:moveTo>
                      <a:pt x="289604" y="19168"/>
                    </a:moveTo>
                    <a:cubicBezTo>
                      <a:pt x="289604" y="39158"/>
                      <a:pt x="224783" y="55364"/>
                      <a:pt x="144822" y="55364"/>
                    </a:cubicBezTo>
                    <a:cubicBezTo>
                      <a:pt x="64861" y="55364"/>
                      <a:pt x="1787" y="-39545"/>
                      <a:pt x="40" y="19168"/>
                    </a:cubicBezTo>
                    <a:cubicBezTo>
                      <a:pt x="-1707" y="77881"/>
                      <a:pt x="54378" y="407644"/>
                      <a:pt x="134339" y="407644"/>
                    </a:cubicBezTo>
                    <a:cubicBezTo>
                      <a:pt x="214300" y="407644"/>
                      <a:pt x="289604" y="-822"/>
                      <a:pt x="289604" y="19168"/>
                    </a:cubicBezTo>
                    <a:lnTo>
                      <a:pt x="289604" y="950215"/>
                    </a:lnTo>
                    <a:cubicBezTo>
                      <a:pt x="289604" y="970205"/>
                      <a:pt x="224783" y="986411"/>
                      <a:pt x="144822" y="986411"/>
                    </a:cubicBezTo>
                    <a:cubicBezTo>
                      <a:pt x="64861" y="986411"/>
                      <a:pt x="40" y="970205"/>
                      <a:pt x="40" y="950215"/>
                    </a:cubicBezTo>
                    <a:lnTo>
                      <a:pt x="40" y="19168"/>
                    </a:lnTo>
                  </a:path>
                </a:pathLst>
              </a:cu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nvGrpSpPr>
            <p:cNvPr id="56" name="Group 55"/>
            <p:cNvGrpSpPr/>
            <p:nvPr/>
          </p:nvGrpSpPr>
          <p:grpSpPr>
            <a:xfrm>
              <a:off x="5845788" y="3260161"/>
              <a:ext cx="1852041" cy="370199"/>
              <a:chOff x="6295151" y="1370211"/>
              <a:chExt cx="1852041" cy="370199"/>
            </a:xfrm>
          </p:grpSpPr>
          <p:sp>
            <p:nvSpPr>
              <p:cNvPr id="268" name="Can 267"/>
              <p:cNvSpPr/>
              <p:nvPr/>
            </p:nvSpPr>
            <p:spPr>
              <a:xfrm rot="16794023" flipV="1">
                <a:off x="6652088" y="1021685"/>
                <a:ext cx="289564" cy="1003438"/>
              </a:xfrm>
              <a:prstGeom prst="can">
                <a:avLst/>
              </a:pr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204" name="Group 203"/>
              <p:cNvGrpSpPr/>
              <p:nvPr/>
            </p:nvGrpSpPr>
            <p:grpSpPr>
              <a:xfrm rot="6112500" flipH="1">
                <a:off x="7205746" y="798963"/>
                <a:ext cx="212566" cy="1670327"/>
                <a:chOff x="4772172" y="616423"/>
                <a:chExt cx="175674" cy="1380436"/>
              </a:xfrm>
            </p:grpSpPr>
            <p:sp>
              <p:nvSpPr>
                <p:cNvPr id="205" name="Freeform 204"/>
                <p:cNvSpPr/>
                <p:nvPr/>
              </p:nvSpPr>
              <p:spPr>
                <a:xfrm rot="5400000">
                  <a:off x="4174574" y="1223586"/>
                  <a:ext cx="1380436" cy="166109"/>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 name="connsiteX0" fmla="*/ 0 w 2690080"/>
                    <a:gd name="connsiteY0" fmla="*/ 468427 h 473931"/>
                    <a:gd name="connsiteX1" fmla="*/ 361866 w 2690080"/>
                    <a:gd name="connsiteY1" fmla="*/ 452663 h 473931"/>
                    <a:gd name="connsiteX2" fmla="*/ 803301 w 2690080"/>
                    <a:gd name="connsiteY2" fmla="*/ 42759 h 473931"/>
                    <a:gd name="connsiteX3" fmla="*/ 1165908 w 2690080"/>
                    <a:gd name="connsiteY3" fmla="*/ 452661 h 473931"/>
                    <a:gd name="connsiteX4" fmla="*/ 1512748 w 2690080"/>
                    <a:gd name="connsiteY4" fmla="*/ 26993 h 473931"/>
                    <a:gd name="connsiteX5" fmla="*/ 1784798 w 2690080"/>
                    <a:gd name="connsiteY5" fmla="*/ 473926 h 473931"/>
                    <a:gd name="connsiteX6" fmla="*/ 2163535 w 2690080"/>
                    <a:gd name="connsiteY6" fmla="*/ 16361 h 473931"/>
                    <a:gd name="connsiteX7" fmla="*/ 2690080 w 2690080"/>
                    <a:gd name="connsiteY7" fmla="*/ 25927 h 47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080" h="473931">
                      <a:moveTo>
                        <a:pt x="0" y="468427"/>
                      </a:moveTo>
                      <a:cubicBezTo>
                        <a:pt x="136028" y="463292"/>
                        <a:pt x="227985" y="470445"/>
                        <a:pt x="361866" y="452663"/>
                      </a:cubicBezTo>
                      <a:cubicBezTo>
                        <a:pt x="495747" y="434881"/>
                        <a:pt x="669294" y="42759"/>
                        <a:pt x="803301" y="42759"/>
                      </a:cubicBezTo>
                      <a:cubicBezTo>
                        <a:pt x="937308" y="42759"/>
                        <a:pt x="1047667" y="455289"/>
                        <a:pt x="1165908" y="452661"/>
                      </a:cubicBezTo>
                      <a:cubicBezTo>
                        <a:pt x="1284149" y="450033"/>
                        <a:pt x="1409600" y="23449"/>
                        <a:pt x="1512748" y="26993"/>
                      </a:cubicBezTo>
                      <a:cubicBezTo>
                        <a:pt x="1615896" y="30537"/>
                        <a:pt x="1676334" y="475698"/>
                        <a:pt x="1784798" y="473926"/>
                      </a:cubicBezTo>
                      <a:cubicBezTo>
                        <a:pt x="1893263" y="472154"/>
                        <a:pt x="1904061" y="131929"/>
                        <a:pt x="2163535" y="16361"/>
                      </a:cubicBezTo>
                      <a:cubicBezTo>
                        <a:pt x="2277133" y="-27941"/>
                        <a:pt x="2686796" y="32496"/>
                        <a:pt x="2690080" y="25927"/>
                      </a:cubicBezTo>
                    </a:path>
                  </a:pathLst>
                </a:custGeom>
                <a:ln w="7620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206" name="Freeform 205"/>
                <p:cNvSpPr/>
                <p:nvPr/>
              </p:nvSpPr>
              <p:spPr>
                <a:xfrm rot="16200000" flipH="1">
                  <a:off x="4190334" y="1200670"/>
                  <a:ext cx="1331994" cy="168318"/>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55778"/>
                    <a:gd name="connsiteY0" fmla="*/ 474732 h 480236"/>
                    <a:gd name="connsiteX1" fmla="*/ 361866 w 2555778"/>
                    <a:gd name="connsiteY1" fmla="*/ 458968 h 480236"/>
                    <a:gd name="connsiteX2" fmla="*/ 803301 w 2555778"/>
                    <a:gd name="connsiteY2" fmla="*/ 49064 h 480236"/>
                    <a:gd name="connsiteX3" fmla="*/ 1165908 w 2555778"/>
                    <a:gd name="connsiteY3" fmla="*/ 458966 h 480236"/>
                    <a:gd name="connsiteX4" fmla="*/ 1512748 w 2555778"/>
                    <a:gd name="connsiteY4" fmla="*/ 33298 h 480236"/>
                    <a:gd name="connsiteX5" fmla="*/ 1784798 w 2555778"/>
                    <a:gd name="connsiteY5" fmla="*/ 480231 h 480236"/>
                    <a:gd name="connsiteX6" fmla="*/ 2163535 w 2555778"/>
                    <a:gd name="connsiteY6" fmla="*/ 22666 h 480236"/>
                    <a:gd name="connsiteX7" fmla="*/ 2555779 w 2555778"/>
                    <a:gd name="connsiteY7" fmla="*/ 7271 h 480236"/>
                    <a:gd name="connsiteX0" fmla="*/ 0 w 2595680"/>
                    <a:gd name="connsiteY0" fmla="*/ 474729 h 480233"/>
                    <a:gd name="connsiteX1" fmla="*/ 361866 w 2595680"/>
                    <a:gd name="connsiteY1" fmla="*/ 458965 h 480233"/>
                    <a:gd name="connsiteX2" fmla="*/ 803301 w 2595680"/>
                    <a:gd name="connsiteY2" fmla="*/ 49061 h 480233"/>
                    <a:gd name="connsiteX3" fmla="*/ 1165908 w 2595680"/>
                    <a:gd name="connsiteY3" fmla="*/ 458963 h 480233"/>
                    <a:gd name="connsiteX4" fmla="*/ 1512748 w 2595680"/>
                    <a:gd name="connsiteY4" fmla="*/ 33295 h 480233"/>
                    <a:gd name="connsiteX5" fmla="*/ 1784798 w 2595680"/>
                    <a:gd name="connsiteY5" fmla="*/ 480228 h 480233"/>
                    <a:gd name="connsiteX6" fmla="*/ 2163535 w 2595680"/>
                    <a:gd name="connsiteY6" fmla="*/ 22663 h 480233"/>
                    <a:gd name="connsiteX7" fmla="*/ 2595679 w 2595680"/>
                    <a:gd name="connsiteY7" fmla="*/ 7274 h 480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680" h="480233">
                      <a:moveTo>
                        <a:pt x="0" y="474729"/>
                      </a:moveTo>
                      <a:cubicBezTo>
                        <a:pt x="136028" y="469594"/>
                        <a:pt x="227985" y="476747"/>
                        <a:pt x="361866" y="458965"/>
                      </a:cubicBezTo>
                      <a:cubicBezTo>
                        <a:pt x="495747" y="441183"/>
                        <a:pt x="669294" y="49061"/>
                        <a:pt x="803301" y="49061"/>
                      </a:cubicBezTo>
                      <a:cubicBezTo>
                        <a:pt x="937308" y="49061"/>
                        <a:pt x="1047667" y="461591"/>
                        <a:pt x="1165908" y="458963"/>
                      </a:cubicBezTo>
                      <a:cubicBezTo>
                        <a:pt x="1284149" y="456335"/>
                        <a:pt x="1409600" y="29751"/>
                        <a:pt x="1512748" y="33295"/>
                      </a:cubicBezTo>
                      <a:cubicBezTo>
                        <a:pt x="1615896" y="36839"/>
                        <a:pt x="1676334" y="482000"/>
                        <a:pt x="1784798" y="480228"/>
                      </a:cubicBezTo>
                      <a:cubicBezTo>
                        <a:pt x="1893263" y="478456"/>
                        <a:pt x="1904061" y="138231"/>
                        <a:pt x="2163535" y="22663"/>
                      </a:cubicBezTo>
                      <a:cubicBezTo>
                        <a:pt x="2277133" y="-21639"/>
                        <a:pt x="2592395" y="13843"/>
                        <a:pt x="2595679" y="7274"/>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07" name="Diamond 206"/>
                <p:cNvSpPr/>
                <p:nvPr/>
              </p:nvSpPr>
              <p:spPr>
                <a:xfrm>
                  <a:off x="4819525" y="1261952"/>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08" name="Diamond 207"/>
                <p:cNvSpPr/>
                <p:nvPr/>
              </p:nvSpPr>
              <p:spPr>
                <a:xfrm>
                  <a:off x="4823520" y="870751"/>
                  <a:ext cx="93405" cy="88425"/>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09" name="Diamond 208"/>
                <p:cNvSpPr/>
                <p:nvPr/>
              </p:nvSpPr>
              <p:spPr>
                <a:xfrm>
                  <a:off x="4812729" y="1576466"/>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sp>
            <p:nvSpPr>
              <p:cNvPr id="269" name="Can 254"/>
              <p:cNvSpPr/>
              <p:nvPr/>
            </p:nvSpPr>
            <p:spPr>
              <a:xfrm rot="16794023" flipV="1">
                <a:off x="6641909" y="1023819"/>
                <a:ext cx="293628" cy="986411"/>
              </a:xfrm>
              <a:custGeom>
                <a:avLst/>
                <a:gdLst>
                  <a:gd name="connsiteX0" fmla="*/ 0 w 289564"/>
                  <a:gd name="connsiteY0" fmla="*/ 36196 h 1003438"/>
                  <a:gd name="connsiteX1" fmla="*/ 144782 w 289564"/>
                  <a:gd name="connsiteY1" fmla="*/ 72392 h 1003438"/>
                  <a:gd name="connsiteX2" fmla="*/ 289564 w 289564"/>
                  <a:gd name="connsiteY2" fmla="*/ 36196 h 1003438"/>
                  <a:gd name="connsiteX3" fmla="*/ 289564 w 289564"/>
                  <a:gd name="connsiteY3" fmla="*/ 967243 h 1003438"/>
                  <a:gd name="connsiteX4" fmla="*/ 144782 w 289564"/>
                  <a:gd name="connsiteY4" fmla="*/ 1003439 h 1003438"/>
                  <a:gd name="connsiteX5" fmla="*/ 0 w 289564"/>
                  <a:gd name="connsiteY5" fmla="*/ 967243 h 1003438"/>
                  <a:gd name="connsiteX6" fmla="*/ 0 w 289564"/>
                  <a:gd name="connsiteY6" fmla="*/ 36196 h 1003438"/>
                  <a:gd name="connsiteX0" fmla="*/ 0 w 289564"/>
                  <a:gd name="connsiteY0" fmla="*/ 36196 h 1003438"/>
                  <a:gd name="connsiteX1" fmla="*/ 144782 w 289564"/>
                  <a:gd name="connsiteY1" fmla="*/ 0 h 1003438"/>
                  <a:gd name="connsiteX2" fmla="*/ 289564 w 289564"/>
                  <a:gd name="connsiteY2" fmla="*/ 36196 h 1003438"/>
                  <a:gd name="connsiteX3" fmla="*/ 144782 w 289564"/>
                  <a:gd name="connsiteY3" fmla="*/ 72392 h 1003438"/>
                  <a:gd name="connsiteX4" fmla="*/ 0 w 289564"/>
                  <a:gd name="connsiteY4" fmla="*/ 36196 h 1003438"/>
                  <a:gd name="connsiteX0" fmla="*/ 289564 w 289564"/>
                  <a:gd name="connsiteY0" fmla="*/ 36196 h 1003438"/>
                  <a:gd name="connsiteX1" fmla="*/ 144782 w 289564"/>
                  <a:gd name="connsiteY1" fmla="*/ 72392 h 1003438"/>
                  <a:gd name="connsiteX2" fmla="*/ 0 w 289564"/>
                  <a:gd name="connsiteY2" fmla="*/ 36196 h 1003438"/>
                  <a:gd name="connsiteX3" fmla="*/ 144782 w 289564"/>
                  <a:gd name="connsiteY3" fmla="*/ 0 h 1003438"/>
                  <a:gd name="connsiteX4" fmla="*/ 289564 w 289564"/>
                  <a:gd name="connsiteY4" fmla="*/ 36196 h 1003438"/>
                  <a:gd name="connsiteX5" fmla="*/ 289564 w 289564"/>
                  <a:gd name="connsiteY5" fmla="*/ 967243 h 1003438"/>
                  <a:gd name="connsiteX6" fmla="*/ 144782 w 289564"/>
                  <a:gd name="connsiteY6" fmla="*/ 1003439 h 1003438"/>
                  <a:gd name="connsiteX7" fmla="*/ 0 w 289564"/>
                  <a:gd name="connsiteY7" fmla="*/ 967243 h 1003438"/>
                  <a:gd name="connsiteX8" fmla="*/ 0 w 289564"/>
                  <a:gd name="connsiteY8" fmla="*/ 36196 h 1003438"/>
                  <a:gd name="connsiteX0" fmla="*/ 39 w 289603"/>
                  <a:gd name="connsiteY0" fmla="*/ 36196 h 1003439"/>
                  <a:gd name="connsiteX1" fmla="*/ 144821 w 289603"/>
                  <a:gd name="connsiteY1" fmla="*/ 72392 h 1003439"/>
                  <a:gd name="connsiteX2" fmla="*/ 289603 w 289603"/>
                  <a:gd name="connsiteY2" fmla="*/ 36196 h 1003439"/>
                  <a:gd name="connsiteX3" fmla="*/ 289603 w 289603"/>
                  <a:gd name="connsiteY3" fmla="*/ 967243 h 1003439"/>
                  <a:gd name="connsiteX4" fmla="*/ 144821 w 289603"/>
                  <a:gd name="connsiteY4" fmla="*/ 1003439 h 1003439"/>
                  <a:gd name="connsiteX5" fmla="*/ 39 w 289603"/>
                  <a:gd name="connsiteY5" fmla="*/ 967243 h 1003439"/>
                  <a:gd name="connsiteX6" fmla="*/ 39 w 289603"/>
                  <a:gd name="connsiteY6" fmla="*/ 36196 h 1003439"/>
                  <a:gd name="connsiteX0" fmla="*/ 39 w 289603"/>
                  <a:gd name="connsiteY0" fmla="*/ 36196 h 1003439"/>
                  <a:gd name="connsiteX1" fmla="*/ 144821 w 289603"/>
                  <a:gd name="connsiteY1" fmla="*/ 0 h 1003439"/>
                  <a:gd name="connsiteX2" fmla="*/ 289603 w 289603"/>
                  <a:gd name="connsiteY2" fmla="*/ 36196 h 1003439"/>
                  <a:gd name="connsiteX3" fmla="*/ 144821 w 289603"/>
                  <a:gd name="connsiteY3" fmla="*/ 72392 h 1003439"/>
                  <a:gd name="connsiteX4" fmla="*/ 39 w 289603"/>
                  <a:gd name="connsiteY4" fmla="*/ 36196 h 1003439"/>
                  <a:gd name="connsiteX0" fmla="*/ 289603 w 289603"/>
                  <a:gd name="connsiteY0" fmla="*/ 36196 h 1003439"/>
                  <a:gd name="connsiteX1" fmla="*/ 144821 w 289603"/>
                  <a:gd name="connsiteY1" fmla="*/ 72392 h 1003439"/>
                  <a:gd name="connsiteX2" fmla="*/ 39 w 289603"/>
                  <a:gd name="connsiteY2" fmla="*/ 36196 h 1003439"/>
                  <a:gd name="connsiteX3" fmla="*/ 134338 w 289603"/>
                  <a:gd name="connsiteY3" fmla="*/ 424672 h 1003439"/>
                  <a:gd name="connsiteX4" fmla="*/ 289603 w 289603"/>
                  <a:gd name="connsiteY4" fmla="*/ 36196 h 1003439"/>
                  <a:gd name="connsiteX5" fmla="*/ 289603 w 289603"/>
                  <a:gd name="connsiteY5" fmla="*/ 967243 h 1003439"/>
                  <a:gd name="connsiteX6" fmla="*/ 144821 w 289603"/>
                  <a:gd name="connsiteY6" fmla="*/ 1003439 h 1003439"/>
                  <a:gd name="connsiteX7" fmla="*/ 39 w 289603"/>
                  <a:gd name="connsiteY7" fmla="*/ 967243 h 1003439"/>
                  <a:gd name="connsiteX8" fmla="*/ 39 w 289603"/>
                  <a:gd name="connsiteY8" fmla="*/ 36196 h 1003439"/>
                  <a:gd name="connsiteX0" fmla="*/ 408 w 289972"/>
                  <a:gd name="connsiteY0" fmla="*/ 19168 h 986411"/>
                  <a:gd name="connsiteX1" fmla="*/ 145190 w 289972"/>
                  <a:gd name="connsiteY1" fmla="*/ 55364 h 986411"/>
                  <a:gd name="connsiteX2" fmla="*/ 289972 w 289972"/>
                  <a:gd name="connsiteY2" fmla="*/ 19168 h 986411"/>
                  <a:gd name="connsiteX3" fmla="*/ 289972 w 289972"/>
                  <a:gd name="connsiteY3" fmla="*/ 950215 h 986411"/>
                  <a:gd name="connsiteX4" fmla="*/ 145190 w 289972"/>
                  <a:gd name="connsiteY4" fmla="*/ 986411 h 986411"/>
                  <a:gd name="connsiteX5" fmla="*/ 408 w 289972"/>
                  <a:gd name="connsiteY5" fmla="*/ 950215 h 986411"/>
                  <a:gd name="connsiteX6" fmla="*/ 408 w 289972"/>
                  <a:gd name="connsiteY6" fmla="*/ 19168 h 986411"/>
                  <a:gd name="connsiteX0" fmla="*/ 408 w 289972"/>
                  <a:gd name="connsiteY0" fmla="*/ 19168 h 986411"/>
                  <a:gd name="connsiteX1" fmla="*/ 115518 w 289972"/>
                  <a:gd name="connsiteY1" fmla="*/ 226683 h 986411"/>
                  <a:gd name="connsiteX2" fmla="*/ 289972 w 289972"/>
                  <a:gd name="connsiteY2" fmla="*/ 19168 h 986411"/>
                  <a:gd name="connsiteX3" fmla="*/ 145190 w 289972"/>
                  <a:gd name="connsiteY3" fmla="*/ 55364 h 986411"/>
                  <a:gd name="connsiteX4" fmla="*/ 408 w 289972"/>
                  <a:gd name="connsiteY4" fmla="*/ 19168 h 986411"/>
                  <a:gd name="connsiteX0" fmla="*/ 289972 w 289972"/>
                  <a:gd name="connsiteY0" fmla="*/ 19168 h 986411"/>
                  <a:gd name="connsiteX1" fmla="*/ 145190 w 289972"/>
                  <a:gd name="connsiteY1" fmla="*/ 55364 h 986411"/>
                  <a:gd name="connsiteX2" fmla="*/ 408 w 289972"/>
                  <a:gd name="connsiteY2" fmla="*/ 19168 h 986411"/>
                  <a:gd name="connsiteX3" fmla="*/ 134707 w 289972"/>
                  <a:gd name="connsiteY3" fmla="*/ 407644 h 986411"/>
                  <a:gd name="connsiteX4" fmla="*/ 289972 w 289972"/>
                  <a:gd name="connsiteY4" fmla="*/ 19168 h 986411"/>
                  <a:gd name="connsiteX5" fmla="*/ 289972 w 289972"/>
                  <a:gd name="connsiteY5" fmla="*/ 950215 h 986411"/>
                  <a:gd name="connsiteX6" fmla="*/ 145190 w 289972"/>
                  <a:gd name="connsiteY6" fmla="*/ 986411 h 986411"/>
                  <a:gd name="connsiteX7" fmla="*/ 408 w 289972"/>
                  <a:gd name="connsiteY7" fmla="*/ 950215 h 986411"/>
                  <a:gd name="connsiteX8" fmla="*/ 408 w 289972"/>
                  <a:gd name="connsiteY8" fmla="*/ 19168 h 986411"/>
                  <a:gd name="connsiteX0" fmla="*/ 40 w 293628"/>
                  <a:gd name="connsiteY0" fmla="*/ 19168 h 986411"/>
                  <a:gd name="connsiteX1" fmla="*/ 144822 w 293628"/>
                  <a:gd name="connsiteY1" fmla="*/ 55364 h 986411"/>
                  <a:gd name="connsiteX2" fmla="*/ 289604 w 293628"/>
                  <a:gd name="connsiteY2" fmla="*/ 19168 h 986411"/>
                  <a:gd name="connsiteX3" fmla="*/ 289604 w 293628"/>
                  <a:gd name="connsiteY3" fmla="*/ 950215 h 986411"/>
                  <a:gd name="connsiteX4" fmla="*/ 144822 w 293628"/>
                  <a:gd name="connsiteY4" fmla="*/ 986411 h 986411"/>
                  <a:gd name="connsiteX5" fmla="*/ 40 w 293628"/>
                  <a:gd name="connsiteY5" fmla="*/ 950215 h 986411"/>
                  <a:gd name="connsiteX6" fmla="*/ 40 w 293628"/>
                  <a:gd name="connsiteY6" fmla="*/ 19168 h 986411"/>
                  <a:gd name="connsiteX0" fmla="*/ 40 w 293628"/>
                  <a:gd name="connsiteY0" fmla="*/ 19168 h 986411"/>
                  <a:gd name="connsiteX1" fmla="*/ 289604 w 293628"/>
                  <a:gd name="connsiteY1" fmla="*/ 19168 h 986411"/>
                  <a:gd name="connsiteX2" fmla="*/ 144822 w 293628"/>
                  <a:gd name="connsiteY2" fmla="*/ 55364 h 986411"/>
                  <a:gd name="connsiteX3" fmla="*/ 40 w 293628"/>
                  <a:gd name="connsiteY3" fmla="*/ 19168 h 986411"/>
                  <a:gd name="connsiteX0" fmla="*/ 289604 w 293628"/>
                  <a:gd name="connsiteY0" fmla="*/ 19168 h 986411"/>
                  <a:gd name="connsiteX1" fmla="*/ 144822 w 293628"/>
                  <a:gd name="connsiteY1" fmla="*/ 55364 h 986411"/>
                  <a:gd name="connsiteX2" fmla="*/ 40 w 293628"/>
                  <a:gd name="connsiteY2" fmla="*/ 19168 h 986411"/>
                  <a:gd name="connsiteX3" fmla="*/ 134339 w 293628"/>
                  <a:gd name="connsiteY3" fmla="*/ 407644 h 986411"/>
                  <a:gd name="connsiteX4" fmla="*/ 289604 w 293628"/>
                  <a:gd name="connsiteY4" fmla="*/ 19168 h 986411"/>
                  <a:gd name="connsiteX5" fmla="*/ 289604 w 293628"/>
                  <a:gd name="connsiteY5" fmla="*/ 950215 h 986411"/>
                  <a:gd name="connsiteX6" fmla="*/ 144822 w 293628"/>
                  <a:gd name="connsiteY6" fmla="*/ 986411 h 986411"/>
                  <a:gd name="connsiteX7" fmla="*/ 40 w 293628"/>
                  <a:gd name="connsiteY7" fmla="*/ 950215 h 986411"/>
                  <a:gd name="connsiteX8" fmla="*/ 40 w 293628"/>
                  <a:gd name="connsiteY8" fmla="*/ 19168 h 986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628" h="986411" stroke="0" extrusionOk="0">
                    <a:moveTo>
                      <a:pt x="40" y="19168"/>
                    </a:moveTo>
                    <a:cubicBezTo>
                      <a:pt x="40" y="39158"/>
                      <a:pt x="64861" y="55364"/>
                      <a:pt x="144822" y="55364"/>
                    </a:cubicBezTo>
                    <a:cubicBezTo>
                      <a:pt x="224783" y="55364"/>
                      <a:pt x="289604" y="39158"/>
                      <a:pt x="289604" y="19168"/>
                    </a:cubicBezTo>
                    <a:lnTo>
                      <a:pt x="289604" y="950215"/>
                    </a:lnTo>
                    <a:cubicBezTo>
                      <a:pt x="289604" y="970205"/>
                      <a:pt x="224783" y="986411"/>
                      <a:pt x="144822" y="986411"/>
                    </a:cubicBezTo>
                    <a:cubicBezTo>
                      <a:pt x="64861" y="986411"/>
                      <a:pt x="40" y="970205"/>
                      <a:pt x="40" y="950215"/>
                    </a:cubicBezTo>
                    <a:lnTo>
                      <a:pt x="40" y="19168"/>
                    </a:lnTo>
                    <a:close/>
                  </a:path>
                  <a:path w="293628" h="986411" fill="lighten" stroke="0" extrusionOk="0">
                    <a:moveTo>
                      <a:pt x="40" y="19168"/>
                    </a:moveTo>
                    <a:cubicBezTo>
                      <a:pt x="24170" y="13135"/>
                      <a:pt x="265474" y="13135"/>
                      <a:pt x="289604" y="19168"/>
                    </a:cubicBezTo>
                    <a:cubicBezTo>
                      <a:pt x="313734" y="25201"/>
                      <a:pt x="224783" y="55364"/>
                      <a:pt x="144822" y="55364"/>
                    </a:cubicBezTo>
                    <a:cubicBezTo>
                      <a:pt x="64861" y="55364"/>
                      <a:pt x="4985" y="-9385"/>
                      <a:pt x="40" y="19168"/>
                    </a:cubicBezTo>
                    <a:close/>
                  </a:path>
                  <a:path w="293628" h="986411" fill="none" extrusionOk="0">
                    <a:moveTo>
                      <a:pt x="289604" y="19168"/>
                    </a:moveTo>
                    <a:cubicBezTo>
                      <a:pt x="289604" y="39158"/>
                      <a:pt x="224783" y="55364"/>
                      <a:pt x="144822" y="55364"/>
                    </a:cubicBezTo>
                    <a:cubicBezTo>
                      <a:pt x="64861" y="55364"/>
                      <a:pt x="1787" y="-39545"/>
                      <a:pt x="40" y="19168"/>
                    </a:cubicBezTo>
                    <a:cubicBezTo>
                      <a:pt x="-1707" y="77881"/>
                      <a:pt x="54378" y="407644"/>
                      <a:pt x="134339" y="407644"/>
                    </a:cubicBezTo>
                    <a:cubicBezTo>
                      <a:pt x="214300" y="407644"/>
                      <a:pt x="289604" y="-822"/>
                      <a:pt x="289604" y="19168"/>
                    </a:cubicBezTo>
                    <a:lnTo>
                      <a:pt x="289604" y="950215"/>
                    </a:lnTo>
                    <a:cubicBezTo>
                      <a:pt x="289604" y="970205"/>
                      <a:pt x="224783" y="986411"/>
                      <a:pt x="144822" y="986411"/>
                    </a:cubicBezTo>
                    <a:cubicBezTo>
                      <a:pt x="64861" y="986411"/>
                      <a:pt x="40" y="970205"/>
                      <a:pt x="40" y="950215"/>
                    </a:cubicBezTo>
                    <a:lnTo>
                      <a:pt x="40" y="19168"/>
                    </a:lnTo>
                  </a:path>
                </a:pathLst>
              </a:cu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nvGrpSpPr>
            <p:cNvPr id="253" name="Group 252"/>
            <p:cNvGrpSpPr/>
            <p:nvPr/>
          </p:nvGrpSpPr>
          <p:grpSpPr>
            <a:xfrm>
              <a:off x="5738237" y="2589574"/>
              <a:ext cx="1925817" cy="517727"/>
              <a:chOff x="5789512" y="1065765"/>
              <a:chExt cx="1925817" cy="517727"/>
            </a:xfrm>
          </p:grpSpPr>
          <p:sp>
            <p:nvSpPr>
              <p:cNvPr id="251" name="Can 250"/>
              <p:cNvSpPr/>
              <p:nvPr/>
            </p:nvSpPr>
            <p:spPr>
              <a:xfrm rot="3877397">
                <a:off x="6267638" y="896036"/>
                <a:ext cx="289564" cy="1003438"/>
              </a:xfrm>
              <a:prstGeom prst="can">
                <a:avLst/>
              </a:pr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201" name="Group 200"/>
              <p:cNvGrpSpPr/>
              <p:nvPr/>
            </p:nvGrpSpPr>
            <p:grpSpPr>
              <a:xfrm rot="3802316">
                <a:off x="6757564" y="319093"/>
                <a:ext cx="211094" cy="1704437"/>
                <a:chOff x="3325506" y="1403910"/>
                <a:chExt cx="232204" cy="1408626"/>
              </a:xfrm>
            </p:grpSpPr>
            <p:sp>
              <p:nvSpPr>
                <p:cNvPr id="220" name="Freeform 219"/>
                <p:cNvSpPr/>
                <p:nvPr/>
              </p:nvSpPr>
              <p:spPr>
                <a:xfrm rot="5400000">
                  <a:off x="2745161" y="1999987"/>
                  <a:ext cx="1408626" cy="216472"/>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745014"/>
                    <a:gd name="connsiteY0" fmla="*/ 458521 h 464025"/>
                    <a:gd name="connsiteX1" fmla="*/ 361866 w 2745014"/>
                    <a:gd name="connsiteY1" fmla="*/ 442757 h 464025"/>
                    <a:gd name="connsiteX2" fmla="*/ 803301 w 2745014"/>
                    <a:gd name="connsiteY2" fmla="*/ 32853 h 464025"/>
                    <a:gd name="connsiteX3" fmla="*/ 1165908 w 2745014"/>
                    <a:gd name="connsiteY3" fmla="*/ 442755 h 464025"/>
                    <a:gd name="connsiteX4" fmla="*/ 1512748 w 2745014"/>
                    <a:gd name="connsiteY4" fmla="*/ 17087 h 464025"/>
                    <a:gd name="connsiteX5" fmla="*/ 1784798 w 2745014"/>
                    <a:gd name="connsiteY5" fmla="*/ 464020 h 464025"/>
                    <a:gd name="connsiteX6" fmla="*/ 2163535 w 2745014"/>
                    <a:gd name="connsiteY6" fmla="*/ 6455 h 464025"/>
                    <a:gd name="connsiteX7" fmla="*/ 2745015 w 2745014"/>
                    <a:gd name="connsiteY7" fmla="*/ 154137 h 46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5014" h="464025">
                      <a:moveTo>
                        <a:pt x="0" y="458521"/>
                      </a:moveTo>
                      <a:cubicBezTo>
                        <a:pt x="136028" y="453386"/>
                        <a:pt x="227985" y="460539"/>
                        <a:pt x="361866" y="442757"/>
                      </a:cubicBezTo>
                      <a:cubicBezTo>
                        <a:pt x="495747" y="424975"/>
                        <a:pt x="669294" y="32853"/>
                        <a:pt x="803301" y="32853"/>
                      </a:cubicBezTo>
                      <a:cubicBezTo>
                        <a:pt x="937308" y="32853"/>
                        <a:pt x="1047667" y="445383"/>
                        <a:pt x="1165908" y="442755"/>
                      </a:cubicBezTo>
                      <a:cubicBezTo>
                        <a:pt x="1284149" y="440127"/>
                        <a:pt x="1409600" y="13543"/>
                        <a:pt x="1512748" y="17087"/>
                      </a:cubicBezTo>
                      <a:cubicBezTo>
                        <a:pt x="1615896" y="20631"/>
                        <a:pt x="1676334" y="465792"/>
                        <a:pt x="1784798" y="464020"/>
                      </a:cubicBezTo>
                      <a:cubicBezTo>
                        <a:pt x="1893263" y="462248"/>
                        <a:pt x="1904061" y="122023"/>
                        <a:pt x="2163535" y="6455"/>
                      </a:cubicBezTo>
                      <a:cubicBezTo>
                        <a:pt x="2277133" y="-37847"/>
                        <a:pt x="2741731" y="160706"/>
                        <a:pt x="2745015" y="154137"/>
                      </a:cubicBezTo>
                    </a:path>
                  </a:pathLst>
                </a:cu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21" name="Freeform 220"/>
                <p:cNvSpPr/>
                <p:nvPr/>
              </p:nvSpPr>
              <p:spPr>
                <a:xfrm rot="16200000" flipH="1">
                  <a:off x="2776856" y="1954969"/>
                  <a:ext cx="1324324" cy="227023"/>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80733"/>
                    <a:gd name="connsiteY0" fmla="*/ 481140 h 486644"/>
                    <a:gd name="connsiteX1" fmla="*/ 361866 w 2580733"/>
                    <a:gd name="connsiteY1" fmla="*/ 465376 h 486644"/>
                    <a:gd name="connsiteX2" fmla="*/ 803301 w 2580733"/>
                    <a:gd name="connsiteY2" fmla="*/ 55472 h 486644"/>
                    <a:gd name="connsiteX3" fmla="*/ 1165908 w 2580733"/>
                    <a:gd name="connsiteY3" fmla="*/ 465374 h 486644"/>
                    <a:gd name="connsiteX4" fmla="*/ 1512748 w 2580733"/>
                    <a:gd name="connsiteY4" fmla="*/ 39706 h 486644"/>
                    <a:gd name="connsiteX5" fmla="*/ 1784798 w 2580733"/>
                    <a:gd name="connsiteY5" fmla="*/ 486639 h 486644"/>
                    <a:gd name="connsiteX6" fmla="*/ 2163535 w 2580733"/>
                    <a:gd name="connsiteY6" fmla="*/ 29074 h 486644"/>
                    <a:gd name="connsiteX7" fmla="*/ 2580734 w 2580733"/>
                    <a:gd name="connsiteY7" fmla="*/ 0 h 48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0733" h="486644">
                      <a:moveTo>
                        <a:pt x="0" y="481140"/>
                      </a:moveTo>
                      <a:cubicBezTo>
                        <a:pt x="136028" y="476005"/>
                        <a:pt x="227985" y="483158"/>
                        <a:pt x="361866" y="465376"/>
                      </a:cubicBezTo>
                      <a:cubicBezTo>
                        <a:pt x="495747" y="447594"/>
                        <a:pt x="669294" y="55472"/>
                        <a:pt x="803301" y="55472"/>
                      </a:cubicBezTo>
                      <a:cubicBezTo>
                        <a:pt x="937308" y="55472"/>
                        <a:pt x="1047667" y="468002"/>
                        <a:pt x="1165908" y="465374"/>
                      </a:cubicBezTo>
                      <a:cubicBezTo>
                        <a:pt x="1284149" y="462746"/>
                        <a:pt x="1409600" y="36162"/>
                        <a:pt x="1512748" y="39706"/>
                      </a:cubicBezTo>
                      <a:cubicBezTo>
                        <a:pt x="1615896" y="43250"/>
                        <a:pt x="1676334" y="488411"/>
                        <a:pt x="1784798" y="486639"/>
                      </a:cubicBezTo>
                      <a:cubicBezTo>
                        <a:pt x="1893263" y="484867"/>
                        <a:pt x="1904061" y="144642"/>
                        <a:pt x="2163535" y="29074"/>
                      </a:cubicBezTo>
                      <a:cubicBezTo>
                        <a:pt x="2277133" y="-15228"/>
                        <a:pt x="2577450" y="6569"/>
                        <a:pt x="2580734" y="0"/>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22" name="Diamond 221"/>
                <p:cNvSpPr/>
                <p:nvPr/>
              </p:nvSpPr>
              <p:spPr>
                <a:xfrm>
                  <a:off x="3391536" y="2049438"/>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23" name="Diamond 222"/>
                <p:cNvSpPr/>
                <p:nvPr/>
              </p:nvSpPr>
              <p:spPr>
                <a:xfrm>
                  <a:off x="3396853" y="1658237"/>
                  <a:ext cx="124323" cy="88425"/>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24" name="Diamond 223"/>
                <p:cNvSpPr/>
                <p:nvPr/>
              </p:nvSpPr>
              <p:spPr>
                <a:xfrm>
                  <a:off x="3382490" y="2363952"/>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255" name="Can 254"/>
              <p:cNvSpPr/>
              <p:nvPr/>
            </p:nvSpPr>
            <p:spPr>
              <a:xfrm rot="3877397">
                <a:off x="6199612" y="879764"/>
                <a:ext cx="293628" cy="1113828"/>
              </a:xfrm>
              <a:custGeom>
                <a:avLst/>
                <a:gdLst>
                  <a:gd name="connsiteX0" fmla="*/ 0 w 289564"/>
                  <a:gd name="connsiteY0" fmla="*/ 36196 h 1003438"/>
                  <a:gd name="connsiteX1" fmla="*/ 144782 w 289564"/>
                  <a:gd name="connsiteY1" fmla="*/ 72392 h 1003438"/>
                  <a:gd name="connsiteX2" fmla="*/ 289564 w 289564"/>
                  <a:gd name="connsiteY2" fmla="*/ 36196 h 1003438"/>
                  <a:gd name="connsiteX3" fmla="*/ 289564 w 289564"/>
                  <a:gd name="connsiteY3" fmla="*/ 967243 h 1003438"/>
                  <a:gd name="connsiteX4" fmla="*/ 144782 w 289564"/>
                  <a:gd name="connsiteY4" fmla="*/ 1003439 h 1003438"/>
                  <a:gd name="connsiteX5" fmla="*/ 0 w 289564"/>
                  <a:gd name="connsiteY5" fmla="*/ 967243 h 1003438"/>
                  <a:gd name="connsiteX6" fmla="*/ 0 w 289564"/>
                  <a:gd name="connsiteY6" fmla="*/ 36196 h 1003438"/>
                  <a:gd name="connsiteX0" fmla="*/ 0 w 289564"/>
                  <a:gd name="connsiteY0" fmla="*/ 36196 h 1003438"/>
                  <a:gd name="connsiteX1" fmla="*/ 144782 w 289564"/>
                  <a:gd name="connsiteY1" fmla="*/ 0 h 1003438"/>
                  <a:gd name="connsiteX2" fmla="*/ 289564 w 289564"/>
                  <a:gd name="connsiteY2" fmla="*/ 36196 h 1003438"/>
                  <a:gd name="connsiteX3" fmla="*/ 144782 w 289564"/>
                  <a:gd name="connsiteY3" fmla="*/ 72392 h 1003438"/>
                  <a:gd name="connsiteX4" fmla="*/ 0 w 289564"/>
                  <a:gd name="connsiteY4" fmla="*/ 36196 h 1003438"/>
                  <a:gd name="connsiteX0" fmla="*/ 289564 w 289564"/>
                  <a:gd name="connsiteY0" fmla="*/ 36196 h 1003438"/>
                  <a:gd name="connsiteX1" fmla="*/ 144782 w 289564"/>
                  <a:gd name="connsiteY1" fmla="*/ 72392 h 1003438"/>
                  <a:gd name="connsiteX2" fmla="*/ 0 w 289564"/>
                  <a:gd name="connsiteY2" fmla="*/ 36196 h 1003438"/>
                  <a:gd name="connsiteX3" fmla="*/ 144782 w 289564"/>
                  <a:gd name="connsiteY3" fmla="*/ 0 h 1003438"/>
                  <a:gd name="connsiteX4" fmla="*/ 289564 w 289564"/>
                  <a:gd name="connsiteY4" fmla="*/ 36196 h 1003438"/>
                  <a:gd name="connsiteX5" fmla="*/ 289564 w 289564"/>
                  <a:gd name="connsiteY5" fmla="*/ 967243 h 1003438"/>
                  <a:gd name="connsiteX6" fmla="*/ 144782 w 289564"/>
                  <a:gd name="connsiteY6" fmla="*/ 1003439 h 1003438"/>
                  <a:gd name="connsiteX7" fmla="*/ 0 w 289564"/>
                  <a:gd name="connsiteY7" fmla="*/ 967243 h 1003438"/>
                  <a:gd name="connsiteX8" fmla="*/ 0 w 289564"/>
                  <a:gd name="connsiteY8" fmla="*/ 36196 h 1003438"/>
                  <a:gd name="connsiteX0" fmla="*/ 39 w 289603"/>
                  <a:gd name="connsiteY0" fmla="*/ 36196 h 1003439"/>
                  <a:gd name="connsiteX1" fmla="*/ 144821 w 289603"/>
                  <a:gd name="connsiteY1" fmla="*/ 72392 h 1003439"/>
                  <a:gd name="connsiteX2" fmla="*/ 289603 w 289603"/>
                  <a:gd name="connsiteY2" fmla="*/ 36196 h 1003439"/>
                  <a:gd name="connsiteX3" fmla="*/ 289603 w 289603"/>
                  <a:gd name="connsiteY3" fmla="*/ 967243 h 1003439"/>
                  <a:gd name="connsiteX4" fmla="*/ 144821 w 289603"/>
                  <a:gd name="connsiteY4" fmla="*/ 1003439 h 1003439"/>
                  <a:gd name="connsiteX5" fmla="*/ 39 w 289603"/>
                  <a:gd name="connsiteY5" fmla="*/ 967243 h 1003439"/>
                  <a:gd name="connsiteX6" fmla="*/ 39 w 289603"/>
                  <a:gd name="connsiteY6" fmla="*/ 36196 h 1003439"/>
                  <a:gd name="connsiteX0" fmla="*/ 39 w 289603"/>
                  <a:gd name="connsiteY0" fmla="*/ 36196 h 1003439"/>
                  <a:gd name="connsiteX1" fmla="*/ 144821 w 289603"/>
                  <a:gd name="connsiteY1" fmla="*/ 0 h 1003439"/>
                  <a:gd name="connsiteX2" fmla="*/ 289603 w 289603"/>
                  <a:gd name="connsiteY2" fmla="*/ 36196 h 1003439"/>
                  <a:gd name="connsiteX3" fmla="*/ 144821 w 289603"/>
                  <a:gd name="connsiteY3" fmla="*/ 72392 h 1003439"/>
                  <a:gd name="connsiteX4" fmla="*/ 39 w 289603"/>
                  <a:gd name="connsiteY4" fmla="*/ 36196 h 1003439"/>
                  <a:gd name="connsiteX0" fmla="*/ 289603 w 289603"/>
                  <a:gd name="connsiteY0" fmla="*/ 36196 h 1003439"/>
                  <a:gd name="connsiteX1" fmla="*/ 144821 w 289603"/>
                  <a:gd name="connsiteY1" fmla="*/ 72392 h 1003439"/>
                  <a:gd name="connsiteX2" fmla="*/ 39 w 289603"/>
                  <a:gd name="connsiteY2" fmla="*/ 36196 h 1003439"/>
                  <a:gd name="connsiteX3" fmla="*/ 134338 w 289603"/>
                  <a:gd name="connsiteY3" fmla="*/ 424672 h 1003439"/>
                  <a:gd name="connsiteX4" fmla="*/ 289603 w 289603"/>
                  <a:gd name="connsiteY4" fmla="*/ 36196 h 1003439"/>
                  <a:gd name="connsiteX5" fmla="*/ 289603 w 289603"/>
                  <a:gd name="connsiteY5" fmla="*/ 967243 h 1003439"/>
                  <a:gd name="connsiteX6" fmla="*/ 144821 w 289603"/>
                  <a:gd name="connsiteY6" fmla="*/ 1003439 h 1003439"/>
                  <a:gd name="connsiteX7" fmla="*/ 39 w 289603"/>
                  <a:gd name="connsiteY7" fmla="*/ 967243 h 1003439"/>
                  <a:gd name="connsiteX8" fmla="*/ 39 w 289603"/>
                  <a:gd name="connsiteY8" fmla="*/ 36196 h 1003439"/>
                  <a:gd name="connsiteX0" fmla="*/ 408 w 289972"/>
                  <a:gd name="connsiteY0" fmla="*/ 19168 h 986411"/>
                  <a:gd name="connsiteX1" fmla="*/ 145190 w 289972"/>
                  <a:gd name="connsiteY1" fmla="*/ 55364 h 986411"/>
                  <a:gd name="connsiteX2" fmla="*/ 289972 w 289972"/>
                  <a:gd name="connsiteY2" fmla="*/ 19168 h 986411"/>
                  <a:gd name="connsiteX3" fmla="*/ 289972 w 289972"/>
                  <a:gd name="connsiteY3" fmla="*/ 950215 h 986411"/>
                  <a:gd name="connsiteX4" fmla="*/ 145190 w 289972"/>
                  <a:gd name="connsiteY4" fmla="*/ 986411 h 986411"/>
                  <a:gd name="connsiteX5" fmla="*/ 408 w 289972"/>
                  <a:gd name="connsiteY5" fmla="*/ 950215 h 986411"/>
                  <a:gd name="connsiteX6" fmla="*/ 408 w 289972"/>
                  <a:gd name="connsiteY6" fmla="*/ 19168 h 986411"/>
                  <a:gd name="connsiteX0" fmla="*/ 408 w 289972"/>
                  <a:gd name="connsiteY0" fmla="*/ 19168 h 986411"/>
                  <a:gd name="connsiteX1" fmla="*/ 115518 w 289972"/>
                  <a:gd name="connsiteY1" fmla="*/ 226683 h 986411"/>
                  <a:gd name="connsiteX2" fmla="*/ 289972 w 289972"/>
                  <a:gd name="connsiteY2" fmla="*/ 19168 h 986411"/>
                  <a:gd name="connsiteX3" fmla="*/ 145190 w 289972"/>
                  <a:gd name="connsiteY3" fmla="*/ 55364 h 986411"/>
                  <a:gd name="connsiteX4" fmla="*/ 408 w 289972"/>
                  <a:gd name="connsiteY4" fmla="*/ 19168 h 986411"/>
                  <a:gd name="connsiteX0" fmla="*/ 289972 w 289972"/>
                  <a:gd name="connsiteY0" fmla="*/ 19168 h 986411"/>
                  <a:gd name="connsiteX1" fmla="*/ 145190 w 289972"/>
                  <a:gd name="connsiteY1" fmla="*/ 55364 h 986411"/>
                  <a:gd name="connsiteX2" fmla="*/ 408 w 289972"/>
                  <a:gd name="connsiteY2" fmla="*/ 19168 h 986411"/>
                  <a:gd name="connsiteX3" fmla="*/ 134707 w 289972"/>
                  <a:gd name="connsiteY3" fmla="*/ 407644 h 986411"/>
                  <a:gd name="connsiteX4" fmla="*/ 289972 w 289972"/>
                  <a:gd name="connsiteY4" fmla="*/ 19168 h 986411"/>
                  <a:gd name="connsiteX5" fmla="*/ 289972 w 289972"/>
                  <a:gd name="connsiteY5" fmla="*/ 950215 h 986411"/>
                  <a:gd name="connsiteX6" fmla="*/ 145190 w 289972"/>
                  <a:gd name="connsiteY6" fmla="*/ 986411 h 986411"/>
                  <a:gd name="connsiteX7" fmla="*/ 408 w 289972"/>
                  <a:gd name="connsiteY7" fmla="*/ 950215 h 986411"/>
                  <a:gd name="connsiteX8" fmla="*/ 408 w 289972"/>
                  <a:gd name="connsiteY8" fmla="*/ 19168 h 986411"/>
                  <a:gd name="connsiteX0" fmla="*/ 40 w 293628"/>
                  <a:gd name="connsiteY0" fmla="*/ 19168 h 986411"/>
                  <a:gd name="connsiteX1" fmla="*/ 144822 w 293628"/>
                  <a:gd name="connsiteY1" fmla="*/ 55364 h 986411"/>
                  <a:gd name="connsiteX2" fmla="*/ 289604 w 293628"/>
                  <a:gd name="connsiteY2" fmla="*/ 19168 h 986411"/>
                  <a:gd name="connsiteX3" fmla="*/ 289604 w 293628"/>
                  <a:gd name="connsiteY3" fmla="*/ 950215 h 986411"/>
                  <a:gd name="connsiteX4" fmla="*/ 144822 w 293628"/>
                  <a:gd name="connsiteY4" fmla="*/ 986411 h 986411"/>
                  <a:gd name="connsiteX5" fmla="*/ 40 w 293628"/>
                  <a:gd name="connsiteY5" fmla="*/ 950215 h 986411"/>
                  <a:gd name="connsiteX6" fmla="*/ 40 w 293628"/>
                  <a:gd name="connsiteY6" fmla="*/ 19168 h 986411"/>
                  <a:gd name="connsiteX0" fmla="*/ 40 w 293628"/>
                  <a:gd name="connsiteY0" fmla="*/ 19168 h 986411"/>
                  <a:gd name="connsiteX1" fmla="*/ 289604 w 293628"/>
                  <a:gd name="connsiteY1" fmla="*/ 19168 h 986411"/>
                  <a:gd name="connsiteX2" fmla="*/ 144822 w 293628"/>
                  <a:gd name="connsiteY2" fmla="*/ 55364 h 986411"/>
                  <a:gd name="connsiteX3" fmla="*/ 40 w 293628"/>
                  <a:gd name="connsiteY3" fmla="*/ 19168 h 986411"/>
                  <a:gd name="connsiteX0" fmla="*/ 289604 w 293628"/>
                  <a:gd name="connsiteY0" fmla="*/ 19168 h 986411"/>
                  <a:gd name="connsiteX1" fmla="*/ 144822 w 293628"/>
                  <a:gd name="connsiteY1" fmla="*/ 55364 h 986411"/>
                  <a:gd name="connsiteX2" fmla="*/ 40 w 293628"/>
                  <a:gd name="connsiteY2" fmla="*/ 19168 h 986411"/>
                  <a:gd name="connsiteX3" fmla="*/ 134339 w 293628"/>
                  <a:gd name="connsiteY3" fmla="*/ 407644 h 986411"/>
                  <a:gd name="connsiteX4" fmla="*/ 289604 w 293628"/>
                  <a:gd name="connsiteY4" fmla="*/ 19168 h 986411"/>
                  <a:gd name="connsiteX5" fmla="*/ 289604 w 293628"/>
                  <a:gd name="connsiteY5" fmla="*/ 950215 h 986411"/>
                  <a:gd name="connsiteX6" fmla="*/ 144822 w 293628"/>
                  <a:gd name="connsiteY6" fmla="*/ 986411 h 986411"/>
                  <a:gd name="connsiteX7" fmla="*/ 40 w 293628"/>
                  <a:gd name="connsiteY7" fmla="*/ 950215 h 986411"/>
                  <a:gd name="connsiteX8" fmla="*/ 40 w 293628"/>
                  <a:gd name="connsiteY8" fmla="*/ 19168 h 986411"/>
                  <a:gd name="connsiteX0" fmla="*/ 40 w 293628"/>
                  <a:gd name="connsiteY0" fmla="*/ 19168 h 1111293"/>
                  <a:gd name="connsiteX1" fmla="*/ 144822 w 293628"/>
                  <a:gd name="connsiteY1" fmla="*/ 55364 h 1111293"/>
                  <a:gd name="connsiteX2" fmla="*/ 289604 w 293628"/>
                  <a:gd name="connsiteY2" fmla="*/ 19168 h 1111293"/>
                  <a:gd name="connsiteX3" fmla="*/ 289604 w 293628"/>
                  <a:gd name="connsiteY3" fmla="*/ 950215 h 1111293"/>
                  <a:gd name="connsiteX4" fmla="*/ 144822 w 293628"/>
                  <a:gd name="connsiteY4" fmla="*/ 986411 h 1111293"/>
                  <a:gd name="connsiteX5" fmla="*/ 40 w 293628"/>
                  <a:gd name="connsiteY5" fmla="*/ 950215 h 1111293"/>
                  <a:gd name="connsiteX6" fmla="*/ 40 w 293628"/>
                  <a:gd name="connsiteY6" fmla="*/ 19168 h 1111293"/>
                  <a:gd name="connsiteX0" fmla="*/ 40 w 293628"/>
                  <a:gd name="connsiteY0" fmla="*/ 19168 h 1111293"/>
                  <a:gd name="connsiteX1" fmla="*/ 289604 w 293628"/>
                  <a:gd name="connsiteY1" fmla="*/ 19168 h 1111293"/>
                  <a:gd name="connsiteX2" fmla="*/ 144822 w 293628"/>
                  <a:gd name="connsiteY2" fmla="*/ 55364 h 1111293"/>
                  <a:gd name="connsiteX3" fmla="*/ 40 w 293628"/>
                  <a:gd name="connsiteY3" fmla="*/ 19168 h 1111293"/>
                  <a:gd name="connsiteX0" fmla="*/ 289604 w 293628"/>
                  <a:gd name="connsiteY0" fmla="*/ 19168 h 1111293"/>
                  <a:gd name="connsiteX1" fmla="*/ 144822 w 293628"/>
                  <a:gd name="connsiteY1" fmla="*/ 55364 h 1111293"/>
                  <a:gd name="connsiteX2" fmla="*/ 40 w 293628"/>
                  <a:gd name="connsiteY2" fmla="*/ 19168 h 1111293"/>
                  <a:gd name="connsiteX3" fmla="*/ 134339 w 293628"/>
                  <a:gd name="connsiteY3" fmla="*/ 407644 h 1111293"/>
                  <a:gd name="connsiteX4" fmla="*/ 289604 w 293628"/>
                  <a:gd name="connsiteY4" fmla="*/ 19168 h 1111293"/>
                  <a:gd name="connsiteX5" fmla="*/ 262028 w 293628"/>
                  <a:gd name="connsiteY5" fmla="*/ 1108993 h 1111293"/>
                  <a:gd name="connsiteX6" fmla="*/ 144822 w 293628"/>
                  <a:gd name="connsiteY6" fmla="*/ 986411 h 1111293"/>
                  <a:gd name="connsiteX7" fmla="*/ 40 w 293628"/>
                  <a:gd name="connsiteY7" fmla="*/ 950215 h 1111293"/>
                  <a:gd name="connsiteX8" fmla="*/ 40 w 293628"/>
                  <a:gd name="connsiteY8" fmla="*/ 19168 h 1111293"/>
                  <a:gd name="connsiteX0" fmla="*/ 40 w 293628"/>
                  <a:gd name="connsiteY0" fmla="*/ 19168 h 1111293"/>
                  <a:gd name="connsiteX1" fmla="*/ 144822 w 293628"/>
                  <a:gd name="connsiteY1" fmla="*/ 55364 h 1111293"/>
                  <a:gd name="connsiteX2" fmla="*/ 289604 w 293628"/>
                  <a:gd name="connsiteY2" fmla="*/ 19168 h 1111293"/>
                  <a:gd name="connsiteX3" fmla="*/ 262029 w 293628"/>
                  <a:gd name="connsiteY3" fmla="*/ 1108994 h 1111293"/>
                  <a:gd name="connsiteX4" fmla="*/ 144822 w 293628"/>
                  <a:gd name="connsiteY4" fmla="*/ 986411 h 1111293"/>
                  <a:gd name="connsiteX5" fmla="*/ 40 w 293628"/>
                  <a:gd name="connsiteY5" fmla="*/ 950215 h 1111293"/>
                  <a:gd name="connsiteX6" fmla="*/ 40 w 293628"/>
                  <a:gd name="connsiteY6" fmla="*/ 19168 h 1111293"/>
                  <a:gd name="connsiteX0" fmla="*/ 40 w 293628"/>
                  <a:gd name="connsiteY0" fmla="*/ 19168 h 1111293"/>
                  <a:gd name="connsiteX1" fmla="*/ 289604 w 293628"/>
                  <a:gd name="connsiteY1" fmla="*/ 19168 h 1111293"/>
                  <a:gd name="connsiteX2" fmla="*/ 144822 w 293628"/>
                  <a:gd name="connsiteY2" fmla="*/ 55364 h 1111293"/>
                  <a:gd name="connsiteX3" fmla="*/ 40 w 293628"/>
                  <a:gd name="connsiteY3" fmla="*/ 19168 h 1111293"/>
                  <a:gd name="connsiteX0" fmla="*/ 289604 w 293628"/>
                  <a:gd name="connsiteY0" fmla="*/ 19168 h 1111293"/>
                  <a:gd name="connsiteX1" fmla="*/ 144822 w 293628"/>
                  <a:gd name="connsiteY1" fmla="*/ 55364 h 1111293"/>
                  <a:gd name="connsiteX2" fmla="*/ 40 w 293628"/>
                  <a:gd name="connsiteY2" fmla="*/ 19168 h 1111293"/>
                  <a:gd name="connsiteX3" fmla="*/ 134339 w 293628"/>
                  <a:gd name="connsiteY3" fmla="*/ 407644 h 1111293"/>
                  <a:gd name="connsiteX4" fmla="*/ 289604 w 293628"/>
                  <a:gd name="connsiteY4" fmla="*/ 19168 h 1111293"/>
                  <a:gd name="connsiteX5" fmla="*/ 262028 w 293628"/>
                  <a:gd name="connsiteY5" fmla="*/ 1108993 h 1111293"/>
                  <a:gd name="connsiteX6" fmla="*/ 144822 w 293628"/>
                  <a:gd name="connsiteY6" fmla="*/ 986411 h 1111293"/>
                  <a:gd name="connsiteX7" fmla="*/ 40 w 293628"/>
                  <a:gd name="connsiteY7" fmla="*/ 950215 h 1111293"/>
                  <a:gd name="connsiteX8" fmla="*/ 40 w 293628"/>
                  <a:gd name="connsiteY8" fmla="*/ 19168 h 1111293"/>
                  <a:gd name="connsiteX0" fmla="*/ 40 w 293628"/>
                  <a:gd name="connsiteY0" fmla="*/ 19168 h 1113828"/>
                  <a:gd name="connsiteX1" fmla="*/ 144822 w 293628"/>
                  <a:gd name="connsiteY1" fmla="*/ 55364 h 1113828"/>
                  <a:gd name="connsiteX2" fmla="*/ 289604 w 293628"/>
                  <a:gd name="connsiteY2" fmla="*/ 19168 h 1113828"/>
                  <a:gd name="connsiteX3" fmla="*/ 262029 w 293628"/>
                  <a:gd name="connsiteY3" fmla="*/ 1108994 h 1113828"/>
                  <a:gd name="connsiteX4" fmla="*/ 144822 w 293628"/>
                  <a:gd name="connsiteY4" fmla="*/ 986411 h 1113828"/>
                  <a:gd name="connsiteX5" fmla="*/ 40 w 293628"/>
                  <a:gd name="connsiteY5" fmla="*/ 950215 h 1113828"/>
                  <a:gd name="connsiteX6" fmla="*/ 40 w 293628"/>
                  <a:gd name="connsiteY6" fmla="*/ 19168 h 1113828"/>
                  <a:gd name="connsiteX0" fmla="*/ 40 w 293628"/>
                  <a:gd name="connsiteY0" fmla="*/ 19168 h 1113828"/>
                  <a:gd name="connsiteX1" fmla="*/ 289604 w 293628"/>
                  <a:gd name="connsiteY1" fmla="*/ 19168 h 1113828"/>
                  <a:gd name="connsiteX2" fmla="*/ 144822 w 293628"/>
                  <a:gd name="connsiteY2" fmla="*/ 55364 h 1113828"/>
                  <a:gd name="connsiteX3" fmla="*/ 40 w 293628"/>
                  <a:gd name="connsiteY3" fmla="*/ 19168 h 1113828"/>
                  <a:gd name="connsiteX0" fmla="*/ 289604 w 293628"/>
                  <a:gd name="connsiteY0" fmla="*/ 19168 h 1113828"/>
                  <a:gd name="connsiteX1" fmla="*/ 144822 w 293628"/>
                  <a:gd name="connsiteY1" fmla="*/ 55364 h 1113828"/>
                  <a:gd name="connsiteX2" fmla="*/ 40 w 293628"/>
                  <a:gd name="connsiteY2" fmla="*/ 19168 h 1113828"/>
                  <a:gd name="connsiteX3" fmla="*/ 134339 w 293628"/>
                  <a:gd name="connsiteY3" fmla="*/ 407644 h 1113828"/>
                  <a:gd name="connsiteX4" fmla="*/ 289604 w 293628"/>
                  <a:gd name="connsiteY4" fmla="*/ 19168 h 1113828"/>
                  <a:gd name="connsiteX5" fmla="*/ 262028 w 293628"/>
                  <a:gd name="connsiteY5" fmla="*/ 1108993 h 1113828"/>
                  <a:gd name="connsiteX6" fmla="*/ 150118 w 293628"/>
                  <a:gd name="connsiteY6" fmla="*/ 1055757 h 1113828"/>
                  <a:gd name="connsiteX7" fmla="*/ 40 w 293628"/>
                  <a:gd name="connsiteY7" fmla="*/ 950215 h 1113828"/>
                  <a:gd name="connsiteX8" fmla="*/ 40 w 293628"/>
                  <a:gd name="connsiteY8" fmla="*/ 19168 h 1113828"/>
                  <a:gd name="connsiteX0" fmla="*/ 40 w 293628"/>
                  <a:gd name="connsiteY0" fmla="*/ 19168 h 1113828"/>
                  <a:gd name="connsiteX1" fmla="*/ 144822 w 293628"/>
                  <a:gd name="connsiteY1" fmla="*/ 55364 h 1113828"/>
                  <a:gd name="connsiteX2" fmla="*/ 289604 w 293628"/>
                  <a:gd name="connsiteY2" fmla="*/ 19168 h 1113828"/>
                  <a:gd name="connsiteX3" fmla="*/ 262029 w 293628"/>
                  <a:gd name="connsiteY3" fmla="*/ 1108994 h 1113828"/>
                  <a:gd name="connsiteX4" fmla="*/ 150519 w 293628"/>
                  <a:gd name="connsiteY4" fmla="*/ 1075043 h 1113828"/>
                  <a:gd name="connsiteX5" fmla="*/ 40 w 293628"/>
                  <a:gd name="connsiteY5" fmla="*/ 950215 h 1113828"/>
                  <a:gd name="connsiteX6" fmla="*/ 40 w 293628"/>
                  <a:gd name="connsiteY6" fmla="*/ 19168 h 1113828"/>
                  <a:gd name="connsiteX0" fmla="*/ 40 w 293628"/>
                  <a:gd name="connsiteY0" fmla="*/ 19168 h 1113828"/>
                  <a:gd name="connsiteX1" fmla="*/ 289604 w 293628"/>
                  <a:gd name="connsiteY1" fmla="*/ 19168 h 1113828"/>
                  <a:gd name="connsiteX2" fmla="*/ 144822 w 293628"/>
                  <a:gd name="connsiteY2" fmla="*/ 55364 h 1113828"/>
                  <a:gd name="connsiteX3" fmla="*/ 40 w 293628"/>
                  <a:gd name="connsiteY3" fmla="*/ 19168 h 1113828"/>
                  <a:gd name="connsiteX0" fmla="*/ 289604 w 293628"/>
                  <a:gd name="connsiteY0" fmla="*/ 19168 h 1113828"/>
                  <a:gd name="connsiteX1" fmla="*/ 144822 w 293628"/>
                  <a:gd name="connsiteY1" fmla="*/ 55364 h 1113828"/>
                  <a:gd name="connsiteX2" fmla="*/ 40 w 293628"/>
                  <a:gd name="connsiteY2" fmla="*/ 19168 h 1113828"/>
                  <a:gd name="connsiteX3" fmla="*/ 134339 w 293628"/>
                  <a:gd name="connsiteY3" fmla="*/ 407644 h 1113828"/>
                  <a:gd name="connsiteX4" fmla="*/ 289604 w 293628"/>
                  <a:gd name="connsiteY4" fmla="*/ 19168 h 1113828"/>
                  <a:gd name="connsiteX5" fmla="*/ 262028 w 293628"/>
                  <a:gd name="connsiteY5" fmla="*/ 1108993 h 1113828"/>
                  <a:gd name="connsiteX6" fmla="*/ 150118 w 293628"/>
                  <a:gd name="connsiteY6" fmla="*/ 1055757 h 1113828"/>
                  <a:gd name="connsiteX7" fmla="*/ 40 w 293628"/>
                  <a:gd name="connsiteY7" fmla="*/ 950215 h 1113828"/>
                  <a:gd name="connsiteX8" fmla="*/ 40 w 293628"/>
                  <a:gd name="connsiteY8" fmla="*/ 19168 h 11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628" h="1113828" stroke="0" extrusionOk="0">
                    <a:moveTo>
                      <a:pt x="40" y="19168"/>
                    </a:moveTo>
                    <a:cubicBezTo>
                      <a:pt x="40" y="39158"/>
                      <a:pt x="64861" y="55364"/>
                      <a:pt x="144822" y="55364"/>
                    </a:cubicBezTo>
                    <a:cubicBezTo>
                      <a:pt x="224783" y="55364"/>
                      <a:pt x="289604" y="39158"/>
                      <a:pt x="289604" y="19168"/>
                    </a:cubicBezTo>
                    <a:lnTo>
                      <a:pt x="262029" y="1108994"/>
                    </a:lnTo>
                    <a:cubicBezTo>
                      <a:pt x="262029" y="1128984"/>
                      <a:pt x="230480" y="1075043"/>
                      <a:pt x="150519" y="1075043"/>
                    </a:cubicBezTo>
                    <a:cubicBezTo>
                      <a:pt x="70558" y="1075043"/>
                      <a:pt x="40" y="970205"/>
                      <a:pt x="40" y="950215"/>
                    </a:cubicBezTo>
                    <a:lnTo>
                      <a:pt x="40" y="19168"/>
                    </a:lnTo>
                    <a:close/>
                  </a:path>
                  <a:path w="293628" h="1113828" fill="lighten" stroke="0" extrusionOk="0">
                    <a:moveTo>
                      <a:pt x="40" y="19168"/>
                    </a:moveTo>
                    <a:cubicBezTo>
                      <a:pt x="24170" y="13135"/>
                      <a:pt x="265474" y="13135"/>
                      <a:pt x="289604" y="19168"/>
                    </a:cubicBezTo>
                    <a:cubicBezTo>
                      <a:pt x="313734" y="25201"/>
                      <a:pt x="224783" y="55364"/>
                      <a:pt x="144822" y="55364"/>
                    </a:cubicBezTo>
                    <a:cubicBezTo>
                      <a:pt x="64861" y="55364"/>
                      <a:pt x="4985" y="-9385"/>
                      <a:pt x="40" y="19168"/>
                    </a:cubicBezTo>
                    <a:close/>
                  </a:path>
                  <a:path w="293628" h="1113828" fill="none" extrusionOk="0">
                    <a:moveTo>
                      <a:pt x="289604" y="19168"/>
                    </a:moveTo>
                    <a:cubicBezTo>
                      <a:pt x="289604" y="39158"/>
                      <a:pt x="224783" y="55364"/>
                      <a:pt x="144822" y="55364"/>
                    </a:cubicBezTo>
                    <a:cubicBezTo>
                      <a:pt x="64861" y="55364"/>
                      <a:pt x="1787" y="-39545"/>
                      <a:pt x="40" y="19168"/>
                    </a:cubicBezTo>
                    <a:cubicBezTo>
                      <a:pt x="-1707" y="77881"/>
                      <a:pt x="54378" y="407644"/>
                      <a:pt x="134339" y="407644"/>
                    </a:cubicBezTo>
                    <a:cubicBezTo>
                      <a:pt x="214300" y="407644"/>
                      <a:pt x="289604" y="-822"/>
                      <a:pt x="289604" y="19168"/>
                    </a:cubicBezTo>
                    <a:lnTo>
                      <a:pt x="262028" y="1108993"/>
                    </a:lnTo>
                    <a:cubicBezTo>
                      <a:pt x="262028" y="1128983"/>
                      <a:pt x="193783" y="1082220"/>
                      <a:pt x="150118" y="1055757"/>
                    </a:cubicBezTo>
                    <a:cubicBezTo>
                      <a:pt x="106453" y="1029294"/>
                      <a:pt x="40" y="970205"/>
                      <a:pt x="40" y="950215"/>
                    </a:cubicBezTo>
                    <a:lnTo>
                      <a:pt x="40" y="19168"/>
                    </a:lnTo>
                  </a:path>
                </a:pathLst>
              </a:custGeom>
              <a:solidFill>
                <a:schemeClr val="bg1">
                  <a:lumMod val="50000"/>
                </a:schemeClr>
              </a:solidFill>
              <a:ln>
                <a:solidFill>
                  <a:schemeClr val="bg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grpSp>
        <p:nvGrpSpPr>
          <p:cNvPr id="274" name="Group 273"/>
          <p:cNvGrpSpPr/>
          <p:nvPr/>
        </p:nvGrpSpPr>
        <p:grpSpPr>
          <a:xfrm rot="5400000">
            <a:off x="2903241" y="2856061"/>
            <a:ext cx="1392457" cy="4303338"/>
            <a:chOff x="4239157" y="584306"/>
            <a:chExt cx="951067" cy="2939237"/>
          </a:xfrm>
        </p:grpSpPr>
        <p:sp>
          <p:nvSpPr>
            <p:cNvPr id="275" name="Can 274"/>
            <p:cNvSpPr/>
            <p:nvPr/>
          </p:nvSpPr>
          <p:spPr>
            <a:xfrm>
              <a:off x="4280296" y="1770943"/>
              <a:ext cx="900165" cy="1752600"/>
            </a:xfrm>
            <a:prstGeom prst="can">
              <a:avLst>
                <a:gd name="adj" fmla="val 17762"/>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276" name="Group 275"/>
            <p:cNvGrpSpPr/>
            <p:nvPr/>
          </p:nvGrpSpPr>
          <p:grpSpPr>
            <a:xfrm rot="20002316">
              <a:off x="4239157" y="606590"/>
              <a:ext cx="174458" cy="1408626"/>
              <a:chOff x="3325506" y="1403910"/>
              <a:chExt cx="232204" cy="1408626"/>
            </a:xfrm>
          </p:grpSpPr>
          <p:sp>
            <p:nvSpPr>
              <p:cNvPr id="295" name="Freeform 294"/>
              <p:cNvSpPr/>
              <p:nvPr/>
            </p:nvSpPr>
            <p:spPr>
              <a:xfrm rot="5400000">
                <a:off x="2745161" y="1999987"/>
                <a:ext cx="1408626" cy="216472"/>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745014"/>
                  <a:gd name="connsiteY0" fmla="*/ 458521 h 464025"/>
                  <a:gd name="connsiteX1" fmla="*/ 361866 w 2745014"/>
                  <a:gd name="connsiteY1" fmla="*/ 442757 h 464025"/>
                  <a:gd name="connsiteX2" fmla="*/ 803301 w 2745014"/>
                  <a:gd name="connsiteY2" fmla="*/ 32853 h 464025"/>
                  <a:gd name="connsiteX3" fmla="*/ 1165908 w 2745014"/>
                  <a:gd name="connsiteY3" fmla="*/ 442755 h 464025"/>
                  <a:gd name="connsiteX4" fmla="*/ 1512748 w 2745014"/>
                  <a:gd name="connsiteY4" fmla="*/ 17087 h 464025"/>
                  <a:gd name="connsiteX5" fmla="*/ 1784798 w 2745014"/>
                  <a:gd name="connsiteY5" fmla="*/ 464020 h 464025"/>
                  <a:gd name="connsiteX6" fmla="*/ 2163535 w 2745014"/>
                  <a:gd name="connsiteY6" fmla="*/ 6455 h 464025"/>
                  <a:gd name="connsiteX7" fmla="*/ 2745015 w 2745014"/>
                  <a:gd name="connsiteY7" fmla="*/ 154137 h 46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5014" h="464025">
                    <a:moveTo>
                      <a:pt x="0" y="458521"/>
                    </a:moveTo>
                    <a:cubicBezTo>
                      <a:pt x="136028" y="453386"/>
                      <a:pt x="227985" y="460539"/>
                      <a:pt x="361866" y="442757"/>
                    </a:cubicBezTo>
                    <a:cubicBezTo>
                      <a:pt x="495747" y="424975"/>
                      <a:pt x="669294" y="32853"/>
                      <a:pt x="803301" y="32853"/>
                    </a:cubicBezTo>
                    <a:cubicBezTo>
                      <a:pt x="937308" y="32853"/>
                      <a:pt x="1047667" y="445383"/>
                      <a:pt x="1165908" y="442755"/>
                    </a:cubicBezTo>
                    <a:cubicBezTo>
                      <a:pt x="1284149" y="440127"/>
                      <a:pt x="1409600" y="13543"/>
                      <a:pt x="1512748" y="17087"/>
                    </a:cubicBezTo>
                    <a:cubicBezTo>
                      <a:pt x="1615896" y="20631"/>
                      <a:pt x="1676334" y="465792"/>
                      <a:pt x="1784798" y="464020"/>
                    </a:cubicBezTo>
                    <a:cubicBezTo>
                      <a:pt x="1893263" y="462248"/>
                      <a:pt x="1904061" y="122023"/>
                      <a:pt x="2163535" y="6455"/>
                    </a:cubicBezTo>
                    <a:cubicBezTo>
                      <a:pt x="2277133" y="-37847"/>
                      <a:pt x="2741731" y="160706"/>
                      <a:pt x="2745015" y="154137"/>
                    </a:cubicBezTo>
                  </a:path>
                </a:pathLst>
              </a:custGeom>
              <a:ln w="762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96" name="Freeform 295"/>
              <p:cNvSpPr/>
              <p:nvPr/>
            </p:nvSpPr>
            <p:spPr>
              <a:xfrm rot="16200000" flipH="1">
                <a:off x="2776856" y="1954969"/>
                <a:ext cx="1324324" cy="227023"/>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80733"/>
                  <a:gd name="connsiteY0" fmla="*/ 481140 h 486644"/>
                  <a:gd name="connsiteX1" fmla="*/ 361866 w 2580733"/>
                  <a:gd name="connsiteY1" fmla="*/ 465376 h 486644"/>
                  <a:gd name="connsiteX2" fmla="*/ 803301 w 2580733"/>
                  <a:gd name="connsiteY2" fmla="*/ 55472 h 486644"/>
                  <a:gd name="connsiteX3" fmla="*/ 1165908 w 2580733"/>
                  <a:gd name="connsiteY3" fmla="*/ 465374 h 486644"/>
                  <a:gd name="connsiteX4" fmla="*/ 1512748 w 2580733"/>
                  <a:gd name="connsiteY4" fmla="*/ 39706 h 486644"/>
                  <a:gd name="connsiteX5" fmla="*/ 1784798 w 2580733"/>
                  <a:gd name="connsiteY5" fmla="*/ 486639 h 486644"/>
                  <a:gd name="connsiteX6" fmla="*/ 2163535 w 2580733"/>
                  <a:gd name="connsiteY6" fmla="*/ 29074 h 486644"/>
                  <a:gd name="connsiteX7" fmla="*/ 2580734 w 2580733"/>
                  <a:gd name="connsiteY7" fmla="*/ 0 h 48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0733" h="486644">
                    <a:moveTo>
                      <a:pt x="0" y="481140"/>
                    </a:moveTo>
                    <a:cubicBezTo>
                      <a:pt x="136028" y="476005"/>
                      <a:pt x="227985" y="483158"/>
                      <a:pt x="361866" y="465376"/>
                    </a:cubicBezTo>
                    <a:cubicBezTo>
                      <a:pt x="495747" y="447594"/>
                      <a:pt x="669294" y="55472"/>
                      <a:pt x="803301" y="55472"/>
                    </a:cubicBezTo>
                    <a:cubicBezTo>
                      <a:pt x="937308" y="55472"/>
                      <a:pt x="1047667" y="468002"/>
                      <a:pt x="1165908" y="465374"/>
                    </a:cubicBezTo>
                    <a:cubicBezTo>
                      <a:pt x="1284149" y="462746"/>
                      <a:pt x="1409600" y="36162"/>
                      <a:pt x="1512748" y="39706"/>
                    </a:cubicBezTo>
                    <a:cubicBezTo>
                      <a:pt x="1615896" y="43250"/>
                      <a:pt x="1676334" y="488411"/>
                      <a:pt x="1784798" y="486639"/>
                    </a:cubicBezTo>
                    <a:cubicBezTo>
                      <a:pt x="1893263" y="484867"/>
                      <a:pt x="1904061" y="144642"/>
                      <a:pt x="2163535" y="29074"/>
                    </a:cubicBezTo>
                    <a:cubicBezTo>
                      <a:pt x="2277133" y="-15228"/>
                      <a:pt x="2577450" y="6569"/>
                      <a:pt x="2580734" y="0"/>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97" name="Diamond 296"/>
              <p:cNvSpPr/>
              <p:nvPr/>
            </p:nvSpPr>
            <p:spPr>
              <a:xfrm>
                <a:off x="3391536" y="2049438"/>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98" name="Diamond 297"/>
              <p:cNvSpPr/>
              <p:nvPr/>
            </p:nvSpPr>
            <p:spPr>
              <a:xfrm>
                <a:off x="3396853" y="1658237"/>
                <a:ext cx="124323" cy="88425"/>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99" name="Diamond 298"/>
              <p:cNvSpPr/>
              <p:nvPr/>
            </p:nvSpPr>
            <p:spPr>
              <a:xfrm>
                <a:off x="3382490" y="2363952"/>
                <a:ext cx="136755" cy="8038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nvGrpSpPr>
            <p:cNvPr id="277" name="Group 276"/>
            <p:cNvGrpSpPr/>
            <p:nvPr/>
          </p:nvGrpSpPr>
          <p:grpSpPr>
            <a:xfrm rot="20978213">
              <a:off x="4508584" y="584524"/>
              <a:ext cx="177887" cy="1338816"/>
              <a:chOff x="4519217" y="616423"/>
              <a:chExt cx="177887" cy="1338816"/>
            </a:xfrm>
          </p:grpSpPr>
          <p:sp>
            <p:nvSpPr>
              <p:cNvPr id="290" name="Freeform 289"/>
              <p:cNvSpPr/>
              <p:nvPr/>
            </p:nvSpPr>
            <p:spPr>
              <a:xfrm rot="5400000">
                <a:off x="3943536" y="1201671"/>
                <a:ext cx="1338816" cy="168320"/>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8974"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605690" y="13836"/>
                      <a:pt x="2608974" y="7267"/>
                    </a:cubicBezTo>
                  </a:path>
                </a:pathLst>
              </a:cu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291" name="Freeform 290"/>
              <p:cNvSpPr/>
              <p:nvPr/>
            </p:nvSpPr>
            <p:spPr>
              <a:xfrm rot="16200000" flipH="1">
                <a:off x="3940794" y="1197255"/>
                <a:ext cx="1325166" cy="168319"/>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82374"/>
                  <a:gd name="connsiteY0" fmla="*/ 474732 h 480236"/>
                  <a:gd name="connsiteX1" fmla="*/ 361866 w 2582374"/>
                  <a:gd name="connsiteY1" fmla="*/ 458968 h 480236"/>
                  <a:gd name="connsiteX2" fmla="*/ 803301 w 2582374"/>
                  <a:gd name="connsiteY2" fmla="*/ 49064 h 480236"/>
                  <a:gd name="connsiteX3" fmla="*/ 1165908 w 2582374"/>
                  <a:gd name="connsiteY3" fmla="*/ 458966 h 480236"/>
                  <a:gd name="connsiteX4" fmla="*/ 1512748 w 2582374"/>
                  <a:gd name="connsiteY4" fmla="*/ 33298 h 480236"/>
                  <a:gd name="connsiteX5" fmla="*/ 1784798 w 2582374"/>
                  <a:gd name="connsiteY5" fmla="*/ 480231 h 480236"/>
                  <a:gd name="connsiteX6" fmla="*/ 2163535 w 2582374"/>
                  <a:gd name="connsiteY6" fmla="*/ 22666 h 480236"/>
                  <a:gd name="connsiteX7" fmla="*/ 2582375 w 2582374"/>
                  <a:gd name="connsiteY7" fmla="*/ 7271 h 48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2374" h="480236">
                    <a:moveTo>
                      <a:pt x="0" y="474732"/>
                    </a:moveTo>
                    <a:cubicBezTo>
                      <a:pt x="136028" y="469597"/>
                      <a:pt x="227985" y="476750"/>
                      <a:pt x="361866" y="458968"/>
                    </a:cubicBezTo>
                    <a:cubicBezTo>
                      <a:pt x="495747" y="441186"/>
                      <a:pt x="669294" y="49064"/>
                      <a:pt x="803301" y="49064"/>
                    </a:cubicBezTo>
                    <a:cubicBezTo>
                      <a:pt x="937308" y="49064"/>
                      <a:pt x="1047667" y="461594"/>
                      <a:pt x="1165908" y="458966"/>
                    </a:cubicBezTo>
                    <a:cubicBezTo>
                      <a:pt x="1284149" y="456338"/>
                      <a:pt x="1409600" y="29754"/>
                      <a:pt x="1512748" y="33298"/>
                    </a:cubicBezTo>
                    <a:cubicBezTo>
                      <a:pt x="1615896" y="36842"/>
                      <a:pt x="1676334" y="482003"/>
                      <a:pt x="1784798" y="480231"/>
                    </a:cubicBezTo>
                    <a:cubicBezTo>
                      <a:pt x="1893263" y="478459"/>
                      <a:pt x="1904061" y="138234"/>
                      <a:pt x="2163535" y="22666"/>
                    </a:cubicBezTo>
                    <a:cubicBezTo>
                      <a:pt x="2277133" y="-21636"/>
                      <a:pt x="2579091" y="13840"/>
                      <a:pt x="2582375" y="7271"/>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92" name="Diamond 291"/>
              <p:cNvSpPr/>
              <p:nvPr/>
            </p:nvSpPr>
            <p:spPr>
              <a:xfrm>
                <a:off x="4566572" y="1261952"/>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93" name="Diamond 292"/>
              <p:cNvSpPr/>
              <p:nvPr/>
            </p:nvSpPr>
            <p:spPr>
              <a:xfrm>
                <a:off x="4570567" y="870751"/>
                <a:ext cx="93405" cy="88425"/>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94" name="Diamond 293"/>
              <p:cNvSpPr/>
              <p:nvPr/>
            </p:nvSpPr>
            <p:spPr>
              <a:xfrm>
                <a:off x="4559776" y="1576466"/>
                <a:ext cx="102746" cy="8038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nvGrpSpPr>
            <p:cNvPr id="278" name="Group 277"/>
            <p:cNvGrpSpPr/>
            <p:nvPr/>
          </p:nvGrpSpPr>
          <p:grpSpPr>
            <a:xfrm rot="1597684" flipH="1">
              <a:off x="5015951" y="654548"/>
              <a:ext cx="174273" cy="1356363"/>
              <a:chOff x="3328494" y="1403909"/>
              <a:chExt cx="231958" cy="1356363"/>
            </a:xfrm>
          </p:grpSpPr>
          <p:sp>
            <p:nvSpPr>
              <p:cNvPr id="285" name="Freeform 284"/>
              <p:cNvSpPr/>
              <p:nvPr/>
            </p:nvSpPr>
            <p:spPr>
              <a:xfrm rot="5400000">
                <a:off x="2772664" y="1972485"/>
                <a:ext cx="1356363" cy="219212"/>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43168"/>
                  <a:gd name="connsiteY0" fmla="*/ 464395 h 469899"/>
                  <a:gd name="connsiteX1" fmla="*/ 361866 w 2643168"/>
                  <a:gd name="connsiteY1" fmla="*/ 448631 h 469899"/>
                  <a:gd name="connsiteX2" fmla="*/ 803301 w 2643168"/>
                  <a:gd name="connsiteY2" fmla="*/ 38727 h 469899"/>
                  <a:gd name="connsiteX3" fmla="*/ 1165908 w 2643168"/>
                  <a:gd name="connsiteY3" fmla="*/ 448629 h 469899"/>
                  <a:gd name="connsiteX4" fmla="*/ 1512748 w 2643168"/>
                  <a:gd name="connsiteY4" fmla="*/ 22961 h 469899"/>
                  <a:gd name="connsiteX5" fmla="*/ 1784798 w 2643168"/>
                  <a:gd name="connsiteY5" fmla="*/ 469894 h 469899"/>
                  <a:gd name="connsiteX6" fmla="*/ 2163535 w 2643168"/>
                  <a:gd name="connsiteY6" fmla="*/ 12329 h 469899"/>
                  <a:gd name="connsiteX7" fmla="*/ 2643168 w 2643168"/>
                  <a:gd name="connsiteY7" fmla="*/ 51312 h 46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168" h="469899">
                    <a:moveTo>
                      <a:pt x="0" y="464395"/>
                    </a:moveTo>
                    <a:cubicBezTo>
                      <a:pt x="136028" y="459260"/>
                      <a:pt x="227985" y="466413"/>
                      <a:pt x="361866" y="448631"/>
                    </a:cubicBezTo>
                    <a:cubicBezTo>
                      <a:pt x="495747" y="430849"/>
                      <a:pt x="669294" y="38727"/>
                      <a:pt x="803301" y="38727"/>
                    </a:cubicBezTo>
                    <a:cubicBezTo>
                      <a:pt x="937308" y="38727"/>
                      <a:pt x="1047667" y="451257"/>
                      <a:pt x="1165908" y="448629"/>
                    </a:cubicBezTo>
                    <a:cubicBezTo>
                      <a:pt x="1284149" y="446001"/>
                      <a:pt x="1409600" y="19417"/>
                      <a:pt x="1512748" y="22961"/>
                    </a:cubicBezTo>
                    <a:cubicBezTo>
                      <a:pt x="1615896" y="26505"/>
                      <a:pt x="1676334" y="471666"/>
                      <a:pt x="1784798" y="469894"/>
                    </a:cubicBezTo>
                    <a:cubicBezTo>
                      <a:pt x="1893263" y="468122"/>
                      <a:pt x="1904061" y="127897"/>
                      <a:pt x="2163535" y="12329"/>
                    </a:cubicBezTo>
                    <a:cubicBezTo>
                      <a:pt x="2277133" y="-31973"/>
                      <a:pt x="2639884" y="57881"/>
                      <a:pt x="2643168" y="51312"/>
                    </a:cubicBezTo>
                  </a:path>
                </a:pathLst>
              </a:custGeom>
              <a:ln w="7620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286" name="Freeform 285"/>
              <p:cNvSpPr/>
              <p:nvPr/>
            </p:nvSpPr>
            <p:spPr>
              <a:xfrm rot="16200000" flipH="1">
                <a:off x="2794988" y="1939823"/>
                <a:ext cx="1291045" cy="224034"/>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882" h="480239">
                    <a:moveTo>
                      <a:pt x="0" y="474735"/>
                    </a:moveTo>
                    <a:cubicBezTo>
                      <a:pt x="136028" y="469600"/>
                      <a:pt x="227985" y="476753"/>
                      <a:pt x="361866" y="458971"/>
                    </a:cubicBezTo>
                    <a:cubicBezTo>
                      <a:pt x="495747" y="441189"/>
                      <a:pt x="669294" y="49067"/>
                      <a:pt x="803301" y="49067"/>
                    </a:cubicBezTo>
                    <a:cubicBezTo>
                      <a:pt x="937308" y="49067"/>
                      <a:pt x="1047667" y="461597"/>
                      <a:pt x="1165908" y="458969"/>
                    </a:cubicBezTo>
                    <a:cubicBezTo>
                      <a:pt x="1284149" y="456341"/>
                      <a:pt x="1409600" y="29757"/>
                      <a:pt x="1512748" y="33301"/>
                    </a:cubicBezTo>
                    <a:cubicBezTo>
                      <a:pt x="1615896" y="36845"/>
                      <a:pt x="1676334" y="482006"/>
                      <a:pt x="1784798" y="480234"/>
                    </a:cubicBezTo>
                    <a:cubicBezTo>
                      <a:pt x="1893263" y="478462"/>
                      <a:pt x="1904061" y="138237"/>
                      <a:pt x="2163535" y="22669"/>
                    </a:cubicBezTo>
                    <a:cubicBezTo>
                      <a:pt x="2277133" y="-21633"/>
                      <a:pt x="2512598" y="13836"/>
                      <a:pt x="2515882" y="7267"/>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87" name="Diamond 286"/>
              <p:cNvSpPr/>
              <p:nvPr/>
            </p:nvSpPr>
            <p:spPr>
              <a:xfrm>
                <a:off x="3391536" y="2049438"/>
                <a:ext cx="136755"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8" name="Diamond 287"/>
              <p:cNvSpPr/>
              <p:nvPr/>
            </p:nvSpPr>
            <p:spPr>
              <a:xfrm>
                <a:off x="3396853" y="1658237"/>
                <a:ext cx="124323" cy="88425"/>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9" name="Diamond 288"/>
              <p:cNvSpPr/>
              <p:nvPr/>
            </p:nvSpPr>
            <p:spPr>
              <a:xfrm>
                <a:off x="3382490" y="2363952"/>
                <a:ext cx="136755" cy="80386"/>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79" name="Group 278"/>
            <p:cNvGrpSpPr/>
            <p:nvPr/>
          </p:nvGrpSpPr>
          <p:grpSpPr>
            <a:xfrm rot="712500" flipH="1">
              <a:off x="4754204" y="584306"/>
              <a:ext cx="175674" cy="1380436"/>
              <a:chOff x="4772172" y="616423"/>
              <a:chExt cx="175674" cy="1380436"/>
            </a:xfrm>
          </p:grpSpPr>
          <p:sp>
            <p:nvSpPr>
              <p:cNvPr id="280" name="Freeform 279"/>
              <p:cNvSpPr/>
              <p:nvPr/>
            </p:nvSpPr>
            <p:spPr>
              <a:xfrm rot="5400000">
                <a:off x="4174574" y="1223586"/>
                <a:ext cx="1380436" cy="166109"/>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622264"/>
                  <a:gd name="connsiteY0" fmla="*/ 474735 h 480239"/>
                  <a:gd name="connsiteX1" fmla="*/ 361866 w 2622264"/>
                  <a:gd name="connsiteY1" fmla="*/ 458971 h 480239"/>
                  <a:gd name="connsiteX2" fmla="*/ 803301 w 2622264"/>
                  <a:gd name="connsiteY2" fmla="*/ 49067 h 480239"/>
                  <a:gd name="connsiteX3" fmla="*/ 1165908 w 2622264"/>
                  <a:gd name="connsiteY3" fmla="*/ 458969 h 480239"/>
                  <a:gd name="connsiteX4" fmla="*/ 1512748 w 2622264"/>
                  <a:gd name="connsiteY4" fmla="*/ 33301 h 480239"/>
                  <a:gd name="connsiteX5" fmla="*/ 1784798 w 2622264"/>
                  <a:gd name="connsiteY5" fmla="*/ 480234 h 480239"/>
                  <a:gd name="connsiteX6" fmla="*/ 2163535 w 2622264"/>
                  <a:gd name="connsiteY6" fmla="*/ 22669 h 480239"/>
                  <a:gd name="connsiteX7" fmla="*/ 2622264 w 2622264"/>
                  <a:gd name="connsiteY7" fmla="*/ 7267 h 480239"/>
                  <a:gd name="connsiteX0" fmla="*/ 0 w 2569080"/>
                  <a:gd name="connsiteY0" fmla="*/ 474735 h 480239"/>
                  <a:gd name="connsiteX1" fmla="*/ 361866 w 2569080"/>
                  <a:gd name="connsiteY1" fmla="*/ 458971 h 480239"/>
                  <a:gd name="connsiteX2" fmla="*/ 803301 w 2569080"/>
                  <a:gd name="connsiteY2" fmla="*/ 49067 h 480239"/>
                  <a:gd name="connsiteX3" fmla="*/ 1165908 w 2569080"/>
                  <a:gd name="connsiteY3" fmla="*/ 458969 h 480239"/>
                  <a:gd name="connsiteX4" fmla="*/ 1512748 w 2569080"/>
                  <a:gd name="connsiteY4" fmla="*/ 33301 h 480239"/>
                  <a:gd name="connsiteX5" fmla="*/ 1784798 w 2569080"/>
                  <a:gd name="connsiteY5" fmla="*/ 480234 h 480239"/>
                  <a:gd name="connsiteX6" fmla="*/ 2163535 w 2569080"/>
                  <a:gd name="connsiteY6" fmla="*/ 22669 h 480239"/>
                  <a:gd name="connsiteX7" fmla="*/ 2569079 w 2569080"/>
                  <a:gd name="connsiteY7" fmla="*/ 7266 h 480239"/>
                  <a:gd name="connsiteX0" fmla="*/ 0 w 2608974"/>
                  <a:gd name="connsiteY0" fmla="*/ 474735 h 480239"/>
                  <a:gd name="connsiteX1" fmla="*/ 361866 w 2608974"/>
                  <a:gd name="connsiteY1" fmla="*/ 458971 h 480239"/>
                  <a:gd name="connsiteX2" fmla="*/ 803301 w 2608974"/>
                  <a:gd name="connsiteY2" fmla="*/ 49067 h 480239"/>
                  <a:gd name="connsiteX3" fmla="*/ 1165908 w 2608974"/>
                  <a:gd name="connsiteY3" fmla="*/ 458969 h 480239"/>
                  <a:gd name="connsiteX4" fmla="*/ 1512748 w 2608974"/>
                  <a:gd name="connsiteY4" fmla="*/ 33301 h 480239"/>
                  <a:gd name="connsiteX5" fmla="*/ 1784798 w 2608974"/>
                  <a:gd name="connsiteY5" fmla="*/ 480234 h 480239"/>
                  <a:gd name="connsiteX6" fmla="*/ 2163535 w 2608974"/>
                  <a:gd name="connsiteY6" fmla="*/ 22669 h 480239"/>
                  <a:gd name="connsiteX7" fmla="*/ 2608974 w 2608974"/>
                  <a:gd name="connsiteY7" fmla="*/ 7267 h 480239"/>
                  <a:gd name="connsiteX0" fmla="*/ 0 w 2690080"/>
                  <a:gd name="connsiteY0" fmla="*/ 468427 h 473931"/>
                  <a:gd name="connsiteX1" fmla="*/ 361866 w 2690080"/>
                  <a:gd name="connsiteY1" fmla="*/ 452663 h 473931"/>
                  <a:gd name="connsiteX2" fmla="*/ 803301 w 2690080"/>
                  <a:gd name="connsiteY2" fmla="*/ 42759 h 473931"/>
                  <a:gd name="connsiteX3" fmla="*/ 1165908 w 2690080"/>
                  <a:gd name="connsiteY3" fmla="*/ 452661 h 473931"/>
                  <a:gd name="connsiteX4" fmla="*/ 1512748 w 2690080"/>
                  <a:gd name="connsiteY4" fmla="*/ 26993 h 473931"/>
                  <a:gd name="connsiteX5" fmla="*/ 1784798 w 2690080"/>
                  <a:gd name="connsiteY5" fmla="*/ 473926 h 473931"/>
                  <a:gd name="connsiteX6" fmla="*/ 2163535 w 2690080"/>
                  <a:gd name="connsiteY6" fmla="*/ 16361 h 473931"/>
                  <a:gd name="connsiteX7" fmla="*/ 2690080 w 2690080"/>
                  <a:gd name="connsiteY7" fmla="*/ 25927 h 47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080" h="473931">
                    <a:moveTo>
                      <a:pt x="0" y="468427"/>
                    </a:moveTo>
                    <a:cubicBezTo>
                      <a:pt x="136028" y="463292"/>
                      <a:pt x="227985" y="470445"/>
                      <a:pt x="361866" y="452663"/>
                    </a:cubicBezTo>
                    <a:cubicBezTo>
                      <a:pt x="495747" y="434881"/>
                      <a:pt x="669294" y="42759"/>
                      <a:pt x="803301" y="42759"/>
                    </a:cubicBezTo>
                    <a:cubicBezTo>
                      <a:pt x="937308" y="42759"/>
                      <a:pt x="1047667" y="455289"/>
                      <a:pt x="1165908" y="452661"/>
                    </a:cubicBezTo>
                    <a:cubicBezTo>
                      <a:pt x="1284149" y="450033"/>
                      <a:pt x="1409600" y="23449"/>
                      <a:pt x="1512748" y="26993"/>
                    </a:cubicBezTo>
                    <a:cubicBezTo>
                      <a:pt x="1615896" y="30537"/>
                      <a:pt x="1676334" y="475698"/>
                      <a:pt x="1784798" y="473926"/>
                    </a:cubicBezTo>
                    <a:cubicBezTo>
                      <a:pt x="1893263" y="472154"/>
                      <a:pt x="1904061" y="131929"/>
                      <a:pt x="2163535" y="16361"/>
                    </a:cubicBezTo>
                    <a:cubicBezTo>
                      <a:pt x="2277133" y="-27941"/>
                      <a:pt x="2686796" y="32496"/>
                      <a:pt x="2690080" y="25927"/>
                    </a:cubicBezTo>
                  </a:path>
                </a:pathLst>
              </a:custGeom>
              <a:ln w="7620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281" name="Freeform 280"/>
              <p:cNvSpPr/>
              <p:nvPr/>
            </p:nvSpPr>
            <p:spPr>
              <a:xfrm rot="16200000" flipH="1">
                <a:off x="4190334" y="1200670"/>
                <a:ext cx="1331994" cy="168318"/>
              </a:xfrm>
              <a:custGeom>
                <a:avLst/>
                <a:gdLst>
                  <a:gd name="connsiteX0" fmla="*/ 0 w 3074276"/>
                  <a:gd name="connsiteY0" fmla="*/ 372631 h 372631"/>
                  <a:gd name="connsiteX1" fmla="*/ 457200 w 3074276"/>
                  <a:gd name="connsiteY1" fmla="*/ 341100 h 372631"/>
                  <a:gd name="connsiteX2" fmla="*/ 882869 w 3074276"/>
                  <a:gd name="connsiteY2" fmla="*/ 41555 h 372631"/>
                  <a:gd name="connsiteX3" fmla="*/ 1229711 w 3074276"/>
                  <a:gd name="connsiteY3" fmla="*/ 356865 h 372631"/>
                  <a:gd name="connsiteX4" fmla="*/ 1560786 w 3074276"/>
                  <a:gd name="connsiteY4" fmla="*/ 25789 h 372631"/>
                  <a:gd name="connsiteX5" fmla="*/ 1828800 w 3074276"/>
                  <a:gd name="connsiteY5" fmla="*/ 325334 h 372631"/>
                  <a:gd name="connsiteX6" fmla="*/ 2081049 w 3074276"/>
                  <a:gd name="connsiteY6" fmla="*/ 41555 h 372631"/>
                  <a:gd name="connsiteX7" fmla="*/ 2380593 w 3074276"/>
                  <a:gd name="connsiteY7" fmla="*/ 293803 h 372631"/>
                  <a:gd name="connsiteX8" fmla="*/ 2648607 w 3074276"/>
                  <a:gd name="connsiteY8" fmla="*/ 25789 h 372631"/>
                  <a:gd name="connsiteX9" fmla="*/ 3074276 w 3074276"/>
                  <a:gd name="connsiteY9" fmla="*/ 25789 h 372631"/>
                  <a:gd name="connsiteX0" fmla="*/ 0 w 3090041"/>
                  <a:gd name="connsiteY0" fmla="*/ 435693 h 435693"/>
                  <a:gd name="connsiteX1" fmla="*/ 472965 w 3090041"/>
                  <a:gd name="connsiteY1" fmla="*/ 341100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35693 h 472363"/>
                  <a:gd name="connsiteX1" fmla="*/ 425668 w 3090041"/>
                  <a:gd name="connsiteY1" fmla="*/ 451459 h 472363"/>
                  <a:gd name="connsiteX2" fmla="*/ 898634 w 3090041"/>
                  <a:gd name="connsiteY2" fmla="*/ 41555 h 472363"/>
                  <a:gd name="connsiteX3" fmla="*/ 1245476 w 3090041"/>
                  <a:gd name="connsiteY3" fmla="*/ 356865 h 472363"/>
                  <a:gd name="connsiteX4" fmla="*/ 1576551 w 3090041"/>
                  <a:gd name="connsiteY4" fmla="*/ 25789 h 472363"/>
                  <a:gd name="connsiteX5" fmla="*/ 1844565 w 3090041"/>
                  <a:gd name="connsiteY5" fmla="*/ 325334 h 472363"/>
                  <a:gd name="connsiteX6" fmla="*/ 2096814 w 3090041"/>
                  <a:gd name="connsiteY6" fmla="*/ 41555 h 472363"/>
                  <a:gd name="connsiteX7" fmla="*/ 2396358 w 3090041"/>
                  <a:gd name="connsiteY7" fmla="*/ 293803 h 472363"/>
                  <a:gd name="connsiteX8" fmla="*/ 2664372 w 3090041"/>
                  <a:gd name="connsiteY8" fmla="*/ 25789 h 472363"/>
                  <a:gd name="connsiteX9" fmla="*/ 3090041 w 3090041"/>
                  <a:gd name="connsiteY9" fmla="*/ 25789 h 472363"/>
                  <a:gd name="connsiteX0" fmla="*/ 0 w 3090041"/>
                  <a:gd name="connsiteY0" fmla="*/ 435693 h 435693"/>
                  <a:gd name="connsiteX1" fmla="*/ 441434 w 3090041"/>
                  <a:gd name="connsiteY1" fmla="*/ 404163 h 435693"/>
                  <a:gd name="connsiteX2" fmla="*/ 898634 w 3090041"/>
                  <a:gd name="connsiteY2" fmla="*/ 41555 h 435693"/>
                  <a:gd name="connsiteX3" fmla="*/ 1245476 w 3090041"/>
                  <a:gd name="connsiteY3" fmla="*/ 356865 h 435693"/>
                  <a:gd name="connsiteX4" fmla="*/ 1576551 w 3090041"/>
                  <a:gd name="connsiteY4" fmla="*/ 25789 h 435693"/>
                  <a:gd name="connsiteX5" fmla="*/ 1844565 w 3090041"/>
                  <a:gd name="connsiteY5" fmla="*/ 325334 h 435693"/>
                  <a:gd name="connsiteX6" fmla="*/ 2096814 w 3090041"/>
                  <a:gd name="connsiteY6" fmla="*/ 41555 h 435693"/>
                  <a:gd name="connsiteX7" fmla="*/ 2396358 w 3090041"/>
                  <a:gd name="connsiteY7" fmla="*/ 293803 h 435693"/>
                  <a:gd name="connsiteX8" fmla="*/ 2664372 w 3090041"/>
                  <a:gd name="connsiteY8" fmla="*/ 25789 h 435693"/>
                  <a:gd name="connsiteX9" fmla="*/ 3090041 w 3090041"/>
                  <a:gd name="connsiteY9" fmla="*/ 25789 h 435693"/>
                  <a:gd name="connsiteX0" fmla="*/ 0 w 3090041"/>
                  <a:gd name="connsiteY0" fmla="*/ 441559 h 444047"/>
                  <a:gd name="connsiteX1" fmla="*/ 441434 w 3090041"/>
                  <a:gd name="connsiteY1" fmla="*/ 410029 h 444047"/>
                  <a:gd name="connsiteX2" fmla="*/ 882869 w 3090041"/>
                  <a:gd name="connsiteY2" fmla="*/ 125 h 444047"/>
                  <a:gd name="connsiteX3" fmla="*/ 1245476 w 3090041"/>
                  <a:gd name="connsiteY3" fmla="*/ 362731 h 444047"/>
                  <a:gd name="connsiteX4" fmla="*/ 1576551 w 3090041"/>
                  <a:gd name="connsiteY4" fmla="*/ 31655 h 444047"/>
                  <a:gd name="connsiteX5" fmla="*/ 1844565 w 3090041"/>
                  <a:gd name="connsiteY5" fmla="*/ 331200 h 444047"/>
                  <a:gd name="connsiteX6" fmla="*/ 2096814 w 3090041"/>
                  <a:gd name="connsiteY6" fmla="*/ 47421 h 444047"/>
                  <a:gd name="connsiteX7" fmla="*/ 2396358 w 3090041"/>
                  <a:gd name="connsiteY7" fmla="*/ 299669 h 444047"/>
                  <a:gd name="connsiteX8" fmla="*/ 2664372 w 3090041"/>
                  <a:gd name="connsiteY8" fmla="*/ 31655 h 444047"/>
                  <a:gd name="connsiteX9" fmla="*/ 3090041 w 3090041"/>
                  <a:gd name="connsiteY9" fmla="*/ 31655 h 444047"/>
                  <a:gd name="connsiteX0" fmla="*/ 0 w 3090041"/>
                  <a:gd name="connsiteY0" fmla="*/ 441434 h 443922"/>
                  <a:gd name="connsiteX1" fmla="*/ 441434 w 3090041"/>
                  <a:gd name="connsiteY1" fmla="*/ 409904 h 443922"/>
                  <a:gd name="connsiteX2" fmla="*/ 882869 w 3090041"/>
                  <a:gd name="connsiteY2" fmla="*/ 0 h 443922"/>
                  <a:gd name="connsiteX3" fmla="*/ 1245476 w 3090041"/>
                  <a:gd name="connsiteY3" fmla="*/ 409902 h 443922"/>
                  <a:gd name="connsiteX4" fmla="*/ 1576551 w 3090041"/>
                  <a:gd name="connsiteY4" fmla="*/ 31530 h 443922"/>
                  <a:gd name="connsiteX5" fmla="*/ 1844565 w 3090041"/>
                  <a:gd name="connsiteY5" fmla="*/ 331075 h 443922"/>
                  <a:gd name="connsiteX6" fmla="*/ 2096814 w 3090041"/>
                  <a:gd name="connsiteY6" fmla="*/ 47296 h 443922"/>
                  <a:gd name="connsiteX7" fmla="*/ 2396358 w 3090041"/>
                  <a:gd name="connsiteY7" fmla="*/ 299544 h 443922"/>
                  <a:gd name="connsiteX8" fmla="*/ 2664372 w 3090041"/>
                  <a:gd name="connsiteY8" fmla="*/ 31530 h 443922"/>
                  <a:gd name="connsiteX9" fmla="*/ 3090041 w 3090041"/>
                  <a:gd name="connsiteY9" fmla="*/ 31530 h 443922"/>
                  <a:gd name="connsiteX0" fmla="*/ 0 w 3090041"/>
                  <a:gd name="connsiteY0" fmla="*/ 457561 h 460049"/>
                  <a:gd name="connsiteX1" fmla="*/ 441434 w 3090041"/>
                  <a:gd name="connsiteY1" fmla="*/ 426031 h 460049"/>
                  <a:gd name="connsiteX2" fmla="*/ 882869 w 3090041"/>
                  <a:gd name="connsiteY2" fmla="*/ 16127 h 460049"/>
                  <a:gd name="connsiteX3" fmla="*/ 1245476 w 3090041"/>
                  <a:gd name="connsiteY3" fmla="*/ 426029 h 460049"/>
                  <a:gd name="connsiteX4" fmla="*/ 1592316 w 3090041"/>
                  <a:gd name="connsiteY4" fmla="*/ 361 h 460049"/>
                  <a:gd name="connsiteX5" fmla="*/ 1844565 w 3090041"/>
                  <a:gd name="connsiteY5" fmla="*/ 347202 h 460049"/>
                  <a:gd name="connsiteX6" fmla="*/ 2096814 w 3090041"/>
                  <a:gd name="connsiteY6" fmla="*/ 63423 h 460049"/>
                  <a:gd name="connsiteX7" fmla="*/ 2396358 w 3090041"/>
                  <a:gd name="connsiteY7" fmla="*/ 315671 h 460049"/>
                  <a:gd name="connsiteX8" fmla="*/ 2664372 w 3090041"/>
                  <a:gd name="connsiteY8" fmla="*/ 47657 h 460049"/>
                  <a:gd name="connsiteX9" fmla="*/ 3090041 w 3090041"/>
                  <a:gd name="connsiteY9" fmla="*/ 47657 h 460049"/>
                  <a:gd name="connsiteX0" fmla="*/ 0 w 3090041"/>
                  <a:gd name="connsiteY0" fmla="*/ 457608 h 460096"/>
                  <a:gd name="connsiteX1" fmla="*/ 441434 w 3090041"/>
                  <a:gd name="connsiteY1" fmla="*/ 426078 h 460096"/>
                  <a:gd name="connsiteX2" fmla="*/ 882869 w 3090041"/>
                  <a:gd name="connsiteY2" fmla="*/ 16174 h 460096"/>
                  <a:gd name="connsiteX3" fmla="*/ 1245476 w 3090041"/>
                  <a:gd name="connsiteY3" fmla="*/ 426076 h 460096"/>
                  <a:gd name="connsiteX4" fmla="*/ 1592316 w 3090041"/>
                  <a:gd name="connsiteY4" fmla="*/ 408 h 460096"/>
                  <a:gd name="connsiteX5" fmla="*/ 1844565 w 3090041"/>
                  <a:gd name="connsiteY5" fmla="*/ 347249 h 460096"/>
                  <a:gd name="connsiteX6" fmla="*/ 2396358 w 3090041"/>
                  <a:gd name="connsiteY6" fmla="*/ 315718 h 460096"/>
                  <a:gd name="connsiteX7" fmla="*/ 2664372 w 3090041"/>
                  <a:gd name="connsiteY7" fmla="*/ 47704 h 460096"/>
                  <a:gd name="connsiteX8" fmla="*/ 3090041 w 3090041"/>
                  <a:gd name="connsiteY8" fmla="*/ 47704 h 460096"/>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2664372 w 3090041"/>
                  <a:gd name="connsiteY6" fmla="*/ 47655 h 460047"/>
                  <a:gd name="connsiteX7" fmla="*/ 3090041 w 3090041"/>
                  <a:gd name="connsiteY7" fmla="*/ 47655 h 460047"/>
                  <a:gd name="connsiteX0" fmla="*/ 0 w 3090041"/>
                  <a:gd name="connsiteY0" fmla="*/ 457559 h 460047"/>
                  <a:gd name="connsiteX1" fmla="*/ 441434 w 3090041"/>
                  <a:gd name="connsiteY1" fmla="*/ 426029 h 460047"/>
                  <a:gd name="connsiteX2" fmla="*/ 882869 w 3090041"/>
                  <a:gd name="connsiteY2" fmla="*/ 16125 h 460047"/>
                  <a:gd name="connsiteX3" fmla="*/ 1245476 w 3090041"/>
                  <a:gd name="connsiteY3" fmla="*/ 426027 h 460047"/>
                  <a:gd name="connsiteX4" fmla="*/ 1592316 w 3090041"/>
                  <a:gd name="connsiteY4" fmla="*/ 359 h 460047"/>
                  <a:gd name="connsiteX5" fmla="*/ 1844565 w 3090041"/>
                  <a:gd name="connsiteY5" fmla="*/ 347200 h 460047"/>
                  <a:gd name="connsiteX6" fmla="*/ 3090041 w 3090041"/>
                  <a:gd name="connsiteY6" fmla="*/ 47655 h 460047"/>
                  <a:gd name="connsiteX0" fmla="*/ 0 w 3090041"/>
                  <a:gd name="connsiteY0" fmla="*/ 457423 h 459911"/>
                  <a:gd name="connsiteX1" fmla="*/ 441434 w 3090041"/>
                  <a:gd name="connsiteY1" fmla="*/ 425893 h 459911"/>
                  <a:gd name="connsiteX2" fmla="*/ 882869 w 3090041"/>
                  <a:gd name="connsiteY2" fmla="*/ 15989 h 459911"/>
                  <a:gd name="connsiteX3" fmla="*/ 1245476 w 3090041"/>
                  <a:gd name="connsiteY3" fmla="*/ 425891 h 459911"/>
                  <a:gd name="connsiteX4" fmla="*/ 1592316 w 3090041"/>
                  <a:gd name="connsiteY4" fmla="*/ 223 h 459911"/>
                  <a:gd name="connsiteX5" fmla="*/ 2002220 w 3090041"/>
                  <a:gd name="connsiteY5" fmla="*/ 362829 h 459911"/>
                  <a:gd name="connsiteX6" fmla="*/ 3090041 w 3090041"/>
                  <a:gd name="connsiteY6" fmla="*/ 47519 h 459911"/>
                  <a:gd name="connsiteX0" fmla="*/ 0 w 3090041"/>
                  <a:gd name="connsiteY0" fmla="*/ 457200 h 459688"/>
                  <a:gd name="connsiteX1" fmla="*/ 441434 w 3090041"/>
                  <a:gd name="connsiteY1" fmla="*/ 425670 h 459688"/>
                  <a:gd name="connsiteX2" fmla="*/ 882869 w 3090041"/>
                  <a:gd name="connsiteY2" fmla="*/ 15766 h 459688"/>
                  <a:gd name="connsiteX3" fmla="*/ 1245476 w 3090041"/>
                  <a:gd name="connsiteY3" fmla="*/ 425668 h 459688"/>
                  <a:gd name="connsiteX4" fmla="*/ 1592316 w 3090041"/>
                  <a:gd name="connsiteY4" fmla="*/ 0 h 459688"/>
                  <a:gd name="connsiteX5" fmla="*/ 1970689 w 3090041"/>
                  <a:gd name="connsiteY5" fmla="*/ 425668 h 459688"/>
                  <a:gd name="connsiteX6" fmla="*/ 3090041 w 3090041"/>
                  <a:gd name="connsiteY6" fmla="*/ 47296 h 459688"/>
                  <a:gd name="connsiteX0" fmla="*/ 0 w 2317531"/>
                  <a:gd name="connsiteY0" fmla="*/ 457200 h 459688"/>
                  <a:gd name="connsiteX1" fmla="*/ 441434 w 2317531"/>
                  <a:gd name="connsiteY1" fmla="*/ 425670 h 459688"/>
                  <a:gd name="connsiteX2" fmla="*/ 882869 w 2317531"/>
                  <a:gd name="connsiteY2" fmla="*/ 15766 h 459688"/>
                  <a:gd name="connsiteX3" fmla="*/ 1245476 w 2317531"/>
                  <a:gd name="connsiteY3" fmla="*/ 425668 h 459688"/>
                  <a:gd name="connsiteX4" fmla="*/ 1592316 w 2317531"/>
                  <a:gd name="connsiteY4" fmla="*/ 0 h 459688"/>
                  <a:gd name="connsiteX5" fmla="*/ 1970689 w 2317531"/>
                  <a:gd name="connsiteY5" fmla="*/ 425668 h 459688"/>
                  <a:gd name="connsiteX6" fmla="*/ 2317531 w 2317531"/>
                  <a:gd name="connsiteY6" fmla="*/ 0 h 459688"/>
                  <a:gd name="connsiteX0" fmla="*/ 0 w 2317531"/>
                  <a:gd name="connsiteY0" fmla="*/ 457200 h 457200"/>
                  <a:gd name="connsiteX1" fmla="*/ 441434 w 2317531"/>
                  <a:gd name="connsiteY1" fmla="*/ 425670 h 457200"/>
                  <a:gd name="connsiteX2" fmla="*/ 882869 w 2317531"/>
                  <a:gd name="connsiteY2" fmla="*/ 15766 h 457200"/>
                  <a:gd name="connsiteX3" fmla="*/ 1245476 w 2317531"/>
                  <a:gd name="connsiteY3" fmla="*/ 425668 h 457200"/>
                  <a:gd name="connsiteX4" fmla="*/ 1592316 w 2317531"/>
                  <a:gd name="connsiteY4" fmla="*/ 0 h 457200"/>
                  <a:gd name="connsiteX5" fmla="*/ 1970689 w 2317531"/>
                  <a:gd name="connsiteY5" fmla="*/ 425668 h 457200"/>
                  <a:gd name="connsiteX6" fmla="*/ 2317531 w 2317531"/>
                  <a:gd name="connsiteY6" fmla="*/ 0 h 457200"/>
                  <a:gd name="connsiteX0" fmla="*/ 0 w 2301765"/>
                  <a:gd name="connsiteY0" fmla="*/ 441434 h 454416"/>
                  <a:gd name="connsiteX1" fmla="*/ 425668 w 2301765"/>
                  <a:gd name="connsiteY1" fmla="*/ 425670 h 454416"/>
                  <a:gd name="connsiteX2" fmla="*/ 867103 w 2301765"/>
                  <a:gd name="connsiteY2" fmla="*/ 15766 h 454416"/>
                  <a:gd name="connsiteX3" fmla="*/ 1229710 w 2301765"/>
                  <a:gd name="connsiteY3" fmla="*/ 425668 h 454416"/>
                  <a:gd name="connsiteX4" fmla="*/ 1576550 w 2301765"/>
                  <a:gd name="connsiteY4" fmla="*/ 0 h 454416"/>
                  <a:gd name="connsiteX5" fmla="*/ 1954923 w 2301765"/>
                  <a:gd name="connsiteY5" fmla="*/ 425668 h 454416"/>
                  <a:gd name="connsiteX6" fmla="*/ 2301765 w 2301765"/>
                  <a:gd name="connsiteY6" fmla="*/ 0 h 454416"/>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01765"/>
                  <a:gd name="connsiteY0" fmla="*/ 441434 h 441434"/>
                  <a:gd name="connsiteX1" fmla="*/ 425668 w 2301765"/>
                  <a:gd name="connsiteY1" fmla="*/ 425670 h 441434"/>
                  <a:gd name="connsiteX2" fmla="*/ 867103 w 2301765"/>
                  <a:gd name="connsiteY2" fmla="*/ 15766 h 441434"/>
                  <a:gd name="connsiteX3" fmla="*/ 1229710 w 2301765"/>
                  <a:gd name="connsiteY3" fmla="*/ 425668 h 441434"/>
                  <a:gd name="connsiteX4" fmla="*/ 1576550 w 2301765"/>
                  <a:gd name="connsiteY4" fmla="*/ 0 h 441434"/>
                  <a:gd name="connsiteX5" fmla="*/ 1954923 w 2301765"/>
                  <a:gd name="connsiteY5" fmla="*/ 425668 h 441434"/>
                  <a:gd name="connsiteX6" fmla="*/ 2301765 w 2301765"/>
                  <a:gd name="connsiteY6" fmla="*/ 0 h 441434"/>
                  <a:gd name="connsiteX0" fmla="*/ 0 w 2332485"/>
                  <a:gd name="connsiteY0" fmla="*/ 483782 h 483782"/>
                  <a:gd name="connsiteX1" fmla="*/ 425668 w 2332485"/>
                  <a:gd name="connsiteY1" fmla="*/ 468018 h 483782"/>
                  <a:gd name="connsiteX2" fmla="*/ 867103 w 2332485"/>
                  <a:gd name="connsiteY2" fmla="*/ 58114 h 483782"/>
                  <a:gd name="connsiteX3" fmla="*/ 1229710 w 2332485"/>
                  <a:gd name="connsiteY3" fmla="*/ 468016 h 483782"/>
                  <a:gd name="connsiteX4" fmla="*/ 1576550 w 2332485"/>
                  <a:gd name="connsiteY4" fmla="*/ 42348 h 483782"/>
                  <a:gd name="connsiteX5" fmla="*/ 1954923 w 2332485"/>
                  <a:gd name="connsiteY5" fmla="*/ 468016 h 483782"/>
                  <a:gd name="connsiteX6" fmla="*/ 2301765 w 2332485"/>
                  <a:gd name="connsiteY6" fmla="*/ 42348 h 483782"/>
                  <a:gd name="connsiteX7" fmla="*/ 2317531 w 2332485"/>
                  <a:gd name="connsiteY7" fmla="*/ 10816 h 483782"/>
                  <a:gd name="connsiteX0" fmla="*/ 0 w 2822027"/>
                  <a:gd name="connsiteY0" fmla="*/ 483782 h 483782"/>
                  <a:gd name="connsiteX1" fmla="*/ 425668 w 2822027"/>
                  <a:gd name="connsiteY1" fmla="*/ 468018 h 483782"/>
                  <a:gd name="connsiteX2" fmla="*/ 867103 w 2822027"/>
                  <a:gd name="connsiteY2" fmla="*/ 58114 h 483782"/>
                  <a:gd name="connsiteX3" fmla="*/ 1229710 w 2822027"/>
                  <a:gd name="connsiteY3" fmla="*/ 468016 h 483782"/>
                  <a:gd name="connsiteX4" fmla="*/ 1576550 w 2822027"/>
                  <a:gd name="connsiteY4" fmla="*/ 42348 h 483782"/>
                  <a:gd name="connsiteX5" fmla="*/ 1954923 w 2822027"/>
                  <a:gd name="connsiteY5" fmla="*/ 468016 h 483782"/>
                  <a:gd name="connsiteX6" fmla="*/ 2301765 w 2822027"/>
                  <a:gd name="connsiteY6" fmla="*/ 42348 h 483782"/>
                  <a:gd name="connsiteX7" fmla="*/ 2822027 w 2822027"/>
                  <a:gd name="connsiteY7" fmla="*/ 10816 h 483782"/>
                  <a:gd name="connsiteX0" fmla="*/ 0 w 2632844"/>
                  <a:gd name="connsiteY0" fmla="*/ 491396 h 491396"/>
                  <a:gd name="connsiteX1" fmla="*/ 425668 w 2632844"/>
                  <a:gd name="connsiteY1" fmla="*/ 475632 h 491396"/>
                  <a:gd name="connsiteX2" fmla="*/ 867103 w 2632844"/>
                  <a:gd name="connsiteY2" fmla="*/ 65728 h 491396"/>
                  <a:gd name="connsiteX3" fmla="*/ 1229710 w 2632844"/>
                  <a:gd name="connsiteY3" fmla="*/ 475630 h 491396"/>
                  <a:gd name="connsiteX4" fmla="*/ 1576550 w 2632844"/>
                  <a:gd name="connsiteY4" fmla="*/ 49962 h 491396"/>
                  <a:gd name="connsiteX5" fmla="*/ 1954923 w 2632844"/>
                  <a:gd name="connsiteY5" fmla="*/ 475630 h 491396"/>
                  <a:gd name="connsiteX6" fmla="*/ 2301765 w 2632844"/>
                  <a:gd name="connsiteY6" fmla="*/ 49962 h 491396"/>
                  <a:gd name="connsiteX7" fmla="*/ 2632844 w 2632844"/>
                  <a:gd name="connsiteY7" fmla="*/ 2664 h 491396"/>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488732"/>
                  <a:gd name="connsiteX1" fmla="*/ 425668 w 2632844"/>
                  <a:gd name="connsiteY1" fmla="*/ 472968 h 488732"/>
                  <a:gd name="connsiteX2" fmla="*/ 867103 w 2632844"/>
                  <a:gd name="connsiteY2" fmla="*/ 63064 h 488732"/>
                  <a:gd name="connsiteX3" fmla="*/ 1229710 w 2632844"/>
                  <a:gd name="connsiteY3" fmla="*/ 472966 h 488732"/>
                  <a:gd name="connsiteX4" fmla="*/ 1576550 w 2632844"/>
                  <a:gd name="connsiteY4" fmla="*/ 47298 h 488732"/>
                  <a:gd name="connsiteX5" fmla="*/ 1954923 w 2632844"/>
                  <a:gd name="connsiteY5" fmla="*/ 472966 h 488732"/>
                  <a:gd name="connsiteX6" fmla="*/ 2301765 w 2632844"/>
                  <a:gd name="connsiteY6" fmla="*/ 47298 h 488732"/>
                  <a:gd name="connsiteX7" fmla="*/ 2632844 w 2632844"/>
                  <a:gd name="connsiteY7" fmla="*/ 0 h 488732"/>
                  <a:gd name="connsiteX0" fmla="*/ 0 w 2632844"/>
                  <a:gd name="connsiteY0" fmla="*/ 488732 h 501813"/>
                  <a:gd name="connsiteX1" fmla="*/ 425668 w 2632844"/>
                  <a:gd name="connsiteY1" fmla="*/ 472968 h 501813"/>
                  <a:gd name="connsiteX2" fmla="*/ 867103 w 2632844"/>
                  <a:gd name="connsiteY2" fmla="*/ 63064 h 501813"/>
                  <a:gd name="connsiteX3" fmla="*/ 1229710 w 2632844"/>
                  <a:gd name="connsiteY3" fmla="*/ 472966 h 501813"/>
                  <a:gd name="connsiteX4" fmla="*/ 1576550 w 2632844"/>
                  <a:gd name="connsiteY4" fmla="*/ 47298 h 501813"/>
                  <a:gd name="connsiteX5" fmla="*/ 1954923 w 2632844"/>
                  <a:gd name="connsiteY5" fmla="*/ 472966 h 501813"/>
                  <a:gd name="connsiteX6" fmla="*/ 2301765 w 2632844"/>
                  <a:gd name="connsiteY6" fmla="*/ 47298 h 501813"/>
                  <a:gd name="connsiteX7" fmla="*/ 2632844 w 2632844"/>
                  <a:gd name="connsiteY7" fmla="*/ 0 h 501813"/>
                  <a:gd name="connsiteX0" fmla="*/ 0 w 2558414"/>
                  <a:gd name="connsiteY0" fmla="*/ 467467 h 507914"/>
                  <a:gd name="connsiteX1" fmla="*/ 351238 w 2558414"/>
                  <a:gd name="connsiteY1" fmla="*/ 472968 h 507914"/>
                  <a:gd name="connsiteX2" fmla="*/ 792673 w 2558414"/>
                  <a:gd name="connsiteY2" fmla="*/ 63064 h 507914"/>
                  <a:gd name="connsiteX3" fmla="*/ 1155280 w 2558414"/>
                  <a:gd name="connsiteY3" fmla="*/ 472966 h 507914"/>
                  <a:gd name="connsiteX4" fmla="*/ 1502120 w 2558414"/>
                  <a:gd name="connsiteY4" fmla="*/ 47298 h 507914"/>
                  <a:gd name="connsiteX5" fmla="*/ 1880493 w 2558414"/>
                  <a:gd name="connsiteY5" fmla="*/ 472966 h 507914"/>
                  <a:gd name="connsiteX6" fmla="*/ 2227335 w 2558414"/>
                  <a:gd name="connsiteY6" fmla="*/ 47298 h 507914"/>
                  <a:gd name="connsiteX7" fmla="*/ 2558414 w 2558414"/>
                  <a:gd name="connsiteY7" fmla="*/ 0 h 507914"/>
                  <a:gd name="connsiteX0" fmla="*/ 0 w 2558414"/>
                  <a:gd name="connsiteY0" fmla="*/ 509997 h 530114"/>
                  <a:gd name="connsiteX1" fmla="*/ 351238 w 2558414"/>
                  <a:gd name="connsiteY1" fmla="*/ 472968 h 530114"/>
                  <a:gd name="connsiteX2" fmla="*/ 792673 w 2558414"/>
                  <a:gd name="connsiteY2" fmla="*/ 63064 h 530114"/>
                  <a:gd name="connsiteX3" fmla="*/ 1155280 w 2558414"/>
                  <a:gd name="connsiteY3" fmla="*/ 472966 h 530114"/>
                  <a:gd name="connsiteX4" fmla="*/ 1502120 w 2558414"/>
                  <a:gd name="connsiteY4" fmla="*/ 47298 h 530114"/>
                  <a:gd name="connsiteX5" fmla="*/ 1880493 w 2558414"/>
                  <a:gd name="connsiteY5" fmla="*/ 472966 h 530114"/>
                  <a:gd name="connsiteX6" fmla="*/ 2227335 w 2558414"/>
                  <a:gd name="connsiteY6" fmla="*/ 47298 h 530114"/>
                  <a:gd name="connsiteX7" fmla="*/ 2558414 w 2558414"/>
                  <a:gd name="connsiteY7" fmla="*/ 0 h 530114"/>
                  <a:gd name="connsiteX0" fmla="*/ 0 w 2558414"/>
                  <a:gd name="connsiteY0" fmla="*/ 509997 h 509997"/>
                  <a:gd name="connsiteX1" fmla="*/ 351238 w 2558414"/>
                  <a:gd name="connsiteY1" fmla="*/ 472968 h 509997"/>
                  <a:gd name="connsiteX2" fmla="*/ 792673 w 2558414"/>
                  <a:gd name="connsiteY2" fmla="*/ 63064 h 509997"/>
                  <a:gd name="connsiteX3" fmla="*/ 1155280 w 2558414"/>
                  <a:gd name="connsiteY3" fmla="*/ 472966 h 509997"/>
                  <a:gd name="connsiteX4" fmla="*/ 1502120 w 2558414"/>
                  <a:gd name="connsiteY4" fmla="*/ 47298 h 509997"/>
                  <a:gd name="connsiteX5" fmla="*/ 1880493 w 2558414"/>
                  <a:gd name="connsiteY5" fmla="*/ 472966 h 509997"/>
                  <a:gd name="connsiteX6" fmla="*/ 2227335 w 2558414"/>
                  <a:gd name="connsiteY6" fmla="*/ 47298 h 509997"/>
                  <a:gd name="connsiteX7" fmla="*/ 2558414 w 2558414"/>
                  <a:gd name="connsiteY7" fmla="*/ 0 h 509997"/>
                  <a:gd name="connsiteX0" fmla="*/ 0 w 2569045"/>
                  <a:gd name="connsiteY0" fmla="*/ 435570 h 487710"/>
                  <a:gd name="connsiteX1" fmla="*/ 361869 w 2569045"/>
                  <a:gd name="connsiteY1" fmla="*/ 472968 h 487710"/>
                  <a:gd name="connsiteX2" fmla="*/ 803304 w 2569045"/>
                  <a:gd name="connsiteY2" fmla="*/ 63064 h 487710"/>
                  <a:gd name="connsiteX3" fmla="*/ 1165911 w 2569045"/>
                  <a:gd name="connsiteY3" fmla="*/ 472966 h 487710"/>
                  <a:gd name="connsiteX4" fmla="*/ 1512751 w 2569045"/>
                  <a:gd name="connsiteY4" fmla="*/ 47298 h 487710"/>
                  <a:gd name="connsiteX5" fmla="*/ 1891124 w 2569045"/>
                  <a:gd name="connsiteY5" fmla="*/ 472966 h 487710"/>
                  <a:gd name="connsiteX6" fmla="*/ 2237966 w 2569045"/>
                  <a:gd name="connsiteY6" fmla="*/ 47298 h 487710"/>
                  <a:gd name="connsiteX7" fmla="*/ 2569045 w 2569045"/>
                  <a:gd name="connsiteY7" fmla="*/ 0 h 487710"/>
                  <a:gd name="connsiteX0" fmla="*/ 0 w 2569045"/>
                  <a:gd name="connsiteY0" fmla="*/ 435570 h 499346"/>
                  <a:gd name="connsiteX1" fmla="*/ 361869 w 2569045"/>
                  <a:gd name="connsiteY1" fmla="*/ 472968 h 499346"/>
                  <a:gd name="connsiteX2" fmla="*/ 803304 w 2569045"/>
                  <a:gd name="connsiteY2" fmla="*/ 63064 h 499346"/>
                  <a:gd name="connsiteX3" fmla="*/ 1165911 w 2569045"/>
                  <a:gd name="connsiteY3" fmla="*/ 472966 h 499346"/>
                  <a:gd name="connsiteX4" fmla="*/ 1512751 w 2569045"/>
                  <a:gd name="connsiteY4" fmla="*/ 47298 h 499346"/>
                  <a:gd name="connsiteX5" fmla="*/ 1891124 w 2569045"/>
                  <a:gd name="connsiteY5" fmla="*/ 472966 h 499346"/>
                  <a:gd name="connsiteX6" fmla="*/ 2237966 w 2569045"/>
                  <a:gd name="connsiteY6" fmla="*/ 47298 h 499346"/>
                  <a:gd name="connsiteX7" fmla="*/ 2569045 w 2569045"/>
                  <a:gd name="connsiteY7" fmla="*/ 0 h 499346"/>
                  <a:gd name="connsiteX0" fmla="*/ 0 w 2569042"/>
                  <a:gd name="connsiteY0" fmla="*/ 488732 h 521481"/>
                  <a:gd name="connsiteX1" fmla="*/ 361866 w 2569042"/>
                  <a:gd name="connsiteY1" fmla="*/ 472968 h 521481"/>
                  <a:gd name="connsiteX2" fmla="*/ 803301 w 2569042"/>
                  <a:gd name="connsiteY2" fmla="*/ 63064 h 521481"/>
                  <a:gd name="connsiteX3" fmla="*/ 1165908 w 2569042"/>
                  <a:gd name="connsiteY3" fmla="*/ 472966 h 521481"/>
                  <a:gd name="connsiteX4" fmla="*/ 1512748 w 2569042"/>
                  <a:gd name="connsiteY4" fmla="*/ 47298 h 521481"/>
                  <a:gd name="connsiteX5" fmla="*/ 1891121 w 2569042"/>
                  <a:gd name="connsiteY5" fmla="*/ 472966 h 521481"/>
                  <a:gd name="connsiteX6" fmla="*/ 2237963 w 2569042"/>
                  <a:gd name="connsiteY6" fmla="*/ 47298 h 521481"/>
                  <a:gd name="connsiteX7" fmla="*/ 2569042 w 2569042"/>
                  <a:gd name="connsiteY7" fmla="*/ 0 h 521481"/>
                  <a:gd name="connsiteX0" fmla="*/ 0 w 2569042"/>
                  <a:gd name="connsiteY0" fmla="*/ 488732 h 507779"/>
                  <a:gd name="connsiteX1" fmla="*/ 361866 w 2569042"/>
                  <a:gd name="connsiteY1" fmla="*/ 472968 h 507779"/>
                  <a:gd name="connsiteX2" fmla="*/ 803301 w 2569042"/>
                  <a:gd name="connsiteY2" fmla="*/ 63064 h 507779"/>
                  <a:gd name="connsiteX3" fmla="*/ 1165908 w 2569042"/>
                  <a:gd name="connsiteY3" fmla="*/ 472966 h 507779"/>
                  <a:gd name="connsiteX4" fmla="*/ 1512748 w 2569042"/>
                  <a:gd name="connsiteY4" fmla="*/ 47298 h 507779"/>
                  <a:gd name="connsiteX5" fmla="*/ 1891121 w 2569042"/>
                  <a:gd name="connsiteY5" fmla="*/ 472966 h 507779"/>
                  <a:gd name="connsiteX6" fmla="*/ 2237963 w 2569042"/>
                  <a:gd name="connsiteY6" fmla="*/ 47298 h 507779"/>
                  <a:gd name="connsiteX7" fmla="*/ 2569042 w 2569042"/>
                  <a:gd name="connsiteY7" fmla="*/ 0 h 507779"/>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37963 w 2569042"/>
                  <a:gd name="connsiteY6" fmla="*/ 47298 h 488732"/>
                  <a:gd name="connsiteX7" fmla="*/ 2569042 w 2569042"/>
                  <a:gd name="connsiteY7" fmla="*/ 0 h 488732"/>
                  <a:gd name="connsiteX0" fmla="*/ 0 w 2569042"/>
                  <a:gd name="connsiteY0" fmla="*/ 488732 h 488732"/>
                  <a:gd name="connsiteX1" fmla="*/ 361866 w 2569042"/>
                  <a:gd name="connsiteY1" fmla="*/ 472968 h 488732"/>
                  <a:gd name="connsiteX2" fmla="*/ 803301 w 2569042"/>
                  <a:gd name="connsiteY2" fmla="*/ 63064 h 488732"/>
                  <a:gd name="connsiteX3" fmla="*/ 1165908 w 2569042"/>
                  <a:gd name="connsiteY3" fmla="*/ 472966 h 488732"/>
                  <a:gd name="connsiteX4" fmla="*/ 1512748 w 2569042"/>
                  <a:gd name="connsiteY4" fmla="*/ 47298 h 488732"/>
                  <a:gd name="connsiteX5" fmla="*/ 1891121 w 2569042"/>
                  <a:gd name="connsiteY5" fmla="*/ 472966 h 488732"/>
                  <a:gd name="connsiteX6" fmla="*/ 2248596 w 2569042"/>
                  <a:gd name="connsiteY6" fmla="*/ 79196 h 488732"/>
                  <a:gd name="connsiteX7" fmla="*/ 2569042 w 2569042"/>
                  <a:gd name="connsiteY7" fmla="*/ 0 h 488732"/>
                  <a:gd name="connsiteX0" fmla="*/ 0 w 2569042"/>
                  <a:gd name="connsiteY0" fmla="*/ 441434 h 441434"/>
                  <a:gd name="connsiteX1" fmla="*/ 361866 w 2569042"/>
                  <a:gd name="connsiteY1" fmla="*/ 425670 h 441434"/>
                  <a:gd name="connsiteX2" fmla="*/ 803301 w 2569042"/>
                  <a:gd name="connsiteY2" fmla="*/ 15766 h 441434"/>
                  <a:gd name="connsiteX3" fmla="*/ 1165908 w 2569042"/>
                  <a:gd name="connsiteY3" fmla="*/ 425668 h 441434"/>
                  <a:gd name="connsiteX4" fmla="*/ 1512748 w 2569042"/>
                  <a:gd name="connsiteY4" fmla="*/ 0 h 441434"/>
                  <a:gd name="connsiteX5" fmla="*/ 1891121 w 2569042"/>
                  <a:gd name="connsiteY5" fmla="*/ 425668 h 441434"/>
                  <a:gd name="connsiteX6" fmla="*/ 2248596 w 2569042"/>
                  <a:gd name="connsiteY6" fmla="*/ 31898 h 441434"/>
                  <a:gd name="connsiteX7" fmla="*/ 2569042 w 2569042"/>
                  <a:gd name="connsiteY7" fmla="*/ 27130 h 441434"/>
                  <a:gd name="connsiteX0" fmla="*/ 0 w 2569042"/>
                  <a:gd name="connsiteY0" fmla="*/ 464520 h 464520"/>
                  <a:gd name="connsiteX1" fmla="*/ 361866 w 2569042"/>
                  <a:gd name="connsiteY1" fmla="*/ 448756 h 464520"/>
                  <a:gd name="connsiteX2" fmla="*/ 803301 w 2569042"/>
                  <a:gd name="connsiteY2" fmla="*/ 38852 h 464520"/>
                  <a:gd name="connsiteX3" fmla="*/ 1165908 w 2569042"/>
                  <a:gd name="connsiteY3" fmla="*/ 448754 h 464520"/>
                  <a:gd name="connsiteX4" fmla="*/ 1512748 w 2569042"/>
                  <a:gd name="connsiteY4" fmla="*/ 23086 h 464520"/>
                  <a:gd name="connsiteX5" fmla="*/ 1891121 w 2569042"/>
                  <a:gd name="connsiteY5" fmla="*/ 448754 h 464520"/>
                  <a:gd name="connsiteX6" fmla="*/ 2163535 w 2569042"/>
                  <a:gd name="connsiteY6" fmla="*/ 12454 h 464520"/>
                  <a:gd name="connsiteX7" fmla="*/ 2569042 w 2569042"/>
                  <a:gd name="connsiteY7" fmla="*/ 50216 h 464520"/>
                  <a:gd name="connsiteX0" fmla="*/ 0 w 2526512"/>
                  <a:gd name="connsiteY0" fmla="*/ 474733 h 474733"/>
                  <a:gd name="connsiteX1" fmla="*/ 361866 w 2526512"/>
                  <a:gd name="connsiteY1" fmla="*/ 458969 h 474733"/>
                  <a:gd name="connsiteX2" fmla="*/ 803301 w 2526512"/>
                  <a:gd name="connsiteY2" fmla="*/ 49065 h 474733"/>
                  <a:gd name="connsiteX3" fmla="*/ 1165908 w 2526512"/>
                  <a:gd name="connsiteY3" fmla="*/ 458967 h 474733"/>
                  <a:gd name="connsiteX4" fmla="*/ 1512748 w 2526512"/>
                  <a:gd name="connsiteY4" fmla="*/ 33299 h 474733"/>
                  <a:gd name="connsiteX5" fmla="*/ 1891121 w 2526512"/>
                  <a:gd name="connsiteY5" fmla="*/ 458967 h 474733"/>
                  <a:gd name="connsiteX6" fmla="*/ 2163535 w 2526512"/>
                  <a:gd name="connsiteY6" fmla="*/ 22667 h 474733"/>
                  <a:gd name="connsiteX7" fmla="*/ 2526512 w 2526512"/>
                  <a:gd name="connsiteY7" fmla="*/ 7266 h 474733"/>
                  <a:gd name="connsiteX0" fmla="*/ 0 w 2515882"/>
                  <a:gd name="connsiteY0" fmla="*/ 499366 h 499366"/>
                  <a:gd name="connsiteX1" fmla="*/ 361866 w 2515882"/>
                  <a:gd name="connsiteY1" fmla="*/ 483602 h 499366"/>
                  <a:gd name="connsiteX2" fmla="*/ 803301 w 2515882"/>
                  <a:gd name="connsiteY2" fmla="*/ 73698 h 499366"/>
                  <a:gd name="connsiteX3" fmla="*/ 1165908 w 2515882"/>
                  <a:gd name="connsiteY3" fmla="*/ 483600 h 499366"/>
                  <a:gd name="connsiteX4" fmla="*/ 1512748 w 2515882"/>
                  <a:gd name="connsiteY4" fmla="*/ 57932 h 499366"/>
                  <a:gd name="connsiteX5" fmla="*/ 1891121 w 2515882"/>
                  <a:gd name="connsiteY5" fmla="*/ 483600 h 499366"/>
                  <a:gd name="connsiteX6" fmla="*/ 2163535 w 2515882"/>
                  <a:gd name="connsiteY6" fmla="*/ 47300 h 499366"/>
                  <a:gd name="connsiteX7" fmla="*/ 2515882 w 2515882"/>
                  <a:gd name="connsiteY7" fmla="*/ 0 h 499366"/>
                  <a:gd name="connsiteX0" fmla="*/ 0 w 2515882"/>
                  <a:gd name="connsiteY0" fmla="*/ 474735 h 474735"/>
                  <a:gd name="connsiteX1" fmla="*/ 361866 w 2515882"/>
                  <a:gd name="connsiteY1" fmla="*/ 458971 h 474735"/>
                  <a:gd name="connsiteX2" fmla="*/ 803301 w 2515882"/>
                  <a:gd name="connsiteY2" fmla="*/ 49067 h 474735"/>
                  <a:gd name="connsiteX3" fmla="*/ 1165908 w 2515882"/>
                  <a:gd name="connsiteY3" fmla="*/ 458969 h 474735"/>
                  <a:gd name="connsiteX4" fmla="*/ 1512748 w 2515882"/>
                  <a:gd name="connsiteY4" fmla="*/ 33301 h 474735"/>
                  <a:gd name="connsiteX5" fmla="*/ 1891121 w 2515882"/>
                  <a:gd name="connsiteY5" fmla="*/ 458969 h 474735"/>
                  <a:gd name="connsiteX6" fmla="*/ 2163535 w 2515882"/>
                  <a:gd name="connsiteY6" fmla="*/ 22669 h 474735"/>
                  <a:gd name="connsiteX7" fmla="*/ 2515882 w 2515882"/>
                  <a:gd name="connsiteY7" fmla="*/ 7267 h 474735"/>
                  <a:gd name="connsiteX0" fmla="*/ 0 w 2515882"/>
                  <a:gd name="connsiteY0" fmla="*/ 474735 h 480239"/>
                  <a:gd name="connsiteX1" fmla="*/ 361866 w 2515882"/>
                  <a:gd name="connsiteY1" fmla="*/ 458971 h 480239"/>
                  <a:gd name="connsiteX2" fmla="*/ 803301 w 2515882"/>
                  <a:gd name="connsiteY2" fmla="*/ 49067 h 480239"/>
                  <a:gd name="connsiteX3" fmla="*/ 1165908 w 2515882"/>
                  <a:gd name="connsiteY3" fmla="*/ 458969 h 480239"/>
                  <a:gd name="connsiteX4" fmla="*/ 1512748 w 2515882"/>
                  <a:gd name="connsiteY4" fmla="*/ 33301 h 480239"/>
                  <a:gd name="connsiteX5" fmla="*/ 1784798 w 2515882"/>
                  <a:gd name="connsiteY5" fmla="*/ 480234 h 480239"/>
                  <a:gd name="connsiteX6" fmla="*/ 2163535 w 2515882"/>
                  <a:gd name="connsiteY6" fmla="*/ 22669 h 480239"/>
                  <a:gd name="connsiteX7" fmla="*/ 2515882 w 2515882"/>
                  <a:gd name="connsiteY7" fmla="*/ 7267 h 480239"/>
                  <a:gd name="connsiteX0" fmla="*/ 0 w 2555778"/>
                  <a:gd name="connsiteY0" fmla="*/ 474732 h 480236"/>
                  <a:gd name="connsiteX1" fmla="*/ 361866 w 2555778"/>
                  <a:gd name="connsiteY1" fmla="*/ 458968 h 480236"/>
                  <a:gd name="connsiteX2" fmla="*/ 803301 w 2555778"/>
                  <a:gd name="connsiteY2" fmla="*/ 49064 h 480236"/>
                  <a:gd name="connsiteX3" fmla="*/ 1165908 w 2555778"/>
                  <a:gd name="connsiteY3" fmla="*/ 458966 h 480236"/>
                  <a:gd name="connsiteX4" fmla="*/ 1512748 w 2555778"/>
                  <a:gd name="connsiteY4" fmla="*/ 33298 h 480236"/>
                  <a:gd name="connsiteX5" fmla="*/ 1784798 w 2555778"/>
                  <a:gd name="connsiteY5" fmla="*/ 480231 h 480236"/>
                  <a:gd name="connsiteX6" fmla="*/ 2163535 w 2555778"/>
                  <a:gd name="connsiteY6" fmla="*/ 22666 h 480236"/>
                  <a:gd name="connsiteX7" fmla="*/ 2555779 w 2555778"/>
                  <a:gd name="connsiteY7" fmla="*/ 7271 h 480236"/>
                  <a:gd name="connsiteX0" fmla="*/ 0 w 2595680"/>
                  <a:gd name="connsiteY0" fmla="*/ 474729 h 480233"/>
                  <a:gd name="connsiteX1" fmla="*/ 361866 w 2595680"/>
                  <a:gd name="connsiteY1" fmla="*/ 458965 h 480233"/>
                  <a:gd name="connsiteX2" fmla="*/ 803301 w 2595680"/>
                  <a:gd name="connsiteY2" fmla="*/ 49061 h 480233"/>
                  <a:gd name="connsiteX3" fmla="*/ 1165908 w 2595680"/>
                  <a:gd name="connsiteY3" fmla="*/ 458963 h 480233"/>
                  <a:gd name="connsiteX4" fmla="*/ 1512748 w 2595680"/>
                  <a:gd name="connsiteY4" fmla="*/ 33295 h 480233"/>
                  <a:gd name="connsiteX5" fmla="*/ 1784798 w 2595680"/>
                  <a:gd name="connsiteY5" fmla="*/ 480228 h 480233"/>
                  <a:gd name="connsiteX6" fmla="*/ 2163535 w 2595680"/>
                  <a:gd name="connsiteY6" fmla="*/ 22663 h 480233"/>
                  <a:gd name="connsiteX7" fmla="*/ 2595679 w 2595680"/>
                  <a:gd name="connsiteY7" fmla="*/ 7274 h 480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680" h="480233">
                    <a:moveTo>
                      <a:pt x="0" y="474729"/>
                    </a:moveTo>
                    <a:cubicBezTo>
                      <a:pt x="136028" y="469594"/>
                      <a:pt x="227985" y="476747"/>
                      <a:pt x="361866" y="458965"/>
                    </a:cubicBezTo>
                    <a:cubicBezTo>
                      <a:pt x="495747" y="441183"/>
                      <a:pt x="669294" y="49061"/>
                      <a:pt x="803301" y="49061"/>
                    </a:cubicBezTo>
                    <a:cubicBezTo>
                      <a:pt x="937308" y="49061"/>
                      <a:pt x="1047667" y="461591"/>
                      <a:pt x="1165908" y="458963"/>
                    </a:cubicBezTo>
                    <a:cubicBezTo>
                      <a:pt x="1284149" y="456335"/>
                      <a:pt x="1409600" y="29751"/>
                      <a:pt x="1512748" y="33295"/>
                    </a:cubicBezTo>
                    <a:cubicBezTo>
                      <a:pt x="1615896" y="36839"/>
                      <a:pt x="1676334" y="482000"/>
                      <a:pt x="1784798" y="480228"/>
                    </a:cubicBezTo>
                    <a:cubicBezTo>
                      <a:pt x="1893263" y="478456"/>
                      <a:pt x="1904061" y="138231"/>
                      <a:pt x="2163535" y="22663"/>
                    </a:cubicBezTo>
                    <a:cubicBezTo>
                      <a:pt x="2277133" y="-21639"/>
                      <a:pt x="2592395" y="13843"/>
                      <a:pt x="2595679" y="7274"/>
                    </a:cubicBezTo>
                  </a:path>
                </a:pathLst>
              </a:custGeom>
              <a:ln w="76200">
                <a:solidFill>
                  <a:schemeClr val="bg1">
                    <a:lumMod val="7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82" name="Diamond 281"/>
              <p:cNvSpPr/>
              <p:nvPr/>
            </p:nvSpPr>
            <p:spPr>
              <a:xfrm>
                <a:off x="4819525" y="1261952"/>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83" name="Diamond 282"/>
              <p:cNvSpPr/>
              <p:nvPr/>
            </p:nvSpPr>
            <p:spPr>
              <a:xfrm>
                <a:off x="4823520" y="870751"/>
                <a:ext cx="93405" cy="88425"/>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84" name="Diamond 283"/>
              <p:cNvSpPr/>
              <p:nvPr/>
            </p:nvSpPr>
            <p:spPr>
              <a:xfrm>
                <a:off x="4812729" y="1576466"/>
                <a:ext cx="102746" cy="8038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0598788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132242" y="220787"/>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1727616" y="3628604"/>
            <a:ext cx="2877133" cy="1840811"/>
            <a:chOff x="1727616" y="3847614"/>
            <a:chExt cx="2877133" cy="1521333"/>
          </a:xfrm>
        </p:grpSpPr>
        <p:sp>
          <p:nvSpPr>
            <p:cNvPr id="4" name="Can 3"/>
            <p:cNvSpPr/>
            <p:nvPr/>
          </p:nvSpPr>
          <p:spPr>
            <a:xfrm rot="3434095">
              <a:off x="2405516" y="3169714"/>
              <a:ext cx="1521333" cy="2877133"/>
            </a:xfrm>
            <a:prstGeom prst="can">
              <a:avLst>
                <a:gd name="adj" fmla="val 479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5" name="Straight Connector 4"/>
            <p:cNvCxnSpPr/>
            <p:nvPr/>
          </p:nvCxnSpPr>
          <p:spPr>
            <a:xfrm flipH="1">
              <a:off x="1844566" y="4266349"/>
              <a:ext cx="1676937" cy="891956"/>
            </a:xfrm>
            <a:prstGeom prst="line">
              <a:avLst/>
            </a:prstGeom>
            <a:ln w="0">
              <a:solidFill>
                <a:schemeClr val="bg1">
                  <a:alpha val="55000"/>
                </a:schemeClr>
              </a:solidFill>
            </a:ln>
            <a:effectLst>
              <a:glow rad="228600">
                <a:schemeClr val="bg1">
                  <a:alpha val="43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3717326" y="3036569"/>
            <a:ext cx="1476424" cy="1383031"/>
            <a:chOff x="3789896" y="3199437"/>
            <a:chExt cx="1476424" cy="1039091"/>
          </a:xfrm>
          <a:solidFill>
            <a:schemeClr val="accent1">
              <a:lumMod val="75000"/>
            </a:schemeClr>
          </a:solidFill>
        </p:grpSpPr>
        <p:sp>
          <p:nvSpPr>
            <p:cNvPr id="8" name="Can 7"/>
            <p:cNvSpPr/>
            <p:nvPr/>
          </p:nvSpPr>
          <p:spPr>
            <a:xfrm rot="3434095">
              <a:off x="4008562" y="2980771"/>
              <a:ext cx="1039091" cy="1476424"/>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9" name="Straight Connector 8"/>
            <p:cNvCxnSpPr/>
            <p:nvPr/>
          </p:nvCxnSpPr>
          <p:spPr>
            <a:xfrm flipH="1">
              <a:off x="3844284" y="3611099"/>
              <a:ext cx="620759" cy="318790"/>
            </a:xfrm>
            <a:prstGeom prst="line">
              <a:avLst/>
            </a:prstGeom>
            <a:grpFill/>
            <a:ln w="0">
              <a:solidFill>
                <a:schemeClr val="bg1">
                  <a:alpha val="55000"/>
                </a:schemeClr>
              </a:solidFill>
            </a:ln>
            <a:effectLst>
              <a:glow rad="228600">
                <a:schemeClr val="bg1">
                  <a:alpha val="43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609680" y="2764814"/>
            <a:ext cx="1220185" cy="944630"/>
            <a:chOff x="3643507" y="3297917"/>
            <a:chExt cx="1476424" cy="1039091"/>
          </a:xfrm>
          <a:solidFill>
            <a:schemeClr val="bg1">
              <a:lumMod val="85000"/>
            </a:schemeClr>
          </a:solidFill>
        </p:grpSpPr>
        <p:sp>
          <p:nvSpPr>
            <p:cNvPr id="21" name="Can 20"/>
            <p:cNvSpPr/>
            <p:nvPr/>
          </p:nvSpPr>
          <p:spPr>
            <a:xfrm rot="3434095">
              <a:off x="3862173" y="3079251"/>
              <a:ext cx="1039091" cy="1476424"/>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2" name="Straight Connector 21"/>
            <p:cNvCxnSpPr/>
            <p:nvPr/>
          </p:nvCxnSpPr>
          <p:spPr>
            <a:xfrm flipH="1">
              <a:off x="3671039" y="3617494"/>
              <a:ext cx="780525" cy="456673"/>
            </a:xfrm>
            <a:prstGeom prst="line">
              <a:avLst/>
            </a:prstGeom>
            <a:grpFill/>
            <a:ln w="0">
              <a:solidFill>
                <a:schemeClr val="bg1">
                  <a:alpha val="55000"/>
                </a:schemeClr>
              </a:solidFill>
            </a:ln>
            <a:effectLst>
              <a:glow rad="228600">
                <a:schemeClr val="bg1">
                  <a:alpha val="43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5458056" y="2506589"/>
            <a:ext cx="833403" cy="645196"/>
            <a:chOff x="4773824" y="3013775"/>
            <a:chExt cx="833403" cy="645196"/>
          </a:xfrm>
          <a:solidFill>
            <a:schemeClr val="accent3">
              <a:lumMod val="75000"/>
            </a:schemeClr>
          </a:solidFill>
        </p:grpSpPr>
        <p:sp>
          <p:nvSpPr>
            <p:cNvPr id="11" name="Can 10"/>
            <p:cNvSpPr/>
            <p:nvPr/>
          </p:nvSpPr>
          <p:spPr>
            <a:xfrm rot="3434095">
              <a:off x="4867928" y="2919671"/>
              <a:ext cx="645196" cy="833403"/>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2" name="Straight Connector 11"/>
            <p:cNvCxnSpPr/>
            <p:nvPr/>
          </p:nvCxnSpPr>
          <p:spPr>
            <a:xfrm flipH="1">
              <a:off x="4777059" y="3223562"/>
              <a:ext cx="440586" cy="283559"/>
            </a:xfrm>
            <a:prstGeom prst="line">
              <a:avLst/>
            </a:prstGeom>
            <a:grpFill/>
            <a:ln w="0">
              <a:solidFill>
                <a:schemeClr val="bg1">
                  <a:alpha val="55000"/>
                </a:schemeClr>
              </a:solidFill>
            </a:ln>
            <a:effectLst>
              <a:glow rad="139700">
                <a:schemeClr val="bg1">
                  <a:alpha val="40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6052052" y="2276503"/>
            <a:ext cx="833402" cy="364196"/>
            <a:chOff x="4996456" y="2473415"/>
            <a:chExt cx="1786473" cy="364196"/>
          </a:xfrm>
          <a:solidFill>
            <a:schemeClr val="accent6">
              <a:lumMod val="75000"/>
            </a:schemeClr>
          </a:solidFill>
        </p:grpSpPr>
        <p:sp>
          <p:nvSpPr>
            <p:cNvPr id="14" name="Can 13"/>
            <p:cNvSpPr/>
            <p:nvPr/>
          </p:nvSpPr>
          <p:spPr>
            <a:xfrm rot="3434095">
              <a:off x="5707595" y="1762276"/>
              <a:ext cx="364196" cy="1786473"/>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5" name="Straight Connector 14"/>
            <p:cNvCxnSpPr/>
            <p:nvPr/>
          </p:nvCxnSpPr>
          <p:spPr>
            <a:xfrm flipH="1">
              <a:off x="5056867" y="2480590"/>
              <a:ext cx="1187372" cy="356498"/>
            </a:xfrm>
            <a:prstGeom prst="line">
              <a:avLst/>
            </a:prstGeom>
            <a:grpFill/>
            <a:ln w="0">
              <a:solidFill>
                <a:schemeClr val="bg1">
                  <a:alpha val="55000"/>
                </a:schemeClr>
              </a:solidFill>
            </a:ln>
            <a:effectLst>
              <a:glow rad="101600">
                <a:schemeClr val="bg1">
                  <a:alpha val="40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684199" y="1905000"/>
            <a:ext cx="757639" cy="369939"/>
            <a:chOff x="4548656" y="2820920"/>
            <a:chExt cx="1786473" cy="872297"/>
          </a:xfrm>
          <a:solidFill>
            <a:srgbClr val="A25A4B"/>
          </a:solidFill>
        </p:grpSpPr>
        <p:sp>
          <p:nvSpPr>
            <p:cNvPr id="29" name="Can 28"/>
            <p:cNvSpPr/>
            <p:nvPr/>
          </p:nvSpPr>
          <p:spPr>
            <a:xfrm rot="3434095">
              <a:off x="5259796" y="2337466"/>
              <a:ext cx="364194" cy="1786473"/>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0" name="Straight Connector 29"/>
            <p:cNvCxnSpPr/>
            <p:nvPr/>
          </p:nvCxnSpPr>
          <p:spPr>
            <a:xfrm flipH="1">
              <a:off x="4666574" y="2820920"/>
              <a:ext cx="1355353" cy="872297"/>
            </a:xfrm>
            <a:prstGeom prst="line">
              <a:avLst/>
            </a:prstGeom>
            <a:grpFill/>
            <a:ln w="0">
              <a:solidFill>
                <a:schemeClr val="bg1">
                  <a:alpha val="55000"/>
                </a:schemeClr>
              </a:solidFill>
            </a:ln>
            <a:effectLst>
              <a:glow rad="63500">
                <a:schemeClr val="bg1">
                  <a:alpha val="40000"/>
                </a:schemeClr>
              </a:glow>
              <a:softEdge rad="0"/>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5397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762000" y="619445"/>
            <a:ext cx="3374824"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Optical Fiber</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grpSp>
        <p:nvGrpSpPr>
          <p:cNvPr id="97" name="Group 96"/>
          <p:cNvGrpSpPr/>
          <p:nvPr/>
        </p:nvGrpSpPr>
        <p:grpSpPr>
          <a:xfrm>
            <a:off x="1022132" y="4324095"/>
            <a:ext cx="2877133" cy="1383029"/>
            <a:chOff x="1727615" y="4036781"/>
            <a:chExt cx="2877133" cy="1143000"/>
          </a:xfrm>
        </p:grpSpPr>
        <p:sp>
          <p:nvSpPr>
            <p:cNvPr id="98" name="Can 97"/>
            <p:cNvSpPr/>
            <p:nvPr/>
          </p:nvSpPr>
          <p:spPr>
            <a:xfrm rot="3434095">
              <a:off x="2594682" y="3169714"/>
              <a:ext cx="1143000" cy="2877133"/>
            </a:xfrm>
            <a:prstGeom prst="can">
              <a:avLst>
                <a:gd name="adj" fmla="val 479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99" name="Straight Connector 98"/>
            <p:cNvCxnSpPr/>
            <p:nvPr/>
          </p:nvCxnSpPr>
          <p:spPr>
            <a:xfrm flipH="1">
              <a:off x="1825870" y="4141597"/>
              <a:ext cx="1861569" cy="990160"/>
            </a:xfrm>
            <a:prstGeom prst="line">
              <a:avLst/>
            </a:prstGeom>
            <a:ln w="0">
              <a:solidFill>
                <a:schemeClr val="bg1">
                  <a:alpha val="55000"/>
                </a:schemeClr>
              </a:solidFill>
            </a:ln>
            <a:effectLst>
              <a:glow rad="228600">
                <a:schemeClr val="bg1">
                  <a:alpha val="43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3079532" y="3508522"/>
            <a:ext cx="1476424" cy="1257301"/>
            <a:chOff x="3931600" y="3251504"/>
            <a:chExt cx="1476424" cy="780685"/>
          </a:xfrm>
          <a:solidFill>
            <a:schemeClr val="accent1">
              <a:lumMod val="75000"/>
            </a:schemeClr>
          </a:solidFill>
        </p:grpSpPr>
        <p:sp>
          <p:nvSpPr>
            <p:cNvPr id="101" name="Can 100"/>
            <p:cNvSpPr/>
            <p:nvPr/>
          </p:nvSpPr>
          <p:spPr>
            <a:xfrm rot="3434095">
              <a:off x="4279469" y="2903635"/>
              <a:ext cx="780685" cy="1476424"/>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02" name="Straight Connector 101"/>
            <p:cNvCxnSpPr/>
            <p:nvPr/>
          </p:nvCxnSpPr>
          <p:spPr>
            <a:xfrm flipH="1">
              <a:off x="3976268" y="3505591"/>
              <a:ext cx="734426" cy="293493"/>
            </a:xfrm>
            <a:prstGeom prst="line">
              <a:avLst/>
            </a:prstGeom>
            <a:grpFill/>
            <a:ln w="0">
              <a:solidFill>
                <a:schemeClr val="bg1">
                  <a:alpha val="55000"/>
                </a:schemeClr>
              </a:solidFill>
            </a:ln>
            <a:effectLst>
              <a:glow rad="228600">
                <a:schemeClr val="bg1">
                  <a:alpha val="43000"/>
                </a:schemeClr>
              </a:glow>
              <a:softEdge rad="0"/>
            </a:effectLst>
          </p:spPr>
          <p:style>
            <a:lnRef idx="1">
              <a:schemeClr val="accent1"/>
            </a:lnRef>
            <a:fillRef idx="0">
              <a:schemeClr val="accent1"/>
            </a:fillRef>
            <a:effectRef idx="0">
              <a:schemeClr val="accent1"/>
            </a:effectRef>
            <a:fontRef idx="minor">
              <a:schemeClr val="tx1"/>
            </a:fontRef>
          </p:style>
        </p:cxnSp>
      </p:grpSp>
      <p:sp>
        <p:nvSpPr>
          <p:cNvPr id="119" name="Cloud Callout 118"/>
          <p:cNvSpPr/>
          <p:nvPr/>
        </p:nvSpPr>
        <p:spPr>
          <a:xfrm>
            <a:off x="412532" y="1915520"/>
            <a:ext cx="2194560" cy="1712233"/>
          </a:xfrm>
          <a:prstGeom prst="cloudCallout">
            <a:avLst>
              <a:gd name="adj1" fmla="val 23455"/>
              <a:gd name="adj2" fmla="val 9159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High-density polyurethane  Jacket</a:t>
            </a:r>
          </a:p>
          <a:p>
            <a:pPr algn="ctr"/>
            <a:r>
              <a:rPr lang="en-US" dirty="0" smtClean="0"/>
              <a:t>.9” diameter</a:t>
            </a:r>
            <a:endParaRPr lang="en-US" dirty="0"/>
          </a:p>
        </p:txBody>
      </p:sp>
      <p:sp>
        <p:nvSpPr>
          <p:cNvPr id="120" name="Cloud Callout 119"/>
          <p:cNvSpPr/>
          <p:nvPr/>
        </p:nvSpPr>
        <p:spPr>
          <a:xfrm>
            <a:off x="3349108" y="5312486"/>
            <a:ext cx="1238772" cy="1063161"/>
          </a:xfrm>
          <a:prstGeom prst="cloudCallout">
            <a:avLst>
              <a:gd name="adj1" fmla="val 8013"/>
              <a:gd name="adj2" fmla="val -8944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Metal armor</a:t>
            </a:r>
            <a:endParaRPr lang="en-US" dirty="0"/>
          </a:p>
        </p:txBody>
      </p:sp>
      <p:sp>
        <p:nvSpPr>
          <p:cNvPr id="194" name="Cloud Callout 193"/>
          <p:cNvSpPr/>
          <p:nvPr/>
        </p:nvSpPr>
        <p:spPr>
          <a:xfrm>
            <a:off x="2675780" y="1624438"/>
            <a:ext cx="1238772" cy="1063161"/>
          </a:xfrm>
          <a:prstGeom prst="cloudCallout">
            <a:avLst>
              <a:gd name="adj1" fmla="val 55102"/>
              <a:gd name="adj2" fmla="val 7960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Rip cord</a:t>
            </a:r>
            <a:endParaRPr lang="en-US" dirty="0"/>
          </a:p>
        </p:txBody>
      </p:sp>
      <p:sp>
        <p:nvSpPr>
          <p:cNvPr id="26" name="Block Arc 25"/>
          <p:cNvSpPr/>
          <p:nvPr/>
        </p:nvSpPr>
        <p:spPr>
          <a:xfrm rot="6466446" flipV="1">
            <a:off x="3922386" y="3108650"/>
            <a:ext cx="461800" cy="220913"/>
          </a:xfrm>
          <a:custGeom>
            <a:avLst/>
            <a:gdLst>
              <a:gd name="connsiteX0" fmla="*/ 0 w 691887"/>
              <a:gd name="connsiteY0" fmla="*/ 186229 h 372458"/>
              <a:gd name="connsiteX1" fmla="*/ 345944 w 691887"/>
              <a:gd name="connsiteY1" fmla="*/ 0 h 372458"/>
              <a:gd name="connsiteX2" fmla="*/ 691888 w 691887"/>
              <a:gd name="connsiteY2" fmla="*/ 186229 h 372458"/>
              <a:gd name="connsiteX3" fmla="*/ 598773 w 691887"/>
              <a:gd name="connsiteY3" fmla="*/ 186229 h 372458"/>
              <a:gd name="connsiteX4" fmla="*/ 345944 w 691887"/>
              <a:gd name="connsiteY4" fmla="*/ 93114 h 372458"/>
              <a:gd name="connsiteX5" fmla="*/ 93115 w 691887"/>
              <a:gd name="connsiteY5" fmla="*/ 186229 h 372458"/>
              <a:gd name="connsiteX6" fmla="*/ 0 w 691887"/>
              <a:gd name="connsiteY6" fmla="*/ 186229 h 372458"/>
              <a:gd name="connsiteX0" fmla="*/ 0 w 676122"/>
              <a:gd name="connsiteY0" fmla="*/ 230768 h 230768"/>
              <a:gd name="connsiteX1" fmla="*/ 345944 w 676122"/>
              <a:gd name="connsiteY1" fmla="*/ 44539 h 230768"/>
              <a:gd name="connsiteX2" fmla="*/ 676122 w 676122"/>
              <a:gd name="connsiteY2" fmla="*/ 57347 h 230768"/>
              <a:gd name="connsiteX3" fmla="*/ 598773 w 676122"/>
              <a:gd name="connsiteY3" fmla="*/ 230768 h 230768"/>
              <a:gd name="connsiteX4" fmla="*/ 345944 w 676122"/>
              <a:gd name="connsiteY4" fmla="*/ 137653 h 230768"/>
              <a:gd name="connsiteX5" fmla="*/ 93115 w 676122"/>
              <a:gd name="connsiteY5" fmla="*/ 230768 h 230768"/>
              <a:gd name="connsiteX6" fmla="*/ 0 w 676122"/>
              <a:gd name="connsiteY6" fmla="*/ 230768 h 230768"/>
              <a:gd name="connsiteX0" fmla="*/ 0 w 676122"/>
              <a:gd name="connsiteY0" fmla="*/ 230768 h 230768"/>
              <a:gd name="connsiteX1" fmla="*/ 345944 w 676122"/>
              <a:gd name="connsiteY1" fmla="*/ 44539 h 230768"/>
              <a:gd name="connsiteX2" fmla="*/ 676122 w 676122"/>
              <a:gd name="connsiteY2" fmla="*/ 57347 h 230768"/>
              <a:gd name="connsiteX3" fmla="*/ 598773 w 676122"/>
              <a:gd name="connsiteY3" fmla="*/ 230768 h 230768"/>
              <a:gd name="connsiteX4" fmla="*/ 345944 w 676122"/>
              <a:gd name="connsiteY4" fmla="*/ 137653 h 230768"/>
              <a:gd name="connsiteX5" fmla="*/ 14287 w 676122"/>
              <a:gd name="connsiteY5" fmla="*/ 230768 h 230768"/>
              <a:gd name="connsiteX6" fmla="*/ 0 w 676122"/>
              <a:gd name="connsiteY6" fmla="*/ 230768 h 230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122" h="230768">
                <a:moveTo>
                  <a:pt x="0" y="230768"/>
                </a:moveTo>
                <a:cubicBezTo>
                  <a:pt x="0" y="127917"/>
                  <a:pt x="233257" y="73442"/>
                  <a:pt x="345944" y="44539"/>
                </a:cubicBezTo>
                <a:cubicBezTo>
                  <a:pt x="458631" y="15636"/>
                  <a:pt x="676122" y="-45504"/>
                  <a:pt x="676122" y="57347"/>
                </a:cubicBezTo>
                <a:cubicBezTo>
                  <a:pt x="645084" y="57347"/>
                  <a:pt x="629811" y="230768"/>
                  <a:pt x="598773" y="230768"/>
                </a:cubicBezTo>
                <a:cubicBezTo>
                  <a:pt x="598773" y="179342"/>
                  <a:pt x="485578" y="137653"/>
                  <a:pt x="345944" y="137653"/>
                </a:cubicBezTo>
                <a:cubicBezTo>
                  <a:pt x="206310" y="137653"/>
                  <a:pt x="14287" y="179342"/>
                  <a:pt x="14287" y="230768"/>
                </a:cubicBezTo>
                <a:lnTo>
                  <a:pt x="0" y="230768"/>
                </a:lnTo>
                <a:close/>
              </a:path>
            </a:pathLst>
          </a:cu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grpSp>
        <p:nvGrpSpPr>
          <p:cNvPr id="103" name="Group 102"/>
          <p:cNvGrpSpPr/>
          <p:nvPr/>
        </p:nvGrpSpPr>
        <p:grpSpPr>
          <a:xfrm>
            <a:off x="3919536" y="3081194"/>
            <a:ext cx="1342203" cy="1143001"/>
            <a:chOff x="3931600" y="3251504"/>
            <a:chExt cx="1476424" cy="780685"/>
          </a:xfrm>
          <a:solidFill>
            <a:schemeClr val="bg1">
              <a:lumMod val="85000"/>
            </a:schemeClr>
          </a:solidFill>
        </p:grpSpPr>
        <p:sp>
          <p:nvSpPr>
            <p:cNvPr id="104" name="Can 103"/>
            <p:cNvSpPr/>
            <p:nvPr/>
          </p:nvSpPr>
          <p:spPr>
            <a:xfrm rot="3434095">
              <a:off x="4279469" y="2903635"/>
              <a:ext cx="780685" cy="1476424"/>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08" name="Straight Connector 107"/>
            <p:cNvCxnSpPr/>
            <p:nvPr/>
          </p:nvCxnSpPr>
          <p:spPr>
            <a:xfrm flipH="1">
              <a:off x="3978750" y="3489060"/>
              <a:ext cx="734425" cy="293492"/>
            </a:xfrm>
            <a:prstGeom prst="line">
              <a:avLst/>
            </a:prstGeom>
            <a:grpFill/>
            <a:ln w="0">
              <a:solidFill>
                <a:schemeClr val="bg1">
                  <a:alpha val="55000"/>
                </a:schemeClr>
              </a:solidFill>
            </a:ln>
            <a:effectLst>
              <a:glow rad="228600">
                <a:schemeClr val="bg1">
                  <a:alpha val="43000"/>
                </a:schemeClr>
              </a:glow>
              <a:softEdge rad="0"/>
            </a:effectLst>
          </p:spPr>
          <p:style>
            <a:lnRef idx="1">
              <a:schemeClr val="accent1"/>
            </a:lnRef>
            <a:fillRef idx="0">
              <a:schemeClr val="accent1"/>
            </a:fillRef>
            <a:effectRef idx="0">
              <a:schemeClr val="accent1"/>
            </a:effectRef>
            <a:fontRef idx="minor">
              <a:schemeClr val="tx1"/>
            </a:fontRef>
          </p:style>
        </p:cxnSp>
      </p:grpSp>
      <p:sp>
        <p:nvSpPr>
          <p:cNvPr id="111" name="Can 110"/>
          <p:cNvSpPr/>
          <p:nvPr/>
        </p:nvSpPr>
        <p:spPr>
          <a:xfrm rot="3434095">
            <a:off x="5043941" y="2136666"/>
            <a:ext cx="1039096" cy="1786473"/>
          </a:xfrm>
          <a:prstGeom prst="can">
            <a:avLst>
              <a:gd name="adj" fmla="val 47963"/>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113" name="Group 112"/>
          <p:cNvGrpSpPr/>
          <p:nvPr/>
        </p:nvGrpSpPr>
        <p:grpSpPr>
          <a:xfrm>
            <a:off x="5912455" y="1951963"/>
            <a:ext cx="1220185" cy="944631"/>
            <a:chOff x="5526199" y="2269257"/>
            <a:chExt cx="2161632" cy="273625"/>
          </a:xfrm>
          <a:solidFill>
            <a:schemeClr val="accent6">
              <a:lumMod val="75000"/>
            </a:schemeClr>
          </a:solidFill>
        </p:grpSpPr>
        <p:sp>
          <p:nvSpPr>
            <p:cNvPr id="114" name="Can 113"/>
            <p:cNvSpPr/>
            <p:nvPr/>
          </p:nvSpPr>
          <p:spPr>
            <a:xfrm rot="3434095">
              <a:off x="6470202" y="1325254"/>
              <a:ext cx="273625" cy="2161632"/>
            </a:xfrm>
            <a:prstGeom prst="can">
              <a:avLst>
                <a:gd name="adj" fmla="val 47963"/>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15" name="Straight Connector 114"/>
            <p:cNvCxnSpPr/>
            <p:nvPr/>
          </p:nvCxnSpPr>
          <p:spPr>
            <a:xfrm flipH="1">
              <a:off x="5583543" y="2342181"/>
              <a:ext cx="1142767" cy="120256"/>
            </a:xfrm>
            <a:prstGeom prst="line">
              <a:avLst/>
            </a:prstGeom>
            <a:grpFill/>
            <a:ln w="0">
              <a:solidFill>
                <a:schemeClr val="bg1">
                  <a:alpha val="55000"/>
                </a:schemeClr>
              </a:solidFill>
            </a:ln>
            <a:effectLst>
              <a:glow rad="101600">
                <a:schemeClr val="bg1">
                  <a:alpha val="40000"/>
                </a:schemeClr>
              </a:glow>
              <a:softEdge rad="0"/>
            </a:effectLst>
          </p:spPr>
          <p:style>
            <a:lnRef idx="1">
              <a:schemeClr val="accent1"/>
            </a:lnRef>
            <a:fillRef idx="0">
              <a:schemeClr val="accent1"/>
            </a:fillRef>
            <a:effectRef idx="0">
              <a:schemeClr val="accent1"/>
            </a:effectRef>
            <a:fontRef idx="minor">
              <a:schemeClr val="tx1"/>
            </a:fontRef>
          </p:style>
        </p:cxnSp>
      </p:grpSp>
      <p:sp>
        <p:nvSpPr>
          <p:cNvPr id="195" name="Cloud Callout 194"/>
          <p:cNvSpPr/>
          <p:nvPr/>
        </p:nvSpPr>
        <p:spPr>
          <a:xfrm>
            <a:off x="4603532" y="4676564"/>
            <a:ext cx="1288059" cy="1063161"/>
          </a:xfrm>
          <a:prstGeom prst="cloudCallout">
            <a:avLst>
              <a:gd name="adj1" fmla="val -20856"/>
              <a:gd name="adj2" fmla="val -8944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Inner sheath</a:t>
            </a:r>
            <a:endParaRPr lang="en-US" dirty="0"/>
          </a:p>
        </p:txBody>
      </p:sp>
      <p:sp>
        <p:nvSpPr>
          <p:cNvPr id="197" name="Cloud Callout 196"/>
          <p:cNvSpPr/>
          <p:nvPr/>
        </p:nvSpPr>
        <p:spPr>
          <a:xfrm>
            <a:off x="6026660" y="4101266"/>
            <a:ext cx="1573066" cy="1150597"/>
          </a:xfrm>
          <a:prstGeom prst="cloudCallout">
            <a:avLst>
              <a:gd name="adj1" fmla="val -37627"/>
              <a:gd name="adj2" fmla="val -116625"/>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Water-blocking tape</a:t>
            </a:r>
            <a:endParaRPr lang="en-US" dirty="0"/>
          </a:p>
        </p:txBody>
      </p:sp>
      <p:sp>
        <p:nvSpPr>
          <p:cNvPr id="198" name="Cloud Callout 197"/>
          <p:cNvSpPr/>
          <p:nvPr/>
        </p:nvSpPr>
        <p:spPr>
          <a:xfrm>
            <a:off x="5854968" y="535572"/>
            <a:ext cx="1238772" cy="1063161"/>
          </a:xfrm>
          <a:prstGeom prst="cloudCallout">
            <a:avLst>
              <a:gd name="adj1" fmla="val -25076"/>
              <a:gd name="adj2" fmla="val 8108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Core tube</a:t>
            </a:r>
            <a:endParaRPr lang="en-US" dirty="0"/>
          </a:p>
        </p:txBody>
      </p:sp>
      <p:sp>
        <p:nvSpPr>
          <p:cNvPr id="199" name="Cloud Callout 198"/>
          <p:cNvSpPr/>
          <p:nvPr/>
        </p:nvSpPr>
        <p:spPr>
          <a:xfrm>
            <a:off x="6585598" y="2897405"/>
            <a:ext cx="2132733" cy="1150597"/>
          </a:xfrm>
          <a:prstGeom prst="cloudCallout">
            <a:avLst>
              <a:gd name="adj1" fmla="val -8265"/>
              <a:gd name="adj2" fmla="val -9470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Each of 12 ribbons has 24 fibers</a:t>
            </a:r>
            <a:endParaRPr lang="en-US" dirty="0"/>
          </a:p>
        </p:txBody>
      </p:sp>
      <p:grpSp>
        <p:nvGrpSpPr>
          <p:cNvPr id="31" name="Group 30"/>
          <p:cNvGrpSpPr/>
          <p:nvPr/>
        </p:nvGrpSpPr>
        <p:grpSpPr>
          <a:xfrm>
            <a:off x="4681266" y="2430524"/>
            <a:ext cx="1285978" cy="1561242"/>
            <a:chOff x="4681266" y="2430524"/>
            <a:chExt cx="1285978" cy="1561242"/>
          </a:xfrm>
        </p:grpSpPr>
        <p:grpSp>
          <p:nvGrpSpPr>
            <p:cNvPr id="21" name="Group 20"/>
            <p:cNvGrpSpPr/>
            <p:nvPr/>
          </p:nvGrpSpPr>
          <p:grpSpPr>
            <a:xfrm>
              <a:off x="4681266" y="2430524"/>
              <a:ext cx="1285978" cy="1561242"/>
              <a:chOff x="4649734" y="2206319"/>
              <a:chExt cx="1285978" cy="1561242"/>
            </a:xfrm>
          </p:grpSpPr>
          <p:sp>
            <p:nvSpPr>
              <p:cNvPr id="128" name="Parallelogram 3"/>
              <p:cNvSpPr/>
              <p:nvPr/>
            </p:nvSpPr>
            <p:spPr>
              <a:xfrm rot="2600421" flipH="1" flipV="1">
                <a:off x="4807607" y="2308137"/>
                <a:ext cx="125523" cy="708808"/>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19876 h 1619876"/>
                  <a:gd name="connsiteX1" fmla="*/ 22498 w 113617"/>
                  <a:gd name="connsiteY1" fmla="*/ 23867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45969 h 1645969"/>
                  <a:gd name="connsiteX1" fmla="*/ 23397 w 113617"/>
                  <a:gd name="connsiteY1" fmla="*/ -1 h 1645969"/>
                  <a:gd name="connsiteX2" fmla="*/ 113617 w 113617"/>
                  <a:gd name="connsiteY2" fmla="*/ 26093 h 1645969"/>
                  <a:gd name="connsiteX3" fmla="*/ 82660 w 113617"/>
                  <a:gd name="connsiteY3" fmla="*/ 1566131 h 1645969"/>
                  <a:gd name="connsiteX4" fmla="*/ 0 w 113617"/>
                  <a:gd name="connsiteY4" fmla="*/ 1645969 h 1645969"/>
                  <a:gd name="connsiteX0" fmla="*/ 0 w 113617"/>
                  <a:gd name="connsiteY0" fmla="*/ 1687847 h 1687847"/>
                  <a:gd name="connsiteX1" fmla="*/ 18974 w 113617"/>
                  <a:gd name="connsiteY1" fmla="*/ 0 h 1687847"/>
                  <a:gd name="connsiteX2" fmla="*/ 113617 w 113617"/>
                  <a:gd name="connsiteY2" fmla="*/ 67971 h 1687847"/>
                  <a:gd name="connsiteX3" fmla="*/ 82660 w 113617"/>
                  <a:gd name="connsiteY3" fmla="*/ 1608009 h 1687847"/>
                  <a:gd name="connsiteX4" fmla="*/ 0 w 113617"/>
                  <a:gd name="connsiteY4" fmla="*/ 1687847 h 1687847"/>
                  <a:gd name="connsiteX0" fmla="*/ 0 w 113617"/>
                  <a:gd name="connsiteY0" fmla="*/ 1930786 h 1930786"/>
                  <a:gd name="connsiteX1" fmla="*/ 26390 w 113617"/>
                  <a:gd name="connsiteY1" fmla="*/ 0 h 1930786"/>
                  <a:gd name="connsiteX2" fmla="*/ 113617 w 113617"/>
                  <a:gd name="connsiteY2" fmla="*/ 310910 h 1930786"/>
                  <a:gd name="connsiteX3" fmla="*/ 82660 w 113617"/>
                  <a:gd name="connsiteY3" fmla="*/ 1850948 h 1930786"/>
                  <a:gd name="connsiteX4" fmla="*/ 0 w 113617"/>
                  <a:gd name="connsiteY4" fmla="*/ 1930786 h 1930786"/>
                  <a:gd name="connsiteX0" fmla="*/ 0 w 113617"/>
                  <a:gd name="connsiteY0" fmla="*/ 1930786 h 1930786"/>
                  <a:gd name="connsiteX1" fmla="*/ 26390 w 113617"/>
                  <a:gd name="connsiteY1" fmla="*/ 0 h 1930786"/>
                  <a:gd name="connsiteX2" fmla="*/ 113617 w 113617"/>
                  <a:gd name="connsiteY2" fmla="*/ 310910 h 1930786"/>
                  <a:gd name="connsiteX3" fmla="*/ 46316 w 113617"/>
                  <a:gd name="connsiteY3" fmla="*/ 1863883 h 1930786"/>
                  <a:gd name="connsiteX4" fmla="*/ 0 w 113617"/>
                  <a:gd name="connsiteY4" fmla="*/ 1930786 h 1930786"/>
                  <a:gd name="connsiteX0" fmla="*/ 0 w 124557"/>
                  <a:gd name="connsiteY0" fmla="*/ 1930786 h 1930786"/>
                  <a:gd name="connsiteX1" fmla="*/ 26390 w 124557"/>
                  <a:gd name="connsiteY1" fmla="*/ 0 h 1930786"/>
                  <a:gd name="connsiteX2" fmla="*/ 124557 w 124557"/>
                  <a:gd name="connsiteY2" fmla="*/ 258043 h 1930786"/>
                  <a:gd name="connsiteX3" fmla="*/ 46316 w 124557"/>
                  <a:gd name="connsiteY3" fmla="*/ 1863883 h 1930786"/>
                  <a:gd name="connsiteX4" fmla="*/ 0 w 124557"/>
                  <a:gd name="connsiteY4" fmla="*/ 1930786 h 1930786"/>
                  <a:gd name="connsiteX0" fmla="*/ 0 w 124557"/>
                  <a:gd name="connsiteY0" fmla="*/ 2019298 h 2019298"/>
                  <a:gd name="connsiteX1" fmla="*/ 27289 w 124557"/>
                  <a:gd name="connsiteY1" fmla="*/ 1 h 2019298"/>
                  <a:gd name="connsiteX2" fmla="*/ 124557 w 124557"/>
                  <a:gd name="connsiteY2" fmla="*/ 346555 h 2019298"/>
                  <a:gd name="connsiteX3" fmla="*/ 46316 w 124557"/>
                  <a:gd name="connsiteY3" fmla="*/ 1952395 h 2019298"/>
                  <a:gd name="connsiteX4" fmla="*/ 0 w 124557"/>
                  <a:gd name="connsiteY4" fmla="*/ 2019298 h 2019298"/>
                  <a:gd name="connsiteX0" fmla="*/ 966 w 125523"/>
                  <a:gd name="connsiteY0" fmla="*/ 2019298 h 2022308"/>
                  <a:gd name="connsiteX1" fmla="*/ 28255 w 125523"/>
                  <a:gd name="connsiteY1" fmla="*/ 1 h 2022308"/>
                  <a:gd name="connsiteX2" fmla="*/ 125523 w 125523"/>
                  <a:gd name="connsiteY2" fmla="*/ 346555 h 2022308"/>
                  <a:gd name="connsiteX3" fmla="*/ 0 w 125523"/>
                  <a:gd name="connsiteY3" fmla="*/ 2022308 h 2022308"/>
                  <a:gd name="connsiteX4" fmla="*/ 966 w 125523"/>
                  <a:gd name="connsiteY4" fmla="*/ 2019298 h 2022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23" h="2022308">
                    <a:moveTo>
                      <a:pt x="966" y="2019298"/>
                    </a:moveTo>
                    <a:lnTo>
                      <a:pt x="28255" y="1"/>
                    </a:lnTo>
                    <a:lnTo>
                      <a:pt x="125523" y="346555"/>
                    </a:lnTo>
                    <a:lnTo>
                      <a:pt x="0" y="2022308"/>
                    </a:lnTo>
                    <a:lnTo>
                      <a:pt x="966" y="2019298"/>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4649734" y="2206319"/>
                <a:ext cx="1285978" cy="1561242"/>
                <a:chOff x="4649734" y="2206319"/>
                <a:chExt cx="1285978" cy="1561242"/>
              </a:xfrm>
            </p:grpSpPr>
            <p:sp>
              <p:nvSpPr>
                <p:cNvPr id="4" name="Parallelogram 3"/>
                <p:cNvSpPr/>
                <p:nvPr/>
              </p:nvSpPr>
              <p:spPr>
                <a:xfrm rot="2600421">
                  <a:off x="5427754" y="2761745"/>
                  <a:ext cx="113617" cy="1005816"/>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17" h="1619876">
                      <a:moveTo>
                        <a:pt x="0" y="1619876"/>
                      </a:moveTo>
                      <a:lnTo>
                        <a:pt x="21300" y="90484"/>
                      </a:lnTo>
                      <a:lnTo>
                        <a:pt x="113617" y="0"/>
                      </a:lnTo>
                      <a:lnTo>
                        <a:pt x="82660" y="1540038"/>
                      </a:lnTo>
                      <a:lnTo>
                        <a:pt x="0" y="1619876"/>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Parallelogram 3"/>
                <p:cNvSpPr/>
                <p:nvPr/>
              </p:nvSpPr>
              <p:spPr>
                <a:xfrm rot="2600421" flipH="1" flipV="1">
                  <a:off x="5289984" y="2666427"/>
                  <a:ext cx="113617" cy="1005816"/>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19876 h 1619876"/>
                    <a:gd name="connsiteX1" fmla="*/ 22498 w 113617"/>
                    <a:gd name="connsiteY1" fmla="*/ 23867 h 1619876"/>
                    <a:gd name="connsiteX2" fmla="*/ 113617 w 113617"/>
                    <a:gd name="connsiteY2" fmla="*/ 0 h 1619876"/>
                    <a:gd name="connsiteX3" fmla="*/ 82660 w 113617"/>
                    <a:gd name="connsiteY3" fmla="*/ 1540038 h 1619876"/>
                    <a:gd name="connsiteX4" fmla="*/ 0 w 113617"/>
                    <a:gd name="connsiteY4" fmla="*/ 1619876 h 1619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17" h="1619876">
                      <a:moveTo>
                        <a:pt x="0" y="1619876"/>
                      </a:moveTo>
                      <a:lnTo>
                        <a:pt x="22498" y="23867"/>
                      </a:lnTo>
                      <a:lnTo>
                        <a:pt x="113617" y="0"/>
                      </a:lnTo>
                      <a:lnTo>
                        <a:pt x="82660" y="1540038"/>
                      </a:lnTo>
                      <a:lnTo>
                        <a:pt x="0" y="1619876"/>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3"/>
                <p:cNvSpPr/>
                <p:nvPr/>
              </p:nvSpPr>
              <p:spPr>
                <a:xfrm rot="2600421" flipH="1" flipV="1">
                  <a:off x="5175914" y="2537373"/>
                  <a:ext cx="113617" cy="1022018"/>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19876 h 1619876"/>
                    <a:gd name="connsiteX1" fmla="*/ 22498 w 113617"/>
                    <a:gd name="connsiteY1" fmla="*/ 23867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45969 h 1645969"/>
                    <a:gd name="connsiteX1" fmla="*/ 23397 w 113617"/>
                    <a:gd name="connsiteY1" fmla="*/ -1 h 1645969"/>
                    <a:gd name="connsiteX2" fmla="*/ 113617 w 113617"/>
                    <a:gd name="connsiteY2" fmla="*/ 26093 h 1645969"/>
                    <a:gd name="connsiteX3" fmla="*/ 82660 w 113617"/>
                    <a:gd name="connsiteY3" fmla="*/ 1566131 h 1645969"/>
                    <a:gd name="connsiteX4" fmla="*/ 0 w 113617"/>
                    <a:gd name="connsiteY4" fmla="*/ 1645969 h 164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17" h="1645969">
                      <a:moveTo>
                        <a:pt x="0" y="1645969"/>
                      </a:moveTo>
                      <a:lnTo>
                        <a:pt x="23397" y="-1"/>
                      </a:lnTo>
                      <a:lnTo>
                        <a:pt x="113617" y="26093"/>
                      </a:lnTo>
                      <a:lnTo>
                        <a:pt x="82660" y="1566131"/>
                      </a:lnTo>
                      <a:lnTo>
                        <a:pt x="0" y="1645969"/>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Parallelogram 3"/>
                <p:cNvSpPr/>
                <p:nvPr/>
              </p:nvSpPr>
              <p:spPr>
                <a:xfrm rot="2600421" flipH="1" flipV="1">
                  <a:off x="5074259" y="2392287"/>
                  <a:ext cx="113617" cy="1022018"/>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19876 h 1619876"/>
                    <a:gd name="connsiteX1" fmla="*/ 22498 w 113617"/>
                    <a:gd name="connsiteY1" fmla="*/ 23867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45969 h 1645969"/>
                    <a:gd name="connsiteX1" fmla="*/ 23397 w 113617"/>
                    <a:gd name="connsiteY1" fmla="*/ -1 h 1645969"/>
                    <a:gd name="connsiteX2" fmla="*/ 113617 w 113617"/>
                    <a:gd name="connsiteY2" fmla="*/ 26093 h 1645969"/>
                    <a:gd name="connsiteX3" fmla="*/ 82660 w 113617"/>
                    <a:gd name="connsiteY3" fmla="*/ 1566131 h 1645969"/>
                    <a:gd name="connsiteX4" fmla="*/ 0 w 113617"/>
                    <a:gd name="connsiteY4" fmla="*/ 1645969 h 164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17" h="1645969">
                      <a:moveTo>
                        <a:pt x="0" y="1645969"/>
                      </a:moveTo>
                      <a:lnTo>
                        <a:pt x="23397" y="-1"/>
                      </a:lnTo>
                      <a:lnTo>
                        <a:pt x="113617" y="26093"/>
                      </a:lnTo>
                      <a:lnTo>
                        <a:pt x="82660" y="1566131"/>
                      </a:lnTo>
                      <a:lnTo>
                        <a:pt x="0" y="1645969"/>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3"/>
                <p:cNvSpPr/>
                <p:nvPr/>
              </p:nvSpPr>
              <p:spPr>
                <a:xfrm rot="2600421" flipH="1" flipV="1">
                  <a:off x="4989136" y="2206319"/>
                  <a:ext cx="113617" cy="1048021"/>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19876 h 1619876"/>
                    <a:gd name="connsiteX1" fmla="*/ 22498 w 113617"/>
                    <a:gd name="connsiteY1" fmla="*/ 23867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45969 h 1645969"/>
                    <a:gd name="connsiteX1" fmla="*/ 23397 w 113617"/>
                    <a:gd name="connsiteY1" fmla="*/ -1 h 1645969"/>
                    <a:gd name="connsiteX2" fmla="*/ 113617 w 113617"/>
                    <a:gd name="connsiteY2" fmla="*/ 26093 h 1645969"/>
                    <a:gd name="connsiteX3" fmla="*/ 82660 w 113617"/>
                    <a:gd name="connsiteY3" fmla="*/ 1566131 h 1645969"/>
                    <a:gd name="connsiteX4" fmla="*/ 0 w 113617"/>
                    <a:gd name="connsiteY4" fmla="*/ 1645969 h 1645969"/>
                    <a:gd name="connsiteX0" fmla="*/ 0 w 113617"/>
                    <a:gd name="connsiteY0" fmla="*/ 1687847 h 1687847"/>
                    <a:gd name="connsiteX1" fmla="*/ 18974 w 113617"/>
                    <a:gd name="connsiteY1" fmla="*/ 0 h 1687847"/>
                    <a:gd name="connsiteX2" fmla="*/ 113617 w 113617"/>
                    <a:gd name="connsiteY2" fmla="*/ 67971 h 1687847"/>
                    <a:gd name="connsiteX3" fmla="*/ 82660 w 113617"/>
                    <a:gd name="connsiteY3" fmla="*/ 1608009 h 1687847"/>
                    <a:gd name="connsiteX4" fmla="*/ 0 w 113617"/>
                    <a:gd name="connsiteY4" fmla="*/ 1687847 h 168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17" h="1687847">
                      <a:moveTo>
                        <a:pt x="0" y="1687847"/>
                      </a:moveTo>
                      <a:lnTo>
                        <a:pt x="18974" y="0"/>
                      </a:lnTo>
                      <a:lnTo>
                        <a:pt x="113617" y="67971"/>
                      </a:lnTo>
                      <a:lnTo>
                        <a:pt x="82660" y="1608009"/>
                      </a:lnTo>
                      <a:lnTo>
                        <a:pt x="0" y="1687847"/>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Parallelogram 3"/>
                <p:cNvSpPr/>
                <p:nvPr/>
              </p:nvSpPr>
              <p:spPr>
                <a:xfrm rot="2600421">
                  <a:off x="5675811" y="2944193"/>
                  <a:ext cx="113617" cy="624534"/>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19876 h 1619876"/>
                    <a:gd name="connsiteX1" fmla="*/ 21300 w 113617"/>
                    <a:gd name="connsiteY1" fmla="*/ 90484 h 1619876"/>
                    <a:gd name="connsiteX2" fmla="*/ 113617 w 113617"/>
                    <a:gd name="connsiteY2" fmla="*/ 0 h 1619876"/>
                    <a:gd name="connsiteX3" fmla="*/ 9375 w 113617"/>
                    <a:gd name="connsiteY3" fmla="*/ 1615065 h 1619876"/>
                    <a:gd name="connsiteX4" fmla="*/ 0 w 113617"/>
                    <a:gd name="connsiteY4" fmla="*/ 1619876 h 1619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17" h="1619876">
                      <a:moveTo>
                        <a:pt x="0" y="1619876"/>
                      </a:moveTo>
                      <a:lnTo>
                        <a:pt x="21300" y="90484"/>
                      </a:lnTo>
                      <a:lnTo>
                        <a:pt x="113617" y="0"/>
                      </a:lnTo>
                      <a:lnTo>
                        <a:pt x="9375" y="1615065"/>
                      </a:lnTo>
                      <a:lnTo>
                        <a:pt x="0" y="1619876"/>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Parallelogram 3"/>
                <p:cNvSpPr/>
                <p:nvPr/>
              </p:nvSpPr>
              <p:spPr>
                <a:xfrm rot="16200000">
                  <a:off x="5202857" y="2266277"/>
                  <a:ext cx="113617" cy="1219863"/>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23637 h 1623637"/>
                    <a:gd name="connsiteX1" fmla="*/ 21300 w 113617"/>
                    <a:gd name="connsiteY1" fmla="*/ 0 h 1623637"/>
                    <a:gd name="connsiteX2" fmla="*/ 113617 w 113617"/>
                    <a:gd name="connsiteY2" fmla="*/ 3761 h 1623637"/>
                    <a:gd name="connsiteX3" fmla="*/ 82660 w 113617"/>
                    <a:gd name="connsiteY3" fmla="*/ 1543799 h 1623637"/>
                    <a:gd name="connsiteX4" fmla="*/ 0 w 113617"/>
                    <a:gd name="connsiteY4" fmla="*/ 1623637 h 162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17" h="1623637">
                      <a:moveTo>
                        <a:pt x="0" y="1623637"/>
                      </a:moveTo>
                      <a:lnTo>
                        <a:pt x="21300" y="0"/>
                      </a:lnTo>
                      <a:lnTo>
                        <a:pt x="113617" y="3761"/>
                      </a:lnTo>
                      <a:lnTo>
                        <a:pt x="82660" y="1543799"/>
                      </a:lnTo>
                      <a:lnTo>
                        <a:pt x="0" y="1623637"/>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Parallelogram 3"/>
                <p:cNvSpPr/>
                <p:nvPr/>
              </p:nvSpPr>
              <p:spPr>
                <a:xfrm rot="16200000">
                  <a:off x="5239405" y="2427893"/>
                  <a:ext cx="113617" cy="1278996"/>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23637 h 1623637"/>
                    <a:gd name="connsiteX1" fmla="*/ 21300 w 113617"/>
                    <a:gd name="connsiteY1" fmla="*/ 0 h 1623637"/>
                    <a:gd name="connsiteX2" fmla="*/ 113617 w 113617"/>
                    <a:gd name="connsiteY2" fmla="*/ 3761 h 1623637"/>
                    <a:gd name="connsiteX3" fmla="*/ 82660 w 113617"/>
                    <a:gd name="connsiteY3" fmla="*/ 1543799 h 1623637"/>
                    <a:gd name="connsiteX4" fmla="*/ 0 w 113617"/>
                    <a:gd name="connsiteY4" fmla="*/ 1623637 h 1623637"/>
                    <a:gd name="connsiteX0" fmla="*/ 0 w 113617"/>
                    <a:gd name="connsiteY0" fmla="*/ 1702344 h 1702344"/>
                    <a:gd name="connsiteX1" fmla="*/ 21300 w 113617"/>
                    <a:gd name="connsiteY1" fmla="*/ 78707 h 1702344"/>
                    <a:gd name="connsiteX2" fmla="*/ 113617 w 113617"/>
                    <a:gd name="connsiteY2" fmla="*/ 0 h 1702344"/>
                    <a:gd name="connsiteX3" fmla="*/ 82660 w 113617"/>
                    <a:gd name="connsiteY3" fmla="*/ 1622506 h 1702344"/>
                    <a:gd name="connsiteX4" fmla="*/ 0 w 113617"/>
                    <a:gd name="connsiteY4" fmla="*/ 1702344 h 1702344"/>
                    <a:gd name="connsiteX0" fmla="*/ 0 w 113617"/>
                    <a:gd name="connsiteY0" fmla="*/ 1702344 h 1702344"/>
                    <a:gd name="connsiteX1" fmla="*/ 21300 w 113617"/>
                    <a:gd name="connsiteY1" fmla="*/ 30028 h 1702344"/>
                    <a:gd name="connsiteX2" fmla="*/ 113617 w 113617"/>
                    <a:gd name="connsiteY2" fmla="*/ 0 h 1702344"/>
                    <a:gd name="connsiteX3" fmla="*/ 82660 w 113617"/>
                    <a:gd name="connsiteY3" fmla="*/ 1622506 h 1702344"/>
                    <a:gd name="connsiteX4" fmla="*/ 0 w 113617"/>
                    <a:gd name="connsiteY4" fmla="*/ 1702344 h 1702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17" h="1702344">
                      <a:moveTo>
                        <a:pt x="0" y="1702344"/>
                      </a:moveTo>
                      <a:lnTo>
                        <a:pt x="21300" y="30028"/>
                      </a:lnTo>
                      <a:lnTo>
                        <a:pt x="113617" y="0"/>
                      </a:lnTo>
                      <a:lnTo>
                        <a:pt x="82660" y="1622506"/>
                      </a:lnTo>
                      <a:lnTo>
                        <a:pt x="0" y="1702344"/>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Parallelogram 3"/>
                <p:cNvSpPr/>
                <p:nvPr/>
              </p:nvSpPr>
              <p:spPr>
                <a:xfrm rot="16200000">
                  <a:off x="5212268" y="2720252"/>
                  <a:ext cx="92317" cy="1042398"/>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23637 h 1623637"/>
                    <a:gd name="connsiteX1" fmla="*/ 21300 w 113617"/>
                    <a:gd name="connsiteY1" fmla="*/ 0 h 1623637"/>
                    <a:gd name="connsiteX2" fmla="*/ 113617 w 113617"/>
                    <a:gd name="connsiteY2" fmla="*/ 3761 h 1623637"/>
                    <a:gd name="connsiteX3" fmla="*/ 82660 w 113617"/>
                    <a:gd name="connsiteY3" fmla="*/ 1543799 h 1623637"/>
                    <a:gd name="connsiteX4" fmla="*/ 0 w 113617"/>
                    <a:gd name="connsiteY4" fmla="*/ 1623637 h 1623637"/>
                    <a:gd name="connsiteX0" fmla="*/ 0 w 113617"/>
                    <a:gd name="connsiteY0" fmla="*/ 1702344 h 1702344"/>
                    <a:gd name="connsiteX1" fmla="*/ 21300 w 113617"/>
                    <a:gd name="connsiteY1" fmla="*/ 78707 h 1702344"/>
                    <a:gd name="connsiteX2" fmla="*/ 113617 w 113617"/>
                    <a:gd name="connsiteY2" fmla="*/ 0 h 1702344"/>
                    <a:gd name="connsiteX3" fmla="*/ 82660 w 113617"/>
                    <a:gd name="connsiteY3" fmla="*/ 1622506 h 1702344"/>
                    <a:gd name="connsiteX4" fmla="*/ 0 w 113617"/>
                    <a:gd name="connsiteY4" fmla="*/ 1702344 h 1702344"/>
                    <a:gd name="connsiteX0" fmla="*/ 7961 w 92317"/>
                    <a:gd name="connsiteY0" fmla="*/ 1702348 h 1702347"/>
                    <a:gd name="connsiteX1" fmla="*/ 0 w 92317"/>
                    <a:gd name="connsiteY1" fmla="*/ 78707 h 1702347"/>
                    <a:gd name="connsiteX2" fmla="*/ 92317 w 92317"/>
                    <a:gd name="connsiteY2" fmla="*/ 0 h 1702347"/>
                    <a:gd name="connsiteX3" fmla="*/ 61360 w 92317"/>
                    <a:gd name="connsiteY3" fmla="*/ 1622506 h 1702347"/>
                    <a:gd name="connsiteX4" fmla="*/ 7961 w 92317"/>
                    <a:gd name="connsiteY4" fmla="*/ 1702348 h 1702347"/>
                    <a:gd name="connsiteX0" fmla="*/ 22591 w 92317"/>
                    <a:gd name="connsiteY0" fmla="*/ 1678791 h 1678792"/>
                    <a:gd name="connsiteX1" fmla="*/ 0 w 92317"/>
                    <a:gd name="connsiteY1" fmla="*/ 78707 h 1678792"/>
                    <a:gd name="connsiteX2" fmla="*/ 92317 w 92317"/>
                    <a:gd name="connsiteY2" fmla="*/ 0 h 1678792"/>
                    <a:gd name="connsiteX3" fmla="*/ 61360 w 92317"/>
                    <a:gd name="connsiteY3" fmla="*/ 1622506 h 1678792"/>
                    <a:gd name="connsiteX4" fmla="*/ 22591 w 92317"/>
                    <a:gd name="connsiteY4" fmla="*/ 1678791 h 16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17" h="1678792">
                      <a:moveTo>
                        <a:pt x="22591" y="1678791"/>
                      </a:moveTo>
                      <a:cubicBezTo>
                        <a:pt x="19937" y="1137577"/>
                        <a:pt x="2654" y="619921"/>
                        <a:pt x="0" y="78707"/>
                      </a:cubicBezTo>
                      <a:lnTo>
                        <a:pt x="92317" y="0"/>
                      </a:lnTo>
                      <a:lnTo>
                        <a:pt x="61360" y="1622506"/>
                      </a:lnTo>
                      <a:lnTo>
                        <a:pt x="22591" y="1678791"/>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Parallelogram 3"/>
                <p:cNvSpPr/>
                <p:nvPr/>
              </p:nvSpPr>
              <p:spPr>
                <a:xfrm rot="16200000">
                  <a:off x="5157452" y="3036349"/>
                  <a:ext cx="85002" cy="736950"/>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23637 h 1623637"/>
                    <a:gd name="connsiteX1" fmla="*/ 21300 w 113617"/>
                    <a:gd name="connsiteY1" fmla="*/ 0 h 1623637"/>
                    <a:gd name="connsiteX2" fmla="*/ 113617 w 113617"/>
                    <a:gd name="connsiteY2" fmla="*/ 3761 h 1623637"/>
                    <a:gd name="connsiteX3" fmla="*/ 82660 w 113617"/>
                    <a:gd name="connsiteY3" fmla="*/ 1543799 h 1623637"/>
                    <a:gd name="connsiteX4" fmla="*/ 0 w 113617"/>
                    <a:gd name="connsiteY4" fmla="*/ 1623637 h 1623637"/>
                    <a:gd name="connsiteX0" fmla="*/ 0 w 113617"/>
                    <a:gd name="connsiteY0" fmla="*/ 1702344 h 1702344"/>
                    <a:gd name="connsiteX1" fmla="*/ 21300 w 113617"/>
                    <a:gd name="connsiteY1" fmla="*/ 78707 h 1702344"/>
                    <a:gd name="connsiteX2" fmla="*/ 113617 w 113617"/>
                    <a:gd name="connsiteY2" fmla="*/ 0 h 1702344"/>
                    <a:gd name="connsiteX3" fmla="*/ 82660 w 113617"/>
                    <a:gd name="connsiteY3" fmla="*/ 1622506 h 1702344"/>
                    <a:gd name="connsiteX4" fmla="*/ 0 w 113617"/>
                    <a:gd name="connsiteY4" fmla="*/ 1702344 h 1702344"/>
                    <a:gd name="connsiteX0" fmla="*/ 7961 w 92317"/>
                    <a:gd name="connsiteY0" fmla="*/ 1702348 h 1702347"/>
                    <a:gd name="connsiteX1" fmla="*/ 0 w 92317"/>
                    <a:gd name="connsiteY1" fmla="*/ 78707 h 1702347"/>
                    <a:gd name="connsiteX2" fmla="*/ 92317 w 92317"/>
                    <a:gd name="connsiteY2" fmla="*/ 0 h 1702347"/>
                    <a:gd name="connsiteX3" fmla="*/ 61360 w 92317"/>
                    <a:gd name="connsiteY3" fmla="*/ 1622506 h 1702347"/>
                    <a:gd name="connsiteX4" fmla="*/ 7961 w 92317"/>
                    <a:gd name="connsiteY4" fmla="*/ 1702348 h 1702347"/>
                    <a:gd name="connsiteX0" fmla="*/ 7961 w 92317"/>
                    <a:gd name="connsiteY0" fmla="*/ 1737687 h 1737688"/>
                    <a:gd name="connsiteX1" fmla="*/ 0 w 92317"/>
                    <a:gd name="connsiteY1" fmla="*/ 114046 h 1737688"/>
                    <a:gd name="connsiteX2" fmla="*/ 92317 w 92317"/>
                    <a:gd name="connsiteY2" fmla="*/ -1 h 1737688"/>
                    <a:gd name="connsiteX3" fmla="*/ 61360 w 92317"/>
                    <a:gd name="connsiteY3" fmla="*/ 1657845 h 1737688"/>
                    <a:gd name="connsiteX4" fmla="*/ 7961 w 92317"/>
                    <a:gd name="connsiteY4" fmla="*/ 1737687 h 1737688"/>
                    <a:gd name="connsiteX0" fmla="*/ 7961 w 85002"/>
                    <a:gd name="connsiteY0" fmla="*/ 1806678 h 1806679"/>
                    <a:gd name="connsiteX1" fmla="*/ 0 w 85002"/>
                    <a:gd name="connsiteY1" fmla="*/ 183037 h 1806679"/>
                    <a:gd name="connsiteX2" fmla="*/ 85002 w 85002"/>
                    <a:gd name="connsiteY2" fmla="*/ 1 h 1806679"/>
                    <a:gd name="connsiteX3" fmla="*/ 61360 w 85002"/>
                    <a:gd name="connsiteY3" fmla="*/ 1726836 h 1806679"/>
                    <a:gd name="connsiteX4" fmla="*/ 7961 w 85002"/>
                    <a:gd name="connsiteY4" fmla="*/ 1806678 h 1806679"/>
                    <a:gd name="connsiteX0" fmla="*/ 29907 w 85002"/>
                    <a:gd name="connsiteY0" fmla="*/ 1737689 h 1737688"/>
                    <a:gd name="connsiteX1" fmla="*/ 0 w 85002"/>
                    <a:gd name="connsiteY1" fmla="*/ 183037 h 1737688"/>
                    <a:gd name="connsiteX2" fmla="*/ 85002 w 85002"/>
                    <a:gd name="connsiteY2" fmla="*/ 1 h 1737688"/>
                    <a:gd name="connsiteX3" fmla="*/ 61360 w 85002"/>
                    <a:gd name="connsiteY3" fmla="*/ 1726836 h 1737688"/>
                    <a:gd name="connsiteX4" fmla="*/ 29907 w 85002"/>
                    <a:gd name="connsiteY4" fmla="*/ 1737689 h 173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02" h="1737688">
                      <a:moveTo>
                        <a:pt x="29907" y="1737689"/>
                      </a:moveTo>
                      <a:cubicBezTo>
                        <a:pt x="27253" y="1196475"/>
                        <a:pt x="2654" y="724251"/>
                        <a:pt x="0" y="183037"/>
                      </a:cubicBezTo>
                      <a:lnTo>
                        <a:pt x="85002" y="1"/>
                      </a:lnTo>
                      <a:lnTo>
                        <a:pt x="61360" y="1726836"/>
                      </a:lnTo>
                      <a:lnTo>
                        <a:pt x="29907" y="1737689"/>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Parallelogram 3"/>
                <p:cNvSpPr/>
                <p:nvPr/>
              </p:nvSpPr>
              <p:spPr>
                <a:xfrm rot="16200000">
                  <a:off x="5120921" y="3356602"/>
                  <a:ext cx="70371" cy="364593"/>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23637 h 1623637"/>
                    <a:gd name="connsiteX1" fmla="*/ 21300 w 113617"/>
                    <a:gd name="connsiteY1" fmla="*/ 0 h 1623637"/>
                    <a:gd name="connsiteX2" fmla="*/ 113617 w 113617"/>
                    <a:gd name="connsiteY2" fmla="*/ 3761 h 1623637"/>
                    <a:gd name="connsiteX3" fmla="*/ 82660 w 113617"/>
                    <a:gd name="connsiteY3" fmla="*/ 1543799 h 1623637"/>
                    <a:gd name="connsiteX4" fmla="*/ 0 w 113617"/>
                    <a:gd name="connsiteY4" fmla="*/ 1623637 h 1623637"/>
                    <a:gd name="connsiteX0" fmla="*/ 0 w 113617"/>
                    <a:gd name="connsiteY0" fmla="*/ 1702344 h 1702344"/>
                    <a:gd name="connsiteX1" fmla="*/ 21300 w 113617"/>
                    <a:gd name="connsiteY1" fmla="*/ 78707 h 1702344"/>
                    <a:gd name="connsiteX2" fmla="*/ 113617 w 113617"/>
                    <a:gd name="connsiteY2" fmla="*/ 0 h 1702344"/>
                    <a:gd name="connsiteX3" fmla="*/ 82660 w 113617"/>
                    <a:gd name="connsiteY3" fmla="*/ 1622506 h 1702344"/>
                    <a:gd name="connsiteX4" fmla="*/ 0 w 113617"/>
                    <a:gd name="connsiteY4" fmla="*/ 1702344 h 1702344"/>
                    <a:gd name="connsiteX0" fmla="*/ 7961 w 92317"/>
                    <a:gd name="connsiteY0" fmla="*/ 1702348 h 1702347"/>
                    <a:gd name="connsiteX1" fmla="*/ 0 w 92317"/>
                    <a:gd name="connsiteY1" fmla="*/ 78707 h 1702347"/>
                    <a:gd name="connsiteX2" fmla="*/ 92317 w 92317"/>
                    <a:gd name="connsiteY2" fmla="*/ 0 h 1702347"/>
                    <a:gd name="connsiteX3" fmla="*/ 61360 w 92317"/>
                    <a:gd name="connsiteY3" fmla="*/ 1622506 h 1702347"/>
                    <a:gd name="connsiteX4" fmla="*/ 7961 w 92317"/>
                    <a:gd name="connsiteY4" fmla="*/ 1702348 h 1702347"/>
                    <a:gd name="connsiteX0" fmla="*/ 7961 w 92317"/>
                    <a:gd name="connsiteY0" fmla="*/ 1737687 h 1737688"/>
                    <a:gd name="connsiteX1" fmla="*/ 0 w 92317"/>
                    <a:gd name="connsiteY1" fmla="*/ 114046 h 1737688"/>
                    <a:gd name="connsiteX2" fmla="*/ 92317 w 92317"/>
                    <a:gd name="connsiteY2" fmla="*/ -1 h 1737688"/>
                    <a:gd name="connsiteX3" fmla="*/ 61360 w 92317"/>
                    <a:gd name="connsiteY3" fmla="*/ 1657845 h 1737688"/>
                    <a:gd name="connsiteX4" fmla="*/ 7961 w 92317"/>
                    <a:gd name="connsiteY4" fmla="*/ 1737687 h 1737688"/>
                    <a:gd name="connsiteX0" fmla="*/ 7961 w 85002"/>
                    <a:gd name="connsiteY0" fmla="*/ 1806678 h 1806679"/>
                    <a:gd name="connsiteX1" fmla="*/ 0 w 85002"/>
                    <a:gd name="connsiteY1" fmla="*/ 183037 h 1806679"/>
                    <a:gd name="connsiteX2" fmla="*/ 85002 w 85002"/>
                    <a:gd name="connsiteY2" fmla="*/ 1 h 1806679"/>
                    <a:gd name="connsiteX3" fmla="*/ 61360 w 85002"/>
                    <a:gd name="connsiteY3" fmla="*/ 1726836 h 1806679"/>
                    <a:gd name="connsiteX4" fmla="*/ 7961 w 85002"/>
                    <a:gd name="connsiteY4" fmla="*/ 1806678 h 1806679"/>
                    <a:gd name="connsiteX0" fmla="*/ 29907 w 85002"/>
                    <a:gd name="connsiteY0" fmla="*/ 1737689 h 1737688"/>
                    <a:gd name="connsiteX1" fmla="*/ 0 w 85002"/>
                    <a:gd name="connsiteY1" fmla="*/ 183037 h 1737688"/>
                    <a:gd name="connsiteX2" fmla="*/ 85002 w 85002"/>
                    <a:gd name="connsiteY2" fmla="*/ 1 h 1737688"/>
                    <a:gd name="connsiteX3" fmla="*/ 61360 w 85002"/>
                    <a:gd name="connsiteY3" fmla="*/ 1726836 h 1737688"/>
                    <a:gd name="connsiteX4" fmla="*/ 29907 w 85002"/>
                    <a:gd name="connsiteY4" fmla="*/ 1737689 h 1737688"/>
                    <a:gd name="connsiteX0" fmla="*/ 29907 w 70371"/>
                    <a:gd name="connsiteY0" fmla="*/ 2229818 h 2229817"/>
                    <a:gd name="connsiteX1" fmla="*/ 0 w 70371"/>
                    <a:gd name="connsiteY1" fmla="*/ 675166 h 2229817"/>
                    <a:gd name="connsiteX2" fmla="*/ 70371 w 70371"/>
                    <a:gd name="connsiteY2" fmla="*/ 0 h 2229817"/>
                    <a:gd name="connsiteX3" fmla="*/ 61360 w 70371"/>
                    <a:gd name="connsiteY3" fmla="*/ 2218965 h 2229817"/>
                    <a:gd name="connsiteX4" fmla="*/ 29907 w 70371"/>
                    <a:gd name="connsiteY4" fmla="*/ 2229818 h 222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1" h="2229817">
                      <a:moveTo>
                        <a:pt x="29907" y="2229818"/>
                      </a:moveTo>
                      <a:cubicBezTo>
                        <a:pt x="27253" y="1688604"/>
                        <a:pt x="2654" y="1216380"/>
                        <a:pt x="0" y="675166"/>
                      </a:cubicBezTo>
                      <a:lnTo>
                        <a:pt x="70371" y="0"/>
                      </a:lnTo>
                      <a:cubicBezTo>
                        <a:pt x="67367" y="739655"/>
                        <a:pt x="64364" y="1479310"/>
                        <a:pt x="61360" y="2218965"/>
                      </a:cubicBezTo>
                      <a:lnTo>
                        <a:pt x="29907" y="2229818"/>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Parallelogram 3"/>
                <p:cNvSpPr/>
                <p:nvPr/>
              </p:nvSpPr>
              <p:spPr>
                <a:xfrm rot="16200000">
                  <a:off x="5165065" y="2169753"/>
                  <a:ext cx="113617" cy="1058123"/>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23637 h 1623637"/>
                    <a:gd name="connsiteX1" fmla="*/ 21300 w 113617"/>
                    <a:gd name="connsiteY1" fmla="*/ 0 h 1623637"/>
                    <a:gd name="connsiteX2" fmla="*/ 113617 w 113617"/>
                    <a:gd name="connsiteY2" fmla="*/ 3761 h 1623637"/>
                    <a:gd name="connsiteX3" fmla="*/ 82660 w 113617"/>
                    <a:gd name="connsiteY3" fmla="*/ 1543799 h 1623637"/>
                    <a:gd name="connsiteX4" fmla="*/ 0 w 113617"/>
                    <a:gd name="connsiteY4" fmla="*/ 1623637 h 1623637"/>
                    <a:gd name="connsiteX0" fmla="*/ 0 w 113617"/>
                    <a:gd name="connsiteY0" fmla="*/ 1874529 h 1874529"/>
                    <a:gd name="connsiteX1" fmla="*/ 13985 w 113617"/>
                    <a:gd name="connsiteY1" fmla="*/ 0 h 1874529"/>
                    <a:gd name="connsiteX2" fmla="*/ 113617 w 113617"/>
                    <a:gd name="connsiteY2" fmla="*/ 254653 h 1874529"/>
                    <a:gd name="connsiteX3" fmla="*/ 82660 w 113617"/>
                    <a:gd name="connsiteY3" fmla="*/ 1794691 h 1874529"/>
                    <a:gd name="connsiteX4" fmla="*/ 0 w 113617"/>
                    <a:gd name="connsiteY4" fmla="*/ 1874529 h 1874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17" h="1874529">
                      <a:moveTo>
                        <a:pt x="0" y="1874529"/>
                      </a:moveTo>
                      <a:lnTo>
                        <a:pt x="13985" y="0"/>
                      </a:lnTo>
                      <a:lnTo>
                        <a:pt x="113617" y="254653"/>
                      </a:lnTo>
                      <a:lnTo>
                        <a:pt x="82660" y="1794691"/>
                      </a:lnTo>
                      <a:lnTo>
                        <a:pt x="0" y="1874529"/>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Parallelogram 3"/>
                <p:cNvSpPr/>
                <p:nvPr/>
              </p:nvSpPr>
              <p:spPr>
                <a:xfrm rot="16200000">
                  <a:off x="5251630" y="2199617"/>
                  <a:ext cx="113617" cy="641173"/>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23637 h 1623637"/>
                    <a:gd name="connsiteX1" fmla="*/ 21300 w 113617"/>
                    <a:gd name="connsiteY1" fmla="*/ 0 h 1623637"/>
                    <a:gd name="connsiteX2" fmla="*/ 113617 w 113617"/>
                    <a:gd name="connsiteY2" fmla="*/ 3761 h 1623637"/>
                    <a:gd name="connsiteX3" fmla="*/ 82660 w 113617"/>
                    <a:gd name="connsiteY3" fmla="*/ 1543799 h 1623637"/>
                    <a:gd name="connsiteX4" fmla="*/ 0 w 113617"/>
                    <a:gd name="connsiteY4" fmla="*/ 1623637 h 1623637"/>
                    <a:gd name="connsiteX0" fmla="*/ 0 w 113617"/>
                    <a:gd name="connsiteY0" fmla="*/ 1874529 h 1874529"/>
                    <a:gd name="connsiteX1" fmla="*/ 13985 w 113617"/>
                    <a:gd name="connsiteY1" fmla="*/ 0 h 1874529"/>
                    <a:gd name="connsiteX2" fmla="*/ 113617 w 113617"/>
                    <a:gd name="connsiteY2" fmla="*/ 254653 h 1874529"/>
                    <a:gd name="connsiteX3" fmla="*/ 82660 w 113617"/>
                    <a:gd name="connsiteY3" fmla="*/ 1794691 h 1874529"/>
                    <a:gd name="connsiteX4" fmla="*/ 0 w 113617"/>
                    <a:gd name="connsiteY4" fmla="*/ 1874529 h 1874529"/>
                    <a:gd name="connsiteX0" fmla="*/ 0 w 113617"/>
                    <a:gd name="connsiteY0" fmla="*/ 2012271 h 2012271"/>
                    <a:gd name="connsiteX1" fmla="*/ 13985 w 113617"/>
                    <a:gd name="connsiteY1" fmla="*/ 1 h 2012271"/>
                    <a:gd name="connsiteX2" fmla="*/ 113617 w 113617"/>
                    <a:gd name="connsiteY2" fmla="*/ 392395 h 2012271"/>
                    <a:gd name="connsiteX3" fmla="*/ 82660 w 113617"/>
                    <a:gd name="connsiteY3" fmla="*/ 1932433 h 2012271"/>
                    <a:gd name="connsiteX4" fmla="*/ 0 w 113617"/>
                    <a:gd name="connsiteY4" fmla="*/ 2012271 h 2012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17" h="2012271">
                      <a:moveTo>
                        <a:pt x="0" y="2012271"/>
                      </a:moveTo>
                      <a:cubicBezTo>
                        <a:pt x="4662" y="1341514"/>
                        <a:pt x="9323" y="670758"/>
                        <a:pt x="13985" y="1"/>
                      </a:cubicBezTo>
                      <a:lnTo>
                        <a:pt x="113617" y="392395"/>
                      </a:lnTo>
                      <a:lnTo>
                        <a:pt x="82660" y="1932433"/>
                      </a:lnTo>
                      <a:lnTo>
                        <a:pt x="0" y="2012271"/>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Parallelogram 3"/>
                <p:cNvSpPr/>
                <p:nvPr/>
              </p:nvSpPr>
              <p:spPr>
                <a:xfrm rot="16200000">
                  <a:off x="5352824" y="2175318"/>
                  <a:ext cx="113617" cy="349611"/>
                </a:xfrm>
                <a:custGeom>
                  <a:avLst/>
                  <a:gdLst>
                    <a:gd name="connsiteX0" fmla="*/ 0 w 122720"/>
                    <a:gd name="connsiteY0" fmla="*/ 1449554 h 1449554"/>
                    <a:gd name="connsiteX1" fmla="*/ 30680 w 122720"/>
                    <a:gd name="connsiteY1" fmla="*/ 0 h 1449554"/>
                    <a:gd name="connsiteX2" fmla="*/ 122720 w 122720"/>
                    <a:gd name="connsiteY2" fmla="*/ 0 h 1449554"/>
                    <a:gd name="connsiteX3" fmla="*/ 92040 w 122720"/>
                    <a:gd name="connsiteY3" fmla="*/ 1449554 h 1449554"/>
                    <a:gd name="connsiteX4" fmla="*/ 0 w 122720"/>
                    <a:gd name="connsiteY4" fmla="*/ 1449554 h 1449554"/>
                    <a:gd name="connsiteX0" fmla="*/ 0 w 131760"/>
                    <a:gd name="connsiteY0" fmla="*/ 1504527 h 1504527"/>
                    <a:gd name="connsiteX1" fmla="*/ 30680 w 131760"/>
                    <a:gd name="connsiteY1" fmla="*/ 54973 h 1504527"/>
                    <a:gd name="connsiteX2" fmla="*/ 131760 w 131760"/>
                    <a:gd name="connsiteY2" fmla="*/ 0 h 1504527"/>
                    <a:gd name="connsiteX3" fmla="*/ 92040 w 131760"/>
                    <a:gd name="connsiteY3" fmla="*/ 1504527 h 1504527"/>
                    <a:gd name="connsiteX4" fmla="*/ 0 w 131760"/>
                    <a:gd name="connsiteY4" fmla="*/ 1504527 h 1504527"/>
                    <a:gd name="connsiteX0" fmla="*/ 0 w 126502"/>
                    <a:gd name="connsiteY0" fmla="*/ 1525834 h 1525834"/>
                    <a:gd name="connsiteX1" fmla="*/ 25422 w 126502"/>
                    <a:gd name="connsiteY1" fmla="*/ 54973 h 1525834"/>
                    <a:gd name="connsiteX2" fmla="*/ 126502 w 126502"/>
                    <a:gd name="connsiteY2" fmla="*/ 0 h 1525834"/>
                    <a:gd name="connsiteX3" fmla="*/ 86782 w 126502"/>
                    <a:gd name="connsiteY3" fmla="*/ 1504527 h 1525834"/>
                    <a:gd name="connsiteX4" fmla="*/ 0 w 126502"/>
                    <a:gd name="connsiteY4" fmla="*/ 1525834 h 1525834"/>
                    <a:gd name="connsiteX0" fmla="*/ 0 w 117739"/>
                    <a:gd name="connsiteY0" fmla="*/ 1561345 h 1561345"/>
                    <a:gd name="connsiteX1" fmla="*/ 25422 w 117739"/>
                    <a:gd name="connsiteY1" fmla="*/ 90484 h 1561345"/>
                    <a:gd name="connsiteX2" fmla="*/ 117739 w 117739"/>
                    <a:gd name="connsiteY2" fmla="*/ 0 h 1561345"/>
                    <a:gd name="connsiteX3" fmla="*/ 86782 w 117739"/>
                    <a:gd name="connsiteY3" fmla="*/ 1540038 h 1561345"/>
                    <a:gd name="connsiteX4" fmla="*/ 0 w 117739"/>
                    <a:gd name="connsiteY4" fmla="*/ 1561345 h 1561345"/>
                    <a:gd name="connsiteX0" fmla="*/ 0 w 113617"/>
                    <a:gd name="connsiteY0" fmla="*/ 1619876 h 1619876"/>
                    <a:gd name="connsiteX1" fmla="*/ 21300 w 113617"/>
                    <a:gd name="connsiteY1" fmla="*/ 90484 h 1619876"/>
                    <a:gd name="connsiteX2" fmla="*/ 113617 w 113617"/>
                    <a:gd name="connsiteY2" fmla="*/ 0 h 1619876"/>
                    <a:gd name="connsiteX3" fmla="*/ 82660 w 113617"/>
                    <a:gd name="connsiteY3" fmla="*/ 1540038 h 1619876"/>
                    <a:gd name="connsiteX4" fmla="*/ 0 w 113617"/>
                    <a:gd name="connsiteY4" fmla="*/ 1619876 h 1619876"/>
                    <a:gd name="connsiteX0" fmla="*/ 0 w 113617"/>
                    <a:gd name="connsiteY0" fmla="*/ 1623637 h 1623637"/>
                    <a:gd name="connsiteX1" fmla="*/ 21300 w 113617"/>
                    <a:gd name="connsiteY1" fmla="*/ 0 h 1623637"/>
                    <a:gd name="connsiteX2" fmla="*/ 113617 w 113617"/>
                    <a:gd name="connsiteY2" fmla="*/ 3761 h 1623637"/>
                    <a:gd name="connsiteX3" fmla="*/ 82660 w 113617"/>
                    <a:gd name="connsiteY3" fmla="*/ 1543799 h 1623637"/>
                    <a:gd name="connsiteX4" fmla="*/ 0 w 113617"/>
                    <a:gd name="connsiteY4" fmla="*/ 1623637 h 1623637"/>
                    <a:gd name="connsiteX0" fmla="*/ 0 w 113617"/>
                    <a:gd name="connsiteY0" fmla="*/ 1874529 h 1874529"/>
                    <a:gd name="connsiteX1" fmla="*/ 13985 w 113617"/>
                    <a:gd name="connsiteY1" fmla="*/ 0 h 1874529"/>
                    <a:gd name="connsiteX2" fmla="*/ 113617 w 113617"/>
                    <a:gd name="connsiteY2" fmla="*/ 254653 h 1874529"/>
                    <a:gd name="connsiteX3" fmla="*/ 82660 w 113617"/>
                    <a:gd name="connsiteY3" fmla="*/ 1794691 h 1874529"/>
                    <a:gd name="connsiteX4" fmla="*/ 0 w 113617"/>
                    <a:gd name="connsiteY4" fmla="*/ 1874529 h 1874529"/>
                    <a:gd name="connsiteX0" fmla="*/ 0 w 113617"/>
                    <a:gd name="connsiteY0" fmla="*/ 2012271 h 2012271"/>
                    <a:gd name="connsiteX1" fmla="*/ 13985 w 113617"/>
                    <a:gd name="connsiteY1" fmla="*/ 1 h 2012271"/>
                    <a:gd name="connsiteX2" fmla="*/ 113617 w 113617"/>
                    <a:gd name="connsiteY2" fmla="*/ 392395 h 2012271"/>
                    <a:gd name="connsiteX3" fmla="*/ 82660 w 113617"/>
                    <a:gd name="connsiteY3" fmla="*/ 1932433 h 2012271"/>
                    <a:gd name="connsiteX4" fmla="*/ 0 w 113617"/>
                    <a:gd name="connsiteY4" fmla="*/ 2012271 h 2012271"/>
                    <a:gd name="connsiteX0" fmla="*/ 0 w 113617"/>
                    <a:gd name="connsiteY0" fmla="*/ 2845923 h 2845923"/>
                    <a:gd name="connsiteX1" fmla="*/ 13985 w 113617"/>
                    <a:gd name="connsiteY1" fmla="*/ 4 h 2845923"/>
                    <a:gd name="connsiteX2" fmla="*/ 113617 w 113617"/>
                    <a:gd name="connsiteY2" fmla="*/ 1226047 h 2845923"/>
                    <a:gd name="connsiteX3" fmla="*/ 82660 w 113617"/>
                    <a:gd name="connsiteY3" fmla="*/ 2766085 h 2845923"/>
                    <a:gd name="connsiteX4" fmla="*/ 0 w 113617"/>
                    <a:gd name="connsiteY4" fmla="*/ 2845923 h 2845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17" h="2845923">
                      <a:moveTo>
                        <a:pt x="0" y="2845923"/>
                      </a:moveTo>
                      <a:cubicBezTo>
                        <a:pt x="4662" y="2175166"/>
                        <a:pt x="9323" y="670761"/>
                        <a:pt x="13985" y="4"/>
                      </a:cubicBezTo>
                      <a:lnTo>
                        <a:pt x="113617" y="1226047"/>
                      </a:lnTo>
                      <a:lnTo>
                        <a:pt x="82660" y="2766085"/>
                      </a:lnTo>
                      <a:lnTo>
                        <a:pt x="0" y="2845923"/>
                      </a:lnTo>
                      <a:close/>
                    </a:path>
                  </a:pathLst>
                </a:cu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112" name="Straight Connector 111"/>
            <p:cNvCxnSpPr/>
            <p:nvPr/>
          </p:nvCxnSpPr>
          <p:spPr>
            <a:xfrm flipH="1">
              <a:off x="4721463" y="2687599"/>
              <a:ext cx="1126760" cy="637303"/>
            </a:xfrm>
            <a:prstGeom prst="line">
              <a:avLst/>
            </a:prstGeom>
            <a:solidFill>
              <a:schemeClr val="accent3">
                <a:lumMod val="75000"/>
              </a:schemeClr>
            </a:solidFill>
            <a:ln w="0">
              <a:solidFill>
                <a:schemeClr val="bg1">
                  <a:alpha val="55000"/>
                </a:schemeClr>
              </a:solidFill>
            </a:ln>
            <a:effectLst>
              <a:glow rad="139700">
                <a:schemeClr val="bg1">
                  <a:alpha val="40000"/>
                </a:schemeClr>
              </a:glow>
              <a:softEdge rad="0"/>
            </a:effectLst>
          </p:spPr>
          <p:style>
            <a:lnRef idx="1">
              <a:schemeClr val="accent1"/>
            </a:lnRef>
            <a:fillRef idx="0">
              <a:schemeClr val="accent1"/>
            </a:fillRef>
            <a:effectRef idx="0">
              <a:schemeClr val="accent1"/>
            </a:effectRef>
            <a:fontRef idx="minor">
              <a:schemeClr val="tx1"/>
            </a:fontRef>
          </p:style>
        </p:cxnSp>
      </p:grpSp>
      <p:grpSp>
        <p:nvGrpSpPr>
          <p:cNvPr id="2057" name="Group 2056"/>
          <p:cNvGrpSpPr/>
          <p:nvPr/>
        </p:nvGrpSpPr>
        <p:grpSpPr>
          <a:xfrm>
            <a:off x="6594387" y="1465324"/>
            <a:ext cx="1245188" cy="931633"/>
            <a:chOff x="6594387" y="1465324"/>
            <a:chExt cx="1245188" cy="931633"/>
          </a:xfrm>
        </p:grpSpPr>
        <p:sp>
          <p:nvSpPr>
            <p:cNvPr id="23" name="Cube 22"/>
            <p:cNvSpPr/>
            <p:nvPr/>
          </p:nvSpPr>
          <p:spPr>
            <a:xfrm rot="3309104">
              <a:off x="6774529" y="1439727"/>
              <a:ext cx="777088" cy="1137371"/>
            </a:xfrm>
            <a:custGeom>
              <a:avLst/>
              <a:gdLst>
                <a:gd name="connsiteX0" fmla="*/ 0 w 777088"/>
                <a:gd name="connsiteY0" fmla="*/ 153327 h 1053065"/>
                <a:gd name="connsiteX1" fmla="*/ 623761 w 777088"/>
                <a:gd name="connsiteY1" fmla="*/ 153327 h 1053065"/>
                <a:gd name="connsiteX2" fmla="*/ 623761 w 777088"/>
                <a:gd name="connsiteY2" fmla="*/ 1053065 h 1053065"/>
                <a:gd name="connsiteX3" fmla="*/ 0 w 777088"/>
                <a:gd name="connsiteY3" fmla="*/ 1053065 h 1053065"/>
                <a:gd name="connsiteX4" fmla="*/ 0 w 777088"/>
                <a:gd name="connsiteY4" fmla="*/ 153327 h 1053065"/>
                <a:gd name="connsiteX0" fmla="*/ 623761 w 777088"/>
                <a:gd name="connsiteY0" fmla="*/ 153327 h 1053065"/>
                <a:gd name="connsiteX1" fmla="*/ 777088 w 777088"/>
                <a:gd name="connsiteY1" fmla="*/ 0 h 1053065"/>
                <a:gd name="connsiteX2" fmla="*/ 777088 w 777088"/>
                <a:gd name="connsiteY2" fmla="*/ 899738 h 1053065"/>
                <a:gd name="connsiteX3" fmla="*/ 623761 w 777088"/>
                <a:gd name="connsiteY3" fmla="*/ 1053065 h 1053065"/>
                <a:gd name="connsiteX4" fmla="*/ 623761 w 777088"/>
                <a:gd name="connsiteY4" fmla="*/ 153327 h 1053065"/>
                <a:gd name="connsiteX0" fmla="*/ 0 w 777088"/>
                <a:gd name="connsiteY0" fmla="*/ 153327 h 1053065"/>
                <a:gd name="connsiteX1" fmla="*/ 153327 w 777088"/>
                <a:gd name="connsiteY1" fmla="*/ 0 h 1053065"/>
                <a:gd name="connsiteX2" fmla="*/ 777088 w 777088"/>
                <a:gd name="connsiteY2" fmla="*/ 0 h 1053065"/>
                <a:gd name="connsiteX3" fmla="*/ 623761 w 777088"/>
                <a:gd name="connsiteY3" fmla="*/ 153327 h 1053065"/>
                <a:gd name="connsiteX4" fmla="*/ 0 w 777088"/>
                <a:gd name="connsiteY4" fmla="*/ 153327 h 1053065"/>
                <a:gd name="connsiteX0" fmla="*/ 0 w 777088"/>
                <a:gd name="connsiteY0" fmla="*/ 153327 h 1053065"/>
                <a:gd name="connsiteX1" fmla="*/ 153327 w 777088"/>
                <a:gd name="connsiteY1" fmla="*/ 0 h 1053065"/>
                <a:gd name="connsiteX2" fmla="*/ 777088 w 777088"/>
                <a:gd name="connsiteY2" fmla="*/ 0 h 1053065"/>
                <a:gd name="connsiteX3" fmla="*/ 777088 w 777088"/>
                <a:gd name="connsiteY3" fmla="*/ 899738 h 1053065"/>
                <a:gd name="connsiteX4" fmla="*/ 623761 w 777088"/>
                <a:gd name="connsiteY4" fmla="*/ 1053065 h 1053065"/>
                <a:gd name="connsiteX5" fmla="*/ 0 w 777088"/>
                <a:gd name="connsiteY5" fmla="*/ 1053065 h 1053065"/>
                <a:gd name="connsiteX6" fmla="*/ 0 w 777088"/>
                <a:gd name="connsiteY6" fmla="*/ 153327 h 1053065"/>
                <a:gd name="connsiteX7" fmla="*/ 0 w 777088"/>
                <a:gd name="connsiteY7" fmla="*/ 153327 h 1053065"/>
                <a:gd name="connsiteX8" fmla="*/ 623761 w 777088"/>
                <a:gd name="connsiteY8" fmla="*/ 153327 h 1053065"/>
                <a:gd name="connsiteX9" fmla="*/ 777088 w 777088"/>
                <a:gd name="connsiteY9" fmla="*/ 0 h 1053065"/>
                <a:gd name="connsiteX10" fmla="*/ 623761 w 777088"/>
                <a:gd name="connsiteY10" fmla="*/ 153327 h 1053065"/>
                <a:gd name="connsiteX11" fmla="*/ 623761 w 777088"/>
                <a:gd name="connsiteY11" fmla="*/ 1053065 h 1053065"/>
                <a:gd name="connsiteX0" fmla="*/ 0 w 777088"/>
                <a:gd name="connsiteY0" fmla="*/ 153327 h 1053065"/>
                <a:gd name="connsiteX1" fmla="*/ 623761 w 777088"/>
                <a:gd name="connsiteY1" fmla="*/ 153327 h 1053065"/>
                <a:gd name="connsiteX2" fmla="*/ 623761 w 777088"/>
                <a:gd name="connsiteY2" fmla="*/ 1053065 h 1053065"/>
                <a:gd name="connsiteX3" fmla="*/ 0 w 777088"/>
                <a:gd name="connsiteY3" fmla="*/ 1053065 h 1053065"/>
                <a:gd name="connsiteX4" fmla="*/ 0 w 777088"/>
                <a:gd name="connsiteY4" fmla="*/ 153327 h 1053065"/>
                <a:gd name="connsiteX0" fmla="*/ 623761 w 777088"/>
                <a:gd name="connsiteY0" fmla="*/ 153327 h 1053065"/>
                <a:gd name="connsiteX1" fmla="*/ 777088 w 777088"/>
                <a:gd name="connsiteY1" fmla="*/ 0 h 1053065"/>
                <a:gd name="connsiteX2" fmla="*/ 777088 w 777088"/>
                <a:gd name="connsiteY2" fmla="*/ 899738 h 1053065"/>
                <a:gd name="connsiteX3" fmla="*/ 623761 w 777088"/>
                <a:gd name="connsiteY3" fmla="*/ 1053065 h 1053065"/>
                <a:gd name="connsiteX4" fmla="*/ 623761 w 777088"/>
                <a:gd name="connsiteY4" fmla="*/ 153327 h 1053065"/>
                <a:gd name="connsiteX0" fmla="*/ 0 w 777088"/>
                <a:gd name="connsiteY0" fmla="*/ 153327 h 1053065"/>
                <a:gd name="connsiteX1" fmla="*/ 153327 w 777088"/>
                <a:gd name="connsiteY1" fmla="*/ 0 h 1053065"/>
                <a:gd name="connsiteX2" fmla="*/ 777088 w 777088"/>
                <a:gd name="connsiteY2" fmla="*/ 0 h 1053065"/>
                <a:gd name="connsiteX3" fmla="*/ 623761 w 777088"/>
                <a:gd name="connsiteY3" fmla="*/ 153327 h 1053065"/>
                <a:gd name="connsiteX4" fmla="*/ 0 w 777088"/>
                <a:gd name="connsiteY4" fmla="*/ 153327 h 1053065"/>
                <a:gd name="connsiteX0" fmla="*/ 0 w 777088"/>
                <a:gd name="connsiteY0" fmla="*/ 153327 h 1053065"/>
                <a:gd name="connsiteX1" fmla="*/ 153327 w 777088"/>
                <a:gd name="connsiteY1" fmla="*/ 0 h 1053065"/>
                <a:gd name="connsiteX2" fmla="*/ 777088 w 777088"/>
                <a:gd name="connsiteY2" fmla="*/ 0 h 1053065"/>
                <a:gd name="connsiteX3" fmla="*/ 777088 w 777088"/>
                <a:gd name="connsiteY3" fmla="*/ 899738 h 1053065"/>
                <a:gd name="connsiteX4" fmla="*/ 623761 w 777088"/>
                <a:gd name="connsiteY4" fmla="*/ 1053065 h 1053065"/>
                <a:gd name="connsiteX5" fmla="*/ 0 w 777088"/>
                <a:gd name="connsiteY5" fmla="*/ 1053065 h 1053065"/>
                <a:gd name="connsiteX6" fmla="*/ 0 w 777088"/>
                <a:gd name="connsiteY6" fmla="*/ 153327 h 1053065"/>
                <a:gd name="connsiteX7" fmla="*/ 0 w 777088"/>
                <a:gd name="connsiteY7" fmla="*/ 153327 h 1053065"/>
                <a:gd name="connsiteX8" fmla="*/ 623761 w 777088"/>
                <a:gd name="connsiteY8" fmla="*/ 153327 h 1053065"/>
                <a:gd name="connsiteX9" fmla="*/ 777088 w 777088"/>
                <a:gd name="connsiteY9" fmla="*/ 0 h 1053065"/>
                <a:gd name="connsiteX10" fmla="*/ 623761 w 777088"/>
                <a:gd name="connsiteY10" fmla="*/ 153327 h 1053065"/>
                <a:gd name="connsiteX11" fmla="*/ 579636 w 777088"/>
                <a:gd name="connsiteY11" fmla="*/ 883066 h 1053065"/>
                <a:gd name="connsiteX0" fmla="*/ 0 w 777088"/>
                <a:gd name="connsiteY0" fmla="*/ 153327 h 1053065"/>
                <a:gd name="connsiteX1" fmla="*/ 623761 w 777088"/>
                <a:gd name="connsiteY1" fmla="*/ 153327 h 1053065"/>
                <a:gd name="connsiteX2" fmla="*/ 623761 w 777088"/>
                <a:gd name="connsiteY2" fmla="*/ 1053065 h 1053065"/>
                <a:gd name="connsiteX3" fmla="*/ 0 w 777088"/>
                <a:gd name="connsiteY3" fmla="*/ 1053065 h 1053065"/>
                <a:gd name="connsiteX4" fmla="*/ 0 w 777088"/>
                <a:gd name="connsiteY4" fmla="*/ 153327 h 1053065"/>
                <a:gd name="connsiteX0" fmla="*/ 623761 w 777088"/>
                <a:gd name="connsiteY0" fmla="*/ 153327 h 1053065"/>
                <a:gd name="connsiteX1" fmla="*/ 777088 w 777088"/>
                <a:gd name="connsiteY1" fmla="*/ 0 h 1053065"/>
                <a:gd name="connsiteX2" fmla="*/ 777088 w 777088"/>
                <a:gd name="connsiteY2" fmla="*/ 899738 h 1053065"/>
                <a:gd name="connsiteX3" fmla="*/ 623761 w 777088"/>
                <a:gd name="connsiteY3" fmla="*/ 1053065 h 1053065"/>
                <a:gd name="connsiteX4" fmla="*/ 623761 w 777088"/>
                <a:gd name="connsiteY4" fmla="*/ 153327 h 1053065"/>
                <a:gd name="connsiteX0" fmla="*/ 0 w 777088"/>
                <a:gd name="connsiteY0" fmla="*/ 153327 h 1053065"/>
                <a:gd name="connsiteX1" fmla="*/ 153327 w 777088"/>
                <a:gd name="connsiteY1" fmla="*/ 0 h 1053065"/>
                <a:gd name="connsiteX2" fmla="*/ 777088 w 777088"/>
                <a:gd name="connsiteY2" fmla="*/ 0 h 1053065"/>
                <a:gd name="connsiteX3" fmla="*/ 623761 w 777088"/>
                <a:gd name="connsiteY3" fmla="*/ 153327 h 1053065"/>
                <a:gd name="connsiteX4" fmla="*/ 0 w 777088"/>
                <a:gd name="connsiteY4" fmla="*/ 153327 h 1053065"/>
                <a:gd name="connsiteX0" fmla="*/ 0 w 777088"/>
                <a:gd name="connsiteY0" fmla="*/ 153327 h 1053065"/>
                <a:gd name="connsiteX1" fmla="*/ 153327 w 777088"/>
                <a:gd name="connsiteY1" fmla="*/ 0 h 1053065"/>
                <a:gd name="connsiteX2" fmla="*/ 777088 w 777088"/>
                <a:gd name="connsiteY2" fmla="*/ 0 h 1053065"/>
                <a:gd name="connsiteX3" fmla="*/ 777088 w 777088"/>
                <a:gd name="connsiteY3" fmla="*/ 899738 h 1053065"/>
                <a:gd name="connsiteX4" fmla="*/ 492359 w 777088"/>
                <a:gd name="connsiteY4" fmla="*/ 930624 h 1053065"/>
                <a:gd name="connsiteX5" fmla="*/ 0 w 777088"/>
                <a:gd name="connsiteY5" fmla="*/ 1053065 h 1053065"/>
                <a:gd name="connsiteX6" fmla="*/ 0 w 777088"/>
                <a:gd name="connsiteY6" fmla="*/ 153327 h 1053065"/>
                <a:gd name="connsiteX7" fmla="*/ 0 w 777088"/>
                <a:gd name="connsiteY7" fmla="*/ 153327 h 1053065"/>
                <a:gd name="connsiteX8" fmla="*/ 623761 w 777088"/>
                <a:gd name="connsiteY8" fmla="*/ 153327 h 1053065"/>
                <a:gd name="connsiteX9" fmla="*/ 777088 w 777088"/>
                <a:gd name="connsiteY9" fmla="*/ 0 h 1053065"/>
                <a:gd name="connsiteX10" fmla="*/ 623761 w 777088"/>
                <a:gd name="connsiteY10" fmla="*/ 153327 h 1053065"/>
                <a:gd name="connsiteX11" fmla="*/ 579636 w 777088"/>
                <a:gd name="connsiteY11" fmla="*/ 883066 h 1053065"/>
                <a:gd name="connsiteX0" fmla="*/ 0 w 777088"/>
                <a:gd name="connsiteY0" fmla="*/ 153327 h 1132159"/>
                <a:gd name="connsiteX1" fmla="*/ 623761 w 777088"/>
                <a:gd name="connsiteY1" fmla="*/ 153327 h 1132159"/>
                <a:gd name="connsiteX2" fmla="*/ 623761 w 777088"/>
                <a:gd name="connsiteY2" fmla="*/ 1053065 h 1132159"/>
                <a:gd name="connsiteX3" fmla="*/ 0 w 777088"/>
                <a:gd name="connsiteY3" fmla="*/ 1053065 h 1132159"/>
                <a:gd name="connsiteX4" fmla="*/ 0 w 777088"/>
                <a:gd name="connsiteY4" fmla="*/ 153327 h 1132159"/>
                <a:gd name="connsiteX0" fmla="*/ 623761 w 777088"/>
                <a:gd name="connsiteY0" fmla="*/ 153327 h 1132159"/>
                <a:gd name="connsiteX1" fmla="*/ 777088 w 777088"/>
                <a:gd name="connsiteY1" fmla="*/ 0 h 1132159"/>
                <a:gd name="connsiteX2" fmla="*/ 777088 w 777088"/>
                <a:gd name="connsiteY2" fmla="*/ 899738 h 1132159"/>
                <a:gd name="connsiteX3" fmla="*/ 615115 w 777088"/>
                <a:gd name="connsiteY3" fmla="*/ 1132159 h 1132159"/>
                <a:gd name="connsiteX4" fmla="*/ 623761 w 777088"/>
                <a:gd name="connsiteY4" fmla="*/ 153327 h 1132159"/>
                <a:gd name="connsiteX0" fmla="*/ 0 w 777088"/>
                <a:gd name="connsiteY0" fmla="*/ 153327 h 1132159"/>
                <a:gd name="connsiteX1" fmla="*/ 153327 w 777088"/>
                <a:gd name="connsiteY1" fmla="*/ 0 h 1132159"/>
                <a:gd name="connsiteX2" fmla="*/ 777088 w 777088"/>
                <a:gd name="connsiteY2" fmla="*/ 0 h 1132159"/>
                <a:gd name="connsiteX3" fmla="*/ 623761 w 777088"/>
                <a:gd name="connsiteY3" fmla="*/ 153327 h 1132159"/>
                <a:gd name="connsiteX4" fmla="*/ 0 w 777088"/>
                <a:gd name="connsiteY4" fmla="*/ 153327 h 1132159"/>
                <a:gd name="connsiteX0" fmla="*/ 0 w 777088"/>
                <a:gd name="connsiteY0" fmla="*/ 153327 h 1132159"/>
                <a:gd name="connsiteX1" fmla="*/ 153327 w 777088"/>
                <a:gd name="connsiteY1" fmla="*/ 0 h 1132159"/>
                <a:gd name="connsiteX2" fmla="*/ 777088 w 777088"/>
                <a:gd name="connsiteY2" fmla="*/ 0 h 1132159"/>
                <a:gd name="connsiteX3" fmla="*/ 777088 w 777088"/>
                <a:gd name="connsiteY3" fmla="*/ 899738 h 1132159"/>
                <a:gd name="connsiteX4" fmla="*/ 492359 w 777088"/>
                <a:gd name="connsiteY4" fmla="*/ 930624 h 1132159"/>
                <a:gd name="connsiteX5" fmla="*/ 0 w 777088"/>
                <a:gd name="connsiteY5" fmla="*/ 1053065 h 1132159"/>
                <a:gd name="connsiteX6" fmla="*/ 0 w 777088"/>
                <a:gd name="connsiteY6" fmla="*/ 153327 h 1132159"/>
                <a:gd name="connsiteX7" fmla="*/ 0 w 777088"/>
                <a:gd name="connsiteY7" fmla="*/ 153327 h 1132159"/>
                <a:gd name="connsiteX8" fmla="*/ 623761 w 777088"/>
                <a:gd name="connsiteY8" fmla="*/ 153327 h 1132159"/>
                <a:gd name="connsiteX9" fmla="*/ 777088 w 777088"/>
                <a:gd name="connsiteY9" fmla="*/ 0 h 1132159"/>
                <a:gd name="connsiteX10" fmla="*/ 623761 w 777088"/>
                <a:gd name="connsiteY10" fmla="*/ 153327 h 1132159"/>
                <a:gd name="connsiteX11" fmla="*/ 579636 w 777088"/>
                <a:gd name="connsiteY11" fmla="*/ 883066 h 1132159"/>
                <a:gd name="connsiteX0" fmla="*/ 0 w 777088"/>
                <a:gd name="connsiteY0" fmla="*/ 153327 h 1137371"/>
                <a:gd name="connsiteX1" fmla="*/ 623761 w 777088"/>
                <a:gd name="connsiteY1" fmla="*/ 153327 h 1137371"/>
                <a:gd name="connsiteX2" fmla="*/ 611487 w 777088"/>
                <a:gd name="connsiteY2" fmla="*/ 1137371 h 1137371"/>
                <a:gd name="connsiteX3" fmla="*/ 0 w 777088"/>
                <a:gd name="connsiteY3" fmla="*/ 1053065 h 1137371"/>
                <a:gd name="connsiteX4" fmla="*/ 0 w 777088"/>
                <a:gd name="connsiteY4" fmla="*/ 153327 h 1137371"/>
                <a:gd name="connsiteX0" fmla="*/ 623761 w 777088"/>
                <a:gd name="connsiteY0" fmla="*/ 153327 h 1137371"/>
                <a:gd name="connsiteX1" fmla="*/ 777088 w 777088"/>
                <a:gd name="connsiteY1" fmla="*/ 0 h 1137371"/>
                <a:gd name="connsiteX2" fmla="*/ 777088 w 777088"/>
                <a:gd name="connsiteY2" fmla="*/ 899738 h 1137371"/>
                <a:gd name="connsiteX3" fmla="*/ 615115 w 777088"/>
                <a:gd name="connsiteY3" fmla="*/ 1132159 h 1137371"/>
                <a:gd name="connsiteX4" fmla="*/ 623761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623761 w 777088"/>
                <a:gd name="connsiteY3" fmla="*/ 153327 h 1137371"/>
                <a:gd name="connsiteX4" fmla="*/ 0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777088 w 777088"/>
                <a:gd name="connsiteY3" fmla="*/ 899738 h 1137371"/>
                <a:gd name="connsiteX4" fmla="*/ 492359 w 777088"/>
                <a:gd name="connsiteY4" fmla="*/ 930624 h 1137371"/>
                <a:gd name="connsiteX5" fmla="*/ 0 w 777088"/>
                <a:gd name="connsiteY5" fmla="*/ 1053065 h 1137371"/>
                <a:gd name="connsiteX6" fmla="*/ 0 w 777088"/>
                <a:gd name="connsiteY6" fmla="*/ 153327 h 1137371"/>
                <a:gd name="connsiteX7" fmla="*/ 0 w 777088"/>
                <a:gd name="connsiteY7" fmla="*/ 153327 h 1137371"/>
                <a:gd name="connsiteX8" fmla="*/ 623761 w 777088"/>
                <a:gd name="connsiteY8" fmla="*/ 153327 h 1137371"/>
                <a:gd name="connsiteX9" fmla="*/ 777088 w 777088"/>
                <a:gd name="connsiteY9" fmla="*/ 0 h 1137371"/>
                <a:gd name="connsiteX10" fmla="*/ 623761 w 777088"/>
                <a:gd name="connsiteY10" fmla="*/ 153327 h 1137371"/>
                <a:gd name="connsiteX11" fmla="*/ 579636 w 777088"/>
                <a:gd name="connsiteY11" fmla="*/ 883066 h 1137371"/>
                <a:gd name="connsiteX0" fmla="*/ 0 w 777088"/>
                <a:gd name="connsiteY0" fmla="*/ 153327 h 1137371"/>
                <a:gd name="connsiteX1" fmla="*/ 623761 w 777088"/>
                <a:gd name="connsiteY1" fmla="*/ 153327 h 1137371"/>
                <a:gd name="connsiteX2" fmla="*/ 611487 w 777088"/>
                <a:gd name="connsiteY2" fmla="*/ 1137371 h 1137371"/>
                <a:gd name="connsiteX3" fmla="*/ 0 w 777088"/>
                <a:gd name="connsiteY3" fmla="*/ 1053065 h 1137371"/>
                <a:gd name="connsiteX4" fmla="*/ 0 w 777088"/>
                <a:gd name="connsiteY4" fmla="*/ 153327 h 1137371"/>
                <a:gd name="connsiteX0" fmla="*/ 623761 w 777088"/>
                <a:gd name="connsiteY0" fmla="*/ 153327 h 1137371"/>
                <a:gd name="connsiteX1" fmla="*/ 777088 w 777088"/>
                <a:gd name="connsiteY1" fmla="*/ 0 h 1137371"/>
                <a:gd name="connsiteX2" fmla="*/ 777088 w 777088"/>
                <a:gd name="connsiteY2" fmla="*/ 899738 h 1137371"/>
                <a:gd name="connsiteX3" fmla="*/ 615115 w 777088"/>
                <a:gd name="connsiteY3" fmla="*/ 1132159 h 1137371"/>
                <a:gd name="connsiteX4" fmla="*/ 623761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623761 w 777088"/>
                <a:gd name="connsiteY3" fmla="*/ 153327 h 1137371"/>
                <a:gd name="connsiteX4" fmla="*/ 0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777088 w 777088"/>
                <a:gd name="connsiteY3" fmla="*/ 899738 h 1137371"/>
                <a:gd name="connsiteX4" fmla="*/ 615115 w 777088"/>
                <a:gd name="connsiteY4" fmla="*/ 1132159 h 1137371"/>
                <a:gd name="connsiteX5" fmla="*/ 0 w 777088"/>
                <a:gd name="connsiteY5" fmla="*/ 1053065 h 1137371"/>
                <a:gd name="connsiteX6" fmla="*/ 0 w 777088"/>
                <a:gd name="connsiteY6" fmla="*/ 153327 h 1137371"/>
                <a:gd name="connsiteX7" fmla="*/ 0 w 777088"/>
                <a:gd name="connsiteY7" fmla="*/ 153327 h 1137371"/>
                <a:gd name="connsiteX8" fmla="*/ 623761 w 777088"/>
                <a:gd name="connsiteY8" fmla="*/ 153327 h 1137371"/>
                <a:gd name="connsiteX9" fmla="*/ 777088 w 777088"/>
                <a:gd name="connsiteY9" fmla="*/ 0 h 1137371"/>
                <a:gd name="connsiteX10" fmla="*/ 623761 w 777088"/>
                <a:gd name="connsiteY10" fmla="*/ 153327 h 1137371"/>
                <a:gd name="connsiteX11" fmla="*/ 579636 w 777088"/>
                <a:gd name="connsiteY11" fmla="*/ 883066 h 1137371"/>
                <a:gd name="connsiteX0" fmla="*/ 0 w 777088"/>
                <a:gd name="connsiteY0" fmla="*/ 153327 h 1137371"/>
                <a:gd name="connsiteX1" fmla="*/ 623761 w 777088"/>
                <a:gd name="connsiteY1" fmla="*/ 153327 h 1137371"/>
                <a:gd name="connsiteX2" fmla="*/ 611487 w 777088"/>
                <a:gd name="connsiteY2" fmla="*/ 1137371 h 1137371"/>
                <a:gd name="connsiteX3" fmla="*/ 0 w 777088"/>
                <a:gd name="connsiteY3" fmla="*/ 1053065 h 1137371"/>
                <a:gd name="connsiteX4" fmla="*/ 0 w 777088"/>
                <a:gd name="connsiteY4" fmla="*/ 153327 h 1137371"/>
                <a:gd name="connsiteX0" fmla="*/ 623761 w 777088"/>
                <a:gd name="connsiteY0" fmla="*/ 153327 h 1137371"/>
                <a:gd name="connsiteX1" fmla="*/ 777088 w 777088"/>
                <a:gd name="connsiteY1" fmla="*/ 0 h 1137371"/>
                <a:gd name="connsiteX2" fmla="*/ 777088 w 777088"/>
                <a:gd name="connsiteY2" fmla="*/ 899738 h 1137371"/>
                <a:gd name="connsiteX3" fmla="*/ 615115 w 777088"/>
                <a:gd name="connsiteY3" fmla="*/ 1132159 h 1137371"/>
                <a:gd name="connsiteX4" fmla="*/ 623761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623761 w 777088"/>
                <a:gd name="connsiteY3" fmla="*/ 153327 h 1137371"/>
                <a:gd name="connsiteX4" fmla="*/ 0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777088 w 777088"/>
                <a:gd name="connsiteY3" fmla="*/ 899738 h 1137371"/>
                <a:gd name="connsiteX4" fmla="*/ 615115 w 777088"/>
                <a:gd name="connsiteY4" fmla="*/ 1132159 h 1137371"/>
                <a:gd name="connsiteX5" fmla="*/ 0 w 777088"/>
                <a:gd name="connsiteY5" fmla="*/ 1053065 h 1137371"/>
                <a:gd name="connsiteX6" fmla="*/ 0 w 777088"/>
                <a:gd name="connsiteY6" fmla="*/ 153327 h 1137371"/>
                <a:gd name="connsiteX7" fmla="*/ 0 w 777088"/>
                <a:gd name="connsiteY7" fmla="*/ 153327 h 1137371"/>
                <a:gd name="connsiteX8" fmla="*/ 623761 w 777088"/>
                <a:gd name="connsiteY8" fmla="*/ 153327 h 1137371"/>
                <a:gd name="connsiteX9" fmla="*/ 777088 w 777088"/>
                <a:gd name="connsiteY9" fmla="*/ 0 h 1137371"/>
                <a:gd name="connsiteX10" fmla="*/ 623761 w 777088"/>
                <a:gd name="connsiteY10" fmla="*/ 153327 h 1137371"/>
                <a:gd name="connsiteX11" fmla="*/ 620326 w 777088"/>
                <a:gd name="connsiteY11" fmla="*/ 1135788 h 1137371"/>
                <a:gd name="connsiteX0" fmla="*/ 0 w 777088"/>
                <a:gd name="connsiteY0" fmla="*/ 153327 h 1137371"/>
                <a:gd name="connsiteX1" fmla="*/ 623761 w 777088"/>
                <a:gd name="connsiteY1" fmla="*/ 153327 h 1137371"/>
                <a:gd name="connsiteX2" fmla="*/ 611487 w 777088"/>
                <a:gd name="connsiteY2" fmla="*/ 1137371 h 1137371"/>
                <a:gd name="connsiteX3" fmla="*/ 0 w 777088"/>
                <a:gd name="connsiteY3" fmla="*/ 1053065 h 1137371"/>
                <a:gd name="connsiteX4" fmla="*/ 0 w 777088"/>
                <a:gd name="connsiteY4" fmla="*/ 153327 h 1137371"/>
                <a:gd name="connsiteX0" fmla="*/ 623761 w 777088"/>
                <a:gd name="connsiteY0" fmla="*/ 153327 h 1137371"/>
                <a:gd name="connsiteX1" fmla="*/ 777088 w 777088"/>
                <a:gd name="connsiteY1" fmla="*/ 0 h 1137371"/>
                <a:gd name="connsiteX2" fmla="*/ 777088 w 777088"/>
                <a:gd name="connsiteY2" fmla="*/ 899738 h 1137371"/>
                <a:gd name="connsiteX3" fmla="*/ 615115 w 777088"/>
                <a:gd name="connsiteY3" fmla="*/ 1132159 h 1137371"/>
                <a:gd name="connsiteX4" fmla="*/ 623761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623761 w 777088"/>
                <a:gd name="connsiteY3" fmla="*/ 153327 h 1137371"/>
                <a:gd name="connsiteX4" fmla="*/ 0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777088 w 777088"/>
                <a:gd name="connsiteY3" fmla="*/ 899738 h 1137371"/>
                <a:gd name="connsiteX4" fmla="*/ 697199 w 777088"/>
                <a:gd name="connsiteY4" fmla="*/ 1008581 h 1137371"/>
                <a:gd name="connsiteX5" fmla="*/ 615115 w 777088"/>
                <a:gd name="connsiteY5" fmla="*/ 1132159 h 1137371"/>
                <a:gd name="connsiteX6" fmla="*/ 0 w 777088"/>
                <a:gd name="connsiteY6" fmla="*/ 1053065 h 1137371"/>
                <a:gd name="connsiteX7" fmla="*/ 0 w 777088"/>
                <a:gd name="connsiteY7" fmla="*/ 153327 h 1137371"/>
                <a:gd name="connsiteX8" fmla="*/ 0 w 777088"/>
                <a:gd name="connsiteY8" fmla="*/ 153327 h 1137371"/>
                <a:gd name="connsiteX9" fmla="*/ 623761 w 777088"/>
                <a:gd name="connsiteY9" fmla="*/ 153327 h 1137371"/>
                <a:gd name="connsiteX10" fmla="*/ 777088 w 777088"/>
                <a:gd name="connsiteY10" fmla="*/ 0 h 1137371"/>
                <a:gd name="connsiteX11" fmla="*/ 623761 w 777088"/>
                <a:gd name="connsiteY11" fmla="*/ 153327 h 1137371"/>
                <a:gd name="connsiteX12" fmla="*/ 620326 w 777088"/>
                <a:gd name="connsiteY12" fmla="*/ 1135788 h 1137371"/>
                <a:gd name="connsiteX0" fmla="*/ 0 w 777088"/>
                <a:gd name="connsiteY0" fmla="*/ 153327 h 1137371"/>
                <a:gd name="connsiteX1" fmla="*/ 623761 w 777088"/>
                <a:gd name="connsiteY1" fmla="*/ 153327 h 1137371"/>
                <a:gd name="connsiteX2" fmla="*/ 611487 w 777088"/>
                <a:gd name="connsiteY2" fmla="*/ 1137371 h 1137371"/>
                <a:gd name="connsiteX3" fmla="*/ 0 w 777088"/>
                <a:gd name="connsiteY3" fmla="*/ 1053065 h 1137371"/>
                <a:gd name="connsiteX4" fmla="*/ 0 w 777088"/>
                <a:gd name="connsiteY4" fmla="*/ 153327 h 1137371"/>
                <a:gd name="connsiteX0" fmla="*/ 623761 w 777088"/>
                <a:gd name="connsiteY0" fmla="*/ 153327 h 1137371"/>
                <a:gd name="connsiteX1" fmla="*/ 777088 w 777088"/>
                <a:gd name="connsiteY1" fmla="*/ 0 h 1137371"/>
                <a:gd name="connsiteX2" fmla="*/ 777088 w 777088"/>
                <a:gd name="connsiteY2" fmla="*/ 899738 h 1137371"/>
                <a:gd name="connsiteX3" fmla="*/ 615115 w 777088"/>
                <a:gd name="connsiteY3" fmla="*/ 1132159 h 1137371"/>
                <a:gd name="connsiteX4" fmla="*/ 623761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623761 w 777088"/>
                <a:gd name="connsiteY3" fmla="*/ 153327 h 1137371"/>
                <a:gd name="connsiteX4" fmla="*/ 0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777088 w 777088"/>
                <a:gd name="connsiteY3" fmla="*/ 899738 h 1137371"/>
                <a:gd name="connsiteX4" fmla="*/ 697199 w 777088"/>
                <a:gd name="connsiteY4" fmla="*/ 1008581 h 1137371"/>
                <a:gd name="connsiteX5" fmla="*/ 615115 w 777088"/>
                <a:gd name="connsiteY5" fmla="*/ 1132159 h 1137371"/>
                <a:gd name="connsiteX6" fmla="*/ 0 w 777088"/>
                <a:gd name="connsiteY6" fmla="*/ 1053065 h 1137371"/>
                <a:gd name="connsiteX7" fmla="*/ 0 w 777088"/>
                <a:gd name="connsiteY7" fmla="*/ 153327 h 1137371"/>
                <a:gd name="connsiteX8" fmla="*/ 0 w 777088"/>
                <a:gd name="connsiteY8" fmla="*/ 153327 h 1137371"/>
                <a:gd name="connsiteX9" fmla="*/ 623761 w 777088"/>
                <a:gd name="connsiteY9" fmla="*/ 153327 h 1137371"/>
                <a:gd name="connsiteX10" fmla="*/ 777088 w 777088"/>
                <a:gd name="connsiteY10" fmla="*/ 0 h 1137371"/>
                <a:gd name="connsiteX11" fmla="*/ 623761 w 777088"/>
                <a:gd name="connsiteY11" fmla="*/ 153327 h 1137371"/>
                <a:gd name="connsiteX12" fmla="*/ 620326 w 777088"/>
                <a:gd name="connsiteY12" fmla="*/ 1135788 h 1137371"/>
                <a:gd name="connsiteX0" fmla="*/ 0 w 777088"/>
                <a:gd name="connsiteY0" fmla="*/ 153327 h 1159206"/>
                <a:gd name="connsiteX1" fmla="*/ 623761 w 777088"/>
                <a:gd name="connsiteY1" fmla="*/ 153327 h 1159206"/>
                <a:gd name="connsiteX2" fmla="*/ 611487 w 777088"/>
                <a:gd name="connsiteY2" fmla="*/ 1137371 h 1159206"/>
                <a:gd name="connsiteX3" fmla="*/ 0 w 777088"/>
                <a:gd name="connsiteY3" fmla="*/ 1053065 h 1159206"/>
                <a:gd name="connsiteX4" fmla="*/ 0 w 777088"/>
                <a:gd name="connsiteY4" fmla="*/ 153327 h 1159206"/>
                <a:gd name="connsiteX0" fmla="*/ 623761 w 777088"/>
                <a:gd name="connsiteY0" fmla="*/ 153327 h 1159206"/>
                <a:gd name="connsiteX1" fmla="*/ 777088 w 777088"/>
                <a:gd name="connsiteY1" fmla="*/ 0 h 1159206"/>
                <a:gd name="connsiteX2" fmla="*/ 777088 w 777088"/>
                <a:gd name="connsiteY2" fmla="*/ 899738 h 1159206"/>
                <a:gd name="connsiteX3" fmla="*/ 615115 w 777088"/>
                <a:gd name="connsiteY3" fmla="*/ 1132159 h 1159206"/>
                <a:gd name="connsiteX4" fmla="*/ 623761 w 777088"/>
                <a:gd name="connsiteY4" fmla="*/ 153327 h 1159206"/>
                <a:gd name="connsiteX0" fmla="*/ 0 w 777088"/>
                <a:gd name="connsiteY0" fmla="*/ 153327 h 1159206"/>
                <a:gd name="connsiteX1" fmla="*/ 153327 w 777088"/>
                <a:gd name="connsiteY1" fmla="*/ 0 h 1159206"/>
                <a:gd name="connsiteX2" fmla="*/ 777088 w 777088"/>
                <a:gd name="connsiteY2" fmla="*/ 0 h 1159206"/>
                <a:gd name="connsiteX3" fmla="*/ 623761 w 777088"/>
                <a:gd name="connsiteY3" fmla="*/ 153327 h 1159206"/>
                <a:gd name="connsiteX4" fmla="*/ 0 w 777088"/>
                <a:gd name="connsiteY4" fmla="*/ 153327 h 1159206"/>
                <a:gd name="connsiteX0" fmla="*/ 0 w 777088"/>
                <a:gd name="connsiteY0" fmla="*/ 153327 h 1159206"/>
                <a:gd name="connsiteX1" fmla="*/ 153327 w 777088"/>
                <a:gd name="connsiteY1" fmla="*/ 0 h 1159206"/>
                <a:gd name="connsiteX2" fmla="*/ 777088 w 777088"/>
                <a:gd name="connsiteY2" fmla="*/ 0 h 1159206"/>
                <a:gd name="connsiteX3" fmla="*/ 777088 w 777088"/>
                <a:gd name="connsiteY3" fmla="*/ 899738 h 1159206"/>
                <a:gd name="connsiteX4" fmla="*/ 697199 w 777088"/>
                <a:gd name="connsiteY4" fmla="*/ 1008581 h 1159206"/>
                <a:gd name="connsiteX5" fmla="*/ 615115 w 777088"/>
                <a:gd name="connsiteY5" fmla="*/ 1132159 h 1159206"/>
                <a:gd name="connsiteX6" fmla="*/ 0 w 777088"/>
                <a:gd name="connsiteY6" fmla="*/ 1053065 h 1159206"/>
                <a:gd name="connsiteX7" fmla="*/ 0 w 777088"/>
                <a:gd name="connsiteY7" fmla="*/ 153327 h 1159206"/>
                <a:gd name="connsiteX8" fmla="*/ 0 w 777088"/>
                <a:gd name="connsiteY8" fmla="*/ 153327 h 1159206"/>
                <a:gd name="connsiteX9" fmla="*/ 623761 w 777088"/>
                <a:gd name="connsiteY9" fmla="*/ 153327 h 1159206"/>
                <a:gd name="connsiteX10" fmla="*/ 777088 w 777088"/>
                <a:gd name="connsiteY10" fmla="*/ 0 h 1159206"/>
                <a:gd name="connsiteX11" fmla="*/ 623761 w 777088"/>
                <a:gd name="connsiteY11" fmla="*/ 153327 h 1159206"/>
                <a:gd name="connsiteX12" fmla="*/ 620326 w 777088"/>
                <a:gd name="connsiteY12" fmla="*/ 1135788 h 1159206"/>
                <a:gd name="connsiteX0" fmla="*/ 0 w 959962"/>
                <a:gd name="connsiteY0" fmla="*/ 153327 h 1299702"/>
                <a:gd name="connsiteX1" fmla="*/ 623761 w 959962"/>
                <a:gd name="connsiteY1" fmla="*/ 153327 h 1299702"/>
                <a:gd name="connsiteX2" fmla="*/ 611487 w 959962"/>
                <a:gd name="connsiteY2" fmla="*/ 1137371 h 1299702"/>
                <a:gd name="connsiteX3" fmla="*/ 0 w 959962"/>
                <a:gd name="connsiteY3" fmla="*/ 1053065 h 1299702"/>
                <a:gd name="connsiteX4" fmla="*/ 0 w 959962"/>
                <a:gd name="connsiteY4" fmla="*/ 153327 h 1299702"/>
                <a:gd name="connsiteX0" fmla="*/ 623761 w 959962"/>
                <a:gd name="connsiteY0" fmla="*/ 153327 h 1299702"/>
                <a:gd name="connsiteX1" fmla="*/ 777088 w 959962"/>
                <a:gd name="connsiteY1" fmla="*/ 0 h 1299702"/>
                <a:gd name="connsiteX2" fmla="*/ 777088 w 959962"/>
                <a:gd name="connsiteY2" fmla="*/ 899738 h 1299702"/>
                <a:gd name="connsiteX3" fmla="*/ 615115 w 959962"/>
                <a:gd name="connsiteY3" fmla="*/ 1132159 h 1299702"/>
                <a:gd name="connsiteX4" fmla="*/ 623761 w 959962"/>
                <a:gd name="connsiteY4" fmla="*/ 153327 h 1299702"/>
                <a:gd name="connsiteX0" fmla="*/ 0 w 959962"/>
                <a:gd name="connsiteY0" fmla="*/ 153327 h 1299702"/>
                <a:gd name="connsiteX1" fmla="*/ 153327 w 959962"/>
                <a:gd name="connsiteY1" fmla="*/ 0 h 1299702"/>
                <a:gd name="connsiteX2" fmla="*/ 777088 w 959962"/>
                <a:gd name="connsiteY2" fmla="*/ 0 h 1299702"/>
                <a:gd name="connsiteX3" fmla="*/ 623761 w 959962"/>
                <a:gd name="connsiteY3" fmla="*/ 153327 h 1299702"/>
                <a:gd name="connsiteX4" fmla="*/ 0 w 959962"/>
                <a:gd name="connsiteY4" fmla="*/ 153327 h 1299702"/>
                <a:gd name="connsiteX0" fmla="*/ 0 w 959962"/>
                <a:gd name="connsiteY0" fmla="*/ 153327 h 1299702"/>
                <a:gd name="connsiteX1" fmla="*/ 153327 w 959962"/>
                <a:gd name="connsiteY1" fmla="*/ 0 h 1299702"/>
                <a:gd name="connsiteX2" fmla="*/ 777088 w 959962"/>
                <a:gd name="connsiteY2" fmla="*/ 0 h 1299702"/>
                <a:gd name="connsiteX3" fmla="*/ 777088 w 959962"/>
                <a:gd name="connsiteY3" fmla="*/ 899738 h 1299702"/>
                <a:gd name="connsiteX4" fmla="*/ 952087 w 959962"/>
                <a:gd name="connsiteY4" fmla="*/ 1209264 h 1299702"/>
                <a:gd name="connsiteX5" fmla="*/ 615115 w 959962"/>
                <a:gd name="connsiteY5" fmla="*/ 1132159 h 1299702"/>
                <a:gd name="connsiteX6" fmla="*/ 0 w 959962"/>
                <a:gd name="connsiteY6" fmla="*/ 1053065 h 1299702"/>
                <a:gd name="connsiteX7" fmla="*/ 0 w 959962"/>
                <a:gd name="connsiteY7" fmla="*/ 153327 h 1299702"/>
                <a:gd name="connsiteX8" fmla="*/ 0 w 959962"/>
                <a:gd name="connsiteY8" fmla="*/ 153327 h 1299702"/>
                <a:gd name="connsiteX9" fmla="*/ 623761 w 959962"/>
                <a:gd name="connsiteY9" fmla="*/ 153327 h 1299702"/>
                <a:gd name="connsiteX10" fmla="*/ 777088 w 959962"/>
                <a:gd name="connsiteY10" fmla="*/ 0 h 1299702"/>
                <a:gd name="connsiteX11" fmla="*/ 623761 w 959962"/>
                <a:gd name="connsiteY11" fmla="*/ 153327 h 1299702"/>
                <a:gd name="connsiteX12" fmla="*/ 620326 w 959962"/>
                <a:gd name="connsiteY12" fmla="*/ 1135788 h 1299702"/>
                <a:gd name="connsiteX0" fmla="*/ 0 w 956461"/>
                <a:gd name="connsiteY0" fmla="*/ 153327 h 1230221"/>
                <a:gd name="connsiteX1" fmla="*/ 623761 w 956461"/>
                <a:gd name="connsiteY1" fmla="*/ 153327 h 1230221"/>
                <a:gd name="connsiteX2" fmla="*/ 611487 w 956461"/>
                <a:gd name="connsiteY2" fmla="*/ 1137371 h 1230221"/>
                <a:gd name="connsiteX3" fmla="*/ 0 w 956461"/>
                <a:gd name="connsiteY3" fmla="*/ 1053065 h 1230221"/>
                <a:gd name="connsiteX4" fmla="*/ 0 w 956461"/>
                <a:gd name="connsiteY4" fmla="*/ 153327 h 1230221"/>
                <a:gd name="connsiteX0" fmla="*/ 623761 w 956461"/>
                <a:gd name="connsiteY0" fmla="*/ 153327 h 1230221"/>
                <a:gd name="connsiteX1" fmla="*/ 777088 w 956461"/>
                <a:gd name="connsiteY1" fmla="*/ 0 h 1230221"/>
                <a:gd name="connsiteX2" fmla="*/ 777088 w 956461"/>
                <a:gd name="connsiteY2" fmla="*/ 899738 h 1230221"/>
                <a:gd name="connsiteX3" fmla="*/ 615115 w 956461"/>
                <a:gd name="connsiteY3" fmla="*/ 1132159 h 1230221"/>
                <a:gd name="connsiteX4" fmla="*/ 623761 w 956461"/>
                <a:gd name="connsiteY4" fmla="*/ 153327 h 1230221"/>
                <a:gd name="connsiteX0" fmla="*/ 0 w 956461"/>
                <a:gd name="connsiteY0" fmla="*/ 153327 h 1230221"/>
                <a:gd name="connsiteX1" fmla="*/ 153327 w 956461"/>
                <a:gd name="connsiteY1" fmla="*/ 0 h 1230221"/>
                <a:gd name="connsiteX2" fmla="*/ 777088 w 956461"/>
                <a:gd name="connsiteY2" fmla="*/ 0 h 1230221"/>
                <a:gd name="connsiteX3" fmla="*/ 623761 w 956461"/>
                <a:gd name="connsiteY3" fmla="*/ 153327 h 1230221"/>
                <a:gd name="connsiteX4" fmla="*/ 0 w 956461"/>
                <a:gd name="connsiteY4" fmla="*/ 153327 h 1230221"/>
                <a:gd name="connsiteX0" fmla="*/ 0 w 956461"/>
                <a:gd name="connsiteY0" fmla="*/ 153327 h 1230221"/>
                <a:gd name="connsiteX1" fmla="*/ 153327 w 956461"/>
                <a:gd name="connsiteY1" fmla="*/ 0 h 1230221"/>
                <a:gd name="connsiteX2" fmla="*/ 777088 w 956461"/>
                <a:gd name="connsiteY2" fmla="*/ 0 h 1230221"/>
                <a:gd name="connsiteX3" fmla="*/ 777088 w 956461"/>
                <a:gd name="connsiteY3" fmla="*/ 899738 h 1230221"/>
                <a:gd name="connsiteX4" fmla="*/ 952087 w 956461"/>
                <a:gd name="connsiteY4" fmla="*/ 1209264 h 1230221"/>
                <a:gd name="connsiteX5" fmla="*/ 615115 w 956461"/>
                <a:gd name="connsiteY5" fmla="*/ 1132159 h 1230221"/>
                <a:gd name="connsiteX6" fmla="*/ 0 w 956461"/>
                <a:gd name="connsiteY6" fmla="*/ 1053065 h 1230221"/>
                <a:gd name="connsiteX7" fmla="*/ 0 w 956461"/>
                <a:gd name="connsiteY7" fmla="*/ 153327 h 1230221"/>
                <a:gd name="connsiteX8" fmla="*/ 0 w 956461"/>
                <a:gd name="connsiteY8" fmla="*/ 153327 h 1230221"/>
                <a:gd name="connsiteX9" fmla="*/ 623761 w 956461"/>
                <a:gd name="connsiteY9" fmla="*/ 153327 h 1230221"/>
                <a:gd name="connsiteX10" fmla="*/ 777088 w 956461"/>
                <a:gd name="connsiteY10" fmla="*/ 0 h 1230221"/>
                <a:gd name="connsiteX11" fmla="*/ 623761 w 956461"/>
                <a:gd name="connsiteY11" fmla="*/ 153327 h 1230221"/>
                <a:gd name="connsiteX12" fmla="*/ 620326 w 956461"/>
                <a:gd name="connsiteY12" fmla="*/ 1135788 h 1230221"/>
                <a:gd name="connsiteX0" fmla="*/ 0 w 980560"/>
                <a:gd name="connsiteY0" fmla="*/ 153327 h 1246933"/>
                <a:gd name="connsiteX1" fmla="*/ 623761 w 980560"/>
                <a:gd name="connsiteY1" fmla="*/ 153327 h 1246933"/>
                <a:gd name="connsiteX2" fmla="*/ 611487 w 980560"/>
                <a:gd name="connsiteY2" fmla="*/ 1137371 h 1246933"/>
                <a:gd name="connsiteX3" fmla="*/ 0 w 980560"/>
                <a:gd name="connsiteY3" fmla="*/ 1053065 h 1246933"/>
                <a:gd name="connsiteX4" fmla="*/ 0 w 980560"/>
                <a:gd name="connsiteY4" fmla="*/ 153327 h 1246933"/>
                <a:gd name="connsiteX0" fmla="*/ 623761 w 980560"/>
                <a:gd name="connsiteY0" fmla="*/ 153327 h 1246933"/>
                <a:gd name="connsiteX1" fmla="*/ 777088 w 980560"/>
                <a:gd name="connsiteY1" fmla="*/ 0 h 1246933"/>
                <a:gd name="connsiteX2" fmla="*/ 777088 w 980560"/>
                <a:gd name="connsiteY2" fmla="*/ 899738 h 1246933"/>
                <a:gd name="connsiteX3" fmla="*/ 615115 w 980560"/>
                <a:gd name="connsiteY3" fmla="*/ 1132159 h 1246933"/>
                <a:gd name="connsiteX4" fmla="*/ 623761 w 980560"/>
                <a:gd name="connsiteY4" fmla="*/ 153327 h 1246933"/>
                <a:gd name="connsiteX0" fmla="*/ 0 w 980560"/>
                <a:gd name="connsiteY0" fmla="*/ 153327 h 1246933"/>
                <a:gd name="connsiteX1" fmla="*/ 153327 w 980560"/>
                <a:gd name="connsiteY1" fmla="*/ 0 h 1246933"/>
                <a:gd name="connsiteX2" fmla="*/ 777088 w 980560"/>
                <a:gd name="connsiteY2" fmla="*/ 0 h 1246933"/>
                <a:gd name="connsiteX3" fmla="*/ 623761 w 980560"/>
                <a:gd name="connsiteY3" fmla="*/ 153327 h 1246933"/>
                <a:gd name="connsiteX4" fmla="*/ 0 w 980560"/>
                <a:gd name="connsiteY4" fmla="*/ 153327 h 1246933"/>
                <a:gd name="connsiteX0" fmla="*/ 0 w 980560"/>
                <a:gd name="connsiteY0" fmla="*/ 153327 h 1246933"/>
                <a:gd name="connsiteX1" fmla="*/ 153327 w 980560"/>
                <a:gd name="connsiteY1" fmla="*/ 0 h 1246933"/>
                <a:gd name="connsiteX2" fmla="*/ 777088 w 980560"/>
                <a:gd name="connsiteY2" fmla="*/ 0 h 1246933"/>
                <a:gd name="connsiteX3" fmla="*/ 777088 w 980560"/>
                <a:gd name="connsiteY3" fmla="*/ 899738 h 1246933"/>
                <a:gd name="connsiteX4" fmla="*/ 952087 w 980560"/>
                <a:gd name="connsiteY4" fmla="*/ 1209264 h 1246933"/>
                <a:gd name="connsiteX5" fmla="*/ 615115 w 980560"/>
                <a:gd name="connsiteY5" fmla="*/ 1132159 h 1246933"/>
                <a:gd name="connsiteX6" fmla="*/ 0 w 980560"/>
                <a:gd name="connsiteY6" fmla="*/ 1053065 h 1246933"/>
                <a:gd name="connsiteX7" fmla="*/ 0 w 980560"/>
                <a:gd name="connsiteY7" fmla="*/ 153327 h 1246933"/>
                <a:gd name="connsiteX8" fmla="*/ 0 w 980560"/>
                <a:gd name="connsiteY8" fmla="*/ 153327 h 1246933"/>
                <a:gd name="connsiteX9" fmla="*/ 623761 w 980560"/>
                <a:gd name="connsiteY9" fmla="*/ 153327 h 1246933"/>
                <a:gd name="connsiteX10" fmla="*/ 777088 w 980560"/>
                <a:gd name="connsiteY10" fmla="*/ 0 h 1246933"/>
                <a:gd name="connsiteX11" fmla="*/ 623761 w 980560"/>
                <a:gd name="connsiteY11" fmla="*/ 153327 h 1246933"/>
                <a:gd name="connsiteX12" fmla="*/ 620326 w 980560"/>
                <a:gd name="connsiteY12" fmla="*/ 1135788 h 1246933"/>
                <a:gd name="connsiteX0" fmla="*/ 0 w 832727"/>
                <a:gd name="connsiteY0" fmla="*/ 153327 h 1137371"/>
                <a:gd name="connsiteX1" fmla="*/ 623761 w 832727"/>
                <a:gd name="connsiteY1" fmla="*/ 153327 h 1137371"/>
                <a:gd name="connsiteX2" fmla="*/ 611487 w 832727"/>
                <a:gd name="connsiteY2" fmla="*/ 1137371 h 1137371"/>
                <a:gd name="connsiteX3" fmla="*/ 0 w 832727"/>
                <a:gd name="connsiteY3" fmla="*/ 1053065 h 1137371"/>
                <a:gd name="connsiteX4" fmla="*/ 0 w 832727"/>
                <a:gd name="connsiteY4" fmla="*/ 153327 h 1137371"/>
                <a:gd name="connsiteX0" fmla="*/ 623761 w 832727"/>
                <a:gd name="connsiteY0" fmla="*/ 153327 h 1137371"/>
                <a:gd name="connsiteX1" fmla="*/ 777088 w 832727"/>
                <a:gd name="connsiteY1" fmla="*/ 0 h 1137371"/>
                <a:gd name="connsiteX2" fmla="*/ 777088 w 832727"/>
                <a:gd name="connsiteY2" fmla="*/ 899738 h 1137371"/>
                <a:gd name="connsiteX3" fmla="*/ 615115 w 832727"/>
                <a:gd name="connsiteY3" fmla="*/ 1132159 h 1137371"/>
                <a:gd name="connsiteX4" fmla="*/ 623761 w 832727"/>
                <a:gd name="connsiteY4" fmla="*/ 153327 h 1137371"/>
                <a:gd name="connsiteX0" fmla="*/ 0 w 832727"/>
                <a:gd name="connsiteY0" fmla="*/ 153327 h 1137371"/>
                <a:gd name="connsiteX1" fmla="*/ 153327 w 832727"/>
                <a:gd name="connsiteY1" fmla="*/ 0 h 1137371"/>
                <a:gd name="connsiteX2" fmla="*/ 777088 w 832727"/>
                <a:gd name="connsiteY2" fmla="*/ 0 h 1137371"/>
                <a:gd name="connsiteX3" fmla="*/ 623761 w 832727"/>
                <a:gd name="connsiteY3" fmla="*/ 153327 h 1137371"/>
                <a:gd name="connsiteX4" fmla="*/ 0 w 832727"/>
                <a:gd name="connsiteY4" fmla="*/ 153327 h 1137371"/>
                <a:gd name="connsiteX0" fmla="*/ 0 w 832727"/>
                <a:gd name="connsiteY0" fmla="*/ 153327 h 1137371"/>
                <a:gd name="connsiteX1" fmla="*/ 153327 w 832727"/>
                <a:gd name="connsiteY1" fmla="*/ 0 h 1137371"/>
                <a:gd name="connsiteX2" fmla="*/ 777088 w 832727"/>
                <a:gd name="connsiteY2" fmla="*/ 0 h 1137371"/>
                <a:gd name="connsiteX3" fmla="*/ 777088 w 832727"/>
                <a:gd name="connsiteY3" fmla="*/ 899738 h 1137371"/>
                <a:gd name="connsiteX4" fmla="*/ 782624 w 832727"/>
                <a:gd name="connsiteY4" fmla="*/ 1052584 h 1137371"/>
                <a:gd name="connsiteX5" fmla="*/ 615115 w 832727"/>
                <a:gd name="connsiteY5" fmla="*/ 1132159 h 1137371"/>
                <a:gd name="connsiteX6" fmla="*/ 0 w 832727"/>
                <a:gd name="connsiteY6" fmla="*/ 1053065 h 1137371"/>
                <a:gd name="connsiteX7" fmla="*/ 0 w 832727"/>
                <a:gd name="connsiteY7" fmla="*/ 153327 h 1137371"/>
                <a:gd name="connsiteX8" fmla="*/ 0 w 832727"/>
                <a:gd name="connsiteY8" fmla="*/ 153327 h 1137371"/>
                <a:gd name="connsiteX9" fmla="*/ 623761 w 832727"/>
                <a:gd name="connsiteY9" fmla="*/ 153327 h 1137371"/>
                <a:gd name="connsiteX10" fmla="*/ 777088 w 832727"/>
                <a:gd name="connsiteY10" fmla="*/ 0 h 1137371"/>
                <a:gd name="connsiteX11" fmla="*/ 623761 w 832727"/>
                <a:gd name="connsiteY11" fmla="*/ 153327 h 1137371"/>
                <a:gd name="connsiteX12" fmla="*/ 620326 w 832727"/>
                <a:gd name="connsiteY12" fmla="*/ 1135788 h 1137371"/>
                <a:gd name="connsiteX0" fmla="*/ 0 w 782626"/>
                <a:gd name="connsiteY0" fmla="*/ 153327 h 1137371"/>
                <a:gd name="connsiteX1" fmla="*/ 623761 w 782626"/>
                <a:gd name="connsiteY1" fmla="*/ 153327 h 1137371"/>
                <a:gd name="connsiteX2" fmla="*/ 611487 w 782626"/>
                <a:gd name="connsiteY2" fmla="*/ 1137371 h 1137371"/>
                <a:gd name="connsiteX3" fmla="*/ 0 w 782626"/>
                <a:gd name="connsiteY3" fmla="*/ 1053065 h 1137371"/>
                <a:gd name="connsiteX4" fmla="*/ 0 w 782626"/>
                <a:gd name="connsiteY4" fmla="*/ 153327 h 1137371"/>
                <a:gd name="connsiteX0" fmla="*/ 623761 w 782626"/>
                <a:gd name="connsiteY0" fmla="*/ 153327 h 1137371"/>
                <a:gd name="connsiteX1" fmla="*/ 777088 w 782626"/>
                <a:gd name="connsiteY1" fmla="*/ 0 h 1137371"/>
                <a:gd name="connsiteX2" fmla="*/ 777088 w 782626"/>
                <a:gd name="connsiteY2" fmla="*/ 899738 h 1137371"/>
                <a:gd name="connsiteX3" fmla="*/ 615115 w 782626"/>
                <a:gd name="connsiteY3" fmla="*/ 1132159 h 1137371"/>
                <a:gd name="connsiteX4" fmla="*/ 623761 w 782626"/>
                <a:gd name="connsiteY4" fmla="*/ 153327 h 1137371"/>
                <a:gd name="connsiteX0" fmla="*/ 0 w 782626"/>
                <a:gd name="connsiteY0" fmla="*/ 153327 h 1137371"/>
                <a:gd name="connsiteX1" fmla="*/ 153327 w 782626"/>
                <a:gd name="connsiteY1" fmla="*/ 0 h 1137371"/>
                <a:gd name="connsiteX2" fmla="*/ 777088 w 782626"/>
                <a:gd name="connsiteY2" fmla="*/ 0 h 1137371"/>
                <a:gd name="connsiteX3" fmla="*/ 623761 w 782626"/>
                <a:gd name="connsiteY3" fmla="*/ 153327 h 1137371"/>
                <a:gd name="connsiteX4" fmla="*/ 0 w 782626"/>
                <a:gd name="connsiteY4" fmla="*/ 153327 h 1137371"/>
                <a:gd name="connsiteX0" fmla="*/ 0 w 782626"/>
                <a:gd name="connsiteY0" fmla="*/ 153327 h 1137371"/>
                <a:gd name="connsiteX1" fmla="*/ 153327 w 782626"/>
                <a:gd name="connsiteY1" fmla="*/ 0 h 1137371"/>
                <a:gd name="connsiteX2" fmla="*/ 777088 w 782626"/>
                <a:gd name="connsiteY2" fmla="*/ 0 h 1137371"/>
                <a:gd name="connsiteX3" fmla="*/ 777088 w 782626"/>
                <a:gd name="connsiteY3" fmla="*/ 899738 h 1137371"/>
                <a:gd name="connsiteX4" fmla="*/ 782624 w 782626"/>
                <a:gd name="connsiteY4" fmla="*/ 1052584 h 1137371"/>
                <a:gd name="connsiteX5" fmla="*/ 615115 w 782626"/>
                <a:gd name="connsiteY5" fmla="*/ 1132159 h 1137371"/>
                <a:gd name="connsiteX6" fmla="*/ 0 w 782626"/>
                <a:gd name="connsiteY6" fmla="*/ 1053065 h 1137371"/>
                <a:gd name="connsiteX7" fmla="*/ 0 w 782626"/>
                <a:gd name="connsiteY7" fmla="*/ 153327 h 1137371"/>
                <a:gd name="connsiteX8" fmla="*/ 0 w 782626"/>
                <a:gd name="connsiteY8" fmla="*/ 153327 h 1137371"/>
                <a:gd name="connsiteX9" fmla="*/ 623761 w 782626"/>
                <a:gd name="connsiteY9" fmla="*/ 153327 h 1137371"/>
                <a:gd name="connsiteX10" fmla="*/ 777088 w 782626"/>
                <a:gd name="connsiteY10" fmla="*/ 0 h 1137371"/>
                <a:gd name="connsiteX11" fmla="*/ 623761 w 782626"/>
                <a:gd name="connsiteY11" fmla="*/ 153327 h 1137371"/>
                <a:gd name="connsiteX12" fmla="*/ 620326 w 782626"/>
                <a:gd name="connsiteY12" fmla="*/ 1135788 h 1137371"/>
                <a:gd name="connsiteX0" fmla="*/ 0 w 869633"/>
                <a:gd name="connsiteY0" fmla="*/ 153327 h 1137371"/>
                <a:gd name="connsiteX1" fmla="*/ 623761 w 869633"/>
                <a:gd name="connsiteY1" fmla="*/ 153327 h 1137371"/>
                <a:gd name="connsiteX2" fmla="*/ 611487 w 869633"/>
                <a:gd name="connsiteY2" fmla="*/ 1137371 h 1137371"/>
                <a:gd name="connsiteX3" fmla="*/ 0 w 869633"/>
                <a:gd name="connsiteY3" fmla="*/ 1053065 h 1137371"/>
                <a:gd name="connsiteX4" fmla="*/ 0 w 869633"/>
                <a:gd name="connsiteY4" fmla="*/ 153327 h 1137371"/>
                <a:gd name="connsiteX0" fmla="*/ 623761 w 869633"/>
                <a:gd name="connsiteY0" fmla="*/ 153327 h 1137371"/>
                <a:gd name="connsiteX1" fmla="*/ 777088 w 869633"/>
                <a:gd name="connsiteY1" fmla="*/ 0 h 1137371"/>
                <a:gd name="connsiteX2" fmla="*/ 777088 w 869633"/>
                <a:gd name="connsiteY2" fmla="*/ 899738 h 1137371"/>
                <a:gd name="connsiteX3" fmla="*/ 615115 w 869633"/>
                <a:gd name="connsiteY3" fmla="*/ 1132159 h 1137371"/>
                <a:gd name="connsiteX4" fmla="*/ 623761 w 869633"/>
                <a:gd name="connsiteY4" fmla="*/ 153327 h 1137371"/>
                <a:gd name="connsiteX0" fmla="*/ 0 w 869633"/>
                <a:gd name="connsiteY0" fmla="*/ 153327 h 1137371"/>
                <a:gd name="connsiteX1" fmla="*/ 153327 w 869633"/>
                <a:gd name="connsiteY1" fmla="*/ 0 h 1137371"/>
                <a:gd name="connsiteX2" fmla="*/ 777088 w 869633"/>
                <a:gd name="connsiteY2" fmla="*/ 0 h 1137371"/>
                <a:gd name="connsiteX3" fmla="*/ 623761 w 869633"/>
                <a:gd name="connsiteY3" fmla="*/ 153327 h 1137371"/>
                <a:gd name="connsiteX4" fmla="*/ 0 w 869633"/>
                <a:gd name="connsiteY4" fmla="*/ 153327 h 1137371"/>
                <a:gd name="connsiteX0" fmla="*/ 0 w 869633"/>
                <a:gd name="connsiteY0" fmla="*/ 153327 h 1137371"/>
                <a:gd name="connsiteX1" fmla="*/ 153327 w 869633"/>
                <a:gd name="connsiteY1" fmla="*/ 0 h 1137371"/>
                <a:gd name="connsiteX2" fmla="*/ 777088 w 869633"/>
                <a:gd name="connsiteY2" fmla="*/ 0 h 1137371"/>
                <a:gd name="connsiteX3" fmla="*/ 777088 w 869633"/>
                <a:gd name="connsiteY3" fmla="*/ 899738 h 1137371"/>
                <a:gd name="connsiteX4" fmla="*/ 869632 w 869633"/>
                <a:gd name="connsiteY4" fmla="*/ 1105428 h 1137371"/>
                <a:gd name="connsiteX5" fmla="*/ 615115 w 869633"/>
                <a:gd name="connsiteY5" fmla="*/ 1132159 h 1137371"/>
                <a:gd name="connsiteX6" fmla="*/ 0 w 869633"/>
                <a:gd name="connsiteY6" fmla="*/ 1053065 h 1137371"/>
                <a:gd name="connsiteX7" fmla="*/ 0 w 869633"/>
                <a:gd name="connsiteY7" fmla="*/ 153327 h 1137371"/>
                <a:gd name="connsiteX8" fmla="*/ 0 w 869633"/>
                <a:gd name="connsiteY8" fmla="*/ 153327 h 1137371"/>
                <a:gd name="connsiteX9" fmla="*/ 623761 w 869633"/>
                <a:gd name="connsiteY9" fmla="*/ 153327 h 1137371"/>
                <a:gd name="connsiteX10" fmla="*/ 777088 w 869633"/>
                <a:gd name="connsiteY10" fmla="*/ 0 h 1137371"/>
                <a:gd name="connsiteX11" fmla="*/ 623761 w 869633"/>
                <a:gd name="connsiteY11" fmla="*/ 153327 h 1137371"/>
                <a:gd name="connsiteX12" fmla="*/ 620326 w 869633"/>
                <a:gd name="connsiteY12" fmla="*/ 1135788 h 1137371"/>
                <a:gd name="connsiteX0" fmla="*/ 0 w 777088"/>
                <a:gd name="connsiteY0" fmla="*/ 153327 h 1137371"/>
                <a:gd name="connsiteX1" fmla="*/ 623761 w 777088"/>
                <a:gd name="connsiteY1" fmla="*/ 153327 h 1137371"/>
                <a:gd name="connsiteX2" fmla="*/ 611487 w 777088"/>
                <a:gd name="connsiteY2" fmla="*/ 1137371 h 1137371"/>
                <a:gd name="connsiteX3" fmla="*/ 0 w 777088"/>
                <a:gd name="connsiteY3" fmla="*/ 1053065 h 1137371"/>
                <a:gd name="connsiteX4" fmla="*/ 0 w 777088"/>
                <a:gd name="connsiteY4" fmla="*/ 153327 h 1137371"/>
                <a:gd name="connsiteX0" fmla="*/ 623761 w 777088"/>
                <a:gd name="connsiteY0" fmla="*/ 153327 h 1137371"/>
                <a:gd name="connsiteX1" fmla="*/ 777088 w 777088"/>
                <a:gd name="connsiteY1" fmla="*/ 0 h 1137371"/>
                <a:gd name="connsiteX2" fmla="*/ 777088 w 777088"/>
                <a:gd name="connsiteY2" fmla="*/ 899738 h 1137371"/>
                <a:gd name="connsiteX3" fmla="*/ 615115 w 777088"/>
                <a:gd name="connsiteY3" fmla="*/ 1132159 h 1137371"/>
                <a:gd name="connsiteX4" fmla="*/ 623761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623761 w 777088"/>
                <a:gd name="connsiteY3" fmla="*/ 153327 h 1137371"/>
                <a:gd name="connsiteX4" fmla="*/ 0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777088 w 777088"/>
                <a:gd name="connsiteY3" fmla="*/ 899738 h 1137371"/>
                <a:gd name="connsiteX4" fmla="*/ 760659 w 777088"/>
                <a:gd name="connsiteY4" fmla="*/ 1006341 h 1137371"/>
                <a:gd name="connsiteX5" fmla="*/ 615115 w 777088"/>
                <a:gd name="connsiteY5" fmla="*/ 1132159 h 1137371"/>
                <a:gd name="connsiteX6" fmla="*/ 0 w 777088"/>
                <a:gd name="connsiteY6" fmla="*/ 1053065 h 1137371"/>
                <a:gd name="connsiteX7" fmla="*/ 0 w 777088"/>
                <a:gd name="connsiteY7" fmla="*/ 153327 h 1137371"/>
                <a:gd name="connsiteX8" fmla="*/ 0 w 777088"/>
                <a:gd name="connsiteY8" fmla="*/ 153327 h 1137371"/>
                <a:gd name="connsiteX9" fmla="*/ 623761 w 777088"/>
                <a:gd name="connsiteY9" fmla="*/ 153327 h 1137371"/>
                <a:gd name="connsiteX10" fmla="*/ 777088 w 777088"/>
                <a:gd name="connsiteY10" fmla="*/ 0 h 1137371"/>
                <a:gd name="connsiteX11" fmla="*/ 623761 w 777088"/>
                <a:gd name="connsiteY11" fmla="*/ 153327 h 1137371"/>
                <a:gd name="connsiteX12" fmla="*/ 620326 w 777088"/>
                <a:gd name="connsiteY12" fmla="*/ 1135788 h 1137371"/>
                <a:gd name="connsiteX0" fmla="*/ 0 w 777088"/>
                <a:gd name="connsiteY0" fmla="*/ 153327 h 1137371"/>
                <a:gd name="connsiteX1" fmla="*/ 623761 w 777088"/>
                <a:gd name="connsiteY1" fmla="*/ 153327 h 1137371"/>
                <a:gd name="connsiteX2" fmla="*/ 611487 w 777088"/>
                <a:gd name="connsiteY2" fmla="*/ 1137371 h 1137371"/>
                <a:gd name="connsiteX3" fmla="*/ 0 w 777088"/>
                <a:gd name="connsiteY3" fmla="*/ 1053065 h 1137371"/>
                <a:gd name="connsiteX4" fmla="*/ 0 w 777088"/>
                <a:gd name="connsiteY4" fmla="*/ 153327 h 1137371"/>
                <a:gd name="connsiteX0" fmla="*/ 623761 w 777088"/>
                <a:gd name="connsiteY0" fmla="*/ 153327 h 1137371"/>
                <a:gd name="connsiteX1" fmla="*/ 777088 w 777088"/>
                <a:gd name="connsiteY1" fmla="*/ 0 h 1137371"/>
                <a:gd name="connsiteX2" fmla="*/ 777088 w 777088"/>
                <a:gd name="connsiteY2" fmla="*/ 899738 h 1137371"/>
                <a:gd name="connsiteX3" fmla="*/ 760659 w 777088"/>
                <a:gd name="connsiteY3" fmla="*/ 1006341 h 1137371"/>
                <a:gd name="connsiteX4" fmla="*/ 615115 w 777088"/>
                <a:gd name="connsiteY4" fmla="*/ 1132159 h 1137371"/>
                <a:gd name="connsiteX5" fmla="*/ 623761 w 777088"/>
                <a:gd name="connsiteY5" fmla="*/ 153327 h 1137371"/>
                <a:gd name="connsiteX0" fmla="*/ 0 w 777088"/>
                <a:gd name="connsiteY0" fmla="*/ 153327 h 1137371"/>
                <a:gd name="connsiteX1" fmla="*/ 153327 w 777088"/>
                <a:gd name="connsiteY1" fmla="*/ 0 h 1137371"/>
                <a:gd name="connsiteX2" fmla="*/ 777088 w 777088"/>
                <a:gd name="connsiteY2" fmla="*/ 0 h 1137371"/>
                <a:gd name="connsiteX3" fmla="*/ 623761 w 777088"/>
                <a:gd name="connsiteY3" fmla="*/ 153327 h 1137371"/>
                <a:gd name="connsiteX4" fmla="*/ 0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777088 w 777088"/>
                <a:gd name="connsiteY3" fmla="*/ 899738 h 1137371"/>
                <a:gd name="connsiteX4" fmla="*/ 760659 w 777088"/>
                <a:gd name="connsiteY4" fmla="*/ 1006341 h 1137371"/>
                <a:gd name="connsiteX5" fmla="*/ 615115 w 777088"/>
                <a:gd name="connsiteY5" fmla="*/ 1132159 h 1137371"/>
                <a:gd name="connsiteX6" fmla="*/ 0 w 777088"/>
                <a:gd name="connsiteY6" fmla="*/ 1053065 h 1137371"/>
                <a:gd name="connsiteX7" fmla="*/ 0 w 777088"/>
                <a:gd name="connsiteY7" fmla="*/ 153327 h 1137371"/>
                <a:gd name="connsiteX8" fmla="*/ 0 w 777088"/>
                <a:gd name="connsiteY8" fmla="*/ 153327 h 1137371"/>
                <a:gd name="connsiteX9" fmla="*/ 623761 w 777088"/>
                <a:gd name="connsiteY9" fmla="*/ 153327 h 1137371"/>
                <a:gd name="connsiteX10" fmla="*/ 777088 w 777088"/>
                <a:gd name="connsiteY10" fmla="*/ 0 h 1137371"/>
                <a:gd name="connsiteX11" fmla="*/ 623761 w 777088"/>
                <a:gd name="connsiteY11" fmla="*/ 153327 h 1137371"/>
                <a:gd name="connsiteX12" fmla="*/ 620326 w 777088"/>
                <a:gd name="connsiteY12" fmla="*/ 1135788 h 1137371"/>
                <a:gd name="connsiteX0" fmla="*/ 0 w 777088"/>
                <a:gd name="connsiteY0" fmla="*/ 153327 h 1137371"/>
                <a:gd name="connsiteX1" fmla="*/ 623761 w 777088"/>
                <a:gd name="connsiteY1" fmla="*/ 153327 h 1137371"/>
                <a:gd name="connsiteX2" fmla="*/ 611487 w 777088"/>
                <a:gd name="connsiteY2" fmla="*/ 1137371 h 1137371"/>
                <a:gd name="connsiteX3" fmla="*/ 0 w 777088"/>
                <a:gd name="connsiteY3" fmla="*/ 1053065 h 1137371"/>
                <a:gd name="connsiteX4" fmla="*/ 0 w 777088"/>
                <a:gd name="connsiteY4" fmla="*/ 153327 h 1137371"/>
                <a:gd name="connsiteX0" fmla="*/ 623761 w 777088"/>
                <a:gd name="connsiteY0" fmla="*/ 153327 h 1137371"/>
                <a:gd name="connsiteX1" fmla="*/ 777088 w 777088"/>
                <a:gd name="connsiteY1" fmla="*/ 0 h 1137371"/>
                <a:gd name="connsiteX2" fmla="*/ 777088 w 777088"/>
                <a:gd name="connsiteY2" fmla="*/ 899738 h 1137371"/>
                <a:gd name="connsiteX3" fmla="*/ 760659 w 777088"/>
                <a:gd name="connsiteY3" fmla="*/ 1006341 h 1137371"/>
                <a:gd name="connsiteX4" fmla="*/ 693765 w 777088"/>
                <a:gd name="connsiteY4" fmla="*/ 1091303 h 1137371"/>
                <a:gd name="connsiteX5" fmla="*/ 615115 w 777088"/>
                <a:gd name="connsiteY5" fmla="*/ 1132159 h 1137371"/>
                <a:gd name="connsiteX6" fmla="*/ 623761 w 777088"/>
                <a:gd name="connsiteY6" fmla="*/ 153327 h 1137371"/>
                <a:gd name="connsiteX0" fmla="*/ 0 w 777088"/>
                <a:gd name="connsiteY0" fmla="*/ 153327 h 1137371"/>
                <a:gd name="connsiteX1" fmla="*/ 153327 w 777088"/>
                <a:gd name="connsiteY1" fmla="*/ 0 h 1137371"/>
                <a:gd name="connsiteX2" fmla="*/ 777088 w 777088"/>
                <a:gd name="connsiteY2" fmla="*/ 0 h 1137371"/>
                <a:gd name="connsiteX3" fmla="*/ 623761 w 777088"/>
                <a:gd name="connsiteY3" fmla="*/ 153327 h 1137371"/>
                <a:gd name="connsiteX4" fmla="*/ 0 w 777088"/>
                <a:gd name="connsiteY4" fmla="*/ 153327 h 1137371"/>
                <a:gd name="connsiteX0" fmla="*/ 0 w 777088"/>
                <a:gd name="connsiteY0" fmla="*/ 153327 h 1137371"/>
                <a:gd name="connsiteX1" fmla="*/ 153327 w 777088"/>
                <a:gd name="connsiteY1" fmla="*/ 0 h 1137371"/>
                <a:gd name="connsiteX2" fmla="*/ 777088 w 777088"/>
                <a:gd name="connsiteY2" fmla="*/ 0 h 1137371"/>
                <a:gd name="connsiteX3" fmla="*/ 777088 w 777088"/>
                <a:gd name="connsiteY3" fmla="*/ 899738 h 1137371"/>
                <a:gd name="connsiteX4" fmla="*/ 760659 w 777088"/>
                <a:gd name="connsiteY4" fmla="*/ 1006341 h 1137371"/>
                <a:gd name="connsiteX5" fmla="*/ 615115 w 777088"/>
                <a:gd name="connsiteY5" fmla="*/ 1132159 h 1137371"/>
                <a:gd name="connsiteX6" fmla="*/ 0 w 777088"/>
                <a:gd name="connsiteY6" fmla="*/ 1053065 h 1137371"/>
                <a:gd name="connsiteX7" fmla="*/ 0 w 777088"/>
                <a:gd name="connsiteY7" fmla="*/ 153327 h 1137371"/>
                <a:gd name="connsiteX8" fmla="*/ 0 w 777088"/>
                <a:gd name="connsiteY8" fmla="*/ 153327 h 1137371"/>
                <a:gd name="connsiteX9" fmla="*/ 623761 w 777088"/>
                <a:gd name="connsiteY9" fmla="*/ 153327 h 1137371"/>
                <a:gd name="connsiteX10" fmla="*/ 777088 w 777088"/>
                <a:gd name="connsiteY10" fmla="*/ 0 h 1137371"/>
                <a:gd name="connsiteX11" fmla="*/ 623761 w 777088"/>
                <a:gd name="connsiteY11" fmla="*/ 153327 h 1137371"/>
                <a:gd name="connsiteX12" fmla="*/ 620326 w 777088"/>
                <a:gd name="connsiteY12" fmla="*/ 1135788 h 113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088" h="1137371" stroke="0" extrusionOk="0">
                  <a:moveTo>
                    <a:pt x="0" y="153327"/>
                  </a:moveTo>
                  <a:lnTo>
                    <a:pt x="623761" y="153327"/>
                  </a:lnTo>
                  <a:lnTo>
                    <a:pt x="611487" y="1137371"/>
                  </a:lnTo>
                  <a:lnTo>
                    <a:pt x="0" y="1053065"/>
                  </a:lnTo>
                  <a:lnTo>
                    <a:pt x="0" y="153327"/>
                  </a:lnTo>
                  <a:close/>
                </a:path>
                <a:path w="777088" h="1137371" fill="darkenLess" stroke="0" extrusionOk="0">
                  <a:moveTo>
                    <a:pt x="623761" y="153327"/>
                  </a:moveTo>
                  <a:lnTo>
                    <a:pt x="777088" y="0"/>
                  </a:lnTo>
                  <a:lnTo>
                    <a:pt x="777088" y="899738"/>
                  </a:lnTo>
                  <a:cubicBezTo>
                    <a:pt x="749776" y="940703"/>
                    <a:pt x="787971" y="965376"/>
                    <a:pt x="760659" y="1006341"/>
                  </a:cubicBezTo>
                  <a:cubicBezTo>
                    <a:pt x="730885" y="1026877"/>
                    <a:pt x="723539" y="1070767"/>
                    <a:pt x="693765" y="1091303"/>
                  </a:cubicBezTo>
                  <a:lnTo>
                    <a:pt x="615115" y="1132159"/>
                  </a:lnTo>
                  <a:lnTo>
                    <a:pt x="623761" y="153327"/>
                  </a:lnTo>
                  <a:close/>
                </a:path>
                <a:path w="777088" h="1137371" fill="lightenLess" stroke="0" extrusionOk="0">
                  <a:moveTo>
                    <a:pt x="0" y="153327"/>
                  </a:moveTo>
                  <a:lnTo>
                    <a:pt x="153327" y="0"/>
                  </a:lnTo>
                  <a:lnTo>
                    <a:pt x="777088" y="0"/>
                  </a:lnTo>
                  <a:lnTo>
                    <a:pt x="623761" y="153327"/>
                  </a:lnTo>
                  <a:lnTo>
                    <a:pt x="0" y="153327"/>
                  </a:lnTo>
                  <a:close/>
                </a:path>
                <a:path w="777088" h="1137371" fill="none" extrusionOk="0">
                  <a:moveTo>
                    <a:pt x="0" y="153327"/>
                  </a:moveTo>
                  <a:lnTo>
                    <a:pt x="153327" y="0"/>
                  </a:lnTo>
                  <a:lnTo>
                    <a:pt x="777088" y="0"/>
                  </a:lnTo>
                  <a:lnTo>
                    <a:pt x="777088" y="899738"/>
                  </a:lnTo>
                  <a:cubicBezTo>
                    <a:pt x="763773" y="1067835"/>
                    <a:pt x="760208" y="1018134"/>
                    <a:pt x="760659" y="1006341"/>
                  </a:cubicBezTo>
                  <a:cubicBezTo>
                    <a:pt x="761110" y="994548"/>
                    <a:pt x="731315" y="1124745"/>
                    <a:pt x="615115" y="1132159"/>
                  </a:cubicBezTo>
                  <a:lnTo>
                    <a:pt x="0" y="1053065"/>
                  </a:lnTo>
                  <a:lnTo>
                    <a:pt x="0" y="153327"/>
                  </a:lnTo>
                  <a:close/>
                  <a:moveTo>
                    <a:pt x="0" y="153327"/>
                  </a:moveTo>
                  <a:lnTo>
                    <a:pt x="623761" y="153327"/>
                  </a:lnTo>
                  <a:lnTo>
                    <a:pt x="777088" y="0"/>
                  </a:lnTo>
                  <a:moveTo>
                    <a:pt x="623761" y="153327"/>
                  </a:moveTo>
                  <a:cubicBezTo>
                    <a:pt x="623761" y="453240"/>
                    <a:pt x="620326" y="835875"/>
                    <a:pt x="620326" y="1135788"/>
                  </a:cubicBezTo>
                </a:path>
              </a:pathLst>
            </a:custGeom>
            <a:solidFill>
              <a:srgbClr val="BBA92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25" name="Straight Connector 24"/>
            <p:cNvCxnSpPr/>
            <p:nvPr/>
          </p:nvCxnSpPr>
          <p:spPr>
            <a:xfrm>
              <a:off x="7313678" y="1503424"/>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7339078" y="1541405"/>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7372132" y="1579624"/>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7397532" y="1617605"/>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7415278" y="1649474"/>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7440678" y="1687455"/>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7473732" y="1725674"/>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7499132" y="1763655"/>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7524532" y="1801874"/>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7549932" y="1839855"/>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7582986" y="1878074"/>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7608386" y="1916055"/>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7295932" y="1465324"/>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626132" y="1947924"/>
              <a:ext cx="213443" cy="38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6688918" y="1704916"/>
              <a:ext cx="709568" cy="456674"/>
            </a:xfrm>
            <a:prstGeom prst="line">
              <a:avLst/>
            </a:prstGeom>
            <a:solidFill>
              <a:schemeClr val="accent6">
                <a:lumMod val="75000"/>
              </a:schemeClr>
            </a:solidFill>
            <a:ln w="0">
              <a:solidFill>
                <a:schemeClr val="bg1">
                  <a:alpha val="55000"/>
                </a:schemeClr>
              </a:solidFill>
            </a:ln>
            <a:effectLst>
              <a:glow rad="101600">
                <a:schemeClr val="bg1">
                  <a:alpha val="40000"/>
                </a:schemeClr>
              </a:glow>
              <a:softEdge rad="0"/>
            </a:effectLst>
          </p:spPr>
          <p:style>
            <a:lnRef idx="1">
              <a:schemeClr val="accent1"/>
            </a:lnRef>
            <a:fillRef idx="0">
              <a:schemeClr val="accent1"/>
            </a:fillRef>
            <a:effectRef idx="0">
              <a:schemeClr val="accent1"/>
            </a:effectRef>
            <a:fontRef idx="minor">
              <a:schemeClr val="tx1"/>
            </a:fontRef>
          </p:style>
        </p:cxnSp>
      </p:grpSp>
      <p:sp>
        <p:nvSpPr>
          <p:cNvPr id="196" name="Cloud Callout 195"/>
          <p:cNvSpPr/>
          <p:nvPr/>
        </p:nvSpPr>
        <p:spPr>
          <a:xfrm>
            <a:off x="4059216" y="982725"/>
            <a:ext cx="1751942" cy="1173294"/>
          </a:xfrm>
          <a:prstGeom prst="cloudCallout">
            <a:avLst>
              <a:gd name="adj1" fmla="val 18567"/>
              <a:gd name="adj2" fmla="val 9712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Dielectric strength number</a:t>
            </a:r>
            <a:endParaRPr lang="en-US" dirty="0"/>
          </a:p>
        </p:txBody>
      </p:sp>
    </p:spTree>
    <p:extLst>
      <p:ext uri="{BB962C8B-B14F-4D97-AF65-F5344CB8AC3E}">
        <p14:creationId xmlns:p14="http://schemas.microsoft.com/office/powerpoint/2010/main" val="37311058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50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0-#ppt_w/2"/>
                                          </p:val>
                                        </p:tav>
                                        <p:tav tm="100000">
                                          <p:val>
                                            <p:strVal val="#ppt_x"/>
                                          </p:val>
                                        </p:tav>
                                      </p:tavLst>
                                    </p:anim>
                                    <p:anim calcmode="lin" valueType="num">
                                      <p:cBhvr additive="base">
                                        <p:cTn id="8" dur="500" fill="hold"/>
                                        <p:tgtEl>
                                          <p:spTgt spid="97"/>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1000"/>
                                  </p:stCondLst>
                                  <p:childTnLst>
                                    <p:set>
                                      <p:cBhvr>
                                        <p:cTn id="10" dur="1" fill="hold">
                                          <p:stCondLst>
                                            <p:cond delay="0"/>
                                          </p:stCondLst>
                                        </p:cTn>
                                        <p:tgtEl>
                                          <p:spTgt spid="119"/>
                                        </p:tgtEl>
                                        <p:attrNameLst>
                                          <p:attrName>style.visibility</p:attrName>
                                        </p:attrNameLst>
                                      </p:cBhvr>
                                      <p:to>
                                        <p:strVal val="visible"/>
                                      </p:to>
                                    </p:set>
                                    <p:animEffect transition="in" filter="wipe(up)">
                                      <p:cBhvr>
                                        <p:cTn id="11" dur="1000"/>
                                        <p:tgtEl>
                                          <p:spTgt spid="119"/>
                                        </p:tgtEl>
                                      </p:cBhvr>
                                    </p:animEffect>
                                  </p:childTnLst>
                                </p:cTn>
                              </p:par>
                              <p:par>
                                <p:cTn id="12" presetID="2" presetClass="entr" presetSubtype="1" fill="hold" nodeType="withEffect">
                                  <p:stCondLst>
                                    <p:cond delay="2400"/>
                                  </p:stCondLst>
                                  <p:childTnLst>
                                    <p:set>
                                      <p:cBhvr>
                                        <p:cTn id="13" dur="1" fill="hold">
                                          <p:stCondLst>
                                            <p:cond delay="0"/>
                                          </p:stCondLst>
                                        </p:cTn>
                                        <p:tgtEl>
                                          <p:spTgt spid="100"/>
                                        </p:tgtEl>
                                        <p:attrNameLst>
                                          <p:attrName>style.visibility</p:attrName>
                                        </p:attrNameLst>
                                      </p:cBhvr>
                                      <p:to>
                                        <p:strVal val="visible"/>
                                      </p:to>
                                    </p:set>
                                    <p:anim calcmode="lin" valueType="num">
                                      <p:cBhvr additive="base">
                                        <p:cTn id="14" dur="500" fill="hold"/>
                                        <p:tgtEl>
                                          <p:spTgt spid="100"/>
                                        </p:tgtEl>
                                        <p:attrNameLst>
                                          <p:attrName>ppt_x</p:attrName>
                                        </p:attrNameLst>
                                      </p:cBhvr>
                                      <p:tavLst>
                                        <p:tav tm="0">
                                          <p:val>
                                            <p:strVal val="#ppt_x"/>
                                          </p:val>
                                        </p:tav>
                                        <p:tav tm="100000">
                                          <p:val>
                                            <p:strVal val="#ppt_x"/>
                                          </p:val>
                                        </p:tav>
                                      </p:tavLst>
                                    </p:anim>
                                    <p:anim calcmode="lin" valueType="num">
                                      <p:cBhvr additive="base">
                                        <p:cTn id="15" dur="500" fill="hold"/>
                                        <p:tgtEl>
                                          <p:spTgt spid="100"/>
                                        </p:tgtEl>
                                        <p:attrNameLst>
                                          <p:attrName>ppt_y</p:attrName>
                                        </p:attrNameLst>
                                      </p:cBhvr>
                                      <p:tavLst>
                                        <p:tav tm="0">
                                          <p:val>
                                            <p:strVal val="0-#ppt_h/2"/>
                                          </p:val>
                                        </p:tav>
                                        <p:tav tm="100000">
                                          <p:val>
                                            <p:strVal val="#ppt_y"/>
                                          </p:val>
                                        </p:tav>
                                      </p:tavLst>
                                    </p:anim>
                                  </p:childTnLst>
                                </p:cTn>
                              </p:par>
                              <p:par>
                                <p:cTn id="16" presetID="22" presetClass="entr" presetSubtype="1" fill="hold" grpId="0" nodeType="withEffect">
                                  <p:stCondLst>
                                    <p:cond delay="2900"/>
                                  </p:stCondLst>
                                  <p:childTnLst>
                                    <p:set>
                                      <p:cBhvr>
                                        <p:cTn id="17" dur="1" fill="hold">
                                          <p:stCondLst>
                                            <p:cond delay="0"/>
                                          </p:stCondLst>
                                        </p:cTn>
                                        <p:tgtEl>
                                          <p:spTgt spid="120"/>
                                        </p:tgtEl>
                                        <p:attrNameLst>
                                          <p:attrName>style.visibility</p:attrName>
                                        </p:attrNameLst>
                                      </p:cBhvr>
                                      <p:to>
                                        <p:strVal val="visible"/>
                                      </p:to>
                                    </p:set>
                                    <p:animEffect transition="in" filter="wipe(up)">
                                      <p:cBhvr>
                                        <p:cTn id="18" dur="1000"/>
                                        <p:tgtEl>
                                          <p:spTgt spid="120"/>
                                        </p:tgtEl>
                                      </p:cBhvr>
                                    </p:animEffect>
                                  </p:childTnLst>
                                </p:cTn>
                              </p:par>
                              <p:par>
                                <p:cTn id="19" presetID="2" presetClass="entr" presetSubtype="4" fill="hold" nodeType="withEffect">
                                  <p:stCondLst>
                                    <p:cond delay="4300"/>
                                  </p:stCondLst>
                                  <p:childTnLst>
                                    <p:set>
                                      <p:cBhvr>
                                        <p:cTn id="20" dur="1" fill="hold">
                                          <p:stCondLst>
                                            <p:cond delay="0"/>
                                          </p:stCondLst>
                                        </p:cTn>
                                        <p:tgtEl>
                                          <p:spTgt spid="103"/>
                                        </p:tgtEl>
                                        <p:attrNameLst>
                                          <p:attrName>style.visibility</p:attrName>
                                        </p:attrNameLst>
                                      </p:cBhvr>
                                      <p:to>
                                        <p:strVal val="visible"/>
                                      </p:to>
                                    </p:set>
                                    <p:anim calcmode="lin" valueType="num">
                                      <p:cBhvr additive="base">
                                        <p:cTn id="21" dur="500" fill="hold"/>
                                        <p:tgtEl>
                                          <p:spTgt spid="103"/>
                                        </p:tgtEl>
                                        <p:attrNameLst>
                                          <p:attrName>ppt_x</p:attrName>
                                        </p:attrNameLst>
                                      </p:cBhvr>
                                      <p:tavLst>
                                        <p:tav tm="0">
                                          <p:val>
                                            <p:strVal val="#ppt_x"/>
                                          </p:val>
                                        </p:tav>
                                        <p:tav tm="100000">
                                          <p:val>
                                            <p:strVal val="#ppt_x"/>
                                          </p:val>
                                        </p:tav>
                                      </p:tavLst>
                                    </p:anim>
                                    <p:anim calcmode="lin" valueType="num">
                                      <p:cBhvr additive="base">
                                        <p:cTn id="22" dur="500" fill="hold"/>
                                        <p:tgtEl>
                                          <p:spTgt spid="103"/>
                                        </p:tgtEl>
                                        <p:attrNameLst>
                                          <p:attrName>ppt_y</p:attrName>
                                        </p:attrNameLst>
                                      </p:cBhvr>
                                      <p:tavLst>
                                        <p:tav tm="0">
                                          <p:val>
                                            <p:strVal val="1+#ppt_h/2"/>
                                          </p:val>
                                        </p:tav>
                                        <p:tav tm="100000">
                                          <p:val>
                                            <p:strVal val="#ppt_y"/>
                                          </p:val>
                                        </p:tav>
                                      </p:tavLst>
                                    </p:anim>
                                  </p:childTnLst>
                                </p:cTn>
                              </p:par>
                              <p:par>
                                <p:cTn id="23" presetID="22" presetClass="entr" presetSubtype="1" fill="hold" grpId="0" nodeType="withEffect">
                                  <p:stCondLst>
                                    <p:cond delay="4800"/>
                                  </p:stCondLst>
                                  <p:childTnLst>
                                    <p:set>
                                      <p:cBhvr>
                                        <p:cTn id="24" dur="1" fill="hold">
                                          <p:stCondLst>
                                            <p:cond delay="0"/>
                                          </p:stCondLst>
                                        </p:cTn>
                                        <p:tgtEl>
                                          <p:spTgt spid="195"/>
                                        </p:tgtEl>
                                        <p:attrNameLst>
                                          <p:attrName>style.visibility</p:attrName>
                                        </p:attrNameLst>
                                      </p:cBhvr>
                                      <p:to>
                                        <p:strVal val="visible"/>
                                      </p:to>
                                    </p:set>
                                    <p:animEffect transition="in" filter="wipe(up)">
                                      <p:cBhvr>
                                        <p:cTn id="25" dur="1000"/>
                                        <p:tgtEl>
                                          <p:spTgt spid="195"/>
                                        </p:tgtEl>
                                      </p:cBhvr>
                                    </p:animEffect>
                                  </p:childTnLst>
                                </p:cTn>
                              </p:par>
                              <p:par>
                                <p:cTn id="26" presetID="22" presetClass="entr" presetSubtype="4" fill="hold" grpId="0" nodeType="withEffect">
                                  <p:stCondLst>
                                    <p:cond delay="620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par>
                                <p:cTn id="29" presetID="22" presetClass="entr" presetSubtype="1" fill="hold" grpId="0" nodeType="withEffect">
                                  <p:stCondLst>
                                    <p:cond delay="6700"/>
                                  </p:stCondLst>
                                  <p:childTnLst>
                                    <p:set>
                                      <p:cBhvr>
                                        <p:cTn id="30" dur="1" fill="hold">
                                          <p:stCondLst>
                                            <p:cond delay="0"/>
                                          </p:stCondLst>
                                        </p:cTn>
                                        <p:tgtEl>
                                          <p:spTgt spid="194"/>
                                        </p:tgtEl>
                                        <p:attrNameLst>
                                          <p:attrName>style.visibility</p:attrName>
                                        </p:attrNameLst>
                                      </p:cBhvr>
                                      <p:to>
                                        <p:strVal val="visible"/>
                                      </p:to>
                                    </p:set>
                                    <p:animEffect transition="in" filter="wipe(up)">
                                      <p:cBhvr>
                                        <p:cTn id="31" dur="1000"/>
                                        <p:tgtEl>
                                          <p:spTgt spid="194"/>
                                        </p:tgtEl>
                                      </p:cBhvr>
                                    </p:animEffect>
                                  </p:childTnLst>
                                </p:cTn>
                              </p:par>
                              <p:par>
                                <p:cTn id="32" presetID="2" presetClass="entr" presetSubtype="1" fill="hold" grpId="0" nodeType="withEffect">
                                  <p:stCondLst>
                                    <p:cond delay="8100"/>
                                  </p:stCondLst>
                                  <p:childTnLst>
                                    <p:set>
                                      <p:cBhvr>
                                        <p:cTn id="33" dur="1" fill="hold">
                                          <p:stCondLst>
                                            <p:cond delay="0"/>
                                          </p:stCondLst>
                                        </p:cTn>
                                        <p:tgtEl>
                                          <p:spTgt spid="111"/>
                                        </p:tgtEl>
                                        <p:attrNameLst>
                                          <p:attrName>style.visibility</p:attrName>
                                        </p:attrNameLst>
                                      </p:cBhvr>
                                      <p:to>
                                        <p:strVal val="visible"/>
                                      </p:to>
                                    </p:set>
                                    <p:anim calcmode="lin" valueType="num">
                                      <p:cBhvr additive="base">
                                        <p:cTn id="34" dur="500" fill="hold"/>
                                        <p:tgtEl>
                                          <p:spTgt spid="111"/>
                                        </p:tgtEl>
                                        <p:attrNameLst>
                                          <p:attrName>ppt_x</p:attrName>
                                        </p:attrNameLst>
                                      </p:cBhvr>
                                      <p:tavLst>
                                        <p:tav tm="0">
                                          <p:val>
                                            <p:strVal val="#ppt_x"/>
                                          </p:val>
                                        </p:tav>
                                        <p:tav tm="100000">
                                          <p:val>
                                            <p:strVal val="#ppt_x"/>
                                          </p:val>
                                        </p:tav>
                                      </p:tavLst>
                                    </p:anim>
                                    <p:anim calcmode="lin" valueType="num">
                                      <p:cBhvr additive="base">
                                        <p:cTn id="35" dur="500" fill="hold"/>
                                        <p:tgtEl>
                                          <p:spTgt spid="111"/>
                                        </p:tgtEl>
                                        <p:attrNameLst>
                                          <p:attrName>ppt_y</p:attrName>
                                        </p:attrNameLst>
                                      </p:cBhvr>
                                      <p:tavLst>
                                        <p:tav tm="0">
                                          <p:val>
                                            <p:strVal val="0-#ppt_h/2"/>
                                          </p:val>
                                        </p:tav>
                                        <p:tav tm="100000">
                                          <p:val>
                                            <p:strVal val="#ppt_y"/>
                                          </p:val>
                                        </p:tav>
                                      </p:tavLst>
                                    </p:anim>
                                  </p:childTnLst>
                                </p:cTn>
                              </p:par>
                              <p:par>
                                <p:cTn id="36" presetID="22" presetClass="entr" presetSubtype="1" fill="hold" grpId="0" nodeType="withEffect">
                                  <p:stCondLst>
                                    <p:cond delay="8600"/>
                                  </p:stCondLst>
                                  <p:childTnLst>
                                    <p:set>
                                      <p:cBhvr>
                                        <p:cTn id="37" dur="1" fill="hold">
                                          <p:stCondLst>
                                            <p:cond delay="0"/>
                                          </p:stCondLst>
                                        </p:cTn>
                                        <p:tgtEl>
                                          <p:spTgt spid="197"/>
                                        </p:tgtEl>
                                        <p:attrNameLst>
                                          <p:attrName>style.visibility</p:attrName>
                                        </p:attrNameLst>
                                      </p:cBhvr>
                                      <p:to>
                                        <p:strVal val="visible"/>
                                      </p:to>
                                    </p:set>
                                    <p:animEffect transition="in" filter="wipe(up)">
                                      <p:cBhvr>
                                        <p:cTn id="38" dur="1000"/>
                                        <p:tgtEl>
                                          <p:spTgt spid="197"/>
                                        </p:tgtEl>
                                      </p:cBhvr>
                                    </p:animEffect>
                                  </p:childTnLst>
                                </p:cTn>
                              </p:par>
                              <p:par>
                                <p:cTn id="39" presetID="22" presetClass="entr" presetSubtype="8" fill="hold" nodeType="withEffect">
                                  <p:stCondLst>
                                    <p:cond delay="1000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1000"/>
                                        <p:tgtEl>
                                          <p:spTgt spid="31"/>
                                        </p:tgtEl>
                                      </p:cBhvr>
                                    </p:animEffect>
                                  </p:childTnLst>
                                </p:cTn>
                              </p:par>
                              <p:par>
                                <p:cTn id="42" presetID="22" presetClass="entr" presetSubtype="1" fill="hold" grpId="0" nodeType="withEffect">
                                  <p:stCondLst>
                                    <p:cond delay="11000"/>
                                  </p:stCondLst>
                                  <p:childTnLst>
                                    <p:set>
                                      <p:cBhvr>
                                        <p:cTn id="43" dur="1" fill="hold">
                                          <p:stCondLst>
                                            <p:cond delay="0"/>
                                          </p:stCondLst>
                                        </p:cTn>
                                        <p:tgtEl>
                                          <p:spTgt spid="196"/>
                                        </p:tgtEl>
                                        <p:attrNameLst>
                                          <p:attrName>style.visibility</p:attrName>
                                        </p:attrNameLst>
                                      </p:cBhvr>
                                      <p:to>
                                        <p:strVal val="visible"/>
                                      </p:to>
                                    </p:set>
                                    <p:animEffect transition="in" filter="wipe(up)">
                                      <p:cBhvr>
                                        <p:cTn id="44" dur="1000"/>
                                        <p:tgtEl>
                                          <p:spTgt spid="196"/>
                                        </p:tgtEl>
                                      </p:cBhvr>
                                    </p:animEffect>
                                  </p:childTnLst>
                                </p:cTn>
                              </p:par>
                              <p:par>
                                <p:cTn id="45" presetID="2" presetClass="entr" presetSubtype="4" fill="hold" nodeType="withEffect">
                                  <p:stCondLst>
                                    <p:cond delay="12400"/>
                                  </p:stCondLst>
                                  <p:childTnLst>
                                    <p:set>
                                      <p:cBhvr>
                                        <p:cTn id="46" dur="1" fill="hold">
                                          <p:stCondLst>
                                            <p:cond delay="0"/>
                                          </p:stCondLst>
                                        </p:cTn>
                                        <p:tgtEl>
                                          <p:spTgt spid="113"/>
                                        </p:tgtEl>
                                        <p:attrNameLst>
                                          <p:attrName>style.visibility</p:attrName>
                                        </p:attrNameLst>
                                      </p:cBhvr>
                                      <p:to>
                                        <p:strVal val="visible"/>
                                      </p:to>
                                    </p:set>
                                    <p:anim calcmode="lin" valueType="num">
                                      <p:cBhvr additive="base">
                                        <p:cTn id="47" dur="500" fill="hold"/>
                                        <p:tgtEl>
                                          <p:spTgt spid="113"/>
                                        </p:tgtEl>
                                        <p:attrNameLst>
                                          <p:attrName>ppt_x</p:attrName>
                                        </p:attrNameLst>
                                      </p:cBhvr>
                                      <p:tavLst>
                                        <p:tav tm="0">
                                          <p:val>
                                            <p:strVal val="#ppt_x"/>
                                          </p:val>
                                        </p:tav>
                                        <p:tav tm="100000">
                                          <p:val>
                                            <p:strVal val="#ppt_x"/>
                                          </p:val>
                                        </p:tav>
                                      </p:tavLst>
                                    </p:anim>
                                    <p:anim calcmode="lin" valueType="num">
                                      <p:cBhvr additive="base">
                                        <p:cTn id="48" dur="500" fill="hold"/>
                                        <p:tgtEl>
                                          <p:spTgt spid="113"/>
                                        </p:tgtEl>
                                        <p:attrNameLst>
                                          <p:attrName>ppt_y</p:attrName>
                                        </p:attrNameLst>
                                      </p:cBhvr>
                                      <p:tavLst>
                                        <p:tav tm="0">
                                          <p:val>
                                            <p:strVal val="1+#ppt_h/2"/>
                                          </p:val>
                                        </p:tav>
                                        <p:tav tm="100000">
                                          <p:val>
                                            <p:strVal val="#ppt_y"/>
                                          </p:val>
                                        </p:tav>
                                      </p:tavLst>
                                    </p:anim>
                                  </p:childTnLst>
                                </p:cTn>
                              </p:par>
                              <p:par>
                                <p:cTn id="49" presetID="22" presetClass="entr" presetSubtype="1" fill="hold" grpId="0" nodeType="withEffect">
                                  <p:stCondLst>
                                    <p:cond delay="12900"/>
                                  </p:stCondLst>
                                  <p:childTnLst>
                                    <p:set>
                                      <p:cBhvr>
                                        <p:cTn id="50" dur="1" fill="hold">
                                          <p:stCondLst>
                                            <p:cond delay="0"/>
                                          </p:stCondLst>
                                        </p:cTn>
                                        <p:tgtEl>
                                          <p:spTgt spid="198"/>
                                        </p:tgtEl>
                                        <p:attrNameLst>
                                          <p:attrName>style.visibility</p:attrName>
                                        </p:attrNameLst>
                                      </p:cBhvr>
                                      <p:to>
                                        <p:strVal val="visible"/>
                                      </p:to>
                                    </p:set>
                                    <p:animEffect transition="in" filter="wipe(up)">
                                      <p:cBhvr>
                                        <p:cTn id="51" dur="1000"/>
                                        <p:tgtEl>
                                          <p:spTgt spid="198"/>
                                        </p:tgtEl>
                                      </p:cBhvr>
                                    </p:animEffect>
                                  </p:childTnLst>
                                </p:cTn>
                              </p:par>
                              <p:par>
                                <p:cTn id="52" presetID="2" presetClass="entr" presetSubtype="3" fill="hold" nodeType="withEffect">
                                  <p:stCondLst>
                                    <p:cond delay="14200"/>
                                  </p:stCondLst>
                                  <p:childTnLst>
                                    <p:set>
                                      <p:cBhvr>
                                        <p:cTn id="53" dur="1" fill="hold">
                                          <p:stCondLst>
                                            <p:cond delay="0"/>
                                          </p:stCondLst>
                                        </p:cTn>
                                        <p:tgtEl>
                                          <p:spTgt spid="2057"/>
                                        </p:tgtEl>
                                        <p:attrNameLst>
                                          <p:attrName>style.visibility</p:attrName>
                                        </p:attrNameLst>
                                      </p:cBhvr>
                                      <p:to>
                                        <p:strVal val="visible"/>
                                      </p:to>
                                    </p:set>
                                    <p:anim calcmode="lin" valueType="num">
                                      <p:cBhvr additive="base">
                                        <p:cTn id="54" dur="500" fill="hold"/>
                                        <p:tgtEl>
                                          <p:spTgt spid="2057"/>
                                        </p:tgtEl>
                                        <p:attrNameLst>
                                          <p:attrName>ppt_x</p:attrName>
                                        </p:attrNameLst>
                                      </p:cBhvr>
                                      <p:tavLst>
                                        <p:tav tm="0">
                                          <p:val>
                                            <p:strVal val="1+#ppt_w/2"/>
                                          </p:val>
                                        </p:tav>
                                        <p:tav tm="100000">
                                          <p:val>
                                            <p:strVal val="#ppt_x"/>
                                          </p:val>
                                        </p:tav>
                                      </p:tavLst>
                                    </p:anim>
                                    <p:anim calcmode="lin" valueType="num">
                                      <p:cBhvr additive="base">
                                        <p:cTn id="55" dur="500" fill="hold"/>
                                        <p:tgtEl>
                                          <p:spTgt spid="2057"/>
                                        </p:tgtEl>
                                        <p:attrNameLst>
                                          <p:attrName>ppt_y</p:attrName>
                                        </p:attrNameLst>
                                      </p:cBhvr>
                                      <p:tavLst>
                                        <p:tav tm="0">
                                          <p:val>
                                            <p:strVal val="0-#ppt_h/2"/>
                                          </p:val>
                                        </p:tav>
                                        <p:tav tm="100000">
                                          <p:val>
                                            <p:strVal val="#ppt_y"/>
                                          </p:val>
                                        </p:tav>
                                      </p:tavLst>
                                    </p:anim>
                                  </p:childTnLst>
                                </p:cTn>
                              </p:par>
                              <p:par>
                                <p:cTn id="56" presetID="22" presetClass="entr" presetSubtype="1" fill="hold" grpId="0" nodeType="withEffect">
                                  <p:stCondLst>
                                    <p:cond delay="14700"/>
                                  </p:stCondLst>
                                  <p:childTnLst>
                                    <p:set>
                                      <p:cBhvr>
                                        <p:cTn id="57" dur="1" fill="hold">
                                          <p:stCondLst>
                                            <p:cond delay="0"/>
                                          </p:stCondLst>
                                        </p:cTn>
                                        <p:tgtEl>
                                          <p:spTgt spid="199"/>
                                        </p:tgtEl>
                                        <p:attrNameLst>
                                          <p:attrName>style.visibility</p:attrName>
                                        </p:attrNameLst>
                                      </p:cBhvr>
                                      <p:to>
                                        <p:strVal val="visible"/>
                                      </p:to>
                                    </p:set>
                                    <p:animEffect transition="in" filter="wipe(up)">
                                      <p:cBhvr>
                                        <p:cTn id="58" dur="1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94" grpId="0" animBg="1"/>
      <p:bldP spid="26" grpId="0" animBg="1"/>
      <p:bldP spid="111" grpId="0" animBg="1"/>
      <p:bldP spid="195" grpId="0" animBg="1"/>
      <p:bldP spid="197" grpId="0" animBg="1"/>
      <p:bldP spid="198" grpId="0" animBg="1"/>
      <p:bldP spid="199" grpId="0" animBg="1"/>
      <p:bldP spid="19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lowchart: Display 5"/>
          <p:cNvSpPr/>
          <p:nvPr/>
        </p:nvSpPr>
        <p:spPr>
          <a:xfrm>
            <a:off x="1812371" y="6946253"/>
            <a:ext cx="6527902" cy="3990109"/>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3"/>
          </a:lnRef>
          <a:fillRef idx="3">
            <a:schemeClr val="accent3"/>
          </a:fillRef>
          <a:effectRef idx="2">
            <a:schemeClr val="accent3"/>
          </a:effectRef>
          <a:fontRef idx="minor">
            <a:schemeClr val="lt1"/>
          </a:fontRef>
        </p:style>
        <p:txBody>
          <a:bodyPr lIns="0" rIns="0" rtlCol="0" anchor="ctr"/>
          <a:lstStyle/>
          <a:p>
            <a:pPr algn="ctr"/>
            <a:r>
              <a:rPr lang="en-US" sz="2400" b="1" dirty="0"/>
              <a:t>Fiber-optic communication</a:t>
            </a:r>
            <a:r>
              <a:rPr lang="en-US" sz="2400" dirty="0"/>
              <a:t> is a method of transmitting information from one place to another by sending pulses of light through an optical fiber. The light forms an electromagnetic carrier wave that is modulated to carry information</a:t>
            </a:r>
            <a:endParaRPr lang="en-US" sz="2400" b="1" dirty="0"/>
          </a:p>
        </p:txBody>
      </p:sp>
      <p:sp>
        <p:nvSpPr>
          <p:cNvPr id="89" name="Flowchart: Display 88"/>
          <p:cNvSpPr/>
          <p:nvPr/>
        </p:nvSpPr>
        <p:spPr>
          <a:xfrm flipH="1">
            <a:off x="228600" y="7077456"/>
            <a:ext cx="8147304" cy="4123944"/>
          </a:xfrm>
          <a:prstGeom prst="flowChartDisplay">
            <a:avLst/>
          </a:prstGeom>
          <a:ln>
            <a:noFill/>
          </a:ln>
          <a:effectLst>
            <a:outerShdw blurRad="225425" dist="50800" dir="5220000" algn="ctr">
              <a:srgbClr val="000000">
                <a:alpha val="33000"/>
              </a:srgbClr>
            </a:outerShdw>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b="1" dirty="0"/>
              <a:t>Optical fiber transmits a signal-encoded </a:t>
            </a:r>
            <a:r>
              <a:rPr lang="en-US" sz="2400" b="1" dirty="0" smtClean="0"/>
              <a:t>beam of </a:t>
            </a:r>
            <a:r>
              <a:rPr lang="en-US" sz="2400" b="1" dirty="0"/>
              <a:t>light by means of total internal reflection</a:t>
            </a:r>
            <a:r>
              <a:rPr lang="en-US" sz="2400" b="1" dirty="0" smtClean="0"/>
              <a:t>. Total </a:t>
            </a:r>
            <a:r>
              <a:rPr lang="en-US" sz="2400" b="1" dirty="0"/>
              <a:t>internal reflection can occur </a:t>
            </a:r>
            <a:r>
              <a:rPr lang="en-US" sz="2400" b="1" dirty="0" smtClean="0"/>
              <a:t>in any </a:t>
            </a:r>
            <a:r>
              <a:rPr lang="en-US" sz="2400" b="1" dirty="0"/>
              <a:t>transparent medium that has a higher index of refraction than the </a:t>
            </a:r>
            <a:r>
              <a:rPr lang="en-US" sz="2400" b="1" dirty="0" smtClean="0"/>
              <a:t>surrounding medium. In effect, the </a:t>
            </a:r>
            <a:r>
              <a:rPr lang="en-US" sz="2400" b="1" dirty="0"/>
              <a:t>optical fiber acts as a waveguide for frequencies in the </a:t>
            </a:r>
            <a:r>
              <a:rPr lang="en-US" sz="2400" b="1" dirty="0" smtClean="0"/>
              <a:t>range of </a:t>
            </a:r>
            <a:r>
              <a:rPr lang="en-US" sz="2400" b="1" dirty="0"/>
              <a:t>about to Hertz</a:t>
            </a:r>
            <a:r>
              <a:rPr lang="en-US" sz="2400" b="1" dirty="0" smtClean="0"/>
              <a:t>; this </a:t>
            </a:r>
            <a:r>
              <a:rPr lang="en-US" sz="2400" b="1" dirty="0"/>
              <a:t>covers portions of the infrared and visible spectra</a:t>
            </a:r>
            <a:r>
              <a:rPr lang="en-US" sz="2400" b="1" dirty="0" smtClean="0"/>
              <a:t>.</a:t>
            </a:r>
            <a:endParaRPr lang="en-US" sz="2400" b="1" dirty="0">
              <a:effectLst/>
            </a:endParaRPr>
          </a:p>
        </p:txBody>
      </p:sp>
      <p:sp>
        <p:nvSpPr>
          <p:cNvPr id="14" name="Rectangle 13"/>
          <p:cNvSpPr/>
          <p:nvPr/>
        </p:nvSpPr>
        <p:spPr>
          <a:xfrm>
            <a:off x="762000" y="619445"/>
            <a:ext cx="3374824"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Optical Fiber</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grpSp>
        <p:nvGrpSpPr>
          <p:cNvPr id="2053" name="Group 2052"/>
          <p:cNvGrpSpPr/>
          <p:nvPr/>
        </p:nvGrpSpPr>
        <p:grpSpPr>
          <a:xfrm>
            <a:off x="1822542" y="4840512"/>
            <a:ext cx="5152516" cy="990600"/>
            <a:chOff x="762000" y="4724400"/>
            <a:chExt cx="7543800" cy="990600"/>
          </a:xfrm>
        </p:grpSpPr>
        <p:sp>
          <p:nvSpPr>
            <p:cNvPr id="2" name="Rectangle 1"/>
            <p:cNvSpPr/>
            <p:nvPr/>
          </p:nvSpPr>
          <p:spPr>
            <a:xfrm>
              <a:off x="762000" y="4724400"/>
              <a:ext cx="7543800" cy="9906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6" name="Rectangle 45"/>
            <p:cNvSpPr/>
            <p:nvPr/>
          </p:nvSpPr>
          <p:spPr>
            <a:xfrm>
              <a:off x="762000" y="5089272"/>
              <a:ext cx="7543800" cy="2608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8" name="Straight Arrow Connector 7"/>
          <p:cNvCxnSpPr/>
          <p:nvPr/>
        </p:nvCxnSpPr>
        <p:spPr>
          <a:xfrm>
            <a:off x="1818552" y="5335812"/>
            <a:ext cx="5308654"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nvGrpSpPr>
          <p:cNvPr id="2052" name="Group 2051"/>
          <p:cNvGrpSpPr/>
          <p:nvPr/>
        </p:nvGrpSpPr>
        <p:grpSpPr>
          <a:xfrm>
            <a:off x="1818552" y="3429000"/>
            <a:ext cx="5154058" cy="990600"/>
            <a:chOff x="762000" y="3352800"/>
            <a:chExt cx="7543800" cy="990600"/>
          </a:xfrm>
        </p:grpSpPr>
        <p:sp>
          <p:nvSpPr>
            <p:cNvPr id="48" name="Rectangle 47"/>
            <p:cNvSpPr/>
            <p:nvPr/>
          </p:nvSpPr>
          <p:spPr>
            <a:xfrm>
              <a:off x="762000" y="3352800"/>
              <a:ext cx="7543800" cy="9906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9" name="Rectangle 48"/>
            <p:cNvSpPr/>
            <p:nvPr/>
          </p:nvSpPr>
          <p:spPr>
            <a:xfrm>
              <a:off x="762000" y="3568516"/>
              <a:ext cx="7543800" cy="55916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 name="Group 4"/>
          <p:cNvGrpSpPr/>
          <p:nvPr/>
        </p:nvGrpSpPr>
        <p:grpSpPr>
          <a:xfrm>
            <a:off x="1327552" y="3609108"/>
            <a:ext cx="5797458" cy="658092"/>
            <a:chOff x="2663372" y="3609108"/>
            <a:chExt cx="5797458" cy="658092"/>
          </a:xfrm>
        </p:grpSpPr>
        <p:cxnSp>
          <p:nvCxnSpPr>
            <p:cNvPr id="50" name="Straight Arrow Connector 49"/>
            <p:cNvCxnSpPr/>
            <p:nvPr/>
          </p:nvCxnSpPr>
          <p:spPr>
            <a:xfrm flipV="1">
              <a:off x="3152176" y="3915737"/>
              <a:ext cx="5308654" cy="148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nvGrpSpPr>
            <p:cNvPr id="4" name="Group 3"/>
            <p:cNvGrpSpPr/>
            <p:nvPr/>
          </p:nvGrpSpPr>
          <p:grpSpPr>
            <a:xfrm>
              <a:off x="2663372" y="3648593"/>
              <a:ext cx="5642428" cy="546284"/>
              <a:chOff x="2663372" y="3648593"/>
              <a:chExt cx="5642428" cy="546284"/>
            </a:xfrm>
          </p:grpSpPr>
          <p:grpSp>
            <p:nvGrpSpPr>
              <p:cNvPr id="10" name="Group 9"/>
              <p:cNvGrpSpPr/>
              <p:nvPr/>
            </p:nvGrpSpPr>
            <p:grpSpPr>
              <a:xfrm>
                <a:off x="2663372" y="3648593"/>
                <a:ext cx="1103086" cy="533400"/>
                <a:chOff x="2794000" y="3568516"/>
                <a:chExt cx="1103086" cy="533400"/>
              </a:xfrm>
            </p:grpSpPr>
            <p:sp>
              <p:nvSpPr>
                <p:cNvPr id="9" name="Oval 8"/>
                <p:cNvSpPr/>
                <p:nvPr/>
              </p:nvSpPr>
              <p:spPr>
                <a:xfrm>
                  <a:off x="2794000" y="3568516"/>
                  <a:ext cx="1092200" cy="533400"/>
                </a:xfrm>
                <a:prstGeom prst="ellipse">
                  <a:avLst/>
                </a:prstGeom>
                <a:noFill/>
                <a:ln w="28575"/>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1" name="Oval 50"/>
                <p:cNvSpPr/>
                <p:nvPr/>
              </p:nvSpPr>
              <p:spPr>
                <a:xfrm>
                  <a:off x="2804886" y="3683041"/>
                  <a:ext cx="1092200" cy="301090"/>
                </a:xfrm>
                <a:prstGeom prst="ellipse">
                  <a:avLst/>
                </a:prstGeom>
                <a:noFill/>
                <a:ln w="28575"/>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nvGrpSpPr>
              <p:cNvPr id="58" name="Group 57"/>
              <p:cNvGrpSpPr/>
              <p:nvPr/>
            </p:nvGrpSpPr>
            <p:grpSpPr>
              <a:xfrm>
                <a:off x="3795486" y="3661477"/>
                <a:ext cx="1103086" cy="533400"/>
                <a:chOff x="2794000" y="3568516"/>
                <a:chExt cx="1103086" cy="533400"/>
              </a:xfrm>
            </p:grpSpPr>
            <p:sp>
              <p:nvSpPr>
                <p:cNvPr id="59" name="Oval 58"/>
                <p:cNvSpPr/>
                <p:nvPr/>
              </p:nvSpPr>
              <p:spPr>
                <a:xfrm>
                  <a:off x="2794000" y="3568516"/>
                  <a:ext cx="1092200" cy="533400"/>
                </a:xfrm>
                <a:prstGeom prst="ellipse">
                  <a:avLst/>
                </a:prstGeom>
                <a:noFill/>
                <a:ln w="28575"/>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60" name="Oval 59"/>
                <p:cNvSpPr/>
                <p:nvPr/>
              </p:nvSpPr>
              <p:spPr>
                <a:xfrm>
                  <a:off x="2804886" y="3683041"/>
                  <a:ext cx="1092200" cy="301090"/>
                </a:xfrm>
                <a:prstGeom prst="ellipse">
                  <a:avLst/>
                </a:prstGeom>
                <a:noFill/>
                <a:ln w="28575"/>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nvGrpSpPr>
              <p:cNvPr id="61" name="Group 60"/>
              <p:cNvGrpSpPr/>
              <p:nvPr/>
            </p:nvGrpSpPr>
            <p:grpSpPr>
              <a:xfrm>
                <a:off x="4934858" y="3661477"/>
                <a:ext cx="1103086" cy="533400"/>
                <a:chOff x="2794000" y="3568516"/>
                <a:chExt cx="1103086" cy="533400"/>
              </a:xfrm>
            </p:grpSpPr>
            <p:sp>
              <p:nvSpPr>
                <p:cNvPr id="62" name="Oval 61"/>
                <p:cNvSpPr/>
                <p:nvPr/>
              </p:nvSpPr>
              <p:spPr>
                <a:xfrm>
                  <a:off x="2794000" y="3568516"/>
                  <a:ext cx="1092200" cy="533400"/>
                </a:xfrm>
                <a:prstGeom prst="ellipse">
                  <a:avLst/>
                </a:prstGeom>
                <a:noFill/>
                <a:ln w="28575"/>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63" name="Oval 62"/>
                <p:cNvSpPr/>
                <p:nvPr/>
              </p:nvSpPr>
              <p:spPr>
                <a:xfrm>
                  <a:off x="2804886" y="3683041"/>
                  <a:ext cx="1092200" cy="301090"/>
                </a:xfrm>
                <a:prstGeom prst="ellipse">
                  <a:avLst/>
                </a:prstGeom>
                <a:noFill/>
                <a:ln w="28575"/>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nvGrpSpPr>
              <p:cNvPr id="64" name="Group 63"/>
              <p:cNvGrpSpPr/>
              <p:nvPr/>
            </p:nvGrpSpPr>
            <p:grpSpPr>
              <a:xfrm>
                <a:off x="6066972" y="3661477"/>
                <a:ext cx="1103086" cy="533400"/>
                <a:chOff x="2794000" y="3568516"/>
                <a:chExt cx="1103086" cy="533400"/>
              </a:xfrm>
            </p:grpSpPr>
            <p:sp>
              <p:nvSpPr>
                <p:cNvPr id="65" name="Oval 64"/>
                <p:cNvSpPr/>
                <p:nvPr/>
              </p:nvSpPr>
              <p:spPr>
                <a:xfrm>
                  <a:off x="2794000" y="3568516"/>
                  <a:ext cx="1092200" cy="533400"/>
                </a:xfrm>
                <a:prstGeom prst="ellipse">
                  <a:avLst/>
                </a:prstGeom>
                <a:noFill/>
                <a:ln w="28575"/>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66" name="Oval 65"/>
                <p:cNvSpPr/>
                <p:nvPr/>
              </p:nvSpPr>
              <p:spPr>
                <a:xfrm>
                  <a:off x="2804886" y="3683041"/>
                  <a:ext cx="1092200" cy="301090"/>
                </a:xfrm>
                <a:prstGeom prst="ellipse">
                  <a:avLst/>
                </a:prstGeom>
                <a:noFill/>
                <a:ln w="28575"/>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nvGrpSpPr>
              <p:cNvPr id="67" name="Group 66"/>
              <p:cNvGrpSpPr/>
              <p:nvPr/>
            </p:nvGrpSpPr>
            <p:grpSpPr>
              <a:xfrm>
                <a:off x="7202714" y="3661477"/>
                <a:ext cx="1103086" cy="533400"/>
                <a:chOff x="2794000" y="3568516"/>
                <a:chExt cx="1103086" cy="533400"/>
              </a:xfrm>
            </p:grpSpPr>
            <p:sp>
              <p:nvSpPr>
                <p:cNvPr id="68" name="Oval 67"/>
                <p:cNvSpPr/>
                <p:nvPr/>
              </p:nvSpPr>
              <p:spPr>
                <a:xfrm>
                  <a:off x="2794000" y="3568516"/>
                  <a:ext cx="1092200" cy="533400"/>
                </a:xfrm>
                <a:prstGeom prst="ellipse">
                  <a:avLst/>
                </a:prstGeom>
                <a:noFill/>
                <a:ln w="28575"/>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69" name="Oval 68"/>
                <p:cNvSpPr/>
                <p:nvPr/>
              </p:nvSpPr>
              <p:spPr>
                <a:xfrm>
                  <a:off x="2804886" y="3683041"/>
                  <a:ext cx="1092200" cy="301090"/>
                </a:xfrm>
                <a:prstGeom prst="ellipse">
                  <a:avLst/>
                </a:prstGeom>
                <a:noFill/>
                <a:ln w="28575"/>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sp>
          <p:nvSpPr>
            <p:cNvPr id="2051" name="Rectangle 2050"/>
            <p:cNvSpPr/>
            <p:nvPr/>
          </p:nvSpPr>
          <p:spPr>
            <a:xfrm>
              <a:off x="2682766" y="3609108"/>
              <a:ext cx="457200" cy="658092"/>
            </a:xfrm>
            <a:prstGeom prst="rect">
              <a:avLst/>
            </a:prstGeom>
            <a:solidFill>
              <a:srgbClr val="E8E8E8"/>
            </a:solidFill>
            <a:ln>
              <a:solidFill>
                <a:srgbClr val="E8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1822542" y="2020930"/>
            <a:ext cx="5150068" cy="990600"/>
            <a:chOff x="762000" y="3352800"/>
            <a:chExt cx="7543800" cy="990600"/>
          </a:xfrm>
        </p:grpSpPr>
        <p:sp>
          <p:nvSpPr>
            <p:cNvPr id="106" name="Rectangle 105"/>
            <p:cNvSpPr/>
            <p:nvPr/>
          </p:nvSpPr>
          <p:spPr>
            <a:xfrm>
              <a:off x="762000" y="3352800"/>
              <a:ext cx="7543800" cy="9906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07" name="Rectangle 106"/>
            <p:cNvSpPr/>
            <p:nvPr/>
          </p:nvSpPr>
          <p:spPr>
            <a:xfrm>
              <a:off x="762000" y="3568516"/>
              <a:ext cx="7543800" cy="559169"/>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42" name="Straight Connector 141"/>
          <p:cNvCxnSpPr/>
          <p:nvPr/>
        </p:nvCxnSpPr>
        <p:spPr>
          <a:xfrm>
            <a:off x="1804146" y="2236646"/>
            <a:ext cx="430928" cy="536283"/>
          </a:xfrm>
          <a:prstGeom prst="line">
            <a:avLst/>
          </a:prstGeom>
        </p:spPr>
        <p:style>
          <a:lnRef idx="3">
            <a:schemeClr val="accent3"/>
          </a:lnRef>
          <a:fillRef idx="0">
            <a:schemeClr val="accent3"/>
          </a:fillRef>
          <a:effectRef idx="2">
            <a:schemeClr val="accent3"/>
          </a:effectRef>
          <a:fontRef idx="minor">
            <a:schemeClr val="tx1"/>
          </a:fontRef>
        </p:style>
      </p:cxnSp>
      <p:grpSp>
        <p:nvGrpSpPr>
          <p:cNvPr id="18" name="Group 17"/>
          <p:cNvGrpSpPr/>
          <p:nvPr/>
        </p:nvGrpSpPr>
        <p:grpSpPr>
          <a:xfrm>
            <a:off x="489352" y="2199650"/>
            <a:ext cx="6601188" cy="588197"/>
            <a:chOff x="1822542" y="2199650"/>
            <a:chExt cx="6601188" cy="588197"/>
          </a:xfrm>
        </p:grpSpPr>
        <p:cxnSp>
          <p:nvCxnSpPr>
            <p:cNvPr id="109" name="Straight Arrow Connector 108"/>
            <p:cNvCxnSpPr>
              <a:stCxn id="107" idx="1"/>
            </p:cNvCxnSpPr>
            <p:nvPr/>
          </p:nvCxnSpPr>
          <p:spPr>
            <a:xfrm>
              <a:off x="1822542" y="2516231"/>
              <a:ext cx="5378668"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nvGrpSpPr>
            <p:cNvPr id="147" name="Group 146"/>
            <p:cNvGrpSpPr/>
            <p:nvPr/>
          </p:nvGrpSpPr>
          <p:grpSpPr>
            <a:xfrm>
              <a:off x="3712030" y="2224314"/>
              <a:ext cx="907142" cy="561351"/>
              <a:chOff x="2674258" y="2236646"/>
              <a:chExt cx="907142" cy="561351"/>
            </a:xfrm>
          </p:grpSpPr>
          <p:cxnSp>
            <p:nvCxnSpPr>
              <p:cNvPr id="148" name="Straight Connector 147"/>
              <p:cNvCxnSpPr/>
              <p:nvPr/>
            </p:nvCxnSpPr>
            <p:spPr>
              <a:xfrm>
                <a:off x="2674258" y="2236646"/>
                <a:ext cx="535214" cy="559169"/>
              </a:xfrm>
              <a:prstGeom prst="line">
                <a:avLst/>
              </a:prstGeom>
            </p:spPr>
            <p:style>
              <a:lnRef idx="3">
                <a:schemeClr val="accent3"/>
              </a:lnRef>
              <a:fillRef idx="0">
                <a:schemeClr val="accent3"/>
              </a:fillRef>
              <a:effectRef idx="2">
                <a:schemeClr val="accent3"/>
              </a:effectRef>
              <a:fontRef idx="minor">
                <a:schemeClr val="tx1"/>
              </a:fontRef>
            </p:style>
          </p:cxnSp>
          <p:cxnSp>
            <p:nvCxnSpPr>
              <p:cNvPr id="149" name="Straight Connector 148"/>
              <p:cNvCxnSpPr/>
              <p:nvPr/>
            </p:nvCxnSpPr>
            <p:spPr>
              <a:xfrm>
                <a:off x="3046186" y="2238828"/>
                <a:ext cx="535214" cy="559169"/>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150" name="Group 149"/>
            <p:cNvGrpSpPr/>
            <p:nvPr/>
          </p:nvGrpSpPr>
          <p:grpSpPr>
            <a:xfrm flipH="1">
              <a:off x="3185886" y="2226496"/>
              <a:ext cx="907142" cy="561351"/>
              <a:chOff x="2674258" y="2236646"/>
              <a:chExt cx="907142" cy="561351"/>
            </a:xfrm>
          </p:grpSpPr>
          <p:cxnSp>
            <p:nvCxnSpPr>
              <p:cNvPr id="151" name="Straight Connector 150"/>
              <p:cNvCxnSpPr/>
              <p:nvPr/>
            </p:nvCxnSpPr>
            <p:spPr>
              <a:xfrm>
                <a:off x="2674258" y="2236646"/>
                <a:ext cx="535214" cy="559169"/>
              </a:xfrm>
              <a:prstGeom prst="line">
                <a:avLst/>
              </a:prstGeom>
            </p:spPr>
            <p:style>
              <a:lnRef idx="3">
                <a:schemeClr val="accent3"/>
              </a:lnRef>
              <a:fillRef idx="0">
                <a:schemeClr val="accent3"/>
              </a:fillRef>
              <a:effectRef idx="2">
                <a:schemeClr val="accent3"/>
              </a:effectRef>
              <a:fontRef idx="minor">
                <a:schemeClr val="tx1"/>
              </a:fontRef>
            </p:style>
          </p:cxnSp>
          <p:cxnSp>
            <p:nvCxnSpPr>
              <p:cNvPr id="152" name="Straight Connector 151"/>
              <p:cNvCxnSpPr/>
              <p:nvPr/>
            </p:nvCxnSpPr>
            <p:spPr>
              <a:xfrm>
                <a:off x="3046186" y="2238828"/>
                <a:ext cx="535214" cy="559169"/>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153" name="Group 152"/>
            <p:cNvGrpSpPr/>
            <p:nvPr/>
          </p:nvGrpSpPr>
          <p:grpSpPr>
            <a:xfrm>
              <a:off x="4760686" y="2222132"/>
              <a:ext cx="907142" cy="561351"/>
              <a:chOff x="2674258" y="2236646"/>
              <a:chExt cx="907142" cy="561351"/>
            </a:xfrm>
          </p:grpSpPr>
          <p:cxnSp>
            <p:nvCxnSpPr>
              <p:cNvPr id="154" name="Straight Connector 153"/>
              <p:cNvCxnSpPr/>
              <p:nvPr/>
            </p:nvCxnSpPr>
            <p:spPr>
              <a:xfrm>
                <a:off x="2674258" y="2236646"/>
                <a:ext cx="535214" cy="559169"/>
              </a:xfrm>
              <a:prstGeom prst="line">
                <a:avLst/>
              </a:prstGeom>
            </p:spPr>
            <p:style>
              <a:lnRef idx="3">
                <a:schemeClr val="accent3"/>
              </a:lnRef>
              <a:fillRef idx="0">
                <a:schemeClr val="accent3"/>
              </a:fillRef>
              <a:effectRef idx="2">
                <a:schemeClr val="accent3"/>
              </a:effectRef>
              <a:fontRef idx="minor">
                <a:schemeClr val="tx1"/>
              </a:fontRef>
            </p:style>
          </p:cxnSp>
          <p:cxnSp>
            <p:nvCxnSpPr>
              <p:cNvPr id="155" name="Straight Connector 154"/>
              <p:cNvCxnSpPr/>
              <p:nvPr/>
            </p:nvCxnSpPr>
            <p:spPr>
              <a:xfrm>
                <a:off x="3046186" y="2238828"/>
                <a:ext cx="535214" cy="559169"/>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156" name="Group 155"/>
            <p:cNvGrpSpPr/>
            <p:nvPr/>
          </p:nvGrpSpPr>
          <p:grpSpPr>
            <a:xfrm flipH="1">
              <a:off x="4234542" y="2224314"/>
              <a:ext cx="907142" cy="561351"/>
              <a:chOff x="2674258" y="2236646"/>
              <a:chExt cx="907142" cy="561351"/>
            </a:xfrm>
          </p:grpSpPr>
          <p:cxnSp>
            <p:nvCxnSpPr>
              <p:cNvPr id="157" name="Straight Connector 156"/>
              <p:cNvCxnSpPr/>
              <p:nvPr/>
            </p:nvCxnSpPr>
            <p:spPr>
              <a:xfrm>
                <a:off x="2674258" y="2236646"/>
                <a:ext cx="535214" cy="559169"/>
              </a:xfrm>
              <a:prstGeom prst="line">
                <a:avLst/>
              </a:prstGeom>
            </p:spPr>
            <p:style>
              <a:lnRef idx="3">
                <a:schemeClr val="accent3"/>
              </a:lnRef>
              <a:fillRef idx="0">
                <a:schemeClr val="accent3"/>
              </a:fillRef>
              <a:effectRef idx="2">
                <a:schemeClr val="accent3"/>
              </a:effectRef>
              <a:fontRef idx="minor">
                <a:schemeClr val="tx1"/>
              </a:fontRef>
            </p:style>
          </p:cxnSp>
          <p:cxnSp>
            <p:nvCxnSpPr>
              <p:cNvPr id="158" name="Straight Connector 157"/>
              <p:cNvCxnSpPr/>
              <p:nvPr/>
            </p:nvCxnSpPr>
            <p:spPr>
              <a:xfrm>
                <a:off x="3046186" y="2238828"/>
                <a:ext cx="535214" cy="559169"/>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159" name="Group 158"/>
            <p:cNvGrpSpPr/>
            <p:nvPr/>
          </p:nvGrpSpPr>
          <p:grpSpPr>
            <a:xfrm>
              <a:off x="5798458" y="2209800"/>
              <a:ext cx="907142" cy="561351"/>
              <a:chOff x="2674258" y="2236646"/>
              <a:chExt cx="907142" cy="561351"/>
            </a:xfrm>
          </p:grpSpPr>
          <p:cxnSp>
            <p:nvCxnSpPr>
              <p:cNvPr id="160" name="Straight Connector 159"/>
              <p:cNvCxnSpPr/>
              <p:nvPr/>
            </p:nvCxnSpPr>
            <p:spPr>
              <a:xfrm>
                <a:off x="2674258" y="2236646"/>
                <a:ext cx="535214" cy="559169"/>
              </a:xfrm>
              <a:prstGeom prst="line">
                <a:avLst/>
              </a:prstGeom>
            </p:spPr>
            <p:style>
              <a:lnRef idx="3">
                <a:schemeClr val="accent3"/>
              </a:lnRef>
              <a:fillRef idx="0">
                <a:schemeClr val="accent3"/>
              </a:fillRef>
              <a:effectRef idx="2">
                <a:schemeClr val="accent3"/>
              </a:effectRef>
              <a:fontRef idx="minor">
                <a:schemeClr val="tx1"/>
              </a:fontRef>
            </p:style>
          </p:cxnSp>
          <p:cxnSp>
            <p:nvCxnSpPr>
              <p:cNvPr id="161" name="Straight Connector 160"/>
              <p:cNvCxnSpPr/>
              <p:nvPr/>
            </p:nvCxnSpPr>
            <p:spPr>
              <a:xfrm>
                <a:off x="3046186" y="2238828"/>
                <a:ext cx="535214" cy="559169"/>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162" name="Group 161"/>
            <p:cNvGrpSpPr/>
            <p:nvPr/>
          </p:nvGrpSpPr>
          <p:grpSpPr>
            <a:xfrm flipH="1">
              <a:off x="5272314" y="2211982"/>
              <a:ext cx="907142" cy="561351"/>
              <a:chOff x="2674258" y="2236646"/>
              <a:chExt cx="907142" cy="561351"/>
            </a:xfrm>
          </p:grpSpPr>
          <p:cxnSp>
            <p:nvCxnSpPr>
              <p:cNvPr id="163" name="Straight Connector 162"/>
              <p:cNvCxnSpPr/>
              <p:nvPr/>
            </p:nvCxnSpPr>
            <p:spPr>
              <a:xfrm>
                <a:off x="2674258" y="2236646"/>
                <a:ext cx="535214" cy="559169"/>
              </a:xfrm>
              <a:prstGeom prst="line">
                <a:avLst/>
              </a:prstGeom>
            </p:spPr>
            <p:style>
              <a:lnRef idx="3">
                <a:schemeClr val="accent3"/>
              </a:lnRef>
              <a:fillRef idx="0">
                <a:schemeClr val="accent3"/>
              </a:fillRef>
              <a:effectRef idx="2">
                <a:schemeClr val="accent3"/>
              </a:effectRef>
              <a:fontRef idx="minor">
                <a:schemeClr val="tx1"/>
              </a:fontRef>
            </p:style>
          </p:cxnSp>
          <p:cxnSp>
            <p:nvCxnSpPr>
              <p:cNvPr id="164" name="Straight Connector 163"/>
              <p:cNvCxnSpPr/>
              <p:nvPr/>
            </p:nvCxnSpPr>
            <p:spPr>
              <a:xfrm>
                <a:off x="3046186" y="2238828"/>
                <a:ext cx="535214" cy="559169"/>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165" name="Group 164"/>
            <p:cNvGrpSpPr/>
            <p:nvPr/>
          </p:nvGrpSpPr>
          <p:grpSpPr>
            <a:xfrm>
              <a:off x="6850744" y="2207618"/>
              <a:ext cx="907142" cy="561351"/>
              <a:chOff x="2674258" y="2236646"/>
              <a:chExt cx="907142" cy="561351"/>
            </a:xfrm>
          </p:grpSpPr>
          <p:cxnSp>
            <p:nvCxnSpPr>
              <p:cNvPr id="166" name="Straight Connector 165"/>
              <p:cNvCxnSpPr/>
              <p:nvPr/>
            </p:nvCxnSpPr>
            <p:spPr>
              <a:xfrm>
                <a:off x="2674258" y="2236646"/>
                <a:ext cx="535214" cy="559169"/>
              </a:xfrm>
              <a:prstGeom prst="line">
                <a:avLst/>
              </a:prstGeom>
            </p:spPr>
            <p:style>
              <a:lnRef idx="3">
                <a:schemeClr val="accent3"/>
              </a:lnRef>
              <a:fillRef idx="0">
                <a:schemeClr val="accent3"/>
              </a:fillRef>
              <a:effectRef idx="2">
                <a:schemeClr val="accent3"/>
              </a:effectRef>
              <a:fontRef idx="minor">
                <a:schemeClr val="tx1"/>
              </a:fontRef>
            </p:style>
          </p:cxnSp>
          <p:cxnSp>
            <p:nvCxnSpPr>
              <p:cNvPr id="167" name="Straight Connector 166"/>
              <p:cNvCxnSpPr/>
              <p:nvPr/>
            </p:nvCxnSpPr>
            <p:spPr>
              <a:xfrm>
                <a:off x="3046186" y="2238828"/>
                <a:ext cx="535214" cy="559169"/>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168" name="Group 167"/>
            <p:cNvGrpSpPr/>
            <p:nvPr/>
          </p:nvGrpSpPr>
          <p:grpSpPr>
            <a:xfrm flipH="1">
              <a:off x="6324600" y="2209800"/>
              <a:ext cx="907142" cy="561351"/>
              <a:chOff x="2674258" y="2236646"/>
              <a:chExt cx="907142" cy="561351"/>
            </a:xfrm>
          </p:grpSpPr>
          <p:cxnSp>
            <p:nvCxnSpPr>
              <p:cNvPr id="169" name="Straight Connector 168"/>
              <p:cNvCxnSpPr/>
              <p:nvPr/>
            </p:nvCxnSpPr>
            <p:spPr>
              <a:xfrm>
                <a:off x="2674258" y="2236646"/>
                <a:ext cx="535214" cy="559169"/>
              </a:xfrm>
              <a:prstGeom prst="line">
                <a:avLst/>
              </a:prstGeom>
            </p:spPr>
            <p:style>
              <a:lnRef idx="3">
                <a:schemeClr val="accent3"/>
              </a:lnRef>
              <a:fillRef idx="0">
                <a:schemeClr val="accent3"/>
              </a:fillRef>
              <a:effectRef idx="2">
                <a:schemeClr val="accent3"/>
              </a:effectRef>
              <a:fontRef idx="minor">
                <a:schemeClr val="tx1"/>
              </a:fontRef>
            </p:style>
          </p:cxnSp>
          <p:cxnSp>
            <p:nvCxnSpPr>
              <p:cNvPr id="170" name="Straight Connector 169"/>
              <p:cNvCxnSpPr/>
              <p:nvPr/>
            </p:nvCxnSpPr>
            <p:spPr>
              <a:xfrm>
                <a:off x="3046186" y="2238828"/>
                <a:ext cx="535214" cy="559169"/>
              </a:xfrm>
              <a:prstGeom prst="line">
                <a:avLst/>
              </a:prstGeom>
            </p:spPr>
            <p:style>
              <a:lnRef idx="3">
                <a:schemeClr val="accent3"/>
              </a:lnRef>
              <a:fillRef idx="0">
                <a:schemeClr val="accent3"/>
              </a:fillRef>
              <a:effectRef idx="2">
                <a:schemeClr val="accent3"/>
              </a:effectRef>
              <a:fontRef idx="minor">
                <a:schemeClr val="tx1"/>
              </a:fontRef>
            </p:style>
          </p:cxnSp>
        </p:grpSp>
        <p:cxnSp>
          <p:nvCxnSpPr>
            <p:cNvPr id="176" name="Straight Connector 175"/>
            <p:cNvCxnSpPr/>
            <p:nvPr/>
          </p:nvCxnSpPr>
          <p:spPr>
            <a:xfrm flipH="1">
              <a:off x="7362372" y="2199650"/>
              <a:ext cx="535214" cy="559169"/>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a:off x="7897586" y="2229021"/>
              <a:ext cx="526144" cy="51780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1" name="Straight Arrow Connector 90"/>
            <p:cNvCxnSpPr/>
            <p:nvPr/>
          </p:nvCxnSpPr>
          <p:spPr>
            <a:xfrm flipV="1">
              <a:off x="7745186" y="2209800"/>
              <a:ext cx="578758" cy="56959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sp>
        <p:nvSpPr>
          <p:cNvPr id="93" name="Rectangle 92"/>
          <p:cNvSpPr/>
          <p:nvPr/>
        </p:nvSpPr>
        <p:spPr>
          <a:xfrm>
            <a:off x="3968305" y="609600"/>
            <a:ext cx="4947095" cy="747566"/>
          </a:xfrm>
          <a:prstGeom prst="rect">
            <a:avLst/>
          </a:prstGeom>
          <a:noFill/>
          <a:ln w="34925">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Transmission Modes</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TextBox 16"/>
          <p:cNvSpPr txBox="1"/>
          <p:nvPr/>
        </p:nvSpPr>
        <p:spPr>
          <a:xfrm>
            <a:off x="2038658" y="3068965"/>
            <a:ext cx="2612572" cy="369332"/>
          </a:xfrm>
          <a:prstGeom prst="rect">
            <a:avLst/>
          </a:prstGeom>
          <a:noFill/>
        </p:spPr>
        <p:txBody>
          <a:bodyPr wrap="square" rtlCol="0">
            <a:spAutoFit/>
          </a:bodyPr>
          <a:lstStyle/>
          <a:p>
            <a:r>
              <a:rPr lang="en-US" dirty="0" smtClean="0"/>
              <a:t>(a) Step-index multimode</a:t>
            </a:r>
            <a:endParaRPr lang="en-US" dirty="0"/>
          </a:p>
        </p:txBody>
      </p:sp>
      <p:sp>
        <p:nvSpPr>
          <p:cNvPr id="95" name="TextBox 94"/>
          <p:cNvSpPr txBox="1"/>
          <p:nvPr/>
        </p:nvSpPr>
        <p:spPr>
          <a:xfrm>
            <a:off x="2128931" y="4419600"/>
            <a:ext cx="2841170" cy="369332"/>
          </a:xfrm>
          <a:prstGeom prst="rect">
            <a:avLst/>
          </a:prstGeom>
          <a:noFill/>
        </p:spPr>
        <p:txBody>
          <a:bodyPr wrap="square" rtlCol="0">
            <a:spAutoFit/>
          </a:bodyPr>
          <a:lstStyle/>
          <a:p>
            <a:r>
              <a:rPr lang="en-US" dirty="0" smtClean="0"/>
              <a:t>(b) Graded-index multimode</a:t>
            </a:r>
            <a:endParaRPr lang="en-US" dirty="0"/>
          </a:p>
        </p:txBody>
      </p:sp>
      <p:sp>
        <p:nvSpPr>
          <p:cNvPr id="96" name="TextBox 95"/>
          <p:cNvSpPr txBox="1"/>
          <p:nvPr/>
        </p:nvSpPr>
        <p:spPr>
          <a:xfrm>
            <a:off x="2157052" y="6019800"/>
            <a:ext cx="1764144" cy="369332"/>
          </a:xfrm>
          <a:prstGeom prst="rect">
            <a:avLst/>
          </a:prstGeom>
          <a:noFill/>
        </p:spPr>
        <p:txBody>
          <a:bodyPr wrap="square" rtlCol="0">
            <a:spAutoFit/>
          </a:bodyPr>
          <a:lstStyle/>
          <a:p>
            <a:r>
              <a:rPr lang="en-US" dirty="0" smtClean="0"/>
              <a:t>(c) Simple mode</a:t>
            </a:r>
            <a:endParaRPr lang="en-US" dirty="0"/>
          </a:p>
        </p:txBody>
      </p:sp>
      <p:sp>
        <p:nvSpPr>
          <p:cNvPr id="72" name="Rounded Rectangular Callout 71"/>
          <p:cNvSpPr/>
          <p:nvPr/>
        </p:nvSpPr>
        <p:spPr>
          <a:xfrm>
            <a:off x="806855" y="7429725"/>
            <a:ext cx="3810504" cy="2628675"/>
          </a:xfrm>
          <a:prstGeom prst="wedgeRoundRectCallout">
            <a:avLst>
              <a:gd name="adj1" fmla="val -12834"/>
              <a:gd name="adj2" fmla="val -6644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Light from a source enters the cylindrical glass or plastic core. Rays at shallow angles are reflected and propagated along the fiber; other rays are absorbed by the surrounding material. This form of propagation is called </a:t>
            </a:r>
            <a:r>
              <a:rPr lang="en-US" b="1" dirty="0"/>
              <a:t>step-index multimode</a:t>
            </a:r>
            <a:r>
              <a:rPr lang="en-US" dirty="0"/>
              <a:t>, referring to the variety of angles that will reflect.</a:t>
            </a:r>
          </a:p>
        </p:txBody>
      </p:sp>
      <p:sp>
        <p:nvSpPr>
          <p:cNvPr id="73" name="Rounded Rectangular Callout 72"/>
          <p:cNvSpPr/>
          <p:nvPr/>
        </p:nvSpPr>
        <p:spPr>
          <a:xfrm>
            <a:off x="3453493" y="7086600"/>
            <a:ext cx="4478817" cy="2625851"/>
          </a:xfrm>
          <a:prstGeom prst="wedgeRoundRectCallout">
            <a:avLst>
              <a:gd name="adj1" fmla="val 15717"/>
              <a:gd name="adj2" fmla="val 6290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Put another way, the need to leave spacing between the pulses limits data rate. This type of fiber is best suited for transmission over very short distances. When the fiber core radius is reduced, fewer angles will reflect. By reducing the radius of the core to the order of a wavelength, only a </a:t>
            </a:r>
            <a:r>
              <a:rPr lang="en-US" b="1" dirty="0"/>
              <a:t>single angle or mode</a:t>
            </a:r>
            <a:r>
              <a:rPr lang="en-US" dirty="0"/>
              <a:t> can pass: the axial ray.</a:t>
            </a:r>
          </a:p>
        </p:txBody>
      </p:sp>
      <p:sp>
        <p:nvSpPr>
          <p:cNvPr id="74" name="Rounded Rectangular Callout 93"/>
          <p:cNvSpPr/>
          <p:nvPr/>
        </p:nvSpPr>
        <p:spPr>
          <a:xfrm>
            <a:off x="304800" y="7239000"/>
            <a:ext cx="8015515" cy="2097451"/>
          </a:xfrm>
          <a:custGeom>
            <a:avLst/>
            <a:gdLst>
              <a:gd name="connsiteX0" fmla="*/ 0 w 8015515"/>
              <a:gd name="connsiteY0" fmla="*/ 327788 h 1966686"/>
              <a:gd name="connsiteX1" fmla="*/ 327788 w 8015515"/>
              <a:gd name="connsiteY1" fmla="*/ 0 h 1966686"/>
              <a:gd name="connsiteX2" fmla="*/ 4675717 w 8015515"/>
              <a:gd name="connsiteY2" fmla="*/ 0 h 1966686"/>
              <a:gd name="connsiteX3" fmla="*/ 6096761 w 8015515"/>
              <a:gd name="connsiteY3" fmla="*/ -130765 h 1966686"/>
              <a:gd name="connsiteX4" fmla="*/ 6679596 w 8015515"/>
              <a:gd name="connsiteY4" fmla="*/ 0 h 1966686"/>
              <a:gd name="connsiteX5" fmla="*/ 7687727 w 8015515"/>
              <a:gd name="connsiteY5" fmla="*/ 0 h 1966686"/>
              <a:gd name="connsiteX6" fmla="*/ 8015515 w 8015515"/>
              <a:gd name="connsiteY6" fmla="*/ 327788 h 1966686"/>
              <a:gd name="connsiteX7" fmla="*/ 8015515 w 8015515"/>
              <a:gd name="connsiteY7" fmla="*/ 327781 h 1966686"/>
              <a:gd name="connsiteX8" fmla="*/ 8015515 w 8015515"/>
              <a:gd name="connsiteY8" fmla="*/ 327781 h 1966686"/>
              <a:gd name="connsiteX9" fmla="*/ 8015515 w 8015515"/>
              <a:gd name="connsiteY9" fmla="*/ 819453 h 1966686"/>
              <a:gd name="connsiteX10" fmla="*/ 8015515 w 8015515"/>
              <a:gd name="connsiteY10" fmla="*/ 1638898 h 1966686"/>
              <a:gd name="connsiteX11" fmla="*/ 7687727 w 8015515"/>
              <a:gd name="connsiteY11" fmla="*/ 1966686 h 1966686"/>
              <a:gd name="connsiteX12" fmla="*/ 6679596 w 8015515"/>
              <a:gd name="connsiteY12" fmla="*/ 1966686 h 1966686"/>
              <a:gd name="connsiteX13" fmla="*/ 4675717 w 8015515"/>
              <a:gd name="connsiteY13" fmla="*/ 1966686 h 1966686"/>
              <a:gd name="connsiteX14" fmla="*/ 4675717 w 8015515"/>
              <a:gd name="connsiteY14" fmla="*/ 1966686 h 1966686"/>
              <a:gd name="connsiteX15" fmla="*/ 327788 w 8015515"/>
              <a:gd name="connsiteY15" fmla="*/ 1966686 h 1966686"/>
              <a:gd name="connsiteX16" fmla="*/ 0 w 8015515"/>
              <a:gd name="connsiteY16" fmla="*/ 1638898 h 1966686"/>
              <a:gd name="connsiteX17" fmla="*/ 0 w 8015515"/>
              <a:gd name="connsiteY17" fmla="*/ 819453 h 1966686"/>
              <a:gd name="connsiteX18" fmla="*/ 0 w 8015515"/>
              <a:gd name="connsiteY18" fmla="*/ 327781 h 1966686"/>
              <a:gd name="connsiteX19" fmla="*/ 0 w 8015515"/>
              <a:gd name="connsiteY19" fmla="*/ 327781 h 1966686"/>
              <a:gd name="connsiteX20" fmla="*/ 0 w 8015515"/>
              <a:gd name="connsiteY20" fmla="*/ 327788 h 1966686"/>
              <a:gd name="connsiteX0" fmla="*/ 0 w 8015515"/>
              <a:gd name="connsiteY0" fmla="*/ 458553 h 2097451"/>
              <a:gd name="connsiteX1" fmla="*/ 327788 w 8015515"/>
              <a:gd name="connsiteY1" fmla="*/ 130765 h 2097451"/>
              <a:gd name="connsiteX2" fmla="*/ 5677202 w 8015515"/>
              <a:gd name="connsiteY2" fmla="*/ 130765 h 2097451"/>
              <a:gd name="connsiteX3" fmla="*/ 6096761 w 8015515"/>
              <a:gd name="connsiteY3" fmla="*/ 0 h 2097451"/>
              <a:gd name="connsiteX4" fmla="*/ 6679596 w 8015515"/>
              <a:gd name="connsiteY4" fmla="*/ 130765 h 2097451"/>
              <a:gd name="connsiteX5" fmla="*/ 7687727 w 8015515"/>
              <a:gd name="connsiteY5" fmla="*/ 130765 h 2097451"/>
              <a:gd name="connsiteX6" fmla="*/ 8015515 w 8015515"/>
              <a:gd name="connsiteY6" fmla="*/ 458553 h 2097451"/>
              <a:gd name="connsiteX7" fmla="*/ 8015515 w 8015515"/>
              <a:gd name="connsiteY7" fmla="*/ 458546 h 2097451"/>
              <a:gd name="connsiteX8" fmla="*/ 8015515 w 8015515"/>
              <a:gd name="connsiteY8" fmla="*/ 458546 h 2097451"/>
              <a:gd name="connsiteX9" fmla="*/ 8015515 w 8015515"/>
              <a:gd name="connsiteY9" fmla="*/ 950218 h 2097451"/>
              <a:gd name="connsiteX10" fmla="*/ 8015515 w 8015515"/>
              <a:gd name="connsiteY10" fmla="*/ 1769663 h 2097451"/>
              <a:gd name="connsiteX11" fmla="*/ 7687727 w 8015515"/>
              <a:gd name="connsiteY11" fmla="*/ 2097451 h 2097451"/>
              <a:gd name="connsiteX12" fmla="*/ 6679596 w 8015515"/>
              <a:gd name="connsiteY12" fmla="*/ 2097451 h 2097451"/>
              <a:gd name="connsiteX13" fmla="*/ 4675717 w 8015515"/>
              <a:gd name="connsiteY13" fmla="*/ 2097451 h 2097451"/>
              <a:gd name="connsiteX14" fmla="*/ 4675717 w 8015515"/>
              <a:gd name="connsiteY14" fmla="*/ 2097451 h 2097451"/>
              <a:gd name="connsiteX15" fmla="*/ 327788 w 8015515"/>
              <a:gd name="connsiteY15" fmla="*/ 2097451 h 2097451"/>
              <a:gd name="connsiteX16" fmla="*/ 0 w 8015515"/>
              <a:gd name="connsiteY16" fmla="*/ 1769663 h 2097451"/>
              <a:gd name="connsiteX17" fmla="*/ 0 w 8015515"/>
              <a:gd name="connsiteY17" fmla="*/ 950218 h 2097451"/>
              <a:gd name="connsiteX18" fmla="*/ 0 w 8015515"/>
              <a:gd name="connsiteY18" fmla="*/ 458546 h 2097451"/>
              <a:gd name="connsiteX19" fmla="*/ 0 w 8015515"/>
              <a:gd name="connsiteY19" fmla="*/ 458546 h 2097451"/>
              <a:gd name="connsiteX20" fmla="*/ 0 w 8015515"/>
              <a:gd name="connsiteY20" fmla="*/ 458553 h 209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015515" h="2097451">
                <a:moveTo>
                  <a:pt x="0" y="458553"/>
                </a:moveTo>
                <a:cubicBezTo>
                  <a:pt x="0" y="277521"/>
                  <a:pt x="146756" y="130765"/>
                  <a:pt x="327788" y="130765"/>
                </a:cubicBezTo>
                <a:lnTo>
                  <a:pt x="5677202" y="130765"/>
                </a:lnTo>
                <a:lnTo>
                  <a:pt x="6096761" y="0"/>
                </a:lnTo>
                <a:lnTo>
                  <a:pt x="6679596" y="130765"/>
                </a:lnTo>
                <a:lnTo>
                  <a:pt x="7687727" y="130765"/>
                </a:lnTo>
                <a:cubicBezTo>
                  <a:pt x="7868759" y="130765"/>
                  <a:pt x="8015515" y="277521"/>
                  <a:pt x="8015515" y="458553"/>
                </a:cubicBezTo>
                <a:lnTo>
                  <a:pt x="8015515" y="458546"/>
                </a:lnTo>
                <a:lnTo>
                  <a:pt x="8015515" y="458546"/>
                </a:lnTo>
                <a:lnTo>
                  <a:pt x="8015515" y="950218"/>
                </a:lnTo>
                <a:lnTo>
                  <a:pt x="8015515" y="1769663"/>
                </a:lnTo>
                <a:cubicBezTo>
                  <a:pt x="8015515" y="1950695"/>
                  <a:pt x="7868759" y="2097451"/>
                  <a:pt x="7687727" y="2097451"/>
                </a:cubicBezTo>
                <a:lnTo>
                  <a:pt x="6679596" y="2097451"/>
                </a:lnTo>
                <a:lnTo>
                  <a:pt x="4675717" y="2097451"/>
                </a:lnTo>
                <a:lnTo>
                  <a:pt x="4675717" y="2097451"/>
                </a:lnTo>
                <a:lnTo>
                  <a:pt x="327788" y="2097451"/>
                </a:lnTo>
                <a:cubicBezTo>
                  <a:pt x="146756" y="2097451"/>
                  <a:pt x="0" y="1950695"/>
                  <a:pt x="0" y="1769663"/>
                </a:cubicBezTo>
                <a:lnTo>
                  <a:pt x="0" y="950218"/>
                </a:lnTo>
                <a:lnTo>
                  <a:pt x="0" y="458546"/>
                </a:lnTo>
                <a:lnTo>
                  <a:pt x="0" y="458546"/>
                </a:lnTo>
                <a:lnTo>
                  <a:pt x="0" y="458553"/>
                </a:lnTo>
                <a:close/>
              </a:path>
            </a:pathLst>
          </a:custGeom>
        </p:spPr>
        <p:style>
          <a:lnRef idx="1">
            <a:schemeClr val="accent6"/>
          </a:lnRef>
          <a:fillRef idx="2">
            <a:schemeClr val="accent6"/>
          </a:fillRef>
          <a:effectRef idx="1">
            <a:schemeClr val="accent6"/>
          </a:effectRef>
          <a:fontRef idx="minor">
            <a:schemeClr val="dk1"/>
          </a:fontRef>
        </p:style>
        <p:txBody>
          <a:bodyPr tIns="91440" bIns="0" rtlCol="0" anchor="ctr"/>
          <a:lstStyle/>
          <a:p>
            <a:pPr algn="ctr"/>
            <a:r>
              <a:rPr lang="en-US" dirty="0" smtClean="0"/>
              <a:t>Graded-index </a:t>
            </a:r>
            <a:r>
              <a:rPr lang="en-US" dirty="0"/>
              <a:t>multimode is intermediate between the other two in characteristics. The higher refractive </a:t>
            </a:r>
            <a:r>
              <a:rPr lang="en-US" dirty="0" smtClean="0"/>
              <a:t>index at </a:t>
            </a:r>
            <a:r>
              <a:rPr lang="en-US" dirty="0"/>
              <a:t>the center makes the light rays moving down the axis advance more slowly than those near the cladding. Rather than </a:t>
            </a:r>
            <a:r>
              <a:rPr lang="en-US" dirty="0" err="1"/>
              <a:t>zig-zagging</a:t>
            </a:r>
            <a:r>
              <a:rPr lang="en-US" dirty="0"/>
              <a:t> off the cladding, light in the core curves helically because of the graded index, reducing its travel distance. The shortened path and higher speed allows light at the periphery to arrive at a receiver at about the same time as the straight rays in the core axis</a:t>
            </a:r>
            <a:r>
              <a:rPr lang="en-US" dirty="0" smtClean="0"/>
              <a:t>.</a:t>
            </a:r>
            <a:endParaRPr lang="en-US" dirty="0"/>
          </a:p>
        </p:txBody>
      </p:sp>
    </p:spTree>
    <p:extLst>
      <p:ext uri="{BB962C8B-B14F-4D97-AF65-F5344CB8AC3E}">
        <p14:creationId xmlns:p14="http://schemas.microsoft.com/office/powerpoint/2010/main" val="9131887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80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1000"/>
                                        <p:tgtEl>
                                          <p:spTgt spid="6"/>
                                        </p:tgtEl>
                                      </p:cBhvr>
                                    </p:animEffect>
                                  </p:childTnLst>
                                </p:cTn>
                              </p:par>
                              <p:par>
                                <p:cTn id="13" presetID="10" presetClass="entr" presetSubtype="0" fill="hold" nodeType="withEffect">
                                  <p:stCondLst>
                                    <p:cond delay="2500"/>
                                  </p:stCondLst>
                                  <p:iterate type="wd">
                                    <p:tmPct val="0"/>
                                  </p:iterate>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34" presetClass="emph" presetSubtype="0" fill="hold" nodeType="withEffect">
                                  <p:stCondLst>
                                    <p:cond delay="3000"/>
                                  </p:stCondLst>
                                  <p:iterate type="wd">
                                    <p:tmPct val="10000"/>
                                  </p:iterate>
                                  <p:childTnLst>
                                    <p:animMotion origin="layout" path="M 0.0 0.0 L 0.0 -0.07213" pathEditMode="relative" ptsTypes="">
                                      <p:cBhvr>
                                        <p:cTn id="17" dur="250" accel="50000" decel="50000" autoRev="1" fill="hold">
                                          <p:stCondLst>
                                            <p:cond delay="0"/>
                                          </p:stCondLst>
                                        </p:cTn>
                                        <p:tgtEl>
                                          <p:spTgt spid="6">
                                            <p:txEl>
                                              <p:pRg st="0" end="0"/>
                                            </p:txEl>
                                          </p:spTgt>
                                        </p:tgtEl>
                                        <p:attrNameLst>
                                          <p:attrName>ppt_x</p:attrName>
                                          <p:attrName>ppt_y</p:attrName>
                                        </p:attrNameLst>
                                      </p:cBhvr>
                                    </p:animMotion>
                                    <p:animRot by="1500000">
                                      <p:cBhvr>
                                        <p:cTn id="18" dur="125" fill="hold">
                                          <p:stCondLst>
                                            <p:cond delay="0"/>
                                          </p:stCondLst>
                                        </p:cTn>
                                        <p:tgtEl>
                                          <p:spTgt spid="6">
                                            <p:txEl>
                                              <p:pRg st="0" end="0"/>
                                            </p:txEl>
                                          </p:spTgt>
                                        </p:tgtEl>
                                        <p:attrNameLst>
                                          <p:attrName>r</p:attrName>
                                        </p:attrNameLst>
                                      </p:cBhvr>
                                    </p:animRot>
                                    <p:animRot by="-1500000">
                                      <p:cBhvr>
                                        <p:cTn id="19" dur="125" fill="hold">
                                          <p:stCondLst>
                                            <p:cond delay="125"/>
                                          </p:stCondLst>
                                        </p:cTn>
                                        <p:tgtEl>
                                          <p:spTgt spid="6">
                                            <p:txEl>
                                              <p:pRg st="0" end="0"/>
                                            </p:txEl>
                                          </p:spTgt>
                                        </p:tgtEl>
                                        <p:attrNameLst>
                                          <p:attrName>r</p:attrName>
                                        </p:attrNameLst>
                                      </p:cBhvr>
                                    </p:animRot>
                                    <p:animRot by="-1500000">
                                      <p:cBhvr>
                                        <p:cTn id="20" dur="125" fill="hold">
                                          <p:stCondLst>
                                            <p:cond delay="250"/>
                                          </p:stCondLst>
                                        </p:cTn>
                                        <p:tgtEl>
                                          <p:spTgt spid="6">
                                            <p:txEl>
                                              <p:pRg st="0" end="0"/>
                                            </p:txEl>
                                          </p:spTgt>
                                        </p:tgtEl>
                                        <p:attrNameLst>
                                          <p:attrName>r</p:attrName>
                                        </p:attrNameLst>
                                      </p:cBhvr>
                                    </p:animRot>
                                    <p:animRot by="1500000">
                                      <p:cBhvr>
                                        <p:cTn id="21" dur="125" fill="hold">
                                          <p:stCondLst>
                                            <p:cond delay="375"/>
                                          </p:stCondLst>
                                        </p:cTn>
                                        <p:tgtEl>
                                          <p:spTgt spid="6">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wipe(left)">
                                      <p:cBhvr>
                                        <p:cTn id="26" dur="1000"/>
                                        <p:tgtEl>
                                          <p:spTgt spid="89"/>
                                        </p:tgtEl>
                                      </p:cBhvr>
                                    </p:animEffect>
                                  </p:childTnLst>
                                </p:cTn>
                              </p:par>
                              <p:par>
                                <p:cTn id="27" presetID="10" presetClass="entr" presetSubtype="0" fill="hold" nodeType="withEffect">
                                  <p:stCondLst>
                                    <p:cond delay="700"/>
                                  </p:stCondLst>
                                  <p:iterate type="wd">
                                    <p:tmPct val="0"/>
                                  </p:iterate>
                                  <p:childTnLst>
                                    <p:set>
                                      <p:cBhvr>
                                        <p:cTn id="28" dur="1" fill="hold">
                                          <p:stCondLst>
                                            <p:cond delay="0"/>
                                          </p:stCondLst>
                                        </p:cTn>
                                        <p:tgtEl>
                                          <p:spTgt spid="89">
                                            <p:txEl>
                                              <p:pRg st="0" end="0"/>
                                            </p:txEl>
                                          </p:spTgt>
                                        </p:tgtEl>
                                        <p:attrNameLst>
                                          <p:attrName>style.visibility</p:attrName>
                                        </p:attrNameLst>
                                      </p:cBhvr>
                                      <p:to>
                                        <p:strVal val="visible"/>
                                      </p:to>
                                    </p:set>
                                    <p:animEffect transition="in" filter="fade">
                                      <p:cBhvr>
                                        <p:cTn id="29" dur="500"/>
                                        <p:tgtEl>
                                          <p:spTgt spid="89">
                                            <p:txEl>
                                              <p:pRg st="0" end="0"/>
                                            </p:txEl>
                                          </p:spTgt>
                                        </p:tgtEl>
                                      </p:cBhvr>
                                    </p:animEffect>
                                  </p:childTnLst>
                                </p:cTn>
                              </p:par>
                              <p:par>
                                <p:cTn id="30" presetID="34" presetClass="emph" presetSubtype="0" fill="hold" nodeType="withEffect">
                                  <p:stCondLst>
                                    <p:cond delay="1300"/>
                                  </p:stCondLst>
                                  <p:iterate type="wd">
                                    <p:tmPct val="10000"/>
                                  </p:iterate>
                                  <p:childTnLst>
                                    <p:animMotion origin="layout" path="M 0.0 0.0 L 0.0 -0.07213" pathEditMode="relative" ptsTypes="">
                                      <p:cBhvr>
                                        <p:cTn id="31" dur="250" accel="50000" decel="50000" autoRev="1" fill="hold">
                                          <p:stCondLst>
                                            <p:cond delay="0"/>
                                          </p:stCondLst>
                                        </p:cTn>
                                        <p:tgtEl>
                                          <p:spTgt spid="89">
                                            <p:txEl>
                                              <p:pRg st="0" end="0"/>
                                            </p:txEl>
                                          </p:spTgt>
                                        </p:tgtEl>
                                        <p:attrNameLst>
                                          <p:attrName>ppt_x</p:attrName>
                                          <p:attrName>ppt_y</p:attrName>
                                        </p:attrNameLst>
                                      </p:cBhvr>
                                    </p:animMotion>
                                    <p:animRot by="1500000">
                                      <p:cBhvr>
                                        <p:cTn id="32" dur="125" fill="hold">
                                          <p:stCondLst>
                                            <p:cond delay="0"/>
                                          </p:stCondLst>
                                        </p:cTn>
                                        <p:tgtEl>
                                          <p:spTgt spid="89">
                                            <p:txEl>
                                              <p:pRg st="0" end="0"/>
                                            </p:txEl>
                                          </p:spTgt>
                                        </p:tgtEl>
                                        <p:attrNameLst>
                                          <p:attrName>r</p:attrName>
                                        </p:attrNameLst>
                                      </p:cBhvr>
                                    </p:animRot>
                                    <p:animRot by="-1500000">
                                      <p:cBhvr>
                                        <p:cTn id="33" dur="125" fill="hold">
                                          <p:stCondLst>
                                            <p:cond delay="125"/>
                                          </p:stCondLst>
                                        </p:cTn>
                                        <p:tgtEl>
                                          <p:spTgt spid="89">
                                            <p:txEl>
                                              <p:pRg st="0" end="0"/>
                                            </p:txEl>
                                          </p:spTgt>
                                        </p:tgtEl>
                                        <p:attrNameLst>
                                          <p:attrName>r</p:attrName>
                                        </p:attrNameLst>
                                      </p:cBhvr>
                                    </p:animRot>
                                    <p:animRot by="-1500000">
                                      <p:cBhvr>
                                        <p:cTn id="34" dur="125" fill="hold">
                                          <p:stCondLst>
                                            <p:cond delay="250"/>
                                          </p:stCondLst>
                                        </p:cTn>
                                        <p:tgtEl>
                                          <p:spTgt spid="89">
                                            <p:txEl>
                                              <p:pRg st="0" end="0"/>
                                            </p:txEl>
                                          </p:spTgt>
                                        </p:tgtEl>
                                        <p:attrNameLst>
                                          <p:attrName>r</p:attrName>
                                        </p:attrNameLst>
                                      </p:cBhvr>
                                    </p:animRot>
                                    <p:animRot by="1500000">
                                      <p:cBhvr>
                                        <p:cTn id="35" dur="125" fill="hold">
                                          <p:stCondLst>
                                            <p:cond delay="375"/>
                                          </p:stCondLst>
                                        </p:cTn>
                                        <p:tgtEl>
                                          <p:spTgt spid="89">
                                            <p:txEl>
                                              <p:pRg st="0" end="0"/>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2" presetClass="exit" presetSubtype="2" fill="hold" grpId="1" nodeType="clickEffect">
                                  <p:stCondLst>
                                    <p:cond delay="0"/>
                                  </p:stCondLst>
                                  <p:childTnLst>
                                    <p:animEffect transition="out" filter="wipe(right)">
                                      <p:cBhvr>
                                        <p:cTn id="39" dur="1000"/>
                                        <p:tgtEl>
                                          <p:spTgt spid="89">
                                            <p:bg/>
                                          </p:spTgt>
                                        </p:tgtEl>
                                      </p:cBhvr>
                                    </p:animEffect>
                                    <p:set>
                                      <p:cBhvr>
                                        <p:cTn id="40" dur="1" fill="hold">
                                          <p:stCondLst>
                                            <p:cond delay="999"/>
                                          </p:stCondLst>
                                        </p:cTn>
                                        <p:tgtEl>
                                          <p:spTgt spid="89">
                                            <p:bg/>
                                          </p:spTgt>
                                        </p:tgtEl>
                                        <p:attrNameLst>
                                          <p:attrName>style.visibility</p:attrName>
                                        </p:attrNameLst>
                                      </p:cBhvr>
                                      <p:to>
                                        <p:strVal val="hidden"/>
                                      </p:to>
                                    </p:set>
                                  </p:childTnLst>
                                </p:cTn>
                              </p:par>
                              <p:par>
                                <p:cTn id="41" presetID="10" presetClass="exit" presetSubtype="0" fill="hold" grpId="1" nodeType="withEffect">
                                  <p:stCondLst>
                                    <p:cond delay="0"/>
                                  </p:stCondLst>
                                  <p:iterate type="wd">
                                    <p:tmPct val="0"/>
                                  </p:iterate>
                                  <p:childTnLst>
                                    <p:animEffect transition="out" filter="fade">
                                      <p:cBhvr>
                                        <p:cTn id="42" dur="1000"/>
                                        <p:tgtEl>
                                          <p:spTgt spid="89">
                                            <p:txEl>
                                              <p:pRg st="0" end="0"/>
                                            </p:txEl>
                                          </p:spTgt>
                                        </p:tgtEl>
                                      </p:cBhvr>
                                    </p:animEffect>
                                    <p:set>
                                      <p:cBhvr>
                                        <p:cTn id="43" dur="1" fill="hold">
                                          <p:stCondLst>
                                            <p:cond delay="999"/>
                                          </p:stCondLst>
                                        </p:cTn>
                                        <p:tgtEl>
                                          <p:spTgt spid="89">
                                            <p:txEl>
                                              <p:pRg st="0" end="0"/>
                                            </p:txEl>
                                          </p:spTgt>
                                        </p:tgtEl>
                                        <p:attrNameLst>
                                          <p:attrName>style.visibility</p:attrName>
                                        </p:attrNameLst>
                                      </p:cBhvr>
                                      <p:to>
                                        <p:strVal val="hidden"/>
                                      </p:to>
                                    </p:set>
                                  </p:childTnLst>
                                </p:cTn>
                              </p:par>
                              <p:par>
                                <p:cTn id="44" presetID="22" presetClass="exit" presetSubtype="8" fill="hold" grpId="1" nodeType="withEffect">
                                  <p:stCondLst>
                                    <p:cond delay="0"/>
                                  </p:stCondLst>
                                  <p:childTnLst>
                                    <p:animEffect transition="out" filter="wipe(left)">
                                      <p:cBhvr>
                                        <p:cTn id="45" dur="1000"/>
                                        <p:tgtEl>
                                          <p:spTgt spid="6">
                                            <p:bg/>
                                          </p:spTgt>
                                        </p:tgtEl>
                                      </p:cBhvr>
                                    </p:animEffect>
                                    <p:set>
                                      <p:cBhvr>
                                        <p:cTn id="46" dur="1" fill="hold">
                                          <p:stCondLst>
                                            <p:cond delay="999"/>
                                          </p:stCondLst>
                                        </p:cTn>
                                        <p:tgtEl>
                                          <p:spTgt spid="6">
                                            <p:bg/>
                                          </p:spTgt>
                                        </p:tgtEl>
                                        <p:attrNameLst>
                                          <p:attrName>style.visibility</p:attrName>
                                        </p:attrNameLst>
                                      </p:cBhvr>
                                      <p:to>
                                        <p:strVal val="hidden"/>
                                      </p:to>
                                    </p:set>
                                  </p:childTnLst>
                                </p:cTn>
                              </p:par>
                              <p:par>
                                <p:cTn id="47" presetID="22" presetClass="exit" presetSubtype="8" fill="hold" grpId="1" nodeType="withEffect">
                                  <p:stCondLst>
                                    <p:cond delay="0"/>
                                  </p:stCondLst>
                                  <p:iterate type="wd">
                                    <p:tmPct val="0"/>
                                  </p:iterate>
                                  <p:childTnLst>
                                    <p:animEffect transition="out" filter="wipe(left)">
                                      <p:cBhvr>
                                        <p:cTn id="48" dur="1000"/>
                                        <p:tgtEl>
                                          <p:spTgt spid="6">
                                            <p:txEl>
                                              <p:pRg st="0" end="0"/>
                                            </p:txEl>
                                          </p:spTgt>
                                        </p:tgtEl>
                                      </p:cBhvr>
                                    </p:animEffect>
                                    <p:set>
                                      <p:cBhvr>
                                        <p:cTn id="49" dur="1" fill="hold">
                                          <p:stCondLst>
                                            <p:cond delay="999"/>
                                          </p:stCondLst>
                                        </p:cTn>
                                        <p:tgtEl>
                                          <p:spTgt spid="6">
                                            <p:txEl>
                                              <p:pRg st="0" end="0"/>
                                            </p:txEl>
                                          </p:spTgt>
                                        </p:tgtEl>
                                        <p:attrNameLst>
                                          <p:attrName>style.visibility</p:attrName>
                                        </p:attrNameLst>
                                      </p:cBhvr>
                                      <p:to>
                                        <p:strVal val="hidden"/>
                                      </p:to>
                                    </p:set>
                                  </p:childTnLst>
                                </p:cTn>
                              </p:par>
                              <p:par>
                                <p:cTn id="50" presetID="42" presetClass="entr" presetSubtype="0" fill="hold" grpId="0" nodeType="withEffect">
                                  <p:stCondLst>
                                    <p:cond delay="1000"/>
                                  </p:stCondLst>
                                  <p:childTnLst>
                                    <p:set>
                                      <p:cBhvr>
                                        <p:cTn id="51" dur="1" fill="hold">
                                          <p:stCondLst>
                                            <p:cond delay="0"/>
                                          </p:stCondLst>
                                        </p:cTn>
                                        <p:tgtEl>
                                          <p:spTgt spid="93"/>
                                        </p:tgtEl>
                                        <p:attrNameLst>
                                          <p:attrName>style.visibility</p:attrName>
                                        </p:attrNameLst>
                                      </p:cBhvr>
                                      <p:to>
                                        <p:strVal val="visible"/>
                                      </p:to>
                                    </p:set>
                                    <p:animEffect transition="in" filter="fade">
                                      <p:cBhvr>
                                        <p:cTn id="52" dur="1000"/>
                                        <p:tgtEl>
                                          <p:spTgt spid="93"/>
                                        </p:tgtEl>
                                      </p:cBhvr>
                                    </p:animEffect>
                                    <p:anim calcmode="lin" valueType="num">
                                      <p:cBhvr>
                                        <p:cTn id="53" dur="1000" fill="hold"/>
                                        <p:tgtEl>
                                          <p:spTgt spid="93"/>
                                        </p:tgtEl>
                                        <p:attrNameLst>
                                          <p:attrName>ppt_x</p:attrName>
                                        </p:attrNameLst>
                                      </p:cBhvr>
                                      <p:tavLst>
                                        <p:tav tm="0">
                                          <p:val>
                                            <p:strVal val="#ppt_x"/>
                                          </p:val>
                                        </p:tav>
                                        <p:tav tm="100000">
                                          <p:val>
                                            <p:strVal val="#ppt_x"/>
                                          </p:val>
                                        </p:tav>
                                      </p:tavLst>
                                    </p:anim>
                                    <p:anim calcmode="lin" valueType="num">
                                      <p:cBhvr>
                                        <p:cTn id="54" dur="1000" fill="hold"/>
                                        <p:tgtEl>
                                          <p:spTgt spid="93"/>
                                        </p:tgtEl>
                                        <p:attrNameLst>
                                          <p:attrName>ppt_y</p:attrName>
                                        </p:attrNameLst>
                                      </p:cBhvr>
                                      <p:tavLst>
                                        <p:tav tm="0">
                                          <p:val>
                                            <p:strVal val="#ppt_y+.1"/>
                                          </p:val>
                                        </p:tav>
                                        <p:tav tm="100000">
                                          <p:val>
                                            <p:strVal val="#ppt_y"/>
                                          </p:val>
                                        </p:tav>
                                      </p:tavLst>
                                    </p:anim>
                                  </p:childTnLst>
                                </p:cTn>
                              </p:par>
                              <p:par>
                                <p:cTn id="55" presetID="16" presetClass="entr" presetSubtype="37" fill="hold" nodeType="withEffect">
                                  <p:stCondLst>
                                    <p:cond delay="2000"/>
                                  </p:stCondLst>
                                  <p:childTnLst>
                                    <p:set>
                                      <p:cBhvr>
                                        <p:cTn id="56" dur="1" fill="hold">
                                          <p:stCondLst>
                                            <p:cond delay="0"/>
                                          </p:stCondLst>
                                        </p:cTn>
                                        <p:tgtEl>
                                          <p:spTgt spid="105"/>
                                        </p:tgtEl>
                                        <p:attrNameLst>
                                          <p:attrName>style.visibility</p:attrName>
                                        </p:attrNameLst>
                                      </p:cBhvr>
                                      <p:to>
                                        <p:strVal val="visible"/>
                                      </p:to>
                                    </p:set>
                                    <p:animEffect transition="in" filter="barn(outVertical)">
                                      <p:cBhvr>
                                        <p:cTn id="57" dur="1000"/>
                                        <p:tgtEl>
                                          <p:spTgt spid="105"/>
                                        </p:tgtEl>
                                      </p:cBhvr>
                                    </p:animEffect>
                                  </p:childTnLst>
                                </p:cTn>
                              </p:par>
                              <p:par>
                                <p:cTn id="58" presetID="10" presetClass="entr" presetSubtype="0" fill="hold" grpId="0" nodeType="withEffect">
                                  <p:stCondLst>
                                    <p:cond delay="6000"/>
                                  </p:stCondLst>
                                  <p:iterate type="wd">
                                    <p:tmPct val="0"/>
                                  </p:iterate>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34" presetClass="emph" presetSubtype="0" fill="hold" grpId="1" nodeType="withEffect">
                                  <p:stCondLst>
                                    <p:cond delay="6500"/>
                                  </p:stCondLst>
                                  <p:iterate type="wd">
                                    <p:tmPct val="10000"/>
                                  </p:iterate>
                                  <p:childTnLst>
                                    <p:animMotion origin="layout" path="M 0.0 0.0 L 0.0 -0.07213" pathEditMode="relative" ptsTypes="">
                                      <p:cBhvr>
                                        <p:cTn id="62" dur="250" accel="50000" decel="50000" autoRev="1" fill="hold">
                                          <p:stCondLst>
                                            <p:cond delay="0"/>
                                          </p:stCondLst>
                                        </p:cTn>
                                        <p:tgtEl>
                                          <p:spTgt spid="17"/>
                                        </p:tgtEl>
                                        <p:attrNameLst>
                                          <p:attrName>ppt_x</p:attrName>
                                          <p:attrName>ppt_y</p:attrName>
                                        </p:attrNameLst>
                                      </p:cBhvr>
                                    </p:animMotion>
                                    <p:animRot by="1500000">
                                      <p:cBhvr>
                                        <p:cTn id="63" dur="125" fill="hold">
                                          <p:stCondLst>
                                            <p:cond delay="0"/>
                                          </p:stCondLst>
                                        </p:cTn>
                                        <p:tgtEl>
                                          <p:spTgt spid="17"/>
                                        </p:tgtEl>
                                        <p:attrNameLst>
                                          <p:attrName>r</p:attrName>
                                        </p:attrNameLst>
                                      </p:cBhvr>
                                    </p:animRot>
                                    <p:animRot by="-1500000">
                                      <p:cBhvr>
                                        <p:cTn id="64" dur="125" fill="hold">
                                          <p:stCondLst>
                                            <p:cond delay="125"/>
                                          </p:stCondLst>
                                        </p:cTn>
                                        <p:tgtEl>
                                          <p:spTgt spid="17"/>
                                        </p:tgtEl>
                                        <p:attrNameLst>
                                          <p:attrName>r</p:attrName>
                                        </p:attrNameLst>
                                      </p:cBhvr>
                                    </p:animRot>
                                    <p:animRot by="-1500000">
                                      <p:cBhvr>
                                        <p:cTn id="65" dur="125" fill="hold">
                                          <p:stCondLst>
                                            <p:cond delay="250"/>
                                          </p:stCondLst>
                                        </p:cTn>
                                        <p:tgtEl>
                                          <p:spTgt spid="17"/>
                                        </p:tgtEl>
                                        <p:attrNameLst>
                                          <p:attrName>r</p:attrName>
                                        </p:attrNameLst>
                                      </p:cBhvr>
                                    </p:animRot>
                                    <p:animRot by="1500000">
                                      <p:cBhvr>
                                        <p:cTn id="66" dur="125" fill="hold">
                                          <p:stCondLst>
                                            <p:cond delay="375"/>
                                          </p:stCondLst>
                                        </p:cTn>
                                        <p:tgtEl>
                                          <p:spTgt spid="17"/>
                                        </p:tgtEl>
                                        <p:attrNameLst>
                                          <p:attrName>r</p:attrName>
                                        </p:attrNameLst>
                                      </p:cBhvr>
                                    </p:animRot>
                                  </p:childTnLst>
                                </p:cTn>
                              </p:par>
                              <p:par>
                                <p:cTn id="67" presetID="16" presetClass="entr" presetSubtype="37" fill="hold" nodeType="withEffect">
                                  <p:stCondLst>
                                    <p:cond delay="1000"/>
                                  </p:stCondLst>
                                  <p:childTnLst>
                                    <p:set>
                                      <p:cBhvr>
                                        <p:cTn id="68" dur="1" fill="hold">
                                          <p:stCondLst>
                                            <p:cond delay="0"/>
                                          </p:stCondLst>
                                        </p:cTn>
                                        <p:tgtEl>
                                          <p:spTgt spid="2053"/>
                                        </p:tgtEl>
                                        <p:attrNameLst>
                                          <p:attrName>style.visibility</p:attrName>
                                        </p:attrNameLst>
                                      </p:cBhvr>
                                      <p:to>
                                        <p:strVal val="visible"/>
                                      </p:to>
                                    </p:set>
                                    <p:animEffect transition="in" filter="barn(outVertical)">
                                      <p:cBhvr>
                                        <p:cTn id="69" dur="500"/>
                                        <p:tgtEl>
                                          <p:spTgt spid="2053"/>
                                        </p:tgtEl>
                                      </p:cBhvr>
                                    </p:animEffect>
                                  </p:childTnLst>
                                </p:cTn>
                              </p:par>
                              <p:par>
                                <p:cTn id="70" presetID="22" presetClass="entr" presetSubtype="8" fill="hold" nodeType="withEffect">
                                  <p:stCondLst>
                                    <p:cond delay="1500"/>
                                  </p:stCondLst>
                                  <p:childTnLst>
                                    <p:set>
                                      <p:cBhvr>
                                        <p:cTn id="71" dur="1" fill="hold">
                                          <p:stCondLst>
                                            <p:cond delay="0"/>
                                          </p:stCondLst>
                                        </p:cTn>
                                        <p:tgtEl>
                                          <p:spTgt spid="8"/>
                                        </p:tgtEl>
                                        <p:attrNameLst>
                                          <p:attrName>style.visibility</p:attrName>
                                        </p:attrNameLst>
                                      </p:cBhvr>
                                      <p:to>
                                        <p:strVal val="visible"/>
                                      </p:to>
                                    </p:set>
                                    <p:animEffect transition="in" filter="wipe(left)">
                                      <p:cBhvr>
                                        <p:cTn id="72" dur="3000"/>
                                        <p:tgtEl>
                                          <p:spTgt spid="8"/>
                                        </p:tgtEl>
                                      </p:cBhvr>
                                    </p:animEffect>
                                  </p:childTnLst>
                                </p:cTn>
                              </p:par>
                              <p:par>
                                <p:cTn id="73" presetID="10" presetClass="entr" presetSubtype="0" fill="hold" grpId="0" nodeType="withEffect">
                                  <p:stCondLst>
                                    <p:cond delay="4500"/>
                                  </p:stCondLst>
                                  <p:iterate type="wd">
                                    <p:tmPct val="0"/>
                                  </p:iterate>
                                  <p:childTnLst>
                                    <p:set>
                                      <p:cBhvr>
                                        <p:cTn id="74" dur="1" fill="hold">
                                          <p:stCondLst>
                                            <p:cond delay="0"/>
                                          </p:stCondLst>
                                        </p:cTn>
                                        <p:tgtEl>
                                          <p:spTgt spid="96"/>
                                        </p:tgtEl>
                                        <p:attrNameLst>
                                          <p:attrName>style.visibility</p:attrName>
                                        </p:attrNameLst>
                                      </p:cBhvr>
                                      <p:to>
                                        <p:strVal val="visible"/>
                                      </p:to>
                                    </p:set>
                                    <p:animEffect transition="in" filter="fade">
                                      <p:cBhvr>
                                        <p:cTn id="75" dur="500"/>
                                        <p:tgtEl>
                                          <p:spTgt spid="96"/>
                                        </p:tgtEl>
                                      </p:cBhvr>
                                    </p:animEffect>
                                  </p:childTnLst>
                                </p:cTn>
                              </p:par>
                              <p:par>
                                <p:cTn id="76" presetID="34" presetClass="emph" presetSubtype="0" fill="hold" grpId="1" nodeType="withEffect">
                                  <p:stCondLst>
                                    <p:cond delay="5000"/>
                                  </p:stCondLst>
                                  <p:iterate type="wd">
                                    <p:tmPct val="10000"/>
                                  </p:iterate>
                                  <p:childTnLst>
                                    <p:animMotion origin="layout" path="M 0.0 0.0 L 0.0 -0.07213" pathEditMode="relative" ptsTypes="">
                                      <p:cBhvr>
                                        <p:cTn id="77" dur="250" accel="50000" decel="50000" autoRev="1" fill="hold">
                                          <p:stCondLst>
                                            <p:cond delay="0"/>
                                          </p:stCondLst>
                                        </p:cTn>
                                        <p:tgtEl>
                                          <p:spTgt spid="96"/>
                                        </p:tgtEl>
                                        <p:attrNameLst>
                                          <p:attrName>ppt_x</p:attrName>
                                          <p:attrName>ppt_y</p:attrName>
                                        </p:attrNameLst>
                                      </p:cBhvr>
                                    </p:animMotion>
                                    <p:animRot by="1500000">
                                      <p:cBhvr>
                                        <p:cTn id="78" dur="125" fill="hold">
                                          <p:stCondLst>
                                            <p:cond delay="0"/>
                                          </p:stCondLst>
                                        </p:cTn>
                                        <p:tgtEl>
                                          <p:spTgt spid="96"/>
                                        </p:tgtEl>
                                        <p:attrNameLst>
                                          <p:attrName>r</p:attrName>
                                        </p:attrNameLst>
                                      </p:cBhvr>
                                    </p:animRot>
                                    <p:animRot by="-1500000">
                                      <p:cBhvr>
                                        <p:cTn id="79" dur="125" fill="hold">
                                          <p:stCondLst>
                                            <p:cond delay="125"/>
                                          </p:stCondLst>
                                        </p:cTn>
                                        <p:tgtEl>
                                          <p:spTgt spid="96"/>
                                        </p:tgtEl>
                                        <p:attrNameLst>
                                          <p:attrName>r</p:attrName>
                                        </p:attrNameLst>
                                      </p:cBhvr>
                                    </p:animRot>
                                    <p:animRot by="-1500000">
                                      <p:cBhvr>
                                        <p:cTn id="80" dur="125" fill="hold">
                                          <p:stCondLst>
                                            <p:cond delay="250"/>
                                          </p:stCondLst>
                                        </p:cTn>
                                        <p:tgtEl>
                                          <p:spTgt spid="96"/>
                                        </p:tgtEl>
                                        <p:attrNameLst>
                                          <p:attrName>r</p:attrName>
                                        </p:attrNameLst>
                                      </p:cBhvr>
                                    </p:animRot>
                                    <p:animRot by="1500000">
                                      <p:cBhvr>
                                        <p:cTn id="81" dur="125" fill="hold">
                                          <p:stCondLst>
                                            <p:cond delay="375"/>
                                          </p:stCondLst>
                                        </p:cTn>
                                        <p:tgtEl>
                                          <p:spTgt spid="96"/>
                                        </p:tgtEl>
                                        <p:attrNameLst>
                                          <p:attrName>r</p:attrName>
                                        </p:attrNameLst>
                                      </p:cBhvr>
                                    </p:animRot>
                                  </p:childTnLst>
                                </p:cTn>
                              </p:par>
                              <p:par>
                                <p:cTn id="82" presetID="16" presetClass="entr" presetSubtype="37" fill="hold" nodeType="withEffect">
                                  <p:stCondLst>
                                    <p:cond delay="1000"/>
                                  </p:stCondLst>
                                  <p:childTnLst>
                                    <p:set>
                                      <p:cBhvr>
                                        <p:cTn id="83" dur="1" fill="hold">
                                          <p:stCondLst>
                                            <p:cond delay="0"/>
                                          </p:stCondLst>
                                        </p:cTn>
                                        <p:tgtEl>
                                          <p:spTgt spid="2052"/>
                                        </p:tgtEl>
                                        <p:attrNameLst>
                                          <p:attrName>style.visibility</p:attrName>
                                        </p:attrNameLst>
                                      </p:cBhvr>
                                      <p:to>
                                        <p:strVal val="visible"/>
                                      </p:to>
                                    </p:set>
                                    <p:animEffect transition="in" filter="barn(outVertical)">
                                      <p:cBhvr>
                                        <p:cTn id="84" dur="1000"/>
                                        <p:tgtEl>
                                          <p:spTgt spid="2052"/>
                                        </p:tgtEl>
                                      </p:cBhvr>
                                    </p:animEffect>
                                  </p:childTnLst>
                                </p:cTn>
                              </p:par>
                              <p:par>
                                <p:cTn id="85" presetID="10" presetClass="entr" presetSubtype="0" fill="hold" grpId="0" nodeType="withEffect">
                                  <p:stCondLst>
                                    <p:cond delay="5000"/>
                                  </p:stCondLst>
                                  <p:iterate type="wd">
                                    <p:tmPct val="0"/>
                                  </p:iterate>
                                  <p:childTnLst>
                                    <p:set>
                                      <p:cBhvr>
                                        <p:cTn id="86" dur="1" fill="hold">
                                          <p:stCondLst>
                                            <p:cond delay="0"/>
                                          </p:stCondLst>
                                        </p:cTn>
                                        <p:tgtEl>
                                          <p:spTgt spid="95"/>
                                        </p:tgtEl>
                                        <p:attrNameLst>
                                          <p:attrName>style.visibility</p:attrName>
                                        </p:attrNameLst>
                                      </p:cBhvr>
                                      <p:to>
                                        <p:strVal val="visible"/>
                                      </p:to>
                                    </p:set>
                                    <p:animEffect transition="in" filter="fade">
                                      <p:cBhvr>
                                        <p:cTn id="87" dur="500"/>
                                        <p:tgtEl>
                                          <p:spTgt spid="95"/>
                                        </p:tgtEl>
                                      </p:cBhvr>
                                    </p:animEffect>
                                  </p:childTnLst>
                                </p:cTn>
                              </p:par>
                              <p:par>
                                <p:cTn id="88" presetID="34" presetClass="emph" presetSubtype="0" fill="hold" grpId="1" nodeType="withEffect">
                                  <p:stCondLst>
                                    <p:cond delay="5400"/>
                                  </p:stCondLst>
                                  <p:iterate type="wd">
                                    <p:tmPct val="10000"/>
                                  </p:iterate>
                                  <p:childTnLst>
                                    <p:animMotion origin="layout" path="M 0.0 0.0 L 0.0 -0.07213" pathEditMode="relative" ptsTypes="">
                                      <p:cBhvr>
                                        <p:cTn id="89" dur="250" accel="50000" decel="50000" autoRev="1" fill="hold">
                                          <p:stCondLst>
                                            <p:cond delay="0"/>
                                          </p:stCondLst>
                                        </p:cTn>
                                        <p:tgtEl>
                                          <p:spTgt spid="95"/>
                                        </p:tgtEl>
                                        <p:attrNameLst>
                                          <p:attrName>ppt_x</p:attrName>
                                          <p:attrName>ppt_y</p:attrName>
                                        </p:attrNameLst>
                                      </p:cBhvr>
                                    </p:animMotion>
                                    <p:animRot by="1500000">
                                      <p:cBhvr>
                                        <p:cTn id="90" dur="125" fill="hold">
                                          <p:stCondLst>
                                            <p:cond delay="0"/>
                                          </p:stCondLst>
                                        </p:cTn>
                                        <p:tgtEl>
                                          <p:spTgt spid="95"/>
                                        </p:tgtEl>
                                        <p:attrNameLst>
                                          <p:attrName>r</p:attrName>
                                        </p:attrNameLst>
                                      </p:cBhvr>
                                    </p:animRot>
                                    <p:animRot by="-1500000">
                                      <p:cBhvr>
                                        <p:cTn id="91" dur="125" fill="hold">
                                          <p:stCondLst>
                                            <p:cond delay="125"/>
                                          </p:stCondLst>
                                        </p:cTn>
                                        <p:tgtEl>
                                          <p:spTgt spid="95"/>
                                        </p:tgtEl>
                                        <p:attrNameLst>
                                          <p:attrName>r</p:attrName>
                                        </p:attrNameLst>
                                      </p:cBhvr>
                                    </p:animRot>
                                    <p:animRot by="-1500000">
                                      <p:cBhvr>
                                        <p:cTn id="92" dur="125" fill="hold">
                                          <p:stCondLst>
                                            <p:cond delay="250"/>
                                          </p:stCondLst>
                                        </p:cTn>
                                        <p:tgtEl>
                                          <p:spTgt spid="95"/>
                                        </p:tgtEl>
                                        <p:attrNameLst>
                                          <p:attrName>r</p:attrName>
                                        </p:attrNameLst>
                                      </p:cBhvr>
                                    </p:animRot>
                                    <p:animRot by="1500000">
                                      <p:cBhvr>
                                        <p:cTn id="93" dur="125" fill="hold">
                                          <p:stCondLst>
                                            <p:cond delay="375"/>
                                          </p:stCondLst>
                                        </p:cTn>
                                        <p:tgtEl>
                                          <p:spTgt spid="95"/>
                                        </p:tgtEl>
                                        <p:attrNameLst>
                                          <p:attrName>r</p:attrName>
                                        </p:attrNameLst>
                                      </p:cBhvr>
                                    </p:animRot>
                                  </p:childTnLst>
                                </p:cTn>
                              </p:par>
                              <p:par>
                                <p:cTn id="94" presetID="22" presetClass="entr" presetSubtype="1" fill="hold" grpId="0" nodeType="withEffect">
                                  <p:stCondLst>
                                    <p:cond delay="7100"/>
                                  </p:stCondLst>
                                  <p:childTnLst>
                                    <p:set>
                                      <p:cBhvr>
                                        <p:cTn id="95" dur="1" fill="hold">
                                          <p:stCondLst>
                                            <p:cond delay="0"/>
                                          </p:stCondLst>
                                        </p:cTn>
                                        <p:tgtEl>
                                          <p:spTgt spid="72"/>
                                        </p:tgtEl>
                                        <p:attrNameLst>
                                          <p:attrName>style.visibility</p:attrName>
                                        </p:attrNameLst>
                                      </p:cBhvr>
                                      <p:to>
                                        <p:strVal val="visible"/>
                                      </p:to>
                                    </p:set>
                                    <p:animEffect transition="in" filter="wipe(up)">
                                      <p:cBhvr>
                                        <p:cTn id="96" dur="1000"/>
                                        <p:tgtEl>
                                          <p:spTgt spid="7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grpId="1" nodeType="clickEffect">
                                  <p:stCondLst>
                                    <p:cond delay="0"/>
                                  </p:stCondLst>
                                  <p:childTnLst>
                                    <p:animEffect transition="out" filter="wipe(down)">
                                      <p:cBhvr>
                                        <p:cTn id="100" dur="1000"/>
                                        <p:tgtEl>
                                          <p:spTgt spid="72"/>
                                        </p:tgtEl>
                                      </p:cBhvr>
                                    </p:animEffect>
                                    <p:set>
                                      <p:cBhvr>
                                        <p:cTn id="101" dur="1" fill="hold">
                                          <p:stCondLst>
                                            <p:cond delay="999"/>
                                          </p:stCondLst>
                                        </p:cTn>
                                        <p:tgtEl>
                                          <p:spTgt spid="72"/>
                                        </p:tgtEl>
                                        <p:attrNameLst>
                                          <p:attrName>style.visibility</p:attrName>
                                        </p:attrNameLst>
                                      </p:cBhvr>
                                      <p:to>
                                        <p:strVal val="hidden"/>
                                      </p:to>
                                    </p:set>
                                  </p:childTnLst>
                                </p:cTn>
                              </p:par>
                              <p:par>
                                <p:cTn id="102" presetID="22" presetClass="entr" presetSubtype="1" fill="hold" grpId="0" nodeType="withEffect">
                                  <p:stCondLst>
                                    <p:cond delay="5700"/>
                                  </p:stCondLst>
                                  <p:childTnLst>
                                    <p:set>
                                      <p:cBhvr>
                                        <p:cTn id="103" dur="1" fill="hold">
                                          <p:stCondLst>
                                            <p:cond delay="0"/>
                                          </p:stCondLst>
                                        </p:cTn>
                                        <p:tgtEl>
                                          <p:spTgt spid="73"/>
                                        </p:tgtEl>
                                        <p:attrNameLst>
                                          <p:attrName>style.visibility</p:attrName>
                                        </p:attrNameLst>
                                      </p:cBhvr>
                                      <p:to>
                                        <p:strVal val="visible"/>
                                      </p:to>
                                    </p:set>
                                    <p:animEffect transition="in" filter="wipe(up)">
                                      <p:cBhvr>
                                        <p:cTn id="104" dur="1000"/>
                                        <p:tgtEl>
                                          <p:spTgt spid="7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1000"/>
                                        <p:tgtEl>
                                          <p:spTgt spid="73"/>
                                        </p:tgtEl>
                                      </p:cBhvr>
                                    </p:animEffect>
                                    <p:set>
                                      <p:cBhvr>
                                        <p:cTn id="109" dur="1" fill="hold">
                                          <p:stCondLst>
                                            <p:cond delay="999"/>
                                          </p:stCondLst>
                                        </p:cTn>
                                        <p:tgtEl>
                                          <p:spTgt spid="73"/>
                                        </p:tgtEl>
                                        <p:attrNameLst>
                                          <p:attrName>style.visibility</p:attrName>
                                        </p:attrNameLst>
                                      </p:cBhvr>
                                      <p:to>
                                        <p:strVal val="hidden"/>
                                      </p:to>
                                    </p:set>
                                  </p:childTnLst>
                                </p:cTn>
                              </p:par>
                              <p:par>
                                <p:cTn id="110" presetID="22" presetClass="entr" presetSubtype="1" fill="hold" grpId="0" nodeType="withEffect">
                                  <p:stCondLst>
                                    <p:cond delay="6000"/>
                                  </p:stCondLst>
                                  <p:childTnLst>
                                    <p:set>
                                      <p:cBhvr>
                                        <p:cTn id="111" dur="1" fill="hold">
                                          <p:stCondLst>
                                            <p:cond delay="0"/>
                                          </p:stCondLst>
                                        </p:cTn>
                                        <p:tgtEl>
                                          <p:spTgt spid="74"/>
                                        </p:tgtEl>
                                        <p:attrNameLst>
                                          <p:attrName>style.visibility</p:attrName>
                                        </p:attrNameLst>
                                      </p:cBhvr>
                                      <p:to>
                                        <p:strVal val="visible"/>
                                      </p:to>
                                    </p:set>
                                    <p:animEffect transition="in" filter="wipe(up)">
                                      <p:cBhvr>
                                        <p:cTn id="112" dur="1000"/>
                                        <p:tgtEl>
                                          <p:spTgt spid="7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grpId="1" nodeType="clickEffect">
                                  <p:stCondLst>
                                    <p:cond delay="0"/>
                                  </p:stCondLst>
                                  <p:childTnLst>
                                    <p:animEffect transition="out" filter="wipe(down)">
                                      <p:cBhvr>
                                        <p:cTn id="116" dur="1000"/>
                                        <p:tgtEl>
                                          <p:spTgt spid="74"/>
                                        </p:tgtEl>
                                      </p:cBhvr>
                                    </p:animEffect>
                                    <p:set>
                                      <p:cBhvr>
                                        <p:cTn id="117" dur="1" fill="hold">
                                          <p:stCondLst>
                                            <p:cond delay="9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uild="allAtOnce" animBg="1"/>
      <p:bldP spid="89" grpId="0" animBg="1"/>
      <p:bldP spid="89" grpId="1" build="allAtOnce" animBg="1"/>
      <p:bldP spid="14" grpId="0"/>
      <p:bldP spid="93" grpId="0"/>
      <p:bldP spid="17" grpId="0"/>
      <p:bldP spid="17" grpId="1"/>
      <p:bldP spid="95" grpId="0"/>
      <p:bldP spid="95" grpId="1"/>
      <p:bldP spid="96" grpId="0"/>
      <p:bldP spid="96" grpId="1"/>
      <p:bldP spid="72" grpId="0" animBg="1"/>
      <p:bldP spid="72" grpId="1" animBg="1"/>
      <p:bldP spid="73" grpId="0" animBg="1"/>
      <p:bldP spid="73" grpId="1" animBg="1"/>
      <p:bldP spid="74" grpId="0" animBg="1"/>
      <p:bldP spid="7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p:cNvCxnSpPr/>
          <p:nvPr/>
        </p:nvCxnSpPr>
        <p:spPr>
          <a:xfrm>
            <a:off x="3962400" y="5317958"/>
            <a:ext cx="0" cy="798346"/>
          </a:xfrm>
          <a:prstGeom prst="line">
            <a:avLst/>
          </a:prstGeom>
        </p:spPr>
        <p:style>
          <a:lnRef idx="1">
            <a:schemeClr val="accent1"/>
          </a:lnRef>
          <a:fillRef idx="0">
            <a:schemeClr val="accent1"/>
          </a:fillRef>
          <a:effectRef idx="0">
            <a:schemeClr val="accent1"/>
          </a:effectRef>
          <a:fontRef idx="minor">
            <a:schemeClr val="tx1"/>
          </a:fontRef>
        </p:style>
      </p:cxnSp>
      <p:sp>
        <p:nvSpPr>
          <p:cNvPr id="4" name="Line Callout 2 (Border and Accent Bar) 3"/>
          <p:cNvSpPr/>
          <p:nvPr/>
        </p:nvSpPr>
        <p:spPr>
          <a:xfrm>
            <a:off x="3886200" y="2590800"/>
            <a:ext cx="4267200" cy="2514600"/>
          </a:xfrm>
          <a:prstGeom prst="accentBorderCallout2">
            <a:avLst>
              <a:gd name="adj1" fmla="val 18750"/>
              <a:gd name="adj2" fmla="val -8333"/>
              <a:gd name="adj3" fmla="val 18750"/>
              <a:gd name="adj4" fmla="val -16667"/>
              <a:gd name="adj5" fmla="val -27920"/>
              <a:gd name="adj6" fmla="val -27876"/>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a:t>Open System Interconnection (OSI) includes set of protocols that attempt to define and standardize the data communication process defined by International Standardization for Organizations.</a:t>
            </a:r>
          </a:p>
          <a:p>
            <a:pPr algn="ctr"/>
            <a:endParaRPr lang="en-US" dirty="0"/>
          </a:p>
        </p:txBody>
      </p:sp>
      <p:cxnSp>
        <p:nvCxnSpPr>
          <p:cNvPr id="46" name="Straight Connector 45"/>
          <p:cNvCxnSpPr/>
          <p:nvPr/>
        </p:nvCxnSpPr>
        <p:spPr>
          <a:xfrm>
            <a:off x="3962400" y="4660734"/>
            <a:ext cx="0" cy="657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62400" y="3990474"/>
            <a:ext cx="0" cy="657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962400" y="3332748"/>
            <a:ext cx="0" cy="657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962400" y="2679534"/>
            <a:ext cx="0" cy="657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3" name="Straight Connector 2052"/>
          <p:cNvCxnSpPr/>
          <p:nvPr/>
        </p:nvCxnSpPr>
        <p:spPr>
          <a:xfrm>
            <a:off x="3962400" y="2033588"/>
            <a:ext cx="0" cy="65722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219200" y="587514"/>
            <a:ext cx="48006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OSI Reference Model</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6" name="Cube 5"/>
          <p:cNvSpPr/>
          <p:nvPr/>
        </p:nvSpPr>
        <p:spPr>
          <a:xfrm>
            <a:off x="1869830" y="1766888"/>
            <a:ext cx="1828800" cy="533400"/>
          </a:xfrm>
          <a:prstGeom prst="cube">
            <a:avLst>
              <a:gd name="adj" fmla="val 14286"/>
            </a:avLst>
          </a:prstGeom>
          <a:solidFill>
            <a:schemeClr val="tx1">
              <a:lumMod val="85000"/>
              <a:lumOff val="15000"/>
            </a:schemeClr>
          </a:solid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Application</a:t>
            </a:r>
          </a:p>
        </p:txBody>
      </p:sp>
      <p:sp>
        <p:nvSpPr>
          <p:cNvPr id="13" name="Cube 12"/>
          <p:cNvSpPr/>
          <p:nvPr/>
        </p:nvSpPr>
        <p:spPr>
          <a:xfrm>
            <a:off x="1869830" y="2424112"/>
            <a:ext cx="1828800" cy="533400"/>
          </a:xfrm>
          <a:prstGeom prst="cube">
            <a:avLst>
              <a:gd name="adj" fmla="val 14286"/>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t>Presentation</a:t>
            </a:r>
          </a:p>
        </p:txBody>
      </p:sp>
      <p:sp>
        <p:nvSpPr>
          <p:cNvPr id="14" name="Cube 13"/>
          <p:cNvSpPr/>
          <p:nvPr/>
        </p:nvSpPr>
        <p:spPr>
          <a:xfrm>
            <a:off x="1869830" y="3109912"/>
            <a:ext cx="1828800" cy="533400"/>
          </a:xfrm>
          <a:prstGeom prst="cube">
            <a:avLst>
              <a:gd name="adj" fmla="val 1428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Session</a:t>
            </a:r>
          </a:p>
        </p:txBody>
      </p:sp>
      <p:sp>
        <p:nvSpPr>
          <p:cNvPr id="15" name="Cube 14"/>
          <p:cNvSpPr/>
          <p:nvPr/>
        </p:nvSpPr>
        <p:spPr>
          <a:xfrm>
            <a:off x="1869830" y="3795712"/>
            <a:ext cx="1828800" cy="533400"/>
          </a:xfrm>
          <a:prstGeom prst="cube">
            <a:avLst>
              <a:gd name="adj" fmla="val 14286"/>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smtClean="0"/>
              <a:t>Transport</a:t>
            </a:r>
          </a:p>
        </p:txBody>
      </p:sp>
      <p:sp>
        <p:nvSpPr>
          <p:cNvPr id="16" name="Cube 15"/>
          <p:cNvSpPr/>
          <p:nvPr/>
        </p:nvSpPr>
        <p:spPr>
          <a:xfrm>
            <a:off x="1869830" y="4481512"/>
            <a:ext cx="1828800" cy="533400"/>
          </a:xfrm>
          <a:prstGeom prst="cube">
            <a:avLst>
              <a:gd name="adj" fmla="val 1428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Network</a:t>
            </a:r>
          </a:p>
        </p:txBody>
      </p:sp>
      <p:sp>
        <p:nvSpPr>
          <p:cNvPr id="17" name="Cube 16"/>
          <p:cNvSpPr/>
          <p:nvPr/>
        </p:nvSpPr>
        <p:spPr>
          <a:xfrm>
            <a:off x="1869830" y="5167312"/>
            <a:ext cx="1828800" cy="533400"/>
          </a:xfrm>
          <a:prstGeom prst="cube">
            <a:avLst>
              <a:gd name="adj" fmla="val 14286"/>
            </a:avLst>
          </a:prstGeom>
          <a:solidFill>
            <a:schemeClr val="accent6">
              <a:lumMod val="75000"/>
            </a:schemeClr>
          </a:solidFill>
          <a:ln>
            <a:solidFill>
              <a:schemeClr val="accent6">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Data Link</a:t>
            </a:r>
          </a:p>
        </p:txBody>
      </p:sp>
      <p:cxnSp>
        <p:nvCxnSpPr>
          <p:cNvPr id="22" name="Straight Connector 21"/>
          <p:cNvCxnSpPr/>
          <p:nvPr/>
        </p:nvCxnSpPr>
        <p:spPr>
          <a:xfrm flipV="1">
            <a:off x="3962400" y="1447800"/>
            <a:ext cx="2895600" cy="5857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Flowchart: Predefined Process 30"/>
          <p:cNvSpPr/>
          <p:nvPr/>
        </p:nvSpPr>
        <p:spPr>
          <a:xfrm>
            <a:off x="6899030" y="1277815"/>
            <a:ext cx="416365" cy="298449"/>
          </a:xfrm>
          <a:prstGeom prst="flowChartPredefinedProcess">
            <a:avLst/>
          </a:prstGeom>
          <a:solidFill>
            <a:srgbClr val="1E4B7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2051" name="Rounded Rectangular Callout 2050"/>
          <p:cNvSpPr/>
          <p:nvPr/>
        </p:nvSpPr>
        <p:spPr>
          <a:xfrm>
            <a:off x="4953000" y="2590800"/>
            <a:ext cx="2971800" cy="3109912"/>
          </a:xfrm>
          <a:prstGeom prst="wedgeRoundRectCallout">
            <a:avLst>
              <a:gd name="adj1" fmla="val -95705"/>
              <a:gd name="adj2" fmla="val -57562"/>
              <a:gd name="adj3" fmla="val 16667"/>
            </a:avLst>
          </a:prstGeom>
          <a:solidFill>
            <a:schemeClr val="tx1">
              <a:lumMod val="85000"/>
              <a:lumOff val="1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t>Serves as the window for users and application processes to access the network services</a:t>
            </a:r>
            <a:endParaRPr lang="en-US" sz="2400" b="1" dirty="0"/>
          </a:p>
        </p:txBody>
      </p:sp>
      <p:sp>
        <p:nvSpPr>
          <p:cNvPr id="36" name="Rounded Rectangular Callout 35"/>
          <p:cNvSpPr/>
          <p:nvPr/>
        </p:nvSpPr>
        <p:spPr>
          <a:xfrm>
            <a:off x="4953000" y="2590800"/>
            <a:ext cx="2971800" cy="3109912"/>
          </a:xfrm>
          <a:prstGeom prst="wedgeRoundRectCallout">
            <a:avLst>
              <a:gd name="adj1" fmla="val -98404"/>
              <a:gd name="adj2" fmla="val -46213"/>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t>Formats the data to be presented to the application layer. It can be viewed as the “Translator” for network</a:t>
            </a:r>
            <a:endParaRPr lang="en-US" sz="2400" b="1" dirty="0"/>
          </a:p>
        </p:txBody>
      </p:sp>
      <p:sp>
        <p:nvSpPr>
          <p:cNvPr id="40" name="Rounded Rectangular Callout 39"/>
          <p:cNvSpPr/>
          <p:nvPr/>
        </p:nvSpPr>
        <p:spPr>
          <a:xfrm>
            <a:off x="4953000" y="2590800"/>
            <a:ext cx="2971800" cy="3109912"/>
          </a:xfrm>
          <a:prstGeom prst="wedgeRoundRectCallout">
            <a:avLst>
              <a:gd name="adj1" fmla="val -96784"/>
              <a:gd name="adj2" fmla="val -27127"/>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Allows session establishment between processes running on different stations</a:t>
            </a:r>
            <a:endParaRPr lang="en-US" sz="2400" b="1" dirty="0"/>
          </a:p>
        </p:txBody>
      </p:sp>
      <p:sp>
        <p:nvSpPr>
          <p:cNvPr id="43" name="Rounded Rectangular Callout 42"/>
          <p:cNvSpPr/>
          <p:nvPr/>
        </p:nvSpPr>
        <p:spPr>
          <a:xfrm>
            <a:off x="4953000" y="2590800"/>
            <a:ext cx="2971800" cy="3109912"/>
          </a:xfrm>
          <a:prstGeom prst="wedgeRoundRectCallout">
            <a:avLst>
              <a:gd name="adj1" fmla="val -96244"/>
              <a:gd name="adj2" fmla="val 2792"/>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b="1" dirty="0" smtClean="0"/>
              <a:t>Ensure the messages are delivered error-free, in sequence, and with no losses or duplications</a:t>
            </a:r>
            <a:endParaRPr lang="en-US" sz="2400" b="1" dirty="0"/>
          </a:p>
        </p:txBody>
      </p:sp>
      <p:sp>
        <p:nvSpPr>
          <p:cNvPr id="45" name="Rounded Rectangular Callout 44"/>
          <p:cNvSpPr/>
          <p:nvPr/>
        </p:nvSpPr>
        <p:spPr>
          <a:xfrm>
            <a:off x="4953000" y="2590800"/>
            <a:ext cx="2971800" cy="3109912"/>
          </a:xfrm>
          <a:prstGeom prst="wedgeRoundRectCallout">
            <a:avLst>
              <a:gd name="adj1" fmla="val -92464"/>
              <a:gd name="adj2" fmla="val 22910"/>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t>Controls the operations of the subnet, deciding which physical path the data takes</a:t>
            </a:r>
            <a:endParaRPr lang="en-US" sz="2400" b="1" dirty="0"/>
          </a:p>
        </p:txBody>
      </p:sp>
      <p:sp>
        <p:nvSpPr>
          <p:cNvPr id="47" name="Rounded Rectangular Callout 46"/>
          <p:cNvSpPr/>
          <p:nvPr/>
        </p:nvSpPr>
        <p:spPr>
          <a:xfrm>
            <a:off x="4953000" y="2590800"/>
            <a:ext cx="2971800" cy="3109912"/>
          </a:xfrm>
          <a:prstGeom prst="wedgeRoundRectCallout">
            <a:avLst>
              <a:gd name="adj1" fmla="val -95702"/>
              <a:gd name="adj2" fmla="val 42512"/>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b="1" dirty="0" smtClean="0"/>
              <a:t>Provides error-free transfer of data frames from one node to another over the Physical layer</a:t>
            </a:r>
            <a:endParaRPr lang="en-US" sz="2400" b="1" dirty="0"/>
          </a:p>
        </p:txBody>
      </p:sp>
      <p:sp>
        <p:nvSpPr>
          <p:cNvPr id="49" name="Rounded Rectangular Callout 48"/>
          <p:cNvSpPr/>
          <p:nvPr/>
        </p:nvSpPr>
        <p:spPr>
          <a:xfrm>
            <a:off x="4953000" y="2590800"/>
            <a:ext cx="2971800" cy="3109912"/>
          </a:xfrm>
          <a:prstGeom prst="wedgeRoundRectCallout">
            <a:avLst>
              <a:gd name="adj1" fmla="val -95160"/>
              <a:gd name="adj2" fmla="val 65208"/>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t>Concerned with the transmission and reception of the unstructured raw bit stream over the physical medium</a:t>
            </a:r>
            <a:endParaRPr lang="en-US" sz="2400" b="1" dirty="0"/>
          </a:p>
        </p:txBody>
      </p:sp>
      <p:pic>
        <p:nvPicPr>
          <p:cNvPr id="2050" name="Picture 2" descr="C:\Users\Yougeshwar\Pictures\mycomputer - Cop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511175"/>
            <a:ext cx="1622425" cy="1622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57400" y="5943600"/>
            <a:ext cx="990600" cy="400110"/>
          </a:xfrm>
          <a:prstGeom prst="rect">
            <a:avLst/>
          </a:prstGeom>
          <a:noFill/>
        </p:spPr>
        <p:txBody>
          <a:bodyPr wrap="square" rtlCol="0">
            <a:spAutoFit/>
          </a:bodyPr>
          <a:lstStyle/>
          <a:p>
            <a:r>
              <a:rPr lang="en-US" sz="2000" b="1" dirty="0" smtClean="0"/>
              <a:t>010101</a:t>
            </a:r>
            <a:endParaRPr lang="en-US" sz="2000" b="1" dirty="0"/>
          </a:p>
        </p:txBody>
      </p:sp>
      <p:sp>
        <p:nvSpPr>
          <p:cNvPr id="18" name="Cube 17"/>
          <p:cNvSpPr/>
          <p:nvPr/>
        </p:nvSpPr>
        <p:spPr>
          <a:xfrm>
            <a:off x="1869830" y="5849604"/>
            <a:ext cx="1828800" cy="533400"/>
          </a:xfrm>
          <a:prstGeom prst="cube">
            <a:avLst>
              <a:gd name="adj" fmla="val 14286"/>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Physical</a:t>
            </a:r>
          </a:p>
        </p:txBody>
      </p:sp>
    </p:spTree>
    <p:extLst>
      <p:ext uri="{BB962C8B-B14F-4D97-AF65-F5344CB8AC3E}">
        <p14:creationId xmlns:p14="http://schemas.microsoft.com/office/powerpoint/2010/main" val="19628332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170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xit" presetSubtype="0" fill="hold" grpId="1" nodeType="clickEffect">
                                  <p:stCondLst>
                                    <p:cond delay="0"/>
                                  </p:stCondLst>
                                  <p:childTnLst>
                                    <p:anim calcmode="lin" valueType="num">
                                      <p:cBhvr>
                                        <p:cTn id="19" dur="1000"/>
                                        <p:tgtEl>
                                          <p:spTgt spid="4"/>
                                        </p:tgtEl>
                                        <p:attrNameLst>
                                          <p:attrName>ppt_w</p:attrName>
                                        </p:attrNameLst>
                                      </p:cBhvr>
                                      <p:tavLst>
                                        <p:tav tm="0">
                                          <p:val>
                                            <p:strVal val="ppt_w"/>
                                          </p:val>
                                        </p:tav>
                                        <p:tav tm="100000">
                                          <p:val>
                                            <p:fltVal val="0"/>
                                          </p:val>
                                        </p:tav>
                                      </p:tavLst>
                                    </p:anim>
                                    <p:anim calcmode="lin" valueType="num">
                                      <p:cBhvr>
                                        <p:cTn id="20" dur="1000"/>
                                        <p:tgtEl>
                                          <p:spTgt spid="4"/>
                                        </p:tgtEl>
                                        <p:attrNameLst>
                                          <p:attrName>ppt_h</p:attrName>
                                        </p:attrNameLst>
                                      </p:cBhvr>
                                      <p:tavLst>
                                        <p:tav tm="0">
                                          <p:val>
                                            <p:strVal val="ppt_h"/>
                                          </p:val>
                                        </p:tav>
                                        <p:tav tm="100000">
                                          <p:val>
                                            <p:fltVal val="0"/>
                                          </p:val>
                                        </p:tav>
                                      </p:tavLst>
                                    </p:anim>
                                    <p:anim calcmode="lin" valueType="num">
                                      <p:cBhvr>
                                        <p:cTn id="21" dur="1000"/>
                                        <p:tgtEl>
                                          <p:spTgt spid="4"/>
                                        </p:tgtEl>
                                        <p:attrNameLst>
                                          <p:attrName>style.rotation</p:attrName>
                                        </p:attrNameLst>
                                      </p:cBhvr>
                                      <p:tavLst>
                                        <p:tav tm="0">
                                          <p:val>
                                            <p:fltVal val="0"/>
                                          </p:val>
                                        </p:tav>
                                        <p:tav tm="100000">
                                          <p:val>
                                            <p:fltVal val="90"/>
                                          </p:val>
                                        </p:tav>
                                      </p:tavLst>
                                    </p:anim>
                                    <p:animEffect transition="out" filter="fade">
                                      <p:cBhvr>
                                        <p:cTn id="22" dur="1000"/>
                                        <p:tgtEl>
                                          <p:spTgt spid="4"/>
                                        </p:tgtEl>
                                      </p:cBhvr>
                                    </p:animEffect>
                                    <p:set>
                                      <p:cBhvr>
                                        <p:cTn id="23" dur="1" fill="hold">
                                          <p:stCondLst>
                                            <p:cond delay="999"/>
                                          </p:stCondLst>
                                        </p:cTn>
                                        <p:tgtEl>
                                          <p:spTgt spid="4"/>
                                        </p:tgtEl>
                                        <p:attrNameLst>
                                          <p:attrName>style.visibility</p:attrName>
                                        </p:attrNameLst>
                                      </p:cBhvr>
                                      <p:to>
                                        <p:strVal val="hidden"/>
                                      </p:to>
                                    </p:set>
                                  </p:childTnLst>
                                </p:cTn>
                              </p:par>
                              <p:par>
                                <p:cTn id="24" presetID="22" presetClass="entr" presetSubtype="2" fill="hold" nodeType="withEffect">
                                  <p:stCondLst>
                                    <p:cond delay="1000"/>
                                  </p:stCondLst>
                                  <p:childTnLst>
                                    <p:set>
                                      <p:cBhvr>
                                        <p:cTn id="25" dur="1" fill="hold">
                                          <p:stCondLst>
                                            <p:cond delay="0"/>
                                          </p:stCondLst>
                                        </p:cTn>
                                        <p:tgtEl>
                                          <p:spTgt spid="2050"/>
                                        </p:tgtEl>
                                        <p:attrNameLst>
                                          <p:attrName>style.visibility</p:attrName>
                                        </p:attrNameLst>
                                      </p:cBhvr>
                                      <p:to>
                                        <p:strVal val="visible"/>
                                      </p:to>
                                    </p:set>
                                    <p:animEffect transition="in" filter="wipe(right)">
                                      <p:cBhvr>
                                        <p:cTn id="26" dur="1000"/>
                                        <p:tgtEl>
                                          <p:spTgt spid="2050"/>
                                        </p:tgtEl>
                                      </p:cBhvr>
                                    </p:animEffect>
                                  </p:childTnLst>
                                </p:cTn>
                              </p:par>
                              <p:par>
                                <p:cTn id="27" presetID="10" presetClass="entr" presetSubtype="0" fill="hold" grpId="1" nodeType="withEffect">
                                  <p:stCondLst>
                                    <p:cond delay="200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22" presetClass="entr" presetSubtype="1" fill="hold" grpId="0" nodeType="withEffect">
                                  <p:stCondLst>
                                    <p:cond delay="270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par>
                                <p:cTn id="33" presetID="22" presetClass="entr" presetSubtype="2" fill="hold" nodeType="withEffect">
                                  <p:stCondLst>
                                    <p:cond delay="3200"/>
                                  </p:stCondLst>
                                  <p:childTnLst>
                                    <p:set>
                                      <p:cBhvr>
                                        <p:cTn id="34" dur="1" fill="hold">
                                          <p:stCondLst>
                                            <p:cond delay="0"/>
                                          </p:stCondLst>
                                        </p:cTn>
                                        <p:tgtEl>
                                          <p:spTgt spid="22"/>
                                        </p:tgtEl>
                                        <p:attrNameLst>
                                          <p:attrName>style.visibility</p:attrName>
                                        </p:attrNameLst>
                                      </p:cBhvr>
                                      <p:to>
                                        <p:strVal val="visible"/>
                                      </p:to>
                                    </p:set>
                                    <p:animEffect transition="in" filter="wipe(right)">
                                      <p:cBhvr>
                                        <p:cTn id="35" dur="1000"/>
                                        <p:tgtEl>
                                          <p:spTgt spid="22"/>
                                        </p:tgtEl>
                                      </p:cBhvr>
                                    </p:animEffect>
                                  </p:childTnLst>
                                </p:cTn>
                              </p:par>
                              <p:par>
                                <p:cTn id="36" presetID="38" presetClass="path" presetSubtype="0" accel="50000" decel="50000" fill="hold" grpId="0" nodeType="withEffect">
                                  <p:stCondLst>
                                    <p:cond delay="4200"/>
                                  </p:stCondLst>
                                  <p:childTnLst>
                                    <p:animMotion origin="layout" path="M 3.05556E-6 -0.00115 L -0.18594 -0.00115 L -0.18594 0.08278 L -0.34723 0.08278 " pathEditMode="relative" rAng="0" ptsTypes="FFFF">
                                      <p:cBhvr>
                                        <p:cTn id="37" dur="2000" fill="hold"/>
                                        <p:tgtEl>
                                          <p:spTgt spid="31"/>
                                        </p:tgtEl>
                                        <p:attrNameLst>
                                          <p:attrName>ppt_x</p:attrName>
                                          <p:attrName>ppt_y</p:attrName>
                                        </p:attrNameLst>
                                      </p:cBhvr>
                                      <p:rCtr x="-17361" y="4185"/>
                                    </p:animMotion>
                                  </p:childTnLst>
                                </p:cTn>
                              </p:par>
                              <p:par>
                                <p:cTn id="38" presetID="31" presetClass="entr" presetSubtype="0" fill="hold" grpId="0" nodeType="withEffect">
                                  <p:stCondLst>
                                    <p:cond delay="6300"/>
                                  </p:stCondLst>
                                  <p:childTnLst>
                                    <p:set>
                                      <p:cBhvr>
                                        <p:cTn id="39" dur="1" fill="hold">
                                          <p:stCondLst>
                                            <p:cond delay="0"/>
                                          </p:stCondLst>
                                        </p:cTn>
                                        <p:tgtEl>
                                          <p:spTgt spid="2051"/>
                                        </p:tgtEl>
                                        <p:attrNameLst>
                                          <p:attrName>style.visibility</p:attrName>
                                        </p:attrNameLst>
                                      </p:cBhvr>
                                      <p:to>
                                        <p:strVal val="visible"/>
                                      </p:to>
                                    </p:set>
                                    <p:anim calcmode="lin" valueType="num">
                                      <p:cBhvr>
                                        <p:cTn id="40" dur="1000" fill="hold"/>
                                        <p:tgtEl>
                                          <p:spTgt spid="2051"/>
                                        </p:tgtEl>
                                        <p:attrNameLst>
                                          <p:attrName>ppt_w</p:attrName>
                                        </p:attrNameLst>
                                      </p:cBhvr>
                                      <p:tavLst>
                                        <p:tav tm="0">
                                          <p:val>
                                            <p:fltVal val="0"/>
                                          </p:val>
                                        </p:tav>
                                        <p:tav tm="100000">
                                          <p:val>
                                            <p:strVal val="#ppt_w"/>
                                          </p:val>
                                        </p:tav>
                                      </p:tavLst>
                                    </p:anim>
                                    <p:anim calcmode="lin" valueType="num">
                                      <p:cBhvr>
                                        <p:cTn id="41" dur="1000" fill="hold"/>
                                        <p:tgtEl>
                                          <p:spTgt spid="2051"/>
                                        </p:tgtEl>
                                        <p:attrNameLst>
                                          <p:attrName>ppt_h</p:attrName>
                                        </p:attrNameLst>
                                      </p:cBhvr>
                                      <p:tavLst>
                                        <p:tav tm="0">
                                          <p:val>
                                            <p:fltVal val="0"/>
                                          </p:val>
                                        </p:tav>
                                        <p:tav tm="100000">
                                          <p:val>
                                            <p:strVal val="#ppt_h"/>
                                          </p:val>
                                        </p:tav>
                                      </p:tavLst>
                                    </p:anim>
                                    <p:anim calcmode="lin" valueType="num">
                                      <p:cBhvr>
                                        <p:cTn id="42" dur="1000" fill="hold"/>
                                        <p:tgtEl>
                                          <p:spTgt spid="2051"/>
                                        </p:tgtEl>
                                        <p:attrNameLst>
                                          <p:attrName>style.rotation</p:attrName>
                                        </p:attrNameLst>
                                      </p:cBhvr>
                                      <p:tavLst>
                                        <p:tav tm="0">
                                          <p:val>
                                            <p:fltVal val="90"/>
                                          </p:val>
                                        </p:tav>
                                        <p:tav tm="100000">
                                          <p:val>
                                            <p:fltVal val="0"/>
                                          </p:val>
                                        </p:tav>
                                      </p:tavLst>
                                    </p:anim>
                                    <p:animEffect transition="in" filter="fade">
                                      <p:cBhvr>
                                        <p:cTn id="43" dur="1000"/>
                                        <p:tgtEl>
                                          <p:spTgt spid="2051"/>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xit" presetSubtype="0" fill="hold" grpId="1" nodeType="clickEffect">
                                  <p:stCondLst>
                                    <p:cond delay="0"/>
                                  </p:stCondLst>
                                  <p:childTnLst>
                                    <p:anim calcmode="lin" valueType="num">
                                      <p:cBhvr>
                                        <p:cTn id="47" dur="1000"/>
                                        <p:tgtEl>
                                          <p:spTgt spid="2051"/>
                                        </p:tgtEl>
                                        <p:attrNameLst>
                                          <p:attrName>ppt_w</p:attrName>
                                        </p:attrNameLst>
                                      </p:cBhvr>
                                      <p:tavLst>
                                        <p:tav tm="0">
                                          <p:val>
                                            <p:strVal val="ppt_w"/>
                                          </p:val>
                                        </p:tav>
                                        <p:tav tm="100000">
                                          <p:val>
                                            <p:fltVal val="0"/>
                                          </p:val>
                                        </p:tav>
                                      </p:tavLst>
                                    </p:anim>
                                    <p:anim calcmode="lin" valueType="num">
                                      <p:cBhvr>
                                        <p:cTn id="48" dur="1000"/>
                                        <p:tgtEl>
                                          <p:spTgt spid="2051"/>
                                        </p:tgtEl>
                                        <p:attrNameLst>
                                          <p:attrName>ppt_h</p:attrName>
                                        </p:attrNameLst>
                                      </p:cBhvr>
                                      <p:tavLst>
                                        <p:tav tm="0">
                                          <p:val>
                                            <p:strVal val="ppt_h"/>
                                          </p:val>
                                        </p:tav>
                                        <p:tav tm="100000">
                                          <p:val>
                                            <p:fltVal val="0"/>
                                          </p:val>
                                        </p:tav>
                                      </p:tavLst>
                                    </p:anim>
                                    <p:anim calcmode="lin" valueType="num">
                                      <p:cBhvr>
                                        <p:cTn id="49" dur="1000"/>
                                        <p:tgtEl>
                                          <p:spTgt spid="2051"/>
                                        </p:tgtEl>
                                        <p:attrNameLst>
                                          <p:attrName>style.rotation</p:attrName>
                                        </p:attrNameLst>
                                      </p:cBhvr>
                                      <p:tavLst>
                                        <p:tav tm="0">
                                          <p:val>
                                            <p:fltVal val="0"/>
                                          </p:val>
                                        </p:tav>
                                        <p:tav tm="100000">
                                          <p:val>
                                            <p:fltVal val="90"/>
                                          </p:val>
                                        </p:tav>
                                      </p:tavLst>
                                    </p:anim>
                                    <p:animEffect transition="out" filter="fade">
                                      <p:cBhvr>
                                        <p:cTn id="50" dur="1000"/>
                                        <p:tgtEl>
                                          <p:spTgt spid="2051"/>
                                        </p:tgtEl>
                                      </p:cBhvr>
                                    </p:animEffect>
                                    <p:set>
                                      <p:cBhvr>
                                        <p:cTn id="51" dur="1" fill="hold">
                                          <p:stCondLst>
                                            <p:cond delay="999"/>
                                          </p:stCondLst>
                                        </p:cTn>
                                        <p:tgtEl>
                                          <p:spTgt spid="2051"/>
                                        </p:tgtEl>
                                        <p:attrNameLst>
                                          <p:attrName>style.visibility</p:attrName>
                                        </p:attrNameLst>
                                      </p:cBhvr>
                                      <p:to>
                                        <p:strVal val="hidden"/>
                                      </p:to>
                                    </p:set>
                                  </p:childTnLst>
                                </p:cTn>
                              </p:par>
                              <p:par>
                                <p:cTn id="52" presetID="22" presetClass="entr" presetSubtype="1" fill="hold" nodeType="withEffect">
                                  <p:stCondLst>
                                    <p:cond delay="1000"/>
                                  </p:stCondLst>
                                  <p:childTnLst>
                                    <p:set>
                                      <p:cBhvr>
                                        <p:cTn id="53" dur="1" fill="hold">
                                          <p:stCondLst>
                                            <p:cond delay="0"/>
                                          </p:stCondLst>
                                        </p:cTn>
                                        <p:tgtEl>
                                          <p:spTgt spid="2053"/>
                                        </p:tgtEl>
                                        <p:attrNameLst>
                                          <p:attrName>style.visibility</p:attrName>
                                        </p:attrNameLst>
                                      </p:cBhvr>
                                      <p:to>
                                        <p:strVal val="visible"/>
                                      </p:to>
                                    </p:set>
                                    <p:animEffect transition="in" filter="wipe(up)">
                                      <p:cBhvr>
                                        <p:cTn id="54" dur="500"/>
                                        <p:tgtEl>
                                          <p:spTgt spid="2053"/>
                                        </p:tgtEl>
                                      </p:cBhvr>
                                    </p:animEffect>
                                  </p:childTnLst>
                                </p:cTn>
                              </p:par>
                              <p:par>
                                <p:cTn id="55" presetID="22" presetClass="entr" presetSubtype="1" fill="hold" grpId="0" nodeType="withEffect">
                                  <p:stCondLst>
                                    <p:cond delay="1600"/>
                                  </p:stCondLst>
                                  <p:childTnLst>
                                    <p:set>
                                      <p:cBhvr>
                                        <p:cTn id="56" dur="1" fill="hold">
                                          <p:stCondLst>
                                            <p:cond delay="0"/>
                                          </p:stCondLst>
                                        </p:cTn>
                                        <p:tgtEl>
                                          <p:spTgt spid="13"/>
                                        </p:tgtEl>
                                        <p:attrNameLst>
                                          <p:attrName>style.visibility</p:attrName>
                                        </p:attrNameLst>
                                      </p:cBhvr>
                                      <p:to>
                                        <p:strVal val="visible"/>
                                      </p:to>
                                    </p:set>
                                    <p:animEffect transition="in" filter="wipe(up)">
                                      <p:cBhvr>
                                        <p:cTn id="57" dur="600"/>
                                        <p:tgtEl>
                                          <p:spTgt spid="13"/>
                                        </p:tgtEl>
                                      </p:cBhvr>
                                    </p:animEffect>
                                  </p:childTnLst>
                                </p:cTn>
                              </p:par>
                              <p:par>
                                <p:cTn id="58" presetID="42" presetClass="path" presetSubtype="0" accel="50000" decel="50000" fill="hold" grpId="2" nodeType="withEffect">
                                  <p:stCondLst>
                                    <p:cond delay="2200"/>
                                  </p:stCondLst>
                                  <p:childTnLst>
                                    <p:animMotion origin="layout" path="M -0.34723 0.08278 L -0.34393 0.18058 " pathEditMode="relative" rAng="0" ptsTypes="AA">
                                      <p:cBhvr>
                                        <p:cTn id="59" dur="1000" fill="hold"/>
                                        <p:tgtEl>
                                          <p:spTgt spid="31"/>
                                        </p:tgtEl>
                                        <p:attrNameLst>
                                          <p:attrName>ppt_x</p:attrName>
                                          <p:attrName>ppt_y</p:attrName>
                                        </p:attrNameLst>
                                      </p:cBhvr>
                                      <p:rCtr x="156" y="4879"/>
                                    </p:animMotion>
                                  </p:childTnLst>
                                </p:cTn>
                              </p:par>
                              <p:par>
                                <p:cTn id="60" presetID="31" presetClass="entr" presetSubtype="0" fill="hold" grpId="0" nodeType="withEffect">
                                  <p:stCondLst>
                                    <p:cond delay="3300"/>
                                  </p:stCondLst>
                                  <p:childTnLst>
                                    <p:set>
                                      <p:cBhvr>
                                        <p:cTn id="61" dur="1" fill="hold">
                                          <p:stCondLst>
                                            <p:cond delay="0"/>
                                          </p:stCondLst>
                                        </p:cTn>
                                        <p:tgtEl>
                                          <p:spTgt spid="36"/>
                                        </p:tgtEl>
                                        <p:attrNameLst>
                                          <p:attrName>style.visibility</p:attrName>
                                        </p:attrNameLst>
                                      </p:cBhvr>
                                      <p:to>
                                        <p:strVal val="visible"/>
                                      </p:to>
                                    </p:set>
                                    <p:anim calcmode="lin" valueType="num">
                                      <p:cBhvr>
                                        <p:cTn id="62" dur="1000" fill="hold"/>
                                        <p:tgtEl>
                                          <p:spTgt spid="36"/>
                                        </p:tgtEl>
                                        <p:attrNameLst>
                                          <p:attrName>ppt_w</p:attrName>
                                        </p:attrNameLst>
                                      </p:cBhvr>
                                      <p:tavLst>
                                        <p:tav tm="0">
                                          <p:val>
                                            <p:fltVal val="0"/>
                                          </p:val>
                                        </p:tav>
                                        <p:tav tm="100000">
                                          <p:val>
                                            <p:strVal val="#ppt_w"/>
                                          </p:val>
                                        </p:tav>
                                      </p:tavLst>
                                    </p:anim>
                                    <p:anim calcmode="lin" valueType="num">
                                      <p:cBhvr>
                                        <p:cTn id="63" dur="1000" fill="hold"/>
                                        <p:tgtEl>
                                          <p:spTgt spid="36"/>
                                        </p:tgtEl>
                                        <p:attrNameLst>
                                          <p:attrName>ppt_h</p:attrName>
                                        </p:attrNameLst>
                                      </p:cBhvr>
                                      <p:tavLst>
                                        <p:tav tm="0">
                                          <p:val>
                                            <p:fltVal val="0"/>
                                          </p:val>
                                        </p:tav>
                                        <p:tav tm="100000">
                                          <p:val>
                                            <p:strVal val="#ppt_h"/>
                                          </p:val>
                                        </p:tav>
                                      </p:tavLst>
                                    </p:anim>
                                    <p:anim calcmode="lin" valueType="num">
                                      <p:cBhvr>
                                        <p:cTn id="64" dur="1000" fill="hold"/>
                                        <p:tgtEl>
                                          <p:spTgt spid="36"/>
                                        </p:tgtEl>
                                        <p:attrNameLst>
                                          <p:attrName>style.rotation</p:attrName>
                                        </p:attrNameLst>
                                      </p:cBhvr>
                                      <p:tavLst>
                                        <p:tav tm="0">
                                          <p:val>
                                            <p:fltVal val="90"/>
                                          </p:val>
                                        </p:tav>
                                        <p:tav tm="100000">
                                          <p:val>
                                            <p:fltVal val="0"/>
                                          </p:val>
                                        </p:tav>
                                      </p:tavLst>
                                    </p:anim>
                                    <p:animEffect transition="in" filter="fade">
                                      <p:cBhvr>
                                        <p:cTn id="65" dur="1000"/>
                                        <p:tgtEl>
                                          <p:spTgt spid="36"/>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xit" presetSubtype="0" fill="hold" grpId="1" nodeType="clickEffect">
                                  <p:stCondLst>
                                    <p:cond delay="0"/>
                                  </p:stCondLst>
                                  <p:childTnLst>
                                    <p:anim calcmode="lin" valueType="num">
                                      <p:cBhvr>
                                        <p:cTn id="69" dur="1000"/>
                                        <p:tgtEl>
                                          <p:spTgt spid="36"/>
                                        </p:tgtEl>
                                        <p:attrNameLst>
                                          <p:attrName>ppt_w</p:attrName>
                                        </p:attrNameLst>
                                      </p:cBhvr>
                                      <p:tavLst>
                                        <p:tav tm="0">
                                          <p:val>
                                            <p:strVal val="ppt_w"/>
                                          </p:val>
                                        </p:tav>
                                        <p:tav tm="100000">
                                          <p:val>
                                            <p:fltVal val="0"/>
                                          </p:val>
                                        </p:tav>
                                      </p:tavLst>
                                    </p:anim>
                                    <p:anim calcmode="lin" valueType="num">
                                      <p:cBhvr>
                                        <p:cTn id="70" dur="1000"/>
                                        <p:tgtEl>
                                          <p:spTgt spid="36"/>
                                        </p:tgtEl>
                                        <p:attrNameLst>
                                          <p:attrName>ppt_h</p:attrName>
                                        </p:attrNameLst>
                                      </p:cBhvr>
                                      <p:tavLst>
                                        <p:tav tm="0">
                                          <p:val>
                                            <p:strVal val="ppt_h"/>
                                          </p:val>
                                        </p:tav>
                                        <p:tav tm="100000">
                                          <p:val>
                                            <p:fltVal val="0"/>
                                          </p:val>
                                        </p:tav>
                                      </p:tavLst>
                                    </p:anim>
                                    <p:anim calcmode="lin" valueType="num">
                                      <p:cBhvr>
                                        <p:cTn id="71" dur="1000"/>
                                        <p:tgtEl>
                                          <p:spTgt spid="36"/>
                                        </p:tgtEl>
                                        <p:attrNameLst>
                                          <p:attrName>style.rotation</p:attrName>
                                        </p:attrNameLst>
                                      </p:cBhvr>
                                      <p:tavLst>
                                        <p:tav tm="0">
                                          <p:val>
                                            <p:fltVal val="0"/>
                                          </p:val>
                                        </p:tav>
                                        <p:tav tm="100000">
                                          <p:val>
                                            <p:fltVal val="90"/>
                                          </p:val>
                                        </p:tav>
                                      </p:tavLst>
                                    </p:anim>
                                    <p:animEffect transition="out" filter="fade">
                                      <p:cBhvr>
                                        <p:cTn id="72" dur="1000"/>
                                        <p:tgtEl>
                                          <p:spTgt spid="36"/>
                                        </p:tgtEl>
                                      </p:cBhvr>
                                    </p:animEffect>
                                    <p:set>
                                      <p:cBhvr>
                                        <p:cTn id="73" dur="1" fill="hold">
                                          <p:stCondLst>
                                            <p:cond delay="999"/>
                                          </p:stCondLst>
                                        </p:cTn>
                                        <p:tgtEl>
                                          <p:spTgt spid="36"/>
                                        </p:tgtEl>
                                        <p:attrNameLst>
                                          <p:attrName>style.visibility</p:attrName>
                                        </p:attrNameLst>
                                      </p:cBhvr>
                                      <p:to>
                                        <p:strVal val="hidden"/>
                                      </p:to>
                                    </p:set>
                                  </p:childTnLst>
                                </p:cTn>
                              </p:par>
                              <p:par>
                                <p:cTn id="74" presetID="22" presetClass="entr" presetSubtype="1" fill="hold" nodeType="withEffect">
                                  <p:stCondLst>
                                    <p:cond delay="1100"/>
                                  </p:stCondLst>
                                  <p:childTnLst>
                                    <p:set>
                                      <p:cBhvr>
                                        <p:cTn id="75" dur="1" fill="hold">
                                          <p:stCondLst>
                                            <p:cond delay="0"/>
                                          </p:stCondLst>
                                        </p:cTn>
                                        <p:tgtEl>
                                          <p:spTgt spid="39"/>
                                        </p:tgtEl>
                                        <p:attrNameLst>
                                          <p:attrName>style.visibility</p:attrName>
                                        </p:attrNameLst>
                                      </p:cBhvr>
                                      <p:to>
                                        <p:strVal val="visible"/>
                                      </p:to>
                                    </p:set>
                                    <p:animEffect transition="in" filter="wipe(up)">
                                      <p:cBhvr>
                                        <p:cTn id="76" dur="500"/>
                                        <p:tgtEl>
                                          <p:spTgt spid="39"/>
                                        </p:tgtEl>
                                      </p:cBhvr>
                                    </p:animEffect>
                                  </p:childTnLst>
                                </p:cTn>
                              </p:par>
                              <p:par>
                                <p:cTn id="77" presetID="22" presetClass="entr" presetSubtype="1" fill="hold" grpId="0" nodeType="withEffect">
                                  <p:stCondLst>
                                    <p:cond delay="1600"/>
                                  </p:stCondLst>
                                  <p:childTnLst>
                                    <p:set>
                                      <p:cBhvr>
                                        <p:cTn id="78" dur="1" fill="hold">
                                          <p:stCondLst>
                                            <p:cond delay="0"/>
                                          </p:stCondLst>
                                        </p:cTn>
                                        <p:tgtEl>
                                          <p:spTgt spid="14"/>
                                        </p:tgtEl>
                                        <p:attrNameLst>
                                          <p:attrName>style.visibility</p:attrName>
                                        </p:attrNameLst>
                                      </p:cBhvr>
                                      <p:to>
                                        <p:strVal val="visible"/>
                                      </p:to>
                                    </p:set>
                                    <p:animEffect transition="in" filter="wipe(up)">
                                      <p:cBhvr>
                                        <p:cTn id="79" dur="500"/>
                                        <p:tgtEl>
                                          <p:spTgt spid="14"/>
                                        </p:tgtEl>
                                      </p:cBhvr>
                                    </p:animEffect>
                                  </p:childTnLst>
                                </p:cTn>
                              </p:par>
                              <p:par>
                                <p:cTn id="80" presetID="42" presetClass="path" presetSubtype="0" accel="50000" decel="50000" fill="hold" grpId="3" nodeType="withEffect">
                                  <p:stCondLst>
                                    <p:cond delay="2100"/>
                                  </p:stCondLst>
                                  <p:childTnLst>
                                    <p:animMotion origin="layout" path="M -0.34393 0.18289 L -0.34045 0.27815 " pathEditMode="relative" rAng="0" ptsTypes="AA">
                                      <p:cBhvr>
                                        <p:cTn id="81" dur="1000" fill="hold"/>
                                        <p:tgtEl>
                                          <p:spTgt spid="31"/>
                                        </p:tgtEl>
                                        <p:attrNameLst>
                                          <p:attrName>ppt_x</p:attrName>
                                          <p:attrName>ppt_y</p:attrName>
                                        </p:attrNameLst>
                                      </p:cBhvr>
                                      <p:rCtr x="174" y="4763"/>
                                    </p:animMotion>
                                  </p:childTnLst>
                                </p:cTn>
                              </p:par>
                              <p:par>
                                <p:cTn id="82" presetID="31" presetClass="entr" presetSubtype="0" fill="hold" grpId="0" nodeType="withEffect">
                                  <p:stCondLst>
                                    <p:cond delay="3200"/>
                                  </p:stCondLst>
                                  <p:childTnLst>
                                    <p:set>
                                      <p:cBhvr>
                                        <p:cTn id="83" dur="1" fill="hold">
                                          <p:stCondLst>
                                            <p:cond delay="0"/>
                                          </p:stCondLst>
                                        </p:cTn>
                                        <p:tgtEl>
                                          <p:spTgt spid="40"/>
                                        </p:tgtEl>
                                        <p:attrNameLst>
                                          <p:attrName>style.visibility</p:attrName>
                                        </p:attrNameLst>
                                      </p:cBhvr>
                                      <p:to>
                                        <p:strVal val="visible"/>
                                      </p:to>
                                    </p:set>
                                    <p:anim calcmode="lin" valueType="num">
                                      <p:cBhvr>
                                        <p:cTn id="84" dur="1000" fill="hold"/>
                                        <p:tgtEl>
                                          <p:spTgt spid="40"/>
                                        </p:tgtEl>
                                        <p:attrNameLst>
                                          <p:attrName>ppt_w</p:attrName>
                                        </p:attrNameLst>
                                      </p:cBhvr>
                                      <p:tavLst>
                                        <p:tav tm="0">
                                          <p:val>
                                            <p:fltVal val="0"/>
                                          </p:val>
                                        </p:tav>
                                        <p:tav tm="100000">
                                          <p:val>
                                            <p:strVal val="#ppt_w"/>
                                          </p:val>
                                        </p:tav>
                                      </p:tavLst>
                                    </p:anim>
                                    <p:anim calcmode="lin" valueType="num">
                                      <p:cBhvr>
                                        <p:cTn id="85" dur="1000" fill="hold"/>
                                        <p:tgtEl>
                                          <p:spTgt spid="40"/>
                                        </p:tgtEl>
                                        <p:attrNameLst>
                                          <p:attrName>ppt_h</p:attrName>
                                        </p:attrNameLst>
                                      </p:cBhvr>
                                      <p:tavLst>
                                        <p:tav tm="0">
                                          <p:val>
                                            <p:fltVal val="0"/>
                                          </p:val>
                                        </p:tav>
                                        <p:tav tm="100000">
                                          <p:val>
                                            <p:strVal val="#ppt_h"/>
                                          </p:val>
                                        </p:tav>
                                      </p:tavLst>
                                    </p:anim>
                                    <p:anim calcmode="lin" valueType="num">
                                      <p:cBhvr>
                                        <p:cTn id="86" dur="1000" fill="hold"/>
                                        <p:tgtEl>
                                          <p:spTgt spid="40"/>
                                        </p:tgtEl>
                                        <p:attrNameLst>
                                          <p:attrName>style.rotation</p:attrName>
                                        </p:attrNameLst>
                                      </p:cBhvr>
                                      <p:tavLst>
                                        <p:tav tm="0">
                                          <p:val>
                                            <p:fltVal val="90"/>
                                          </p:val>
                                        </p:tav>
                                        <p:tav tm="100000">
                                          <p:val>
                                            <p:fltVal val="0"/>
                                          </p:val>
                                        </p:tav>
                                      </p:tavLst>
                                    </p:anim>
                                    <p:animEffect transition="in" filter="fade">
                                      <p:cBhvr>
                                        <p:cTn id="87" dur="10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31" presetClass="exit" presetSubtype="0" fill="hold" grpId="1" nodeType="clickEffect">
                                  <p:stCondLst>
                                    <p:cond delay="0"/>
                                  </p:stCondLst>
                                  <p:childTnLst>
                                    <p:anim calcmode="lin" valueType="num">
                                      <p:cBhvr>
                                        <p:cTn id="91" dur="1000"/>
                                        <p:tgtEl>
                                          <p:spTgt spid="40"/>
                                        </p:tgtEl>
                                        <p:attrNameLst>
                                          <p:attrName>ppt_w</p:attrName>
                                        </p:attrNameLst>
                                      </p:cBhvr>
                                      <p:tavLst>
                                        <p:tav tm="0">
                                          <p:val>
                                            <p:strVal val="ppt_w"/>
                                          </p:val>
                                        </p:tav>
                                        <p:tav tm="100000">
                                          <p:val>
                                            <p:fltVal val="0"/>
                                          </p:val>
                                        </p:tav>
                                      </p:tavLst>
                                    </p:anim>
                                    <p:anim calcmode="lin" valueType="num">
                                      <p:cBhvr>
                                        <p:cTn id="92" dur="1000"/>
                                        <p:tgtEl>
                                          <p:spTgt spid="40"/>
                                        </p:tgtEl>
                                        <p:attrNameLst>
                                          <p:attrName>ppt_h</p:attrName>
                                        </p:attrNameLst>
                                      </p:cBhvr>
                                      <p:tavLst>
                                        <p:tav tm="0">
                                          <p:val>
                                            <p:strVal val="ppt_h"/>
                                          </p:val>
                                        </p:tav>
                                        <p:tav tm="100000">
                                          <p:val>
                                            <p:fltVal val="0"/>
                                          </p:val>
                                        </p:tav>
                                      </p:tavLst>
                                    </p:anim>
                                    <p:anim calcmode="lin" valueType="num">
                                      <p:cBhvr>
                                        <p:cTn id="93" dur="1000"/>
                                        <p:tgtEl>
                                          <p:spTgt spid="40"/>
                                        </p:tgtEl>
                                        <p:attrNameLst>
                                          <p:attrName>style.rotation</p:attrName>
                                        </p:attrNameLst>
                                      </p:cBhvr>
                                      <p:tavLst>
                                        <p:tav tm="0">
                                          <p:val>
                                            <p:fltVal val="0"/>
                                          </p:val>
                                        </p:tav>
                                        <p:tav tm="100000">
                                          <p:val>
                                            <p:fltVal val="90"/>
                                          </p:val>
                                        </p:tav>
                                      </p:tavLst>
                                    </p:anim>
                                    <p:animEffect transition="out" filter="fade">
                                      <p:cBhvr>
                                        <p:cTn id="94" dur="1000"/>
                                        <p:tgtEl>
                                          <p:spTgt spid="40"/>
                                        </p:tgtEl>
                                      </p:cBhvr>
                                    </p:animEffect>
                                    <p:set>
                                      <p:cBhvr>
                                        <p:cTn id="95" dur="1" fill="hold">
                                          <p:stCondLst>
                                            <p:cond delay="999"/>
                                          </p:stCondLst>
                                        </p:cTn>
                                        <p:tgtEl>
                                          <p:spTgt spid="40"/>
                                        </p:tgtEl>
                                        <p:attrNameLst>
                                          <p:attrName>style.visibility</p:attrName>
                                        </p:attrNameLst>
                                      </p:cBhvr>
                                      <p:to>
                                        <p:strVal val="hidden"/>
                                      </p:to>
                                    </p:set>
                                  </p:childTnLst>
                                </p:cTn>
                              </p:par>
                              <p:par>
                                <p:cTn id="96" presetID="22" presetClass="entr" presetSubtype="1" fill="hold" nodeType="withEffect">
                                  <p:stCondLst>
                                    <p:cond delay="1100"/>
                                  </p:stCondLst>
                                  <p:childTnLst>
                                    <p:set>
                                      <p:cBhvr>
                                        <p:cTn id="97" dur="1" fill="hold">
                                          <p:stCondLst>
                                            <p:cond delay="0"/>
                                          </p:stCondLst>
                                        </p:cTn>
                                        <p:tgtEl>
                                          <p:spTgt spid="41"/>
                                        </p:tgtEl>
                                        <p:attrNameLst>
                                          <p:attrName>style.visibility</p:attrName>
                                        </p:attrNameLst>
                                      </p:cBhvr>
                                      <p:to>
                                        <p:strVal val="visible"/>
                                      </p:to>
                                    </p:set>
                                    <p:animEffect transition="in" filter="wipe(up)">
                                      <p:cBhvr>
                                        <p:cTn id="98" dur="500"/>
                                        <p:tgtEl>
                                          <p:spTgt spid="41"/>
                                        </p:tgtEl>
                                      </p:cBhvr>
                                    </p:animEffect>
                                  </p:childTnLst>
                                </p:cTn>
                              </p:par>
                              <p:par>
                                <p:cTn id="99" presetID="22" presetClass="entr" presetSubtype="1" fill="hold" grpId="0" nodeType="withEffect">
                                  <p:stCondLst>
                                    <p:cond delay="1700"/>
                                  </p:stCondLst>
                                  <p:childTnLst>
                                    <p:set>
                                      <p:cBhvr>
                                        <p:cTn id="100" dur="1" fill="hold">
                                          <p:stCondLst>
                                            <p:cond delay="0"/>
                                          </p:stCondLst>
                                        </p:cTn>
                                        <p:tgtEl>
                                          <p:spTgt spid="15"/>
                                        </p:tgtEl>
                                        <p:attrNameLst>
                                          <p:attrName>style.visibility</p:attrName>
                                        </p:attrNameLst>
                                      </p:cBhvr>
                                      <p:to>
                                        <p:strVal val="visible"/>
                                      </p:to>
                                    </p:set>
                                    <p:animEffect transition="in" filter="wipe(up)">
                                      <p:cBhvr>
                                        <p:cTn id="101" dur="1000"/>
                                        <p:tgtEl>
                                          <p:spTgt spid="15"/>
                                        </p:tgtEl>
                                      </p:cBhvr>
                                    </p:animEffect>
                                  </p:childTnLst>
                                </p:cTn>
                              </p:par>
                              <p:par>
                                <p:cTn id="102" presetID="42" presetClass="path" presetSubtype="0" accel="50000" decel="50000" fill="hold" grpId="4" nodeType="withEffect">
                                  <p:stCondLst>
                                    <p:cond delay="2800"/>
                                  </p:stCondLst>
                                  <p:childTnLst>
                                    <p:animMotion origin="layout" path="M -0.34045 0.27815 L -0.34393 0.37804 " pathEditMode="relative" rAng="0" ptsTypes="AA">
                                      <p:cBhvr>
                                        <p:cTn id="103" dur="1000" fill="hold"/>
                                        <p:tgtEl>
                                          <p:spTgt spid="31"/>
                                        </p:tgtEl>
                                        <p:attrNameLst>
                                          <p:attrName>ppt_x</p:attrName>
                                          <p:attrName>ppt_y</p:attrName>
                                        </p:attrNameLst>
                                      </p:cBhvr>
                                      <p:rCtr x="-174" y="4994"/>
                                    </p:animMotion>
                                  </p:childTnLst>
                                </p:cTn>
                              </p:par>
                              <p:par>
                                <p:cTn id="104" presetID="31" presetClass="entr" presetSubtype="0" fill="hold" grpId="0" nodeType="withEffect">
                                  <p:stCondLst>
                                    <p:cond delay="3800"/>
                                  </p:stCondLst>
                                  <p:childTnLst>
                                    <p:set>
                                      <p:cBhvr>
                                        <p:cTn id="105" dur="1" fill="hold">
                                          <p:stCondLst>
                                            <p:cond delay="0"/>
                                          </p:stCondLst>
                                        </p:cTn>
                                        <p:tgtEl>
                                          <p:spTgt spid="43"/>
                                        </p:tgtEl>
                                        <p:attrNameLst>
                                          <p:attrName>style.visibility</p:attrName>
                                        </p:attrNameLst>
                                      </p:cBhvr>
                                      <p:to>
                                        <p:strVal val="visible"/>
                                      </p:to>
                                    </p:set>
                                    <p:anim calcmode="lin" valueType="num">
                                      <p:cBhvr>
                                        <p:cTn id="106" dur="1000" fill="hold"/>
                                        <p:tgtEl>
                                          <p:spTgt spid="43"/>
                                        </p:tgtEl>
                                        <p:attrNameLst>
                                          <p:attrName>ppt_w</p:attrName>
                                        </p:attrNameLst>
                                      </p:cBhvr>
                                      <p:tavLst>
                                        <p:tav tm="0">
                                          <p:val>
                                            <p:fltVal val="0"/>
                                          </p:val>
                                        </p:tav>
                                        <p:tav tm="100000">
                                          <p:val>
                                            <p:strVal val="#ppt_w"/>
                                          </p:val>
                                        </p:tav>
                                      </p:tavLst>
                                    </p:anim>
                                    <p:anim calcmode="lin" valueType="num">
                                      <p:cBhvr>
                                        <p:cTn id="107" dur="1000" fill="hold"/>
                                        <p:tgtEl>
                                          <p:spTgt spid="43"/>
                                        </p:tgtEl>
                                        <p:attrNameLst>
                                          <p:attrName>ppt_h</p:attrName>
                                        </p:attrNameLst>
                                      </p:cBhvr>
                                      <p:tavLst>
                                        <p:tav tm="0">
                                          <p:val>
                                            <p:fltVal val="0"/>
                                          </p:val>
                                        </p:tav>
                                        <p:tav tm="100000">
                                          <p:val>
                                            <p:strVal val="#ppt_h"/>
                                          </p:val>
                                        </p:tav>
                                      </p:tavLst>
                                    </p:anim>
                                    <p:anim calcmode="lin" valueType="num">
                                      <p:cBhvr>
                                        <p:cTn id="108" dur="1000" fill="hold"/>
                                        <p:tgtEl>
                                          <p:spTgt spid="43"/>
                                        </p:tgtEl>
                                        <p:attrNameLst>
                                          <p:attrName>style.rotation</p:attrName>
                                        </p:attrNameLst>
                                      </p:cBhvr>
                                      <p:tavLst>
                                        <p:tav tm="0">
                                          <p:val>
                                            <p:fltVal val="90"/>
                                          </p:val>
                                        </p:tav>
                                        <p:tav tm="100000">
                                          <p:val>
                                            <p:fltVal val="0"/>
                                          </p:val>
                                        </p:tav>
                                      </p:tavLst>
                                    </p:anim>
                                    <p:animEffect transition="in" filter="fade">
                                      <p:cBhvr>
                                        <p:cTn id="109" dur="10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31" presetClass="exit" presetSubtype="0" fill="hold" grpId="1" nodeType="clickEffect">
                                  <p:stCondLst>
                                    <p:cond delay="0"/>
                                  </p:stCondLst>
                                  <p:childTnLst>
                                    <p:anim calcmode="lin" valueType="num">
                                      <p:cBhvr>
                                        <p:cTn id="113" dur="1000"/>
                                        <p:tgtEl>
                                          <p:spTgt spid="43"/>
                                        </p:tgtEl>
                                        <p:attrNameLst>
                                          <p:attrName>ppt_w</p:attrName>
                                        </p:attrNameLst>
                                      </p:cBhvr>
                                      <p:tavLst>
                                        <p:tav tm="0">
                                          <p:val>
                                            <p:strVal val="ppt_w"/>
                                          </p:val>
                                        </p:tav>
                                        <p:tav tm="100000">
                                          <p:val>
                                            <p:fltVal val="0"/>
                                          </p:val>
                                        </p:tav>
                                      </p:tavLst>
                                    </p:anim>
                                    <p:anim calcmode="lin" valueType="num">
                                      <p:cBhvr>
                                        <p:cTn id="114" dur="1000"/>
                                        <p:tgtEl>
                                          <p:spTgt spid="43"/>
                                        </p:tgtEl>
                                        <p:attrNameLst>
                                          <p:attrName>ppt_h</p:attrName>
                                        </p:attrNameLst>
                                      </p:cBhvr>
                                      <p:tavLst>
                                        <p:tav tm="0">
                                          <p:val>
                                            <p:strVal val="ppt_h"/>
                                          </p:val>
                                        </p:tav>
                                        <p:tav tm="100000">
                                          <p:val>
                                            <p:fltVal val="0"/>
                                          </p:val>
                                        </p:tav>
                                      </p:tavLst>
                                    </p:anim>
                                    <p:anim calcmode="lin" valueType="num">
                                      <p:cBhvr>
                                        <p:cTn id="115" dur="1000"/>
                                        <p:tgtEl>
                                          <p:spTgt spid="43"/>
                                        </p:tgtEl>
                                        <p:attrNameLst>
                                          <p:attrName>style.rotation</p:attrName>
                                        </p:attrNameLst>
                                      </p:cBhvr>
                                      <p:tavLst>
                                        <p:tav tm="0">
                                          <p:val>
                                            <p:fltVal val="0"/>
                                          </p:val>
                                        </p:tav>
                                        <p:tav tm="100000">
                                          <p:val>
                                            <p:fltVal val="90"/>
                                          </p:val>
                                        </p:tav>
                                      </p:tavLst>
                                    </p:anim>
                                    <p:animEffect transition="out" filter="fade">
                                      <p:cBhvr>
                                        <p:cTn id="116" dur="1000"/>
                                        <p:tgtEl>
                                          <p:spTgt spid="43"/>
                                        </p:tgtEl>
                                      </p:cBhvr>
                                    </p:animEffect>
                                    <p:set>
                                      <p:cBhvr>
                                        <p:cTn id="117" dur="1" fill="hold">
                                          <p:stCondLst>
                                            <p:cond delay="999"/>
                                          </p:stCondLst>
                                        </p:cTn>
                                        <p:tgtEl>
                                          <p:spTgt spid="43"/>
                                        </p:tgtEl>
                                        <p:attrNameLst>
                                          <p:attrName>style.visibility</p:attrName>
                                        </p:attrNameLst>
                                      </p:cBhvr>
                                      <p:to>
                                        <p:strVal val="hidden"/>
                                      </p:to>
                                    </p:set>
                                  </p:childTnLst>
                                </p:cTn>
                              </p:par>
                              <p:par>
                                <p:cTn id="118" presetID="22" presetClass="entr" presetSubtype="1" fill="hold" nodeType="withEffect">
                                  <p:stCondLst>
                                    <p:cond delay="1100"/>
                                  </p:stCondLst>
                                  <p:childTnLst>
                                    <p:set>
                                      <p:cBhvr>
                                        <p:cTn id="119" dur="1" fill="hold">
                                          <p:stCondLst>
                                            <p:cond delay="0"/>
                                          </p:stCondLst>
                                        </p:cTn>
                                        <p:tgtEl>
                                          <p:spTgt spid="44"/>
                                        </p:tgtEl>
                                        <p:attrNameLst>
                                          <p:attrName>style.visibility</p:attrName>
                                        </p:attrNameLst>
                                      </p:cBhvr>
                                      <p:to>
                                        <p:strVal val="visible"/>
                                      </p:to>
                                    </p:set>
                                    <p:animEffect transition="in" filter="wipe(up)">
                                      <p:cBhvr>
                                        <p:cTn id="120" dur="500"/>
                                        <p:tgtEl>
                                          <p:spTgt spid="44"/>
                                        </p:tgtEl>
                                      </p:cBhvr>
                                    </p:animEffect>
                                  </p:childTnLst>
                                </p:cTn>
                              </p:par>
                              <p:par>
                                <p:cTn id="121" presetID="22" presetClass="entr" presetSubtype="1" fill="hold" grpId="0" nodeType="withEffect">
                                  <p:stCondLst>
                                    <p:cond delay="1600"/>
                                  </p:stCondLst>
                                  <p:childTnLst>
                                    <p:set>
                                      <p:cBhvr>
                                        <p:cTn id="122" dur="1" fill="hold">
                                          <p:stCondLst>
                                            <p:cond delay="0"/>
                                          </p:stCondLst>
                                        </p:cTn>
                                        <p:tgtEl>
                                          <p:spTgt spid="16"/>
                                        </p:tgtEl>
                                        <p:attrNameLst>
                                          <p:attrName>style.visibility</p:attrName>
                                        </p:attrNameLst>
                                      </p:cBhvr>
                                      <p:to>
                                        <p:strVal val="visible"/>
                                      </p:to>
                                    </p:set>
                                    <p:animEffect transition="in" filter="wipe(up)">
                                      <p:cBhvr>
                                        <p:cTn id="123" dur="1000"/>
                                        <p:tgtEl>
                                          <p:spTgt spid="16"/>
                                        </p:tgtEl>
                                      </p:cBhvr>
                                    </p:animEffect>
                                  </p:childTnLst>
                                </p:cTn>
                              </p:par>
                              <p:par>
                                <p:cTn id="124" presetID="42" presetClass="path" presetSubtype="0" accel="50000" decel="50000" fill="hold" grpId="5" nodeType="withEffect">
                                  <p:stCondLst>
                                    <p:cond delay="2700"/>
                                  </p:stCondLst>
                                  <p:childTnLst>
                                    <p:animMotion origin="layout" path="M -0.34393 0.37804 L -0.34393 0.47792 " pathEditMode="relative" rAng="0" ptsTypes="AA">
                                      <p:cBhvr>
                                        <p:cTn id="125" dur="1000" fill="hold"/>
                                        <p:tgtEl>
                                          <p:spTgt spid="31"/>
                                        </p:tgtEl>
                                        <p:attrNameLst>
                                          <p:attrName>ppt_x</p:attrName>
                                          <p:attrName>ppt_y</p:attrName>
                                        </p:attrNameLst>
                                      </p:cBhvr>
                                      <p:rCtr x="0" y="4994"/>
                                    </p:animMotion>
                                  </p:childTnLst>
                                </p:cTn>
                              </p:par>
                              <p:par>
                                <p:cTn id="126" presetID="31" presetClass="entr" presetSubtype="0" fill="hold" grpId="0" nodeType="withEffect">
                                  <p:stCondLst>
                                    <p:cond delay="3800"/>
                                  </p:stCondLst>
                                  <p:childTnLst>
                                    <p:set>
                                      <p:cBhvr>
                                        <p:cTn id="127" dur="1" fill="hold">
                                          <p:stCondLst>
                                            <p:cond delay="0"/>
                                          </p:stCondLst>
                                        </p:cTn>
                                        <p:tgtEl>
                                          <p:spTgt spid="45"/>
                                        </p:tgtEl>
                                        <p:attrNameLst>
                                          <p:attrName>style.visibility</p:attrName>
                                        </p:attrNameLst>
                                      </p:cBhvr>
                                      <p:to>
                                        <p:strVal val="visible"/>
                                      </p:to>
                                    </p:set>
                                    <p:anim calcmode="lin" valueType="num">
                                      <p:cBhvr>
                                        <p:cTn id="128" dur="1000" fill="hold"/>
                                        <p:tgtEl>
                                          <p:spTgt spid="45"/>
                                        </p:tgtEl>
                                        <p:attrNameLst>
                                          <p:attrName>ppt_w</p:attrName>
                                        </p:attrNameLst>
                                      </p:cBhvr>
                                      <p:tavLst>
                                        <p:tav tm="0">
                                          <p:val>
                                            <p:fltVal val="0"/>
                                          </p:val>
                                        </p:tav>
                                        <p:tav tm="100000">
                                          <p:val>
                                            <p:strVal val="#ppt_w"/>
                                          </p:val>
                                        </p:tav>
                                      </p:tavLst>
                                    </p:anim>
                                    <p:anim calcmode="lin" valueType="num">
                                      <p:cBhvr>
                                        <p:cTn id="129" dur="1000" fill="hold"/>
                                        <p:tgtEl>
                                          <p:spTgt spid="45"/>
                                        </p:tgtEl>
                                        <p:attrNameLst>
                                          <p:attrName>ppt_h</p:attrName>
                                        </p:attrNameLst>
                                      </p:cBhvr>
                                      <p:tavLst>
                                        <p:tav tm="0">
                                          <p:val>
                                            <p:fltVal val="0"/>
                                          </p:val>
                                        </p:tav>
                                        <p:tav tm="100000">
                                          <p:val>
                                            <p:strVal val="#ppt_h"/>
                                          </p:val>
                                        </p:tav>
                                      </p:tavLst>
                                    </p:anim>
                                    <p:anim calcmode="lin" valueType="num">
                                      <p:cBhvr>
                                        <p:cTn id="130" dur="1000" fill="hold"/>
                                        <p:tgtEl>
                                          <p:spTgt spid="45"/>
                                        </p:tgtEl>
                                        <p:attrNameLst>
                                          <p:attrName>style.rotation</p:attrName>
                                        </p:attrNameLst>
                                      </p:cBhvr>
                                      <p:tavLst>
                                        <p:tav tm="0">
                                          <p:val>
                                            <p:fltVal val="90"/>
                                          </p:val>
                                        </p:tav>
                                        <p:tav tm="100000">
                                          <p:val>
                                            <p:fltVal val="0"/>
                                          </p:val>
                                        </p:tav>
                                      </p:tavLst>
                                    </p:anim>
                                    <p:animEffect transition="in" filter="fade">
                                      <p:cBhvr>
                                        <p:cTn id="131" dur="1000"/>
                                        <p:tgtEl>
                                          <p:spTgt spid="45"/>
                                        </p:tgtEl>
                                      </p:cBhvr>
                                    </p:animEffect>
                                  </p:childTnLst>
                                </p:cTn>
                              </p:par>
                            </p:childTnLst>
                          </p:cTn>
                        </p:par>
                      </p:childTnLst>
                    </p:cTn>
                  </p:par>
                  <p:par>
                    <p:cTn id="132" fill="hold">
                      <p:stCondLst>
                        <p:cond delay="indefinite"/>
                      </p:stCondLst>
                      <p:childTnLst>
                        <p:par>
                          <p:cTn id="133" fill="hold">
                            <p:stCondLst>
                              <p:cond delay="0"/>
                            </p:stCondLst>
                            <p:childTnLst>
                              <p:par>
                                <p:cTn id="134" presetID="31" presetClass="exit" presetSubtype="0" fill="hold" grpId="1" nodeType="clickEffect">
                                  <p:stCondLst>
                                    <p:cond delay="0"/>
                                  </p:stCondLst>
                                  <p:childTnLst>
                                    <p:anim calcmode="lin" valueType="num">
                                      <p:cBhvr>
                                        <p:cTn id="135" dur="1000"/>
                                        <p:tgtEl>
                                          <p:spTgt spid="45"/>
                                        </p:tgtEl>
                                        <p:attrNameLst>
                                          <p:attrName>ppt_w</p:attrName>
                                        </p:attrNameLst>
                                      </p:cBhvr>
                                      <p:tavLst>
                                        <p:tav tm="0">
                                          <p:val>
                                            <p:strVal val="ppt_w"/>
                                          </p:val>
                                        </p:tav>
                                        <p:tav tm="100000">
                                          <p:val>
                                            <p:fltVal val="0"/>
                                          </p:val>
                                        </p:tav>
                                      </p:tavLst>
                                    </p:anim>
                                    <p:anim calcmode="lin" valueType="num">
                                      <p:cBhvr>
                                        <p:cTn id="136" dur="1000"/>
                                        <p:tgtEl>
                                          <p:spTgt spid="45"/>
                                        </p:tgtEl>
                                        <p:attrNameLst>
                                          <p:attrName>ppt_h</p:attrName>
                                        </p:attrNameLst>
                                      </p:cBhvr>
                                      <p:tavLst>
                                        <p:tav tm="0">
                                          <p:val>
                                            <p:strVal val="ppt_h"/>
                                          </p:val>
                                        </p:tav>
                                        <p:tav tm="100000">
                                          <p:val>
                                            <p:fltVal val="0"/>
                                          </p:val>
                                        </p:tav>
                                      </p:tavLst>
                                    </p:anim>
                                    <p:anim calcmode="lin" valueType="num">
                                      <p:cBhvr>
                                        <p:cTn id="137" dur="1000"/>
                                        <p:tgtEl>
                                          <p:spTgt spid="45"/>
                                        </p:tgtEl>
                                        <p:attrNameLst>
                                          <p:attrName>style.rotation</p:attrName>
                                        </p:attrNameLst>
                                      </p:cBhvr>
                                      <p:tavLst>
                                        <p:tav tm="0">
                                          <p:val>
                                            <p:fltVal val="0"/>
                                          </p:val>
                                        </p:tav>
                                        <p:tav tm="100000">
                                          <p:val>
                                            <p:fltVal val="90"/>
                                          </p:val>
                                        </p:tav>
                                      </p:tavLst>
                                    </p:anim>
                                    <p:animEffect transition="out" filter="fade">
                                      <p:cBhvr>
                                        <p:cTn id="138" dur="1000"/>
                                        <p:tgtEl>
                                          <p:spTgt spid="45"/>
                                        </p:tgtEl>
                                      </p:cBhvr>
                                    </p:animEffect>
                                    <p:set>
                                      <p:cBhvr>
                                        <p:cTn id="139" dur="1" fill="hold">
                                          <p:stCondLst>
                                            <p:cond delay="999"/>
                                          </p:stCondLst>
                                        </p:cTn>
                                        <p:tgtEl>
                                          <p:spTgt spid="45"/>
                                        </p:tgtEl>
                                        <p:attrNameLst>
                                          <p:attrName>style.visibility</p:attrName>
                                        </p:attrNameLst>
                                      </p:cBhvr>
                                      <p:to>
                                        <p:strVal val="hidden"/>
                                      </p:to>
                                    </p:set>
                                  </p:childTnLst>
                                </p:cTn>
                              </p:par>
                              <p:par>
                                <p:cTn id="140" presetID="22" presetClass="entr" presetSubtype="1" fill="hold" nodeType="withEffect">
                                  <p:stCondLst>
                                    <p:cond delay="1100"/>
                                  </p:stCondLst>
                                  <p:childTnLst>
                                    <p:set>
                                      <p:cBhvr>
                                        <p:cTn id="141" dur="1" fill="hold">
                                          <p:stCondLst>
                                            <p:cond delay="0"/>
                                          </p:stCondLst>
                                        </p:cTn>
                                        <p:tgtEl>
                                          <p:spTgt spid="46"/>
                                        </p:tgtEl>
                                        <p:attrNameLst>
                                          <p:attrName>style.visibility</p:attrName>
                                        </p:attrNameLst>
                                      </p:cBhvr>
                                      <p:to>
                                        <p:strVal val="visible"/>
                                      </p:to>
                                    </p:set>
                                    <p:animEffect transition="in" filter="wipe(up)">
                                      <p:cBhvr>
                                        <p:cTn id="142" dur="500"/>
                                        <p:tgtEl>
                                          <p:spTgt spid="46"/>
                                        </p:tgtEl>
                                      </p:cBhvr>
                                    </p:animEffect>
                                  </p:childTnLst>
                                </p:cTn>
                              </p:par>
                              <p:par>
                                <p:cTn id="143" presetID="22" presetClass="entr" presetSubtype="1" fill="hold" grpId="0" nodeType="withEffect">
                                  <p:stCondLst>
                                    <p:cond delay="1600"/>
                                  </p:stCondLst>
                                  <p:childTnLst>
                                    <p:set>
                                      <p:cBhvr>
                                        <p:cTn id="144" dur="1" fill="hold">
                                          <p:stCondLst>
                                            <p:cond delay="0"/>
                                          </p:stCondLst>
                                        </p:cTn>
                                        <p:tgtEl>
                                          <p:spTgt spid="17"/>
                                        </p:tgtEl>
                                        <p:attrNameLst>
                                          <p:attrName>style.visibility</p:attrName>
                                        </p:attrNameLst>
                                      </p:cBhvr>
                                      <p:to>
                                        <p:strVal val="visible"/>
                                      </p:to>
                                    </p:set>
                                    <p:animEffect transition="in" filter="wipe(up)">
                                      <p:cBhvr>
                                        <p:cTn id="145" dur="1000"/>
                                        <p:tgtEl>
                                          <p:spTgt spid="17"/>
                                        </p:tgtEl>
                                      </p:cBhvr>
                                    </p:animEffect>
                                  </p:childTnLst>
                                </p:cTn>
                              </p:par>
                              <p:par>
                                <p:cTn id="146" presetID="42" presetClass="path" presetSubtype="0" accel="50000" decel="50000" fill="hold" grpId="6" nodeType="withEffect">
                                  <p:stCondLst>
                                    <p:cond delay="2700"/>
                                  </p:stCondLst>
                                  <p:childTnLst>
                                    <p:animMotion origin="layout" path="M -0.34393 0.47792 L -0.34497 0.58012 " pathEditMode="relative" rAng="0" ptsTypes="AA">
                                      <p:cBhvr>
                                        <p:cTn id="147" dur="1000" fill="hold"/>
                                        <p:tgtEl>
                                          <p:spTgt spid="31"/>
                                        </p:tgtEl>
                                        <p:attrNameLst>
                                          <p:attrName>ppt_x</p:attrName>
                                          <p:attrName>ppt_y</p:attrName>
                                        </p:attrNameLst>
                                      </p:cBhvr>
                                      <p:rCtr x="-52" y="5110"/>
                                    </p:animMotion>
                                  </p:childTnLst>
                                </p:cTn>
                              </p:par>
                              <p:par>
                                <p:cTn id="148" presetID="31" presetClass="entr" presetSubtype="0" fill="hold" grpId="0" nodeType="withEffect">
                                  <p:stCondLst>
                                    <p:cond delay="3800"/>
                                  </p:stCondLst>
                                  <p:childTnLst>
                                    <p:set>
                                      <p:cBhvr>
                                        <p:cTn id="149" dur="1" fill="hold">
                                          <p:stCondLst>
                                            <p:cond delay="0"/>
                                          </p:stCondLst>
                                        </p:cTn>
                                        <p:tgtEl>
                                          <p:spTgt spid="47"/>
                                        </p:tgtEl>
                                        <p:attrNameLst>
                                          <p:attrName>style.visibility</p:attrName>
                                        </p:attrNameLst>
                                      </p:cBhvr>
                                      <p:to>
                                        <p:strVal val="visible"/>
                                      </p:to>
                                    </p:set>
                                    <p:anim calcmode="lin" valueType="num">
                                      <p:cBhvr>
                                        <p:cTn id="150" dur="1000" fill="hold"/>
                                        <p:tgtEl>
                                          <p:spTgt spid="47"/>
                                        </p:tgtEl>
                                        <p:attrNameLst>
                                          <p:attrName>ppt_w</p:attrName>
                                        </p:attrNameLst>
                                      </p:cBhvr>
                                      <p:tavLst>
                                        <p:tav tm="0">
                                          <p:val>
                                            <p:fltVal val="0"/>
                                          </p:val>
                                        </p:tav>
                                        <p:tav tm="100000">
                                          <p:val>
                                            <p:strVal val="#ppt_w"/>
                                          </p:val>
                                        </p:tav>
                                      </p:tavLst>
                                    </p:anim>
                                    <p:anim calcmode="lin" valueType="num">
                                      <p:cBhvr>
                                        <p:cTn id="151" dur="1000" fill="hold"/>
                                        <p:tgtEl>
                                          <p:spTgt spid="47"/>
                                        </p:tgtEl>
                                        <p:attrNameLst>
                                          <p:attrName>ppt_h</p:attrName>
                                        </p:attrNameLst>
                                      </p:cBhvr>
                                      <p:tavLst>
                                        <p:tav tm="0">
                                          <p:val>
                                            <p:fltVal val="0"/>
                                          </p:val>
                                        </p:tav>
                                        <p:tav tm="100000">
                                          <p:val>
                                            <p:strVal val="#ppt_h"/>
                                          </p:val>
                                        </p:tav>
                                      </p:tavLst>
                                    </p:anim>
                                    <p:anim calcmode="lin" valueType="num">
                                      <p:cBhvr>
                                        <p:cTn id="152" dur="1000" fill="hold"/>
                                        <p:tgtEl>
                                          <p:spTgt spid="47"/>
                                        </p:tgtEl>
                                        <p:attrNameLst>
                                          <p:attrName>style.rotation</p:attrName>
                                        </p:attrNameLst>
                                      </p:cBhvr>
                                      <p:tavLst>
                                        <p:tav tm="0">
                                          <p:val>
                                            <p:fltVal val="90"/>
                                          </p:val>
                                        </p:tav>
                                        <p:tav tm="100000">
                                          <p:val>
                                            <p:fltVal val="0"/>
                                          </p:val>
                                        </p:tav>
                                      </p:tavLst>
                                    </p:anim>
                                    <p:animEffect transition="in" filter="fade">
                                      <p:cBhvr>
                                        <p:cTn id="153" dur="1000"/>
                                        <p:tgtEl>
                                          <p:spTgt spid="47"/>
                                        </p:tgtEl>
                                      </p:cBhvr>
                                    </p:animEffect>
                                  </p:childTnLst>
                                </p:cTn>
                              </p:par>
                            </p:childTnLst>
                          </p:cTn>
                        </p:par>
                      </p:childTnLst>
                    </p:cTn>
                  </p:par>
                  <p:par>
                    <p:cTn id="154" fill="hold">
                      <p:stCondLst>
                        <p:cond delay="indefinite"/>
                      </p:stCondLst>
                      <p:childTnLst>
                        <p:par>
                          <p:cTn id="155" fill="hold">
                            <p:stCondLst>
                              <p:cond delay="0"/>
                            </p:stCondLst>
                            <p:childTnLst>
                              <p:par>
                                <p:cTn id="156" presetID="31" presetClass="exit" presetSubtype="0" fill="hold" grpId="1" nodeType="clickEffect">
                                  <p:stCondLst>
                                    <p:cond delay="0"/>
                                  </p:stCondLst>
                                  <p:childTnLst>
                                    <p:anim calcmode="lin" valueType="num">
                                      <p:cBhvr>
                                        <p:cTn id="157" dur="1000"/>
                                        <p:tgtEl>
                                          <p:spTgt spid="47"/>
                                        </p:tgtEl>
                                        <p:attrNameLst>
                                          <p:attrName>ppt_w</p:attrName>
                                        </p:attrNameLst>
                                      </p:cBhvr>
                                      <p:tavLst>
                                        <p:tav tm="0">
                                          <p:val>
                                            <p:strVal val="ppt_w"/>
                                          </p:val>
                                        </p:tav>
                                        <p:tav tm="100000">
                                          <p:val>
                                            <p:fltVal val="0"/>
                                          </p:val>
                                        </p:tav>
                                      </p:tavLst>
                                    </p:anim>
                                    <p:anim calcmode="lin" valueType="num">
                                      <p:cBhvr>
                                        <p:cTn id="158" dur="1000"/>
                                        <p:tgtEl>
                                          <p:spTgt spid="47"/>
                                        </p:tgtEl>
                                        <p:attrNameLst>
                                          <p:attrName>ppt_h</p:attrName>
                                        </p:attrNameLst>
                                      </p:cBhvr>
                                      <p:tavLst>
                                        <p:tav tm="0">
                                          <p:val>
                                            <p:strVal val="ppt_h"/>
                                          </p:val>
                                        </p:tav>
                                        <p:tav tm="100000">
                                          <p:val>
                                            <p:fltVal val="0"/>
                                          </p:val>
                                        </p:tav>
                                      </p:tavLst>
                                    </p:anim>
                                    <p:anim calcmode="lin" valueType="num">
                                      <p:cBhvr>
                                        <p:cTn id="159" dur="1000"/>
                                        <p:tgtEl>
                                          <p:spTgt spid="47"/>
                                        </p:tgtEl>
                                        <p:attrNameLst>
                                          <p:attrName>style.rotation</p:attrName>
                                        </p:attrNameLst>
                                      </p:cBhvr>
                                      <p:tavLst>
                                        <p:tav tm="0">
                                          <p:val>
                                            <p:fltVal val="0"/>
                                          </p:val>
                                        </p:tav>
                                        <p:tav tm="100000">
                                          <p:val>
                                            <p:fltVal val="90"/>
                                          </p:val>
                                        </p:tav>
                                      </p:tavLst>
                                    </p:anim>
                                    <p:animEffect transition="out" filter="fade">
                                      <p:cBhvr>
                                        <p:cTn id="160" dur="1000"/>
                                        <p:tgtEl>
                                          <p:spTgt spid="47"/>
                                        </p:tgtEl>
                                      </p:cBhvr>
                                    </p:animEffect>
                                    <p:set>
                                      <p:cBhvr>
                                        <p:cTn id="161" dur="1" fill="hold">
                                          <p:stCondLst>
                                            <p:cond delay="999"/>
                                          </p:stCondLst>
                                        </p:cTn>
                                        <p:tgtEl>
                                          <p:spTgt spid="47"/>
                                        </p:tgtEl>
                                        <p:attrNameLst>
                                          <p:attrName>style.visibility</p:attrName>
                                        </p:attrNameLst>
                                      </p:cBhvr>
                                      <p:to>
                                        <p:strVal val="hidden"/>
                                      </p:to>
                                    </p:set>
                                  </p:childTnLst>
                                </p:cTn>
                              </p:par>
                              <p:par>
                                <p:cTn id="162" presetID="22" presetClass="entr" presetSubtype="1" fill="hold" nodeType="withEffect">
                                  <p:stCondLst>
                                    <p:cond delay="1100"/>
                                  </p:stCondLst>
                                  <p:childTnLst>
                                    <p:set>
                                      <p:cBhvr>
                                        <p:cTn id="163" dur="1" fill="hold">
                                          <p:stCondLst>
                                            <p:cond delay="0"/>
                                          </p:stCondLst>
                                        </p:cTn>
                                        <p:tgtEl>
                                          <p:spTgt spid="48"/>
                                        </p:tgtEl>
                                        <p:attrNameLst>
                                          <p:attrName>style.visibility</p:attrName>
                                        </p:attrNameLst>
                                      </p:cBhvr>
                                      <p:to>
                                        <p:strVal val="visible"/>
                                      </p:to>
                                    </p:set>
                                    <p:animEffect transition="in" filter="wipe(up)">
                                      <p:cBhvr>
                                        <p:cTn id="164" dur="500"/>
                                        <p:tgtEl>
                                          <p:spTgt spid="48"/>
                                        </p:tgtEl>
                                      </p:cBhvr>
                                    </p:animEffect>
                                  </p:childTnLst>
                                </p:cTn>
                              </p:par>
                              <p:par>
                                <p:cTn id="165" presetID="22" presetClass="entr" presetSubtype="1" fill="hold" grpId="0" nodeType="withEffect">
                                  <p:stCondLst>
                                    <p:cond delay="1700"/>
                                  </p:stCondLst>
                                  <p:childTnLst>
                                    <p:set>
                                      <p:cBhvr>
                                        <p:cTn id="166" dur="1" fill="hold">
                                          <p:stCondLst>
                                            <p:cond delay="0"/>
                                          </p:stCondLst>
                                        </p:cTn>
                                        <p:tgtEl>
                                          <p:spTgt spid="18"/>
                                        </p:tgtEl>
                                        <p:attrNameLst>
                                          <p:attrName>style.visibility</p:attrName>
                                        </p:attrNameLst>
                                      </p:cBhvr>
                                      <p:to>
                                        <p:strVal val="visible"/>
                                      </p:to>
                                    </p:set>
                                    <p:animEffect transition="in" filter="wipe(up)">
                                      <p:cBhvr>
                                        <p:cTn id="167" dur="1000"/>
                                        <p:tgtEl>
                                          <p:spTgt spid="18"/>
                                        </p:tgtEl>
                                      </p:cBhvr>
                                    </p:animEffect>
                                  </p:childTnLst>
                                </p:cTn>
                              </p:par>
                              <p:par>
                                <p:cTn id="168" presetID="42" presetClass="path" presetSubtype="0" accel="50000" decel="50000" fill="hold" grpId="7" nodeType="withEffect">
                                  <p:stCondLst>
                                    <p:cond delay="2800"/>
                                  </p:stCondLst>
                                  <p:childTnLst>
                                    <p:animMotion origin="layout" path="M -0.34393 0.58012 L -0.34393 0.67954 " pathEditMode="relative" rAng="0" ptsTypes="AA">
                                      <p:cBhvr>
                                        <p:cTn id="169" dur="1000" fill="hold"/>
                                        <p:tgtEl>
                                          <p:spTgt spid="31"/>
                                        </p:tgtEl>
                                        <p:attrNameLst>
                                          <p:attrName>ppt_x</p:attrName>
                                          <p:attrName>ppt_y</p:attrName>
                                        </p:attrNameLst>
                                      </p:cBhvr>
                                      <p:rCtr x="0" y="4971"/>
                                    </p:animMotion>
                                  </p:childTnLst>
                                </p:cTn>
                              </p:par>
                              <p:par>
                                <p:cTn id="170" presetID="31" presetClass="entr" presetSubtype="0" fill="hold" grpId="0" nodeType="withEffect">
                                  <p:stCondLst>
                                    <p:cond delay="3800"/>
                                  </p:stCondLst>
                                  <p:childTnLst>
                                    <p:set>
                                      <p:cBhvr>
                                        <p:cTn id="171" dur="1" fill="hold">
                                          <p:stCondLst>
                                            <p:cond delay="0"/>
                                          </p:stCondLst>
                                        </p:cTn>
                                        <p:tgtEl>
                                          <p:spTgt spid="49"/>
                                        </p:tgtEl>
                                        <p:attrNameLst>
                                          <p:attrName>style.visibility</p:attrName>
                                        </p:attrNameLst>
                                      </p:cBhvr>
                                      <p:to>
                                        <p:strVal val="visible"/>
                                      </p:to>
                                    </p:set>
                                    <p:anim calcmode="lin" valueType="num">
                                      <p:cBhvr>
                                        <p:cTn id="172" dur="1000" fill="hold"/>
                                        <p:tgtEl>
                                          <p:spTgt spid="49"/>
                                        </p:tgtEl>
                                        <p:attrNameLst>
                                          <p:attrName>ppt_w</p:attrName>
                                        </p:attrNameLst>
                                      </p:cBhvr>
                                      <p:tavLst>
                                        <p:tav tm="0">
                                          <p:val>
                                            <p:fltVal val="0"/>
                                          </p:val>
                                        </p:tav>
                                        <p:tav tm="100000">
                                          <p:val>
                                            <p:strVal val="#ppt_w"/>
                                          </p:val>
                                        </p:tav>
                                      </p:tavLst>
                                    </p:anim>
                                    <p:anim calcmode="lin" valueType="num">
                                      <p:cBhvr>
                                        <p:cTn id="173" dur="1000" fill="hold"/>
                                        <p:tgtEl>
                                          <p:spTgt spid="49"/>
                                        </p:tgtEl>
                                        <p:attrNameLst>
                                          <p:attrName>ppt_h</p:attrName>
                                        </p:attrNameLst>
                                      </p:cBhvr>
                                      <p:tavLst>
                                        <p:tav tm="0">
                                          <p:val>
                                            <p:fltVal val="0"/>
                                          </p:val>
                                        </p:tav>
                                        <p:tav tm="100000">
                                          <p:val>
                                            <p:strVal val="#ppt_h"/>
                                          </p:val>
                                        </p:tav>
                                      </p:tavLst>
                                    </p:anim>
                                    <p:anim calcmode="lin" valueType="num">
                                      <p:cBhvr>
                                        <p:cTn id="174" dur="1000" fill="hold"/>
                                        <p:tgtEl>
                                          <p:spTgt spid="49"/>
                                        </p:tgtEl>
                                        <p:attrNameLst>
                                          <p:attrName>style.rotation</p:attrName>
                                        </p:attrNameLst>
                                      </p:cBhvr>
                                      <p:tavLst>
                                        <p:tav tm="0">
                                          <p:val>
                                            <p:fltVal val="90"/>
                                          </p:val>
                                        </p:tav>
                                        <p:tav tm="100000">
                                          <p:val>
                                            <p:fltVal val="0"/>
                                          </p:val>
                                        </p:tav>
                                      </p:tavLst>
                                    </p:anim>
                                    <p:animEffect transition="in" filter="fade">
                                      <p:cBhvr>
                                        <p:cTn id="175" dur="1000"/>
                                        <p:tgtEl>
                                          <p:spTgt spid="49"/>
                                        </p:tgtEl>
                                      </p:cBhvr>
                                    </p:animEffect>
                                  </p:childTnLst>
                                </p:cTn>
                              </p:par>
                            </p:childTnLst>
                          </p:cTn>
                        </p:par>
                      </p:childTnLst>
                    </p:cTn>
                  </p:par>
                  <p:par>
                    <p:cTn id="176" fill="hold">
                      <p:stCondLst>
                        <p:cond delay="indefinite"/>
                      </p:stCondLst>
                      <p:childTnLst>
                        <p:par>
                          <p:cTn id="177" fill="hold">
                            <p:stCondLst>
                              <p:cond delay="0"/>
                            </p:stCondLst>
                            <p:childTnLst>
                              <p:par>
                                <p:cTn id="178" presetID="31" presetClass="exit" presetSubtype="0" fill="hold" grpId="1" nodeType="clickEffect">
                                  <p:stCondLst>
                                    <p:cond delay="0"/>
                                  </p:stCondLst>
                                  <p:childTnLst>
                                    <p:anim calcmode="lin" valueType="num">
                                      <p:cBhvr>
                                        <p:cTn id="179" dur="1000"/>
                                        <p:tgtEl>
                                          <p:spTgt spid="49"/>
                                        </p:tgtEl>
                                        <p:attrNameLst>
                                          <p:attrName>ppt_w</p:attrName>
                                        </p:attrNameLst>
                                      </p:cBhvr>
                                      <p:tavLst>
                                        <p:tav tm="0">
                                          <p:val>
                                            <p:strVal val="ppt_w"/>
                                          </p:val>
                                        </p:tav>
                                        <p:tav tm="100000">
                                          <p:val>
                                            <p:fltVal val="0"/>
                                          </p:val>
                                        </p:tav>
                                      </p:tavLst>
                                    </p:anim>
                                    <p:anim calcmode="lin" valueType="num">
                                      <p:cBhvr>
                                        <p:cTn id="180" dur="1000"/>
                                        <p:tgtEl>
                                          <p:spTgt spid="49"/>
                                        </p:tgtEl>
                                        <p:attrNameLst>
                                          <p:attrName>ppt_h</p:attrName>
                                        </p:attrNameLst>
                                      </p:cBhvr>
                                      <p:tavLst>
                                        <p:tav tm="0">
                                          <p:val>
                                            <p:strVal val="ppt_h"/>
                                          </p:val>
                                        </p:tav>
                                        <p:tav tm="100000">
                                          <p:val>
                                            <p:fltVal val="0"/>
                                          </p:val>
                                        </p:tav>
                                      </p:tavLst>
                                    </p:anim>
                                    <p:anim calcmode="lin" valueType="num">
                                      <p:cBhvr>
                                        <p:cTn id="181" dur="1000"/>
                                        <p:tgtEl>
                                          <p:spTgt spid="49"/>
                                        </p:tgtEl>
                                        <p:attrNameLst>
                                          <p:attrName>style.rotation</p:attrName>
                                        </p:attrNameLst>
                                      </p:cBhvr>
                                      <p:tavLst>
                                        <p:tav tm="0">
                                          <p:val>
                                            <p:fltVal val="0"/>
                                          </p:val>
                                        </p:tav>
                                        <p:tav tm="100000">
                                          <p:val>
                                            <p:fltVal val="90"/>
                                          </p:val>
                                        </p:tav>
                                      </p:tavLst>
                                    </p:anim>
                                    <p:animEffect transition="out" filter="fade">
                                      <p:cBhvr>
                                        <p:cTn id="182" dur="1000"/>
                                        <p:tgtEl>
                                          <p:spTgt spid="49"/>
                                        </p:tgtEl>
                                      </p:cBhvr>
                                    </p:animEffect>
                                    <p:set>
                                      <p:cBhvr>
                                        <p:cTn id="183" dur="1" fill="hold">
                                          <p:stCondLst>
                                            <p:cond delay="999"/>
                                          </p:stCondLst>
                                        </p:cTn>
                                        <p:tgtEl>
                                          <p:spTgt spid="49"/>
                                        </p:tgtEl>
                                        <p:attrNameLst>
                                          <p:attrName>style.visibility</p:attrName>
                                        </p:attrNameLst>
                                      </p:cBhvr>
                                      <p:to>
                                        <p:strVal val="hidden"/>
                                      </p:to>
                                    </p:set>
                                  </p:childTnLst>
                                </p:cTn>
                              </p:par>
                              <p:par>
                                <p:cTn id="184" presetID="35" presetClass="path" presetSubtype="0" accel="50000" decel="50000" fill="hold" grpId="8" nodeType="withEffect">
                                  <p:stCondLst>
                                    <p:cond delay="1000"/>
                                  </p:stCondLst>
                                  <p:childTnLst>
                                    <p:animMotion origin="layout" path="M -0.34392 0.67954 L -0.4783 0.67954 " pathEditMode="relative" rAng="0" ptsTypes="AA">
                                      <p:cBhvr>
                                        <p:cTn id="185" dur="1000" fill="hold"/>
                                        <p:tgtEl>
                                          <p:spTgt spid="31"/>
                                        </p:tgtEl>
                                        <p:attrNameLst>
                                          <p:attrName>ppt_x</p:attrName>
                                          <p:attrName>ppt_y</p:attrName>
                                        </p:attrNameLst>
                                      </p:cBhvr>
                                      <p:rCtr x="-6719" y="0"/>
                                    </p:animMotion>
                                  </p:childTnLst>
                                </p:cTn>
                              </p:par>
                              <p:par>
                                <p:cTn id="186" presetID="10" presetClass="entr" presetSubtype="0" fill="hold" grpId="1" nodeType="withEffect">
                                  <p:stCondLst>
                                    <p:cond delay="1600"/>
                                  </p:stCondLst>
                                  <p:childTnLst>
                                    <p:set>
                                      <p:cBhvr>
                                        <p:cTn id="187" dur="1" fill="hold">
                                          <p:stCondLst>
                                            <p:cond delay="0"/>
                                          </p:stCondLst>
                                        </p:cTn>
                                        <p:tgtEl>
                                          <p:spTgt spid="2"/>
                                        </p:tgtEl>
                                        <p:attrNameLst>
                                          <p:attrName>style.visibility</p:attrName>
                                        </p:attrNameLst>
                                      </p:cBhvr>
                                      <p:to>
                                        <p:strVal val="visible"/>
                                      </p:to>
                                    </p:set>
                                    <p:animEffect transition="in" filter="fade">
                                      <p:cBhvr>
                                        <p:cTn id="188" dur="500"/>
                                        <p:tgtEl>
                                          <p:spTgt spid="2"/>
                                        </p:tgtEl>
                                      </p:cBhvr>
                                    </p:animEffect>
                                  </p:childTnLst>
                                </p:cTn>
                              </p:par>
                              <p:par>
                                <p:cTn id="189" presetID="35" presetClass="path" presetSubtype="0" accel="50000" decel="50000" fill="hold" grpId="0" nodeType="withEffect">
                                  <p:stCondLst>
                                    <p:cond delay="2100"/>
                                  </p:stCondLst>
                                  <p:childTnLst>
                                    <p:animMotion origin="layout" path="M 1.66667E-6 1.15607E-6 L -0.16563 0.00046 " pathEditMode="relative" rAng="0" ptsTypes="AA">
                                      <p:cBhvr>
                                        <p:cTn id="190" dur="1000" fill="hold"/>
                                        <p:tgtEl>
                                          <p:spTgt spid="2"/>
                                        </p:tgtEl>
                                        <p:attrNameLst>
                                          <p:attrName>ppt_x</p:attrName>
                                          <p:attrName>ppt_y</p:attrName>
                                        </p:attrNameLst>
                                      </p:cBhvr>
                                      <p:rCtr x="-828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0" grpId="0"/>
      <p:bldP spid="6" grpId="0" animBg="1"/>
      <p:bldP spid="13" grpId="0" animBg="1"/>
      <p:bldP spid="14" grpId="0" animBg="1"/>
      <p:bldP spid="15" grpId="0" animBg="1"/>
      <p:bldP spid="16" grpId="0" animBg="1"/>
      <p:bldP spid="17" grpId="0" animBg="1"/>
      <p:bldP spid="31" grpId="0" animBg="1"/>
      <p:bldP spid="31" grpId="1" animBg="1"/>
      <p:bldP spid="31" grpId="2" animBg="1"/>
      <p:bldP spid="31" grpId="3" animBg="1"/>
      <p:bldP spid="31" grpId="4" animBg="1"/>
      <p:bldP spid="31" grpId="5" animBg="1"/>
      <p:bldP spid="31" grpId="6" animBg="1"/>
      <p:bldP spid="31" grpId="7" animBg="1"/>
      <p:bldP spid="31" grpId="8" animBg="1"/>
      <p:bldP spid="2051" grpId="0" animBg="1"/>
      <p:bldP spid="2051" grpId="1" animBg="1"/>
      <p:bldP spid="36" grpId="0" animBg="1"/>
      <p:bldP spid="36" grpId="1" animBg="1"/>
      <p:bldP spid="40" grpId="0" animBg="1"/>
      <p:bldP spid="40" grpId="1" animBg="1"/>
      <p:bldP spid="43" grpId="0" animBg="1"/>
      <p:bldP spid="43" grpId="1" animBg="1"/>
      <p:bldP spid="45" grpId="0" animBg="1"/>
      <p:bldP spid="45" grpId="1" animBg="1"/>
      <p:bldP spid="47" grpId="0" animBg="1"/>
      <p:bldP spid="47" grpId="1" animBg="1"/>
      <p:bldP spid="49" grpId="0" animBg="1"/>
      <p:bldP spid="49" grpId="1" animBg="1"/>
      <p:bldP spid="2" grpId="0"/>
      <p:bldP spid="2" grpId="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Line Callout 2 (Border and Accent Bar) 3"/>
          <p:cNvSpPr/>
          <p:nvPr/>
        </p:nvSpPr>
        <p:spPr>
          <a:xfrm>
            <a:off x="4038600" y="2743200"/>
            <a:ext cx="4267200" cy="2514600"/>
          </a:xfrm>
          <a:prstGeom prst="accentBorderCallout2">
            <a:avLst>
              <a:gd name="adj1" fmla="val 18750"/>
              <a:gd name="adj2" fmla="val -8333"/>
              <a:gd name="adj3" fmla="val 18750"/>
              <a:gd name="adj4" fmla="val -16667"/>
              <a:gd name="adj5" fmla="val -27920"/>
              <a:gd name="adj6" fmla="val -27876"/>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a:t>The 5-layer model serves primarily the protocols known as Transmission Control Protocol (TCP) and Internet Protocol (IP), or jointly, TCP/IP</a:t>
            </a:r>
            <a:r>
              <a:rPr lang="en-US" sz="2000" b="1" dirty="0" smtClean="0"/>
              <a:t>. </a:t>
            </a:r>
            <a:r>
              <a:rPr lang="en-US" sz="2000" b="1" dirty="0"/>
              <a:t>The 5-layer model was developed along with these protocols, antedating the 7-layer model</a:t>
            </a:r>
          </a:p>
        </p:txBody>
      </p:sp>
      <p:sp>
        <p:nvSpPr>
          <p:cNvPr id="2051" name="Rounded Rectangular Callout 2050"/>
          <p:cNvSpPr/>
          <p:nvPr/>
        </p:nvSpPr>
        <p:spPr>
          <a:xfrm>
            <a:off x="4953000" y="2133600"/>
            <a:ext cx="2971800" cy="3109912"/>
          </a:xfrm>
          <a:prstGeom prst="wedgeRoundRectCallout">
            <a:avLst>
              <a:gd name="adj1" fmla="val -109200"/>
              <a:gd name="adj2" fmla="val -40540"/>
              <a:gd name="adj3" fmla="val 16667"/>
            </a:avLst>
          </a:prstGeom>
          <a:solidFill>
            <a:schemeClr val="tx1">
              <a:lumMod val="85000"/>
              <a:lumOff val="1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t>Represents data to the user plus encoding and dialog control</a:t>
            </a:r>
            <a:endParaRPr lang="en-US" sz="2400" b="1" dirty="0"/>
          </a:p>
        </p:txBody>
      </p:sp>
      <p:sp>
        <p:nvSpPr>
          <p:cNvPr id="43" name="Rounded Rectangular Callout 42"/>
          <p:cNvSpPr/>
          <p:nvPr/>
        </p:nvSpPr>
        <p:spPr>
          <a:xfrm>
            <a:off x="4953000" y="2133600"/>
            <a:ext cx="2971800" cy="3109912"/>
          </a:xfrm>
          <a:prstGeom prst="wedgeRoundRectCallout">
            <a:avLst>
              <a:gd name="adj1" fmla="val -111898"/>
              <a:gd name="adj2" fmla="val -17324"/>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b="1" dirty="0"/>
              <a:t>Supports Communication between diverse devices across diverse network</a:t>
            </a:r>
          </a:p>
        </p:txBody>
      </p:sp>
      <p:sp>
        <p:nvSpPr>
          <p:cNvPr id="47" name="Rounded Rectangular Callout 46"/>
          <p:cNvSpPr/>
          <p:nvPr/>
        </p:nvSpPr>
        <p:spPr>
          <a:xfrm>
            <a:off x="4953000" y="2057400"/>
            <a:ext cx="2971800" cy="3109912"/>
          </a:xfrm>
          <a:prstGeom prst="wedgeRoundRectCallout">
            <a:avLst>
              <a:gd name="adj1" fmla="val -105419"/>
              <a:gd name="adj2" fmla="val 14141"/>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b="1" dirty="0" smtClean="0"/>
              <a:t>Determines the best path through the network</a:t>
            </a:r>
            <a:endParaRPr lang="en-US" sz="2400" b="1" dirty="0"/>
          </a:p>
        </p:txBody>
      </p:sp>
      <p:sp>
        <p:nvSpPr>
          <p:cNvPr id="45" name="Rounded Rectangular Callout 44"/>
          <p:cNvSpPr/>
          <p:nvPr/>
        </p:nvSpPr>
        <p:spPr>
          <a:xfrm>
            <a:off x="4953000" y="2224088"/>
            <a:ext cx="2971800" cy="3109912"/>
          </a:xfrm>
          <a:prstGeom prst="wedgeRoundRectCallout">
            <a:avLst>
              <a:gd name="adj1" fmla="val -110278"/>
              <a:gd name="adj2" fmla="val 34259"/>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t>Controls the hardware devices and media that make up the network</a:t>
            </a:r>
            <a:endParaRPr lang="en-US" sz="2400" b="1" dirty="0"/>
          </a:p>
        </p:txBody>
      </p:sp>
      <p:sp>
        <p:nvSpPr>
          <p:cNvPr id="49" name="Rounded Rectangular Callout 48"/>
          <p:cNvSpPr/>
          <p:nvPr/>
        </p:nvSpPr>
        <p:spPr>
          <a:xfrm>
            <a:off x="4572000" y="1752600"/>
            <a:ext cx="3352800" cy="4114800"/>
          </a:xfrm>
          <a:prstGeom prst="wedgeRoundRectCallout">
            <a:avLst>
              <a:gd name="adj1" fmla="val -87479"/>
              <a:gd name="adj2" fmla="val 39494"/>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t>Not really part of the model, since TCP and IP, as protocols, deal with software rather than hardware. This layer is generally thought of as referring to all hardware under the Network Layer.</a:t>
            </a:r>
            <a:endParaRPr lang="en-US" sz="2400" b="1" dirty="0"/>
          </a:p>
        </p:txBody>
      </p:sp>
      <p:sp>
        <p:nvSpPr>
          <p:cNvPr id="10" name="Rectangle 9"/>
          <p:cNvSpPr/>
          <p:nvPr/>
        </p:nvSpPr>
        <p:spPr>
          <a:xfrm>
            <a:off x="1333500" y="739914"/>
            <a:ext cx="55245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TCP/IP Reference Model</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6" name="Cube 5"/>
          <p:cNvSpPr/>
          <p:nvPr/>
        </p:nvSpPr>
        <p:spPr>
          <a:xfrm>
            <a:off x="1869830" y="2349666"/>
            <a:ext cx="1828800" cy="533400"/>
          </a:xfrm>
          <a:prstGeom prst="cube">
            <a:avLst>
              <a:gd name="adj" fmla="val 14286"/>
            </a:avLst>
          </a:prstGeom>
          <a:solidFill>
            <a:schemeClr val="tx1">
              <a:lumMod val="85000"/>
              <a:lumOff val="15000"/>
            </a:schemeClr>
          </a:solid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Application</a:t>
            </a:r>
          </a:p>
        </p:txBody>
      </p:sp>
      <p:sp>
        <p:nvSpPr>
          <p:cNvPr id="15" name="Cube 14"/>
          <p:cNvSpPr/>
          <p:nvPr/>
        </p:nvSpPr>
        <p:spPr>
          <a:xfrm>
            <a:off x="1869830" y="3021178"/>
            <a:ext cx="1828800" cy="533400"/>
          </a:xfrm>
          <a:prstGeom prst="cube">
            <a:avLst>
              <a:gd name="adj" fmla="val 14286"/>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smtClean="0"/>
              <a:t>Transport</a:t>
            </a:r>
          </a:p>
        </p:txBody>
      </p:sp>
      <p:sp>
        <p:nvSpPr>
          <p:cNvPr id="16" name="Cube 15"/>
          <p:cNvSpPr/>
          <p:nvPr/>
        </p:nvSpPr>
        <p:spPr>
          <a:xfrm>
            <a:off x="1869830" y="4407066"/>
            <a:ext cx="1828800" cy="533400"/>
          </a:xfrm>
          <a:prstGeom prst="cube">
            <a:avLst>
              <a:gd name="adj" fmla="val 1428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Network Access</a:t>
            </a:r>
          </a:p>
        </p:txBody>
      </p:sp>
      <p:sp>
        <p:nvSpPr>
          <p:cNvPr id="18" name="Cube 17"/>
          <p:cNvSpPr/>
          <p:nvPr/>
        </p:nvSpPr>
        <p:spPr>
          <a:xfrm>
            <a:off x="1869830" y="5075070"/>
            <a:ext cx="1828800" cy="533400"/>
          </a:xfrm>
          <a:prstGeom prst="cube">
            <a:avLst>
              <a:gd name="adj" fmla="val 14286"/>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Physical</a:t>
            </a:r>
          </a:p>
        </p:txBody>
      </p:sp>
      <p:sp>
        <p:nvSpPr>
          <p:cNvPr id="29" name="Cube 28"/>
          <p:cNvSpPr/>
          <p:nvPr/>
        </p:nvSpPr>
        <p:spPr>
          <a:xfrm>
            <a:off x="1888958" y="3721266"/>
            <a:ext cx="1828800" cy="533400"/>
          </a:xfrm>
          <a:prstGeom prst="cube">
            <a:avLst>
              <a:gd name="adj" fmla="val 14286"/>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t>Internet</a:t>
            </a:r>
          </a:p>
        </p:txBody>
      </p:sp>
    </p:spTree>
    <p:extLst>
      <p:ext uri="{BB962C8B-B14F-4D97-AF65-F5344CB8AC3E}">
        <p14:creationId xmlns:p14="http://schemas.microsoft.com/office/powerpoint/2010/main" val="25097341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170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xit" presetSubtype="0" fill="hold" grpId="1" nodeType="clickEffect">
                                  <p:stCondLst>
                                    <p:cond delay="0"/>
                                  </p:stCondLst>
                                  <p:childTnLst>
                                    <p:anim calcmode="lin" valueType="num">
                                      <p:cBhvr>
                                        <p:cTn id="19" dur="1000"/>
                                        <p:tgtEl>
                                          <p:spTgt spid="4"/>
                                        </p:tgtEl>
                                        <p:attrNameLst>
                                          <p:attrName>ppt_w</p:attrName>
                                        </p:attrNameLst>
                                      </p:cBhvr>
                                      <p:tavLst>
                                        <p:tav tm="0">
                                          <p:val>
                                            <p:strVal val="ppt_w"/>
                                          </p:val>
                                        </p:tav>
                                        <p:tav tm="100000">
                                          <p:val>
                                            <p:fltVal val="0"/>
                                          </p:val>
                                        </p:tav>
                                      </p:tavLst>
                                    </p:anim>
                                    <p:anim calcmode="lin" valueType="num">
                                      <p:cBhvr>
                                        <p:cTn id="20" dur="1000"/>
                                        <p:tgtEl>
                                          <p:spTgt spid="4"/>
                                        </p:tgtEl>
                                        <p:attrNameLst>
                                          <p:attrName>ppt_h</p:attrName>
                                        </p:attrNameLst>
                                      </p:cBhvr>
                                      <p:tavLst>
                                        <p:tav tm="0">
                                          <p:val>
                                            <p:strVal val="ppt_h"/>
                                          </p:val>
                                        </p:tav>
                                        <p:tav tm="100000">
                                          <p:val>
                                            <p:fltVal val="0"/>
                                          </p:val>
                                        </p:tav>
                                      </p:tavLst>
                                    </p:anim>
                                    <p:anim calcmode="lin" valueType="num">
                                      <p:cBhvr>
                                        <p:cTn id="21" dur="1000"/>
                                        <p:tgtEl>
                                          <p:spTgt spid="4"/>
                                        </p:tgtEl>
                                        <p:attrNameLst>
                                          <p:attrName>style.rotation</p:attrName>
                                        </p:attrNameLst>
                                      </p:cBhvr>
                                      <p:tavLst>
                                        <p:tav tm="0">
                                          <p:val>
                                            <p:fltVal val="0"/>
                                          </p:val>
                                        </p:tav>
                                        <p:tav tm="100000">
                                          <p:val>
                                            <p:fltVal val="90"/>
                                          </p:val>
                                        </p:tav>
                                      </p:tavLst>
                                    </p:anim>
                                    <p:animEffect transition="out" filter="fade">
                                      <p:cBhvr>
                                        <p:cTn id="22" dur="1000"/>
                                        <p:tgtEl>
                                          <p:spTgt spid="4"/>
                                        </p:tgtEl>
                                      </p:cBhvr>
                                    </p:animEffect>
                                    <p:set>
                                      <p:cBhvr>
                                        <p:cTn id="23" dur="1" fill="hold">
                                          <p:stCondLst>
                                            <p:cond delay="999"/>
                                          </p:stCondLst>
                                        </p:cTn>
                                        <p:tgtEl>
                                          <p:spTgt spid="4"/>
                                        </p:tgtEl>
                                        <p:attrNameLst>
                                          <p:attrName>style.visibility</p:attrName>
                                        </p:attrNameLst>
                                      </p:cBhvr>
                                      <p:to>
                                        <p:strVal val="hidden"/>
                                      </p:to>
                                    </p:set>
                                  </p:childTnLst>
                                </p:cTn>
                              </p:par>
                              <p:par>
                                <p:cTn id="24" presetID="22" presetClass="entr" presetSubtype="1" fill="hold" grpId="0" nodeType="withEffect">
                                  <p:stCondLst>
                                    <p:cond delay="110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par>
                                <p:cTn id="27" presetID="31" presetClass="entr" presetSubtype="0" fill="hold" grpId="0" nodeType="withEffect">
                                  <p:stCondLst>
                                    <p:cond delay="1700"/>
                                  </p:stCondLst>
                                  <p:childTnLst>
                                    <p:set>
                                      <p:cBhvr>
                                        <p:cTn id="28" dur="1" fill="hold">
                                          <p:stCondLst>
                                            <p:cond delay="0"/>
                                          </p:stCondLst>
                                        </p:cTn>
                                        <p:tgtEl>
                                          <p:spTgt spid="2051"/>
                                        </p:tgtEl>
                                        <p:attrNameLst>
                                          <p:attrName>style.visibility</p:attrName>
                                        </p:attrNameLst>
                                      </p:cBhvr>
                                      <p:to>
                                        <p:strVal val="visible"/>
                                      </p:to>
                                    </p:set>
                                    <p:anim calcmode="lin" valueType="num">
                                      <p:cBhvr>
                                        <p:cTn id="29" dur="1000" fill="hold"/>
                                        <p:tgtEl>
                                          <p:spTgt spid="2051"/>
                                        </p:tgtEl>
                                        <p:attrNameLst>
                                          <p:attrName>ppt_w</p:attrName>
                                        </p:attrNameLst>
                                      </p:cBhvr>
                                      <p:tavLst>
                                        <p:tav tm="0">
                                          <p:val>
                                            <p:fltVal val="0"/>
                                          </p:val>
                                        </p:tav>
                                        <p:tav tm="100000">
                                          <p:val>
                                            <p:strVal val="#ppt_w"/>
                                          </p:val>
                                        </p:tav>
                                      </p:tavLst>
                                    </p:anim>
                                    <p:anim calcmode="lin" valueType="num">
                                      <p:cBhvr>
                                        <p:cTn id="30" dur="1000" fill="hold"/>
                                        <p:tgtEl>
                                          <p:spTgt spid="2051"/>
                                        </p:tgtEl>
                                        <p:attrNameLst>
                                          <p:attrName>ppt_h</p:attrName>
                                        </p:attrNameLst>
                                      </p:cBhvr>
                                      <p:tavLst>
                                        <p:tav tm="0">
                                          <p:val>
                                            <p:fltVal val="0"/>
                                          </p:val>
                                        </p:tav>
                                        <p:tav tm="100000">
                                          <p:val>
                                            <p:strVal val="#ppt_h"/>
                                          </p:val>
                                        </p:tav>
                                      </p:tavLst>
                                    </p:anim>
                                    <p:anim calcmode="lin" valueType="num">
                                      <p:cBhvr>
                                        <p:cTn id="31" dur="1000" fill="hold"/>
                                        <p:tgtEl>
                                          <p:spTgt spid="2051"/>
                                        </p:tgtEl>
                                        <p:attrNameLst>
                                          <p:attrName>style.rotation</p:attrName>
                                        </p:attrNameLst>
                                      </p:cBhvr>
                                      <p:tavLst>
                                        <p:tav tm="0">
                                          <p:val>
                                            <p:fltVal val="90"/>
                                          </p:val>
                                        </p:tav>
                                        <p:tav tm="100000">
                                          <p:val>
                                            <p:fltVal val="0"/>
                                          </p:val>
                                        </p:tav>
                                      </p:tavLst>
                                    </p:anim>
                                    <p:animEffect transition="in" filter="fade">
                                      <p:cBhvr>
                                        <p:cTn id="32" dur="1000"/>
                                        <p:tgtEl>
                                          <p:spTgt spid="2051"/>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xit" presetSubtype="0" fill="hold" grpId="1" nodeType="clickEffect">
                                  <p:stCondLst>
                                    <p:cond delay="0"/>
                                  </p:stCondLst>
                                  <p:childTnLst>
                                    <p:anim calcmode="lin" valueType="num">
                                      <p:cBhvr>
                                        <p:cTn id="36" dur="1000"/>
                                        <p:tgtEl>
                                          <p:spTgt spid="2051"/>
                                        </p:tgtEl>
                                        <p:attrNameLst>
                                          <p:attrName>ppt_w</p:attrName>
                                        </p:attrNameLst>
                                      </p:cBhvr>
                                      <p:tavLst>
                                        <p:tav tm="0">
                                          <p:val>
                                            <p:strVal val="ppt_w"/>
                                          </p:val>
                                        </p:tav>
                                        <p:tav tm="100000">
                                          <p:val>
                                            <p:fltVal val="0"/>
                                          </p:val>
                                        </p:tav>
                                      </p:tavLst>
                                    </p:anim>
                                    <p:anim calcmode="lin" valueType="num">
                                      <p:cBhvr>
                                        <p:cTn id="37" dur="1000"/>
                                        <p:tgtEl>
                                          <p:spTgt spid="2051"/>
                                        </p:tgtEl>
                                        <p:attrNameLst>
                                          <p:attrName>ppt_h</p:attrName>
                                        </p:attrNameLst>
                                      </p:cBhvr>
                                      <p:tavLst>
                                        <p:tav tm="0">
                                          <p:val>
                                            <p:strVal val="ppt_h"/>
                                          </p:val>
                                        </p:tav>
                                        <p:tav tm="100000">
                                          <p:val>
                                            <p:fltVal val="0"/>
                                          </p:val>
                                        </p:tav>
                                      </p:tavLst>
                                    </p:anim>
                                    <p:anim calcmode="lin" valueType="num">
                                      <p:cBhvr>
                                        <p:cTn id="38" dur="1000"/>
                                        <p:tgtEl>
                                          <p:spTgt spid="2051"/>
                                        </p:tgtEl>
                                        <p:attrNameLst>
                                          <p:attrName>style.rotation</p:attrName>
                                        </p:attrNameLst>
                                      </p:cBhvr>
                                      <p:tavLst>
                                        <p:tav tm="0">
                                          <p:val>
                                            <p:fltVal val="0"/>
                                          </p:val>
                                        </p:tav>
                                        <p:tav tm="100000">
                                          <p:val>
                                            <p:fltVal val="90"/>
                                          </p:val>
                                        </p:tav>
                                      </p:tavLst>
                                    </p:anim>
                                    <p:animEffect transition="out" filter="fade">
                                      <p:cBhvr>
                                        <p:cTn id="39" dur="1000"/>
                                        <p:tgtEl>
                                          <p:spTgt spid="2051"/>
                                        </p:tgtEl>
                                      </p:cBhvr>
                                    </p:animEffect>
                                    <p:set>
                                      <p:cBhvr>
                                        <p:cTn id="40" dur="1" fill="hold">
                                          <p:stCondLst>
                                            <p:cond delay="999"/>
                                          </p:stCondLst>
                                        </p:cTn>
                                        <p:tgtEl>
                                          <p:spTgt spid="2051"/>
                                        </p:tgtEl>
                                        <p:attrNameLst>
                                          <p:attrName>style.visibility</p:attrName>
                                        </p:attrNameLst>
                                      </p:cBhvr>
                                      <p:to>
                                        <p:strVal val="hidden"/>
                                      </p:to>
                                    </p:set>
                                  </p:childTnLst>
                                </p:cTn>
                              </p:par>
                              <p:par>
                                <p:cTn id="41" presetID="22" presetClass="entr" presetSubtype="1" fill="hold" grpId="0" nodeType="withEffect">
                                  <p:stCondLst>
                                    <p:cond delay="110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1000"/>
                                        <p:tgtEl>
                                          <p:spTgt spid="15"/>
                                        </p:tgtEl>
                                      </p:cBhvr>
                                    </p:animEffect>
                                  </p:childTnLst>
                                </p:cTn>
                              </p:par>
                              <p:par>
                                <p:cTn id="44" presetID="31" presetClass="entr" presetSubtype="0" fill="hold" grpId="0" nodeType="withEffect">
                                  <p:stCondLst>
                                    <p:cond delay="2100"/>
                                  </p:stCondLst>
                                  <p:childTnLst>
                                    <p:set>
                                      <p:cBhvr>
                                        <p:cTn id="45" dur="1" fill="hold">
                                          <p:stCondLst>
                                            <p:cond delay="0"/>
                                          </p:stCondLst>
                                        </p:cTn>
                                        <p:tgtEl>
                                          <p:spTgt spid="43"/>
                                        </p:tgtEl>
                                        <p:attrNameLst>
                                          <p:attrName>style.visibility</p:attrName>
                                        </p:attrNameLst>
                                      </p:cBhvr>
                                      <p:to>
                                        <p:strVal val="visible"/>
                                      </p:to>
                                    </p:set>
                                    <p:anim calcmode="lin" valueType="num">
                                      <p:cBhvr>
                                        <p:cTn id="46" dur="1000" fill="hold"/>
                                        <p:tgtEl>
                                          <p:spTgt spid="43"/>
                                        </p:tgtEl>
                                        <p:attrNameLst>
                                          <p:attrName>ppt_w</p:attrName>
                                        </p:attrNameLst>
                                      </p:cBhvr>
                                      <p:tavLst>
                                        <p:tav tm="0">
                                          <p:val>
                                            <p:fltVal val="0"/>
                                          </p:val>
                                        </p:tav>
                                        <p:tav tm="100000">
                                          <p:val>
                                            <p:strVal val="#ppt_w"/>
                                          </p:val>
                                        </p:tav>
                                      </p:tavLst>
                                    </p:anim>
                                    <p:anim calcmode="lin" valueType="num">
                                      <p:cBhvr>
                                        <p:cTn id="47" dur="1000" fill="hold"/>
                                        <p:tgtEl>
                                          <p:spTgt spid="43"/>
                                        </p:tgtEl>
                                        <p:attrNameLst>
                                          <p:attrName>ppt_h</p:attrName>
                                        </p:attrNameLst>
                                      </p:cBhvr>
                                      <p:tavLst>
                                        <p:tav tm="0">
                                          <p:val>
                                            <p:fltVal val="0"/>
                                          </p:val>
                                        </p:tav>
                                        <p:tav tm="100000">
                                          <p:val>
                                            <p:strVal val="#ppt_h"/>
                                          </p:val>
                                        </p:tav>
                                      </p:tavLst>
                                    </p:anim>
                                    <p:anim calcmode="lin" valueType="num">
                                      <p:cBhvr>
                                        <p:cTn id="48" dur="1000" fill="hold"/>
                                        <p:tgtEl>
                                          <p:spTgt spid="43"/>
                                        </p:tgtEl>
                                        <p:attrNameLst>
                                          <p:attrName>style.rotation</p:attrName>
                                        </p:attrNameLst>
                                      </p:cBhvr>
                                      <p:tavLst>
                                        <p:tav tm="0">
                                          <p:val>
                                            <p:fltVal val="90"/>
                                          </p:val>
                                        </p:tav>
                                        <p:tav tm="100000">
                                          <p:val>
                                            <p:fltVal val="0"/>
                                          </p:val>
                                        </p:tav>
                                      </p:tavLst>
                                    </p:anim>
                                    <p:animEffect transition="in" filter="fade">
                                      <p:cBhvr>
                                        <p:cTn id="49" dur="10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xit" presetSubtype="0" fill="hold" grpId="1" nodeType="clickEffect">
                                  <p:stCondLst>
                                    <p:cond delay="0"/>
                                  </p:stCondLst>
                                  <p:childTnLst>
                                    <p:anim calcmode="lin" valueType="num">
                                      <p:cBhvr>
                                        <p:cTn id="53" dur="1000"/>
                                        <p:tgtEl>
                                          <p:spTgt spid="43"/>
                                        </p:tgtEl>
                                        <p:attrNameLst>
                                          <p:attrName>ppt_w</p:attrName>
                                        </p:attrNameLst>
                                      </p:cBhvr>
                                      <p:tavLst>
                                        <p:tav tm="0">
                                          <p:val>
                                            <p:strVal val="ppt_w"/>
                                          </p:val>
                                        </p:tav>
                                        <p:tav tm="100000">
                                          <p:val>
                                            <p:fltVal val="0"/>
                                          </p:val>
                                        </p:tav>
                                      </p:tavLst>
                                    </p:anim>
                                    <p:anim calcmode="lin" valueType="num">
                                      <p:cBhvr>
                                        <p:cTn id="54" dur="1000"/>
                                        <p:tgtEl>
                                          <p:spTgt spid="43"/>
                                        </p:tgtEl>
                                        <p:attrNameLst>
                                          <p:attrName>ppt_h</p:attrName>
                                        </p:attrNameLst>
                                      </p:cBhvr>
                                      <p:tavLst>
                                        <p:tav tm="0">
                                          <p:val>
                                            <p:strVal val="ppt_h"/>
                                          </p:val>
                                        </p:tav>
                                        <p:tav tm="100000">
                                          <p:val>
                                            <p:fltVal val="0"/>
                                          </p:val>
                                        </p:tav>
                                      </p:tavLst>
                                    </p:anim>
                                    <p:anim calcmode="lin" valueType="num">
                                      <p:cBhvr>
                                        <p:cTn id="55" dur="1000"/>
                                        <p:tgtEl>
                                          <p:spTgt spid="43"/>
                                        </p:tgtEl>
                                        <p:attrNameLst>
                                          <p:attrName>style.rotation</p:attrName>
                                        </p:attrNameLst>
                                      </p:cBhvr>
                                      <p:tavLst>
                                        <p:tav tm="0">
                                          <p:val>
                                            <p:fltVal val="0"/>
                                          </p:val>
                                        </p:tav>
                                        <p:tav tm="100000">
                                          <p:val>
                                            <p:fltVal val="90"/>
                                          </p:val>
                                        </p:tav>
                                      </p:tavLst>
                                    </p:anim>
                                    <p:animEffect transition="out" filter="fade">
                                      <p:cBhvr>
                                        <p:cTn id="56" dur="1000"/>
                                        <p:tgtEl>
                                          <p:spTgt spid="43"/>
                                        </p:tgtEl>
                                      </p:cBhvr>
                                    </p:animEffect>
                                    <p:set>
                                      <p:cBhvr>
                                        <p:cTn id="57" dur="1" fill="hold">
                                          <p:stCondLst>
                                            <p:cond delay="999"/>
                                          </p:stCondLst>
                                        </p:cTn>
                                        <p:tgtEl>
                                          <p:spTgt spid="43"/>
                                        </p:tgtEl>
                                        <p:attrNameLst>
                                          <p:attrName>style.visibility</p:attrName>
                                        </p:attrNameLst>
                                      </p:cBhvr>
                                      <p:to>
                                        <p:strVal val="hidden"/>
                                      </p:to>
                                    </p:set>
                                  </p:childTnLst>
                                </p:cTn>
                              </p:par>
                              <p:par>
                                <p:cTn id="58" presetID="22" presetClass="entr" presetSubtype="1" fill="hold" grpId="0" nodeType="withEffect">
                                  <p:stCondLst>
                                    <p:cond delay="1000"/>
                                  </p:stCondLst>
                                  <p:childTnLst>
                                    <p:set>
                                      <p:cBhvr>
                                        <p:cTn id="59" dur="1" fill="hold">
                                          <p:stCondLst>
                                            <p:cond delay="0"/>
                                          </p:stCondLst>
                                        </p:cTn>
                                        <p:tgtEl>
                                          <p:spTgt spid="29"/>
                                        </p:tgtEl>
                                        <p:attrNameLst>
                                          <p:attrName>style.visibility</p:attrName>
                                        </p:attrNameLst>
                                      </p:cBhvr>
                                      <p:to>
                                        <p:strVal val="visible"/>
                                      </p:to>
                                    </p:set>
                                    <p:animEffect transition="in" filter="wipe(up)">
                                      <p:cBhvr>
                                        <p:cTn id="60" dur="1000"/>
                                        <p:tgtEl>
                                          <p:spTgt spid="29"/>
                                        </p:tgtEl>
                                      </p:cBhvr>
                                    </p:animEffect>
                                  </p:childTnLst>
                                </p:cTn>
                              </p:par>
                              <p:par>
                                <p:cTn id="61" presetID="31" presetClass="entr" presetSubtype="0" fill="hold" grpId="0" nodeType="withEffect">
                                  <p:stCondLst>
                                    <p:cond delay="2100"/>
                                  </p:stCondLst>
                                  <p:childTnLst>
                                    <p:set>
                                      <p:cBhvr>
                                        <p:cTn id="62" dur="1" fill="hold">
                                          <p:stCondLst>
                                            <p:cond delay="0"/>
                                          </p:stCondLst>
                                        </p:cTn>
                                        <p:tgtEl>
                                          <p:spTgt spid="47"/>
                                        </p:tgtEl>
                                        <p:attrNameLst>
                                          <p:attrName>style.visibility</p:attrName>
                                        </p:attrNameLst>
                                      </p:cBhvr>
                                      <p:to>
                                        <p:strVal val="visible"/>
                                      </p:to>
                                    </p:set>
                                    <p:anim calcmode="lin" valueType="num">
                                      <p:cBhvr>
                                        <p:cTn id="63" dur="1000" fill="hold"/>
                                        <p:tgtEl>
                                          <p:spTgt spid="47"/>
                                        </p:tgtEl>
                                        <p:attrNameLst>
                                          <p:attrName>ppt_w</p:attrName>
                                        </p:attrNameLst>
                                      </p:cBhvr>
                                      <p:tavLst>
                                        <p:tav tm="0">
                                          <p:val>
                                            <p:fltVal val="0"/>
                                          </p:val>
                                        </p:tav>
                                        <p:tav tm="100000">
                                          <p:val>
                                            <p:strVal val="#ppt_w"/>
                                          </p:val>
                                        </p:tav>
                                      </p:tavLst>
                                    </p:anim>
                                    <p:anim calcmode="lin" valueType="num">
                                      <p:cBhvr>
                                        <p:cTn id="64" dur="1000" fill="hold"/>
                                        <p:tgtEl>
                                          <p:spTgt spid="47"/>
                                        </p:tgtEl>
                                        <p:attrNameLst>
                                          <p:attrName>ppt_h</p:attrName>
                                        </p:attrNameLst>
                                      </p:cBhvr>
                                      <p:tavLst>
                                        <p:tav tm="0">
                                          <p:val>
                                            <p:fltVal val="0"/>
                                          </p:val>
                                        </p:tav>
                                        <p:tav tm="100000">
                                          <p:val>
                                            <p:strVal val="#ppt_h"/>
                                          </p:val>
                                        </p:tav>
                                      </p:tavLst>
                                    </p:anim>
                                    <p:anim calcmode="lin" valueType="num">
                                      <p:cBhvr>
                                        <p:cTn id="65" dur="1000" fill="hold"/>
                                        <p:tgtEl>
                                          <p:spTgt spid="47"/>
                                        </p:tgtEl>
                                        <p:attrNameLst>
                                          <p:attrName>style.rotation</p:attrName>
                                        </p:attrNameLst>
                                      </p:cBhvr>
                                      <p:tavLst>
                                        <p:tav tm="0">
                                          <p:val>
                                            <p:fltVal val="90"/>
                                          </p:val>
                                        </p:tav>
                                        <p:tav tm="100000">
                                          <p:val>
                                            <p:fltVal val="0"/>
                                          </p:val>
                                        </p:tav>
                                      </p:tavLst>
                                    </p:anim>
                                    <p:animEffect transition="in" filter="fade">
                                      <p:cBhvr>
                                        <p:cTn id="66" dur="1000"/>
                                        <p:tgtEl>
                                          <p:spTgt spid="47"/>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xit" presetSubtype="0" fill="hold" grpId="1" nodeType="clickEffect">
                                  <p:stCondLst>
                                    <p:cond delay="0"/>
                                  </p:stCondLst>
                                  <p:childTnLst>
                                    <p:anim calcmode="lin" valueType="num">
                                      <p:cBhvr>
                                        <p:cTn id="70" dur="1000"/>
                                        <p:tgtEl>
                                          <p:spTgt spid="47"/>
                                        </p:tgtEl>
                                        <p:attrNameLst>
                                          <p:attrName>ppt_w</p:attrName>
                                        </p:attrNameLst>
                                      </p:cBhvr>
                                      <p:tavLst>
                                        <p:tav tm="0">
                                          <p:val>
                                            <p:strVal val="ppt_w"/>
                                          </p:val>
                                        </p:tav>
                                        <p:tav tm="100000">
                                          <p:val>
                                            <p:fltVal val="0"/>
                                          </p:val>
                                        </p:tav>
                                      </p:tavLst>
                                    </p:anim>
                                    <p:anim calcmode="lin" valueType="num">
                                      <p:cBhvr>
                                        <p:cTn id="71" dur="1000"/>
                                        <p:tgtEl>
                                          <p:spTgt spid="47"/>
                                        </p:tgtEl>
                                        <p:attrNameLst>
                                          <p:attrName>ppt_h</p:attrName>
                                        </p:attrNameLst>
                                      </p:cBhvr>
                                      <p:tavLst>
                                        <p:tav tm="0">
                                          <p:val>
                                            <p:strVal val="ppt_h"/>
                                          </p:val>
                                        </p:tav>
                                        <p:tav tm="100000">
                                          <p:val>
                                            <p:fltVal val="0"/>
                                          </p:val>
                                        </p:tav>
                                      </p:tavLst>
                                    </p:anim>
                                    <p:anim calcmode="lin" valueType="num">
                                      <p:cBhvr>
                                        <p:cTn id="72" dur="1000"/>
                                        <p:tgtEl>
                                          <p:spTgt spid="47"/>
                                        </p:tgtEl>
                                        <p:attrNameLst>
                                          <p:attrName>style.rotation</p:attrName>
                                        </p:attrNameLst>
                                      </p:cBhvr>
                                      <p:tavLst>
                                        <p:tav tm="0">
                                          <p:val>
                                            <p:fltVal val="0"/>
                                          </p:val>
                                        </p:tav>
                                        <p:tav tm="100000">
                                          <p:val>
                                            <p:fltVal val="90"/>
                                          </p:val>
                                        </p:tav>
                                      </p:tavLst>
                                    </p:anim>
                                    <p:animEffect transition="out" filter="fade">
                                      <p:cBhvr>
                                        <p:cTn id="73" dur="1000"/>
                                        <p:tgtEl>
                                          <p:spTgt spid="47"/>
                                        </p:tgtEl>
                                      </p:cBhvr>
                                    </p:animEffect>
                                    <p:set>
                                      <p:cBhvr>
                                        <p:cTn id="74" dur="1" fill="hold">
                                          <p:stCondLst>
                                            <p:cond delay="999"/>
                                          </p:stCondLst>
                                        </p:cTn>
                                        <p:tgtEl>
                                          <p:spTgt spid="47"/>
                                        </p:tgtEl>
                                        <p:attrNameLst>
                                          <p:attrName>style.visibility</p:attrName>
                                        </p:attrNameLst>
                                      </p:cBhvr>
                                      <p:to>
                                        <p:strVal val="hidden"/>
                                      </p:to>
                                    </p:set>
                                  </p:childTnLst>
                                </p:cTn>
                              </p:par>
                              <p:par>
                                <p:cTn id="75" presetID="22" presetClass="entr" presetSubtype="1" fill="hold" grpId="0" nodeType="withEffect">
                                  <p:stCondLst>
                                    <p:cond delay="1100"/>
                                  </p:stCondLst>
                                  <p:childTnLst>
                                    <p:set>
                                      <p:cBhvr>
                                        <p:cTn id="76" dur="1" fill="hold">
                                          <p:stCondLst>
                                            <p:cond delay="0"/>
                                          </p:stCondLst>
                                        </p:cTn>
                                        <p:tgtEl>
                                          <p:spTgt spid="16"/>
                                        </p:tgtEl>
                                        <p:attrNameLst>
                                          <p:attrName>style.visibility</p:attrName>
                                        </p:attrNameLst>
                                      </p:cBhvr>
                                      <p:to>
                                        <p:strVal val="visible"/>
                                      </p:to>
                                    </p:set>
                                    <p:animEffect transition="in" filter="wipe(up)">
                                      <p:cBhvr>
                                        <p:cTn id="77" dur="1000"/>
                                        <p:tgtEl>
                                          <p:spTgt spid="16"/>
                                        </p:tgtEl>
                                      </p:cBhvr>
                                    </p:animEffect>
                                  </p:childTnLst>
                                </p:cTn>
                              </p:par>
                              <p:par>
                                <p:cTn id="78" presetID="31" presetClass="entr" presetSubtype="0" fill="hold" grpId="0" nodeType="withEffect">
                                  <p:stCondLst>
                                    <p:cond delay="2100"/>
                                  </p:stCondLst>
                                  <p:childTnLst>
                                    <p:set>
                                      <p:cBhvr>
                                        <p:cTn id="79" dur="1" fill="hold">
                                          <p:stCondLst>
                                            <p:cond delay="0"/>
                                          </p:stCondLst>
                                        </p:cTn>
                                        <p:tgtEl>
                                          <p:spTgt spid="45"/>
                                        </p:tgtEl>
                                        <p:attrNameLst>
                                          <p:attrName>style.visibility</p:attrName>
                                        </p:attrNameLst>
                                      </p:cBhvr>
                                      <p:to>
                                        <p:strVal val="visible"/>
                                      </p:to>
                                    </p:set>
                                    <p:anim calcmode="lin" valueType="num">
                                      <p:cBhvr>
                                        <p:cTn id="80" dur="1000" fill="hold"/>
                                        <p:tgtEl>
                                          <p:spTgt spid="45"/>
                                        </p:tgtEl>
                                        <p:attrNameLst>
                                          <p:attrName>ppt_w</p:attrName>
                                        </p:attrNameLst>
                                      </p:cBhvr>
                                      <p:tavLst>
                                        <p:tav tm="0">
                                          <p:val>
                                            <p:fltVal val="0"/>
                                          </p:val>
                                        </p:tav>
                                        <p:tav tm="100000">
                                          <p:val>
                                            <p:strVal val="#ppt_w"/>
                                          </p:val>
                                        </p:tav>
                                      </p:tavLst>
                                    </p:anim>
                                    <p:anim calcmode="lin" valueType="num">
                                      <p:cBhvr>
                                        <p:cTn id="81" dur="1000" fill="hold"/>
                                        <p:tgtEl>
                                          <p:spTgt spid="45"/>
                                        </p:tgtEl>
                                        <p:attrNameLst>
                                          <p:attrName>ppt_h</p:attrName>
                                        </p:attrNameLst>
                                      </p:cBhvr>
                                      <p:tavLst>
                                        <p:tav tm="0">
                                          <p:val>
                                            <p:fltVal val="0"/>
                                          </p:val>
                                        </p:tav>
                                        <p:tav tm="100000">
                                          <p:val>
                                            <p:strVal val="#ppt_h"/>
                                          </p:val>
                                        </p:tav>
                                      </p:tavLst>
                                    </p:anim>
                                    <p:anim calcmode="lin" valueType="num">
                                      <p:cBhvr>
                                        <p:cTn id="82" dur="1000" fill="hold"/>
                                        <p:tgtEl>
                                          <p:spTgt spid="45"/>
                                        </p:tgtEl>
                                        <p:attrNameLst>
                                          <p:attrName>style.rotation</p:attrName>
                                        </p:attrNameLst>
                                      </p:cBhvr>
                                      <p:tavLst>
                                        <p:tav tm="0">
                                          <p:val>
                                            <p:fltVal val="90"/>
                                          </p:val>
                                        </p:tav>
                                        <p:tav tm="100000">
                                          <p:val>
                                            <p:fltVal val="0"/>
                                          </p:val>
                                        </p:tav>
                                      </p:tavLst>
                                    </p:anim>
                                    <p:animEffect transition="in" filter="fade">
                                      <p:cBhvr>
                                        <p:cTn id="83" dur="1000"/>
                                        <p:tgtEl>
                                          <p:spTgt spid="45"/>
                                        </p:tgtEl>
                                      </p:cBhvr>
                                    </p:animEffect>
                                  </p:childTnLst>
                                </p:cTn>
                              </p:par>
                            </p:childTnLst>
                          </p:cTn>
                        </p:par>
                      </p:childTnLst>
                    </p:cTn>
                  </p:par>
                  <p:par>
                    <p:cTn id="84" fill="hold">
                      <p:stCondLst>
                        <p:cond delay="indefinite"/>
                      </p:stCondLst>
                      <p:childTnLst>
                        <p:par>
                          <p:cTn id="85" fill="hold">
                            <p:stCondLst>
                              <p:cond delay="0"/>
                            </p:stCondLst>
                            <p:childTnLst>
                              <p:par>
                                <p:cTn id="86" presetID="31" presetClass="exit" presetSubtype="0" fill="hold" grpId="1" nodeType="clickEffect">
                                  <p:stCondLst>
                                    <p:cond delay="0"/>
                                  </p:stCondLst>
                                  <p:childTnLst>
                                    <p:anim calcmode="lin" valueType="num">
                                      <p:cBhvr>
                                        <p:cTn id="87" dur="1000"/>
                                        <p:tgtEl>
                                          <p:spTgt spid="45"/>
                                        </p:tgtEl>
                                        <p:attrNameLst>
                                          <p:attrName>ppt_w</p:attrName>
                                        </p:attrNameLst>
                                      </p:cBhvr>
                                      <p:tavLst>
                                        <p:tav tm="0">
                                          <p:val>
                                            <p:strVal val="ppt_w"/>
                                          </p:val>
                                        </p:tav>
                                        <p:tav tm="100000">
                                          <p:val>
                                            <p:fltVal val="0"/>
                                          </p:val>
                                        </p:tav>
                                      </p:tavLst>
                                    </p:anim>
                                    <p:anim calcmode="lin" valueType="num">
                                      <p:cBhvr>
                                        <p:cTn id="88" dur="1000"/>
                                        <p:tgtEl>
                                          <p:spTgt spid="45"/>
                                        </p:tgtEl>
                                        <p:attrNameLst>
                                          <p:attrName>ppt_h</p:attrName>
                                        </p:attrNameLst>
                                      </p:cBhvr>
                                      <p:tavLst>
                                        <p:tav tm="0">
                                          <p:val>
                                            <p:strVal val="ppt_h"/>
                                          </p:val>
                                        </p:tav>
                                        <p:tav tm="100000">
                                          <p:val>
                                            <p:fltVal val="0"/>
                                          </p:val>
                                        </p:tav>
                                      </p:tavLst>
                                    </p:anim>
                                    <p:anim calcmode="lin" valueType="num">
                                      <p:cBhvr>
                                        <p:cTn id="89" dur="1000"/>
                                        <p:tgtEl>
                                          <p:spTgt spid="45"/>
                                        </p:tgtEl>
                                        <p:attrNameLst>
                                          <p:attrName>style.rotation</p:attrName>
                                        </p:attrNameLst>
                                      </p:cBhvr>
                                      <p:tavLst>
                                        <p:tav tm="0">
                                          <p:val>
                                            <p:fltVal val="0"/>
                                          </p:val>
                                        </p:tav>
                                        <p:tav tm="100000">
                                          <p:val>
                                            <p:fltVal val="90"/>
                                          </p:val>
                                        </p:tav>
                                      </p:tavLst>
                                    </p:anim>
                                    <p:animEffect transition="out" filter="fade">
                                      <p:cBhvr>
                                        <p:cTn id="90" dur="1000"/>
                                        <p:tgtEl>
                                          <p:spTgt spid="45"/>
                                        </p:tgtEl>
                                      </p:cBhvr>
                                    </p:animEffect>
                                    <p:set>
                                      <p:cBhvr>
                                        <p:cTn id="91" dur="1" fill="hold">
                                          <p:stCondLst>
                                            <p:cond delay="999"/>
                                          </p:stCondLst>
                                        </p:cTn>
                                        <p:tgtEl>
                                          <p:spTgt spid="45"/>
                                        </p:tgtEl>
                                        <p:attrNameLst>
                                          <p:attrName>style.visibility</p:attrName>
                                        </p:attrNameLst>
                                      </p:cBhvr>
                                      <p:to>
                                        <p:strVal val="hidden"/>
                                      </p:to>
                                    </p:set>
                                  </p:childTnLst>
                                </p:cTn>
                              </p:par>
                              <p:par>
                                <p:cTn id="92" presetID="22" presetClass="entr" presetSubtype="1" fill="hold" grpId="0" nodeType="withEffect">
                                  <p:stCondLst>
                                    <p:cond delay="1000"/>
                                  </p:stCondLst>
                                  <p:childTnLst>
                                    <p:set>
                                      <p:cBhvr>
                                        <p:cTn id="93" dur="1" fill="hold">
                                          <p:stCondLst>
                                            <p:cond delay="0"/>
                                          </p:stCondLst>
                                        </p:cTn>
                                        <p:tgtEl>
                                          <p:spTgt spid="18"/>
                                        </p:tgtEl>
                                        <p:attrNameLst>
                                          <p:attrName>style.visibility</p:attrName>
                                        </p:attrNameLst>
                                      </p:cBhvr>
                                      <p:to>
                                        <p:strVal val="visible"/>
                                      </p:to>
                                    </p:set>
                                    <p:animEffect transition="in" filter="wipe(up)">
                                      <p:cBhvr>
                                        <p:cTn id="94" dur="1000"/>
                                        <p:tgtEl>
                                          <p:spTgt spid="18"/>
                                        </p:tgtEl>
                                      </p:cBhvr>
                                    </p:animEffect>
                                  </p:childTnLst>
                                </p:cTn>
                              </p:par>
                              <p:par>
                                <p:cTn id="95" presetID="31" presetClass="entr" presetSubtype="0" fill="hold" grpId="0" nodeType="withEffect">
                                  <p:stCondLst>
                                    <p:cond delay="2000"/>
                                  </p:stCondLst>
                                  <p:childTnLst>
                                    <p:set>
                                      <p:cBhvr>
                                        <p:cTn id="96" dur="1" fill="hold">
                                          <p:stCondLst>
                                            <p:cond delay="0"/>
                                          </p:stCondLst>
                                        </p:cTn>
                                        <p:tgtEl>
                                          <p:spTgt spid="49"/>
                                        </p:tgtEl>
                                        <p:attrNameLst>
                                          <p:attrName>style.visibility</p:attrName>
                                        </p:attrNameLst>
                                      </p:cBhvr>
                                      <p:to>
                                        <p:strVal val="visible"/>
                                      </p:to>
                                    </p:set>
                                    <p:anim calcmode="lin" valueType="num">
                                      <p:cBhvr>
                                        <p:cTn id="97" dur="1000" fill="hold"/>
                                        <p:tgtEl>
                                          <p:spTgt spid="49"/>
                                        </p:tgtEl>
                                        <p:attrNameLst>
                                          <p:attrName>ppt_w</p:attrName>
                                        </p:attrNameLst>
                                      </p:cBhvr>
                                      <p:tavLst>
                                        <p:tav tm="0">
                                          <p:val>
                                            <p:fltVal val="0"/>
                                          </p:val>
                                        </p:tav>
                                        <p:tav tm="100000">
                                          <p:val>
                                            <p:strVal val="#ppt_w"/>
                                          </p:val>
                                        </p:tav>
                                      </p:tavLst>
                                    </p:anim>
                                    <p:anim calcmode="lin" valueType="num">
                                      <p:cBhvr>
                                        <p:cTn id="98" dur="1000" fill="hold"/>
                                        <p:tgtEl>
                                          <p:spTgt spid="49"/>
                                        </p:tgtEl>
                                        <p:attrNameLst>
                                          <p:attrName>ppt_h</p:attrName>
                                        </p:attrNameLst>
                                      </p:cBhvr>
                                      <p:tavLst>
                                        <p:tav tm="0">
                                          <p:val>
                                            <p:fltVal val="0"/>
                                          </p:val>
                                        </p:tav>
                                        <p:tav tm="100000">
                                          <p:val>
                                            <p:strVal val="#ppt_h"/>
                                          </p:val>
                                        </p:tav>
                                      </p:tavLst>
                                    </p:anim>
                                    <p:anim calcmode="lin" valueType="num">
                                      <p:cBhvr>
                                        <p:cTn id="99" dur="1000" fill="hold"/>
                                        <p:tgtEl>
                                          <p:spTgt spid="49"/>
                                        </p:tgtEl>
                                        <p:attrNameLst>
                                          <p:attrName>style.rotation</p:attrName>
                                        </p:attrNameLst>
                                      </p:cBhvr>
                                      <p:tavLst>
                                        <p:tav tm="0">
                                          <p:val>
                                            <p:fltVal val="90"/>
                                          </p:val>
                                        </p:tav>
                                        <p:tav tm="100000">
                                          <p:val>
                                            <p:fltVal val="0"/>
                                          </p:val>
                                        </p:tav>
                                      </p:tavLst>
                                    </p:anim>
                                    <p:animEffect transition="in" filter="fade">
                                      <p:cBhvr>
                                        <p:cTn id="100" dur="1000"/>
                                        <p:tgtEl>
                                          <p:spTgt spid="49"/>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xit" presetSubtype="0" fill="hold" grpId="1" nodeType="clickEffect">
                                  <p:stCondLst>
                                    <p:cond delay="0"/>
                                  </p:stCondLst>
                                  <p:childTnLst>
                                    <p:anim calcmode="lin" valueType="num">
                                      <p:cBhvr>
                                        <p:cTn id="104" dur="1000"/>
                                        <p:tgtEl>
                                          <p:spTgt spid="49"/>
                                        </p:tgtEl>
                                        <p:attrNameLst>
                                          <p:attrName>ppt_w</p:attrName>
                                        </p:attrNameLst>
                                      </p:cBhvr>
                                      <p:tavLst>
                                        <p:tav tm="0">
                                          <p:val>
                                            <p:strVal val="ppt_w"/>
                                          </p:val>
                                        </p:tav>
                                        <p:tav tm="100000">
                                          <p:val>
                                            <p:fltVal val="0"/>
                                          </p:val>
                                        </p:tav>
                                      </p:tavLst>
                                    </p:anim>
                                    <p:anim calcmode="lin" valueType="num">
                                      <p:cBhvr>
                                        <p:cTn id="105" dur="1000"/>
                                        <p:tgtEl>
                                          <p:spTgt spid="49"/>
                                        </p:tgtEl>
                                        <p:attrNameLst>
                                          <p:attrName>ppt_h</p:attrName>
                                        </p:attrNameLst>
                                      </p:cBhvr>
                                      <p:tavLst>
                                        <p:tav tm="0">
                                          <p:val>
                                            <p:strVal val="ppt_h"/>
                                          </p:val>
                                        </p:tav>
                                        <p:tav tm="100000">
                                          <p:val>
                                            <p:fltVal val="0"/>
                                          </p:val>
                                        </p:tav>
                                      </p:tavLst>
                                    </p:anim>
                                    <p:anim calcmode="lin" valueType="num">
                                      <p:cBhvr>
                                        <p:cTn id="106" dur="1000"/>
                                        <p:tgtEl>
                                          <p:spTgt spid="49"/>
                                        </p:tgtEl>
                                        <p:attrNameLst>
                                          <p:attrName>style.rotation</p:attrName>
                                        </p:attrNameLst>
                                      </p:cBhvr>
                                      <p:tavLst>
                                        <p:tav tm="0">
                                          <p:val>
                                            <p:fltVal val="0"/>
                                          </p:val>
                                        </p:tav>
                                        <p:tav tm="100000">
                                          <p:val>
                                            <p:fltVal val="90"/>
                                          </p:val>
                                        </p:tav>
                                      </p:tavLst>
                                    </p:anim>
                                    <p:animEffect transition="out" filter="fade">
                                      <p:cBhvr>
                                        <p:cTn id="107" dur="1000"/>
                                        <p:tgtEl>
                                          <p:spTgt spid="49"/>
                                        </p:tgtEl>
                                      </p:cBhvr>
                                    </p:animEffect>
                                    <p:set>
                                      <p:cBhvr>
                                        <p:cTn id="108" dur="1" fill="hold">
                                          <p:stCondLst>
                                            <p:cond delay="9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051" grpId="0" animBg="1"/>
      <p:bldP spid="2051" grpId="1" animBg="1"/>
      <p:bldP spid="43" grpId="0" animBg="1"/>
      <p:bldP spid="43" grpId="1" animBg="1"/>
      <p:bldP spid="47" grpId="0" animBg="1"/>
      <p:bldP spid="47" grpId="1" animBg="1"/>
      <p:bldP spid="45" grpId="0" animBg="1"/>
      <p:bldP spid="45" grpId="1" animBg="1"/>
      <p:bldP spid="49" grpId="0" animBg="1"/>
      <p:bldP spid="49" grpId="1" animBg="1"/>
      <p:bldP spid="10" grpId="0"/>
      <p:bldP spid="6" grpId="0" animBg="1"/>
      <p:bldP spid="15" grpId="0" animBg="1"/>
      <p:bldP spid="16" grpId="0" animBg="1"/>
      <p:bldP spid="18"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371600" y="685800"/>
            <a:ext cx="6477000" cy="707886"/>
          </a:xfrm>
          <a:prstGeom prst="rect">
            <a:avLst/>
          </a:prstGeom>
          <a:noFill/>
          <a:ln>
            <a:noFill/>
          </a:ln>
          <a:effectLst>
            <a:outerShdw blurRad="225425" dist="50800" dir="5220000" algn="ctr">
              <a:srgbClr val="000000">
                <a:alpha val="33000"/>
              </a:srgbClr>
            </a:outerShdw>
          </a:effectLst>
          <a:scene3d>
            <a:camera prst="perspectiveRelaxed"/>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Data Communication Model</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grpSp>
        <p:nvGrpSpPr>
          <p:cNvPr id="36" name="Group 35"/>
          <p:cNvGrpSpPr/>
          <p:nvPr/>
        </p:nvGrpSpPr>
        <p:grpSpPr>
          <a:xfrm>
            <a:off x="685800" y="3657600"/>
            <a:ext cx="7467600" cy="1295400"/>
            <a:chOff x="685800" y="2133600"/>
            <a:chExt cx="7467600" cy="1295400"/>
          </a:xfrm>
        </p:grpSpPr>
        <p:sp>
          <p:nvSpPr>
            <p:cNvPr id="2" name="Cube 1"/>
            <p:cNvSpPr/>
            <p:nvPr/>
          </p:nvSpPr>
          <p:spPr>
            <a:xfrm>
              <a:off x="685800" y="2133600"/>
              <a:ext cx="1066800" cy="1295400"/>
            </a:xfrm>
            <a:prstGeom prst="cube">
              <a:avLst>
                <a:gd name="adj" fmla="val 1184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Source</a:t>
              </a:r>
              <a:endParaRPr lang="en-US" dirty="0"/>
            </a:p>
          </p:txBody>
        </p:sp>
        <p:sp>
          <p:nvSpPr>
            <p:cNvPr id="8" name="Cube 7"/>
            <p:cNvSpPr/>
            <p:nvPr/>
          </p:nvSpPr>
          <p:spPr>
            <a:xfrm>
              <a:off x="2286000" y="2133600"/>
              <a:ext cx="1066800" cy="1295400"/>
            </a:xfrm>
            <a:prstGeom prst="cube">
              <a:avLst>
                <a:gd name="adj" fmla="val 1184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t>Transmitter</a:t>
              </a:r>
            </a:p>
          </p:txBody>
        </p:sp>
        <p:sp>
          <p:nvSpPr>
            <p:cNvPr id="9" name="Cube 8"/>
            <p:cNvSpPr/>
            <p:nvPr/>
          </p:nvSpPr>
          <p:spPr>
            <a:xfrm>
              <a:off x="3886200" y="2133600"/>
              <a:ext cx="1066800" cy="1295400"/>
            </a:xfrm>
            <a:prstGeom prst="cube">
              <a:avLst>
                <a:gd name="adj" fmla="val 1184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Transmission System</a:t>
              </a:r>
              <a:endParaRPr lang="en-US" dirty="0"/>
            </a:p>
          </p:txBody>
        </p:sp>
        <p:sp>
          <p:nvSpPr>
            <p:cNvPr id="11" name="Cube 10"/>
            <p:cNvSpPr/>
            <p:nvPr/>
          </p:nvSpPr>
          <p:spPr>
            <a:xfrm>
              <a:off x="5486400" y="2133600"/>
              <a:ext cx="1066800" cy="1295400"/>
            </a:xfrm>
            <a:prstGeom prst="cube">
              <a:avLst>
                <a:gd name="adj" fmla="val 1184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Receiver</a:t>
              </a:r>
              <a:endParaRPr lang="en-US" dirty="0"/>
            </a:p>
          </p:txBody>
        </p:sp>
        <p:sp>
          <p:nvSpPr>
            <p:cNvPr id="12" name="Cube 11"/>
            <p:cNvSpPr/>
            <p:nvPr/>
          </p:nvSpPr>
          <p:spPr>
            <a:xfrm>
              <a:off x="7086600" y="2133600"/>
              <a:ext cx="1066800" cy="1295400"/>
            </a:xfrm>
            <a:prstGeom prst="cube">
              <a:avLst>
                <a:gd name="adj" fmla="val 1184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Destination</a:t>
              </a:r>
              <a:endParaRPr lang="en-US" dirty="0"/>
            </a:p>
          </p:txBody>
        </p:sp>
        <p:sp>
          <p:nvSpPr>
            <p:cNvPr id="3" name="Right Arrow 2"/>
            <p:cNvSpPr/>
            <p:nvPr/>
          </p:nvSpPr>
          <p:spPr>
            <a:xfrm>
              <a:off x="1752600" y="2743200"/>
              <a:ext cx="533400" cy="152400"/>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3" name="Right Arrow 12"/>
            <p:cNvSpPr/>
            <p:nvPr/>
          </p:nvSpPr>
          <p:spPr>
            <a:xfrm>
              <a:off x="3352800" y="2743200"/>
              <a:ext cx="533400" cy="152400"/>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Right Arrow 13"/>
            <p:cNvSpPr/>
            <p:nvPr/>
          </p:nvSpPr>
          <p:spPr>
            <a:xfrm>
              <a:off x="4953000" y="2743200"/>
              <a:ext cx="533400" cy="152400"/>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5" name="Right Arrow 14"/>
            <p:cNvSpPr/>
            <p:nvPr/>
          </p:nvSpPr>
          <p:spPr>
            <a:xfrm>
              <a:off x="6553200" y="2743200"/>
              <a:ext cx="533400" cy="152400"/>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grpSp>
      <p:grpSp>
        <p:nvGrpSpPr>
          <p:cNvPr id="4" name="Group 3"/>
          <p:cNvGrpSpPr/>
          <p:nvPr/>
        </p:nvGrpSpPr>
        <p:grpSpPr>
          <a:xfrm>
            <a:off x="1371600" y="2426776"/>
            <a:ext cx="5987985" cy="657955"/>
            <a:chOff x="1371600" y="2426776"/>
            <a:chExt cx="5987985" cy="657955"/>
          </a:xfrm>
        </p:grpSpPr>
        <p:sp>
          <p:nvSpPr>
            <p:cNvPr id="63" name="TextBox 62"/>
            <p:cNvSpPr txBox="1"/>
            <p:nvPr/>
          </p:nvSpPr>
          <p:spPr>
            <a:xfrm>
              <a:off x="1371600" y="2438400"/>
              <a:ext cx="1168012" cy="646331"/>
            </a:xfrm>
            <a:prstGeom prst="rect">
              <a:avLst/>
            </a:prstGeom>
            <a:noFill/>
          </p:spPr>
          <p:txBody>
            <a:bodyPr wrap="square" rtlCol="0">
              <a:spAutoFit/>
            </a:bodyPr>
            <a:lstStyle/>
            <a:p>
              <a:pPr algn="ctr"/>
              <a:r>
                <a:rPr lang="en-US" b="1" dirty="0" smtClean="0"/>
                <a:t>Digital bit stream</a:t>
              </a:r>
              <a:endParaRPr lang="en-US" b="1" dirty="0"/>
            </a:p>
          </p:txBody>
        </p:sp>
        <p:sp>
          <p:nvSpPr>
            <p:cNvPr id="64" name="TextBox 63"/>
            <p:cNvSpPr txBox="1"/>
            <p:nvPr/>
          </p:nvSpPr>
          <p:spPr>
            <a:xfrm>
              <a:off x="6191573" y="2426776"/>
              <a:ext cx="1168012" cy="646331"/>
            </a:xfrm>
            <a:prstGeom prst="rect">
              <a:avLst/>
            </a:prstGeom>
            <a:noFill/>
          </p:spPr>
          <p:txBody>
            <a:bodyPr wrap="square" rtlCol="0">
              <a:spAutoFit/>
            </a:bodyPr>
            <a:lstStyle/>
            <a:p>
              <a:pPr algn="ctr"/>
              <a:r>
                <a:rPr lang="en-US" b="1" dirty="0" smtClean="0"/>
                <a:t>Digital bit stream</a:t>
              </a:r>
              <a:endParaRPr lang="en-US" b="1" dirty="0"/>
            </a:p>
          </p:txBody>
        </p:sp>
        <p:sp>
          <p:nvSpPr>
            <p:cNvPr id="65" name="TextBox 64"/>
            <p:cNvSpPr txBox="1"/>
            <p:nvPr/>
          </p:nvSpPr>
          <p:spPr>
            <a:xfrm>
              <a:off x="2946788" y="2438400"/>
              <a:ext cx="1168012" cy="646331"/>
            </a:xfrm>
            <a:prstGeom prst="rect">
              <a:avLst/>
            </a:prstGeom>
            <a:noFill/>
          </p:spPr>
          <p:txBody>
            <a:bodyPr wrap="square" rtlCol="0">
              <a:spAutoFit/>
            </a:bodyPr>
            <a:lstStyle/>
            <a:p>
              <a:pPr algn="ctr"/>
              <a:r>
                <a:rPr lang="en-US" b="1" dirty="0" smtClean="0"/>
                <a:t>Analog Signal</a:t>
              </a:r>
              <a:endParaRPr lang="en-US" b="1" dirty="0"/>
            </a:p>
          </p:txBody>
        </p:sp>
        <p:sp>
          <p:nvSpPr>
            <p:cNvPr id="66" name="TextBox 65"/>
            <p:cNvSpPr txBox="1"/>
            <p:nvPr/>
          </p:nvSpPr>
          <p:spPr>
            <a:xfrm>
              <a:off x="4623188" y="2438400"/>
              <a:ext cx="1168012" cy="646331"/>
            </a:xfrm>
            <a:prstGeom prst="rect">
              <a:avLst/>
            </a:prstGeom>
            <a:noFill/>
          </p:spPr>
          <p:txBody>
            <a:bodyPr wrap="square" rtlCol="0">
              <a:spAutoFit/>
            </a:bodyPr>
            <a:lstStyle/>
            <a:p>
              <a:pPr algn="ctr"/>
              <a:r>
                <a:rPr lang="en-US" b="1" dirty="0" smtClean="0"/>
                <a:t>Analog Signal</a:t>
              </a:r>
              <a:endParaRPr lang="en-US" b="1" dirty="0"/>
            </a:p>
          </p:txBody>
        </p:sp>
      </p:grpSp>
      <p:grpSp>
        <p:nvGrpSpPr>
          <p:cNvPr id="5" name="Group 4"/>
          <p:cNvGrpSpPr/>
          <p:nvPr/>
        </p:nvGrpSpPr>
        <p:grpSpPr>
          <a:xfrm>
            <a:off x="304800" y="3124200"/>
            <a:ext cx="8382000" cy="533400"/>
            <a:chOff x="304800" y="3124200"/>
            <a:chExt cx="8382000" cy="533400"/>
          </a:xfrm>
        </p:grpSpPr>
        <p:grpSp>
          <p:nvGrpSpPr>
            <p:cNvPr id="70" name="Group 69"/>
            <p:cNvGrpSpPr/>
            <p:nvPr/>
          </p:nvGrpSpPr>
          <p:grpSpPr>
            <a:xfrm>
              <a:off x="1510935" y="3191057"/>
              <a:ext cx="5804265" cy="278282"/>
              <a:chOff x="1510935" y="2897881"/>
              <a:chExt cx="5804265" cy="278282"/>
            </a:xfrm>
          </p:grpSpPr>
          <p:grpSp>
            <p:nvGrpSpPr>
              <p:cNvPr id="51" name="Group 50"/>
              <p:cNvGrpSpPr/>
              <p:nvPr/>
            </p:nvGrpSpPr>
            <p:grpSpPr>
              <a:xfrm>
                <a:off x="1510935" y="2933335"/>
                <a:ext cx="1028677" cy="202489"/>
                <a:chOff x="2019300" y="1371600"/>
                <a:chExt cx="1059696" cy="228600"/>
              </a:xfrm>
            </p:grpSpPr>
            <p:grpSp>
              <p:nvGrpSpPr>
                <p:cNvPr id="47" name="Group 46"/>
                <p:cNvGrpSpPr/>
                <p:nvPr/>
              </p:nvGrpSpPr>
              <p:grpSpPr>
                <a:xfrm>
                  <a:off x="2019300" y="1371600"/>
                  <a:ext cx="623808" cy="228600"/>
                  <a:chOff x="2019300" y="1371600"/>
                  <a:chExt cx="623808" cy="228600"/>
                </a:xfrm>
              </p:grpSpPr>
              <p:cxnSp>
                <p:nvCxnSpPr>
                  <p:cNvPr id="41" name="Elbow Connector 40"/>
                  <p:cNvCxnSpPr/>
                  <p:nvPr/>
                </p:nvCxnSpPr>
                <p:spPr>
                  <a:xfrm flipV="1">
                    <a:off x="2019300" y="1371600"/>
                    <a:ext cx="419100" cy="228600"/>
                  </a:xfrm>
                  <a:prstGeom prst="bentConnector3">
                    <a:avLst/>
                  </a:prstGeom>
                </p:spPr>
                <p:style>
                  <a:lnRef idx="3">
                    <a:schemeClr val="accent5"/>
                  </a:lnRef>
                  <a:fillRef idx="0">
                    <a:schemeClr val="accent5"/>
                  </a:fillRef>
                  <a:effectRef idx="2">
                    <a:schemeClr val="accent5"/>
                  </a:effectRef>
                  <a:fontRef idx="minor">
                    <a:schemeClr val="tx1"/>
                  </a:fontRef>
                </p:style>
              </p:cxnSp>
              <p:cxnSp>
                <p:nvCxnSpPr>
                  <p:cNvPr id="46" name="Elbow Connector 45"/>
                  <p:cNvCxnSpPr/>
                  <p:nvPr/>
                </p:nvCxnSpPr>
                <p:spPr>
                  <a:xfrm flipH="1" flipV="1">
                    <a:off x="2224008" y="1371600"/>
                    <a:ext cx="419100" cy="228600"/>
                  </a:xfrm>
                  <a:prstGeom prst="bentConnector3">
                    <a:avLst/>
                  </a:prstGeom>
                </p:spPr>
                <p:style>
                  <a:lnRef idx="3">
                    <a:schemeClr val="accent5"/>
                  </a:lnRef>
                  <a:fillRef idx="0">
                    <a:schemeClr val="accent5"/>
                  </a:fillRef>
                  <a:effectRef idx="2">
                    <a:schemeClr val="accent5"/>
                  </a:effectRef>
                  <a:fontRef idx="minor">
                    <a:schemeClr val="tx1"/>
                  </a:fontRef>
                </p:style>
              </p:cxnSp>
            </p:grpSp>
            <p:grpSp>
              <p:nvGrpSpPr>
                <p:cNvPr id="48" name="Group 47"/>
                <p:cNvGrpSpPr/>
                <p:nvPr/>
              </p:nvGrpSpPr>
              <p:grpSpPr>
                <a:xfrm>
                  <a:off x="2455188" y="1371600"/>
                  <a:ext cx="623808" cy="228600"/>
                  <a:chOff x="2019300" y="1371600"/>
                  <a:chExt cx="623808" cy="228600"/>
                </a:xfrm>
              </p:grpSpPr>
              <p:cxnSp>
                <p:nvCxnSpPr>
                  <p:cNvPr id="49" name="Elbow Connector 48"/>
                  <p:cNvCxnSpPr/>
                  <p:nvPr/>
                </p:nvCxnSpPr>
                <p:spPr>
                  <a:xfrm flipV="1">
                    <a:off x="2019300" y="1371600"/>
                    <a:ext cx="419100" cy="228600"/>
                  </a:xfrm>
                  <a:prstGeom prst="bentConnector3">
                    <a:avLst/>
                  </a:prstGeom>
                </p:spPr>
                <p:style>
                  <a:lnRef idx="3">
                    <a:schemeClr val="accent5"/>
                  </a:lnRef>
                  <a:fillRef idx="0">
                    <a:schemeClr val="accent5"/>
                  </a:fillRef>
                  <a:effectRef idx="2">
                    <a:schemeClr val="accent5"/>
                  </a:effectRef>
                  <a:fontRef idx="minor">
                    <a:schemeClr val="tx1"/>
                  </a:fontRef>
                </p:style>
              </p:cxnSp>
              <p:cxnSp>
                <p:nvCxnSpPr>
                  <p:cNvPr id="50" name="Elbow Connector 49"/>
                  <p:cNvCxnSpPr/>
                  <p:nvPr/>
                </p:nvCxnSpPr>
                <p:spPr>
                  <a:xfrm flipH="1" flipV="1">
                    <a:off x="2224008" y="1371600"/>
                    <a:ext cx="419100" cy="228600"/>
                  </a:xfrm>
                  <a:prstGeom prst="bentConnector3">
                    <a:avLst/>
                  </a:prstGeom>
                </p:spPr>
                <p:style>
                  <a:lnRef idx="3">
                    <a:schemeClr val="accent5"/>
                  </a:lnRef>
                  <a:fillRef idx="0">
                    <a:schemeClr val="accent5"/>
                  </a:fillRef>
                  <a:effectRef idx="2">
                    <a:schemeClr val="accent5"/>
                  </a:effectRef>
                  <a:fontRef idx="minor">
                    <a:schemeClr val="tx1"/>
                  </a:fontRef>
                </p:style>
              </p:cxnSp>
            </p:grpSp>
          </p:grpSp>
          <p:grpSp>
            <p:nvGrpSpPr>
              <p:cNvPr id="52" name="Group 51"/>
              <p:cNvGrpSpPr/>
              <p:nvPr/>
            </p:nvGrpSpPr>
            <p:grpSpPr>
              <a:xfrm>
                <a:off x="6286523" y="2933334"/>
                <a:ext cx="1028677" cy="202489"/>
                <a:chOff x="2019300" y="1371600"/>
                <a:chExt cx="1059696" cy="228600"/>
              </a:xfrm>
            </p:grpSpPr>
            <p:grpSp>
              <p:nvGrpSpPr>
                <p:cNvPr id="53" name="Group 52"/>
                <p:cNvGrpSpPr/>
                <p:nvPr/>
              </p:nvGrpSpPr>
              <p:grpSpPr>
                <a:xfrm>
                  <a:off x="2019300" y="1371600"/>
                  <a:ext cx="623808" cy="228600"/>
                  <a:chOff x="2019300" y="1371600"/>
                  <a:chExt cx="623808" cy="228600"/>
                </a:xfrm>
              </p:grpSpPr>
              <p:cxnSp>
                <p:nvCxnSpPr>
                  <p:cNvPr id="57" name="Elbow Connector 56"/>
                  <p:cNvCxnSpPr/>
                  <p:nvPr/>
                </p:nvCxnSpPr>
                <p:spPr>
                  <a:xfrm flipV="1">
                    <a:off x="2019300" y="1371600"/>
                    <a:ext cx="419100" cy="228600"/>
                  </a:xfrm>
                  <a:prstGeom prst="bentConnector3">
                    <a:avLst/>
                  </a:prstGeom>
                </p:spPr>
                <p:style>
                  <a:lnRef idx="3">
                    <a:schemeClr val="accent5"/>
                  </a:lnRef>
                  <a:fillRef idx="0">
                    <a:schemeClr val="accent5"/>
                  </a:fillRef>
                  <a:effectRef idx="2">
                    <a:schemeClr val="accent5"/>
                  </a:effectRef>
                  <a:fontRef idx="minor">
                    <a:schemeClr val="tx1"/>
                  </a:fontRef>
                </p:style>
              </p:cxnSp>
              <p:cxnSp>
                <p:nvCxnSpPr>
                  <p:cNvPr id="58" name="Elbow Connector 57"/>
                  <p:cNvCxnSpPr/>
                  <p:nvPr/>
                </p:nvCxnSpPr>
                <p:spPr>
                  <a:xfrm flipH="1" flipV="1">
                    <a:off x="2224008" y="1371600"/>
                    <a:ext cx="419100" cy="228600"/>
                  </a:xfrm>
                  <a:prstGeom prst="bentConnector3">
                    <a:avLst/>
                  </a:prstGeom>
                </p:spPr>
                <p:style>
                  <a:lnRef idx="3">
                    <a:schemeClr val="accent5"/>
                  </a:lnRef>
                  <a:fillRef idx="0">
                    <a:schemeClr val="accent5"/>
                  </a:fillRef>
                  <a:effectRef idx="2">
                    <a:schemeClr val="accent5"/>
                  </a:effectRef>
                  <a:fontRef idx="minor">
                    <a:schemeClr val="tx1"/>
                  </a:fontRef>
                </p:style>
              </p:cxnSp>
            </p:grpSp>
            <p:grpSp>
              <p:nvGrpSpPr>
                <p:cNvPr id="54" name="Group 53"/>
                <p:cNvGrpSpPr/>
                <p:nvPr/>
              </p:nvGrpSpPr>
              <p:grpSpPr>
                <a:xfrm>
                  <a:off x="2455188" y="1371600"/>
                  <a:ext cx="623808" cy="228600"/>
                  <a:chOff x="2019300" y="1371600"/>
                  <a:chExt cx="623808" cy="228600"/>
                </a:xfrm>
              </p:grpSpPr>
              <p:cxnSp>
                <p:nvCxnSpPr>
                  <p:cNvPr id="55" name="Elbow Connector 54"/>
                  <p:cNvCxnSpPr/>
                  <p:nvPr/>
                </p:nvCxnSpPr>
                <p:spPr>
                  <a:xfrm flipV="1">
                    <a:off x="2019300" y="1371600"/>
                    <a:ext cx="419100" cy="228600"/>
                  </a:xfrm>
                  <a:prstGeom prst="bentConnector3">
                    <a:avLst/>
                  </a:prstGeom>
                </p:spPr>
                <p:style>
                  <a:lnRef idx="3">
                    <a:schemeClr val="accent5"/>
                  </a:lnRef>
                  <a:fillRef idx="0">
                    <a:schemeClr val="accent5"/>
                  </a:fillRef>
                  <a:effectRef idx="2">
                    <a:schemeClr val="accent5"/>
                  </a:effectRef>
                  <a:fontRef idx="minor">
                    <a:schemeClr val="tx1"/>
                  </a:fontRef>
                </p:style>
              </p:cxnSp>
              <p:cxnSp>
                <p:nvCxnSpPr>
                  <p:cNvPr id="56" name="Elbow Connector 55"/>
                  <p:cNvCxnSpPr/>
                  <p:nvPr/>
                </p:nvCxnSpPr>
                <p:spPr>
                  <a:xfrm flipH="1" flipV="1">
                    <a:off x="2224008" y="1371600"/>
                    <a:ext cx="419100" cy="228600"/>
                  </a:xfrm>
                  <a:prstGeom prst="bentConnector3">
                    <a:avLst/>
                  </a:prstGeom>
                </p:spPr>
                <p:style>
                  <a:lnRef idx="3">
                    <a:schemeClr val="accent5"/>
                  </a:lnRef>
                  <a:fillRef idx="0">
                    <a:schemeClr val="accent5"/>
                  </a:fillRef>
                  <a:effectRef idx="2">
                    <a:schemeClr val="accent5"/>
                  </a:effectRef>
                  <a:fontRef idx="minor">
                    <a:schemeClr val="tx1"/>
                  </a:fontRef>
                </p:style>
              </p:cxnSp>
            </p:grpSp>
          </p:grpSp>
          <p:sp>
            <p:nvSpPr>
              <p:cNvPr id="61" name="Freeform 60"/>
              <p:cNvSpPr/>
              <p:nvPr/>
            </p:nvSpPr>
            <p:spPr>
              <a:xfrm>
                <a:off x="3245604" y="2897881"/>
                <a:ext cx="821410" cy="253441"/>
              </a:xfrm>
              <a:custGeom>
                <a:avLst/>
                <a:gdLst>
                  <a:gd name="connsiteX0" fmla="*/ 0 w 821410"/>
                  <a:gd name="connsiteY0" fmla="*/ 126838 h 253441"/>
                  <a:gd name="connsiteX1" fmla="*/ 123986 w 821410"/>
                  <a:gd name="connsiteY1" fmla="*/ 2852 h 253441"/>
                  <a:gd name="connsiteX2" fmla="*/ 216976 w 821410"/>
                  <a:gd name="connsiteY2" fmla="*/ 235327 h 253441"/>
                  <a:gd name="connsiteX3" fmla="*/ 340963 w 821410"/>
                  <a:gd name="connsiteY3" fmla="*/ 2852 h 253441"/>
                  <a:gd name="connsiteX4" fmla="*/ 464949 w 821410"/>
                  <a:gd name="connsiteY4" fmla="*/ 235327 h 253441"/>
                  <a:gd name="connsiteX5" fmla="*/ 557939 w 821410"/>
                  <a:gd name="connsiteY5" fmla="*/ 2852 h 253441"/>
                  <a:gd name="connsiteX6" fmla="*/ 712922 w 821410"/>
                  <a:gd name="connsiteY6" fmla="*/ 250825 h 253441"/>
                  <a:gd name="connsiteX7" fmla="*/ 821410 w 821410"/>
                  <a:gd name="connsiteY7" fmla="*/ 111340 h 25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1410" h="253441">
                    <a:moveTo>
                      <a:pt x="0" y="126838"/>
                    </a:moveTo>
                    <a:cubicBezTo>
                      <a:pt x="43911" y="55804"/>
                      <a:pt x="87823" y="-15230"/>
                      <a:pt x="123986" y="2852"/>
                    </a:cubicBezTo>
                    <a:cubicBezTo>
                      <a:pt x="160149" y="20934"/>
                      <a:pt x="180813" y="235327"/>
                      <a:pt x="216976" y="235327"/>
                    </a:cubicBezTo>
                    <a:cubicBezTo>
                      <a:pt x="253139" y="235327"/>
                      <a:pt x="299634" y="2852"/>
                      <a:pt x="340963" y="2852"/>
                    </a:cubicBezTo>
                    <a:cubicBezTo>
                      <a:pt x="382292" y="2852"/>
                      <a:pt x="428786" y="235327"/>
                      <a:pt x="464949" y="235327"/>
                    </a:cubicBezTo>
                    <a:cubicBezTo>
                      <a:pt x="501112" y="235327"/>
                      <a:pt x="516610" y="269"/>
                      <a:pt x="557939" y="2852"/>
                    </a:cubicBezTo>
                    <a:cubicBezTo>
                      <a:pt x="599268" y="5435"/>
                      <a:pt x="669010" y="232744"/>
                      <a:pt x="712922" y="250825"/>
                    </a:cubicBezTo>
                    <a:cubicBezTo>
                      <a:pt x="756834" y="268906"/>
                      <a:pt x="789122" y="190123"/>
                      <a:pt x="821410" y="111340"/>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dirty="0"/>
              </a:p>
            </p:txBody>
          </p:sp>
          <p:sp>
            <p:nvSpPr>
              <p:cNvPr id="62" name="Freeform 61"/>
              <p:cNvSpPr/>
              <p:nvPr/>
            </p:nvSpPr>
            <p:spPr>
              <a:xfrm flipH="1">
                <a:off x="4803182" y="2922722"/>
                <a:ext cx="821410" cy="253441"/>
              </a:xfrm>
              <a:custGeom>
                <a:avLst/>
                <a:gdLst>
                  <a:gd name="connsiteX0" fmla="*/ 0 w 821410"/>
                  <a:gd name="connsiteY0" fmla="*/ 126838 h 253441"/>
                  <a:gd name="connsiteX1" fmla="*/ 123986 w 821410"/>
                  <a:gd name="connsiteY1" fmla="*/ 2852 h 253441"/>
                  <a:gd name="connsiteX2" fmla="*/ 216976 w 821410"/>
                  <a:gd name="connsiteY2" fmla="*/ 235327 h 253441"/>
                  <a:gd name="connsiteX3" fmla="*/ 340963 w 821410"/>
                  <a:gd name="connsiteY3" fmla="*/ 2852 h 253441"/>
                  <a:gd name="connsiteX4" fmla="*/ 464949 w 821410"/>
                  <a:gd name="connsiteY4" fmla="*/ 235327 h 253441"/>
                  <a:gd name="connsiteX5" fmla="*/ 557939 w 821410"/>
                  <a:gd name="connsiteY5" fmla="*/ 2852 h 253441"/>
                  <a:gd name="connsiteX6" fmla="*/ 712922 w 821410"/>
                  <a:gd name="connsiteY6" fmla="*/ 250825 h 253441"/>
                  <a:gd name="connsiteX7" fmla="*/ 821410 w 821410"/>
                  <a:gd name="connsiteY7" fmla="*/ 111340 h 25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1410" h="253441">
                    <a:moveTo>
                      <a:pt x="0" y="126838"/>
                    </a:moveTo>
                    <a:cubicBezTo>
                      <a:pt x="43911" y="55804"/>
                      <a:pt x="87823" y="-15230"/>
                      <a:pt x="123986" y="2852"/>
                    </a:cubicBezTo>
                    <a:cubicBezTo>
                      <a:pt x="160149" y="20934"/>
                      <a:pt x="180813" y="235327"/>
                      <a:pt x="216976" y="235327"/>
                    </a:cubicBezTo>
                    <a:cubicBezTo>
                      <a:pt x="253139" y="235327"/>
                      <a:pt x="299634" y="2852"/>
                      <a:pt x="340963" y="2852"/>
                    </a:cubicBezTo>
                    <a:cubicBezTo>
                      <a:pt x="382292" y="2852"/>
                      <a:pt x="428786" y="235327"/>
                      <a:pt x="464949" y="235327"/>
                    </a:cubicBezTo>
                    <a:cubicBezTo>
                      <a:pt x="501112" y="235327"/>
                      <a:pt x="516610" y="269"/>
                      <a:pt x="557939" y="2852"/>
                    </a:cubicBezTo>
                    <a:cubicBezTo>
                      <a:pt x="599268" y="5435"/>
                      <a:pt x="669010" y="232744"/>
                      <a:pt x="712922" y="250825"/>
                    </a:cubicBezTo>
                    <a:cubicBezTo>
                      <a:pt x="756834" y="268906"/>
                      <a:pt x="789122" y="190123"/>
                      <a:pt x="821410" y="111340"/>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dirty="0"/>
              </a:p>
            </p:txBody>
          </p:sp>
        </p:grpSp>
        <p:sp>
          <p:nvSpPr>
            <p:cNvPr id="67" name="TextBox 66"/>
            <p:cNvSpPr txBox="1"/>
            <p:nvPr/>
          </p:nvSpPr>
          <p:spPr>
            <a:xfrm>
              <a:off x="304800" y="3195935"/>
              <a:ext cx="914400"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Text</a:t>
              </a:r>
              <a:endPar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8" name="TextBox 67"/>
            <p:cNvSpPr txBox="1"/>
            <p:nvPr/>
          </p:nvSpPr>
          <p:spPr>
            <a:xfrm>
              <a:off x="7772400" y="3124200"/>
              <a:ext cx="914400" cy="46166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Text</a:t>
              </a:r>
              <a:endPar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200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2000"/>
                                        <p:tgtEl>
                                          <p:spTgt spid="36"/>
                                        </p:tgtEl>
                                      </p:cBhvr>
                                    </p:animEffect>
                                  </p:childTnLst>
                                </p:cTn>
                              </p:par>
                              <p:par>
                                <p:cTn id="13" presetID="22" presetClass="entr" presetSubtype="8" fill="hold" nodeType="withEffect">
                                  <p:stCondLst>
                                    <p:cond delay="41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par>
                                <p:cTn id="16" presetID="22" presetClass="entr" presetSubtype="8" repeatCount="indefinite" fill="hold" nodeType="withEffect">
                                  <p:stCondLst>
                                    <p:cond delay="5100"/>
                                  </p:stCondLst>
                                  <p:endCondLst>
                                    <p:cond evt="onNext" delay="0">
                                      <p:tgtEl>
                                        <p:sldTgt/>
                                      </p:tgtEl>
                                    </p:cond>
                                  </p:end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200" y="711054"/>
            <a:ext cx="7647384" cy="5771610"/>
          </a:xfrm>
          <a:prstGeom prst="rect">
            <a:avLst/>
          </a:prstGeom>
          <a:noFill/>
          <a:extLst>
            <a:ext uri="{909E8E84-426E-40DD-AFC4-6F175D3DCCD1}">
              <a14:hiddenFill xmlns:a14="http://schemas.microsoft.com/office/drawing/2010/main">
                <a:solidFill>
                  <a:srgbClr val="FFFFFF"/>
                </a:solidFill>
              </a14:hiddenFill>
            </a:ext>
          </a:extLst>
        </p:spPr>
      </p:pic>
      <p:sp>
        <p:nvSpPr>
          <p:cNvPr id="31" name="Flowchart: Predefined Process 30"/>
          <p:cNvSpPr/>
          <p:nvPr/>
        </p:nvSpPr>
        <p:spPr>
          <a:xfrm>
            <a:off x="6517835" y="1432034"/>
            <a:ext cx="416365" cy="298449"/>
          </a:xfrm>
          <a:prstGeom prst="flowChartPredefinedProcess">
            <a:avLst/>
          </a:prstGeom>
          <a:solidFill>
            <a:srgbClr val="D4E6F4"/>
          </a:solidFill>
          <a:ln>
            <a:solidFill>
              <a:srgbClr val="D4E6F4"/>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1026" name="Picture 2" descr="D:\BSCS\4th Year (Final)\Presentation\images\ur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44420" y="1146820"/>
            <a:ext cx="818380" cy="1419378"/>
          </a:xfrm>
          <a:prstGeom prst="rect">
            <a:avLst/>
          </a:prstGeom>
          <a:noFill/>
          <a:extLst>
            <a:ext uri="{909E8E84-426E-40DD-AFC4-6F175D3DCCD1}">
              <a14:hiddenFill xmlns:a14="http://schemas.microsoft.com/office/drawing/2010/main">
                <a:solidFill>
                  <a:srgbClr val="FFFFFF"/>
                </a:solidFill>
              </a14:hiddenFill>
            </a:ext>
          </a:extLst>
        </p:spPr>
      </p:pic>
      <p:sp>
        <p:nvSpPr>
          <p:cNvPr id="4" name="Line Callout 2 (Border and Accent Bar) 3"/>
          <p:cNvSpPr/>
          <p:nvPr/>
        </p:nvSpPr>
        <p:spPr>
          <a:xfrm>
            <a:off x="3464170" y="1998996"/>
            <a:ext cx="4267200" cy="2514600"/>
          </a:xfrm>
          <a:prstGeom prst="accentBorderCallout2">
            <a:avLst>
              <a:gd name="adj1" fmla="val 18750"/>
              <a:gd name="adj2" fmla="val -8333"/>
              <a:gd name="adj3" fmla="val 18750"/>
              <a:gd name="adj4" fmla="val -16667"/>
              <a:gd name="adj5" fmla="val -35063"/>
              <a:gd name="adj6" fmla="val -1601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a:t>Open System Interconnection (OSI) includes set of protocols that attempt to define and standardize the data communication process defined by International Standardization for Organizations.</a:t>
            </a:r>
          </a:p>
          <a:p>
            <a:pPr algn="ctr"/>
            <a:endParaRPr lang="en-US" dirty="0"/>
          </a:p>
        </p:txBody>
      </p:sp>
      <p:sp>
        <p:nvSpPr>
          <p:cNvPr id="10" name="Rectangle 9"/>
          <p:cNvSpPr/>
          <p:nvPr/>
        </p:nvSpPr>
        <p:spPr>
          <a:xfrm>
            <a:off x="2286000" y="206514"/>
            <a:ext cx="4800600" cy="707886"/>
          </a:xfrm>
          <a:prstGeom prst="rect">
            <a:avLst/>
          </a:prstGeom>
          <a:noFill/>
          <a:ln>
            <a:noFill/>
          </a:ln>
          <a:effectLst>
            <a:outerShdw blurRad="225425" dist="50800" dir="5220000" algn="ctr">
              <a:srgbClr val="000000">
                <a:alpha val="33000"/>
              </a:srgbClr>
            </a:outerShdw>
          </a:effectLst>
          <a:scene3d>
            <a:camera prst="perspectiveRelaxed"/>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OSI Reference Model</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2051" name="Rounded Rectangular Callout 2050"/>
          <p:cNvSpPr/>
          <p:nvPr/>
        </p:nvSpPr>
        <p:spPr>
          <a:xfrm>
            <a:off x="4191000" y="1524000"/>
            <a:ext cx="2971800" cy="3109912"/>
          </a:xfrm>
          <a:prstGeom prst="wedgeRoundRectCallout">
            <a:avLst>
              <a:gd name="adj1" fmla="val -85815"/>
              <a:gd name="adj2" fmla="val -46012"/>
              <a:gd name="adj3" fmla="val 16667"/>
            </a:avLst>
          </a:prstGeom>
          <a:solidFill>
            <a:schemeClr val="tx1">
              <a:lumMod val="85000"/>
              <a:lumOff val="1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t>Serves as the window for users and application processes to access the network services</a:t>
            </a:r>
            <a:endParaRPr lang="en-US" sz="2400" b="1" dirty="0"/>
          </a:p>
        </p:txBody>
      </p:sp>
      <p:sp>
        <p:nvSpPr>
          <p:cNvPr id="36" name="Rounded Rectangular Callout 35"/>
          <p:cNvSpPr/>
          <p:nvPr/>
        </p:nvSpPr>
        <p:spPr>
          <a:xfrm>
            <a:off x="4191000" y="1538288"/>
            <a:ext cx="2971800" cy="3109912"/>
          </a:xfrm>
          <a:prstGeom prst="wedgeRoundRectCallout">
            <a:avLst>
              <a:gd name="adj1" fmla="val -84667"/>
              <a:gd name="adj2" fmla="val -33611"/>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t>Formats the data to be presented to the application layer. It can be viewed as the “Translator” for network</a:t>
            </a:r>
            <a:endParaRPr lang="en-US" sz="2400" b="1" dirty="0"/>
          </a:p>
        </p:txBody>
      </p:sp>
      <p:sp>
        <p:nvSpPr>
          <p:cNvPr id="40" name="Rounded Rectangular Callout 39"/>
          <p:cNvSpPr/>
          <p:nvPr/>
        </p:nvSpPr>
        <p:spPr>
          <a:xfrm>
            <a:off x="4191000" y="1581830"/>
            <a:ext cx="2971800" cy="3109912"/>
          </a:xfrm>
          <a:prstGeom prst="wedgeRoundRectCallout">
            <a:avLst>
              <a:gd name="adj1" fmla="val -82499"/>
              <a:gd name="adj2" fmla="val -19251"/>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Allows session establishment between processes running on different stations</a:t>
            </a:r>
            <a:endParaRPr lang="en-US" sz="2400" b="1" dirty="0"/>
          </a:p>
        </p:txBody>
      </p:sp>
      <p:sp>
        <p:nvSpPr>
          <p:cNvPr id="43" name="Rounded Rectangular Callout 42"/>
          <p:cNvSpPr/>
          <p:nvPr/>
        </p:nvSpPr>
        <p:spPr>
          <a:xfrm>
            <a:off x="4191000" y="1524000"/>
            <a:ext cx="2971800" cy="3109912"/>
          </a:xfrm>
          <a:prstGeom prst="wedgeRoundRectCallout">
            <a:avLst>
              <a:gd name="adj1" fmla="val -83606"/>
              <a:gd name="adj2" fmla="val 6468"/>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b="1" dirty="0" smtClean="0"/>
              <a:t>Ensure the messages are delivered error-free, in sequence, and with no losses or duplications</a:t>
            </a:r>
            <a:endParaRPr lang="en-US" sz="2400" b="1" dirty="0"/>
          </a:p>
        </p:txBody>
      </p:sp>
      <p:sp>
        <p:nvSpPr>
          <p:cNvPr id="45" name="Rounded Rectangular Callout 44"/>
          <p:cNvSpPr/>
          <p:nvPr/>
        </p:nvSpPr>
        <p:spPr>
          <a:xfrm>
            <a:off x="4191000" y="1614488"/>
            <a:ext cx="2971800" cy="3109912"/>
          </a:xfrm>
          <a:prstGeom prst="wedgeRoundRectCallout">
            <a:avLst>
              <a:gd name="adj1" fmla="val -83673"/>
              <a:gd name="adj2" fmla="val 18710"/>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t>Controls the operations of the subnet, deciding which physical path the data takes</a:t>
            </a:r>
            <a:endParaRPr lang="en-US" sz="2400" b="1" dirty="0"/>
          </a:p>
        </p:txBody>
      </p:sp>
      <p:sp>
        <p:nvSpPr>
          <p:cNvPr id="47" name="Rounded Rectangular Callout 46"/>
          <p:cNvSpPr/>
          <p:nvPr/>
        </p:nvSpPr>
        <p:spPr>
          <a:xfrm>
            <a:off x="4191000" y="1600200"/>
            <a:ext cx="2971800" cy="3109912"/>
          </a:xfrm>
          <a:prstGeom prst="wedgeRoundRectCallout">
            <a:avLst>
              <a:gd name="adj1" fmla="val -85811"/>
              <a:gd name="adj2" fmla="val 33587"/>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b="1" dirty="0" smtClean="0"/>
              <a:t>Provides error-free transfer of data frames from one node to another over the Physical layer</a:t>
            </a:r>
            <a:endParaRPr lang="en-US" sz="2400" b="1" dirty="0"/>
          </a:p>
        </p:txBody>
      </p:sp>
      <p:sp>
        <p:nvSpPr>
          <p:cNvPr id="49" name="Rounded Rectangular Callout 48"/>
          <p:cNvSpPr/>
          <p:nvPr/>
        </p:nvSpPr>
        <p:spPr>
          <a:xfrm>
            <a:off x="4191000" y="1600200"/>
            <a:ext cx="2971800" cy="3109912"/>
          </a:xfrm>
          <a:prstGeom prst="wedgeRoundRectCallout">
            <a:avLst>
              <a:gd name="adj1" fmla="val -87468"/>
              <a:gd name="adj2" fmla="val 47882"/>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t>Concerned with the transmission and reception of the unstructured raw bit stream over the physical medium</a:t>
            </a:r>
            <a:endParaRPr lang="en-US" sz="2400" b="1" dirty="0"/>
          </a:p>
        </p:txBody>
      </p:sp>
      <p:sp>
        <p:nvSpPr>
          <p:cNvPr id="17" name="Cube 16"/>
          <p:cNvSpPr/>
          <p:nvPr/>
        </p:nvSpPr>
        <p:spPr>
          <a:xfrm>
            <a:off x="1447800" y="3857905"/>
            <a:ext cx="1828800" cy="484909"/>
          </a:xfrm>
          <a:prstGeom prst="cube">
            <a:avLst>
              <a:gd name="adj" fmla="val 14286"/>
            </a:avLst>
          </a:prstGeom>
          <a:solidFill>
            <a:schemeClr val="accent6">
              <a:lumMod val="75000"/>
            </a:schemeClr>
          </a:solidFill>
          <a:ln>
            <a:solidFill>
              <a:schemeClr val="accent6">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Data Link</a:t>
            </a:r>
          </a:p>
        </p:txBody>
      </p:sp>
      <p:sp>
        <p:nvSpPr>
          <p:cNvPr id="16" name="Cube 15"/>
          <p:cNvSpPr/>
          <p:nvPr/>
        </p:nvSpPr>
        <p:spPr>
          <a:xfrm>
            <a:off x="1447800" y="3368588"/>
            <a:ext cx="1828800" cy="484909"/>
          </a:xfrm>
          <a:prstGeom prst="cube">
            <a:avLst>
              <a:gd name="adj" fmla="val 1428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Network</a:t>
            </a:r>
          </a:p>
        </p:txBody>
      </p:sp>
      <p:sp>
        <p:nvSpPr>
          <p:cNvPr id="15" name="Cube 14"/>
          <p:cNvSpPr/>
          <p:nvPr/>
        </p:nvSpPr>
        <p:spPr>
          <a:xfrm>
            <a:off x="1447800" y="2879271"/>
            <a:ext cx="1828800" cy="484909"/>
          </a:xfrm>
          <a:prstGeom prst="cube">
            <a:avLst>
              <a:gd name="adj" fmla="val 14286"/>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smtClean="0"/>
              <a:t>Transport</a:t>
            </a:r>
          </a:p>
        </p:txBody>
      </p:sp>
      <p:sp>
        <p:nvSpPr>
          <p:cNvPr id="14" name="Cube 13"/>
          <p:cNvSpPr/>
          <p:nvPr/>
        </p:nvSpPr>
        <p:spPr>
          <a:xfrm>
            <a:off x="1447800" y="2378529"/>
            <a:ext cx="1828800" cy="484909"/>
          </a:xfrm>
          <a:prstGeom prst="cube">
            <a:avLst>
              <a:gd name="adj" fmla="val 1428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Session</a:t>
            </a:r>
          </a:p>
        </p:txBody>
      </p:sp>
      <p:sp>
        <p:nvSpPr>
          <p:cNvPr id="13" name="Cube 12"/>
          <p:cNvSpPr/>
          <p:nvPr/>
        </p:nvSpPr>
        <p:spPr>
          <a:xfrm>
            <a:off x="1447800" y="1877291"/>
            <a:ext cx="1828800" cy="484909"/>
          </a:xfrm>
          <a:prstGeom prst="cube">
            <a:avLst>
              <a:gd name="adj" fmla="val 14286"/>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t>Presentation</a:t>
            </a:r>
          </a:p>
        </p:txBody>
      </p:sp>
      <p:sp>
        <p:nvSpPr>
          <p:cNvPr id="6" name="Cube 5"/>
          <p:cNvSpPr/>
          <p:nvPr/>
        </p:nvSpPr>
        <p:spPr>
          <a:xfrm>
            <a:off x="1447800" y="1371600"/>
            <a:ext cx="1828800" cy="484909"/>
          </a:xfrm>
          <a:prstGeom prst="cube">
            <a:avLst>
              <a:gd name="adj" fmla="val 14286"/>
            </a:avLst>
          </a:prstGeom>
          <a:solidFill>
            <a:schemeClr val="tx1">
              <a:lumMod val="85000"/>
              <a:lumOff val="15000"/>
            </a:schemeClr>
          </a:solid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Application</a:t>
            </a:r>
          </a:p>
        </p:txBody>
      </p:sp>
      <p:sp>
        <p:nvSpPr>
          <p:cNvPr id="18" name="Cube 17"/>
          <p:cNvSpPr/>
          <p:nvPr/>
        </p:nvSpPr>
        <p:spPr>
          <a:xfrm>
            <a:off x="1447800" y="4352171"/>
            <a:ext cx="1828800" cy="484909"/>
          </a:xfrm>
          <a:prstGeom prst="cube">
            <a:avLst>
              <a:gd name="adj" fmla="val 14286"/>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Physical</a:t>
            </a:r>
          </a:p>
        </p:txBody>
      </p:sp>
      <p:pic>
        <p:nvPicPr>
          <p:cNvPr id="1028" name="Picture 4" descr="C:\Users\Yougeshwar\Desktop\Peresentation\images\my-computer-1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5400348"/>
            <a:ext cx="135255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2043816" y="5586123"/>
            <a:ext cx="5180008" cy="735990"/>
            <a:chOff x="2043816" y="5586123"/>
            <a:chExt cx="5180008" cy="735990"/>
          </a:xfrm>
        </p:grpSpPr>
        <p:grpSp>
          <p:nvGrpSpPr>
            <p:cNvPr id="11" name="Group 10"/>
            <p:cNvGrpSpPr/>
            <p:nvPr/>
          </p:nvGrpSpPr>
          <p:grpSpPr>
            <a:xfrm>
              <a:off x="2043816" y="5586123"/>
              <a:ext cx="474909" cy="388533"/>
              <a:chOff x="2043816" y="5586123"/>
              <a:chExt cx="474909" cy="388533"/>
            </a:xfrm>
          </p:grpSpPr>
          <p:sp>
            <p:nvSpPr>
              <p:cNvPr id="37" name="Cube 36"/>
              <p:cNvSpPr/>
              <p:nvPr/>
            </p:nvSpPr>
            <p:spPr>
              <a:xfrm rot="19389258" flipH="1">
                <a:off x="2043816" y="5642028"/>
                <a:ext cx="276161" cy="214048"/>
              </a:xfrm>
              <a:prstGeom prst="cube">
                <a:avLst>
                  <a:gd name="adj" fmla="val 56020"/>
                </a:avLst>
              </a:prstGeom>
              <a:solidFill>
                <a:srgbClr val="E7DCAB"/>
              </a:solidFill>
              <a:ln>
                <a:solidFill>
                  <a:srgbClr val="E7DCAB"/>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38" name="Group 37"/>
              <p:cNvGrpSpPr/>
              <p:nvPr/>
            </p:nvGrpSpPr>
            <p:grpSpPr>
              <a:xfrm rot="19389258" flipH="1">
                <a:off x="2073965" y="5586123"/>
                <a:ext cx="444760" cy="388533"/>
                <a:chOff x="1262534" y="5407690"/>
                <a:chExt cx="866712" cy="688310"/>
              </a:xfrm>
            </p:grpSpPr>
            <p:sp>
              <p:nvSpPr>
                <p:cNvPr id="42" name="Cube 41"/>
                <p:cNvSpPr/>
                <p:nvPr/>
              </p:nvSpPr>
              <p:spPr>
                <a:xfrm>
                  <a:off x="1262534" y="5485296"/>
                  <a:ext cx="866712" cy="610704"/>
                </a:xfrm>
                <a:prstGeom prst="cube">
                  <a:avLst>
                    <a:gd name="adj" fmla="val 5602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0" name="Trapezoid 4"/>
                <p:cNvSpPr/>
                <p:nvPr/>
              </p:nvSpPr>
              <p:spPr>
                <a:xfrm rot="1729977" flipV="1">
                  <a:off x="1614658" y="5407690"/>
                  <a:ext cx="261010" cy="411857"/>
                </a:xfrm>
                <a:custGeom>
                  <a:avLst/>
                  <a:gdLst>
                    <a:gd name="connsiteX0" fmla="*/ 0 w 409224"/>
                    <a:gd name="connsiteY0" fmla="*/ 991704 h 991704"/>
                    <a:gd name="connsiteX1" fmla="*/ 151343 w 409224"/>
                    <a:gd name="connsiteY1" fmla="*/ 0 h 991704"/>
                    <a:gd name="connsiteX2" fmla="*/ 257881 w 409224"/>
                    <a:gd name="connsiteY2" fmla="*/ 0 h 991704"/>
                    <a:gd name="connsiteX3" fmla="*/ 409224 w 409224"/>
                    <a:gd name="connsiteY3" fmla="*/ 991704 h 991704"/>
                    <a:gd name="connsiteX4" fmla="*/ 0 w 409224"/>
                    <a:gd name="connsiteY4" fmla="*/ 991704 h 991704"/>
                    <a:gd name="connsiteX0" fmla="*/ 0 w 385648"/>
                    <a:gd name="connsiteY0" fmla="*/ 991704 h 1230676"/>
                    <a:gd name="connsiteX1" fmla="*/ 151343 w 385648"/>
                    <a:gd name="connsiteY1" fmla="*/ 0 h 1230676"/>
                    <a:gd name="connsiteX2" fmla="*/ 257881 w 385648"/>
                    <a:gd name="connsiteY2" fmla="*/ 0 h 1230676"/>
                    <a:gd name="connsiteX3" fmla="*/ 385648 w 385648"/>
                    <a:gd name="connsiteY3" fmla="*/ 1230676 h 1230676"/>
                    <a:gd name="connsiteX4" fmla="*/ 0 w 385648"/>
                    <a:gd name="connsiteY4" fmla="*/ 991704 h 1230676"/>
                    <a:gd name="connsiteX0" fmla="*/ 0 w 413270"/>
                    <a:gd name="connsiteY0" fmla="*/ 991704 h 1245882"/>
                    <a:gd name="connsiteX1" fmla="*/ 151343 w 413270"/>
                    <a:gd name="connsiteY1" fmla="*/ 0 h 1245882"/>
                    <a:gd name="connsiteX2" fmla="*/ 257881 w 413270"/>
                    <a:gd name="connsiteY2" fmla="*/ 0 h 1245882"/>
                    <a:gd name="connsiteX3" fmla="*/ 413270 w 413270"/>
                    <a:gd name="connsiteY3" fmla="*/ 1245882 h 1245882"/>
                    <a:gd name="connsiteX4" fmla="*/ 0 w 413270"/>
                    <a:gd name="connsiteY4" fmla="*/ 991704 h 1245882"/>
                    <a:gd name="connsiteX0" fmla="*/ -1 w 448337"/>
                    <a:gd name="connsiteY0" fmla="*/ 1122239 h 1245882"/>
                    <a:gd name="connsiteX1" fmla="*/ 186410 w 448337"/>
                    <a:gd name="connsiteY1" fmla="*/ 0 h 1245882"/>
                    <a:gd name="connsiteX2" fmla="*/ 292948 w 448337"/>
                    <a:gd name="connsiteY2" fmla="*/ 0 h 1245882"/>
                    <a:gd name="connsiteX3" fmla="*/ 448337 w 448337"/>
                    <a:gd name="connsiteY3" fmla="*/ 1245882 h 1245882"/>
                    <a:gd name="connsiteX4" fmla="*/ -1 w 448337"/>
                    <a:gd name="connsiteY4" fmla="*/ 1122239 h 1245882"/>
                    <a:gd name="connsiteX0" fmla="*/ 15852 w 464190"/>
                    <a:gd name="connsiteY0" fmla="*/ 1122239 h 1245882"/>
                    <a:gd name="connsiteX1" fmla="*/ 0 w 464190"/>
                    <a:gd name="connsiteY1" fmla="*/ 642553 h 1245882"/>
                    <a:gd name="connsiteX2" fmla="*/ 308801 w 464190"/>
                    <a:gd name="connsiteY2" fmla="*/ 0 h 1245882"/>
                    <a:gd name="connsiteX3" fmla="*/ 464190 w 464190"/>
                    <a:gd name="connsiteY3" fmla="*/ 1245882 h 1245882"/>
                    <a:gd name="connsiteX4" fmla="*/ 15852 w 464190"/>
                    <a:gd name="connsiteY4" fmla="*/ 1122239 h 1245882"/>
                    <a:gd name="connsiteX0" fmla="*/ 15852 w 464190"/>
                    <a:gd name="connsiteY0" fmla="*/ 487950 h 611593"/>
                    <a:gd name="connsiteX1" fmla="*/ 0 w 464190"/>
                    <a:gd name="connsiteY1" fmla="*/ 8264 h 611593"/>
                    <a:gd name="connsiteX2" fmla="*/ 148270 w 464190"/>
                    <a:gd name="connsiteY2" fmla="*/ 0 h 611593"/>
                    <a:gd name="connsiteX3" fmla="*/ 464190 w 464190"/>
                    <a:gd name="connsiteY3" fmla="*/ 611593 h 611593"/>
                    <a:gd name="connsiteX4" fmla="*/ 15852 w 464190"/>
                    <a:gd name="connsiteY4" fmla="*/ 487950 h 611593"/>
                    <a:gd name="connsiteX0" fmla="*/ 15852 w 530113"/>
                    <a:gd name="connsiteY0" fmla="*/ 487950 h 660334"/>
                    <a:gd name="connsiteX1" fmla="*/ 0 w 530113"/>
                    <a:gd name="connsiteY1" fmla="*/ 8264 h 660334"/>
                    <a:gd name="connsiteX2" fmla="*/ 148270 w 530113"/>
                    <a:gd name="connsiteY2" fmla="*/ 0 h 660334"/>
                    <a:gd name="connsiteX3" fmla="*/ 530114 w 530113"/>
                    <a:gd name="connsiteY3" fmla="*/ 660334 h 660334"/>
                    <a:gd name="connsiteX4" fmla="*/ 15852 w 530113"/>
                    <a:gd name="connsiteY4" fmla="*/ 487950 h 660334"/>
                    <a:gd name="connsiteX0" fmla="*/ 15852 w 449372"/>
                    <a:gd name="connsiteY0" fmla="*/ 487950 h 629975"/>
                    <a:gd name="connsiteX1" fmla="*/ 0 w 449372"/>
                    <a:gd name="connsiteY1" fmla="*/ 8264 h 629975"/>
                    <a:gd name="connsiteX2" fmla="*/ 148270 w 449372"/>
                    <a:gd name="connsiteY2" fmla="*/ 0 h 629975"/>
                    <a:gd name="connsiteX3" fmla="*/ 449371 w 449372"/>
                    <a:gd name="connsiteY3" fmla="*/ 629975 h 629975"/>
                    <a:gd name="connsiteX4" fmla="*/ 15852 w 449372"/>
                    <a:gd name="connsiteY4" fmla="*/ 487950 h 629975"/>
                    <a:gd name="connsiteX0" fmla="*/ 15852 w 449370"/>
                    <a:gd name="connsiteY0" fmla="*/ 479686 h 621711"/>
                    <a:gd name="connsiteX1" fmla="*/ 0 w 449370"/>
                    <a:gd name="connsiteY1" fmla="*/ 0 h 621711"/>
                    <a:gd name="connsiteX2" fmla="*/ 250488 w 449370"/>
                    <a:gd name="connsiteY2" fmla="*/ 125983 h 621711"/>
                    <a:gd name="connsiteX3" fmla="*/ 449371 w 449370"/>
                    <a:gd name="connsiteY3" fmla="*/ 621711 h 621711"/>
                    <a:gd name="connsiteX4" fmla="*/ 15852 w 449370"/>
                    <a:gd name="connsiteY4" fmla="*/ 479686 h 621711"/>
                    <a:gd name="connsiteX0" fmla="*/ 75119 w 508639"/>
                    <a:gd name="connsiteY0" fmla="*/ 406158 h 548183"/>
                    <a:gd name="connsiteX1" fmla="*/ 0 w 508639"/>
                    <a:gd name="connsiteY1" fmla="*/ 1 h 548183"/>
                    <a:gd name="connsiteX2" fmla="*/ 309755 w 508639"/>
                    <a:gd name="connsiteY2" fmla="*/ 52455 h 548183"/>
                    <a:gd name="connsiteX3" fmla="*/ 508638 w 508639"/>
                    <a:gd name="connsiteY3" fmla="*/ 548183 h 548183"/>
                    <a:gd name="connsiteX4" fmla="*/ 75119 w 508639"/>
                    <a:gd name="connsiteY4" fmla="*/ 406158 h 548183"/>
                    <a:gd name="connsiteX0" fmla="*/ 75119 w 508637"/>
                    <a:gd name="connsiteY0" fmla="*/ 406157 h 548182"/>
                    <a:gd name="connsiteX1" fmla="*/ 0 w 508637"/>
                    <a:gd name="connsiteY1" fmla="*/ 0 h 548182"/>
                    <a:gd name="connsiteX2" fmla="*/ 199381 w 508637"/>
                    <a:gd name="connsiteY2" fmla="*/ 58861 h 548182"/>
                    <a:gd name="connsiteX3" fmla="*/ 508638 w 508637"/>
                    <a:gd name="connsiteY3" fmla="*/ 548182 h 548182"/>
                    <a:gd name="connsiteX4" fmla="*/ 75119 w 508637"/>
                    <a:gd name="connsiteY4" fmla="*/ 406157 h 54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637" h="548182">
                      <a:moveTo>
                        <a:pt x="75119" y="406157"/>
                      </a:moveTo>
                      <a:lnTo>
                        <a:pt x="0" y="0"/>
                      </a:lnTo>
                      <a:lnTo>
                        <a:pt x="199381" y="58861"/>
                      </a:lnTo>
                      <a:lnTo>
                        <a:pt x="508638" y="548182"/>
                      </a:lnTo>
                      <a:lnTo>
                        <a:pt x="75119" y="406157"/>
                      </a:lnTo>
                      <a:close/>
                    </a:path>
                  </a:pathLst>
                </a:cu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grpSp>
          <p:nvGrpSpPr>
            <p:cNvPr id="12" name="Group 11"/>
            <p:cNvGrpSpPr/>
            <p:nvPr/>
          </p:nvGrpSpPr>
          <p:grpSpPr>
            <a:xfrm>
              <a:off x="6821628" y="5741784"/>
              <a:ext cx="402196" cy="489236"/>
              <a:chOff x="6821628" y="5741784"/>
              <a:chExt cx="402196" cy="489236"/>
            </a:xfrm>
          </p:grpSpPr>
          <p:sp>
            <p:nvSpPr>
              <p:cNvPr id="52" name="Cube 51"/>
              <p:cNvSpPr/>
              <p:nvPr/>
            </p:nvSpPr>
            <p:spPr>
              <a:xfrm rot="5072285">
                <a:off x="6964911" y="5950169"/>
                <a:ext cx="303777" cy="214048"/>
              </a:xfrm>
              <a:prstGeom prst="cube">
                <a:avLst>
                  <a:gd name="adj" fmla="val 56020"/>
                </a:avLst>
              </a:prstGeom>
              <a:solidFill>
                <a:srgbClr val="E7DCAB"/>
              </a:solidFill>
              <a:ln>
                <a:solidFill>
                  <a:srgbClr val="E7DCAB"/>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53" name="Group 52"/>
              <p:cNvGrpSpPr/>
              <p:nvPr/>
            </p:nvGrpSpPr>
            <p:grpSpPr>
              <a:xfrm rot="5072285">
                <a:off x="6771277" y="5792135"/>
                <a:ext cx="489236" cy="388533"/>
                <a:chOff x="1262534" y="5407690"/>
                <a:chExt cx="866712" cy="688310"/>
              </a:xfrm>
            </p:grpSpPr>
            <p:sp>
              <p:nvSpPr>
                <p:cNvPr id="54" name="Cube 53"/>
                <p:cNvSpPr/>
                <p:nvPr/>
              </p:nvSpPr>
              <p:spPr>
                <a:xfrm>
                  <a:off x="1262534" y="5485296"/>
                  <a:ext cx="866712" cy="610704"/>
                </a:xfrm>
                <a:prstGeom prst="cube">
                  <a:avLst>
                    <a:gd name="adj" fmla="val 5602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5" name="Trapezoid 4"/>
                <p:cNvSpPr/>
                <p:nvPr/>
              </p:nvSpPr>
              <p:spPr>
                <a:xfrm rot="1729977" flipV="1">
                  <a:off x="1614658" y="5407690"/>
                  <a:ext cx="261010" cy="411857"/>
                </a:xfrm>
                <a:custGeom>
                  <a:avLst/>
                  <a:gdLst>
                    <a:gd name="connsiteX0" fmla="*/ 0 w 409224"/>
                    <a:gd name="connsiteY0" fmla="*/ 991704 h 991704"/>
                    <a:gd name="connsiteX1" fmla="*/ 151343 w 409224"/>
                    <a:gd name="connsiteY1" fmla="*/ 0 h 991704"/>
                    <a:gd name="connsiteX2" fmla="*/ 257881 w 409224"/>
                    <a:gd name="connsiteY2" fmla="*/ 0 h 991704"/>
                    <a:gd name="connsiteX3" fmla="*/ 409224 w 409224"/>
                    <a:gd name="connsiteY3" fmla="*/ 991704 h 991704"/>
                    <a:gd name="connsiteX4" fmla="*/ 0 w 409224"/>
                    <a:gd name="connsiteY4" fmla="*/ 991704 h 991704"/>
                    <a:gd name="connsiteX0" fmla="*/ 0 w 385648"/>
                    <a:gd name="connsiteY0" fmla="*/ 991704 h 1230676"/>
                    <a:gd name="connsiteX1" fmla="*/ 151343 w 385648"/>
                    <a:gd name="connsiteY1" fmla="*/ 0 h 1230676"/>
                    <a:gd name="connsiteX2" fmla="*/ 257881 w 385648"/>
                    <a:gd name="connsiteY2" fmla="*/ 0 h 1230676"/>
                    <a:gd name="connsiteX3" fmla="*/ 385648 w 385648"/>
                    <a:gd name="connsiteY3" fmla="*/ 1230676 h 1230676"/>
                    <a:gd name="connsiteX4" fmla="*/ 0 w 385648"/>
                    <a:gd name="connsiteY4" fmla="*/ 991704 h 1230676"/>
                    <a:gd name="connsiteX0" fmla="*/ 0 w 413270"/>
                    <a:gd name="connsiteY0" fmla="*/ 991704 h 1245882"/>
                    <a:gd name="connsiteX1" fmla="*/ 151343 w 413270"/>
                    <a:gd name="connsiteY1" fmla="*/ 0 h 1245882"/>
                    <a:gd name="connsiteX2" fmla="*/ 257881 w 413270"/>
                    <a:gd name="connsiteY2" fmla="*/ 0 h 1245882"/>
                    <a:gd name="connsiteX3" fmla="*/ 413270 w 413270"/>
                    <a:gd name="connsiteY3" fmla="*/ 1245882 h 1245882"/>
                    <a:gd name="connsiteX4" fmla="*/ 0 w 413270"/>
                    <a:gd name="connsiteY4" fmla="*/ 991704 h 1245882"/>
                    <a:gd name="connsiteX0" fmla="*/ -1 w 448337"/>
                    <a:gd name="connsiteY0" fmla="*/ 1122239 h 1245882"/>
                    <a:gd name="connsiteX1" fmla="*/ 186410 w 448337"/>
                    <a:gd name="connsiteY1" fmla="*/ 0 h 1245882"/>
                    <a:gd name="connsiteX2" fmla="*/ 292948 w 448337"/>
                    <a:gd name="connsiteY2" fmla="*/ 0 h 1245882"/>
                    <a:gd name="connsiteX3" fmla="*/ 448337 w 448337"/>
                    <a:gd name="connsiteY3" fmla="*/ 1245882 h 1245882"/>
                    <a:gd name="connsiteX4" fmla="*/ -1 w 448337"/>
                    <a:gd name="connsiteY4" fmla="*/ 1122239 h 1245882"/>
                    <a:gd name="connsiteX0" fmla="*/ 15852 w 464190"/>
                    <a:gd name="connsiteY0" fmla="*/ 1122239 h 1245882"/>
                    <a:gd name="connsiteX1" fmla="*/ 0 w 464190"/>
                    <a:gd name="connsiteY1" fmla="*/ 642553 h 1245882"/>
                    <a:gd name="connsiteX2" fmla="*/ 308801 w 464190"/>
                    <a:gd name="connsiteY2" fmla="*/ 0 h 1245882"/>
                    <a:gd name="connsiteX3" fmla="*/ 464190 w 464190"/>
                    <a:gd name="connsiteY3" fmla="*/ 1245882 h 1245882"/>
                    <a:gd name="connsiteX4" fmla="*/ 15852 w 464190"/>
                    <a:gd name="connsiteY4" fmla="*/ 1122239 h 1245882"/>
                    <a:gd name="connsiteX0" fmla="*/ 15852 w 464190"/>
                    <a:gd name="connsiteY0" fmla="*/ 487950 h 611593"/>
                    <a:gd name="connsiteX1" fmla="*/ 0 w 464190"/>
                    <a:gd name="connsiteY1" fmla="*/ 8264 h 611593"/>
                    <a:gd name="connsiteX2" fmla="*/ 148270 w 464190"/>
                    <a:gd name="connsiteY2" fmla="*/ 0 h 611593"/>
                    <a:gd name="connsiteX3" fmla="*/ 464190 w 464190"/>
                    <a:gd name="connsiteY3" fmla="*/ 611593 h 611593"/>
                    <a:gd name="connsiteX4" fmla="*/ 15852 w 464190"/>
                    <a:gd name="connsiteY4" fmla="*/ 487950 h 611593"/>
                    <a:gd name="connsiteX0" fmla="*/ 15852 w 530113"/>
                    <a:gd name="connsiteY0" fmla="*/ 487950 h 660334"/>
                    <a:gd name="connsiteX1" fmla="*/ 0 w 530113"/>
                    <a:gd name="connsiteY1" fmla="*/ 8264 h 660334"/>
                    <a:gd name="connsiteX2" fmla="*/ 148270 w 530113"/>
                    <a:gd name="connsiteY2" fmla="*/ 0 h 660334"/>
                    <a:gd name="connsiteX3" fmla="*/ 530114 w 530113"/>
                    <a:gd name="connsiteY3" fmla="*/ 660334 h 660334"/>
                    <a:gd name="connsiteX4" fmla="*/ 15852 w 530113"/>
                    <a:gd name="connsiteY4" fmla="*/ 487950 h 660334"/>
                    <a:gd name="connsiteX0" fmla="*/ 15852 w 449372"/>
                    <a:gd name="connsiteY0" fmla="*/ 487950 h 629975"/>
                    <a:gd name="connsiteX1" fmla="*/ 0 w 449372"/>
                    <a:gd name="connsiteY1" fmla="*/ 8264 h 629975"/>
                    <a:gd name="connsiteX2" fmla="*/ 148270 w 449372"/>
                    <a:gd name="connsiteY2" fmla="*/ 0 h 629975"/>
                    <a:gd name="connsiteX3" fmla="*/ 449371 w 449372"/>
                    <a:gd name="connsiteY3" fmla="*/ 629975 h 629975"/>
                    <a:gd name="connsiteX4" fmla="*/ 15852 w 449372"/>
                    <a:gd name="connsiteY4" fmla="*/ 487950 h 629975"/>
                    <a:gd name="connsiteX0" fmla="*/ 15852 w 449370"/>
                    <a:gd name="connsiteY0" fmla="*/ 479686 h 621711"/>
                    <a:gd name="connsiteX1" fmla="*/ 0 w 449370"/>
                    <a:gd name="connsiteY1" fmla="*/ 0 h 621711"/>
                    <a:gd name="connsiteX2" fmla="*/ 250488 w 449370"/>
                    <a:gd name="connsiteY2" fmla="*/ 125983 h 621711"/>
                    <a:gd name="connsiteX3" fmla="*/ 449371 w 449370"/>
                    <a:gd name="connsiteY3" fmla="*/ 621711 h 621711"/>
                    <a:gd name="connsiteX4" fmla="*/ 15852 w 449370"/>
                    <a:gd name="connsiteY4" fmla="*/ 479686 h 621711"/>
                    <a:gd name="connsiteX0" fmla="*/ 75119 w 508639"/>
                    <a:gd name="connsiteY0" fmla="*/ 406158 h 548183"/>
                    <a:gd name="connsiteX1" fmla="*/ 0 w 508639"/>
                    <a:gd name="connsiteY1" fmla="*/ 1 h 548183"/>
                    <a:gd name="connsiteX2" fmla="*/ 309755 w 508639"/>
                    <a:gd name="connsiteY2" fmla="*/ 52455 h 548183"/>
                    <a:gd name="connsiteX3" fmla="*/ 508638 w 508639"/>
                    <a:gd name="connsiteY3" fmla="*/ 548183 h 548183"/>
                    <a:gd name="connsiteX4" fmla="*/ 75119 w 508639"/>
                    <a:gd name="connsiteY4" fmla="*/ 406158 h 548183"/>
                    <a:gd name="connsiteX0" fmla="*/ 75119 w 508637"/>
                    <a:gd name="connsiteY0" fmla="*/ 406157 h 548182"/>
                    <a:gd name="connsiteX1" fmla="*/ 0 w 508637"/>
                    <a:gd name="connsiteY1" fmla="*/ 0 h 548182"/>
                    <a:gd name="connsiteX2" fmla="*/ 199381 w 508637"/>
                    <a:gd name="connsiteY2" fmla="*/ 58861 h 548182"/>
                    <a:gd name="connsiteX3" fmla="*/ 508638 w 508637"/>
                    <a:gd name="connsiteY3" fmla="*/ 548182 h 548182"/>
                    <a:gd name="connsiteX4" fmla="*/ 75119 w 508637"/>
                    <a:gd name="connsiteY4" fmla="*/ 406157 h 54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637" h="548182">
                      <a:moveTo>
                        <a:pt x="75119" y="406157"/>
                      </a:moveTo>
                      <a:lnTo>
                        <a:pt x="0" y="0"/>
                      </a:lnTo>
                      <a:lnTo>
                        <a:pt x="199381" y="58861"/>
                      </a:lnTo>
                      <a:lnTo>
                        <a:pt x="508638" y="548182"/>
                      </a:lnTo>
                      <a:lnTo>
                        <a:pt x="75119" y="406157"/>
                      </a:lnTo>
                      <a:close/>
                    </a:path>
                  </a:pathLst>
                </a:cu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sp>
          <p:nvSpPr>
            <p:cNvPr id="5" name="Freeform 4"/>
            <p:cNvSpPr/>
            <p:nvPr/>
          </p:nvSpPr>
          <p:spPr>
            <a:xfrm>
              <a:off x="2427889" y="5791194"/>
              <a:ext cx="4508938" cy="530919"/>
            </a:xfrm>
            <a:custGeom>
              <a:avLst/>
              <a:gdLst>
                <a:gd name="connsiteX0" fmla="*/ 0 w 5218386"/>
                <a:gd name="connsiteY0" fmla="*/ 124214 h 743855"/>
                <a:gd name="connsiteX1" fmla="*/ 804042 w 5218386"/>
                <a:gd name="connsiteY1" fmla="*/ 45387 h 743855"/>
                <a:gd name="connsiteX2" fmla="*/ 2207173 w 5218386"/>
                <a:gd name="connsiteY2" fmla="*/ 739069 h 743855"/>
                <a:gd name="connsiteX3" fmla="*/ 4303986 w 5218386"/>
                <a:gd name="connsiteY3" fmla="*/ 360697 h 743855"/>
                <a:gd name="connsiteX4" fmla="*/ 5218386 w 5218386"/>
                <a:gd name="connsiteY4" fmla="*/ 534118 h 743855"/>
                <a:gd name="connsiteX5" fmla="*/ 5218386 w 5218386"/>
                <a:gd name="connsiteY5" fmla="*/ 534118 h 743855"/>
                <a:gd name="connsiteX0" fmla="*/ 0 w 5218386"/>
                <a:gd name="connsiteY0" fmla="*/ 64729 h 682082"/>
                <a:gd name="connsiteX1" fmla="*/ 819808 w 5218386"/>
                <a:gd name="connsiteY1" fmla="*/ 80495 h 682082"/>
                <a:gd name="connsiteX2" fmla="*/ 2207173 w 5218386"/>
                <a:gd name="connsiteY2" fmla="*/ 679584 h 682082"/>
                <a:gd name="connsiteX3" fmla="*/ 4303986 w 5218386"/>
                <a:gd name="connsiteY3" fmla="*/ 301212 h 682082"/>
                <a:gd name="connsiteX4" fmla="*/ 5218386 w 5218386"/>
                <a:gd name="connsiteY4" fmla="*/ 474633 h 682082"/>
                <a:gd name="connsiteX5" fmla="*/ 5218386 w 5218386"/>
                <a:gd name="connsiteY5" fmla="*/ 474633 h 682082"/>
                <a:gd name="connsiteX0" fmla="*/ 0 w 5218386"/>
                <a:gd name="connsiteY0" fmla="*/ 25003 h 639988"/>
                <a:gd name="connsiteX1" fmla="*/ 1213946 w 5218386"/>
                <a:gd name="connsiteY1" fmla="*/ 214189 h 639988"/>
                <a:gd name="connsiteX2" fmla="*/ 2207173 w 5218386"/>
                <a:gd name="connsiteY2" fmla="*/ 639858 h 639988"/>
                <a:gd name="connsiteX3" fmla="*/ 4303986 w 5218386"/>
                <a:gd name="connsiteY3" fmla="*/ 261486 h 639988"/>
                <a:gd name="connsiteX4" fmla="*/ 5218386 w 5218386"/>
                <a:gd name="connsiteY4" fmla="*/ 434907 h 639988"/>
                <a:gd name="connsiteX5" fmla="*/ 5218386 w 5218386"/>
                <a:gd name="connsiteY5" fmla="*/ 434907 h 639988"/>
                <a:gd name="connsiteX0" fmla="*/ 0 w 4824248"/>
                <a:gd name="connsiteY0" fmla="*/ 42047 h 530908"/>
                <a:gd name="connsiteX1" fmla="*/ 819808 w 4824248"/>
                <a:gd name="connsiteY1" fmla="*/ 105109 h 530908"/>
                <a:gd name="connsiteX2" fmla="*/ 1813035 w 4824248"/>
                <a:gd name="connsiteY2" fmla="*/ 530778 h 530908"/>
                <a:gd name="connsiteX3" fmla="*/ 3909848 w 4824248"/>
                <a:gd name="connsiteY3" fmla="*/ 152406 h 530908"/>
                <a:gd name="connsiteX4" fmla="*/ 4824248 w 4824248"/>
                <a:gd name="connsiteY4" fmla="*/ 325827 h 530908"/>
                <a:gd name="connsiteX5" fmla="*/ 4824248 w 4824248"/>
                <a:gd name="connsiteY5" fmla="*/ 325827 h 530908"/>
                <a:gd name="connsiteX0" fmla="*/ 0 w 4868790"/>
                <a:gd name="connsiteY0" fmla="*/ 42047 h 751496"/>
                <a:gd name="connsiteX1" fmla="*/ 819808 w 4868790"/>
                <a:gd name="connsiteY1" fmla="*/ 105109 h 751496"/>
                <a:gd name="connsiteX2" fmla="*/ 1813035 w 4868790"/>
                <a:gd name="connsiteY2" fmla="*/ 530778 h 751496"/>
                <a:gd name="connsiteX3" fmla="*/ 3909848 w 4868790"/>
                <a:gd name="connsiteY3" fmla="*/ 152406 h 751496"/>
                <a:gd name="connsiteX4" fmla="*/ 4824248 w 4868790"/>
                <a:gd name="connsiteY4" fmla="*/ 325827 h 751496"/>
                <a:gd name="connsiteX5" fmla="*/ 4713890 w 4868790"/>
                <a:gd name="connsiteY5" fmla="*/ 751496 h 751496"/>
                <a:gd name="connsiteX0" fmla="*/ 0 w 4721177"/>
                <a:gd name="connsiteY0" fmla="*/ 42047 h 751496"/>
                <a:gd name="connsiteX1" fmla="*/ 819808 w 4721177"/>
                <a:gd name="connsiteY1" fmla="*/ 105109 h 751496"/>
                <a:gd name="connsiteX2" fmla="*/ 1813035 w 4721177"/>
                <a:gd name="connsiteY2" fmla="*/ 530778 h 751496"/>
                <a:gd name="connsiteX3" fmla="*/ 3909848 w 4721177"/>
                <a:gd name="connsiteY3" fmla="*/ 152406 h 751496"/>
                <a:gd name="connsiteX4" fmla="*/ 4508938 w 4721177"/>
                <a:gd name="connsiteY4" fmla="*/ 152406 h 751496"/>
                <a:gd name="connsiteX5" fmla="*/ 4713890 w 4721177"/>
                <a:gd name="connsiteY5" fmla="*/ 751496 h 751496"/>
                <a:gd name="connsiteX0" fmla="*/ 0 w 4508938"/>
                <a:gd name="connsiteY0" fmla="*/ 42047 h 530919"/>
                <a:gd name="connsiteX1" fmla="*/ 819808 w 4508938"/>
                <a:gd name="connsiteY1" fmla="*/ 105109 h 530919"/>
                <a:gd name="connsiteX2" fmla="*/ 1813035 w 4508938"/>
                <a:gd name="connsiteY2" fmla="*/ 530778 h 530919"/>
                <a:gd name="connsiteX3" fmla="*/ 3909848 w 4508938"/>
                <a:gd name="connsiteY3" fmla="*/ 152406 h 530919"/>
                <a:gd name="connsiteX4" fmla="*/ 4508938 w 4508938"/>
                <a:gd name="connsiteY4" fmla="*/ 152406 h 530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8938" h="530919">
                  <a:moveTo>
                    <a:pt x="0" y="42047"/>
                  </a:moveTo>
                  <a:cubicBezTo>
                    <a:pt x="218090" y="-48605"/>
                    <a:pt x="517636" y="23654"/>
                    <a:pt x="819808" y="105109"/>
                  </a:cubicBezTo>
                  <a:cubicBezTo>
                    <a:pt x="1121980" y="186564"/>
                    <a:pt x="1298028" y="522895"/>
                    <a:pt x="1813035" y="530778"/>
                  </a:cubicBezTo>
                  <a:cubicBezTo>
                    <a:pt x="2328042" y="538661"/>
                    <a:pt x="3460531" y="215468"/>
                    <a:pt x="3909848" y="152406"/>
                  </a:cubicBezTo>
                  <a:cubicBezTo>
                    <a:pt x="4359165" y="89344"/>
                    <a:pt x="4374931" y="52558"/>
                    <a:pt x="4508938" y="152406"/>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dirty="0"/>
            </a:p>
          </p:txBody>
        </p:sp>
      </p:grpSp>
      <p:sp>
        <p:nvSpPr>
          <p:cNvPr id="21" name="Cloud Callout 20"/>
          <p:cNvSpPr/>
          <p:nvPr/>
        </p:nvSpPr>
        <p:spPr>
          <a:xfrm>
            <a:off x="4191000" y="2119745"/>
            <a:ext cx="2027069" cy="1477114"/>
          </a:xfrm>
          <a:prstGeom prst="cloudCallout">
            <a:avLst>
              <a:gd name="adj1" fmla="val 52928"/>
              <a:gd name="adj2" fmla="val -59065"/>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Data from any software</a:t>
            </a:r>
            <a:endParaRPr lang="en-US" sz="2400" b="1" dirty="0"/>
          </a:p>
        </p:txBody>
      </p:sp>
      <p:sp>
        <p:nvSpPr>
          <p:cNvPr id="56" name="Cloud Callout 55"/>
          <p:cNvSpPr/>
          <p:nvPr/>
        </p:nvSpPr>
        <p:spPr>
          <a:xfrm>
            <a:off x="3276600" y="4038600"/>
            <a:ext cx="2400300" cy="1614641"/>
          </a:xfrm>
          <a:prstGeom prst="cloudCallout">
            <a:avLst>
              <a:gd name="adj1" fmla="val -16311"/>
              <a:gd name="adj2" fmla="val 82685"/>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Connected via LAN</a:t>
            </a:r>
            <a:endParaRPr lang="en-US" sz="2400" b="1" dirty="0"/>
          </a:p>
        </p:txBody>
      </p:sp>
      <p:sp>
        <p:nvSpPr>
          <p:cNvPr id="57" name="TextBox 56"/>
          <p:cNvSpPr txBox="1"/>
          <p:nvPr/>
        </p:nvSpPr>
        <p:spPr>
          <a:xfrm>
            <a:off x="1338468" y="5619690"/>
            <a:ext cx="990600" cy="400110"/>
          </a:xfrm>
          <a:prstGeom prst="rect">
            <a:avLst/>
          </a:prstGeom>
          <a:noFill/>
        </p:spPr>
        <p:txBody>
          <a:bodyPr wrap="square" rtlCol="0">
            <a:spAutoFit/>
          </a:bodyPr>
          <a:lstStyle/>
          <a:p>
            <a:r>
              <a:rPr lang="en-US" sz="2000" b="1" dirty="0" smtClean="0"/>
              <a:t>0101</a:t>
            </a:r>
            <a:endParaRPr lang="en-US" sz="2000" b="1" dirty="0"/>
          </a:p>
        </p:txBody>
      </p:sp>
      <p:pic>
        <p:nvPicPr>
          <p:cNvPr id="1029" name="Picture 5" descr="C:\Users\Yougeshwar\Desktop\Peresentation\Pictur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948145">
            <a:off x="7784471" y="5756393"/>
            <a:ext cx="213672" cy="401101"/>
          </a:xfrm>
          <a:prstGeom prst="rect">
            <a:avLst/>
          </a:prstGeom>
          <a:noFill/>
          <a:extLst>
            <a:ext uri="{909E8E84-426E-40DD-AFC4-6F175D3DCCD1}">
              <a14:hiddenFill xmlns:a14="http://schemas.microsoft.com/office/drawing/2010/main">
                <a:solidFill>
                  <a:srgbClr val="FFFFFF"/>
                </a:solidFill>
              </a14:hiddenFill>
            </a:ext>
          </a:extLst>
        </p:spPr>
      </p:pic>
      <p:sp>
        <p:nvSpPr>
          <p:cNvPr id="58" name="Cloud Callout 57"/>
          <p:cNvSpPr/>
          <p:nvPr/>
        </p:nvSpPr>
        <p:spPr>
          <a:xfrm>
            <a:off x="5314505" y="3368588"/>
            <a:ext cx="2400300" cy="1614641"/>
          </a:xfrm>
          <a:prstGeom prst="cloudCallout">
            <a:avLst>
              <a:gd name="adj1" fmla="val 50770"/>
              <a:gd name="adj2" fmla="val 82685"/>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Same process in reverse</a:t>
            </a:r>
            <a:endParaRPr lang="en-US" sz="2400" b="1" dirty="0"/>
          </a:p>
        </p:txBody>
      </p:sp>
      <p:sp>
        <p:nvSpPr>
          <p:cNvPr id="59" name="Cloud Callout 58"/>
          <p:cNvSpPr/>
          <p:nvPr/>
        </p:nvSpPr>
        <p:spPr>
          <a:xfrm>
            <a:off x="6370048" y="4012606"/>
            <a:ext cx="1521259" cy="1001980"/>
          </a:xfrm>
          <a:prstGeom prst="cloudCallout">
            <a:avLst>
              <a:gd name="adj1" fmla="val 41888"/>
              <a:gd name="adj2" fmla="val 100194"/>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Data</a:t>
            </a:r>
            <a:endParaRPr lang="en-US" sz="2400" b="1"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170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xit" presetSubtype="0" fill="hold" grpId="1" nodeType="clickEffect">
                                  <p:stCondLst>
                                    <p:cond delay="0"/>
                                  </p:stCondLst>
                                  <p:childTnLst>
                                    <p:anim calcmode="lin" valueType="num">
                                      <p:cBhvr>
                                        <p:cTn id="19" dur="1000"/>
                                        <p:tgtEl>
                                          <p:spTgt spid="4"/>
                                        </p:tgtEl>
                                        <p:attrNameLst>
                                          <p:attrName>ppt_w</p:attrName>
                                        </p:attrNameLst>
                                      </p:cBhvr>
                                      <p:tavLst>
                                        <p:tav tm="0">
                                          <p:val>
                                            <p:strVal val="ppt_w"/>
                                          </p:val>
                                        </p:tav>
                                        <p:tav tm="100000">
                                          <p:val>
                                            <p:fltVal val="0"/>
                                          </p:val>
                                        </p:tav>
                                      </p:tavLst>
                                    </p:anim>
                                    <p:anim calcmode="lin" valueType="num">
                                      <p:cBhvr>
                                        <p:cTn id="20" dur="1000"/>
                                        <p:tgtEl>
                                          <p:spTgt spid="4"/>
                                        </p:tgtEl>
                                        <p:attrNameLst>
                                          <p:attrName>ppt_h</p:attrName>
                                        </p:attrNameLst>
                                      </p:cBhvr>
                                      <p:tavLst>
                                        <p:tav tm="0">
                                          <p:val>
                                            <p:strVal val="ppt_h"/>
                                          </p:val>
                                        </p:tav>
                                        <p:tav tm="100000">
                                          <p:val>
                                            <p:fltVal val="0"/>
                                          </p:val>
                                        </p:tav>
                                      </p:tavLst>
                                    </p:anim>
                                    <p:anim calcmode="lin" valueType="num">
                                      <p:cBhvr>
                                        <p:cTn id="21" dur="1000"/>
                                        <p:tgtEl>
                                          <p:spTgt spid="4"/>
                                        </p:tgtEl>
                                        <p:attrNameLst>
                                          <p:attrName>style.rotation</p:attrName>
                                        </p:attrNameLst>
                                      </p:cBhvr>
                                      <p:tavLst>
                                        <p:tav tm="0">
                                          <p:val>
                                            <p:fltVal val="0"/>
                                          </p:val>
                                        </p:tav>
                                        <p:tav tm="100000">
                                          <p:val>
                                            <p:fltVal val="90"/>
                                          </p:val>
                                        </p:tav>
                                      </p:tavLst>
                                    </p:anim>
                                    <p:animEffect transition="out" filter="fade">
                                      <p:cBhvr>
                                        <p:cTn id="22" dur="1000"/>
                                        <p:tgtEl>
                                          <p:spTgt spid="4"/>
                                        </p:tgtEl>
                                      </p:cBhvr>
                                    </p:animEffect>
                                    <p:set>
                                      <p:cBhvr>
                                        <p:cTn id="23" dur="1" fill="hold">
                                          <p:stCondLst>
                                            <p:cond delay="999"/>
                                          </p:stCondLst>
                                        </p:cTn>
                                        <p:tgtEl>
                                          <p:spTgt spid="4"/>
                                        </p:tgtEl>
                                        <p:attrNameLst>
                                          <p:attrName>style.visibility</p:attrName>
                                        </p:attrNameLst>
                                      </p:cBhvr>
                                      <p:to>
                                        <p:strVal val="hidden"/>
                                      </p:to>
                                    </p:set>
                                  </p:childTnLst>
                                </p:cTn>
                              </p:par>
                              <p:par>
                                <p:cTn id="24" presetID="53" presetClass="entr" presetSubtype="16" fill="hold" nodeType="withEffect">
                                  <p:stCondLst>
                                    <p:cond delay="1000"/>
                                  </p:stCondLst>
                                  <p:childTnLst>
                                    <p:set>
                                      <p:cBhvr>
                                        <p:cTn id="25" dur="1" fill="hold">
                                          <p:stCondLst>
                                            <p:cond delay="0"/>
                                          </p:stCondLst>
                                        </p:cTn>
                                        <p:tgtEl>
                                          <p:spTgt spid="1027"/>
                                        </p:tgtEl>
                                        <p:attrNameLst>
                                          <p:attrName>style.visibility</p:attrName>
                                        </p:attrNameLst>
                                      </p:cBhvr>
                                      <p:to>
                                        <p:strVal val="visible"/>
                                      </p:to>
                                    </p:set>
                                    <p:anim calcmode="lin" valueType="num">
                                      <p:cBhvr>
                                        <p:cTn id="26" dur="1000" fill="hold"/>
                                        <p:tgtEl>
                                          <p:spTgt spid="1027"/>
                                        </p:tgtEl>
                                        <p:attrNameLst>
                                          <p:attrName>ppt_w</p:attrName>
                                        </p:attrNameLst>
                                      </p:cBhvr>
                                      <p:tavLst>
                                        <p:tav tm="0">
                                          <p:val>
                                            <p:fltVal val="0"/>
                                          </p:val>
                                        </p:tav>
                                        <p:tav tm="100000">
                                          <p:val>
                                            <p:strVal val="#ppt_w"/>
                                          </p:val>
                                        </p:tav>
                                      </p:tavLst>
                                    </p:anim>
                                    <p:anim calcmode="lin" valueType="num">
                                      <p:cBhvr>
                                        <p:cTn id="27" dur="1000" fill="hold"/>
                                        <p:tgtEl>
                                          <p:spTgt spid="1027"/>
                                        </p:tgtEl>
                                        <p:attrNameLst>
                                          <p:attrName>ppt_h</p:attrName>
                                        </p:attrNameLst>
                                      </p:cBhvr>
                                      <p:tavLst>
                                        <p:tav tm="0">
                                          <p:val>
                                            <p:fltVal val="0"/>
                                          </p:val>
                                        </p:tav>
                                        <p:tav tm="100000">
                                          <p:val>
                                            <p:strVal val="#ppt_h"/>
                                          </p:val>
                                        </p:tav>
                                      </p:tavLst>
                                    </p:anim>
                                    <p:animEffect transition="in" filter="fade">
                                      <p:cBhvr>
                                        <p:cTn id="28" dur="1000"/>
                                        <p:tgtEl>
                                          <p:spTgt spid="1027"/>
                                        </p:tgtEl>
                                      </p:cBhvr>
                                    </p:animEffect>
                                  </p:childTnLst>
                                </p:cTn>
                              </p:par>
                              <p:par>
                                <p:cTn id="29" presetID="31" presetClass="entr" presetSubtype="0" fill="hold" nodeType="withEffect">
                                  <p:stCondLst>
                                    <p:cond delay="2100"/>
                                  </p:stCondLst>
                                  <p:childTnLst>
                                    <p:set>
                                      <p:cBhvr>
                                        <p:cTn id="30" dur="1" fill="hold">
                                          <p:stCondLst>
                                            <p:cond delay="0"/>
                                          </p:stCondLst>
                                        </p:cTn>
                                        <p:tgtEl>
                                          <p:spTgt spid="1028"/>
                                        </p:tgtEl>
                                        <p:attrNameLst>
                                          <p:attrName>style.visibility</p:attrName>
                                        </p:attrNameLst>
                                      </p:cBhvr>
                                      <p:to>
                                        <p:strVal val="visible"/>
                                      </p:to>
                                    </p:set>
                                    <p:anim calcmode="lin" valueType="num">
                                      <p:cBhvr>
                                        <p:cTn id="31" dur="1000" fill="hold"/>
                                        <p:tgtEl>
                                          <p:spTgt spid="1028"/>
                                        </p:tgtEl>
                                        <p:attrNameLst>
                                          <p:attrName>ppt_w</p:attrName>
                                        </p:attrNameLst>
                                      </p:cBhvr>
                                      <p:tavLst>
                                        <p:tav tm="0">
                                          <p:val>
                                            <p:fltVal val="0"/>
                                          </p:val>
                                        </p:tav>
                                        <p:tav tm="100000">
                                          <p:val>
                                            <p:strVal val="#ppt_w"/>
                                          </p:val>
                                        </p:tav>
                                      </p:tavLst>
                                    </p:anim>
                                    <p:anim calcmode="lin" valueType="num">
                                      <p:cBhvr>
                                        <p:cTn id="32" dur="1000" fill="hold"/>
                                        <p:tgtEl>
                                          <p:spTgt spid="1028"/>
                                        </p:tgtEl>
                                        <p:attrNameLst>
                                          <p:attrName>ppt_h</p:attrName>
                                        </p:attrNameLst>
                                      </p:cBhvr>
                                      <p:tavLst>
                                        <p:tav tm="0">
                                          <p:val>
                                            <p:fltVal val="0"/>
                                          </p:val>
                                        </p:tav>
                                        <p:tav tm="100000">
                                          <p:val>
                                            <p:strVal val="#ppt_h"/>
                                          </p:val>
                                        </p:tav>
                                      </p:tavLst>
                                    </p:anim>
                                    <p:anim calcmode="lin" valueType="num">
                                      <p:cBhvr>
                                        <p:cTn id="33" dur="1000" fill="hold"/>
                                        <p:tgtEl>
                                          <p:spTgt spid="1028"/>
                                        </p:tgtEl>
                                        <p:attrNameLst>
                                          <p:attrName>style.rotation</p:attrName>
                                        </p:attrNameLst>
                                      </p:cBhvr>
                                      <p:tavLst>
                                        <p:tav tm="0">
                                          <p:val>
                                            <p:fltVal val="90"/>
                                          </p:val>
                                        </p:tav>
                                        <p:tav tm="100000">
                                          <p:val>
                                            <p:fltVal val="0"/>
                                          </p:val>
                                        </p:tav>
                                      </p:tavLst>
                                    </p:anim>
                                    <p:animEffect transition="in" filter="fade">
                                      <p:cBhvr>
                                        <p:cTn id="34" dur="1000"/>
                                        <p:tgtEl>
                                          <p:spTgt spid="1028"/>
                                        </p:tgtEl>
                                      </p:cBhvr>
                                    </p:animEffect>
                                  </p:childTnLst>
                                </p:cTn>
                              </p:par>
                              <p:par>
                                <p:cTn id="35" presetID="22" presetClass="entr" presetSubtype="8" fill="hold" nodeType="withEffect">
                                  <p:stCondLst>
                                    <p:cond delay="310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1000"/>
                                        <p:tgtEl>
                                          <p:spTgt spid="19"/>
                                        </p:tgtEl>
                                      </p:cBhvr>
                                    </p:animEffect>
                                  </p:childTnLst>
                                </p:cTn>
                              </p:par>
                              <p:par>
                                <p:cTn id="38" presetID="22" presetClass="entr" presetSubtype="1" fill="hold" grpId="0" nodeType="withEffect">
                                  <p:stCondLst>
                                    <p:cond delay="4200"/>
                                  </p:stCondLst>
                                  <p:childTnLst>
                                    <p:set>
                                      <p:cBhvr>
                                        <p:cTn id="39" dur="1" fill="hold">
                                          <p:stCondLst>
                                            <p:cond delay="0"/>
                                          </p:stCondLst>
                                        </p:cTn>
                                        <p:tgtEl>
                                          <p:spTgt spid="56"/>
                                        </p:tgtEl>
                                        <p:attrNameLst>
                                          <p:attrName>style.visibility</p:attrName>
                                        </p:attrNameLst>
                                      </p:cBhvr>
                                      <p:to>
                                        <p:strVal val="visible"/>
                                      </p:to>
                                    </p:set>
                                    <p:animEffect transition="in" filter="wipe(up)">
                                      <p:cBhvr>
                                        <p:cTn id="40" dur="1000"/>
                                        <p:tgtEl>
                                          <p:spTgt spid="56"/>
                                        </p:tgtEl>
                                      </p:cBhvr>
                                    </p:animEffect>
                                  </p:childTnLst>
                                </p:cTn>
                              </p:par>
                              <p:par>
                                <p:cTn id="41" presetID="22" presetClass="exit" presetSubtype="4" fill="hold" grpId="1" nodeType="withEffect">
                                  <p:stCondLst>
                                    <p:cond delay="6300"/>
                                  </p:stCondLst>
                                  <p:childTnLst>
                                    <p:animEffect transition="out" filter="wipe(down)">
                                      <p:cBhvr>
                                        <p:cTn id="42" dur="1000"/>
                                        <p:tgtEl>
                                          <p:spTgt spid="56"/>
                                        </p:tgtEl>
                                      </p:cBhvr>
                                    </p:animEffect>
                                    <p:set>
                                      <p:cBhvr>
                                        <p:cTn id="43" dur="1" fill="hold">
                                          <p:stCondLst>
                                            <p:cond delay="999"/>
                                          </p:stCondLst>
                                        </p:cTn>
                                        <p:tgtEl>
                                          <p:spTgt spid="56"/>
                                        </p:tgtEl>
                                        <p:attrNameLst>
                                          <p:attrName>style.visibility</p:attrName>
                                        </p:attrNameLst>
                                      </p:cBhvr>
                                      <p:to>
                                        <p:strVal val="hidden"/>
                                      </p:to>
                                    </p:set>
                                  </p:childTnLst>
                                </p:cTn>
                              </p:par>
                              <p:par>
                                <p:cTn id="44" presetID="53" presetClass="entr" presetSubtype="16" fill="hold" grpId="1" nodeType="withEffect">
                                  <p:stCondLst>
                                    <p:cond delay="74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animEffect transition="in" filter="fade">
                                      <p:cBhvr>
                                        <p:cTn id="48" dur="500"/>
                                        <p:tgtEl>
                                          <p:spTgt spid="31"/>
                                        </p:tgtEl>
                                      </p:cBhvr>
                                    </p:animEffect>
                                  </p:childTnLst>
                                </p:cTn>
                              </p:par>
                              <p:par>
                                <p:cTn id="49" presetID="53" presetClass="entr" presetSubtype="16" fill="hold" nodeType="withEffect">
                                  <p:stCondLst>
                                    <p:cond delay="7400"/>
                                  </p:stCondLst>
                                  <p:childTnLst>
                                    <p:set>
                                      <p:cBhvr>
                                        <p:cTn id="50" dur="1" fill="hold">
                                          <p:stCondLst>
                                            <p:cond delay="0"/>
                                          </p:stCondLst>
                                        </p:cTn>
                                        <p:tgtEl>
                                          <p:spTgt spid="1026"/>
                                        </p:tgtEl>
                                        <p:attrNameLst>
                                          <p:attrName>style.visibility</p:attrName>
                                        </p:attrNameLst>
                                      </p:cBhvr>
                                      <p:to>
                                        <p:strVal val="visible"/>
                                      </p:to>
                                    </p:set>
                                    <p:anim calcmode="lin" valueType="num">
                                      <p:cBhvr>
                                        <p:cTn id="51" dur="500" fill="hold"/>
                                        <p:tgtEl>
                                          <p:spTgt spid="1026"/>
                                        </p:tgtEl>
                                        <p:attrNameLst>
                                          <p:attrName>ppt_w</p:attrName>
                                        </p:attrNameLst>
                                      </p:cBhvr>
                                      <p:tavLst>
                                        <p:tav tm="0">
                                          <p:val>
                                            <p:fltVal val="0"/>
                                          </p:val>
                                        </p:tav>
                                        <p:tav tm="100000">
                                          <p:val>
                                            <p:strVal val="#ppt_w"/>
                                          </p:val>
                                        </p:tav>
                                      </p:tavLst>
                                    </p:anim>
                                    <p:anim calcmode="lin" valueType="num">
                                      <p:cBhvr>
                                        <p:cTn id="52" dur="500" fill="hold"/>
                                        <p:tgtEl>
                                          <p:spTgt spid="1026"/>
                                        </p:tgtEl>
                                        <p:attrNameLst>
                                          <p:attrName>ppt_h</p:attrName>
                                        </p:attrNameLst>
                                      </p:cBhvr>
                                      <p:tavLst>
                                        <p:tav tm="0">
                                          <p:val>
                                            <p:fltVal val="0"/>
                                          </p:val>
                                        </p:tav>
                                        <p:tav tm="100000">
                                          <p:val>
                                            <p:strVal val="#ppt_h"/>
                                          </p:val>
                                        </p:tav>
                                      </p:tavLst>
                                    </p:anim>
                                    <p:animEffect transition="in" filter="fade">
                                      <p:cBhvr>
                                        <p:cTn id="53" dur="500"/>
                                        <p:tgtEl>
                                          <p:spTgt spid="1026"/>
                                        </p:tgtEl>
                                      </p:cBhvr>
                                    </p:animEffect>
                                  </p:childTnLst>
                                </p:cTn>
                              </p:par>
                              <p:par>
                                <p:cTn id="54" presetID="22" presetClass="entr" presetSubtype="1" fill="hold" grpId="0" nodeType="withEffect">
                                  <p:stCondLst>
                                    <p:cond delay="800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1000"/>
                                        <p:tgtEl>
                                          <p:spTgt spid="21"/>
                                        </p:tgtEl>
                                      </p:cBhvr>
                                    </p:animEffect>
                                  </p:childTnLst>
                                </p:cTn>
                              </p:par>
                              <p:par>
                                <p:cTn id="57" presetID="22" presetClass="exit" presetSubtype="4" fill="hold" grpId="1" nodeType="withEffect">
                                  <p:stCondLst>
                                    <p:cond delay="9900"/>
                                  </p:stCondLst>
                                  <p:childTnLst>
                                    <p:animEffect transition="out" filter="wipe(down)">
                                      <p:cBhvr>
                                        <p:cTn id="58" dur="1000"/>
                                        <p:tgtEl>
                                          <p:spTgt spid="21"/>
                                        </p:tgtEl>
                                      </p:cBhvr>
                                    </p:animEffect>
                                    <p:set>
                                      <p:cBhvr>
                                        <p:cTn id="59" dur="1" fill="hold">
                                          <p:stCondLst>
                                            <p:cond delay="999"/>
                                          </p:stCondLst>
                                        </p:cTn>
                                        <p:tgtEl>
                                          <p:spTgt spid="21"/>
                                        </p:tgtEl>
                                        <p:attrNameLst>
                                          <p:attrName>style.visibility</p:attrName>
                                        </p:attrNameLst>
                                      </p:cBhvr>
                                      <p:to>
                                        <p:strVal val="hidden"/>
                                      </p:to>
                                    </p:set>
                                  </p:childTnLst>
                                </p:cTn>
                              </p:par>
                              <p:par>
                                <p:cTn id="60" presetID="22" presetClass="entr" presetSubtype="1" fill="hold" grpId="0" nodeType="withEffect">
                                  <p:stCondLst>
                                    <p:cond delay="11000"/>
                                  </p:stCondLst>
                                  <p:childTnLst>
                                    <p:set>
                                      <p:cBhvr>
                                        <p:cTn id="61" dur="1" fill="hold">
                                          <p:stCondLst>
                                            <p:cond delay="0"/>
                                          </p:stCondLst>
                                        </p:cTn>
                                        <p:tgtEl>
                                          <p:spTgt spid="6"/>
                                        </p:tgtEl>
                                        <p:attrNameLst>
                                          <p:attrName>style.visibility</p:attrName>
                                        </p:attrNameLst>
                                      </p:cBhvr>
                                      <p:to>
                                        <p:strVal val="visible"/>
                                      </p:to>
                                    </p:set>
                                    <p:animEffect transition="in" filter="wipe(up)">
                                      <p:cBhvr>
                                        <p:cTn id="62" dur="500"/>
                                        <p:tgtEl>
                                          <p:spTgt spid="6"/>
                                        </p:tgtEl>
                                      </p:cBhvr>
                                    </p:animEffect>
                                  </p:childTnLst>
                                </p:cTn>
                              </p:par>
                              <p:par>
                                <p:cTn id="63" presetID="38" presetClass="path" presetSubtype="0" accel="50000" decel="50000" fill="hold" grpId="0" nodeType="withEffect">
                                  <p:stCondLst>
                                    <p:cond delay="11600"/>
                                  </p:stCondLst>
                                  <p:childTnLst>
                                    <p:animMotion origin="layout" path="M -0.0007 0.00069 L -0.34896 0.00602 " pathEditMode="relative" rAng="0" ptsTypes="FF">
                                      <p:cBhvr>
                                        <p:cTn id="64" dur="2000" fill="hold"/>
                                        <p:tgtEl>
                                          <p:spTgt spid="31"/>
                                        </p:tgtEl>
                                        <p:attrNameLst>
                                          <p:attrName>ppt_x</p:attrName>
                                          <p:attrName>ppt_y</p:attrName>
                                        </p:attrNameLst>
                                      </p:cBhvr>
                                      <p:rCtr x="-17413" y="255"/>
                                    </p:animMotion>
                                  </p:childTnLst>
                                </p:cTn>
                              </p:par>
                              <p:par>
                                <p:cTn id="65" presetID="31" presetClass="entr" presetSubtype="0" fill="hold" grpId="1" nodeType="withEffect">
                                  <p:stCondLst>
                                    <p:cond delay="13700"/>
                                  </p:stCondLst>
                                  <p:childTnLst>
                                    <p:set>
                                      <p:cBhvr>
                                        <p:cTn id="66" dur="1" fill="hold">
                                          <p:stCondLst>
                                            <p:cond delay="0"/>
                                          </p:stCondLst>
                                        </p:cTn>
                                        <p:tgtEl>
                                          <p:spTgt spid="2051"/>
                                        </p:tgtEl>
                                        <p:attrNameLst>
                                          <p:attrName>style.visibility</p:attrName>
                                        </p:attrNameLst>
                                      </p:cBhvr>
                                      <p:to>
                                        <p:strVal val="visible"/>
                                      </p:to>
                                    </p:set>
                                    <p:anim calcmode="lin" valueType="num">
                                      <p:cBhvr>
                                        <p:cTn id="67" dur="1000" fill="hold"/>
                                        <p:tgtEl>
                                          <p:spTgt spid="2051"/>
                                        </p:tgtEl>
                                        <p:attrNameLst>
                                          <p:attrName>ppt_w</p:attrName>
                                        </p:attrNameLst>
                                      </p:cBhvr>
                                      <p:tavLst>
                                        <p:tav tm="0">
                                          <p:val>
                                            <p:fltVal val="0"/>
                                          </p:val>
                                        </p:tav>
                                        <p:tav tm="100000">
                                          <p:val>
                                            <p:strVal val="#ppt_w"/>
                                          </p:val>
                                        </p:tav>
                                      </p:tavLst>
                                    </p:anim>
                                    <p:anim calcmode="lin" valueType="num">
                                      <p:cBhvr>
                                        <p:cTn id="68" dur="1000" fill="hold"/>
                                        <p:tgtEl>
                                          <p:spTgt spid="2051"/>
                                        </p:tgtEl>
                                        <p:attrNameLst>
                                          <p:attrName>ppt_h</p:attrName>
                                        </p:attrNameLst>
                                      </p:cBhvr>
                                      <p:tavLst>
                                        <p:tav tm="0">
                                          <p:val>
                                            <p:fltVal val="0"/>
                                          </p:val>
                                        </p:tav>
                                        <p:tav tm="100000">
                                          <p:val>
                                            <p:strVal val="#ppt_h"/>
                                          </p:val>
                                        </p:tav>
                                      </p:tavLst>
                                    </p:anim>
                                    <p:anim calcmode="lin" valueType="num">
                                      <p:cBhvr>
                                        <p:cTn id="69" dur="1000" fill="hold"/>
                                        <p:tgtEl>
                                          <p:spTgt spid="2051"/>
                                        </p:tgtEl>
                                        <p:attrNameLst>
                                          <p:attrName>style.rotation</p:attrName>
                                        </p:attrNameLst>
                                      </p:cBhvr>
                                      <p:tavLst>
                                        <p:tav tm="0">
                                          <p:val>
                                            <p:fltVal val="90"/>
                                          </p:val>
                                        </p:tav>
                                        <p:tav tm="100000">
                                          <p:val>
                                            <p:fltVal val="0"/>
                                          </p:val>
                                        </p:tav>
                                      </p:tavLst>
                                    </p:anim>
                                    <p:animEffect transition="in" filter="fade">
                                      <p:cBhvr>
                                        <p:cTn id="70" dur="1000"/>
                                        <p:tgtEl>
                                          <p:spTgt spid="2051"/>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xit" presetSubtype="0" fill="hold" grpId="2" nodeType="clickEffect">
                                  <p:stCondLst>
                                    <p:cond delay="0"/>
                                  </p:stCondLst>
                                  <p:childTnLst>
                                    <p:anim calcmode="lin" valueType="num">
                                      <p:cBhvr>
                                        <p:cTn id="74" dur="1000"/>
                                        <p:tgtEl>
                                          <p:spTgt spid="2051"/>
                                        </p:tgtEl>
                                        <p:attrNameLst>
                                          <p:attrName>ppt_w</p:attrName>
                                        </p:attrNameLst>
                                      </p:cBhvr>
                                      <p:tavLst>
                                        <p:tav tm="0">
                                          <p:val>
                                            <p:strVal val="ppt_w"/>
                                          </p:val>
                                        </p:tav>
                                        <p:tav tm="100000">
                                          <p:val>
                                            <p:fltVal val="0"/>
                                          </p:val>
                                        </p:tav>
                                      </p:tavLst>
                                    </p:anim>
                                    <p:anim calcmode="lin" valueType="num">
                                      <p:cBhvr>
                                        <p:cTn id="75" dur="1000"/>
                                        <p:tgtEl>
                                          <p:spTgt spid="2051"/>
                                        </p:tgtEl>
                                        <p:attrNameLst>
                                          <p:attrName>ppt_h</p:attrName>
                                        </p:attrNameLst>
                                      </p:cBhvr>
                                      <p:tavLst>
                                        <p:tav tm="0">
                                          <p:val>
                                            <p:strVal val="ppt_h"/>
                                          </p:val>
                                        </p:tav>
                                        <p:tav tm="100000">
                                          <p:val>
                                            <p:fltVal val="0"/>
                                          </p:val>
                                        </p:tav>
                                      </p:tavLst>
                                    </p:anim>
                                    <p:anim calcmode="lin" valueType="num">
                                      <p:cBhvr>
                                        <p:cTn id="76" dur="1000"/>
                                        <p:tgtEl>
                                          <p:spTgt spid="2051"/>
                                        </p:tgtEl>
                                        <p:attrNameLst>
                                          <p:attrName>style.rotation</p:attrName>
                                        </p:attrNameLst>
                                      </p:cBhvr>
                                      <p:tavLst>
                                        <p:tav tm="0">
                                          <p:val>
                                            <p:fltVal val="0"/>
                                          </p:val>
                                        </p:tav>
                                        <p:tav tm="100000">
                                          <p:val>
                                            <p:fltVal val="90"/>
                                          </p:val>
                                        </p:tav>
                                      </p:tavLst>
                                    </p:anim>
                                    <p:animEffect transition="out" filter="fade">
                                      <p:cBhvr>
                                        <p:cTn id="77" dur="1000"/>
                                        <p:tgtEl>
                                          <p:spTgt spid="2051"/>
                                        </p:tgtEl>
                                      </p:cBhvr>
                                    </p:animEffect>
                                    <p:set>
                                      <p:cBhvr>
                                        <p:cTn id="78" dur="1" fill="hold">
                                          <p:stCondLst>
                                            <p:cond delay="999"/>
                                          </p:stCondLst>
                                        </p:cTn>
                                        <p:tgtEl>
                                          <p:spTgt spid="2051"/>
                                        </p:tgtEl>
                                        <p:attrNameLst>
                                          <p:attrName>style.visibility</p:attrName>
                                        </p:attrNameLst>
                                      </p:cBhvr>
                                      <p:to>
                                        <p:strVal val="hidden"/>
                                      </p:to>
                                    </p:set>
                                  </p:childTnLst>
                                </p:cTn>
                              </p:par>
                              <p:par>
                                <p:cTn id="79" presetID="22" presetClass="entr" presetSubtype="1" fill="hold" grpId="0" nodeType="withEffect">
                                  <p:stCondLst>
                                    <p:cond delay="1100"/>
                                  </p:stCondLst>
                                  <p:childTnLst>
                                    <p:set>
                                      <p:cBhvr>
                                        <p:cTn id="80" dur="1" fill="hold">
                                          <p:stCondLst>
                                            <p:cond delay="0"/>
                                          </p:stCondLst>
                                        </p:cTn>
                                        <p:tgtEl>
                                          <p:spTgt spid="13"/>
                                        </p:tgtEl>
                                        <p:attrNameLst>
                                          <p:attrName>style.visibility</p:attrName>
                                        </p:attrNameLst>
                                      </p:cBhvr>
                                      <p:to>
                                        <p:strVal val="visible"/>
                                      </p:to>
                                    </p:set>
                                    <p:animEffect transition="in" filter="wipe(up)">
                                      <p:cBhvr>
                                        <p:cTn id="81" dur="600"/>
                                        <p:tgtEl>
                                          <p:spTgt spid="13"/>
                                        </p:tgtEl>
                                      </p:cBhvr>
                                    </p:animEffect>
                                  </p:childTnLst>
                                </p:cTn>
                              </p:par>
                              <p:par>
                                <p:cTn id="82" presetID="42" presetClass="path" presetSubtype="0" accel="50000" decel="50000" fill="hold" grpId="2" nodeType="withEffect">
                                  <p:stCondLst>
                                    <p:cond delay="1700"/>
                                  </p:stCondLst>
                                  <p:childTnLst>
                                    <p:animMotion origin="layout" path="M -0.34878 0.00601 L -0.34931 0.07754 " pathEditMode="relative" rAng="0" ptsTypes="AA">
                                      <p:cBhvr>
                                        <p:cTn id="83" dur="1000" fill="hold"/>
                                        <p:tgtEl>
                                          <p:spTgt spid="31"/>
                                        </p:tgtEl>
                                        <p:attrNameLst>
                                          <p:attrName>ppt_x</p:attrName>
                                          <p:attrName>ppt_y</p:attrName>
                                        </p:attrNameLst>
                                      </p:cBhvr>
                                      <p:rCtr x="-35" y="3565"/>
                                    </p:animMotion>
                                  </p:childTnLst>
                                </p:cTn>
                              </p:par>
                              <p:par>
                                <p:cTn id="84" presetID="31" presetClass="entr" presetSubtype="0" fill="hold" grpId="0" nodeType="withEffect">
                                  <p:stCondLst>
                                    <p:cond delay="2800"/>
                                  </p:stCondLst>
                                  <p:childTnLst>
                                    <p:set>
                                      <p:cBhvr>
                                        <p:cTn id="85" dur="1" fill="hold">
                                          <p:stCondLst>
                                            <p:cond delay="0"/>
                                          </p:stCondLst>
                                        </p:cTn>
                                        <p:tgtEl>
                                          <p:spTgt spid="36"/>
                                        </p:tgtEl>
                                        <p:attrNameLst>
                                          <p:attrName>style.visibility</p:attrName>
                                        </p:attrNameLst>
                                      </p:cBhvr>
                                      <p:to>
                                        <p:strVal val="visible"/>
                                      </p:to>
                                    </p:set>
                                    <p:anim calcmode="lin" valueType="num">
                                      <p:cBhvr>
                                        <p:cTn id="86" dur="1000" fill="hold"/>
                                        <p:tgtEl>
                                          <p:spTgt spid="36"/>
                                        </p:tgtEl>
                                        <p:attrNameLst>
                                          <p:attrName>ppt_w</p:attrName>
                                        </p:attrNameLst>
                                      </p:cBhvr>
                                      <p:tavLst>
                                        <p:tav tm="0">
                                          <p:val>
                                            <p:fltVal val="0"/>
                                          </p:val>
                                        </p:tav>
                                        <p:tav tm="100000">
                                          <p:val>
                                            <p:strVal val="#ppt_w"/>
                                          </p:val>
                                        </p:tav>
                                      </p:tavLst>
                                    </p:anim>
                                    <p:anim calcmode="lin" valueType="num">
                                      <p:cBhvr>
                                        <p:cTn id="87" dur="1000" fill="hold"/>
                                        <p:tgtEl>
                                          <p:spTgt spid="36"/>
                                        </p:tgtEl>
                                        <p:attrNameLst>
                                          <p:attrName>ppt_h</p:attrName>
                                        </p:attrNameLst>
                                      </p:cBhvr>
                                      <p:tavLst>
                                        <p:tav tm="0">
                                          <p:val>
                                            <p:fltVal val="0"/>
                                          </p:val>
                                        </p:tav>
                                        <p:tav tm="100000">
                                          <p:val>
                                            <p:strVal val="#ppt_h"/>
                                          </p:val>
                                        </p:tav>
                                      </p:tavLst>
                                    </p:anim>
                                    <p:anim calcmode="lin" valueType="num">
                                      <p:cBhvr>
                                        <p:cTn id="88" dur="1000" fill="hold"/>
                                        <p:tgtEl>
                                          <p:spTgt spid="36"/>
                                        </p:tgtEl>
                                        <p:attrNameLst>
                                          <p:attrName>style.rotation</p:attrName>
                                        </p:attrNameLst>
                                      </p:cBhvr>
                                      <p:tavLst>
                                        <p:tav tm="0">
                                          <p:val>
                                            <p:fltVal val="90"/>
                                          </p:val>
                                        </p:tav>
                                        <p:tav tm="100000">
                                          <p:val>
                                            <p:fltVal val="0"/>
                                          </p:val>
                                        </p:tav>
                                      </p:tavLst>
                                    </p:anim>
                                    <p:animEffect transition="in" filter="fade">
                                      <p:cBhvr>
                                        <p:cTn id="89" dur="1000"/>
                                        <p:tgtEl>
                                          <p:spTgt spid="36"/>
                                        </p:tgtEl>
                                      </p:cBhvr>
                                    </p:animEffect>
                                  </p:childTnLst>
                                </p:cTn>
                              </p:par>
                            </p:childTnLst>
                          </p:cTn>
                        </p:par>
                      </p:childTnLst>
                    </p:cTn>
                  </p:par>
                  <p:par>
                    <p:cTn id="90" fill="hold">
                      <p:stCondLst>
                        <p:cond delay="indefinite"/>
                      </p:stCondLst>
                      <p:childTnLst>
                        <p:par>
                          <p:cTn id="91" fill="hold">
                            <p:stCondLst>
                              <p:cond delay="0"/>
                            </p:stCondLst>
                            <p:childTnLst>
                              <p:par>
                                <p:cTn id="92" presetID="31" presetClass="exit" presetSubtype="0" fill="hold" grpId="1" nodeType="clickEffect">
                                  <p:stCondLst>
                                    <p:cond delay="0"/>
                                  </p:stCondLst>
                                  <p:childTnLst>
                                    <p:anim calcmode="lin" valueType="num">
                                      <p:cBhvr>
                                        <p:cTn id="93" dur="1000"/>
                                        <p:tgtEl>
                                          <p:spTgt spid="36"/>
                                        </p:tgtEl>
                                        <p:attrNameLst>
                                          <p:attrName>ppt_w</p:attrName>
                                        </p:attrNameLst>
                                      </p:cBhvr>
                                      <p:tavLst>
                                        <p:tav tm="0">
                                          <p:val>
                                            <p:strVal val="ppt_w"/>
                                          </p:val>
                                        </p:tav>
                                        <p:tav tm="100000">
                                          <p:val>
                                            <p:fltVal val="0"/>
                                          </p:val>
                                        </p:tav>
                                      </p:tavLst>
                                    </p:anim>
                                    <p:anim calcmode="lin" valueType="num">
                                      <p:cBhvr>
                                        <p:cTn id="94" dur="1000"/>
                                        <p:tgtEl>
                                          <p:spTgt spid="36"/>
                                        </p:tgtEl>
                                        <p:attrNameLst>
                                          <p:attrName>ppt_h</p:attrName>
                                        </p:attrNameLst>
                                      </p:cBhvr>
                                      <p:tavLst>
                                        <p:tav tm="0">
                                          <p:val>
                                            <p:strVal val="ppt_h"/>
                                          </p:val>
                                        </p:tav>
                                        <p:tav tm="100000">
                                          <p:val>
                                            <p:fltVal val="0"/>
                                          </p:val>
                                        </p:tav>
                                      </p:tavLst>
                                    </p:anim>
                                    <p:anim calcmode="lin" valueType="num">
                                      <p:cBhvr>
                                        <p:cTn id="95" dur="1000"/>
                                        <p:tgtEl>
                                          <p:spTgt spid="36"/>
                                        </p:tgtEl>
                                        <p:attrNameLst>
                                          <p:attrName>style.rotation</p:attrName>
                                        </p:attrNameLst>
                                      </p:cBhvr>
                                      <p:tavLst>
                                        <p:tav tm="0">
                                          <p:val>
                                            <p:fltVal val="0"/>
                                          </p:val>
                                        </p:tav>
                                        <p:tav tm="100000">
                                          <p:val>
                                            <p:fltVal val="90"/>
                                          </p:val>
                                        </p:tav>
                                      </p:tavLst>
                                    </p:anim>
                                    <p:animEffect transition="out" filter="fade">
                                      <p:cBhvr>
                                        <p:cTn id="96" dur="1000"/>
                                        <p:tgtEl>
                                          <p:spTgt spid="36"/>
                                        </p:tgtEl>
                                      </p:cBhvr>
                                    </p:animEffect>
                                    <p:set>
                                      <p:cBhvr>
                                        <p:cTn id="97" dur="1" fill="hold">
                                          <p:stCondLst>
                                            <p:cond delay="999"/>
                                          </p:stCondLst>
                                        </p:cTn>
                                        <p:tgtEl>
                                          <p:spTgt spid="36"/>
                                        </p:tgtEl>
                                        <p:attrNameLst>
                                          <p:attrName>style.visibility</p:attrName>
                                        </p:attrNameLst>
                                      </p:cBhvr>
                                      <p:to>
                                        <p:strVal val="hidden"/>
                                      </p:to>
                                    </p:set>
                                  </p:childTnLst>
                                </p:cTn>
                              </p:par>
                              <p:par>
                                <p:cTn id="98" presetID="22" presetClass="entr" presetSubtype="1" fill="hold" grpId="0" nodeType="withEffect">
                                  <p:stCondLst>
                                    <p:cond delay="1100"/>
                                  </p:stCondLst>
                                  <p:childTnLst>
                                    <p:set>
                                      <p:cBhvr>
                                        <p:cTn id="99" dur="1" fill="hold">
                                          <p:stCondLst>
                                            <p:cond delay="0"/>
                                          </p:stCondLst>
                                        </p:cTn>
                                        <p:tgtEl>
                                          <p:spTgt spid="14"/>
                                        </p:tgtEl>
                                        <p:attrNameLst>
                                          <p:attrName>style.visibility</p:attrName>
                                        </p:attrNameLst>
                                      </p:cBhvr>
                                      <p:to>
                                        <p:strVal val="visible"/>
                                      </p:to>
                                    </p:set>
                                    <p:animEffect transition="in" filter="wipe(up)">
                                      <p:cBhvr>
                                        <p:cTn id="100" dur="500"/>
                                        <p:tgtEl>
                                          <p:spTgt spid="14"/>
                                        </p:tgtEl>
                                      </p:cBhvr>
                                    </p:animEffect>
                                  </p:childTnLst>
                                </p:cTn>
                              </p:par>
                              <p:par>
                                <p:cTn id="101" presetID="42" presetClass="path" presetSubtype="0" accel="50000" decel="50000" fill="hold" grpId="3" nodeType="withEffect">
                                  <p:stCondLst>
                                    <p:cond delay="1700"/>
                                  </p:stCondLst>
                                  <p:childTnLst>
                                    <p:animMotion origin="layout" path="M -0.34931 0.07754 L -0.34809 0.153 " pathEditMode="relative" rAng="0" ptsTypes="AA">
                                      <p:cBhvr>
                                        <p:cTn id="102" dur="1000" fill="hold"/>
                                        <p:tgtEl>
                                          <p:spTgt spid="31"/>
                                        </p:tgtEl>
                                        <p:attrNameLst>
                                          <p:attrName>ppt_x</p:attrName>
                                          <p:attrName>ppt_y</p:attrName>
                                        </p:attrNameLst>
                                      </p:cBhvr>
                                      <p:rCtr x="52" y="3773"/>
                                    </p:animMotion>
                                  </p:childTnLst>
                                </p:cTn>
                              </p:par>
                              <p:par>
                                <p:cTn id="103" presetID="31" presetClass="entr" presetSubtype="0" fill="hold" grpId="0" nodeType="withEffect">
                                  <p:stCondLst>
                                    <p:cond delay="2800"/>
                                  </p:stCondLst>
                                  <p:childTnLst>
                                    <p:set>
                                      <p:cBhvr>
                                        <p:cTn id="104" dur="1" fill="hold">
                                          <p:stCondLst>
                                            <p:cond delay="0"/>
                                          </p:stCondLst>
                                        </p:cTn>
                                        <p:tgtEl>
                                          <p:spTgt spid="40"/>
                                        </p:tgtEl>
                                        <p:attrNameLst>
                                          <p:attrName>style.visibility</p:attrName>
                                        </p:attrNameLst>
                                      </p:cBhvr>
                                      <p:to>
                                        <p:strVal val="visible"/>
                                      </p:to>
                                    </p:set>
                                    <p:anim calcmode="lin" valueType="num">
                                      <p:cBhvr>
                                        <p:cTn id="105" dur="1000" fill="hold"/>
                                        <p:tgtEl>
                                          <p:spTgt spid="40"/>
                                        </p:tgtEl>
                                        <p:attrNameLst>
                                          <p:attrName>ppt_w</p:attrName>
                                        </p:attrNameLst>
                                      </p:cBhvr>
                                      <p:tavLst>
                                        <p:tav tm="0">
                                          <p:val>
                                            <p:fltVal val="0"/>
                                          </p:val>
                                        </p:tav>
                                        <p:tav tm="100000">
                                          <p:val>
                                            <p:strVal val="#ppt_w"/>
                                          </p:val>
                                        </p:tav>
                                      </p:tavLst>
                                    </p:anim>
                                    <p:anim calcmode="lin" valueType="num">
                                      <p:cBhvr>
                                        <p:cTn id="106" dur="1000" fill="hold"/>
                                        <p:tgtEl>
                                          <p:spTgt spid="40"/>
                                        </p:tgtEl>
                                        <p:attrNameLst>
                                          <p:attrName>ppt_h</p:attrName>
                                        </p:attrNameLst>
                                      </p:cBhvr>
                                      <p:tavLst>
                                        <p:tav tm="0">
                                          <p:val>
                                            <p:fltVal val="0"/>
                                          </p:val>
                                        </p:tav>
                                        <p:tav tm="100000">
                                          <p:val>
                                            <p:strVal val="#ppt_h"/>
                                          </p:val>
                                        </p:tav>
                                      </p:tavLst>
                                    </p:anim>
                                    <p:anim calcmode="lin" valueType="num">
                                      <p:cBhvr>
                                        <p:cTn id="107" dur="1000" fill="hold"/>
                                        <p:tgtEl>
                                          <p:spTgt spid="40"/>
                                        </p:tgtEl>
                                        <p:attrNameLst>
                                          <p:attrName>style.rotation</p:attrName>
                                        </p:attrNameLst>
                                      </p:cBhvr>
                                      <p:tavLst>
                                        <p:tav tm="0">
                                          <p:val>
                                            <p:fltVal val="90"/>
                                          </p:val>
                                        </p:tav>
                                        <p:tav tm="100000">
                                          <p:val>
                                            <p:fltVal val="0"/>
                                          </p:val>
                                        </p:tav>
                                      </p:tavLst>
                                    </p:anim>
                                    <p:animEffect transition="in" filter="fade">
                                      <p:cBhvr>
                                        <p:cTn id="108" dur="1000"/>
                                        <p:tgtEl>
                                          <p:spTgt spid="40"/>
                                        </p:tgtEl>
                                      </p:cBhvr>
                                    </p:animEffect>
                                  </p:childTnLst>
                                </p:cTn>
                              </p:par>
                            </p:childTnLst>
                          </p:cTn>
                        </p:par>
                      </p:childTnLst>
                    </p:cTn>
                  </p:par>
                  <p:par>
                    <p:cTn id="109" fill="hold">
                      <p:stCondLst>
                        <p:cond delay="indefinite"/>
                      </p:stCondLst>
                      <p:childTnLst>
                        <p:par>
                          <p:cTn id="110" fill="hold">
                            <p:stCondLst>
                              <p:cond delay="0"/>
                            </p:stCondLst>
                            <p:childTnLst>
                              <p:par>
                                <p:cTn id="111" presetID="31" presetClass="exit" presetSubtype="0" fill="hold" grpId="1" nodeType="clickEffect">
                                  <p:stCondLst>
                                    <p:cond delay="0"/>
                                  </p:stCondLst>
                                  <p:childTnLst>
                                    <p:anim calcmode="lin" valueType="num">
                                      <p:cBhvr>
                                        <p:cTn id="112" dur="1000"/>
                                        <p:tgtEl>
                                          <p:spTgt spid="40"/>
                                        </p:tgtEl>
                                        <p:attrNameLst>
                                          <p:attrName>ppt_w</p:attrName>
                                        </p:attrNameLst>
                                      </p:cBhvr>
                                      <p:tavLst>
                                        <p:tav tm="0">
                                          <p:val>
                                            <p:strVal val="ppt_w"/>
                                          </p:val>
                                        </p:tav>
                                        <p:tav tm="100000">
                                          <p:val>
                                            <p:fltVal val="0"/>
                                          </p:val>
                                        </p:tav>
                                      </p:tavLst>
                                    </p:anim>
                                    <p:anim calcmode="lin" valueType="num">
                                      <p:cBhvr>
                                        <p:cTn id="113" dur="1000"/>
                                        <p:tgtEl>
                                          <p:spTgt spid="40"/>
                                        </p:tgtEl>
                                        <p:attrNameLst>
                                          <p:attrName>ppt_h</p:attrName>
                                        </p:attrNameLst>
                                      </p:cBhvr>
                                      <p:tavLst>
                                        <p:tav tm="0">
                                          <p:val>
                                            <p:strVal val="ppt_h"/>
                                          </p:val>
                                        </p:tav>
                                        <p:tav tm="100000">
                                          <p:val>
                                            <p:fltVal val="0"/>
                                          </p:val>
                                        </p:tav>
                                      </p:tavLst>
                                    </p:anim>
                                    <p:anim calcmode="lin" valueType="num">
                                      <p:cBhvr>
                                        <p:cTn id="114" dur="1000"/>
                                        <p:tgtEl>
                                          <p:spTgt spid="40"/>
                                        </p:tgtEl>
                                        <p:attrNameLst>
                                          <p:attrName>style.rotation</p:attrName>
                                        </p:attrNameLst>
                                      </p:cBhvr>
                                      <p:tavLst>
                                        <p:tav tm="0">
                                          <p:val>
                                            <p:fltVal val="0"/>
                                          </p:val>
                                        </p:tav>
                                        <p:tav tm="100000">
                                          <p:val>
                                            <p:fltVal val="90"/>
                                          </p:val>
                                        </p:tav>
                                      </p:tavLst>
                                    </p:anim>
                                    <p:animEffect transition="out" filter="fade">
                                      <p:cBhvr>
                                        <p:cTn id="115" dur="1000"/>
                                        <p:tgtEl>
                                          <p:spTgt spid="40"/>
                                        </p:tgtEl>
                                      </p:cBhvr>
                                    </p:animEffect>
                                    <p:set>
                                      <p:cBhvr>
                                        <p:cTn id="116" dur="1" fill="hold">
                                          <p:stCondLst>
                                            <p:cond delay="999"/>
                                          </p:stCondLst>
                                        </p:cTn>
                                        <p:tgtEl>
                                          <p:spTgt spid="40"/>
                                        </p:tgtEl>
                                        <p:attrNameLst>
                                          <p:attrName>style.visibility</p:attrName>
                                        </p:attrNameLst>
                                      </p:cBhvr>
                                      <p:to>
                                        <p:strVal val="hidden"/>
                                      </p:to>
                                    </p:set>
                                  </p:childTnLst>
                                </p:cTn>
                              </p:par>
                              <p:par>
                                <p:cTn id="117" presetID="22" presetClass="entr" presetSubtype="1" fill="hold" grpId="0" nodeType="withEffect">
                                  <p:stCondLst>
                                    <p:cond delay="1100"/>
                                  </p:stCondLst>
                                  <p:childTnLst>
                                    <p:set>
                                      <p:cBhvr>
                                        <p:cTn id="118" dur="1" fill="hold">
                                          <p:stCondLst>
                                            <p:cond delay="0"/>
                                          </p:stCondLst>
                                        </p:cTn>
                                        <p:tgtEl>
                                          <p:spTgt spid="15"/>
                                        </p:tgtEl>
                                        <p:attrNameLst>
                                          <p:attrName>style.visibility</p:attrName>
                                        </p:attrNameLst>
                                      </p:cBhvr>
                                      <p:to>
                                        <p:strVal val="visible"/>
                                      </p:to>
                                    </p:set>
                                    <p:animEffect transition="in" filter="wipe(up)">
                                      <p:cBhvr>
                                        <p:cTn id="119" dur="1000"/>
                                        <p:tgtEl>
                                          <p:spTgt spid="15"/>
                                        </p:tgtEl>
                                      </p:cBhvr>
                                    </p:animEffect>
                                  </p:childTnLst>
                                </p:cTn>
                              </p:par>
                              <p:par>
                                <p:cTn id="120" presetID="42" presetClass="path" presetSubtype="0" accel="50000" decel="50000" fill="hold" grpId="4" nodeType="withEffect">
                                  <p:stCondLst>
                                    <p:cond delay="2200"/>
                                  </p:stCondLst>
                                  <p:childTnLst>
                                    <p:animMotion origin="layout" path="M -0.34774 0.15555 L -0.34931 0.22685 " pathEditMode="relative" rAng="0" ptsTypes="AA">
                                      <p:cBhvr>
                                        <p:cTn id="121" dur="1000" fill="hold"/>
                                        <p:tgtEl>
                                          <p:spTgt spid="31"/>
                                        </p:tgtEl>
                                        <p:attrNameLst>
                                          <p:attrName>ppt_x</p:attrName>
                                          <p:attrName>ppt_y</p:attrName>
                                        </p:attrNameLst>
                                      </p:cBhvr>
                                      <p:rCtr x="-87" y="3565"/>
                                    </p:animMotion>
                                  </p:childTnLst>
                                </p:cTn>
                              </p:par>
                              <p:par>
                                <p:cTn id="122" presetID="31" presetClass="entr" presetSubtype="0" fill="hold" grpId="0" nodeType="withEffect">
                                  <p:stCondLst>
                                    <p:cond delay="3300"/>
                                  </p:stCondLst>
                                  <p:childTnLst>
                                    <p:set>
                                      <p:cBhvr>
                                        <p:cTn id="123" dur="1" fill="hold">
                                          <p:stCondLst>
                                            <p:cond delay="0"/>
                                          </p:stCondLst>
                                        </p:cTn>
                                        <p:tgtEl>
                                          <p:spTgt spid="43"/>
                                        </p:tgtEl>
                                        <p:attrNameLst>
                                          <p:attrName>style.visibility</p:attrName>
                                        </p:attrNameLst>
                                      </p:cBhvr>
                                      <p:to>
                                        <p:strVal val="visible"/>
                                      </p:to>
                                    </p:set>
                                    <p:anim calcmode="lin" valueType="num">
                                      <p:cBhvr>
                                        <p:cTn id="124" dur="1000" fill="hold"/>
                                        <p:tgtEl>
                                          <p:spTgt spid="43"/>
                                        </p:tgtEl>
                                        <p:attrNameLst>
                                          <p:attrName>ppt_w</p:attrName>
                                        </p:attrNameLst>
                                      </p:cBhvr>
                                      <p:tavLst>
                                        <p:tav tm="0">
                                          <p:val>
                                            <p:fltVal val="0"/>
                                          </p:val>
                                        </p:tav>
                                        <p:tav tm="100000">
                                          <p:val>
                                            <p:strVal val="#ppt_w"/>
                                          </p:val>
                                        </p:tav>
                                      </p:tavLst>
                                    </p:anim>
                                    <p:anim calcmode="lin" valueType="num">
                                      <p:cBhvr>
                                        <p:cTn id="125" dur="1000" fill="hold"/>
                                        <p:tgtEl>
                                          <p:spTgt spid="43"/>
                                        </p:tgtEl>
                                        <p:attrNameLst>
                                          <p:attrName>ppt_h</p:attrName>
                                        </p:attrNameLst>
                                      </p:cBhvr>
                                      <p:tavLst>
                                        <p:tav tm="0">
                                          <p:val>
                                            <p:fltVal val="0"/>
                                          </p:val>
                                        </p:tav>
                                        <p:tav tm="100000">
                                          <p:val>
                                            <p:strVal val="#ppt_h"/>
                                          </p:val>
                                        </p:tav>
                                      </p:tavLst>
                                    </p:anim>
                                    <p:anim calcmode="lin" valueType="num">
                                      <p:cBhvr>
                                        <p:cTn id="126" dur="1000" fill="hold"/>
                                        <p:tgtEl>
                                          <p:spTgt spid="43"/>
                                        </p:tgtEl>
                                        <p:attrNameLst>
                                          <p:attrName>style.rotation</p:attrName>
                                        </p:attrNameLst>
                                      </p:cBhvr>
                                      <p:tavLst>
                                        <p:tav tm="0">
                                          <p:val>
                                            <p:fltVal val="90"/>
                                          </p:val>
                                        </p:tav>
                                        <p:tav tm="100000">
                                          <p:val>
                                            <p:fltVal val="0"/>
                                          </p:val>
                                        </p:tav>
                                      </p:tavLst>
                                    </p:anim>
                                    <p:animEffect transition="in" filter="fade">
                                      <p:cBhvr>
                                        <p:cTn id="127" dur="1000"/>
                                        <p:tgtEl>
                                          <p:spTgt spid="43"/>
                                        </p:tgtEl>
                                      </p:cBhvr>
                                    </p:animEffect>
                                  </p:childTnLst>
                                </p:cTn>
                              </p:par>
                            </p:childTnLst>
                          </p:cTn>
                        </p:par>
                      </p:childTnLst>
                    </p:cTn>
                  </p:par>
                  <p:par>
                    <p:cTn id="128" fill="hold">
                      <p:stCondLst>
                        <p:cond delay="indefinite"/>
                      </p:stCondLst>
                      <p:childTnLst>
                        <p:par>
                          <p:cTn id="129" fill="hold">
                            <p:stCondLst>
                              <p:cond delay="0"/>
                            </p:stCondLst>
                            <p:childTnLst>
                              <p:par>
                                <p:cTn id="130" presetID="31" presetClass="exit" presetSubtype="0" fill="hold" grpId="1" nodeType="clickEffect">
                                  <p:stCondLst>
                                    <p:cond delay="0"/>
                                  </p:stCondLst>
                                  <p:childTnLst>
                                    <p:anim calcmode="lin" valueType="num">
                                      <p:cBhvr>
                                        <p:cTn id="131" dur="1000"/>
                                        <p:tgtEl>
                                          <p:spTgt spid="43"/>
                                        </p:tgtEl>
                                        <p:attrNameLst>
                                          <p:attrName>ppt_w</p:attrName>
                                        </p:attrNameLst>
                                      </p:cBhvr>
                                      <p:tavLst>
                                        <p:tav tm="0">
                                          <p:val>
                                            <p:strVal val="ppt_w"/>
                                          </p:val>
                                        </p:tav>
                                        <p:tav tm="100000">
                                          <p:val>
                                            <p:fltVal val="0"/>
                                          </p:val>
                                        </p:tav>
                                      </p:tavLst>
                                    </p:anim>
                                    <p:anim calcmode="lin" valueType="num">
                                      <p:cBhvr>
                                        <p:cTn id="132" dur="1000"/>
                                        <p:tgtEl>
                                          <p:spTgt spid="43"/>
                                        </p:tgtEl>
                                        <p:attrNameLst>
                                          <p:attrName>ppt_h</p:attrName>
                                        </p:attrNameLst>
                                      </p:cBhvr>
                                      <p:tavLst>
                                        <p:tav tm="0">
                                          <p:val>
                                            <p:strVal val="ppt_h"/>
                                          </p:val>
                                        </p:tav>
                                        <p:tav tm="100000">
                                          <p:val>
                                            <p:fltVal val="0"/>
                                          </p:val>
                                        </p:tav>
                                      </p:tavLst>
                                    </p:anim>
                                    <p:anim calcmode="lin" valueType="num">
                                      <p:cBhvr>
                                        <p:cTn id="133" dur="1000"/>
                                        <p:tgtEl>
                                          <p:spTgt spid="43"/>
                                        </p:tgtEl>
                                        <p:attrNameLst>
                                          <p:attrName>style.rotation</p:attrName>
                                        </p:attrNameLst>
                                      </p:cBhvr>
                                      <p:tavLst>
                                        <p:tav tm="0">
                                          <p:val>
                                            <p:fltVal val="0"/>
                                          </p:val>
                                        </p:tav>
                                        <p:tav tm="100000">
                                          <p:val>
                                            <p:fltVal val="90"/>
                                          </p:val>
                                        </p:tav>
                                      </p:tavLst>
                                    </p:anim>
                                    <p:animEffect transition="out" filter="fade">
                                      <p:cBhvr>
                                        <p:cTn id="134" dur="1000"/>
                                        <p:tgtEl>
                                          <p:spTgt spid="43"/>
                                        </p:tgtEl>
                                      </p:cBhvr>
                                    </p:animEffect>
                                    <p:set>
                                      <p:cBhvr>
                                        <p:cTn id="135" dur="1" fill="hold">
                                          <p:stCondLst>
                                            <p:cond delay="999"/>
                                          </p:stCondLst>
                                        </p:cTn>
                                        <p:tgtEl>
                                          <p:spTgt spid="43"/>
                                        </p:tgtEl>
                                        <p:attrNameLst>
                                          <p:attrName>style.visibility</p:attrName>
                                        </p:attrNameLst>
                                      </p:cBhvr>
                                      <p:to>
                                        <p:strVal val="hidden"/>
                                      </p:to>
                                    </p:set>
                                  </p:childTnLst>
                                </p:cTn>
                              </p:par>
                              <p:par>
                                <p:cTn id="136" presetID="22" presetClass="entr" presetSubtype="1" fill="hold" grpId="0" nodeType="withEffect">
                                  <p:stCondLst>
                                    <p:cond delay="1100"/>
                                  </p:stCondLst>
                                  <p:childTnLst>
                                    <p:set>
                                      <p:cBhvr>
                                        <p:cTn id="137" dur="1" fill="hold">
                                          <p:stCondLst>
                                            <p:cond delay="0"/>
                                          </p:stCondLst>
                                        </p:cTn>
                                        <p:tgtEl>
                                          <p:spTgt spid="16"/>
                                        </p:tgtEl>
                                        <p:attrNameLst>
                                          <p:attrName>style.visibility</p:attrName>
                                        </p:attrNameLst>
                                      </p:cBhvr>
                                      <p:to>
                                        <p:strVal val="visible"/>
                                      </p:to>
                                    </p:set>
                                    <p:animEffect transition="in" filter="wipe(up)">
                                      <p:cBhvr>
                                        <p:cTn id="138" dur="1000"/>
                                        <p:tgtEl>
                                          <p:spTgt spid="16"/>
                                        </p:tgtEl>
                                      </p:cBhvr>
                                    </p:animEffect>
                                  </p:childTnLst>
                                </p:cTn>
                              </p:par>
                              <p:par>
                                <p:cTn id="139" presetID="42" presetClass="path" presetSubtype="0" accel="50000" decel="50000" fill="hold" grpId="5" nodeType="withEffect">
                                  <p:stCondLst>
                                    <p:cond delay="2100"/>
                                  </p:stCondLst>
                                  <p:childTnLst>
                                    <p:animMotion origin="layout" path="M -0.34931 0.22916 L -0.34931 0.29814 " pathEditMode="relative" rAng="0" ptsTypes="AA">
                                      <p:cBhvr>
                                        <p:cTn id="140" dur="1000" fill="hold"/>
                                        <p:tgtEl>
                                          <p:spTgt spid="31"/>
                                        </p:tgtEl>
                                        <p:attrNameLst>
                                          <p:attrName>ppt_x</p:attrName>
                                          <p:attrName>ppt_y</p:attrName>
                                        </p:attrNameLst>
                                      </p:cBhvr>
                                      <p:rCtr x="0" y="3449"/>
                                    </p:animMotion>
                                  </p:childTnLst>
                                </p:cTn>
                              </p:par>
                              <p:par>
                                <p:cTn id="141" presetID="31" presetClass="entr" presetSubtype="0" fill="hold" grpId="0" nodeType="withEffect">
                                  <p:stCondLst>
                                    <p:cond delay="3100"/>
                                  </p:stCondLst>
                                  <p:childTnLst>
                                    <p:set>
                                      <p:cBhvr>
                                        <p:cTn id="142" dur="1" fill="hold">
                                          <p:stCondLst>
                                            <p:cond delay="0"/>
                                          </p:stCondLst>
                                        </p:cTn>
                                        <p:tgtEl>
                                          <p:spTgt spid="45"/>
                                        </p:tgtEl>
                                        <p:attrNameLst>
                                          <p:attrName>style.visibility</p:attrName>
                                        </p:attrNameLst>
                                      </p:cBhvr>
                                      <p:to>
                                        <p:strVal val="visible"/>
                                      </p:to>
                                    </p:set>
                                    <p:anim calcmode="lin" valueType="num">
                                      <p:cBhvr>
                                        <p:cTn id="143" dur="1000" fill="hold"/>
                                        <p:tgtEl>
                                          <p:spTgt spid="45"/>
                                        </p:tgtEl>
                                        <p:attrNameLst>
                                          <p:attrName>ppt_w</p:attrName>
                                        </p:attrNameLst>
                                      </p:cBhvr>
                                      <p:tavLst>
                                        <p:tav tm="0">
                                          <p:val>
                                            <p:fltVal val="0"/>
                                          </p:val>
                                        </p:tav>
                                        <p:tav tm="100000">
                                          <p:val>
                                            <p:strVal val="#ppt_w"/>
                                          </p:val>
                                        </p:tav>
                                      </p:tavLst>
                                    </p:anim>
                                    <p:anim calcmode="lin" valueType="num">
                                      <p:cBhvr>
                                        <p:cTn id="144" dur="1000" fill="hold"/>
                                        <p:tgtEl>
                                          <p:spTgt spid="45"/>
                                        </p:tgtEl>
                                        <p:attrNameLst>
                                          <p:attrName>ppt_h</p:attrName>
                                        </p:attrNameLst>
                                      </p:cBhvr>
                                      <p:tavLst>
                                        <p:tav tm="0">
                                          <p:val>
                                            <p:fltVal val="0"/>
                                          </p:val>
                                        </p:tav>
                                        <p:tav tm="100000">
                                          <p:val>
                                            <p:strVal val="#ppt_h"/>
                                          </p:val>
                                        </p:tav>
                                      </p:tavLst>
                                    </p:anim>
                                    <p:anim calcmode="lin" valueType="num">
                                      <p:cBhvr>
                                        <p:cTn id="145" dur="1000" fill="hold"/>
                                        <p:tgtEl>
                                          <p:spTgt spid="45"/>
                                        </p:tgtEl>
                                        <p:attrNameLst>
                                          <p:attrName>style.rotation</p:attrName>
                                        </p:attrNameLst>
                                      </p:cBhvr>
                                      <p:tavLst>
                                        <p:tav tm="0">
                                          <p:val>
                                            <p:fltVal val="90"/>
                                          </p:val>
                                        </p:tav>
                                        <p:tav tm="100000">
                                          <p:val>
                                            <p:fltVal val="0"/>
                                          </p:val>
                                        </p:tav>
                                      </p:tavLst>
                                    </p:anim>
                                    <p:animEffect transition="in" filter="fade">
                                      <p:cBhvr>
                                        <p:cTn id="146" dur="1000"/>
                                        <p:tgtEl>
                                          <p:spTgt spid="45"/>
                                        </p:tgtEl>
                                      </p:cBhvr>
                                    </p:animEffect>
                                  </p:childTnLst>
                                </p:cTn>
                              </p:par>
                            </p:childTnLst>
                          </p:cTn>
                        </p:par>
                      </p:childTnLst>
                    </p:cTn>
                  </p:par>
                  <p:par>
                    <p:cTn id="147" fill="hold">
                      <p:stCondLst>
                        <p:cond delay="indefinite"/>
                      </p:stCondLst>
                      <p:childTnLst>
                        <p:par>
                          <p:cTn id="148" fill="hold">
                            <p:stCondLst>
                              <p:cond delay="0"/>
                            </p:stCondLst>
                            <p:childTnLst>
                              <p:par>
                                <p:cTn id="149" presetID="31" presetClass="exit" presetSubtype="0" fill="hold" grpId="1" nodeType="clickEffect">
                                  <p:stCondLst>
                                    <p:cond delay="0"/>
                                  </p:stCondLst>
                                  <p:childTnLst>
                                    <p:anim calcmode="lin" valueType="num">
                                      <p:cBhvr>
                                        <p:cTn id="150" dur="1000"/>
                                        <p:tgtEl>
                                          <p:spTgt spid="45"/>
                                        </p:tgtEl>
                                        <p:attrNameLst>
                                          <p:attrName>ppt_w</p:attrName>
                                        </p:attrNameLst>
                                      </p:cBhvr>
                                      <p:tavLst>
                                        <p:tav tm="0">
                                          <p:val>
                                            <p:strVal val="ppt_w"/>
                                          </p:val>
                                        </p:tav>
                                        <p:tav tm="100000">
                                          <p:val>
                                            <p:fltVal val="0"/>
                                          </p:val>
                                        </p:tav>
                                      </p:tavLst>
                                    </p:anim>
                                    <p:anim calcmode="lin" valueType="num">
                                      <p:cBhvr>
                                        <p:cTn id="151" dur="1000"/>
                                        <p:tgtEl>
                                          <p:spTgt spid="45"/>
                                        </p:tgtEl>
                                        <p:attrNameLst>
                                          <p:attrName>ppt_h</p:attrName>
                                        </p:attrNameLst>
                                      </p:cBhvr>
                                      <p:tavLst>
                                        <p:tav tm="0">
                                          <p:val>
                                            <p:strVal val="ppt_h"/>
                                          </p:val>
                                        </p:tav>
                                        <p:tav tm="100000">
                                          <p:val>
                                            <p:fltVal val="0"/>
                                          </p:val>
                                        </p:tav>
                                      </p:tavLst>
                                    </p:anim>
                                    <p:anim calcmode="lin" valueType="num">
                                      <p:cBhvr>
                                        <p:cTn id="152" dur="1000"/>
                                        <p:tgtEl>
                                          <p:spTgt spid="45"/>
                                        </p:tgtEl>
                                        <p:attrNameLst>
                                          <p:attrName>style.rotation</p:attrName>
                                        </p:attrNameLst>
                                      </p:cBhvr>
                                      <p:tavLst>
                                        <p:tav tm="0">
                                          <p:val>
                                            <p:fltVal val="0"/>
                                          </p:val>
                                        </p:tav>
                                        <p:tav tm="100000">
                                          <p:val>
                                            <p:fltVal val="90"/>
                                          </p:val>
                                        </p:tav>
                                      </p:tavLst>
                                    </p:anim>
                                    <p:animEffect transition="out" filter="fade">
                                      <p:cBhvr>
                                        <p:cTn id="153" dur="1000"/>
                                        <p:tgtEl>
                                          <p:spTgt spid="45"/>
                                        </p:tgtEl>
                                      </p:cBhvr>
                                    </p:animEffect>
                                    <p:set>
                                      <p:cBhvr>
                                        <p:cTn id="154" dur="1" fill="hold">
                                          <p:stCondLst>
                                            <p:cond delay="999"/>
                                          </p:stCondLst>
                                        </p:cTn>
                                        <p:tgtEl>
                                          <p:spTgt spid="45"/>
                                        </p:tgtEl>
                                        <p:attrNameLst>
                                          <p:attrName>style.visibility</p:attrName>
                                        </p:attrNameLst>
                                      </p:cBhvr>
                                      <p:to>
                                        <p:strVal val="hidden"/>
                                      </p:to>
                                    </p:set>
                                  </p:childTnLst>
                                </p:cTn>
                              </p:par>
                              <p:par>
                                <p:cTn id="155" presetID="22" presetClass="entr" presetSubtype="1" fill="hold" grpId="0" nodeType="withEffect">
                                  <p:stCondLst>
                                    <p:cond delay="1100"/>
                                  </p:stCondLst>
                                  <p:childTnLst>
                                    <p:set>
                                      <p:cBhvr>
                                        <p:cTn id="156" dur="1" fill="hold">
                                          <p:stCondLst>
                                            <p:cond delay="0"/>
                                          </p:stCondLst>
                                        </p:cTn>
                                        <p:tgtEl>
                                          <p:spTgt spid="17"/>
                                        </p:tgtEl>
                                        <p:attrNameLst>
                                          <p:attrName>style.visibility</p:attrName>
                                        </p:attrNameLst>
                                      </p:cBhvr>
                                      <p:to>
                                        <p:strVal val="visible"/>
                                      </p:to>
                                    </p:set>
                                    <p:animEffect transition="in" filter="wipe(up)">
                                      <p:cBhvr>
                                        <p:cTn id="157" dur="1000"/>
                                        <p:tgtEl>
                                          <p:spTgt spid="17"/>
                                        </p:tgtEl>
                                      </p:cBhvr>
                                    </p:animEffect>
                                  </p:childTnLst>
                                </p:cTn>
                              </p:par>
                              <p:par>
                                <p:cTn id="158" presetID="42" presetClass="path" presetSubtype="0" accel="50000" decel="50000" fill="hold" grpId="6" nodeType="withEffect">
                                  <p:stCondLst>
                                    <p:cond delay="2200"/>
                                  </p:stCondLst>
                                  <p:childTnLst>
                                    <p:animMotion origin="layout" path="M -0.34931 0.29814 L -0.34774 0.36713 " pathEditMode="relative" rAng="0" ptsTypes="AA">
                                      <p:cBhvr>
                                        <p:cTn id="159" dur="1000" fill="hold"/>
                                        <p:tgtEl>
                                          <p:spTgt spid="31"/>
                                        </p:tgtEl>
                                        <p:attrNameLst>
                                          <p:attrName>ppt_x</p:attrName>
                                          <p:attrName>ppt_y</p:attrName>
                                        </p:attrNameLst>
                                      </p:cBhvr>
                                      <p:rCtr x="69" y="3449"/>
                                    </p:animMotion>
                                  </p:childTnLst>
                                </p:cTn>
                              </p:par>
                              <p:par>
                                <p:cTn id="160" presetID="31" presetClass="entr" presetSubtype="0" fill="hold" grpId="0" nodeType="withEffect">
                                  <p:stCondLst>
                                    <p:cond delay="3300"/>
                                  </p:stCondLst>
                                  <p:childTnLst>
                                    <p:set>
                                      <p:cBhvr>
                                        <p:cTn id="161" dur="1" fill="hold">
                                          <p:stCondLst>
                                            <p:cond delay="0"/>
                                          </p:stCondLst>
                                        </p:cTn>
                                        <p:tgtEl>
                                          <p:spTgt spid="47"/>
                                        </p:tgtEl>
                                        <p:attrNameLst>
                                          <p:attrName>style.visibility</p:attrName>
                                        </p:attrNameLst>
                                      </p:cBhvr>
                                      <p:to>
                                        <p:strVal val="visible"/>
                                      </p:to>
                                    </p:set>
                                    <p:anim calcmode="lin" valueType="num">
                                      <p:cBhvr>
                                        <p:cTn id="162" dur="1000" fill="hold"/>
                                        <p:tgtEl>
                                          <p:spTgt spid="47"/>
                                        </p:tgtEl>
                                        <p:attrNameLst>
                                          <p:attrName>ppt_w</p:attrName>
                                        </p:attrNameLst>
                                      </p:cBhvr>
                                      <p:tavLst>
                                        <p:tav tm="0">
                                          <p:val>
                                            <p:fltVal val="0"/>
                                          </p:val>
                                        </p:tav>
                                        <p:tav tm="100000">
                                          <p:val>
                                            <p:strVal val="#ppt_w"/>
                                          </p:val>
                                        </p:tav>
                                      </p:tavLst>
                                    </p:anim>
                                    <p:anim calcmode="lin" valueType="num">
                                      <p:cBhvr>
                                        <p:cTn id="163" dur="1000" fill="hold"/>
                                        <p:tgtEl>
                                          <p:spTgt spid="47"/>
                                        </p:tgtEl>
                                        <p:attrNameLst>
                                          <p:attrName>ppt_h</p:attrName>
                                        </p:attrNameLst>
                                      </p:cBhvr>
                                      <p:tavLst>
                                        <p:tav tm="0">
                                          <p:val>
                                            <p:fltVal val="0"/>
                                          </p:val>
                                        </p:tav>
                                        <p:tav tm="100000">
                                          <p:val>
                                            <p:strVal val="#ppt_h"/>
                                          </p:val>
                                        </p:tav>
                                      </p:tavLst>
                                    </p:anim>
                                    <p:anim calcmode="lin" valueType="num">
                                      <p:cBhvr>
                                        <p:cTn id="164" dur="1000" fill="hold"/>
                                        <p:tgtEl>
                                          <p:spTgt spid="47"/>
                                        </p:tgtEl>
                                        <p:attrNameLst>
                                          <p:attrName>style.rotation</p:attrName>
                                        </p:attrNameLst>
                                      </p:cBhvr>
                                      <p:tavLst>
                                        <p:tav tm="0">
                                          <p:val>
                                            <p:fltVal val="90"/>
                                          </p:val>
                                        </p:tav>
                                        <p:tav tm="100000">
                                          <p:val>
                                            <p:fltVal val="0"/>
                                          </p:val>
                                        </p:tav>
                                      </p:tavLst>
                                    </p:anim>
                                    <p:animEffect transition="in" filter="fade">
                                      <p:cBhvr>
                                        <p:cTn id="165" dur="1000"/>
                                        <p:tgtEl>
                                          <p:spTgt spid="47"/>
                                        </p:tgtEl>
                                      </p:cBhvr>
                                    </p:animEffect>
                                  </p:childTnLst>
                                </p:cTn>
                              </p:par>
                            </p:childTnLst>
                          </p:cTn>
                        </p:par>
                      </p:childTnLst>
                    </p:cTn>
                  </p:par>
                  <p:par>
                    <p:cTn id="166" fill="hold">
                      <p:stCondLst>
                        <p:cond delay="indefinite"/>
                      </p:stCondLst>
                      <p:childTnLst>
                        <p:par>
                          <p:cTn id="167" fill="hold">
                            <p:stCondLst>
                              <p:cond delay="0"/>
                            </p:stCondLst>
                            <p:childTnLst>
                              <p:par>
                                <p:cTn id="168" presetID="31" presetClass="exit" presetSubtype="0" fill="hold" grpId="1" nodeType="clickEffect">
                                  <p:stCondLst>
                                    <p:cond delay="0"/>
                                  </p:stCondLst>
                                  <p:childTnLst>
                                    <p:anim calcmode="lin" valueType="num">
                                      <p:cBhvr>
                                        <p:cTn id="169" dur="1000"/>
                                        <p:tgtEl>
                                          <p:spTgt spid="47"/>
                                        </p:tgtEl>
                                        <p:attrNameLst>
                                          <p:attrName>ppt_w</p:attrName>
                                        </p:attrNameLst>
                                      </p:cBhvr>
                                      <p:tavLst>
                                        <p:tav tm="0">
                                          <p:val>
                                            <p:strVal val="ppt_w"/>
                                          </p:val>
                                        </p:tav>
                                        <p:tav tm="100000">
                                          <p:val>
                                            <p:fltVal val="0"/>
                                          </p:val>
                                        </p:tav>
                                      </p:tavLst>
                                    </p:anim>
                                    <p:anim calcmode="lin" valueType="num">
                                      <p:cBhvr>
                                        <p:cTn id="170" dur="1000"/>
                                        <p:tgtEl>
                                          <p:spTgt spid="47"/>
                                        </p:tgtEl>
                                        <p:attrNameLst>
                                          <p:attrName>ppt_h</p:attrName>
                                        </p:attrNameLst>
                                      </p:cBhvr>
                                      <p:tavLst>
                                        <p:tav tm="0">
                                          <p:val>
                                            <p:strVal val="ppt_h"/>
                                          </p:val>
                                        </p:tav>
                                        <p:tav tm="100000">
                                          <p:val>
                                            <p:fltVal val="0"/>
                                          </p:val>
                                        </p:tav>
                                      </p:tavLst>
                                    </p:anim>
                                    <p:anim calcmode="lin" valueType="num">
                                      <p:cBhvr>
                                        <p:cTn id="171" dur="1000"/>
                                        <p:tgtEl>
                                          <p:spTgt spid="47"/>
                                        </p:tgtEl>
                                        <p:attrNameLst>
                                          <p:attrName>style.rotation</p:attrName>
                                        </p:attrNameLst>
                                      </p:cBhvr>
                                      <p:tavLst>
                                        <p:tav tm="0">
                                          <p:val>
                                            <p:fltVal val="0"/>
                                          </p:val>
                                        </p:tav>
                                        <p:tav tm="100000">
                                          <p:val>
                                            <p:fltVal val="90"/>
                                          </p:val>
                                        </p:tav>
                                      </p:tavLst>
                                    </p:anim>
                                    <p:animEffect transition="out" filter="fade">
                                      <p:cBhvr>
                                        <p:cTn id="172" dur="1000"/>
                                        <p:tgtEl>
                                          <p:spTgt spid="47"/>
                                        </p:tgtEl>
                                      </p:cBhvr>
                                    </p:animEffect>
                                    <p:set>
                                      <p:cBhvr>
                                        <p:cTn id="173" dur="1" fill="hold">
                                          <p:stCondLst>
                                            <p:cond delay="999"/>
                                          </p:stCondLst>
                                        </p:cTn>
                                        <p:tgtEl>
                                          <p:spTgt spid="47"/>
                                        </p:tgtEl>
                                        <p:attrNameLst>
                                          <p:attrName>style.visibility</p:attrName>
                                        </p:attrNameLst>
                                      </p:cBhvr>
                                      <p:to>
                                        <p:strVal val="hidden"/>
                                      </p:to>
                                    </p:set>
                                  </p:childTnLst>
                                </p:cTn>
                              </p:par>
                              <p:par>
                                <p:cTn id="174" presetID="22" presetClass="entr" presetSubtype="1" fill="hold" grpId="0" nodeType="withEffect">
                                  <p:stCondLst>
                                    <p:cond delay="1100"/>
                                  </p:stCondLst>
                                  <p:childTnLst>
                                    <p:set>
                                      <p:cBhvr>
                                        <p:cTn id="175" dur="1" fill="hold">
                                          <p:stCondLst>
                                            <p:cond delay="0"/>
                                          </p:stCondLst>
                                        </p:cTn>
                                        <p:tgtEl>
                                          <p:spTgt spid="18"/>
                                        </p:tgtEl>
                                        <p:attrNameLst>
                                          <p:attrName>style.visibility</p:attrName>
                                        </p:attrNameLst>
                                      </p:cBhvr>
                                      <p:to>
                                        <p:strVal val="visible"/>
                                      </p:to>
                                    </p:set>
                                    <p:animEffect transition="in" filter="wipe(up)">
                                      <p:cBhvr>
                                        <p:cTn id="176" dur="1000"/>
                                        <p:tgtEl>
                                          <p:spTgt spid="18"/>
                                        </p:tgtEl>
                                      </p:cBhvr>
                                    </p:animEffect>
                                  </p:childTnLst>
                                </p:cTn>
                              </p:par>
                              <p:par>
                                <p:cTn id="177" presetID="42" presetClass="path" presetSubtype="0" accel="50000" decel="50000" fill="hold" grpId="7" nodeType="withEffect">
                                  <p:stCondLst>
                                    <p:cond delay="2200"/>
                                  </p:stCondLst>
                                  <p:childTnLst>
                                    <p:animMotion origin="layout" path="M -0.34757 0.36713 L -0.34757 0.43842 " pathEditMode="relative" rAng="0" ptsTypes="AA">
                                      <p:cBhvr>
                                        <p:cTn id="178" dur="1000" fill="hold"/>
                                        <p:tgtEl>
                                          <p:spTgt spid="31"/>
                                        </p:tgtEl>
                                        <p:attrNameLst>
                                          <p:attrName>ppt_x</p:attrName>
                                          <p:attrName>ppt_y</p:attrName>
                                        </p:attrNameLst>
                                      </p:cBhvr>
                                      <p:rCtr x="0" y="3565"/>
                                    </p:animMotion>
                                  </p:childTnLst>
                                </p:cTn>
                              </p:par>
                              <p:par>
                                <p:cTn id="179" presetID="31" presetClass="entr" presetSubtype="0" fill="hold" grpId="0" nodeType="withEffect">
                                  <p:stCondLst>
                                    <p:cond delay="3300"/>
                                  </p:stCondLst>
                                  <p:childTnLst>
                                    <p:set>
                                      <p:cBhvr>
                                        <p:cTn id="180" dur="1" fill="hold">
                                          <p:stCondLst>
                                            <p:cond delay="0"/>
                                          </p:stCondLst>
                                        </p:cTn>
                                        <p:tgtEl>
                                          <p:spTgt spid="49"/>
                                        </p:tgtEl>
                                        <p:attrNameLst>
                                          <p:attrName>style.visibility</p:attrName>
                                        </p:attrNameLst>
                                      </p:cBhvr>
                                      <p:to>
                                        <p:strVal val="visible"/>
                                      </p:to>
                                    </p:set>
                                    <p:anim calcmode="lin" valueType="num">
                                      <p:cBhvr>
                                        <p:cTn id="181" dur="1000" fill="hold"/>
                                        <p:tgtEl>
                                          <p:spTgt spid="49"/>
                                        </p:tgtEl>
                                        <p:attrNameLst>
                                          <p:attrName>ppt_w</p:attrName>
                                        </p:attrNameLst>
                                      </p:cBhvr>
                                      <p:tavLst>
                                        <p:tav tm="0">
                                          <p:val>
                                            <p:fltVal val="0"/>
                                          </p:val>
                                        </p:tav>
                                        <p:tav tm="100000">
                                          <p:val>
                                            <p:strVal val="#ppt_w"/>
                                          </p:val>
                                        </p:tav>
                                      </p:tavLst>
                                    </p:anim>
                                    <p:anim calcmode="lin" valueType="num">
                                      <p:cBhvr>
                                        <p:cTn id="182" dur="1000" fill="hold"/>
                                        <p:tgtEl>
                                          <p:spTgt spid="49"/>
                                        </p:tgtEl>
                                        <p:attrNameLst>
                                          <p:attrName>ppt_h</p:attrName>
                                        </p:attrNameLst>
                                      </p:cBhvr>
                                      <p:tavLst>
                                        <p:tav tm="0">
                                          <p:val>
                                            <p:fltVal val="0"/>
                                          </p:val>
                                        </p:tav>
                                        <p:tav tm="100000">
                                          <p:val>
                                            <p:strVal val="#ppt_h"/>
                                          </p:val>
                                        </p:tav>
                                      </p:tavLst>
                                    </p:anim>
                                    <p:anim calcmode="lin" valueType="num">
                                      <p:cBhvr>
                                        <p:cTn id="183" dur="1000" fill="hold"/>
                                        <p:tgtEl>
                                          <p:spTgt spid="49"/>
                                        </p:tgtEl>
                                        <p:attrNameLst>
                                          <p:attrName>style.rotation</p:attrName>
                                        </p:attrNameLst>
                                      </p:cBhvr>
                                      <p:tavLst>
                                        <p:tav tm="0">
                                          <p:val>
                                            <p:fltVal val="90"/>
                                          </p:val>
                                        </p:tav>
                                        <p:tav tm="100000">
                                          <p:val>
                                            <p:fltVal val="0"/>
                                          </p:val>
                                        </p:tav>
                                      </p:tavLst>
                                    </p:anim>
                                    <p:animEffect transition="in" filter="fade">
                                      <p:cBhvr>
                                        <p:cTn id="184" dur="1000"/>
                                        <p:tgtEl>
                                          <p:spTgt spid="49"/>
                                        </p:tgtEl>
                                      </p:cBhvr>
                                    </p:animEffect>
                                  </p:childTnLst>
                                </p:cTn>
                              </p:par>
                            </p:childTnLst>
                          </p:cTn>
                        </p:par>
                      </p:childTnLst>
                    </p:cTn>
                  </p:par>
                  <p:par>
                    <p:cTn id="185" fill="hold">
                      <p:stCondLst>
                        <p:cond delay="indefinite"/>
                      </p:stCondLst>
                      <p:childTnLst>
                        <p:par>
                          <p:cTn id="186" fill="hold">
                            <p:stCondLst>
                              <p:cond delay="0"/>
                            </p:stCondLst>
                            <p:childTnLst>
                              <p:par>
                                <p:cTn id="187" presetID="31" presetClass="exit" presetSubtype="0" fill="hold" grpId="1" nodeType="clickEffect">
                                  <p:stCondLst>
                                    <p:cond delay="0"/>
                                  </p:stCondLst>
                                  <p:childTnLst>
                                    <p:anim calcmode="lin" valueType="num">
                                      <p:cBhvr>
                                        <p:cTn id="188" dur="1000"/>
                                        <p:tgtEl>
                                          <p:spTgt spid="49"/>
                                        </p:tgtEl>
                                        <p:attrNameLst>
                                          <p:attrName>ppt_w</p:attrName>
                                        </p:attrNameLst>
                                      </p:cBhvr>
                                      <p:tavLst>
                                        <p:tav tm="0">
                                          <p:val>
                                            <p:strVal val="ppt_w"/>
                                          </p:val>
                                        </p:tav>
                                        <p:tav tm="100000">
                                          <p:val>
                                            <p:fltVal val="0"/>
                                          </p:val>
                                        </p:tav>
                                      </p:tavLst>
                                    </p:anim>
                                    <p:anim calcmode="lin" valueType="num">
                                      <p:cBhvr>
                                        <p:cTn id="189" dur="1000"/>
                                        <p:tgtEl>
                                          <p:spTgt spid="49"/>
                                        </p:tgtEl>
                                        <p:attrNameLst>
                                          <p:attrName>ppt_h</p:attrName>
                                        </p:attrNameLst>
                                      </p:cBhvr>
                                      <p:tavLst>
                                        <p:tav tm="0">
                                          <p:val>
                                            <p:strVal val="ppt_h"/>
                                          </p:val>
                                        </p:tav>
                                        <p:tav tm="100000">
                                          <p:val>
                                            <p:fltVal val="0"/>
                                          </p:val>
                                        </p:tav>
                                      </p:tavLst>
                                    </p:anim>
                                    <p:anim calcmode="lin" valueType="num">
                                      <p:cBhvr>
                                        <p:cTn id="190" dur="1000"/>
                                        <p:tgtEl>
                                          <p:spTgt spid="49"/>
                                        </p:tgtEl>
                                        <p:attrNameLst>
                                          <p:attrName>style.rotation</p:attrName>
                                        </p:attrNameLst>
                                      </p:cBhvr>
                                      <p:tavLst>
                                        <p:tav tm="0">
                                          <p:val>
                                            <p:fltVal val="0"/>
                                          </p:val>
                                        </p:tav>
                                        <p:tav tm="100000">
                                          <p:val>
                                            <p:fltVal val="90"/>
                                          </p:val>
                                        </p:tav>
                                      </p:tavLst>
                                    </p:anim>
                                    <p:animEffect transition="out" filter="fade">
                                      <p:cBhvr>
                                        <p:cTn id="191" dur="1000"/>
                                        <p:tgtEl>
                                          <p:spTgt spid="49"/>
                                        </p:tgtEl>
                                      </p:cBhvr>
                                    </p:animEffect>
                                    <p:set>
                                      <p:cBhvr>
                                        <p:cTn id="192" dur="1" fill="hold">
                                          <p:stCondLst>
                                            <p:cond delay="999"/>
                                          </p:stCondLst>
                                        </p:cTn>
                                        <p:tgtEl>
                                          <p:spTgt spid="49"/>
                                        </p:tgtEl>
                                        <p:attrNameLst>
                                          <p:attrName>style.visibility</p:attrName>
                                        </p:attrNameLst>
                                      </p:cBhvr>
                                      <p:to>
                                        <p:strVal val="hidden"/>
                                      </p:to>
                                    </p:set>
                                  </p:childTnLst>
                                </p:cTn>
                              </p:par>
                              <p:par>
                                <p:cTn id="193" presetID="35" presetClass="path" presetSubtype="0" accel="50000" decel="50000" fill="hold" grpId="8" nodeType="withEffect">
                                  <p:stCondLst>
                                    <p:cond delay="1000"/>
                                  </p:stCondLst>
                                  <p:childTnLst>
                                    <p:animMotion origin="layout" path="M -0.34601 0.43842 L -0.48038 0.43842 " pathEditMode="relative" rAng="0" ptsTypes="AA">
                                      <p:cBhvr>
                                        <p:cTn id="194" dur="1000" fill="hold"/>
                                        <p:tgtEl>
                                          <p:spTgt spid="31"/>
                                        </p:tgtEl>
                                        <p:attrNameLst>
                                          <p:attrName>ppt_x</p:attrName>
                                          <p:attrName>ppt_y</p:attrName>
                                        </p:attrNameLst>
                                      </p:cBhvr>
                                      <p:rCtr x="-6719" y="0"/>
                                    </p:animMotion>
                                  </p:childTnLst>
                                </p:cTn>
                              </p:par>
                              <p:par>
                                <p:cTn id="195" presetID="22" presetClass="entr" presetSubtype="2" fill="hold" grpId="3" nodeType="withEffect">
                                  <p:stCondLst>
                                    <p:cond delay="2000"/>
                                  </p:stCondLst>
                                  <p:childTnLst>
                                    <p:set>
                                      <p:cBhvr>
                                        <p:cTn id="196" dur="1" fill="hold">
                                          <p:stCondLst>
                                            <p:cond delay="0"/>
                                          </p:stCondLst>
                                        </p:cTn>
                                        <p:tgtEl>
                                          <p:spTgt spid="57"/>
                                        </p:tgtEl>
                                        <p:attrNameLst>
                                          <p:attrName>style.visibility</p:attrName>
                                        </p:attrNameLst>
                                      </p:cBhvr>
                                      <p:to>
                                        <p:strVal val="visible"/>
                                      </p:to>
                                    </p:set>
                                    <p:animEffect transition="in" filter="wipe(right)">
                                      <p:cBhvr>
                                        <p:cTn id="197" dur="1000"/>
                                        <p:tgtEl>
                                          <p:spTgt spid="57"/>
                                        </p:tgtEl>
                                      </p:cBhvr>
                                    </p:animEffect>
                                  </p:childTnLst>
                                </p:cTn>
                              </p:par>
                              <p:par>
                                <p:cTn id="198" presetID="59" presetClass="path" presetSubtype="0" accel="50000" decel="50000" fill="hold" grpId="2" nodeType="withEffect">
                                  <p:stCondLst>
                                    <p:cond delay="2500"/>
                                  </p:stCondLst>
                                  <p:childTnLst>
                                    <p:animMotion origin="layout" path="M 0.0125 0.00347 C 0.12986 -0.02546 0.15104 0.02708 0.18507 0.02708 C 0.21997 0.0588 0.22292 0.06158 0.25261 0.06759 C 0.2882 0.08472 0.29792 0.06458 0.33299 0.06458 C 0.36701 0.06458 0.55174 -0.03125 0.5842 0.03542 " pathEditMode="relative" rAng="0" ptsTypes="fffff">
                                      <p:cBhvr>
                                        <p:cTn id="199" dur="2000" fill="hold"/>
                                        <p:tgtEl>
                                          <p:spTgt spid="57"/>
                                        </p:tgtEl>
                                        <p:attrNameLst>
                                          <p:attrName>ppt_x</p:attrName>
                                          <p:attrName>ppt_y</p:attrName>
                                        </p:attrNameLst>
                                      </p:cBhvr>
                                      <p:rCtr x="28576" y="2315"/>
                                    </p:animMotion>
                                  </p:childTnLst>
                                </p:cTn>
                              </p:par>
                              <p:par>
                                <p:cTn id="200" presetID="22" presetClass="exit" presetSubtype="2" fill="hold" grpId="4" nodeType="withEffect">
                                  <p:stCondLst>
                                    <p:cond delay="3600"/>
                                  </p:stCondLst>
                                  <p:childTnLst>
                                    <p:animEffect transition="out" filter="wipe(right)">
                                      <p:cBhvr>
                                        <p:cTn id="201" dur="1000"/>
                                        <p:tgtEl>
                                          <p:spTgt spid="57"/>
                                        </p:tgtEl>
                                      </p:cBhvr>
                                    </p:animEffect>
                                    <p:set>
                                      <p:cBhvr>
                                        <p:cTn id="202" dur="1" fill="hold">
                                          <p:stCondLst>
                                            <p:cond delay="999"/>
                                          </p:stCondLst>
                                        </p:cTn>
                                        <p:tgtEl>
                                          <p:spTgt spid="57"/>
                                        </p:tgtEl>
                                        <p:attrNameLst>
                                          <p:attrName>style.visibility</p:attrName>
                                        </p:attrNameLst>
                                      </p:cBhvr>
                                      <p:to>
                                        <p:strVal val="hidden"/>
                                      </p:to>
                                    </p:set>
                                  </p:childTnLst>
                                </p:cTn>
                              </p:par>
                              <p:par>
                                <p:cTn id="203" presetID="22" presetClass="entr" presetSubtype="1" fill="hold" grpId="0" nodeType="withEffect">
                                  <p:stCondLst>
                                    <p:cond delay="4700"/>
                                  </p:stCondLst>
                                  <p:childTnLst>
                                    <p:set>
                                      <p:cBhvr>
                                        <p:cTn id="204" dur="1" fill="hold">
                                          <p:stCondLst>
                                            <p:cond delay="0"/>
                                          </p:stCondLst>
                                        </p:cTn>
                                        <p:tgtEl>
                                          <p:spTgt spid="58"/>
                                        </p:tgtEl>
                                        <p:attrNameLst>
                                          <p:attrName>style.visibility</p:attrName>
                                        </p:attrNameLst>
                                      </p:cBhvr>
                                      <p:to>
                                        <p:strVal val="visible"/>
                                      </p:to>
                                    </p:set>
                                    <p:animEffect transition="in" filter="wipe(up)">
                                      <p:cBhvr>
                                        <p:cTn id="205" dur="1000"/>
                                        <p:tgtEl>
                                          <p:spTgt spid="58"/>
                                        </p:tgtEl>
                                      </p:cBhvr>
                                    </p:animEffect>
                                  </p:childTnLst>
                                </p:cTn>
                              </p:par>
                              <p:par>
                                <p:cTn id="206" presetID="22" presetClass="exit" presetSubtype="4" fill="hold" grpId="1" nodeType="withEffect">
                                  <p:stCondLst>
                                    <p:cond delay="6600"/>
                                  </p:stCondLst>
                                  <p:childTnLst>
                                    <p:animEffect transition="out" filter="wipe(down)">
                                      <p:cBhvr>
                                        <p:cTn id="207" dur="1000"/>
                                        <p:tgtEl>
                                          <p:spTgt spid="58"/>
                                        </p:tgtEl>
                                      </p:cBhvr>
                                    </p:animEffect>
                                    <p:set>
                                      <p:cBhvr>
                                        <p:cTn id="208" dur="1" fill="hold">
                                          <p:stCondLst>
                                            <p:cond delay="999"/>
                                          </p:stCondLst>
                                        </p:cTn>
                                        <p:tgtEl>
                                          <p:spTgt spid="58"/>
                                        </p:tgtEl>
                                        <p:attrNameLst>
                                          <p:attrName>style.visibility</p:attrName>
                                        </p:attrNameLst>
                                      </p:cBhvr>
                                      <p:to>
                                        <p:strVal val="hidden"/>
                                      </p:to>
                                    </p:set>
                                  </p:childTnLst>
                                </p:cTn>
                              </p:par>
                              <p:par>
                                <p:cTn id="209" presetID="22" presetClass="entr" presetSubtype="4" fill="hold" nodeType="withEffect">
                                  <p:stCondLst>
                                    <p:cond delay="7600"/>
                                  </p:stCondLst>
                                  <p:childTnLst>
                                    <p:set>
                                      <p:cBhvr>
                                        <p:cTn id="210" dur="1" fill="hold">
                                          <p:stCondLst>
                                            <p:cond delay="0"/>
                                          </p:stCondLst>
                                        </p:cTn>
                                        <p:tgtEl>
                                          <p:spTgt spid="1029"/>
                                        </p:tgtEl>
                                        <p:attrNameLst>
                                          <p:attrName>style.visibility</p:attrName>
                                        </p:attrNameLst>
                                      </p:cBhvr>
                                      <p:to>
                                        <p:strVal val="visible"/>
                                      </p:to>
                                    </p:set>
                                    <p:animEffect transition="in" filter="wipe(down)">
                                      <p:cBhvr>
                                        <p:cTn id="211" dur="2000"/>
                                        <p:tgtEl>
                                          <p:spTgt spid="1029"/>
                                        </p:tgtEl>
                                      </p:cBhvr>
                                    </p:animEffect>
                                  </p:childTnLst>
                                </p:cTn>
                              </p:par>
                              <p:par>
                                <p:cTn id="212" presetID="22" presetClass="entr" presetSubtype="1" fill="hold" grpId="0" nodeType="withEffect">
                                  <p:stCondLst>
                                    <p:cond delay="9600"/>
                                  </p:stCondLst>
                                  <p:childTnLst>
                                    <p:set>
                                      <p:cBhvr>
                                        <p:cTn id="213" dur="1" fill="hold">
                                          <p:stCondLst>
                                            <p:cond delay="0"/>
                                          </p:stCondLst>
                                        </p:cTn>
                                        <p:tgtEl>
                                          <p:spTgt spid="59"/>
                                        </p:tgtEl>
                                        <p:attrNameLst>
                                          <p:attrName>style.visibility</p:attrName>
                                        </p:attrNameLst>
                                      </p:cBhvr>
                                      <p:to>
                                        <p:strVal val="visible"/>
                                      </p:to>
                                    </p:set>
                                    <p:animEffect transition="in" filter="wipe(up)">
                                      <p:cBhvr>
                                        <p:cTn id="214"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31" grpId="3" animBg="1"/>
      <p:bldP spid="31" grpId="4" animBg="1"/>
      <p:bldP spid="31" grpId="5" animBg="1"/>
      <p:bldP spid="31" grpId="6" animBg="1"/>
      <p:bldP spid="31" grpId="7" animBg="1"/>
      <p:bldP spid="31" grpId="8" animBg="1"/>
      <p:bldP spid="4" grpId="0" animBg="1"/>
      <p:bldP spid="4" grpId="1" animBg="1"/>
      <p:bldP spid="10" grpId="0"/>
      <p:bldP spid="2051" grpId="1" animBg="1"/>
      <p:bldP spid="2051" grpId="2" animBg="1"/>
      <p:bldP spid="36" grpId="0" animBg="1"/>
      <p:bldP spid="36" grpId="1" animBg="1"/>
      <p:bldP spid="40" grpId="0" animBg="1"/>
      <p:bldP spid="40" grpId="1" animBg="1"/>
      <p:bldP spid="43" grpId="0" animBg="1"/>
      <p:bldP spid="43" grpId="1" animBg="1"/>
      <p:bldP spid="45" grpId="0" animBg="1"/>
      <p:bldP spid="45" grpId="1" animBg="1"/>
      <p:bldP spid="47" grpId="0" animBg="1"/>
      <p:bldP spid="47" grpId="1" animBg="1"/>
      <p:bldP spid="49" grpId="0" animBg="1"/>
      <p:bldP spid="49" grpId="1" animBg="1"/>
      <p:bldP spid="17" grpId="0" animBg="1"/>
      <p:bldP spid="16" grpId="0" animBg="1"/>
      <p:bldP spid="15" grpId="0" animBg="1"/>
      <p:bldP spid="14" grpId="0" animBg="1"/>
      <p:bldP spid="13" grpId="0" animBg="1"/>
      <p:bldP spid="6" grpId="0" animBg="1"/>
      <p:bldP spid="18" grpId="0" animBg="1"/>
      <p:bldP spid="21" grpId="0" animBg="1"/>
      <p:bldP spid="21" grpId="1" animBg="1"/>
      <p:bldP spid="56" grpId="0" animBg="1"/>
      <p:bldP spid="56" grpId="1" animBg="1"/>
      <p:bldP spid="57" grpId="2"/>
      <p:bldP spid="57" grpId="3"/>
      <p:bldP spid="57" grpId="4"/>
      <p:bldP spid="58" grpId="0" animBg="1"/>
      <p:bldP spid="58" grpId="1"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200" y="711054"/>
            <a:ext cx="7647384" cy="5771610"/>
          </a:xfrm>
          <a:prstGeom prst="rect">
            <a:avLst/>
          </a:prstGeom>
          <a:noFill/>
          <a:extLst>
            <a:ext uri="{909E8E84-426E-40DD-AFC4-6F175D3DCCD1}">
              <a14:hiddenFill xmlns:a14="http://schemas.microsoft.com/office/drawing/2010/main">
                <a:solidFill>
                  <a:srgbClr val="FFFFFF"/>
                </a:solidFill>
              </a14:hiddenFill>
            </a:ext>
          </a:extLst>
        </p:spPr>
      </p:pic>
      <p:sp>
        <p:nvSpPr>
          <p:cNvPr id="31" name="Flowchart: Predefined Process 30"/>
          <p:cNvSpPr/>
          <p:nvPr/>
        </p:nvSpPr>
        <p:spPr>
          <a:xfrm>
            <a:off x="6517835" y="1911351"/>
            <a:ext cx="416365" cy="298449"/>
          </a:xfrm>
          <a:prstGeom prst="flowChartPredefinedProcess">
            <a:avLst/>
          </a:prstGeom>
          <a:solidFill>
            <a:srgbClr val="D4E6F4"/>
          </a:solidFill>
          <a:ln>
            <a:solidFill>
              <a:srgbClr val="D4E6F4"/>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36" name="Picture 2" descr="D:\BSCS\4th Year (Final)\Presentation\images\ur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44420" y="1447800"/>
            <a:ext cx="818380" cy="1419378"/>
          </a:xfrm>
          <a:prstGeom prst="rect">
            <a:avLst/>
          </a:prstGeom>
          <a:noFill/>
          <a:extLst>
            <a:ext uri="{909E8E84-426E-40DD-AFC4-6F175D3DCCD1}">
              <a14:hiddenFill xmlns:a14="http://schemas.microsoft.com/office/drawing/2010/main">
                <a:solidFill>
                  <a:srgbClr val="FFFFFF"/>
                </a:solidFill>
              </a14:hiddenFill>
            </a:ext>
          </a:extLst>
        </p:spPr>
      </p:pic>
      <p:sp>
        <p:nvSpPr>
          <p:cNvPr id="4" name="Line Callout 2 (Border and Accent Bar) 3"/>
          <p:cNvSpPr/>
          <p:nvPr/>
        </p:nvSpPr>
        <p:spPr>
          <a:xfrm>
            <a:off x="3464170" y="1998996"/>
            <a:ext cx="4267200" cy="2514600"/>
          </a:xfrm>
          <a:prstGeom prst="accentBorderCallout2">
            <a:avLst>
              <a:gd name="adj1" fmla="val 18750"/>
              <a:gd name="adj2" fmla="val -8333"/>
              <a:gd name="adj3" fmla="val 18750"/>
              <a:gd name="adj4" fmla="val -16667"/>
              <a:gd name="adj5" fmla="val -35063"/>
              <a:gd name="adj6" fmla="val -16014"/>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a:t>The 5-layer model serves primarily the protocols known as Transmission Control Protocol (TCP) and Internet Protocol (IP), or jointly, TCP/IP. The 5-layer model was developed along with these protocols, antedating the 7-layer model</a:t>
            </a:r>
          </a:p>
        </p:txBody>
      </p:sp>
      <p:sp>
        <p:nvSpPr>
          <p:cNvPr id="10" name="Rectangle 9"/>
          <p:cNvSpPr/>
          <p:nvPr/>
        </p:nvSpPr>
        <p:spPr>
          <a:xfrm>
            <a:off x="1752600" y="206514"/>
            <a:ext cx="5707587" cy="707886"/>
          </a:xfrm>
          <a:prstGeom prst="rect">
            <a:avLst/>
          </a:prstGeom>
          <a:noFill/>
          <a:ln>
            <a:noFill/>
          </a:ln>
          <a:effectLst>
            <a:outerShdw blurRad="225425" dist="50800" dir="5220000" algn="ctr">
              <a:srgbClr val="000000">
                <a:alpha val="33000"/>
              </a:srgbClr>
            </a:outerShdw>
          </a:effectLst>
          <a:scene3d>
            <a:camera prst="perspectiveRelaxed"/>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a:ln w="11430"/>
                <a:solidFill>
                  <a:schemeClr val="tx2">
                    <a:lumMod val="75000"/>
                  </a:schemeClr>
                </a:solidFill>
                <a:effectLst>
                  <a:outerShdw blurRad="76200" dist="50800" dir="5400000" algn="tl" rotWithShape="0">
                    <a:srgbClr val="000000">
                      <a:alpha val="65000"/>
                    </a:srgbClr>
                  </a:outerShdw>
                </a:effectLst>
              </a:rPr>
              <a:t>TCP/IP Reference Model</a:t>
            </a:r>
          </a:p>
        </p:txBody>
      </p:sp>
      <p:sp>
        <p:nvSpPr>
          <p:cNvPr id="2051" name="Rounded Rectangular Callout 2050"/>
          <p:cNvSpPr/>
          <p:nvPr/>
        </p:nvSpPr>
        <p:spPr>
          <a:xfrm>
            <a:off x="4191000" y="1524000"/>
            <a:ext cx="2971800" cy="3109912"/>
          </a:xfrm>
          <a:prstGeom prst="wedgeRoundRectCallout">
            <a:avLst>
              <a:gd name="adj1" fmla="val -85815"/>
              <a:gd name="adj2" fmla="val -46012"/>
              <a:gd name="adj3" fmla="val 16667"/>
            </a:avLst>
          </a:prstGeom>
          <a:solidFill>
            <a:schemeClr val="tx1">
              <a:lumMod val="85000"/>
              <a:lumOff val="1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a:t>Represents data to the user plus encoding and dialog control</a:t>
            </a:r>
          </a:p>
        </p:txBody>
      </p:sp>
      <p:sp>
        <p:nvSpPr>
          <p:cNvPr id="40" name="Rounded Rectangular Callout 39"/>
          <p:cNvSpPr/>
          <p:nvPr/>
        </p:nvSpPr>
        <p:spPr>
          <a:xfrm>
            <a:off x="4114800" y="1581830"/>
            <a:ext cx="2971800" cy="3109912"/>
          </a:xfrm>
          <a:prstGeom prst="wedgeRoundRectCallout">
            <a:avLst>
              <a:gd name="adj1" fmla="val -82499"/>
              <a:gd name="adj2" fmla="val -19251"/>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b="1" dirty="0"/>
              <a:t>Supports Communication between diverse devices across diverse network</a:t>
            </a:r>
          </a:p>
        </p:txBody>
      </p:sp>
      <p:sp>
        <p:nvSpPr>
          <p:cNvPr id="43" name="Rounded Rectangular Callout 42"/>
          <p:cNvSpPr/>
          <p:nvPr/>
        </p:nvSpPr>
        <p:spPr>
          <a:xfrm>
            <a:off x="4191000" y="1524000"/>
            <a:ext cx="2971800" cy="3109912"/>
          </a:xfrm>
          <a:prstGeom prst="wedgeRoundRectCallout">
            <a:avLst>
              <a:gd name="adj1" fmla="val -83606"/>
              <a:gd name="adj2" fmla="val 6468"/>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Determines the best path through the network</a:t>
            </a:r>
          </a:p>
        </p:txBody>
      </p:sp>
      <p:sp>
        <p:nvSpPr>
          <p:cNvPr id="45" name="Rounded Rectangular Callout 44"/>
          <p:cNvSpPr/>
          <p:nvPr/>
        </p:nvSpPr>
        <p:spPr>
          <a:xfrm>
            <a:off x="4191000" y="1614488"/>
            <a:ext cx="2971800" cy="3109912"/>
          </a:xfrm>
          <a:prstGeom prst="wedgeRoundRectCallout">
            <a:avLst>
              <a:gd name="adj1" fmla="val -83673"/>
              <a:gd name="adj2" fmla="val 18710"/>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a:t>Controls the hardware devices and media that make up the network</a:t>
            </a:r>
          </a:p>
        </p:txBody>
      </p:sp>
      <p:sp>
        <p:nvSpPr>
          <p:cNvPr id="49" name="Rounded Rectangular Callout 48"/>
          <p:cNvSpPr/>
          <p:nvPr/>
        </p:nvSpPr>
        <p:spPr>
          <a:xfrm>
            <a:off x="4191000" y="1464366"/>
            <a:ext cx="2971800" cy="3657600"/>
          </a:xfrm>
          <a:prstGeom prst="wedgeRoundRectCallout">
            <a:avLst>
              <a:gd name="adj1" fmla="val -90144"/>
              <a:gd name="adj2" fmla="val 26372"/>
              <a:gd name="adj3"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smtClean="0"/>
              <a:t>TCP and </a:t>
            </a:r>
            <a:r>
              <a:rPr lang="en-US" sz="2400" dirty="0"/>
              <a:t>IP, as protocols, deal with software rather than hardware. This layer is generally thought of as referring to all hardware under the Network Layer.</a:t>
            </a:r>
            <a:endParaRPr lang="en-US" sz="2400" b="1" dirty="0"/>
          </a:p>
        </p:txBody>
      </p:sp>
      <p:sp>
        <p:nvSpPr>
          <p:cNvPr id="16" name="Cube 15"/>
          <p:cNvSpPr/>
          <p:nvPr/>
        </p:nvSpPr>
        <p:spPr>
          <a:xfrm>
            <a:off x="1447800" y="3344428"/>
            <a:ext cx="1828800" cy="484909"/>
          </a:xfrm>
          <a:prstGeom prst="cube">
            <a:avLst>
              <a:gd name="adj" fmla="val 1428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Network Access</a:t>
            </a:r>
          </a:p>
        </p:txBody>
      </p:sp>
      <p:sp>
        <p:nvSpPr>
          <p:cNvPr id="15" name="Cube 14"/>
          <p:cNvSpPr/>
          <p:nvPr/>
        </p:nvSpPr>
        <p:spPr>
          <a:xfrm>
            <a:off x="1447800" y="2855111"/>
            <a:ext cx="1828800" cy="484909"/>
          </a:xfrm>
          <a:prstGeom prst="cube">
            <a:avLst>
              <a:gd name="adj" fmla="val 14286"/>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Internet</a:t>
            </a:r>
          </a:p>
        </p:txBody>
      </p:sp>
      <p:sp>
        <p:nvSpPr>
          <p:cNvPr id="14" name="Cube 13"/>
          <p:cNvSpPr/>
          <p:nvPr/>
        </p:nvSpPr>
        <p:spPr>
          <a:xfrm>
            <a:off x="1447800" y="2354369"/>
            <a:ext cx="1828800" cy="484909"/>
          </a:xfrm>
          <a:prstGeom prst="cube">
            <a:avLst>
              <a:gd name="adj" fmla="val 14286"/>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smtClean="0"/>
              <a:t>Transport</a:t>
            </a:r>
          </a:p>
        </p:txBody>
      </p:sp>
      <p:sp>
        <p:nvSpPr>
          <p:cNvPr id="6" name="Cube 5"/>
          <p:cNvSpPr/>
          <p:nvPr/>
        </p:nvSpPr>
        <p:spPr>
          <a:xfrm>
            <a:off x="1447800" y="1860725"/>
            <a:ext cx="1828800" cy="484909"/>
          </a:xfrm>
          <a:prstGeom prst="cube">
            <a:avLst>
              <a:gd name="adj" fmla="val 14286"/>
            </a:avLst>
          </a:prstGeom>
          <a:solidFill>
            <a:schemeClr val="tx1">
              <a:lumMod val="85000"/>
              <a:lumOff val="15000"/>
            </a:schemeClr>
          </a:solid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Application</a:t>
            </a:r>
          </a:p>
        </p:txBody>
      </p:sp>
      <p:sp>
        <p:nvSpPr>
          <p:cNvPr id="18" name="Cube 17"/>
          <p:cNvSpPr/>
          <p:nvPr/>
        </p:nvSpPr>
        <p:spPr>
          <a:xfrm>
            <a:off x="1447800" y="3858491"/>
            <a:ext cx="1828800" cy="484909"/>
          </a:xfrm>
          <a:prstGeom prst="cube">
            <a:avLst>
              <a:gd name="adj" fmla="val 14286"/>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Physical</a:t>
            </a:r>
          </a:p>
        </p:txBody>
      </p:sp>
      <p:pic>
        <p:nvPicPr>
          <p:cNvPr id="1028" name="Picture 4" descr="C:\Users\Yougeshwar\Desktop\Peresentation\images\my-computer-1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5400348"/>
            <a:ext cx="135255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2043816" y="5586123"/>
            <a:ext cx="5180008" cy="735990"/>
            <a:chOff x="2043816" y="5586123"/>
            <a:chExt cx="5180008" cy="735990"/>
          </a:xfrm>
        </p:grpSpPr>
        <p:grpSp>
          <p:nvGrpSpPr>
            <p:cNvPr id="11" name="Group 10"/>
            <p:cNvGrpSpPr/>
            <p:nvPr/>
          </p:nvGrpSpPr>
          <p:grpSpPr>
            <a:xfrm>
              <a:off x="2043816" y="5586123"/>
              <a:ext cx="474909" cy="388533"/>
              <a:chOff x="2043816" y="5586123"/>
              <a:chExt cx="474909" cy="388533"/>
            </a:xfrm>
          </p:grpSpPr>
          <p:sp>
            <p:nvSpPr>
              <p:cNvPr id="37" name="Cube 36"/>
              <p:cNvSpPr/>
              <p:nvPr/>
            </p:nvSpPr>
            <p:spPr>
              <a:xfrm rot="19389258" flipH="1">
                <a:off x="2043816" y="5642028"/>
                <a:ext cx="276161" cy="214048"/>
              </a:xfrm>
              <a:prstGeom prst="cube">
                <a:avLst>
                  <a:gd name="adj" fmla="val 56020"/>
                </a:avLst>
              </a:prstGeom>
              <a:solidFill>
                <a:srgbClr val="E7DCAB"/>
              </a:solidFill>
              <a:ln>
                <a:solidFill>
                  <a:srgbClr val="E7DCAB"/>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38" name="Group 37"/>
              <p:cNvGrpSpPr/>
              <p:nvPr/>
            </p:nvGrpSpPr>
            <p:grpSpPr>
              <a:xfrm rot="19389258" flipH="1">
                <a:off x="2073965" y="5586123"/>
                <a:ext cx="444760" cy="388533"/>
                <a:chOff x="1262534" y="5407690"/>
                <a:chExt cx="866712" cy="688310"/>
              </a:xfrm>
            </p:grpSpPr>
            <p:sp>
              <p:nvSpPr>
                <p:cNvPr id="42" name="Cube 41"/>
                <p:cNvSpPr/>
                <p:nvPr/>
              </p:nvSpPr>
              <p:spPr>
                <a:xfrm>
                  <a:off x="1262534" y="5485296"/>
                  <a:ext cx="866712" cy="610704"/>
                </a:xfrm>
                <a:prstGeom prst="cube">
                  <a:avLst>
                    <a:gd name="adj" fmla="val 5602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50" name="Trapezoid 4"/>
                <p:cNvSpPr/>
                <p:nvPr/>
              </p:nvSpPr>
              <p:spPr>
                <a:xfrm rot="1729977" flipV="1">
                  <a:off x="1614658" y="5407690"/>
                  <a:ext cx="261010" cy="411857"/>
                </a:xfrm>
                <a:custGeom>
                  <a:avLst/>
                  <a:gdLst>
                    <a:gd name="connsiteX0" fmla="*/ 0 w 409224"/>
                    <a:gd name="connsiteY0" fmla="*/ 991704 h 991704"/>
                    <a:gd name="connsiteX1" fmla="*/ 151343 w 409224"/>
                    <a:gd name="connsiteY1" fmla="*/ 0 h 991704"/>
                    <a:gd name="connsiteX2" fmla="*/ 257881 w 409224"/>
                    <a:gd name="connsiteY2" fmla="*/ 0 h 991704"/>
                    <a:gd name="connsiteX3" fmla="*/ 409224 w 409224"/>
                    <a:gd name="connsiteY3" fmla="*/ 991704 h 991704"/>
                    <a:gd name="connsiteX4" fmla="*/ 0 w 409224"/>
                    <a:gd name="connsiteY4" fmla="*/ 991704 h 991704"/>
                    <a:gd name="connsiteX0" fmla="*/ 0 w 385648"/>
                    <a:gd name="connsiteY0" fmla="*/ 991704 h 1230676"/>
                    <a:gd name="connsiteX1" fmla="*/ 151343 w 385648"/>
                    <a:gd name="connsiteY1" fmla="*/ 0 h 1230676"/>
                    <a:gd name="connsiteX2" fmla="*/ 257881 w 385648"/>
                    <a:gd name="connsiteY2" fmla="*/ 0 h 1230676"/>
                    <a:gd name="connsiteX3" fmla="*/ 385648 w 385648"/>
                    <a:gd name="connsiteY3" fmla="*/ 1230676 h 1230676"/>
                    <a:gd name="connsiteX4" fmla="*/ 0 w 385648"/>
                    <a:gd name="connsiteY4" fmla="*/ 991704 h 1230676"/>
                    <a:gd name="connsiteX0" fmla="*/ 0 w 413270"/>
                    <a:gd name="connsiteY0" fmla="*/ 991704 h 1245882"/>
                    <a:gd name="connsiteX1" fmla="*/ 151343 w 413270"/>
                    <a:gd name="connsiteY1" fmla="*/ 0 h 1245882"/>
                    <a:gd name="connsiteX2" fmla="*/ 257881 w 413270"/>
                    <a:gd name="connsiteY2" fmla="*/ 0 h 1245882"/>
                    <a:gd name="connsiteX3" fmla="*/ 413270 w 413270"/>
                    <a:gd name="connsiteY3" fmla="*/ 1245882 h 1245882"/>
                    <a:gd name="connsiteX4" fmla="*/ 0 w 413270"/>
                    <a:gd name="connsiteY4" fmla="*/ 991704 h 1245882"/>
                    <a:gd name="connsiteX0" fmla="*/ -1 w 448337"/>
                    <a:gd name="connsiteY0" fmla="*/ 1122239 h 1245882"/>
                    <a:gd name="connsiteX1" fmla="*/ 186410 w 448337"/>
                    <a:gd name="connsiteY1" fmla="*/ 0 h 1245882"/>
                    <a:gd name="connsiteX2" fmla="*/ 292948 w 448337"/>
                    <a:gd name="connsiteY2" fmla="*/ 0 h 1245882"/>
                    <a:gd name="connsiteX3" fmla="*/ 448337 w 448337"/>
                    <a:gd name="connsiteY3" fmla="*/ 1245882 h 1245882"/>
                    <a:gd name="connsiteX4" fmla="*/ -1 w 448337"/>
                    <a:gd name="connsiteY4" fmla="*/ 1122239 h 1245882"/>
                    <a:gd name="connsiteX0" fmla="*/ 15852 w 464190"/>
                    <a:gd name="connsiteY0" fmla="*/ 1122239 h 1245882"/>
                    <a:gd name="connsiteX1" fmla="*/ 0 w 464190"/>
                    <a:gd name="connsiteY1" fmla="*/ 642553 h 1245882"/>
                    <a:gd name="connsiteX2" fmla="*/ 308801 w 464190"/>
                    <a:gd name="connsiteY2" fmla="*/ 0 h 1245882"/>
                    <a:gd name="connsiteX3" fmla="*/ 464190 w 464190"/>
                    <a:gd name="connsiteY3" fmla="*/ 1245882 h 1245882"/>
                    <a:gd name="connsiteX4" fmla="*/ 15852 w 464190"/>
                    <a:gd name="connsiteY4" fmla="*/ 1122239 h 1245882"/>
                    <a:gd name="connsiteX0" fmla="*/ 15852 w 464190"/>
                    <a:gd name="connsiteY0" fmla="*/ 487950 h 611593"/>
                    <a:gd name="connsiteX1" fmla="*/ 0 w 464190"/>
                    <a:gd name="connsiteY1" fmla="*/ 8264 h 611593"/>
                    <a:gd name="connsiteX2" fmla="*/ 148270 w 464190"/>
                    <a:gd name="connsiteY2" fmla="*/ 0 h 611593"/>
                    <a:gd name="connsiteX3" fmla="*/ 464190 w 464190"/>
                    <a:gd name="connsiteY3" fmla="*/ 611593 h 611593"/>
                    <a:gd name="connsiteX4" fmla="*/ 15852 w 464190"/>
                    <a:gd name="connsiteY4" fmla="*/ 487950 h 611593"/>
                    <a:gd name="connsiteX0" fmla="*/ 15852 w 530113"/>
                    <a:gd name="connsiteY0" fmla="*/ 487950 h 660334"/>
                    <a:gd name="connsiteX1" fmla="*/ 0 w 530113"/>
                    <a:gd name="connsiteY1" fmla="*/ 8264 h 660334"/>
                    <a:gd name="connsiteX2" fmla="*/ 148270 w 530113"/>
                    <a:gd name="connsiteY2" fmla="*/ 0 h 660334"/>
                    <a:gd name="connsiteX3" fmla="*/ 530114 w 530113"/>
                    <a:gd name="connsiteY3" fmla="*/ 660334 h 660334"/>
                    <a:gd name="connsiteX4" fmla="*/ 15852 w 530113"/>
                    <a:gd name="connsiteY4" fmla="*/ 487950 h 660334"/>
                    <a:gd name="connsiteX0" fmla="*/ 15852 w 449372"/>
                    <a:gd name="connsiteY0" fmla="*/ 487950 h 629975"/>
                    <a:gd name="connsiteX1" fmla="*/ 0 w 449372"/>
                    <a:gd name="connsiteY1" fmla="*/ 8264 h 629975"/>
                    <a:gd name="connsiteX2" fmla="*/ 148270 w 449372"/>
                    <a:gd name="connsiteY2" fmla="*/ 0 h 629975"/>
                    <a:gd name="connsiteX3" fmla="*/ 449371 w 449372"/>
                    <a:gd name="connsiteY3" fmla="*/ 629975 h 629975"/>
                    <a:gd name="connsiteX4" fmla="*/ 15852 w 449372"/>
                    <a:gd name="connsiteY4" fmla="*/ 487950 h 629975"/>
                    <a:gd name="connsiteX0" fmla="*/ 15852 w 449370"/>
                    <a:gd name="connsiteY0" fmla="*/ 479686 h 621711"/>
                    <a:gd name="connsiteX1" fmla="*/ 0 w 449370"/>
                    <a:gd name="connsiteY1" fmla="*/ 0 h 621711"/>
                    <a:gd name="connsiteX2" fmla="*/ 250488 w 449370"/>
                    <a:gd name="connsiteY2" fmla="*/ 125983 h 621711"/>
                    <a:gd name="connsiteX3" fmla="*/ 449371 w 449370"/>
                    <a:gd name="connsiteY3" fmla="*/ 621711 h 621711"/>
                    <a:gd name="connsiteX4" fmla="*/ 15852 w 449370"/>
                    <a:gd name="connsiteY4" fmla="*/ 479686 h 621711"/>
                    <a:gd name="connsiteX0" fmla="*/ 75119 w 508639"/>
                    <a:gd name="connsiteY0" fmla="*/ 406158 h 548183"/>
                    <a:gd name="connsiteX1" fmla="*/ 0 w 508639"/>
                    <a:gd name="connsiteY1" fmla="*/ 1 h 548183"/>
                    <a:gd name="connsiteX2" fmla="*/ 309755 w 508639"/>
                    <a:gd name="connsiteY2" fmla="*/ 52455 h 548183"/>
                    <a:gd name="connsiteX3" fmla="*/ 508638 w 508639"/>
                    <a:gd name="connsiteY3" fmla="*/ 548183 h 548183"/>
                    <a:gd name="connsiteX4" fmla="*/ 75119 w 508639"/>
                    <a:gd name="connsiteY4" fmla="*/ 406158 h 548183"/>
                    <a:gd name="connsiteX0" fmla="*/ 75119 w 508637"/>
                    <a:gd name="connsiteY0" fmla="*/ 406157 h 548182"/>
                    <a:gd name="connsiteX1" fmla="*/ 0 w 508637"/>
                    <a:gd name="connsiteY1" fmla="*/ 0 h 548182"/>
                    <a:gd name="connsiteX2" fmla="*/ 199381 w 508637"/>
                    <a:gd name="connsiteY2" fmla="*/ 58861 h 548182"/>
                    <a:gd name="connsiteX3" fmla="*/ 508638 w 508637"/>
                    <a:gd name="connsiteY3" fmla="*/ 548182 h 548182"/>
                    <a:gd name="connsiteX4" fmla="*/ 75119 w 508637"/>
                    <a:gd name="connsiteY4" fmla="*/ 406157 h 54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637" h="548182">
                      <a:moveTo>
                        <a:pt x="75119" y="406157"/>
                      </a:moveTo>
                      <a:lnTo>
                        <a:pt x="0" y="0"/>
                      </a:lnTo>
                      <a:lnTo>
                        <a:pt x="199381" y="58861"/>
                      </a:lnTo>
                      <a:lnTo>
                        <a:pt x="508638" y="548182"/>
                      </a:lnTo>
                      <a:lnTo>
                        <a:pt x="75119" y="406157"/>
                      </a:lnTo>
                      <a:close/>
                    </a:path>
                  </a:pathLst>
                </a:cu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grpSp>
        </p:grpSp>
        <p:grpSp>
          <p:nvGrpSpPr>
            <p:cNvPr id="12" name="Group 11"/>
            <p:cNvGrpSpPr/>
            <p:nvPr/>
          </p:nvGrpSpPr>
          <p:grpSpPr>
            <a:xfrm>
              <a:off x="6821628" y="5741784"/>
              <a:ext cx="402196" cy="489236"/>
              <a:chOff x="6821628" y="5741784"/>
              <a:chExt cx="402196" cy="489236"/>
            </a:xfrm>
          </p:grpSpPr>
          <p:sp>
            <p:nvSpPr>
              <p:cNvPr id="52" name="Cube 51"/>
              <p:cNvSpPr/>
              <p:nvPr/>
            </p:nvSpPr>
            <p:spPr>
              <a:xfrm rot="5072285">
                <a:off x="6964911" y="5950169"/>
                <a:ext cx="303777" cy="214048"/>
              </a:xfrm>
              <a:prstGeom prst="cube">
                <a:avLst>
                  <a:gd name="adj" fmla="val 56020"/>
                </a:avLst>
              </a:prstGeom>
              <a:solidFill>
                <a:srgbClr val="E7DCAB"/>
              </a:solidFill>
              <a:ln>
                <a:solidFill>
                  <a:srgbClr val="E7DCAB"/>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53" name="Group 52"/>
              <p:cNvGrpSpPr/>
              <p:nvPr/>
            </p:nvGrpSpPr>
            <p:grpSpPr>
              <a:xfrm rot="5072285">
                <a:off x="6771277" y="5792135"/>
                <a:ext cx="489236" cy="388533"/>
                <a:chOff x="1262534" y="5407690"/>
                <a:chExt cx="866712" cy="688310"/>
              </a:xfrm>
            </p:grpSpPr>
            <p:sp>
              <p:nvSpPr>
                <p:cNvPr id="54" name="Cube 53"/>
                <p:cNvSpPr/>
                <p:nvPr/>
              </p:nvSpPr>
              <p:spPr>
                <a:xfrm>
                  <a:off x="1262534" y="5485296"/>
                  <a:ext cx="866712" cy="610704"/>
                </a:xfrm>
                <a:prstGeom prst="cube">
                  <a:avLst>
                    <a:gd name="adj" fmla="val 5602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5" name="Trapezoid 4"/>
                <p:cNvSpPr/>
                <p:nvPr/>
              </p:nvSpPr>
              <p:spPr>
                <a:xfrm rot="1729977" flipV="1">
                  <a:off x="1614658" y="5407690"/>
                  <a:ext cx="261010" cy="411857"/>
                </a:xfrm>
                <a:custGeom>
                  <a:avLst/>
                  <a:gdLst>
                    <a:gd name="connsiteX0" fmla="*/ 0 w 409224"/>
                    <a:gd name="connsiteY0" fmla="*/ 991704 h 991704"/>
                    <a:gd name="connsiteX1" fmla="*/ 151343 w 409224"/>
                    <a:gd name="connsiteY1" fmla="*/ 0 h 991704"/>
                    <a:gd name="connsiteX2" fmla="*/ 257881 w 409224"/>
                    <a:gd name="connsiteY2" fmla="*/ 0 h 991704"/>
                    <a:gd name="connsiteX3" fmla="*/ 409224 w 409224"/>
                    <a:gd name="connsiteY3" fmla="*/ 991704 h 991704"/>
                    <a:gd name="connsiteX4" fmla="*/ 0 w 409224"/>
                    <a:gd name="connsiteY4" fmla="*/ 991704 h 991704"/>
                    <a:gd name="connsiteX0" fmla="*/ 0 w 385648"/>
                    <a:gd name="connsiteY0" fmla="*/ 991704 h 1230676"/>
                    <a:gd name="connsiteX1" fmla="*/ 151343 w 385648"/>
                    <a:gd name="connsiteY1" fmla="*/ 0 h 1230676"/>
                    <a:gd name="connsiteX2" fmla="*/ 257881 w 385648"/>
                    <a:gd name="connsiteY2" fmla="*/ 0 h 1230676"/>
                    <a:gd name="connsiteX3" fmla="*/ 385648 w 385648"/>
                    <a:gd name="connsiteY3" fmla="*/ 1230676 h 1230676"/>
                    <a:gd name="connsiteX4" fmla="*/ 0 w 385648"/>
                    <a:gd name="connsiteY4" fmla="*/ 991704 h 1230676"/>
                    <a:gd name="connsiteX0" fmla="*/ 0 w 413270"/>
                    <a:gd name="connsiteY0" fmla="*/ 991704 h 1245882"/>
                    <a:gd name="connsiteX1" fmla="*/ 151343 w 413270"/>
                    <a:gd name="connsiteY1" fmla="*/ 0 h 1245882"/>
                    <a:gd name="connsiteX2" fmla="*/ 257881 w 413270"/>
                    <a:gd name="connsiteY2" fmla="*/ 0 h 1245882"/>
                    <a:gd name="connsiteX3" fmla="*/ 413270 w 413270"/>
                    <a:gd name="connsiteY3" fmla="*/ 1245882 h 1245882"/>
                    <a:gd name="connsiteX4" fmla="*/ 0 w 413270"/>
                    <a:gd name="connsiteY4" fmla="*/ 991704 h 1245882"/>
                    <a:gd name="connsiteX0" fmla="*/ -1 w 448337"/>
                    <a:gd name="connsiteY0" fmla="*/ 1122239 h 1245882"/>
                    <a:gd name="connsiteX1" fmla="*/ 186410 w 448337"/>
                    <a:gd name="connsiteY1" fmla="*/ 0 h 1245882"/>
                    <a:gd name="connsiteX2" fmla="*/ 292948 w 448337"/>
                    <a:gd name="connsiteY2" fmla="*/ 0 h 1245882"/>
                    <a:gd name="connsiteX3" fmla="*/ 448337 w 448337"/>
                    <a:gd name="connsiteY3" fmla="*/ 1245882 h 1245882"/>
                    <a:gd name="connsiteX4" fmla="*/ -1 w 448337"/>
                    <a:gd name="connsiteY4" fmla="*/ 1122239 h 1245882"/>
                    <a:gd name="connsiteX0" fmla="*/ 15852 w 464190"/>
                    <a:gd name="connsiteY0" fmla="*/ 1122239 h 1245882"/>
                    <a:gd name="connsiteX1" fmla="*/ 0 w 464190"/>
                    <a:gd name="connsiteY1" fmla="*/ 642553 h 1245882"/>
                    <a:gd name="connsiteX2" fmla="*/ 308801 w 464190"/>
                    <a:gd name="connsiteY2" fmla="*/ 0 h 1245882"/>
                    <a:gd name="connsiteX3" fmla="*/ 464190 w 464190"/>
                    <a:gd name="connsiteY3" fmla="*/ 1245882 h 1245882"/>
                    <a:gd name="connsiteX4" fmla="*/ 15852 w 464190"/>
                    <a:gd name="connsiteY4" fmla="*/ 1122239 h 1245882"/>
                    <a:gd name="connsiteX0" fmla="*/ 15852 w 464190"/>
                    <a:gd name="connsiteY0" fmla="*/ 487950 h 611593"/>
                    <a:gd name="connsiteX1" fmla="*/ 0 w 464190"/>
                    <a:gd name="connsiteY1" fmla="*/ 8264 h 611593"/>
                    <a:gd name="connsiteX2" fmla="*/ 148270 w 464190"/>
                    <a:gd name="connsiteY2" fmla="*/ 0 h 611593"/>
                    <a:gd name="connsiteX3" fmla="*/ 464190 w 464190"/>
                    <a:gd name="connsiteY3" fmla="*/ 611593 h 611593"/>
                    <a:gd name="connsiteX4" fmla="*/ 15852 w 464190"/>
                    <a:gd name="connsiteY4" fmla="*/ 487950 h 611593"/>
                    <a:gd name="connsiteX0" fmla="*/ 15852 w 530113"/>
                    <a:gd name="connsiteY0" fmla="*/ 487950 h 660334"/>
                    <a:gd name="connsiteX1" fmla="*/ 0 w 530113"/>
                    <a:gd name="connsiteY1" fmla="*/ 8264 h 660334"/>
                    <a:gd name="connsiteX2" fmla="*/ 148270 w 530113"/>
                    <a:gd name="connsiteY2" fmla="*/ 0 h 660334"/>
                    <a:gd name="connsiteX3" fmla="*/ 530114 w 530113"/>
                    <a:gd name="connsiteY3" fmla="*/ 660334 h 660334"/>
                    <a:gd name="connsiteX4" fmla="*/ 15852 w 530113"/>
                    <a:gd name="connsiteY4" fmla="*/ 487950 h 660334"/>
                    <a:gd name="connsiteX0" fmla="*/ 15852 w 449372"/>
                    <a:gd name="connsiteY0" fmla="*/ 487950 h 629975"/>
                    <a:gd name="connsiteX1" fmla="*/ 0 w 449372"/>
                    <a:gd name="connsiteY1" fmla="*/ 8264 h 629975"/>
                    <a:gd name="connsiteX2" fmla="*/ 148270 w 449372"/>
                    <a:gd name="connsiteY2" fmla="*/ 0 h 629975"/>
                    <a:gd name="connsiteX3" fmla="*/ 449371 w 449372"/>
                    <a:gd name="connsiteY3" fmla="*/ 629975 h 629975"/>
                    <a:gd name="connsiteX4" fmla="*/ 15852 w 449372"/>
                    <a:gd name="connsiteY4" fmla="*/ 487950 h 629975"/>
                    <a:gd name="connsiteX0" fmla="*/ 15852 w 449370"/>
                    <a:gd name="connsiteY0" fmla="*/ 479686 h 621711"/>
                    <a:gd name="connsiteX1" fmla="*/ 0 w 449370"/>
                    <a:gd name="connsiteY1" fmla="*/ 0 h 621711"/>
                    <a:gd name="connsiteX2" fmla="*/ 250488 w 449370"/>
                    <a:gd name="connsiteY2" fmla="*/ 125983 h 621711"/>
                    <a:gd name="connsiteX3" fmla="*/ 449371 w 449370"/>
                    <a:gd name="connsiteY3" fmla="*/ 621711 h 621711"/>
                    <a:gd name="connsiteX4" fmla="*/ 15852 w 449370"/>
                    <a:gd name="connsiteY4" fmla="*/ 479686 h 621711"/>
                    <a:gd name="connsiteX0" fmla="*/ 75119 w 508639"/>
                    <a:gd name="connsiteY0" fmla="*/ 406158 h 548183"/>
                    <a:gd name="connsiteX1" fmla="*/ 0 w 508639"/>
                    <a:gd name="connsiteY1" fmla="*/ 1 h 548183"/>
                    <a:gd name="connsiteX2" fmla="*/ 309755 w 508639"/>
                    <a:gd name="connsiteY2" fmla="*/ 52455 h 548183"/>
                    <a:gd name="connsiteX3" fmla="*/ 508638 w 508639"/>
                    <a:gd name="connsiteY3" fmla="*/ 548183 h 548183"/>
                    <a:gd name="connsiteX4" fmla="*/ 75119 w 508639"/>
                    <a:gd name="connsiteY4" fmla="*/ 406158 h 548183"/>
                    <a:gd name="connsiteX0" fmla="*/ 75119 w 508637"/>
                    <a:gd name="connsiteY0" fmla="*/ 406157 h 548182"/>
                    <a:gd name="connsiteX1" fmla="*/ 0 w 508637"/>
                    <a:gd name="connsiteY1" fmla="*/ 0 h 548182"/>
                    <a:gd name="connsiteX2" fmla="*/ 199381 w 508637"/>
                    <a:gd name="connsiteY2" fmla="*/ 58861 h 548182"/>
                    <a:gd name="connsiteX3" fmla="*/ 508638 w 508637"/>
                    <a:gd name="connsiteY3" fmla="*/ 548182 h 548182"/>
                    <a:gd name="connsiteX4" fmla="*/ 75119 w 508637"/>
                    <a:gd name="connsiteY4" fmla="*/ 406157 h 54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637" h="548182">
                      <a:moveTo>
                        <a:pt x="75119" y="406157"/>
                      </a:moveTo>
                      <a:lnTo>
                        <a:pt x="0" y="0"/>
                      </a:lnTo>
                      <a:lnTo>
                        <a:pt x="199381" y="58861"/>
                      </a:lnTo>
                      <a:lnTo>
                        <a:pt x="508638" y="548182"/>
                      </a:lnTo>
                      <a:lnTo>
                        <a:pt x="75119" y="406157"/>
                      </a:lnTo>
                      <a:close/>
                    </a:path>
                  </a:pathLst>
                </a:cu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grpSp>
        <p:sp>
          <p:nvSpPr>
            <p:cNvPr id="5" name="Freeform 4"/>
            <p:cNvSpPr/>
            <p:nvPr/>
          </p:nvSpPr>
          <p:spPr>
            <a:xfrm>
              <a:off x="2427889" y="5791194"/>
              <a:ext cx="4508938" cy="530919"/>
            </a:xfrm>
            <a:custGeom>
              <a:avLst/>
              <a:gdLst>
                <a:gd name="connsiteX0" fmla="*/ 0 w 5218386"/>
                <a:gd name="connsiteY0" fmla="*/ 124214 h 743855"/>
                <a:gd name="connsiteX1" fmla="*/ 804042 w 5218386"/>
                <a:gd name="connsiteY1" fmla="*/ 45387 h 743855"/>
                <a:gd name="connsiteX2" fmla="*/ 2207173 w 5218386"/>
                <a:gd name="connsiteY2" fmla="*/ 739069 h 743855"/>
                <a:gd name="connsiteX3" fmla="*/ 4303986 w 5218386"/>
                <a:gd name="connsiteY3" fmla="*/ 360697 h 743855"/>
                <a:gd name="connsiteX4" fmla="*/ 5218386 w 5218386"/>
                <a:gd name="connsiteY4" fmla="*/ 534118 h 743855"/>
                <a:gd name="connsiteX5" fmla="*/ 5218386 w 5218386"/>
                <a:gd name="connsiteY5" fmla="*/ 534118 h 743855"/>
                <a:gd name="connsiteX0" fmla="*/ 0 w 5218386"/>
                <a:gd name="connsiteY0" fmla="*/ 64729 h 682082"/>
                <a:gd name="connsiteX1" fmla="*/ 819808 w 5218386"/>
                <a:gd name="connsiteY1" fmla="*/ 80495 h 682082"/>
                <a:gd name="connsiteX2" fmla="*/ 2207173 w 5218386"/>
                <a:gd name="connsiteY2" fmla="*/ 679584 h 682082"/>
                <a:gd name="connsiteX3" fmla="*/ 4303986 w 5218386"/>
                <a:gd name="connsiteY3" fmla="*/ 301212 h 682082"/>
                <a:gd name="connsiteX4" fmla="*/ 5218386 w 5218386"/>
                <a:gd name="connsiteY4" fmla="*/ 474633 h 682082"/>
                <a:gd name="connsiteX5" fmla="*/ 5218386 w 5218386"/>
                <a:gd name="connsiteY5" fmla="*/ 474633 h 682082"/>
                <a:gd name="connsiteX0" fmla="*/ 0 w 5218386"/>
                <a:gd name="connsiteY0" fmla="*/ 25003 h 639988"/>
                <a:gd name="connsiteX1" fmla="*/ 1213946 w 5218386"/>
                <a:gd name="connsiteY1" fmla="*/ 214189 h 639988"/>
                <a:gd name="connsiteX2" fmla="*/ 2207173 w 5218386"/>
                <a:gd name="connsiteY2" fmla="*/ 639858 h 639988"/>
                <a:gd name="connsiteX3" fmla="*/ 4303986 w 5218386"/>
                <a:gd name="connsiteY3" fmla="*/ 261486 h 639988"/>
                <a:gd name="connsiteX4" fmla="*/ 5218386 w 5218386"/>
                <a:gd name="connsiteY4" fmla="*/ 434907 h 639988"/>
                <a:gd name="connsiteX5" fmla="*/ 5218386 w 5218386"/>
                <a:gd name="connsiteY5" fmla="*/ 434907 h 639988"/>
                <a:gd name="connsiteX0" fmla="*/ 0 w 4824248"/>
                <a:gd name="connsiteY0" fmla="*/ 42047 h 530908"/>
                <a:gd name="connsiteX1" fmla="*/ 819808 w 4824248"/>
                <a:gd name="connsiteY1" fmla="*/ 105109 h 530908"/>
                <a:gd name="connsiteX2" fmla="*/ 1813035 w 4824248"/>
                <a:gd name="connsiteY2" fmla="*/ 530778 h 530908"/>
                <a:gd name="connsiteX3" fmla="*/ 3909848 w 4824248"/>
                <a:gd name="connsiteY3" fmla="*/ 152406 h 530908"/>
                <a:gd name="connsiteX4" fmla="*/ 4824248 w 4824248"/>
                <a:gd name="connsiteY4" fmla="*/ 325827 h 530908"/>
                <a:gd name="connsiteX5" fmla="*/ 4824248 w 4824248"/>
                <a:gd name="connsiteY5" fmla="*/ 325827 h 530908"/>
                <a:gd name="connsiteX0" fmla="*/ 0 w 4868790"/>
                <a:gd name="connsiteY0" fmla="*/ 42047 h 751496"/>
                <a:gd name="connsiteX1" fmla="*/ 819808 w 4868790"/>
                <a:gd name="connsiteY1" fmla="*/ 105109 h 751496"/>
                <a:gd name="connsiteX2" fmla="*/ 1813035 w 4868790"/>
                <a:gd name="connsiteY2" fmla="*/ 530778 h 751496"/>
                <a:gd name="connsiteX3" fmla="*/ 3909848 w 4868790"/>
                <a:gd name="connsiteY3" fmla="*/ 152406 h 751496"/>
                <a:gd name="connsiteX4" fmla="*/ 4824248 w 4868790"/>
                <a:gd name="connsiteY4" fmla="*/ 325827 h 751496"/>
                <a:gd name="connsiteX5" fmla="*/ 4713890 w 4868790"/>
                <a:gd name="connsiteY5" fmla="*/ 751496 h 751496"/>
                <a:gd name="connsiteX0" fmla="*/ 0 w 4721177"/>
                <a:gd name="connsiteY0" fmla="*/ 42047 h 751496"/>
                <a:gd name="connsiteX1" fmla="*/ 819808 w 4721177"/>
                <a:gd name="connsiteY1" fmla="*/ 105109 h 751496"/>
                <a:gd name="connsiteX2" fmla="*/ 1813035 w 4721177"/>
                <a:gd name="connsiteY2" fmla="*/ 530778 h 751496"/>
                <a:gd name="connsiteX3" fmla="*/ 3909848 w 4721177"/>
                <a:gd name="connsiteY3" fmla="*/ 152406 h 751496"/>
                <a:gd name="connsiteX4" fmla="*/ 4508938 w 4721177"/>
                <a:gd name="connsiteY4" fmla="*/ 152406 h 751496"/>
                <a:gd name="connsiteX5" fmla="*/ 4713890 w 4721177"/>
                <a:gd name="connsiteY5" fmla="*/ 751496 h 751496"/>
                <a:gd name="connsiteX0" fmla="*/ 0 w 4508938"/>
                <a:gd name="connsiteY0" fmla="*/ 42047 h 530919"/>
                <a:gd name="connsiteX1" fmla="*/ 819808 w 4508938"/>
                <a:gd name="connsiteY1" fmla="*/ 105109 h 530919"/>
                <a:gd name="connsiteX2" fmla="*/ 1813035 w 4508938"/>
                <a:gd name="connsiteY2" fmla="*/ 530778 h 530919"/>
                <a:gd name="connsiteX3" fmla="*/ 3909848 w 4508938"/>
                <a:gd name="connsiteY3" fmla="*/ 152406 h 530919"/>
                <a:gd name="connsiteX4" fmla="*/ 4508938 w 4508938"/>
                <a:gd name="connsiteY4" fmla="*/ 152406 h 530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8938" h="530919">
                  <a:moveTo>
                    <a:pt x="0" y="42047"/>
                  </a:moveTo>
                  <a:cubicBezTo>
                    <a:pt x="218090" y="-48605"/>
                    <a:pt x="517636" y="23654"/>
                    <a:pt x="819808" y="105109"/>
                  </a:cubicBezTo>
                  <a:cubicBezTo>
                    <a:pt x="1121980" y="186564"/>
                    <a:pt x="1298028" y="522895"/>
                    <a:pt x="1813035" y="530778"/>
                  </a:cubicBezTo>
                  <a:cubicBezTo>
                    <a:pt x="2328042" y="538661"/>
                    <a:pt x="3460531" y="215468"/>
                    <a:pt x="3909848" y="152406"/>
                  </a:cubicBezTo>
                  <a:cubicBezTo>
                    <a:pt x="4359165" y="89344"/>
                    <a:pt x="4374931" y="52558"/>
                    <a:pt x="4508938" y="152406"/>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dirty="0"/>
            </a:p>
          </p:txBody>
        </p:sp>
      </p:grpSp>
      <p:sp>
        <p:nvSpPr>
          <p:cNvPr id="21" name="Cloud Callout 20"/>
          <p:cNvSpPr/>
          <p:nvPr/>
        </p:nvSpPr>
        <p:spPr>
          <a:xfrm>
            <a:off x="4267200" y="2514600"/>
            <a:ext cx="2119004" cy="1433186"/>
          </a:xfrm>
          <a:prstGeom prst="cloudCallout">
            <a:avLst>
              <a:gd name="adj1" fmla="val 49472"/>
              <a:gd name="adj2" fmla="val -60972"/>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Data from any software</a:t>
            </a:r>
            <a:endParaRPr lang="en-US" sz="2400" b="1" dirty="0"/>
          </a:p>
        </p:txBody>
      </p:sp>
      <p:sp>
        <p:nvSpPr>
          <p:cNvPr id="56" name="Cloud Callout 55"/>
          <p:cNvSpPr/>
          <p:nvPr/>
        </p:nvSpPr>
        <p:spPr>
          <a:xfrm>
            <a:off x="3276600" y="4038600"/>
            <a:ext cx="2400300" cy="1614641"/>
          </a:xfrm>
          <a:prstGeom prst="cloudCallout">
            <a:avLst>
              <a:gd name="adj1" fmla="val -16311"/>
              <a:gd name="adj2" fmla="val 82685"/>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Connected via LAN</a:t>
            </a:r>
            <a:endParaRPr lang="en-US" sz="2400" b="1" dirty="0"/>
          </a:p>
        </p:txBody>
      </p:sp>
      <p:sp>
        <p:nvSpPr>
          <p:cNvPr id="57" name="TextBox 56"/>
          <p:cNvSpPr txBox="1"/>
          <p:nvPr/>
        </p:nvSpPr>
        <p:spPr>
          <a:xfrm>
            <a:off x="1338468" y="5619690"/>
            <a:ext cx="990600" cy="400110"/>
          </a:xfrm>
          <a:prstGeom prst="rect">
            <a:avLst/>
          </a:prstGeom>
          <a:noFill/>
        </p:spPr>
        <p:txBody>
          <a:bodyPr wrap="square" rtlCol="0">
            <a:spAutoFit/>
          </a:bodyPr>
          <a:lstStyle/>
          <a:p>
            <a:r>
              <a:rPr lang="en-US" sz="2000" b="1" dirty="0" smtClean="0"/>
              <a:t>0101</a:t>
            </a:r>
            <a:endParaRPr lang="en-US" sz="2000" b="1" dirty="0"/>
          </a:p>
        </p:txBody>
      </p:sp>
      <p:pic>
        <p:nvPicPr>
          <p:cNvPr id="1029" name="Picture 5"/>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691321">
            <a:off x="7772790" y="5781879"/>
            <a:ext cx="258543" cy="350127"/>
          </a:xfrm>
          <a:prstGeom prst="rect">
            <a:avLst/>
          </a:prstGeom>
          <a:noFill/>
          <a:extLst>
            <a:ext uri="{909E8E84-426E-40DD-AFC4-6F175D3DCCD1}">
              <a14:hiddenFill xmlns:a14="http://schemas.microsoft.com/office/drawing/2010/main">
                <a:solidFill>
                  <a:srgbClr val="FFFFFF"/>
                </a:solidFill>
              </a14:hiddenFill>
            </a:ext>
          </a:extLst>
        </p:spPr>
      </p:pic>
      <p:sp>
        <p:nvSpPr>
          <p:cNvPr id="58" name="Cloud Callout 57"/>
          <p:cNvSpPr/>
          <p:nvPr/>
        </p:nvSpPr>
        <p:spPr>
          <a:xfrm>
            <a:off x="5314505" y="3368588"/>
            <a:ext cx="2400300" cy="1614641"/>
          </a:xfrm>
          <a:prstGeom prst="cloudCallout">
            <a:avLst>
              <a:gd name="adj1" fmla="val 50770"/>
              <a:gd name="adj2" fmla="val 82685"/>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Same process in reverse</a:t>
            </a:r>
            <a:endParaRPr lang="en-US" sz="2400" b="1" dirty="0"/>
          </a:p>
        </p:txBody>
      </p:sp>
      <p:sp>
        <p:nvSpPr>
          <p:cNvPr id="59" name="Cloud Callout 58"/>
          <p:cNvSpPr/>
          <p:nvPr/>
        </p:nvSpPr>
        <p:spPr>
          <a:xfrm>
            <a:off x="6370048" y="4012606"/>
            <a:ext cx="1521259" cy="1001980"/>
          </a:xfrm>
          <a:prstGeom prst="cloudCallout">
            <a:avLst>
              <a:gd name="adj1" fmla="val 41888"/>
              <a:gd name="adj2" fmla="val 100194"/>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Data</a:t>
            </a:r>
            <a:endParaRPr lang="en-US" sz="2400" b="1" dirty="0"/>
          </a:p>
        </p:txBody>
      </p:sp>
    </p:spTree>
    <p:extLst>
      <p:ext uri="{BB962C8B-B14F-4D97-AF65-F5344CB8AC3E}">
        <p14:creationId xmlns:p14="http://schemas.microsoft.com/office/powerpoint/2010/main" val="31015410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170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xit" presetSubtype="0" fill="hold" grpId="1" nodeType="clickEffect">
                                  <p:stCondLst>
                                    <p:cond delay="0"/>
                                  </p:stCondLst>
                                  <p:childTnLst>
                                    <p:anim calcmode="lin" valueType="num">
                                      <p:cBhvr>
                                        <p:cTn id="19" dur="1000"/>
                                        <p:tgtEl>
                                          <p:spTgt spid="4"/>
                                        </p:tgtEl>
                                        <p:attrNameLst>
                                          <p:attrName>ppt_w</p:attrName>
                                        </p:attrNameLst>
                                      </p:cBhvr>
                                      <p:tavLst>
                                        <p:tav tm="0">
                                          <p:val>
                                            <p:strVal val="ppt_w"/>
                                          </p:val>
                                        </p:tav>
                                        <p:tav tm="100000">
                                          <p:val>
                                            <p:fltVal val="0"/>
                                          </p:val>
                                        </p:tav>
                                      </p:tavLst>
                                    </p:anim>
                                    <p:anim calcmode="lin" valueType="num">
                                      <p:cBhvr>
                                        <p:cTn id="20" dur="1000"/>
                                        <p:tgtEl>
                                          <p:spTgt spid="4"/>
                                        </p:tgtEl>
                                        <p:attrNameLst>
                                          <p:attrName>ppt_h</p:attrName>
                                        </p:attrNameLst>
                                      </p:cBhvr>
                                      <p:tavLst>
                                        <p:tav tm="0">
                                          <p:val>
                                            <p:strVal val="ppt_h"/>
                                          </p:val>
                                        </p:tav>
                                        <p:tav tm="100000">
                                          <p:val>
                                            <p:fltVal val="0"/>
                                          </p:val>
                                        </p:tav>
                                      </p:tavLst>
                                    </p:anim>
                                    <p:anim calcmode="lin" valueType="num">
                                      <p:cBhvr>
                                        <p:cTn id="21" dur="1000"/>
                                        <p:tgtEl>
                                          <p:spTgt spid="4"/>
                                        </p:tgtEl>
                                        <p:attrNameLst>
                                          <p:attrName>style.rotation</p:attrName>
                                        </p:attrNameLst>
                                      </p:cBhvr>
                                      <p:tavLst>
                                        <p:tav tm="0">
                                          <p:val>
                                            <p:fltVal val="0"/>
                                          </p:val>
                                        </p:tav>
                                        <p:tav tm="100000">
                                          <p:val>
                                            <p:fltVal val="90"/>
                                          </p:val>
                                        </p:tav>
                                      </p:tavLst>
                                    </p:anim>
                                    <p:animEffect transition="out" filter="fade">
                                      <p:cBhvr>
                                        <p:cTn id="22" dur="1000"/>
                                        <p:tgtEl>
                                          <p:spTgt spid="4"/>
                                        </p:tgtEl>
                                      </p:cBhvr>
                                    </p:animEffect>
                                    <p:set>
                                      <p:cBhvr>
                                        <p:cTn id="23" dur="1" fill="hold">
                                          <p:stCondLst>
                                            <p:cond delay="999"/>
                                          </p:stCondLst>
                                        </p:cTn>
                                        <p:tgtEl>
                                          <p:spTgt spid="4"/>
                                        </p:tgtEl>
                                        <p:attrNameLst>
                                          <p:attrName>style.visibility</p:attrName>
                                        </p:attrNameLst>
                                      </p:cBhvr>
                                      <p:to>
                                        <p:strVal val="hidden"/>
                                      </p:to>
                                    </p:set>
                                  </p:childTnLst>
                                </p:cTn>
                              </p:par>
                              <p:par>
                                <p:cTn id="24" presetID="53" presetClass="entr" presetSubtype="16" fill="hold" nodeType="withEffect">
                                  <p:stCondLst>
                                    <p:cond delay="1000"/>
                                  </p:stCondLst>
                                  <p:childTnLst>
                                    <p:set>
                                      <p:cBhvr>
                                        <p:cTn id="25" dur="1" fill="hold">
                                          <p:stCondLst>
                                            <p:cond delay="0"/>
                                          </p:stCondLst>
                                        </p:cTn>
                                        <p:tgtEl>
                                          <p:spTgt spid="1027"/>
                                        </p:tgtEl>
                                        <p:attrNameLst>
                                          <p:attrName>style.visibility</p:attrName>
                                        </p:attrNameLst>
                                      </p:cBhvr>
                                      <p:to>
                                        <p:strVal val="visible"/>
                                      </p:to>
                                    </p:set>
                                    <p:anim calcmode="lin" valueType="num">
                                      <p:cBhvr>
                                        <p:cTn id="26" dur="1000" fill="hold"/>
                                        <p:tgtEl>
                                          <p:spTgt spid="1027"/>
                                        </p:tgtEl>
                                        <p:attrNameLst>
                                          <p:attrName>ppt_w</p:attrName>
                                        </p:attrNameLst>
                                      </p:cBhvr>
                                      <p:tavLst>
                                        <p:tav tm="0">
                                          <p:val>
                                            <p:fltVal val="0"/>
                                          </p:val>
                                        </p:tav>
                                        <p:tav tm="100000">
                                          <p:val>
                                            <p:strVal val="#ppt_w"/>
                                          </p:val>
                                        </p:tav>
                                      </p:tavLst>
                                    </p:anim>
                                    <p:anim calcmode="lin" valueType="num">
                                      <p:cBhvr>
                                        <p:cTn id="27" dur="1000" fill="hold"/>
                                        <p:tgtEl>
                                          <p:spTgt spid="1027"/>
                                        </p:tgtEl>
                                        <p:attrNameLst>
                                          <p:attrName>ppt_h</p:attrName>
                                        </p:attrNameLst>
                                      </p:cBhvr>
                                      <p:tavLst>
                                        <p:tav tm="0">
                                          <p:val>
                                            <p:fltVal val="0"/>
                                          </p:val>
                                        </p:tav>
                                        <p:tav tm="100000">
                                          <p:val>
                                            <p:strVal val="#ppt_h"/>
                                          </p:val>
                                        </p:tav>
                                      </p:tavLst>
                                    </p:anim>
                                    <p:animEffect transition="in" filter="fade">
                                      <p:cBhvr>
                                        <p:cTn id="28" dur="1000"/>
                                        <p:tgtEl>
                                          <p:spTgt spid="1027"/>
                                        </p:tgtEl>
                                      </p:cBhvr>
                                    </p:animEffect>
                                  </p:childTnLst>
                                </p:cTn>
                              </p:par>
                              <p:par>
                                <p:cTn id="29" presetID="31" presetClass="entr" presetSubtype="0" fill="hold" nodeType="withEffect">
                                  <p:stCondLst>
                                    <p:cond delay="2100"/>
                                  </p:stCondLst>
                                  <p:childTnLst>
                                    <p:set>
                                      <p:cBhvr>
                                        <p:cTn id="30" dur="1" fill="hold">
                                          <p:stCondLst>
                                            <p:cond delay="0"/>
                                          </p:stCondLst>
                                        </p:cTn>
                                        <p:tgtEl>
                                          <p:spTgt spid="1028"/>
                                        </p:tgtEl>
                                        <p:attrNameLst>
                                          <p:attrName>style.visibility</p:attrName>
                                        </p:attrNameLst>
                                      </p:cBhvr>
                                      <p:to>
                                        <p:strVal val="visible"/>
                                      </p:to>
                                    </p:set>
                                    <p:anim calcmode="lin" valueType="num">
                                      <p:cBhvr>
                                        <p:cTn id="31" dur="1000" fill="hold"/>
                                        <p:tgtEl>
                                          <p:spTgt spid="1028"/>
                                        </p:tgtEl>
                                        <p:attrNameLst>
                                          <p:attrName>ppt_w</p:attrName>
                                        </p:attrNameLst>
                                      </p:cBhvr>
                                      <p:tavLst>
                                        <p:tav tm="0">
                                          <p:val>
                                            <p:fltVal val="0"/>
                                          </p:val>
                                        </p:tav>
                                        <p:tav tm="100000">
                                          <p:val>
                                            <p:strVal val="#ppt_w"/>
                                          </p:val>
                                        </p:tav>
                                      </p:tavLst>
                                    </p:anim>
                                    <p:anim calcmode="lin" valueType="num">
                                      <p:cBhvr>
                                        <p:cTn id="32" dur="1000" fill="hold"/>
                                        <p:tgtEl>
                                          <p:spTgt spid="1028"/>
                                        </p:tgtEl>
                                        <p:attrNameLst>
                                          <p:attrName>ppt_h</p:attrName>
                                        </p:attrNameLst>
                                      </p:cBhvr>
                                      <p:tavLst>
                                        <p:tav tm="0">
                                          <p:val>
                                            <p:fltVal val="0"/>
                                          </p:val>
                                        </p:tav>
                                        <p:tav tm="100000">
                                          <p:val>
                                            <p:strVal val="#ppt_h"/>
                                          </p:val>
                                        </p:tav>
                                      </p:tavLst>
                                    </p:anim>
                                    <p:anim calcmode="lin" valueType="num">
                                      <p:cBhvr>
                                        <p:cTn id="33" dur="1000" fill="hold"/>
                                        <p:tgtEl>
                                          <p:spTgt spid="1028"/>
                                        </p:tgtEl>
                                        <p:attrNameLst>
                                          <p:attrName>style.rotation</p:attrName>
                                        </p:attrNameLst>
                                      </p:cBhvr>
                                      <p:tavLst>
                                        <p:tav tm="0">
                                          <p:val>
                                            <p:fltVal val="90"/>
                                          </p:val>
                                        </p:tav>
                                        <p:tav tm="100000">
                                          <p:val>
                                            <p:fltVal val="0"/>
                                          </p:val>
                                        </p:tav>
                                      </p:tavLst>
                                    </p:anim>
                                    <p:animEffect transition="in" filter="fade">
                                      <p:cBhvr>
                                        <p:cTn id="34" dur="1000"/>
                                        <p:tgtEl>
                                          <p:spTgt spid="1028"/>
                                        </p:tgtEl>
                                      </p:cBhvr>
                                    </p:animEffect>
                                  </p:childTnLst>
                                </p:cTn>
                              </p:par>
                              <p:par>
                                <p:cTn id="35" presetID="22" presetClass="entr" presetSubtype="8" fill="hold" nodeType="withEffect">
                                  <p:stCondLst>
                                    <p:cond delay="310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1000"/>
                                        <p:tgtEl>
                                          <p:spTgt spid="19"/>
                                        </p:tgtEl>
                                      </p:cBhvr>
                                    </p:animEffect>
                                  </p:childTnLst>
                                </p:cTn>
                              </p:par>
                              <p:par>
                                <p:cTn id="38" presetID="22" presetClass="entr" presetSubtype="1" fill="hold" grpId="0" nodeType="withEffect">
                                  <p:stCondLst>
                                    <p:cond delay="4200"/>
                                  </p:stCondLst>
                                  <p:childTnLst>
                                    <p:set>
                                      <p:cBhvr>
                                        <p:cTn id="39" dur="1" fill="hold">
                                          <p:stCondLst>
                                            <p:cond delay="0"/>
                                          </p:stCondLst>
                                        </p:cTn>
                                        <p:tgtEl>
                                          <p:spTgt spid="56"/>
                                        </p:tgtEl>
                                        <p:attrNameLst>
                                          <p:attrName>style.visibility</p:attrName>
                                        </p:attrNameLst>
                                      </p:cBhvr>
                                      <p:to>
                                        <p:strVal val="visible"/>
                                      </p:to>
                                    </p:set>
                                    <p:animEffect transition="in" filter="wipe(up)">
                                      <p:cBhvr>
                                        <p:cTn id="40" dur="1000"/>
                                        <p:tgtEl>
                                          <p:spTgt spid="56"/>
                                        </p:tgtEl>
                                      </p:cBhvr>
                                    </p:animEffect>
                                  </p:childTnLst>
                                </p:cTn>
                              </p:par>
                              <p:par>
                                <p:cTn id="41" presetID="22" presetClass="exit" presetSubtype="4" fill="hold" grpId="1" nodeType="withEffect">
                                  <p:stCondLst>
                                    <p:cond delay="6300"/>
                                  </p:stCondLst>
                                  <p:childTnLst>
                                    <p:animEffect transition="out" filter="wipe(down)">
                                      <p:cBhvr>
                                        <p:cTn id="42" dur="1000"/>
                                        <p:tgtEl>
                                          <p:spTgt spid="56"/>
                                        </p:tgtEl>
                                      </p:cBhvr>
                                    </p:animEffect>
                                    <p:set>
                                      <p:cBhvr>
                                        <p:cTn id="43" dur="1" fill="hold">
                                          <p:stCondLst>
                                            <p:cond delay="999"/>
                                          </p:stCondLst>
                                        </p:cTn>
                                        <p:tgtEl>
                                          <p:spTgt spid="56"/>
                                        </p:tgtEl>
                                        <p:attrNameLst>
                                          <p:attrName>style.visibility</p:attrName>
                                        </p:attrNameLst>
                                      </p:cBhvr>
                                      <p:to>
                                        <p:strVal val="hidden"/>
                                      </p:to>
                                    </p:set>
                                  </p:childTnLst>
                                </p:cTn>
                              </p:par>
                              <p:par>
                                <p:cTn id="44" presetID="53" presetClass="entr" presetSubtype="16" fill="hold" grpId="1" nodeType="withEffect">
                                  <p:stCondLst>
                                    <p:cond delay="74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animEffect transition="in" filter="fade">
                                      <p:cBhvr>
                                        <p:cTn id="48" dur="500"/>
                                        <p:tgtEl>
                                          <p:spTgt spid="31"/>
                                        </p:tgtEl>
                                      </p:cBhvr>
                                    </p:animEffect>
                                  </p:childTnLst>
                                </p:cTn>
                              </p:par>
                              <p:par>
                                <p:cTn id="49" presetID="53" presetClass="entr" presetSubtype="16" fill="hold" nodeType="withEffect">
                                  <p:stCondLst>
                                    <p:cond delay="74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Effect transition="in" filter="fade">
                                      <p:cBhvr>
                                        <p:cTn id="53" dur="500"/>
                                        <p:tgtEl>
                                          <p:spTgt spid="36"/>
                                        </p:tgtEl>
                                      </p:cBhvr>
                                    </p:animEffect>
                                  </p:childTnLst>
                                </p:cTn>
                              </p:par>
                              <p:par>
                                <p:cTn id="54" presetID="22" presetClass="entr" presetSubtype="1" fill="hold" grpId="0" nodeType="withEffect">
                                  <p:stCondLst>
                                    <p:cond delay="800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1000"/>
                                        <p:tgtEl>
                                          <p:spTgt spid="21"/>
                                        </p:tgtEl>
                                      </p:cBhvr>
                                    </p:animEffect>
                                  </p:childTnLst>
                                </p:cTn>
                              </p:par>
                              <p:par>
                                <p:cTn id="57" presetID="22" presetClass="exit" presetSubtype="4" fill="hold" grpId="1" nodeType="withEffect">
                                  <p:stCondLst>
                                    <p:cond delay="9900"/>
                                  </p:stCondLst>
                                  <p:childTnLst>
                                    <p:animEffect transition="out" filter="wipe(down)">
                                      <p:cBhvr>
                                        <p:cTn id="58" dur="1000"/>
                                        <p:tgtEl>
                                          <p:spTgt spid="21"/>
                                        </p:tgtEl>
                                      </p:cBhvr>
                                    </p:animEffect>
                                    <p:set>
                                      <p:cBhvr>
                                        <p:cTn id="59" dur="1" fill="hold">
                                          <p:stCondLst>
                                            <p:cond delay="999"/>
                                          </p:stCondLst>
                                        </p:cTn>
                                        <p:tgtEl>
                                          <p:spTgt spid="21"/>
                                        </p:tgtEl>
                                        <p:attrNameLst>
                                          <p:attrName>style.visibility</p:attrName>
                                        </p:attrNameLst>
                                      </p:cBhvr>
                                      <p:to>
                                        <p:strVal val="hidden"/>
                                      </p:to>
                                    </p:set>
                                  </p:childTnLst>
                                </p:cTn>
                              </p:par>
                              <p:par>
                                <p:cTn id="60" presetID="22" presetClass="entr" presetSubtype="1" fill="hold" grpId="0" nodeType="withEffect">
                                  <p:stCondLst>
                                    <p:cond delay="11000"/>
                                  </p:stCondLst>
                                  <p:childTnLst>
                                    <p:set>
                                      <p:cBhvr>
                                        <p:cTn id="61" dur="1" fill="hold">
                                          <p:stCondLst>
                                            <p:cond delay="0"/>
                                          </p:stCondLst>
                                        </p:cTn>
                                        <p:tgtEl>
                                          <p:spTgt spid="6"/>
                                        </p:tgtEl>
                                        <p:attrNameLst>
                                          <p:attrName>style.visibility</p:attrName>
                                        </p:attrNameLst>
                                      </p:cBhvr>
                                      <p:to>
                                        <p:strVal val="visible"/>
                                      </p:to>
                                    </p:set>
                                    <p:animEffect transition="in" filter="wipe(up)">
                                      <p:cBhvr>
                                        <p:cTn id="62" dur="500"/>
                                        <p:tgtEl>
                                          <p:spTgt spid="6"/>
                                        </p:tgtEl>
                                      </p:cBhvr>
                                    </p:animEffect>
                                  </p:childTnLst>
                                </p:cTn>
                              </p:par>
                              <p:par>
                                <p:cTn id="63" presetID="38" presetClass="path" presetSubtype="0" accel="50000" decel="50000" fill="hold" grpId="0" nodeType="withEffect">
                                  <p:stCondLst>
                                    <p:cond delay="11600"/>
                                  </p:stCondLst>
                                  <p:childTnLst>
                                    <p:animMotion origin="layout" path="M -0.0007 0.00069 L -0.34896 0.00602 " pathEditMode="relative" rAng="0" ptsTypes="FF">
                                      <p:cBhvr>
                                        <p:cTn id="64" dur="2000" fill="hold"/>
                                        <p:tgtEl>
                                          <p:spTgt spid="31"/>
                                        </p:tgtEl>
                                        <p:attrNameLst>
                                          <p:attrName>ppt_x</p:attrName>
                                          <p:attrName>ppt_y</p:attrName>
                                        </p:attrNameLst>
                                      </p:cBhvr>
                                      <p:rCtr x="-17413" y="255"/>
                                    </p:animMotion>
                                  </p:childTnLst>
                                </p:cTn>
                              </p:par>
                              <p:par>
                                <p:cTn id="65" presetID="31" presetClass="entr" presetSubtype="0" fill="hold" grpId="0" nodeType="withEffect">
                                  <p:stCondLst>
                                    <p:cond delay="13700"/>
                                  </p:stCondLst>
                                  <p:childTnLst>
                                    <p:set>
                                      <p:cBhvr>
                                        <p:cTn id="66" dur="1" fill="hold">
                                          <p:stCondLst>
                                            <p:cond delay="0"/>
                                          </p:stCondLst>
                                        </p:cTn>
                                        <p:tgtEl>
                                          <p:spTgt spid="2051"/>
                                        </p:tgtEl>
                                        <p:attrNameLst>
                                          <p:attrName>style.visibility</p:attrName>
                                        </p:attrNameLst>
                                      </p:cBhvr>
                                      <p:to>
                                        <p:strVal val="visible"/>
                                      </p:to>
                                    </p:set>
                                    <p:anim calcmode="lin" valueType="num">
                                      <p:cBhvr>
                                        <p:cTn id="67" dur="1000" fill="hold"/>
                                        <p:tgtEl>
                                          <p:spTgt spid="2051"/>
                                        </p:tgtEl>
                                        <p:attrNameLst>
                                          <p:attrName>ppt_w</p:attrName>
                                        </p:attrNameLst>
                                      </p:cBhvr>
                                      <p:tavLst>
                                        <p:tav tm="0">
                                          <p:val>
                                            <p:fltVal val="0"/>
                                          </p:val>
                                        </p:tav>
                                        <p:tav tm="100000">
                                          <p:val>
                                            <p:strVal val="#ppt_w"/>
                                          </p:val>
                                        </p:tav>
                                      </p:tavLst>
                                    </p:anim>
                                    <p:anim calcmode="lin" valueType="num">
                                      <p:cBhvr>
                                        <p:cTn id="68" dur="1000" fill="hold"/>
                                        <p:tgtEl>
                                          <p:spTgt spid="2051"/>
                                        </p:tgtEl>
                                        <p:attrNameLst>
                                          <p:attrName>ppt_h</p:attrName>
                                        </p:attrNameLst>
                                      </p:cBhvr>
                                      <p:tavLst>
                                        <p:tav tm="0">
                                          <p:val>
                                            <p:fltVal val="0"/>
                                          </p:val>
                                        </p:tav>
                                        <p:tav tm="100000">
                                          <p:val>
                                            <p:strVal val="#ppt_h"/>
                                          </p:val>
                                        </p:tav>
                                      </p:tavLst>
                                    </p:anim>
                                    <p:anim calcmode="lin" valueType="num">
                                      <p:cBhvr>
                                        <p:cTn id="69" dur="1000" fill="hold"/>
                                        <p:tgtEl>
                                          <p:spTgt spid="2051"/>
                                        </p:tgtEl>
                                        <p:attrNameLst>
                                          <p:attrName>style.rotation</p:attrName>
                                        </p:attrNameLst>
                                      </p:cBhvr>
                                      <p:tavLst>
                                        <p:tav tm="0">
                                          <p:val>
                                            <p:fltVal val="90"/>
                                          </p:val>
                                        </p:tav>
                                        <p:tav tm="100000">
                                          <p:val>
                                            <p:fltVal val="0"/>
                                          </p:val>
                                        </p:tav>
                                      </p:tavLst>
                                    </p:anim>
                                    <p:animEffect transition="in" filter="fade">
                                      <p:cBhvr>
                                        <p:cTn id="70" dur="1000"/>
                                        <p:tgtEl>
                                          <p:spTgt spid="2051"/>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xit" presetSubtype="0" fill="hold" grpId="1" nodeType="clickEffect">
                                  <p:stCondLst>
                                    <p:cond delay="0"/>
                                  </p:stCondLst>
                                  <p:childTnLst>
                                    <p:anim calcmode="lin" valueType="num">
                                      <p:cBhvr>
                                        <p:cTn id="74" dur="1000"/>
                                        <p:tgtEl>
                                          <p:spTgt spid="2051"/>
                                        </p:tgtEl>
                                        <p:attrNameLst>
                                          <p:attrName>ppt_w</p:attrName>
                                        </p:attrNameLst>
                                      </p:cBhvr>
                                      <p:tavLst>
                                        <p:tav tm="0">
                                          <p:val>
                                            <p:strVal val="ppt_w"/>
                                          </p:val>
                                        </p:tav>
                                        <p:tav tm="100000">
                                          <p:val>
                                            <p:fltVal val="0"/>
                                          </p:val>
                                        </p:tav>
                                      </p:tavLst>
                                    </p:anim>
                                    <p:anim calcmode="lin" valueType="num">
                                      <p:cBhvr>
                                        <p:cTn id="75" dur="1000"/>
                                        <p:tgtEl>
                                          <p:spTgt spid="2051"/>
                                        </p:tgtEl>
                                        <p:attrNameLst>
                                          <p:attrName>ppt_h</p:attrName>
                                        </p:attrNameLst>
                                      </p:cBhvr>
                                      <p:tavLst>
                                        <p:tav tm="0">
                                          <p:val>
                                            <p:strVal val="ppt_h"/>
                                          </p:val>
                                        </p:tav>
                                        <p:tav tm="100000">
                                          <p:val>
                                            <p:fltVal val="0"/>
                                          </p:val>
                                        </p:tav>
                                      </p:tavLst>
                                    </p:anim>
                                    <p:anim calcmode="lin" valueType="num">
                                      <p:cBhvr>
                                        <p:cTn id="76" dur="1000"/>
                                        <p:tgtEl>
                                          <p:spTgt spid="2051"/>
                                        </p:tgtEl>
                                        <p:attrNameLst>
                                          <p:attrName>style.rotation</p:attrName>
                                        </p:attrNameLst>
                                      </p:cBhvr>
                                      <p:tavLst>
                                        <p:tav tm="0">
                                          <p:val>
                                            <p:fltVal val="0"/>
                                          </p:val>
                                        </p:tav>
                                        <p:tav tm="100000">
                                          <p:val>
                                            <p:fltVal val="90"/>
                                          </p:val>
                                        </p:tav>
                                      </p:tavLst>
                                    </p:anim>
                                    <p:animEffect transition="out" filter="fade">
                                      <p:cBhvr>
                                        <p:cTn id="77" dur="1000"/>
                                        <p:tgtEl>
                                          <p:spTgt spid="2051"/>
                                        </p:tgtEl>
                                      </p:cBhvr>
                                    </p:animEffect>
                                    <p:set>
                                      <p:cBhvr>
                                        <p:cTn id="78" dur="1" fill="hold">
                                          <p:stCondLst>
                                            <p:cond delay="999"/>
                                          </p:stCondLst>
                                        </p:cTn>
                                        <p:tgtEl>
                                          <p:spTgt spid="2051"/>
                                        </p:tgtEl>
                                        <p:attrNameLst>
                                          <p:attrName>style.visibility</p:attrName>
                                        </p:attrNameLst>
                                      </p:cBhvr>
                                      <p:to>
                                        <p:strVal val="hidden"/>
                                      </p:to>
                                    </p:set>
                                  </p:childTnLst>
                                </p:cTn>
                              </p:par>
                              <p:par>
                                <p:cTn id="79" presetID="22" presetClass="entr" presetSubtype="1" fill="hold" grpId="0" nodeType="withEffect">
                                  <p:stCondLst>
                                    <p:cond delay="1100"/>
                                  </p:stCondLst>
                                  <p:childTnLst>
                                    <p:set>
                                      <p:cBhvr>
                                        <p:cTn id="80" dur="1" fill="hold">
                                          <p:stCondLst>
                                            <p:cond delay="0"/>
                                          </p:stCondLst>
                                        </p:cTn>
                                        <p:tgtEl>
                                          <p:spTgt spid="14"/>
                                        </p:tgtEl>
                                        <p:attrNameLst>
                                          <p:attrName>style.visibility</p:attrName>
                                        </p:attrNameLst>
                                      </p:cBhvr>
                                      <p:to>
                                        <p:strVal val="visible"/>
                                      </p:to>
                                    </p:set>
                                    <p:animEffect transition="in" filter="wipe(up)">
                                      <p:cBhvr>
                                        <p:cTn id="81" dur="1000"/>
                                        <p:tgtEl>
                                          <p:spTgt spid="14"/>
                                        </p:tgtEl>
                                      </p:cBhvr>
                                    </p:animEffect>
                                  </p:childTnLst>
                                </p:cTn>
                              </p:par>
                              <p:par>
                                <p:cTn id="82" presetID="42" presetClass="path" presetSubtype="0" accel="50000" decel="50000" fill="hold" grpId="2" nodeType="withEffect">
                                  <p:stCondLst>
                                    <p:cond delay="2100"/>
                                  </p:stCondLst>
                                  <p:childTnLst>
                                    <p:animMotion origin="layout" path="M -0.34878 0.00601 L -0.34931 0.07754 " pathEditMode="relative" rAng="0" ptsTypes="AA">
                                      <p:cBhvr>
                                        <p:cTn id="83" dur="1000" fill="hold"/>
                                        <p:tgtEl>
                                          <p:spTgt spid="31"/>
                                        </p:tgtEl>
                                        <p:attrNameLst>
                                          <p:attrName>ppt_x</p:attrName>
                                          <p:attrName>ppt_y</p:attrName>
                                        </p:attrNameLst>
                                      </p:cBhvr>
                                      <p:rCtr x="-35" y="3565"/>
                                    </p:animMotion>
                                  </p:childTnLst>
                                </p:cTn>
                              </p:par>
                              <p:par>
                                <p:cTn id="84" presetID="31" presetClass="entr" presetSubtype="0" fill="hold" grpId="0" nodeType="withEffect">
                                  <p:stCondLst>
                                    <p:cond delay="3100"/>
                                  </p:stCondLst>
                                  <p:childTnLst>
                                    <p:set>
                                      <p:cBhvr>
                                        <p:cTn id="85" dur="1" fill="hold">
                                          <p:stCondLst>
                                            <p:cond delay="0"/>
                                          </p:stCondLst>
                                        </p:cTn>
                                        <p:tgtEl>
                                          <p:spTgt spid="40"/>
                                        </p:tgtEl>
                                        <p:attrNameLst>
                                          <p:attrName>style.visibility</p:attrName>
                                        </p:attrNameLst>
                                      </p:cBhvr>
                                      <p:to>
                                        <p:strVal val="visible"/>
                                      </p:to>
                                    </p:set>
                                    <p:anim calcmode="lin" valueType="num">
                                      <p:cBhvr>
                                        <p:cTn id="86" dur="1000" fill="hold"/>
                                        <p:tgtEl>
                                          <p:spTgt spid="40"/>
                                        </p:tgtEl>
                                        <p:attrNameLst>
                                          <p:attrName>ppt_w</p:attrName>
                                        </p:attrNameLst>
                                      </p:cBhvr>
                                      <p:tavLst>
                                        <p:tav tm="0">
                                          <p:val>
                                            <p:fltVal val="0"/>
                                          </p:val>
                                        </p:tav>
                                        <p:tav tm="100000">
                                          <p:val>
                                            <p:strVal val="#ppt_w"/>
                                          </p:val>
                                        </p:tav>
                                      </p:tavLst>
                                    </p:anim>
                                    <p:anim calcmode="lin" valueType="num">
                                      <p:cBhvr>
                                        <p:cTn id="87" dur="1000" fill="hold"/>
                                        <p:tgtEl>
                                          <p:spTgt spid="40"/>
                                        </p:tgtEl>
                                        <p:attrNameLst>
                                          <p:attrName>ppt_h</p:attrName>
                                        </p:attrNameLst>
                                      </p:cBhvr>
                                      <p:tavLst>
                                        <p:tav tm="0">
                                          <p:val>
                                            <p:fltVal val="0"/>
                                          </p:val>
                                        </p:tav>
                                        <p:tav tm="100000">
                                          <p:val>
                                            <p:strVal val="#ppt_h"/>
                                          </p:val>
                                        </p:tav>
                                      </p:tavLst>
                                    </p:anim>
                                    <p:anim calcmode="lin" valueType="num">
                                      <p:cBhvr>
                                        <p:cTn id="88" dur="1000" fill="hold"/>
                                        <p:tgtEl>
                                          <p:spTgt spid="40"/>
                                        </p:tgtEl>
                                        <p:attrNameLst>
                                          <p:attrName>style.rotation</p:attrName>
                                        </p:attrNameLst>
                                      </p:cBhvr>
                                      <p:tavLst>
                                        <p:tav tm="0">
                                          <p:val>
                                            <p:fltVal val="90"/>
                                          </p:val>
                                        </p:tav>
                                        <p:tav tm="100000">
                                          <p:val>
                                            <p:fltVal val="0"/>
                                          </p:val>
                                        </p:tav>
                                      </p:tavLst>
                                    </p:anim>
                                    <p:animEffect transition="in" filter="fade">
                                      <p:cBhvr>
                                        <p:cTn id="89" dur="1000"/>
                                        <p:tgtEl>
                                          <p:spTgt spid="40"/>
                                        </p:tgtEl>
                                      </p:cBhvr>
                                    </p:animEffect>
                                  </p:childTnLst>
                                </p:cTn>
                              </p:par>
                            </p:childTnLst>
                          </p:cTn>
                        </p:par>
                      </p:childTnLst>
                    </p:cTn>
                  </p:par>
                  <p:par>
                    <p:cTn id="90" fill="hold">
                      <p:stCondLst>
                        <p:cond delay="indefinite"/>
                      </p:stCondLst>
                      <p:childTnLst>
                        <p:par>
                          <p:cTn id="91" fill="hold">
                            <p:stCondLst>
                              <p:cond delay="0"/>
                            </p:stCondLst>
                            <p:childTnLst>
                              <p:par>
                                <p:cTn id="92" presetID="31" presetClass="exit" presetSubtype="0" fill="hold" grpId="1" nodeType="clickEffect">
                                  <p:stCondLst>
                                    <p:cond delay="0"/>
                                  </p:stCondLst>
                                  <p:childTnLst>
                                    <p:anim calcmode="lin" valueType="num">
                                      <p:cBhvr>
                                        <p:cTn id="93" dur="1000"/>
                                        <p:tgtEl>
                                          <p:spTgt spid="40"/>
                                        </p:tgtEl>
                                        <p:attrNameLst>
                                          <p:attrName>ppt_w</p:attrName>
                                        </p:attrNameLst>
                                      </p:cBhvr>
                                      <p:tavLst>
                                        <p:tav tm="0">
                                          <p:val>
                                            <p:strVal val="ppt_w"/>
                                          </p:val>
                                        </p:tav>
                                        <p:tav tm="100000">
                                          <p:val>
                                            <p:fltVal val="0"/>
                                          </p:val>
                                        </p:tav>
                                      </p:tavLst>
                                    </p:anim>
                                    <p:anim calcmode="lin" valueType="num">
                                      <p:cBhvr>
                                        <p:cTn id="94" dur="1000"/>
                                        <p:tgtEl>
                                          <p:spTgt spid="40"/>
                                        </p:tgtEl>
                                        <p:attrNameLst>
                                          <p:attrName>ppt_h</p:attrName>
                                        </p:attrNameLst>
                                      </p:cBhvr>
                                      <p:tavLst>
                                        <p:tav tm="0">
                                          <p:val>
                                            <p:strVal val="ppt_h"/>
                                          </p:val>
                                        </p:tav>
                                        <p:tav tm="100000">
                                          <p:val>
                                            <p:fltVal val="0"/>
                                          </p:val>
                                        </p:tav>
                                      </p:tavLst>
                                    </p:anim>
                                    <p:anim calcmode="lin" valueType="num">
                                      <p:cBhvr>
                                        <p:cTn id="95" dur="1000"/>
                                        <p:tgtEl>
                                          <p:spTgt spid="40"/>
                                        </p:tgtEl>
                                        <p:attrNameLst>
                                          <p:attrName>style.rotation</p:attrName>
                                        </p:attrNameLst>
                                      </p:cBhvr>
                                      <p:tavLst>
                                        <p:tav tm="0">
                                          <p:val>
                                            <p:fltVal val="0"/>
                                          </p:val>
                                        </p:tav>
                                        <p:tav tm="100000">
                                          <p:val>
                                            <p:fltVal val="90"/>
                                          </p:val>
                                        </p:tav>
                                      </p:tavLst>
                                    </p:anim>
                                    <p:animEffect transition="out" filter="fade">
                                      <p:cBhvr>
                                        <p:cTn id="96" dur="1000"/>
                                        <p:tgtEl>
                                          <p:spTgt spid="40"/>
                                        </p:tgtEl>
                                      </p:cBhvr>
                                    </p:animEffect>
                                    <p:set>
                                      <p:cBhvr>
                                        <p:cTn id="97" dur="1" fill="hold">
                                          <p:stCondLst>
                                            <p:cond delay="999"/>
                                          </p:stCondLst>
                                        </p:cTn>
                                        <p:tgtEl>
                                          <p:spTgt spid="40"/>
                                        </p:tgtEl>
                                        <p:attrNameLst>
                                          <p:attrName>style.visibility</p:attrName>
                                        </p:attrNameLst>
                                      </p:cBhvr>
                                      <p:to>
                                        <p:strVal val="hidden"/>
                                      </p:to>
                                    </p:set>
                                  </p:childTnLst>
                                </p:cTn>
                              </p:par>
                              <p:par>
                                <p:cTn id="98" presetID="22" presetClass="entr" presetSubtype="1" fill="hold" grpId="0" nodeType="withEffect">
                                  <p:stCondLst>
                                    <p:cond delay="1100"/>
                                  </p:stCondLst>
                                  <p:childTnLst>
                                    <p:set>
                                      <p:cBhvr>
                                        <p:cTn id="99" dur="1" fill="hold">
                                          <p:stCondLst>
                                            <p:cond delay="0"/>
                                          </p:stCondLst>
                                        </p:cTn>
                                        <p:tgtEl>
                                          <p:spTgt spid="15"/>
                                        </p:tgtEl>
                                        <p:attrNameLst>
                                          <p:attrName>style.visibility</p:attrName>
                                        </p:attrNameLst>
                                      </p:cBhvr>
                                      <p:to>
                                        <p:strVal val="visible"/>
                                      </p:to>
                                    </p:set>
                                    <p:animEffect transition="in" filter="wipe(up)">
                                      <p:cBhvr>
                                        <p:cTn id="100" dur="1000"/>
                                        <p:tgtEl>
                                          <p:spTgt spid="15"/>
                                        </p:tgtEl>
                                      </p:cBhvr>
                                    </p:animEffect>
                                  </p:childTnLst>
                                </p:cTn>
                              </p:par>
                              <p:par>
                                <p:cTn id="101" presetID="42" presetClass="path" presetSubtype="0" accel="50000" decel="50000" fill="hold" grpId="3" nodeType="withEffect">
                                  <p:stCondLst>
                                    <p:cond delay="2100"/>
                                  </p:stCondLst>
                                  <p:childTnLst>
                                    <p:animMotion origin="layout" path="M -0.34931 0.07754 L -0.34809 0.153 " pathEditMode="relative" rAng="0" ptsTypes="AA">
                                      <p:cBhvr>
                                        <p:cTn id="102" dur="1000" fill="hold"/>
                                        <p:tgtEl>
                                          <p:spTgt spid="31"/>
                                        </p:tgtEl>
                                        <p:attrNameLst>
                                          <p:attrName>ppt_x</p:attrName>
                                          <p:attrName>ppt_y</p:attrName>
                                        </p:attrNameLst>
                                      </p:cBhvr>
                                      <p:rCtr x="52" y="3773"/>
                                    </p:animMotion>
                                  </p:childTnLst>
                                </p:cTn>
                              </p:par>
                              <p:par>
                                <p:cTn id="103" presetID="31" presetClass="entr" presetSubtype="0" fill="hold" grpId="0" nodeType="withEffect">
                                  <p:stCondLst>
                                    <p:cond delay="3100"/>
                                  </p:stCondLst>
                                  <p:childTnLst>
                                    <p:set>
                                      <p:cBhvr>
                                        <p:cTn id="104" dur="1" fill="hold">
                                          <p:stCondLst>
                                            <p:cond delay="0"/>
                                          </p:stCondLst>
                                        </p:cTn>
                                        <p:tgtEl>
                                          <p:spTgt spid="43"/>
                                        </p:tgtEl>
                                        <p:attrNameLst>
                                          <p:attrName>style.visibility</p:attrName>
                                        </p:attrNameLst>
                                      </p:cBhvr>
                                      <p:to>
                                        <p:strVal val="visible"/>
                                      </p:to>
                                    </p:set>
                                    <p:anim calcmode="lin" valueType="num">
                                      <p:cBhvr>
                                        <p:cTn id="105" dur="1000" fill="hold"/>
                                        <p:tgtEl>
                                          <p:spTgt spid="43"/>
                                        </p:tgtEl>
                                        <p:attrNameLst>
                                          <p:attrName>ppt_w</p:attrName>
                                        </p:attrNameLst>
                                      </p:cBhvr>
                                      <p:tavLst>
                                        <p:tav tm="0">
                                          <p:val>
                                            <p:fltVal val="0"/>
                                          </p:val>
                                        </p:tav>
                                        <p:tav tm="100000">
                                          <p:val>
                                            <p:strVal val="#ppt_w"/>
                                          </p:val>
                                        </p:tav>
                                      </p:tavLst>
                                    </p:anim>
                                    <p:anim calcmode="lin" valueType="num">
                                      <p:cBhvr>
                                        <p:cTn id="106" dur="1000" fill="hold"/>
                                        <p:tgtEl>
                                          <p:spTgt spid="43"/>
                                        </p:tgtEl>
                                        <p:attrNameLst>
                                          <p:attrName>ppt_h</p:attrName>
                                        </p:attrNameLst>
                                      </p:cBhvr>
                                      <p:tavLst>
                                        <p:tav tm="0">
                                          <p:val>
                                            <p:fltVal val="0"/>
                                          </p:val>
                                        </p:tav>
                                        <p:tav tm="100000">
                                          <p:val>
                                            <p:strVal val="#ppt_h"/>
                                          </p:val>
                                        </p:tav>
                                      </p:tavLst>
                                    </p:anim>
                                    <p:anim calcmode="lin" valueType="num">
                                      <p:cBhvr>
                                        <p:cTn id="107" dur="1000" fill="hold"/>
                                        <p:tgtEl>
                                          <p:spTgt spid="43"/>
                                        </p:tgtEl>
                                        <p:attrNameLst>
                                          <p:attrName>style.rotation</p:attrName>
                                        </p:attrNameLst>
                                      </p:cBhvr>
                                      <p:tavLst>
                                        <p:tav tm="0">
                                          <p:val>
                                            <p:fltVal val="90"/>
                                          </p:val>
                                        </p:tav>
                                        <p:tav tm="100000">
                                          <p:val>
                                            <p:fltVal val="0"/>
                                          </p:val>
                                        </p:tav>
                                      </p:tavLst>
                                    </p:anim>
                                    <p:animEffect transition="in" filter="fade">
                                      <p:cBhvr>
                                        <p:cTn id="108" dur="10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31" presetClass="exit" presetSubtype="0" fill="hold" grpId="1" nodeType="clickEffect">
                                  <p:stCondLst>
                                    <p:cond delay="0"/>
                                  </p:stCondLst>
                                  <p:childTnLst>
                                    <p:anim calcmode="lin" valueType="num">
                                      <p:cBhvr>
                                        <p:cTn id="112" dur="1000"/>
                                        <p:tgtEl>
                                          <p:spTgt spid="43"/>
                                        </p:tgtEl>
                                        <p:attrNameLst>
                                          <p:attrName>ppt_w</p:attrName>
                                        </p:attrNameLst>
                                      </p:cBhvr>
                                      <p:tavLst>
                                        <p:tav tm="0">
                                          <p:val>
                                            <p:strVal val="ppt_w"/>
                                          </p:val>
                                        </p:tav>
                                        <p:tav tm="100000">
                                          <p:val>
                                            <p:fltVal val="0"/>
                                          </p:val>
                                        </p:tav>
                                      </p:tavLst>
                                    </p:anim>
                                    <p:anim calcmode="lin" valueType="num">
                                      <p:cBhvr>
                                        <p:cTn id="113" dur="1000"/>
                                        <p:tgtEl>
                                          <p:spTgt spid="43"/>
                                        </p:tgtEl>
                                        <p:attrNameLst>
                                          <p:attrName>ppt_h</p:attrName>
                                        </p:attrNameLst>
                                      </p:cBhvr>
                                      <p:tavLst>
                                        <p:tav tm="0">
                                          <p:val>
                                            <p:strVal val="ppt_h"/>
                                          </p:val>
                                        </p:tav>
                                        <p:tav tm="100000">
                                          <p:val>
                                            <p:fltVal val="0"/>
                                          </p:val>
                                        </p:tav>
                                      </p:tavLst>
                                    </p:anim>
                                    <p:anim calcmode="lin" valueType="num">
                                      <p:cBhvr>
                                        <p:cTn id="114" dur="1000"/>
                                        <p:tgtEl>
                                          <p:spTgt spid="43"/>
                                        </p:tgtEl>
                                        <p:attrNameLst>
                                          <p:attrName>style.rotation</p:attrName>
                                        </p:attrNameLst>
                                      </p:cBhvr>
                                      <p:tavLst>
                                        <p:tav tm="0">
                                          <p:val>
                                            <p:fltVal val="0"/>
                                          </p:val>
                                        </p:tav>
                                        <p:tav tm="100000">
                                          <p:val>
                                            <p:fltVal val="90"/>
                                          </p:val>
                                        </p:tav>
                                      </p:tavLst>
                                    </p:anim>
                                    <p:animEffect transition="out" filter="fade">
                                      <p:cBhvr>
                                        <p:cTn id="115" dur="1000"/>
                                        <p:tgtEl>
                                          <p:spTgt spid="43"/>
                                        </p:tgtEl>
                                      </p:cBhvr>
                                    </p:animEffect>
                                    <p:set>
                                      <p:cBhvr>
                                        <p:cTn id="116" dur="1" fill="hold">
                                          <p:stCondLst>
                                            <p:cond delay="999"/>
                                          </p:stCondLst>
                                        </p:cTn>
                                        <p:tgtEl>
                                          <p:spTgt spid="43"/>
                                        </p:tgtEl>
                                        <p:attrNameLst>
                                          <p:attrName>style.visibility</p:attrName>
                                        </p:attrNameLst>
                                      </p:cBhvr>
                                      <p:to>
                                        <p:strVal val="hidden"/>
                                      </p:to>
                                    </p:set>
                                  </p:childTnLst>
                                </p:cTn>
                              </p:par>
                              <p:par>
                                <p:cTn id="117" presetID="22" presetClass="entr" presetSubtype="1" fill="hold" grpId="0" nodeType="withEffect">
                                  <p:stCondLst>
                                    <p:cond delay="1100"/>
                                  </p:stCondLst>
                                  <p:childTnLst>
                                    <p:set>
                                      <p:cBhvr>
                                        <p:cTn id="118" dur="1" fill="hold">
                                          <p:stCondLst>
                                            <p:cond delay="0"/>
                                          </p:stCondLst>
                                        </p:cTn>
                                        <p:tgtEl>
                                          <p:spTgt spid="16"/>
                                        </p:tgtEl>
                                        <p:attrNameLst>
                                          <p:attrName>style.visibility</p:attrName>
                                        </p:attrNameLst>
                                      </p:cBhvr>
                                      <p:to>
                                        <p:strVal val="visible"/>
                                      </p:to>
                                    </p:set>
                                    <p:animEffect transition="in" filter="wipe(up)">
                                      <p:cBhvr>
                                        <p:cTn id="119" dur="1000"/>
                                        <p:tgtEl>
                                          <p:spTgt spid="16"/>
                                        </p:tgtEl>
                                      </p:cBhvr>
                                    </p:animEffect>
                                  </p:childTnLst>
                                </p:cTn>
                              </p:par>
                              <p:par>
                                <p:cTn id="120" presetID="42" presetClass="path" presetSubtype="0" accel="50000" decel="50000" fill="hold" grpId="4" nodeType="withEffect">
                                  <p:stCondLst>
                                    <p:cond delay="2200"/>
                                  </p:stCondLst>
                                  <p:childTnLst>
                                    <p:animMotion origin="layout" path="M -0.34774 0.15555 L -0.34931 0.22685 " pathEditMode="relative" rAng="0" ptsTypes="AA">
                                      <p:cBhvr>
                                        <p:cTn id="121" dur="1000" fill="hold"/>
                                        <p:tgtEl>
                                          <p:spTgt spid="31"/>
                                        </p:tgtEl>
                                        <p:attrNameLst>
                                          <p:attrName>ppt_x</p:attrName>
                                          <p:attrName>ppt_y</p:attrName>
                                        </p:attrNameLst>
                                      </p:cBhvr>
                                      <p:rCtr x="-87" y="3565"/>
                                    </p:animMotion>
                                  </p:childTnLst>
                                </p:cTn>
                              </p:par>
                              <p:par>
                                <p:cTn id="122" presetID="31" presetClass="entr" presetSubtype="0" fill="hold" grpId="0" nodeType="withEffect">
                                  <p:stCondLst>
                                    <p:cond delay="3300"/>
                                  </p:stCondLst>
                                  <p:childTnLst>
                                    <p:set>
                                      <p:cBhvr>
                                        <p:cTn id="123" dur="1" fill="hold">
                                          <p:stCondLst>
                                            <p:cond delay="0"/>
                                          </p:stCondLst>
                                        </p:cTn>
                                        <p:tgtEl>
                                          <p:spTgt spid="45"/>
                                        </p:tgtEl>
                                        <p:attrNameLst>
                                          <p:attrName>style.visibility</p:attrName>
                                        </p:attrNameLst>
                                      </p:cBhvr>
                                      <p:to>
                                        <p:strVal val="visible"/>
                                      </p:to>
                                    </p:set>
                                    <p:anim calcmode="lin" valueType="num">
                                      <p:cBhvr>
                                        <p:cTn id="124" dur="1000" fill="hold"/>
                                        <p:tgtEl>
                                          <p:spTgt spid="45"/>
                                        </p:tgtEl>
                                        <p:attrNameLst>
                                          <p:attrName>ppt_w</p:attrName>
                                        </p:attrNameLst>
                                      </p:cBhvr>
                                      <p:tavLst>
                                        <p:tav tm="0">
                                          <p:val>
                                            <p:fltVal val="0"/>
                                          </p:val>
                                        </p:tav>
                                        <p:tav tm="100000">
                                          <p:val>
                                            <p:strVal val="#ppt_w"/>
                                          </p:val>
                                        </p:tav>
                                      </p:tavLst>
                                    </p:anim>
                                    <p:anim calcmode="lin" valueType="num">
                                      <p:cBhvr>
                                        <p:cTn id="125" dur="1000" fill="hold"/>
                                        <p:tgtEl>
                                          <p:spTgt spid="45"/>
                                        </p:tgtEl>
                                        <p:attrNameLst>
                                          <p:attrName>ppt_h</p:attrName>
                                        </p:attrNameLst>
                                      </p:cBhvr>
                                      <p:tavLst>
                                        <p:tav tm="0">
                                          <p:val>
                                            <p:fltVal val="0"/>
                                          </p:val>
                                        </p:tav>
                                        <p:tav tm="100000">
                                          <p:val>
                                            <p:strVal val="#ppt_h"/>
                                          </p:val>
                                        </p:tav>
                                      </p:tavLst>
                                    </p:anim>
                                    <p:anim calcmode="lin" valueType="num">
                                      <p:cBhvr>
                                        <p:cTn id="126" dur="1000" fill="hold"/>
                                        <p:tgtEl>
                                          <p:spTgt spid="45"/>
                                        </p:tgtEl>
                                        <p:attrNameLst>
                                          <p:attrName>style.rotation</p:attrName>
                                        </p:attrNameLst>
                                      </p:cBhvr>
                                      <p:tavLst>
                                        <p:tav tm="0">
                                          <p:val>
                                            <p:fltVal val="90"/>
                                          </p:val>
                                        </p:tav>
                                        <p:tav tm="100000">
                                          <p:val>
                                            <p:fltVal val="0"/>
                                          </p:val>
                                        </p:tav>
                                      </p:tavLst>
                                    </p:anim>
                                    <p:animEffect transition="in" filter="fade">
                                      <p:cBhvr>
                                        <p:cTn id="127" dur="1000"/>
                                        <p:tgtEl>
                                          <p:spTgt spid="45"/>
                                        </p:tgtEl>
                                      </p:cBhvr>
                                    </p:animEffect>
                                  </p:childTnLst>
                                </p:cTn>
                              </p:par>
                            </p:childTnLst>
                          </p:cTn>
                        </p:par>
                      </p:childTnLst>
                    </p:cTn>
                  </p:par>
                  <p:par>
                    <p:cTn id="128" fill="hold">
                      <p:stCondLst>
                        <p:cond delay="indefinite"/>
                      </p:stCondLst>
                      <p:childTnLst>
                        <p:par>
                          <p:cTn id="129" fill="hold">
                            <p:stCondLst>
                              <p:cond delay="0"/>
                            </p:stCondLst>
                            <p:childTnLst>
                              <p:par>
                                <p:cTn id="130" presetID="31" presetClass="exit" presetSubtype="0" fill="hold" grpId="1" nodeType="clickEffect">
                                  <p:stCondLst>
                                    <p:cond delay="0"/>
                                  </p:stCondLst>
                                  <p:childTnLst>
                                    <p:anim calcmode="lin" valueType="num">
                                      <p:cBhvr>
                                        <p:cTn id="131" dur="1000"/>
                                        <p:tgtEl>
                                          <p:spTgt spid="45"/>
                                        </p:tgtEl>
                                        <p:attrNameLst>
                                          <p:attrName>ppt_w</p:attrName>
                                        </p:attrNameLst>
                                      </p:cBhvr>
                                      <p:tavLst>
                                        <p:tav tm="0">
                                          <p:val>
                                            <p:strVal val="ppt_w"/>
                                          </p:val>
                                        </p:tav>
                                        <p:tav tm="100000">
                                          <p:val>
                                            <p:fltVal val="0"/>
                                          </p:val>
                                        </p:tav>
                                      </p:tavLst>
                                    </p:anim>
                                    <p:anim calcmode="lin" valueType="num">
                                      <p:cBhvr>
                                        <p:cTn id="132" dur="1000"/>
                                        <p:tgtEl>
                                          <p:spTgt spid="45"/>
                                        </p:tgtEl>
                                        <p:attrNameLst>
                                          <p:attrName>ppt_h</p:attrName>
                                        </p:attrNameLst>
                                      </p:cBhvr>
                                      <p:tavLst>
                                        <p:tav tm="0">
                                          <p:val>
                                            <p:strVal val="ppt_h"/>
                                          </p:val>
                                        </p:tav>
                                        <p:tav tm="100000">
                                          <p:val>
                                            <p:fltVal val="0"/>
                                          </p:val>
                                        </p:tav>
                                      </p:tavLst>
                                    </p:anim>
                                    <p:anim calcmode="lin" valueType="num">
                                      <p:cBhvr>
                                        <p:cTn id="133" dur="1000"/>
                                        <p:tgtEl>
                                          <p:spTgt spid="45"/>
                                        </p:tgtEl>
                                        <p:attrNameLst>
                                          <p:attrName>style.rotation</p:attrName>
                                        </p:attrNameLst>
                                      </p:cBhvr>
                                      <p:tavLst>
                                        <p:tav tm="0">
                                          <p:val>
                                            <p:fltVal val="0"/>
                                          </p:val>
                                        </p:tav>
                                        <p:tav tm="100000">
                                          <p:val>
                                            <p:fltVal val="90"/>
                                          </p:val>
                                        </p:tav>
                                      </p:tavLst>
                                    </p:anim>
                                    <p:animEffect transition="out" filter="fade">
                                      <p:cBhvr>
                                        <p:cTn id="134" dur="1000"/>
                                        <p:tgtEl>
                                          <p:spTgt spid="45"/>
                                        </p:tgtEl>
                                      </p:cBhvr>
                                    </p:animEffect>
                                    <p:set>
                                      <p:cBhvr>
                                        <p:cTn id="135" dur="1" fill="hold">
                                          <p:stCondLst>
                                            <p:cond delay="999"/>
                                          </p:stCondLst>
                                        </p:cTn>
                                        <p:tgtEl>
                                          <p:spTgt spid="45"/>
                                        </p:tgtEl>
                                        <p:attrNameLst>
                                          <p:attrName>style.visibility</p:attrName>
                                        </p:attrNameLst>
                                      </p:cBhvr>
                                      <p:to>
                                        <p:strVal val="hidden"/>
                                      </p:to>
                                    </p:set>
                                  </p:childTnLst>
                                </p:cTn>
                              </p:par>
                              <p:par>
                                <p:cTn id="136" presetID="22" presetClass="entr" presetSubtype="1" fill="hold" grpId="0" nodeType="withEffect">
                                  <p:stCondLst>
                                    <p:cond delay="1100"/>
                                  </p:stCondLst>
                                  <p:childTnLst>
                                    <p:set>
                                      <p:cBhvr>
                                        <p:cTn id="137" dur="1" fill="hold">
                                          <p:stCondLst>
                                            <p:cond delay="0"/>
                                          </p:stCondLst>
                                        </p:cTn>
                                        <p:tgtEl>
                                          <p:spTgt spid="18"/>
                                        </p:tgtEl>
                                        <p:attrNameLst>
                                          <p:attrName>style.visibility</p:attrName>
                                        </p:attrNameLst>
                                      </p:cBhvr>
                                      <p:to>
                                        <p:strVal val="visible"/>
                                      </p:to>
                                    </p:set>
                                    <p:animEffect transition="in" filter="wipe(up)">
                                      <p:cBhvr>
                                        <p:cTn id="138" dur="1000"/>
                                        <p:tgtEl>
                                          <p:spTgt spid="18"/>
                                        </p:tgtEl>
                                      </p:cBhvr>
                                    </p:animEffect>
                                  </p:childTnLst>
                                </p:cTn>
                              </p:par>
                              <p:par>
                                <p:cTn id="139" presetID="42" presetClass="path" presetSubtype="0" accel="50000" decel="50000" fill="hold" grpId="5" nodeType="withEffect">
                                  <p:stCondLst>
                                    <p:cond delay="2100"/>
                                  </p:stCondLst>
                                  <p:childTnLst>
                                    <p:animMotion origin="layout" path="M -0.34931 0.22916 L -0.34931 0.29814 " pathEditMode="relative" rAng="0" ptsTypes="AA">
                                      <p:cBhvr>
                                        <p:cTn id="140" dur="1000" fill="hold"/>
                                        <p:tgtEl>
                                          <p:spTgt spid="31"/>
                                        </p:tgtEl>
                                        <p:attrNameLst>
                                          <p:attrName>ppt_x</p:attrName>
                                          <p:attrName>ppt_y</p:attrName>
                                        </p:attrNameLst>
                                      </p:cBhvr>
                                      <p:rCtr x="0" y="3449"/>
                                    </p:animMotion>
                                  </p:childTnLst>
                                </p:cTn>
                              </p:par>
                              <p:par>
                                <p:cTn id="141" presetID="31" presetClass="entr" presetSubtype="0" fill="hold" grpId="0" nodeType="withEffect">
                                  <p:stCondLst>
                                    <p:cond delay="3200"/>
                                  </p:stCondLst>
                                  <p:childTnLst>
                                    <p:set>
                                      <p:cBhvr>
                                        <p:cTn id="142" dur="1" fill="hold">
                                          <p:stCondLst>
                                            <p:cond delay="0"/>
                                          </p:stCondLst>
                                        </p:cTn>
                                        <p:tgtEl>
                                          <p:spTgt spid="49"/>
                                        </p:tgtEl>
                                        <p:attrNameLst>
                                          <p:attrName>style.visibility</p:attrName>
                                        </p:attrNameLst>
                                      </p:cBhvr>
                                      <p:to>
                                        <p:strVal val="visible"/>
                                      </p:to>
                                    </p:set>
                                    <p:anim calcmode="lin" valueType="num">
                                      <p:cBhvr>
                                        <p:cTn id="143" dur="1000" fill="hold"/>
                                        <p:tgtEl>
                                          <p:spTgt spid="49"/>
                                        </p:tgtEl>
                                        <p:attrNameLst>
                                          <p:attrName>ppt_w</p:attrName>
                                        </p:attrNameLst>
                                      </p:cBhvr>
                                      <p:tavLst>
                                        <p:tav tm="0">
                                          <p:val>
                                            <p:fltVal val="0"/>
                                          </p:val>
                                        </p:tav>
                                        <p:tav tm="100000">
                                          <p:val>
                                            <p:strVal val="#ppt_w"/>
                                          </p:val>
                                        </p:tav>
                                      </p:tavLst>
                                    </p:anim>
                                    <p:anim calcmode="lin" valueType="num">
                                      <p:cBhvr>
                                        <p:cTn id="144" dur="1000" fill="hold"/>
                                        <p:tgtEl>
                                          <p:spTgt spid="49"/>
                                        </p:tgtEl>
                                        <p:attrNameLst>
                                          <p:attrName>ppt_h</p:attrName>
                                        </p:attrNameLst>
                                      </p:cBhvr>
                                      <p:tavLst>
                                        <p:tav tm="0">
                                          <p:val>
                                            <p:fltVal val="0"/>
                                          </p:val>
                                        </p:tav>
                                        <p:tav tm="100000">
                                          <p:val>
                                            <p:strVal val="#ppt_h"/>
                                          </p:val>
                                        </p:tav>
                                      </p:tavLst>
                                    </p:anim>
                                    <p:anim calcmode="lin" valueType="num">
                                      <p:cBhvr>
                                        <p:cTn id="145" dur="1000" fill="hold"/>
                                        <p:tgtEl>
                                          <p:spTgt spid="49"/>
                                        </p:tgtEl>
                                        <p:attrNameLst>
                                          <p:attrName>style.rotation</p:attrName>
                                        </p:attrNameLst>
                                      </p:cBhvr>
                                      <p:tavLst>
                                        <p:tav tm="0">
                                          <p:val>
                                            <p:fltVal val="90"/>
                                          </p:val>
                                        </p:tav>
                                        <p:tav tm="100000">
                                          <p:val>
                                            <p:fltVal val="0"/>
                                          </p:val>
                                        </p:tav>
                                      </p:tavLst>
                                    </p:anim>
                                    <p:animEffect transition="in" filter="fade">
                                      <p:cBhvr>
                                        <p:cTn id="146" dur="1000"/>
                                        <p:tgtEl>
                                          <p:spTgt spid="49"/>
                                        </p:tgtEl>
                                      </p:cBhvr>
                                    </p:animEffect>
                                  </p:childTnLst>
                                </p:cTn>
                              </p:par>
                            </p:childTnLst>
                          </p:cTn>
                        </p:par>
                      </p:childTnLst>
                    </p:cTn>
                  </p:par>
                  <p:par>
                    <p:cTn id="147" fill="hold">
                      <p:stCondLst>
                        <p:cond delay="indefinite"/>
                      </p:stCondLst>
                      <p:childTnLst>
                        <p:par>
                          <p:cTn id="148" fill="hold">
                            <p:stCondLst>
                              <p:cond delay="0"/>
                            </p:stCondLst>
                            <p:childTnLst>
                              <p:par>
                                <p:cTn id="149" presetID="31" presetClass="exit" presetSubtype="0" fill="hold" grpId="1" nodeType="clickEffect">
                                  <p:stCondLst>
                                    <p:cond delay="0"/>
                                  </p:stCondLst>
                                  <p:childTnLst>
                                    <p:anim calcmode="lin" valueType="num">
                                      <p:cBhvr>
                                        <p:cTn id="150" dur="1000"/>
                                        <p:tgtEl>
                                          <p:spTgt spid="49"/>
                                        </p:tgtEl>
                                        <p:attrNameLst>
                                          <p:attrName>ppt_w</p:attrName>
                                        </p:attrNameLst>
                                      </p:cBhvr>
                                      <p:tavLst>
                                        <p:tav tm="0">
                                          <p:val>
                                            <p:strVal val="ppt_w"/>
                                          </p:val>
                                        </p:tav>
                                        <p:tav tm="100000">
                                          <p:val>
                                            <p:fltVal val="0"/>
                                          </p:val>
                                        </p:tav>
                                      </p:tavLst>
                                    </p:anim>
                                    <p:anim calcmode="lin" valueType="num">
                                      <p:cBhvr>
                                        <p:cTn id="151" dur="1000"/>
                                        <p:tgtEl>
                                          <p:spTgt spid="49"/>
                                        </p:tgtEl>
                                        <p:attrNameLst>
                                          <p:attrName>ppt_h</p:attrName>
                                        </p:attrNameLst>
                                      </p:cBhvr>
                                      <p:tavLst>
                                        <p:tav tm="0">
                                          <p:val>
                                            <p:strVal val="ppt_h"/>
                                          </p:val>
                                        </p:tav>
                                        <p:tav tm="100000">
                                          <p:val>
                                            <p:fltVal val="0"/>
                                          </p:val>
                                        </p:tav>
                                      </p:tavLst>
                                    </p:anim>
                                    <p:anim calcmode="lin" valueType="num">
                                      <p:cBhvr>
                                        <p:cTn id="152" dur="1000"/>
                                        <p:tgtEl>
                                          <p:spTgt spid="49"/>
                                        </p:tgtEl>
                                        <p:attrNameLst>
                                          <p:attrName>style.rotation</p:attrName>
                                        </p:attrNameLst>
                                      </p:cBhvr>
                                      <p:tavLst>
                                        <p:tav tm="0">
                                          <p:val>
                                            <p:fltVal val="0"/>
                                          </p:val>
                                        </p:tav>
                                        <p:tav tm="100000">
                                          <p:val>
                                            <p:fltVal val="90"/>
                                          </p:val>
                                        </p:tav>
                                      </p:tavLst>
                                    </p:anim>
                                    <p:animEffect transition="out" filter="fade">
                                      <p:cBhvr>
                                        <p:cTn id="153" dur="1000"/>
                                        <p:tgtEl>
                                          <p:spTgt spid="49"/>
                                        </p:tgtEl>
                                      </p:cBhvr>
                                    </p:animEffect>
                                    <p:set>
                                      <p:cBhvr>
                                        <p:cTn id="154" dur="1" fill="hold">
                                          <p:stCondLst>
                                            <p:cond delay="999"/>
                                          </p:stCondLst>
                                        </p:cTn>
                                        <p:tgtEl>
                                          <p:spTgt spid="49"/>
                                        </p:tgtEl>
                                        <p:attrNameLst>
                                          <p:attrName>style.visibility</p:attrName>
                                        </p:attrNameLst>
                                      </p:cBhvr>
                                      <p:to>
                                        <p:strVal val="hidden"/>
                                      </p:to>
                                    </p:set>
                                  </p:childTnLst>
                                </p:cTn>
                              </p:par>
                              <p:par>
                                <p:cTn id="155" presetID="35" presetClass="path" presetSubtype="0" accel="50000" decel="50000" fill="hold" grpId="8" nodeType="withEffect">
                                  <p:stCondLst>
                                    <p:cond delay="1000"/>
                                  </p:stCondLst>
                                  <p:childTnLst>
                                    <p:animMotion origin="layout" path="M -0.34601 0.29768 L -0.48038 0.29768 " pathEditMode="relative" rAng="0" ptsTypes="AA">
                                      <p:cBhvr>
                                        <p:cTn id="156" dur="1000" fill="hold"/>
                                        <p:tgtEl>
                                          <p:spTgt spid="31"/>
                                        </p:tgtEl>
                                        <p:attrNameLst>
                                          <p:attrName>ppt_x</p:attrName>
                                          <p:attrName>ppt_y</p:attrName>
                                        </p:attrNameLst>
                                      </p:cBhvr>
                                      <p:rCtr x="-6719" y="0"/>
                                    </p:animMotion>
                                  </p:childTnLst>
                                </p:cTn>
                              </p:par>
                              <p:par>
                                <p:cTn id="157" presetID="22" presetClass="entr" presetSubtype="2" fill="hold" grpId="1" nodeType="withEffect">
                                  <p:stCondLst>
                                    <p:cond delay="2000"/>
                                  </p:stCondLst>
                                  <p:childTnLst>
                                    <p:set>
                                      <p:cBhvr>
                                        <p:cTn id="158" dur="1" fill="hold">
                                          <p:stCondLst>
                                            <p:cond delay="0"/>
                                          </p:stCondLst>
                                        </p:cTn>
                                        <p:tgtEl>
                                          <p:spTgt spid="57"/>
                                        </p:tgtEl>
                                        <p:attrNameLst>
                                          <p:attrName>style.visibility</p:attrName>
                                        </p:attrNameLst>
                                      </p:cBhvr>
                                      <p:to>
                                        <p:strVal val="visible"/>
                                      </p:to>
                                    </p:set>
                                    <p:animEffect transition="in" filter="wipe(right)">
                                      <p:cBhvr>
                                        <p:cTn id="159" dur="1000"/>
                                        <p:tgtEl>
                                          <p:spTgt spid="57"/>
                                        </p:tgtEl>
                                      </p:cBhvr>
                                    </p:animEffect>
                                  </p:childTnLst>
                                </p:cTn>
                              </p:par>
                              <p:par>
                                <p:cTn id="160" presetID="59" presetClass="path" presetSubtype="0" accel="50000" decel="50000" fill="hold" grpId="0" nodeType="withEffect">
                                  <p:stCondLst>
                                    <p:cond delay="2500"/>
                                  </p:stCondLst>
                                  <p:childTnLst>
                                    <p:animMotion origin="layout" path="M 0.0125 0.00347 C 0.12986 -0.02546 0.15104 0.02708 0.18507 0.02708 C 0.21997 0.0588 0.22292 0.06158 0.25261 0.06759 C 0.2882 0.08472 0.29792 0.06458 0.33299 0.06458 C 0.36701 0.06458 0.55174 -0.03125 0.5842 0.03542 " pathEditMode="relative" rAng="0" ptsTypes="fffff">
                                      <p:cBhvr>
                                        <p:cTn id="161" dur="2000" fill="hold"/>
                                        <p:tgtEl>
                                          <p:spTgt spid="57"/>
                                        </p:tgtEl>
                                        <p:attrNameLst>
                                          <p:attrName>ppt_x</p:attrName>
                                          <p:attrName>ppt_y</p:attrName>
                                        </p:attrNameLst>
                                      </p:cBhvr>
                                      <p:rCtr x="28576" y="2315"/>
                                    </p:animMotion>
                                  </p:childTnLst>
                                </p:cTn>
                              </p:par>
                              <p:par>
                                <p:cTn id="162" presetID="22" presetClass="exit" presetSubtype="2" fill="hold" grpId="2" nodeType="withEffect">
                                  <p:stCondLst>
                                    <p:cond delay="3600"/>
                                  </p:stCondLst>
                                  <p:childTnLst>
                                    <p:animEffect transition="out" filter="wipe(right)">
                                      <p:cBhvr>
                                        <p:cTn id="163" dur="1000"/>
                                        <p:tgtEl>
                                          <p:spTgt spid="57"/>
                                        </p:tgtEl>
                                      </p:cBhvr>
                                    </p:animEffect>
                                    <p:set>
                                      <p:cBhvr>
                                        <p:cTn id="164" dur="1" fill="hold">
                                          <p:stCondLst>
                                            <p:cond delay="999"/>
                                          </p:stCondLst>
                                        </p:cTn>
                                        <p:tgtEl>
                                          <p:spTgt spid="57"/>
                                        </p:tgtEl>
                                        <p:attrNameLst>
                                          <p:attrName>style.visibility</p:attrName>
                                        </p:attrNameLst>
                                      </p:cBhvr>
                                      <p:to>
                                        <p:strVal val="hidden"/>
                                      </p:to>
                                    </p:set>
                                  </p:childTnLst>
                                </p:cTn>
                              </p:par>
                              <p:par>
                                <p:cTn id="165" presetID="22" presetClass="entr" presetSubtype="1" fill="hold" grpId="0" nodeType="withEffect">
                                  <p:stCondLst>
                                    <p:cond delay="470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1000"/>
                                        <p:tgtEl>
                                          <p:spTgt spid="58"/>
                                        </p:tgtEl>
                                      </p:cBhvr>
                                    </p:animEffect>
                                  </p:childTnLst>
                                </p:cTn>
                              </p:par>
                              <p:par>
                                <p:cTn id="168" presetID="22" presetClass="exit" presetSubtype="4" fill="hold" grpId="1" nodeType="withEffect">
                                  <p:stCondLst>
                                    <p:cond delay="6600"/>
                                  </p:stCondLst>
                                  <p:childTnLst>
                                    <p:animEffect transition="out" filter="wipe(down)">
                                      <p:cBhvr>
                                        <p:cTn id="169" dur="1000"/>
                                        <p:tgtEl>
                                          <p:spTgt spid="58"/>
                                        </p:tgtEl>
                                      </p:cBhvr>
                                    </p:animEffect>
                                    <p:set>
                                      <p:cBhvr>
                                        <p:cTn id="170" dur="1" fill="hold">
                                          <p:stCondLst>
                                            <p:cond delay="999"/>
                                          </p:stCondLst>
                                        </p:cTn>
                                        <p:tgtEl>
                                          <p:spTgt spid="58"/>
                                        </p:tgtEl>
                                        <p:attrNameLst>
                                          <p:attrName>style.visibility</p:attrName>
                                        </p:attrNameLst>
                                      </p:cBhvr>
                                      <p:to>
                                        <p:strVal val="hidden"/>
                                      </p:to>
                                    </p:set>
                                  </p:childTnLst>
                                </p:cTn>
                              </p:par>
                              <p:par>
                                <p:cTn id="171" presetID="22" presetClass="entr" presetSubtype="4" fill="hold" nodeType="withEffect">
                                  <p:stCondLst>
                                    <p:cond delay="7600"/>
                                  </p:stCondLst>
                                  <p:childTnLst>
                                    <p:set>
                                      <p:cBhvr>
                                        <p:cTn id="172" dur="1" fill="hold">
                                          <p:stCondLst>
                                            <p:cond delay="0"/>
                                          </p:stCondLst>
                                        </p:cTn>
                                        <p:tgtEl>
                                          <p:spTgt spid="1029"/>
                                        </p:tgtEl>
                                        <p:attrNameLst>
                                          <p:attrName>style.visibility</p:attrName>
                                        </p:attrNameLst>
                                      </p:cBhvr>
                                      <p:to>
                                        <p:strVal val="visible"/>
                                      </p:to>
                                    </p:set>
                                    <p:animEffect transition="in" filter="wipe(down)">
                                      <p:cBhvr>
                                        <p:cTn id="173" dur="2000"/>
                                        <p:tgtEl>
                                          <p:spTgt spid="1029"/>
                                        </p:tgtEl>
                                      </p:cBhvr>
                                    </p:animEffect>
                                  </p:childTnLst>
                                </p:cTn>
                              </p:par>
                              <p:par>
                                <p:cTn id="174" presetID="22" presetClass="entr" presetSubtype="1" fill="hold" grpId="0" nodeType="withEffect">
                                  <p:stCondLst>
                                    <p:cond delay="9600"/>
                                  </p:stCondLst>
                                  <p:childTnLst>
                                    <p:set>
                                      <p:cBhvr>
                                        <p:cTn id="175" dur="1" fill="hold">
                                          <p:stCondLst>
                                            <p:cond delay="0"/>
                                          </p:stCondLst>
                                        </p:cTn>
                                        <p:tgtEl>
                                          <p:spTgt spid="59"/>
                                        </p:tgtEl>
                                        <p:attrNameLst>
                                          <p:attrName>style.visibility</p:attrName>
                                        </p:attrNameLst>
                                      </p:cBhvr>
                                      <p:to>
                                        <p:strVal val="visible"/>
                                      </p:to>
                                    </p:set>
                                    <p:animEffect transition="in" filter="wipe(up)">
                                      <p:cBhvr>
                                        <p:cTn id="176"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31" grpId="3" animBg="1"/>
      <p:bldP spid="31" grpId="4" animBg="1"/>
      <p:bldP spid="31" grpId="5" animBg="1"/>
      <p:bldP spid="31" grpId="8" animBg="1"/>
      <p:bldP spid="4" grpId="0" animBg="1"/>
      <p:bldP spid="4" grpId="1" animBg="1"/>
      <p:bldP spid="10" grpId="0"/>
      <p:bldP spid="2051" grpId="0" animBg="1"/>
      <p:bldP spid="2051" grpId="1" animBg="1"/>
      <p:bldP spid="40" grpId="0" animBg="1"/>
      <p:bldP spid="40" grpId="1" animBg="1"/>
      <p:bldP spid="43" grpId="0" animBg="1"/>
      <p:bldP spid="43" grpId="1" animBg="1"/>
      <p:bldP spid="45" grpId="0" animBg="1"/>
      <p:bldP spid="45" grpId="1" animBg="1"/>
      <p:bldP spid="49" grpId="0" animBg="1"/>
      <p:bldP spid="49" grpId="1" animBg="1"/>
      <p:bldP spid="16" grpId="0" animBg="1"/>
      <p:bldP spid="15" grpId="0" animBg="1"/>
      <p:bldP spid="14" grpId="0" animBg="1"/>
      <p:bldP spid="6" grpId="0" animBg="1"/>
      <p:bldP spid="18" grpId="0" animBg="1"/>
      <p:bldP spid="21" grpId="0" animBg="1"/>
      <p:bldP spid="21" grpId="1" animBg="1"/>
      <p:bldP spid="56" grpId="0" animBg="1"/>
      <p:bldP spid="56" grpId="1" animBg="1"/>
      <p:bldP spid="57" grpId="0"/>
      <p:bldP spid="57" grpId="1"/>
      <p:bldP spid="57" grpId="2"/>
      <p:bldP spid="58" grpId="0" animBg="1"/>
      <p:bldP spid="58" grpId="1" animBg="1"/>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62000" y="381000"/>
            <a:ext cx="7772400" cy="707886"/>
          </a:xfrm>
          <a:prstGeom prst="rect">
            <a:avLst/>
          </a:prstGeom>
          <a:noFill/>
          <a:ln>
            <a:noFill/>
          </a:ln>
          <a:effectLst>
            <a:outerShdw blurRad="225425" dist="50800" dir="5220000" algn="ctr">
              <a:srgbClr val="000000">
                <a:alpha val="33000"/>
              </a:srgbClr>
            </a:outerShdw>
          </a:effectLst>
          <a:scene3d>
            <a:camera prst="perspectiveRelaxed"/>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a:ln w="11430"/>
                <a:solidFill>
                  <a:schemeClr val="tx2">
                    <a:lumMod val="75000"/>
                  </a:schemeClr>
                </a:solidFill>
                <a:effectLst>
                  <a:outerShdw blurRad="76200" dist="50800" dir="5400000" algn="tl" rotWithShape="0">
                    <a:srgbClr val="000000">
                      <a:alpha val="65000"/>
                    </a:srgbClr>
                  </a:outerShdw>
                </a:effectLst>
              </a:rPr>
              <a:t>Protocols &amp; Protocols Architecture</a:t>
            </a:r>
          </a:p>
        </p:txBody>
      </p:sp>
      <p:grpSp>
        <p:nvGrpSpPr>
          <p:cNvPr id="2" name="Group 1"/>
          <p:cNvGrpSpPr/>
          <p:nvPr/>
        </p:nvGrpSpPr>
        <p:grpSpPr>
          <a:xfrm>
            <a:off x="493296" y="1600200"/>
            <a:ext cx="1828800" cy="1876424"/>
            <a:chOff x="1869830" y="1766888"/>
            <a:chExt cx="1828800" cy="1876424"/>
          </a:xfrm>
        </p:grpSpPr>
        <p:sp>
          <p:nvSpPr>
            <p:cNvPr id="22" name="Cube 21"/>
            <p:cNvSpPr/>
            <p:nvPr/>
          </p:nvSpPr>
          <p:spPr>
            <a:xfrm>
              <a:off x="1869830" y="1766888"/>
              <a:ext cx="1828800" cy="533400"/>
            </a:xfrm>
            <a:prstGeom prst="cube">
              <a:avLst>
                <a:gd name="adj" fmla="val 14286"/>
              </a:avLst>
            </a:prstGeom>
            <a:solidFill>
              <a:schemeClr val="tx1">
                <a:lumMod val="85000"/>
                <a:lumOff val="15000"/>
              </a:schemeClr>
            </a:solid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Application</a:t>
              </a:r>
            </a:p>
          </p:txBody>
        </p:sp>
        <p:sp>
          <p:nvSpPr>
            <p:cNvPr id="23" name="Cube 22"/>
            <p:cNvSpPr/>
            <p:nvPr/>
          </p:nvSpPr>
          <p:spPr>
            <a:xfrm>
              <a:off x="1869830" y="2424112"/>
              <a:ext cx="1828800" cy="533400"/>
            </a:xfrm>
            <a:prstGeom prst="cube">
              <a:avLst>
                <a:gd name="adj" fmla="val 14286"/>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t>Presentation</a:t>
              </a:r>
            </a:p>
          </p:txBody>
        </p:sp>
        <p:sp>
          <p:nvSpPr>
            <p:cNvPr id="24" name="Cube 23"/>
            <p:cNvSpPr/>
            <p:nvPr/>
          </p:nvSpPr>
          <p:spPr>
            <a:xfrm>
              <a:off x="1869830" y="3109912"/>
              <a:ext cx="1828800" cy="533400"/>
            </a:xfrm>
            <a:prstGeom prst="cube">
              <a:avLst>
                <a:gd name="adj" fmla="val 1428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Session</a:t>
              </a:r>
            </a:p>
          </p:txBody>
        </p:sp>
      </p:grpSp>
      <p:sp>
        <p:nvSpPr>
          <p:cNvPr id="25" name="Cube 24"/>
          <p:cNvSpPr/>
          <p:nvPr/>
        </p:nvSpPr>
        <p:spPr>
          <a:xfrm>
            <a:off x="493296" y="3629024"/>
            <a:ext cx="1828800" cy="533400"/>
          </a:xfrm>
          <a:prstGeom prst="cube">
            <a:avLst>
              <a:gd name="adj" fmla="val 14286"/>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smtClean="0"/>
              <a:t>Transport</a:t>
            </a:r>
          </a:p>
        </p:txBody>
      </p:sp>
      <p:sp>
        <p:nvSpPr>
          <p:cNvPr id="26" name="Cube 25"/>
          <p:cNvSpPr/>
          <p:nvPr/>
        </p:nvSpPr>
        <p:spPr>
          <a:xfrm>
            <a:off x="493296" y="4314824"/>
            <a:ext cx="1828800" cy="533400"/>
          </a:xfrm>
          <a:prstGeom prst="cube">
            <a:avLst>
              <a:gd name="adj" fmla="val 1428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Network</a:t>
            </a:r>
          </a:p>
        </p:txBody>
      </p:sp>
      <p:grpSp>
        <p:nvGrpSpPr>
          <p:cNvPr id="3" name="Group 2"/>
          <p:cNvGrpSpPr/>
          <p:nvPr/>
        </p:nvGrpSpPr>
        <p:grpSpPr>
          <a:xfrm>
            <a:off x="493296" y="5000624"/>
            <a:ext cx="1828800" cy="1233488"/>
            <a:chOff x="1869830" y="5167312"/>
            <a:chExt cx="1828800" cy="1233488"/>
          </a:xfrm>
        </p:grpSpPr>
        <p:sp>
          <p:nvSpPr>
            <p:cNvPr id="27" name="Cube 26"/>
            <p:cNvSpPr/>
            <p:nvPr/>
          </p:nvSpPr>
          <p:spPr>
            <a:xfrm>
              <a:off x="1869830" y="5167312"/>
              <a:ext cx="1828800" cy="533400"/>
            </a:xfrm>
            <a:prstGeom prst="cube">
              <a:avLst>
                <a:gd name="adj" fmla="val 14286"/>
              </a:avLst>
            </a:prstGeom>
            <a:solidFill>
              <a:schemeClr val="accent6">
                <a:lumMod val="75000"/>
              </a:schemeClr>
            </a:solidFill>
            <a:ln>
              <a:solidFill>
                <a:schemeClr val="accent6">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Data Link</a:t>
              </a:r>
            </a:p>
          </p:txBody>
        </p:sp>
        <p:sp>
          <p:nvSpPr>
            <p:cNvPr id="29" name="Cube 28"/>
            <p:cNvSpPr/>
            <p:nvPr/>
          </p:nvSpPr>
          <p:spPr>
            <a:xfrm>
              <a:off x="1869830" y="5867400"/>
              <a:ext cx="1828800" cy="533400"/>
            </a:xfrm>
            <a:prstGeom prst="cube">
              <a:avLst>
                <a:gd name="adj" fmla="val 14286"/>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Physical</a:t>
              </a:r>
            </a:p>
          </p:txBody>
        </p:sp>
      </p:grpSp>
      <p:sp>
        <p:nvSpPr>
          <p:cNvPr id="30" name="Cube 29"/>
          <p:cNvSpPr/>
          <p:nvPr/>
        </p:nvSpPr>
        <p:spPr>
          <a:xfrm>
            <a:off x="6737682" y="1600200"/>
            <a:ext cx="1828800" cy="1876424"/>
          </a:xfrm>
          <a:prstGeom prst="cube">
            <a:avLst>
              <a:gd name="adj" fmla="val 9022"/>
            </a:avLst>
          </a:prstGeom>
          <a:solidFill>
            <a:schemeClr val="tx1">
              <a:lumMod val="85000"/>
              <a:lumOff val="15000"/>
            </a:schemeClr>
          </a:solid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Application</a:t>
            </a:r>
          </a:p>
        </p:txBody>
      </p:sp>
      <p:sp>
        <p:nvSpPr>
          <p:cNvPr id="31" name="Cube 30"/>
          <p:cNvSpPr/>
          <p:nvPr/>
        </p:nvSpPr>
        <p:spPr>
          <a:xfrm>
            <a:off x="6737682" y="3629024"/>
            <a:ext cx="1828800" cy="533400"/>
          </a:xfrm>
          <a:prstGeom prst="cube">
            <a:avLst>
              <a:gd name="adj" fmla="val 14286"/>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smtClean="0"/>
              <a:t>Transport</a:t>
            </a:r>
          </a:p>
        </p:txBody>
      </p:sp>
      <p:sp>
        <p:nvSpPr>
          <p:cNvPr id="32" name="Cube 31"/>
          <p:cNvSpPr/>
          <p:nvPr/>
        </p:nvSpPr>
        <p:spPr>
          <a:xfrm>
            <a:off x="6737682" y="4954252"/>
            <a:ext cx="1828800" cy="1279860"/>
          </a:xfrm>
          <a:prstGeom prst="cube">
            <a:avLst>
              <a:gd name="adj" fmla="val 10526"/>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Network Access</a:t>
            </a:r>
          </a:p>
        </p:txBody>
      </p:sp>
      <p:sp>
        <p:nvSpPr>
          <p:cNvPr id="34" name="Cube 33"/>
          <p:cNvSpPr/>
          <p:nvPr/>
        </p:nvSpPr>
        <p:spPr>
          <a:xfrm>
            <a:off x="6756810" y="4314824"/>
            <a:ext cx="1828800" cy="533400"/>
          </a:xfrm>
          <a:prstGeom prst="cube">
            <a:avLst>
              <a:gd name="adj" fmla="val 14286"/>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t>Internet</a:t>
            </a:r>
          </a:p>
        </p:txBody>
      </p:sp>
      <p:grpSp>
        <p:nvGrpSpPr>
          <p:cNvPr id="55" name="Group 54"/>
          <p:cNvGrpSpPr/>
          <p:nvPr/>
        </p:nvGrpSpPr>
        <p:grpSpPr>
          <a:xfrm>
            <a:off x="2385012" y="1600200"/>
            <a:ext cx="4282662" cy="533400"/>
            <a:chOff x="2385012" y="1600200"/>
            <a:chExt cx="4282662" cy="533400"/>
          </a:xfrm>
        </p:grpSpPr>
        <p:sp>
          <p:nvSpPr>
            <p:cNvPr id="4" name="Cube 3"/>
            <p:cNvSpPr/>
            <p:nvPr/>
          </p:nvSpPr>
          <p:spPr>
            <a:xfrm>
              <a:off x="2385012" y="1600200"/>
              <a:ext cx="811378" cy="533400"/>
            </a:xfrm>
            <a:prstGeom prst="cube">
              <a:avLst>
                <a:gd name="adj" fmla="val 1597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HTTP</a:t>
              </a:r>
              <a:endParaRPr lang="en-US" b="1" dirty="0"/>
            </a:p>
          </p:txBody>
        </p:sp>
        <p:sp>
          <p:nvSpPr>
            <p:cNvPr id="35" name="Cube 34"/>
            <p:cNvSpPr/>
            <p:nvPr/>
          </p:nvSpPr>
          <p:spPr>
            <a:xfrm>
              <a:off x="3164306" y="1600200"/>
              <a:ext cx="609600" cy="533400"/>
            </a:xfrm>
            <a:prstGeom prst="cube">
              <a:avLst>
                <a:gd name="adj" fmla="val 1597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FTP</a:t>
              </a:r>
              <a:endParaRPr lang="en-US" b="1" dirty="0"/>
            </a:p>
          </p:txBody>
        </p:sp>
        <p:sp>
          <p:nvSpPr>
            <p:cNvPr id="36" name="Cube 35"/>
            <p:cNvSpPr/>
            <p:nvPr/>
          </p:nvSpPr>
          <p:spPr>
            <a:xfrm>
              <a:off x="3732548" y="1600200"/>
              <a:ext cx="811378" cy="533400"/>
            </a:xfrm>
            <a:prstGeom prst="cube">
              <a:avLst>
                <a:gd name="adj" fmla="val 1597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SMTP</a:t>
              </a:r>
              <a:endParaRPr lang="en-US" b="1" dirty="0"/>
            </a:p>
          </p:txBody>
        </p:sp>
        <p:sp>
          <p:nvSpPr>
            <p:cNvPr id="37" name="Cube 36"/>
            <p:cNvSpPr/>
            <p:nvPr/>
          </p:nvSpPr>
          <p:spPr>
            <a:xfrm>
              <a:off x="4500130" y="1600200"/>
              <a:ext cx="737616" cy="533400"/>
            </a:xfrm>
            <a:prstGeom prst="cube">
              <a:avLst>
                <a:gd name="adj" fmla="val 1597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DNS</a:t>
              </a:r>
              <a:endParaRPr lang="en-US" b="1" dirty="0"/>
            </a:p>
          </p:txBody>
        </p:sp>
        <p:sp>
          <p:nvSpPr>
            <p:cNvPr id="38" name="Cube 37"/>
            <p:cNvSpPr/>
            <p:nvPr/>
          </p:nvSpPr>
          <p:spPr>
            <a:xfrm>
              <a:off x="5205662" y="1600200"/>
              <a:ext cx="609600" cy="533400"/>
            </a:xfrm>
            <a:prstGeom prst="cube">
              <a:avLst>
                <a:gd name="adj" fmla="val 1597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RIP</a:t>
              </a:r>
              <a:endParaRPr lang="en-US" b="1" dirty="0"/>
            </a:p>
          </p:txBody>
        </p:sp>
        <p:sp>
          <p:nvSpPr>
            <p:cNvPr id="39" name="Cube 38"/>
            <p:cNvSpPr/>
            <p:nvPr/>
          </p:nvSpPr>
          <p:spPr>
            <a:xfrm>
              <a:off x="5775158" y="1600200"/>
              <a:ext cx="892516" cy="533400"/>
            </a:xfrm>
            <a:prstGeom prst="cube">
              <a:avLst>
                <a:gd name="adj" fmla="val 1597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SNMP</a:t>
              </a:r>
              <a:endParaRPr lang="en-US" b="1" dirty="0"/>
            </a:p>
          </p:txBody>
        </p:sp>
      </p:grpSp>
      <p:grpSp>
        <p:nvGrpSpPr>
          <p:cNvPr id="56" name="Group 55"/>
          <p:cNvGrpSpPr/>
          <p:nvPr/>
        </p:nvGrpSpPr>
        <p:grpSpPr>
          <a:xfrm>
            <a:off x="2366212" y="2269958"/>
            <a:ext cx="4301462" cy="535154"/>
            <a:chOff x="2366212" y="2269958"/>
            <a:chExt cx="4301462" cy="535154"/>
          </a:xfrm>
        </p:grpSpPr>
        <p:sp>
          <p:nvSpPr>
            <p:cNvPr id="42" name="Cube 41"/>
            <p:cNvSpPr/>
            <p:nvPr/>
          </p:nvSpPr>
          <p:spPr>
            <a:xfrm>
              <a:off x="2366212" y="2271712"/>
              <a:ext cx="2133918" cy="533400"/>
            </a:xfrm>
            <a:prstGeom prst="cube">
              <a:avLst>
                <a:gd name="adj" fmla="val 14286"/>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SSL</a:t>
              </a:r>
            </a:p>
          </p:txBody>
        </p:sp>
        <p:sp>
          <p:nvSpPr>
            <p:cNvPr id="43" name="Cube 42"/>
            <p:cNvSpPr/>
            <p:nvPr/>
          </p:nvSpPr>
          <p:spPr>
            <a:xfrm>
              <a:off x="4507514" y="2269958"/>
              <a:ext cx="2160160" cy="533400"/>
            </a:xfrm>
            <a:prstGeom prst="cube">
              <a:avLst>
                <a:gd name="adj" fmla="val 14286"/>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ASCII</a:t>
              </a:r>
            </a:p>
          </p:txBody>
        </p:sp>
      </p:grpSp>
      <p:grpSp>
        <p:nvGrpSpPr>
          <p:cNvPr id="57" name="Group 56"/>
          <p:cNvGrpSpPr/>
          <p:nvPr/>
        </p:nvGrpSpPr>
        <p:grpSpPr>
          <a:xfrm>
            <a:off x="2389956" y="2955758"/>
            <a:ext cx="4266004" cy="533400"/>
            <a:chOff x="2389956" y="2955758"/>
            <a:chExt cx="4266004" cy="533400"/>
          </a:xfrm>
        </p:grpSpPr>
        <p:sp>
          <p:nvSpPr>
            <p:cNvPr id="44" name="Cube 43"/>
            <p:cNvSpPr/>
            <p:nvPr/>
          </p:nvSpPr>
          <p:spPr>
            <a:xfrm>
              <a:off x="2389956" y="2955758"/>
              <a:ext cx="2815706" cy="533400"/>
            </a:xfrm>
            <a:prstGeom prst="cube">
              <a:avLst>
                <a:gd name="adj" fmla="val 14286"/>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Sockets</a:t>
              </a:r>
            </a:p>
          </p:txBody>
        </p:sp>
        <p:sp>
          <p:nvSpPr>
            <p:cNvPr id="45" name="Cube 44"/>
            <p:cNvSpPr/>
            <p:nvPr/>
          </p:nvSpPr>
          <p:spPr>
            <a:xfrm>
              <a:off x="5205662" y="2955758"/>
              <a:ext cx="1450298" cy="533400"/>
            </a:xfrm>
            <a:prstGeom prst="cube">
              <a:avLst>
                <a:gd name="adj" fmla="val 14286"/>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NetBIOS</a:t>
              </a:r>
            </a:p>
          </p:txBody>
        </p:sp>
      </p:grpSp>
      <p:grpSp>
        <p:nvGrpSpPr>
          <p:cNvPr id="58" name="Group 57"/>
          <p:cNvGrpSpPr/>
          <p:nvPr/>
        </p:nvGrpSpPr>
        <p:grpSpPr>
          <a:xfrm>
            <a:off x="2389956" y="3641558"/>
            <a:ext cx="4283560" cy="533400"/>
            <a:chOff x="2389956" y="3641558"/>
            <a:chExt cx="4283560" cy="533400"/>
          </a:xfrm>
        </p:grpSpPr>
        <p:sp>
          <p:nvSpPr>
            <p:cNvPr id="46" name="Cube 45"/>
            <p:cNvSpPr/>
            <p:nvPr/>
          </p:nvSpPr>
          <p:spPr>
            <a:xfrm>
              <a:off x="2389956" y="3641558"/>
              <a:ext cx="2110174" cy="533400"/>
            </a:xfrm>
            <a:prstGeom prst="cube">
              <a:avLst>
                <a:gd name="adj" fmla="val 14286"/>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TCP</a:t>
              </a:r>
            </a:p>
          </p:txBody>
        </p:sp>
        <p:sp>
          <p:nvSpPr>
            <p:cNvPr id="47" name="Cube 46"/>
            <p:cNvSpPr/>
            <p:nvPr/>
          </p:nvSpPr>
          <p:spPr>
            <a:xfrm>
              <a:off x="4500130" y="3641558"/>
              <a:ext cx="2173386" cy="533400"/>
            </a:xfrm>
            <a:prstGeom prst="cube">
              <a:avLst>
                <a:gd name="adj" fmla="val 14286"/>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UDP</a:t>
              </a:r>
            </a:p>
          </p:txBody>
        </p:sp>
      </p:grpSp>
      <p:grpSp>
        <p:nvGrpSpPr>
          <p:cNvPr id="59" name="Group 58"/>
          <p:cNvGrpSpPr/>
          <p:nvPr/>
        </p:nvGrpSpPr>
        <p:grpSpPr>
          <a:xfrm>
            <a:off x="2389957" y="4327358"/>
            <a:ext cx="4283559" cy="533400"/>
            <a:chOff x="2389957" y="4327358"/>
            <a:chExt cx="4283559" cy="533400"/>
          </a:xfrm>
        </p:grpSpPr>
        <p:sp>
          <p:nvSpPr>
            <p:cNvPr id="48" name="Cube 47"/>
            <p:cNvSpPr/>
            <p:nvPr/>
          </p:nvSpPr>
          <p:spPr>
            <a:xfrm>
              <a:off x="2389957" y="4327358"/>
              <a:ext cx="2110174" cy="533400"/>
            </a:xfrm>
            <a:prstGeom prst="cube">
              <a:avLst>
                <a:gd name="adj" fmla="val 14286"/>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IPv4(ICMP, IGMP)</a:t>
              </a:r>
            </a:p>
          </p:txBody>
        </p:sp>
        <p:sp>
          <p:nvSpPr>
            <p:cNvPr id="49" name="Cube 48"/>
            <p:cNvSpPr/>
            <p:nvPr/>
          </p:nvSpPr>
          <p:spPr>
            <a:xfrm>
              <a:off x="4500130" y="4327358"/>
              <a:ext cx="2173386" cy="533400"/>
            </a:xfrm>
            <a:prstGeom prst="cube">
              <a:avLst>
                <a:gd name="adj" fmla="val 14286"/>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IPv6(ND, MLD, ICMPv6)</a:t>
              </a:r>
            </a:p>
          </p:txBody>
        </p:sp>
      </p:grpSp>
      <p:grpSp>
        <p:nvGrpSpPr>
          <p:cNvPr id="60" name="Group 59"/>
          <p:cNvGrpSpPr/>
          <p:nvPr/>
        </p:nvGrpSpPr>
        <p:grpSpPr>
          <a:xfrm>
            <a:off x="2397016" y="5029200"/>
            <a:ext cx="4241366" cy="1204912"/>
            <a:chOff x="2397016" y="5029200"/>
            <a:chExt cx="4241366" cy="1204912"/>
          </a:xfrm>
        </p:grpSpPr>
        <p:sp>
          <p:nvSpPr>
            <p:cNvPr id="51" name="Cube 50"/>
            <p:cNvSpPr/>
            <p:nvPr/>
          </p:nvSpPr>
          <p:spPr>
            <a:xfrm>
              <a:off x="2397016" y="5029200"/>
              <a:ext cx="1004070" cy="1204912"/>
            </a:xfrm>
            <a:prstGeom prst="cube">
              <a:avLst>
                <a:gd name="adj" fmla="val 7629"/>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Ethernet</a:t>
              </a:r>
            </a:p>
          </p:txBody>
        </p:sp>
        <p:sp>
          <p:nvSpPr>
            <p:cNvPr id="52" name="Cube 51"/>
            <p:cNvSpPr/>
            <p:nvPr/>
          </p:nvSpPr>
          <p:spPr>
            <a:xfrm>
              <a:off x="3401086" y="5029200"/>
              <a:ext cx="1106428" cy="1204912"/>
            </a:xfrm>
            <a:prstGeom prst="cube">
              <a:avLst>
                <a:gd name="adj" fmla="val 7629"/>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802.11</a:t>
              </a:r>
            </a:p>
            <a:p>
              <a:pPr algn="ctr"/>
              <a:r>
                <a:rPr lang="en-US" b="1" dirty="0" smtClean="0"/>
                <a:t>Wireless LAN</a:t>
              </a:r>
            </a:p>
          </p:txBody>
        </p:sp>
        <p:sp>
          <p:nvSpPr>
            <p:cNvPr id="53" name="Cube 52"/>
            <p:cNvSpPr/>
            <p:nvPr/>
          </p:nvSpPr>
          <p:spPr>
            <a:xfrm>
              <a:off x="4527884" y="5029200"/>
              <a:ext cx="1004070" cy="1204912"/>
            </a:xfrm>
            <a:prstGeom prst="cube">
              <a:avLst>
                <a:gd name="adj" fmla="val 7629"/>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Frame Relay</a:t>
              </a:r>
            </a:p>
          </p:txBody>
        </p:sp>
        <p:sp>
          <p:nvSpPr>
            <p:cNvPr id="54" name="Cube 53"/>
            <p:cNvSpPr/>
            <p:nvPr/>
          </p:nvSpPr>
          <p:spPr>
            <a:xfrm>
              <a:off x="5531954" y="5029200"/>
              <a:ext cx="1106428" cy="1204912"/>
            </a:xfrm>
            <a:prstGeom prst="cube">
              <a:avLst>
                <a:gd name="adj" fmla="val 7629"/>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ATM</a:t>
              </a:r>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2" presetClass="entr" presetSubtype="1" fill="hold" nodeType="withEffect">
                                  <p:stCondLst>
                                    <p:cond delay="180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par>
                                <p:cTn id="13" presetID="22" presetClass="entr" presetSubtype="1" fill="hold" grpId="0" nodeType="withEffect">
                                  <p:stCondLst>
                                    <p:cond delay="380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par>
                                <p:cTn id="16" presetID="22" presetClass="entr" presetSubtype="1" fill="hold" nodeType="withEffect">
                                  <p:stCondLst>
                                    <p:cond delay="4400"/>
                                  </p:stCondLst>
                                  <p:childTnLst>
                                    <p:set>
                                      <p:cBhvr>
                                        <p:cTn id="17" dur="1" fill="hold">
                                          <p:stCondLst>
                                            <p:cond delay="0"/>
                                          </p:stCondLst>
                                        </p:cTn>
                                        <p:tgtEl>
                                          <p:spTgt spid="55"/>
                                        </p:tgtEl>
                                        <p:attrNameLst>
                                          <p:attrName>style.visibility</p:attrName>
                                        </p:attrNameLst>
                                      </p:cBhvr>
                                      <p:to>
                                        <p:strVal val="visible"/>
                                      </p:to>
                                    </p:set>
                                    <p:animEffect transition="in" filter="wipe(up)">
                                      <p:cBhvr>
                                        <p:cTn id="18" dur="1000"/>
                                        <p:tgtEl>
                                          <p:spTgt spid="55"/>
                                        </p:tgtEl>
                                      </p:cBhvr>
                                    </p:animEffect>
                                  </p:childTnLst>
                                </p:cTn>
                              </p:par>
                              <p:par>
                                <p:cTn id="19" presetID="22" presetClass="entr" presetSubtype="1" fill="hold" nodeType="withEffect">
                                  <p:stCondLst>
                                    <p:cond delay="5400"/>
                                  </p:stCondLst>
                                  <p:childTnLst>
                                    <p:set>
                                      <p:cBhvr>
                                        <p:cTn id="20" dur="1" fill="hold">
                                          <p:stCondLst>
                                            <p:cond delay="0"/>
                                          </p:stCondLst>
                                        </p:cTn>
                                        <p:tgtEl>
                                          <p:spTgt spid="56"/>
                                        </p:tgtEl>
                                        <p:attrNameLst>
                                          <p:attrName>style.visibility</p:attrName>
                                        </p:attrNameLst>
                                      </p:cBhvr>
                                      <p:to>
                                        <p:strVal val="visible"/>
                                      </p:to>
                                    </p:set>
                                    <p:animEffect transition="in" filter="wipe(up)">
                                      <p:cBhvr>
                                        <p:cTn id="21" dur="1000"/>
                                        <p:tgtEl>
                                          <p:spTgt spid="56"/>
                                        </p:tgtEl>
                                      </p:cBhvr>
                                    </p:animEffect>
                                  </p:childTnLst>
                                </p:cTn>
                              </p:par>
                              <p:par>
                                <p:cTn id="22" presetID="22" presetClass="entr" presetSubtype="1" fill="hold" nodeType="withEffect">
                                  <p:stCondLst>
                                    <p:cond delay="6400"/>
                                  </p:stCondLst>
                                  <p:childTnLst>
                                    <p:set>
                                      <p:cBhvr>
                                        <p:cTn id="23" dur="1" fill="hold">
                                          <p:stCondLst>
                                            <p:cond delay="0"/>
                                          </p:stCondLst>
                                        </p:cTn>
                                        <p:tgtEl>
                                          <p:spTgt spid="57"/>
                                        </p:tgtEl>
                                        <p:attrNameLst>
                                          <p:attrName>style.visibility</p:attrName>
                                        </p:attrNameLst>
                                      </p:cBhvr>
                                      <p:to>
                                        <p:strVal val="visible"/>
                                      </p:to>
                                    </p:set>
                                    <p:animEffect transition="in" filter="wipe(up)">
                                      <p:cBhvr>
                                        <p:cTn id="24" dur="1000"/>
                                        <p:tgtEl>
                                          <p:spTgt spid="57"/>
                                        </p:tgtEl>
                                      </p:cBhvr>
                                    </p:animEffect>
                                  </p:childTnLst>
                                </p:cTn>
                              </p:par>
                              <p:par>
                                <p:cTn id="25" presetID="22" presetClass="entr" presetSubtype="1" fill="hold" grpId="0" nodeType="withEffect">
                                  <p:stCondLst>
                                    <p:cond delay="750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1000"/>
                                        <p:tgtEl>
                                          <p:spTgt spid="25"/>
                                        </p:tgtEl>
                                      </p:cBhvr>
                                    </p:animEffect>
                                  </p:childTnLst>
                                </p:cTn>
                              </p:par>
                              <p:par>
                                <p:cTn id="28" presetID="22" presetClass="entr" presetSubtype="1" fill="hold" grpId="0" nodeType="withEffect">
                                  <p:stCondLst>
                                    <p:cond delay="8500"/>
                                  </p:stCondLst>
                                  <p:childTnLst>
                                    <p:set>
                                      <p:cBhvr>
                                        <p:cTn id="29" dur="1" fill="hold">
                                          <p:stCondLst>
                                            <p:cond delay="0"/>
                                          </p:stCondLst>
                                        </p:cTn>
                                        <p:tgtEl>
                                          <p:spTgt spid="31"/>
                                        </p:tgtEl>
                                        <p:attrNameLst>
                                          <p:attrName>style.visibility</p:attrName>
                                        </p:attrNameLst>
                                      </p:cBhvr>
                                      <p:to>
                                        <p:strVal val="visible"/>
                                      </p:to>
                                    </p:set>
                                    <p:animEffect transition="in" filter="wipe(up)">
                                      <p:cBhvr>
                                        <p:cTn id="30" dur="1000"/>
                                        <p:tgtEl>
                                          <p:spTgt spid="31"/>
                                        </p:tgtEl>
                                      </p:cBhvr>
                                    </p:animEffect>
                                  </p:childTnLst>
                                </p:cTn>
                              </p:par>
                              <p:par>
                                <p:cTn id="31" presetID="22" presetClass="entr" presetSubtype="1" fill="hold" nodeType="withEffect">
                                  <p:stCondLst>
                                    <p:cond delay="9600"/>
                                  </p:stCondLst>
                                  <p:childTnLst>
                                    <p:set>
                                      <p:cBhvr>
                                        <p:cTn id="32" dur="1" fill="hold">
                                          <p:stCondLst>
                                            <p:cond delay="0"/>
                                          </p:stCondLst>
                                        </p:cTn>
                                        <p:tgtEl>
                                          <p:spTgt spid="58"/>
                                        </p:tgtEl>
                                        <p:attrNameLst>
                                          <p:attrName>style.visibility</p:attrName>
                                        </p:attrNameLst>
                                      </p:cBhvr>
                                      <p:to>
                                        <p:strVal val="visible"/>
                                      </p:to>
                                    </p:set>
                                    <p:animEffect transition="in" filter="wipe(up)">
                                      <p:cBhvr>
                                        <p:cTn id="33" dur="1000"/>
                                        <p:tgtEl>
                                          <p:spTgt spid="58"/>
                                        </p:tgtEl>
                                      </p:cBhvr>
                                    </p:animEffect>
                                  </p:childTnLst>
                                </p:cTn>
                              </p:par>
                              <p:par>
                                <p:cTn id="34" presetID="22" presetClass="entr" presetSubtype="1" fill="hold" grpId="0" nodeType="withEffect">
                                  <p:stCondLst>
                                    <p:cond delay="1060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1000"/>
                                        <p:tgtEl>
                                          <p:spTgt spid="26"/>
                                        </p:tgtEl>
                                      </p:cBhvr>
                                    </p:animEffect>
                                  </p:childTnLst>
                                </p:cTn>
                              </p:par>
                              <p:par>
                                <p:cTn id="37" presetID="22" presetClass="entr" presetSubtype="1" fill="hold" grpId="0" nodeType="withEffect">
                                  <p:stCondLst>
                                    <p:cond delay="11600"/>
                                  </p:stCondLst>
                                  <p:childTnLst>
                                    <p:set>
                                      <p:cBhvr>
                                        <p:cTn id="38" dur="1" fill="hold">
                                          <p:stCondLst>
                                            <p:cond delay="0"/>
                                          </p:stCondLst>
                                        </p:cTn>
                                        <p:tgtEl>
                                          <p:spTgt spid="34"/>
                                        </p:tgtEl>
                                        <p:attrNameLst>
                                          <p:attrName>style.visibility</p:attrName>
                                        </p:attrNameLst>
                                      </p:cBhvr>
                                      <p:to>
                                        <p:strVal val="visible"/>
                                      </p:to>
                                    </p:set>
                                    <p:animEffect transition="in" filter="wipe(up)">
                                      <p:cBhvr>
                                        <p:cTn id="39" dur="1000"/>
                                        <p:tgtEl>
                                          <p:spTgt spid="34"/>
                                        </p:tgtEl>
                                      </p:cBhvr>
                                    </p:animEffect>
                                  </p:childTnLst>
                                </p:cTn>
                              </p:par>
                              <p:par>
                                <p:cTn id="40" presetID="22" presetClass="entr" presetSubtype="1" fill="hold" nodeType="withEffect">
                                  <p:stCondLst>
                                    <p:cond delay="12600"/>
                                  </p:stCondLst>
                                  <p:childTnLst>
                                    <p:set>
                                      <p:cBhvr>
                                        <p:cTn id="41" dur="1" fill="hold">
                                          <p:stCondLst>
                                            <p:cond delay="0"/>
                                          </p:stCondLst>
                                        </p:cTn>
                                        <p:tgtEl>
                                          <p:spTgt spid="59"/>
                                        </p:tgtEl>
                                        <p:attrNameLst>
                                          <p:attrName>style.visibility</p:attrName>
                                        </p:attrNameLst>
                                      </p:cBhvr>
                                      <p:to>
                                        <p:strVal val="visible"/>
                                      </p:to>
                                    </p:set>
                                    <p:animEffect transition="in" filter="wipe(up)">
                                      <p:cBhvr>
                                        <p:cTn id="42" dur="1000"/>
                                        <p:tgtEl>
                                          <p:spTgt spid="59"/>
                                        </p:tgtEl>
                                      </p:cBhvr>
                                    </p:animEffect>
                                  </p:childTnLst>
                                </p:cTn>
                              </p:par>
                              <p:par>
                                <p:cTn id="43" presetID="22" presetClass="entr" presetSubtype="1" fill="hold" nodeType="withEffect">
                                  <p:stCondLst>
                                    <p:cond delay="13600"/>
                                  </p:stCondLst>
                                  <p:childTnLst>
                                    <p:set>
                                      <p:cBhvr>
                                        <p:cTn id="44" dur="1" fill="hold">
                                          <p:stCondLst>
                                            <p:cond delay="0"/>
                                          </p:stCondLst>
                                        </p:cTn>
                                        <p:tgtEl>
                                          <p:spTgt spid="3"/>
                                        </p:tgtEl>
                                        <p:attrNameLst>
                                          <p:attrName>style.visibility</p:attrName>
                                        </p:attrNameLst>
                                      </p:cBhvr>
                                      <p:to>
                                        <p:strVal val="visible"/>
                                      </p:to>
                                    </p:set>
                                    <p:animEffect transition="in" filter="wipe(up)">
                                      <p:cBhvr>
                                        <p:cTn id="45" dur="2000"/>
                                        <p:tgtEl>
                                          <p:spTgt spid="3"/>
                                        </p:tgtEl>
                                      </p:cBhvr>
                                    </p:animEffect>
                                  </p:childTnLst>
                                </p:cTn>
                              </p:par>
                              <p:par>
                                <p:cTn id="46" presetID="22" presetClass="entr" presetSubtype="1" fill="hold" grpId="0" nodeType="withEffect">
                                  <p:stCondLst>
                                    <p:cond delay="15600"/>
                                  </p:stCondLst>
                                  <p:childTnLst>
                                    <p:set>
                                      <p:cBhvr>
                                        <p:cTn id="47" dur="1" fill="hold">
                                          <p:stCondLst>
                                            <p:cond delay="0"/>
                                          </p:stCondLst>
                                        </p:cTn>
                                        <p:tgtEl>
                                          <p:spTgt spid="32"/>
                                        </p:tgtEl>
                                        <p:attrNameLst>
                                          <p:attrName>style.visibility</p:attrName>
                                        </p:attrNameLst>
                                      </p:cBhvr>
                                      <p:to>
                                        <p:strVal val="visible"/>
                                      </p:to>
                                    </p:set>
                                    <p:animEffect transition="in" filter="wipe(up)">
                                      <p:cBhvr>
                                        <p:cTn id="48" dur="1000"/>
                                        <p:tgtEl>
                                          <p:spTgt spid="32"/>
                                        </p:tgtEl>
                                      </p:cBhvr>
                                    </p:animEffect>
                                  </p:childTnLst>
                                </p:cTn>
                              </p:par>
                              <p:par>
                                <p:cTn id="49" presetID="22" presetClass="entr" presetSubtype="1" fill="hold" nodeType="withEffect">
                                  <p:stCondLst>
                                    <p:cond delay="1660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animBg="1"/>
      <p:bldP spid="26" grpId="0" animBg="1"/>
      <p:bldP spid="30" grpId="0" animBg="1"/>
      <p:bldP spid="31" grpId="0" animBg="1"/>
      <p:bldP spid="32"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Line Callout 2 (Border and Accent Bar) 1"/>
          <p:cNvSpPr/>
          <p:nvPr/>
        </p:nvSpPr>
        <p:spPr>
          <a:xfrm>
            <a:off x="2905152" y="2456459"/>
            <a:ext cx="4871383" cy="3029941"/>
          </a:xfrm>
          <a:prstGeom prst="accentBorderCallout2">
            <a:avLst>
              <a:gd name="adj1" fmla="val 18750"/>
              <a:gd name="adj2" fmla="val -8333"/>
              <a:gd name="adj3" fmla="val 18750"/>
              <a:gd name="adj4" fmla="val -16667"/>
              <a:gd name="adj5" fmla="val -41240"/>
              <a:gd name="adj6" fmla="val -24400"/>
            </a:avLst>
          </a:prstGeom>
          <a:scene3d>
            <a:camera prst="isometricOffAxis1Right"/>
            <a:lightRig rig="threePt" dir="t"/>
          </a:scene3d>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b="1" dirty="0">
                <a:solidFill>
                  <a:schemeClr val="bg1"/>
                </a:solidFill>
              </a:rPr>
              <a:t>A local-area network (LAN) is a computer network that spans a relatively small area</a:t>
            </a:r>
            <a:r>
              <a:rPr lang="en-US" sz="2400" b="1" dirty="0"/>
              <a:t>. Most LANs are confined to a single building or group of building </a:t>
            </a:r>
            <a:endParaRPr lang="en-US" sz="2400" dirty="0"/>
          </a:p>
          <a:p>
            <a:pPr algn="ctr"/>
            <a:endParaRPr lang="en-US" sz="2400" dirty="0"/>
          </a:p>
        </p:txBody>
      </p:sp>
      <p:sp>
        <p:nvSpPr>
          <p:cNvPr id="8" name="Rectangle 7"/>
          <p:cNvSpPr/>
          <p:nvPr/>
        </p:nvSpPr>
        <p:spPr>
          <a:xfrm>
            <a:off x="1219200" y="816114"/>
            <a:ext cx="14097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LAN</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grpSp>
        <p:nvGrpSpPr>
          <p:cNvPr id="2063" name="Group 2062"/>
          <p:cNvGrpSpPr/>
          <p:nvPr/>
        </p:nvGrpSpPr>
        <p:grpSpPr>
          <a:xfrm>
            <a:off x="2144993" y="1876044"/>
            <a:ext cx="5084497" cy="3460532"/>
            <a:chOff x="1214281" y="3001061"/>
            <a:chExt cx="2609151" cy="2148719"/>
          </a:xfrm>
        </p:grpSpPr>
        <p:cxnSp>
          <p:nvCxnSpPr>
            <p:cNvPr id="14" name="Straight Connector 13"/>
            <p:cNvCxnSpPr/>
            <p:nvPr/>
          </p:nvCxnSpPr>
          <p:spPr>
            <a:xfrm>
              <a:off x="3396107" y="4084905"/>
              <a:ext cx="427325" cy="669386"/>
            </a:xfrm>
            <a:prstGeom prst="line">
              <a:avLst/>
            </a:prstGeom>
          </p:spPr>
          <p:style>
            <a:lnRef idx="3">
              <a:schemeClr val="accent5"/>
            </a:lnRef>
            <a:fillRef idx="0">
              <a:schemeClr val="accent5"/>
            </a:fillRef>
            <a:effectRef idx="2">
              <a:schemeClr val="accent5"/>
            </a:effectRef>
            <a:fontRef idx="minor">
              <a:schemeClr val="tx1"/>
            </a:fontRef>
          </p:style>
        </p:cxnSp>
        <p:cxnSp>
          <p:nvCxnSpPr>
            <p:cNvPr id="25" name="Straight Connector 24"/>
            <p:cNvCxnSpPr/>
            <p:nvPr/>
          </p:nvCxnSpPr>
          <p:spPr>
            <a:xfrm>
              <a:off x="2667000" y="4257111"/>
              <a:ext cx="213662" cy="892669"/>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Straight Connector 26"/>
            <p:cNvCxnSpPr/>
            <p:nvPr/>
          </p:nvCxnSpPr>
          <p:spPr>
            <a:xfrm flipH="1">
              <a:off x="1633719" y="4263386"/>
              <a:ext cx="517454" cy="648224"/>
            </a:xfrm>
            <a:prstGeom prst="line">
              <a:avLst/>
            </a:prstGeom>
          </p:spPr>
          <p:style>
            <a:lnRef idx="3">
              <a:schemeClr val="accent5"/>
            </a:lnRef>
            <a:fillRef idx="0">
              <a:schemeClr val="accent5"/>
            </a:fillRef>
            <a:effectRef idx="2">
              <a:schemeClr val="accent5"/>
            </a:effectRef>
            <a:fontRef idx="minor">
              <a:schemeClr val="tx1"/>
            </a:fontRef>
          </p:style>
        </p:cxnSp>
        <p:cxnSp>
          <p:nvCxnSpPr>
            <p:cNvPr id="29" name="Straight Connector 28"/>
            <p:cNvCxnSpPr/>
            <p:nvPr/>
          </p:nvCxnSpPr>
          <p:spPr>
            <a:xfrm flipH="1" flipV="1">
              <a:off x="1214281" y="3914373"/>
              <a:ext cx="693122" cy="25293"/>
            </a:xfrm>
            <a:prstGeom prst="line">
              <a:avLst/>
            </a:prstGeom>
          </p:spPr>
          <p:style>
            <a:lnRef idx="3">
              <a:schemeClr val="accent5"/>
            </a:lnRef>
            <a:fillRef idx="0">
              <a:schemeClr val="accent5"/>
            </a:fillRef>
            <a:effectRef idx="2">
              <a:schemeClr val="accent5"/>
            </a:effectRef>
            <a:fontRef idx="minor">
              <a:schemeClr val="tx1"/>
            </a:fontRef>
          </p:style>
        </p:cxnSp>
        <p:cxnSp>
          <p:nvCxnSpPr>
            <p:cNvPr id="32" name="Straight Connector 31"/>
            <p:cNvCxnSpPr/>
            <p:nvPr/>
          </p:nvCxnSpPr>
          <p:spPr>
            <a:xfrm flipH="1">
              <a:off x="3365039" y="3001061"/>
              <a:ext cx="458393" cy="588434"/>
            </a:xfrm>
            <a:prstGeom prst="line">
              <a:avLst/>
            </a:prstGeom>
          </p:spPr>
          <p:style>
            <a:lnRef idx="3">
              <a:schemeClr val="accent5"/>
            </a:lnRef>
            <a:fillRef idx="0">
              <a:schemeClr val="accent5"/>
            </a:fillRef>
            <a:effectRef idx="2">
              <a:schemeClr val="accent5"/>
            </a:effectRef>
            <a:fontRef idx="minor">
              <a:schemeClr val="tx1"/>
            </a:fontRef>
          </p:style>
        </p:cxnSp>
        <p:cxnSp>
          <p:nvCxnSpPr>
            <p:cNvPr id="38" name="Straight Connector 37"/>
            <p:cNvCxnSpPr/>
            <p:nvPr/>
          </p:nvCxnSpPr>
          <p:spPr>
            <a:xfrm flipH="1" flipV="1">
              <a:off x="2266690" y="3113669"/>
              <a:ext cx="293870" cy="502514"/>
            </a:xfrm>
            <a:prstGeom prst="line">
              <a:avLst/>
            </a:prstGeom>
          </p:spPr>
          <p:style>
            <a:lnRef idx="3">
              <a:schemeClr val="accent5"/>
            </a:lnRef>
            <a:fillRef idx="0">
              <a:schemeClr val="accent5"/>
            </a:fillRef>
            <a:effectRef idx="2">
              <a:schemeClr val="accent5"/>
            </a:effectRef>
            <a:fontRef idx="minor">
              <a:schemeClr val="tx1"/>
            </a:fontRef>
          </p:style>
        </p:cxnSp>
      </p:grpSp>
      <p:grpSp>
        <p:nvGrpSpPr>
          <p:cNvPr id="2064" name="Group 2063"/>
          <p:cNvGrpSpPr/>
          <p:nvPr/>
        </p:nvGrpSpPr>
        <p:grpSpPr>
          <a:xfrm>
            <a:off x="849520" y="891498"/>
            <a:ext cx="7456280" cy="5454843"/>
            <a:chOff x="108621" y="2389412"/>
            <a:chExt cx="4598834" cy="4046261"/>
          </a:xfrm>
        </p:grpSpPr>
        <p:pic>
          <p:nvPicPr>
            <p:cNvPr id="17"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9192" y="4923277"/>
              <a:ext cx="1008263" cy="10082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1648" y="5427409"/>
              <a:ext cx="1008263" cy="100826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632" y="5153448"/>
              <a:ext cx="1008263" cy="100826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621" y="3672576"/>
              <a:ext cx="1008263" cy="100826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9415" y="2389412"/>
              <a:ext cx="1008263" cy="10082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8761" y="2391249"/>
              <a:ext cx="1008263" cy="10082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3343290" y="2804479"/>
            <a:ext cx="3297130" cy="1166397"/>
            <a:chOff x="2129246" y="1524000"/>
            <a:chExt cx="4388480" cy="1707723"/>
          </a:xfrm>
        </p:grpSpPr>
        <p:sp>
          <p:nvSpPr>
            <p:cNvPr id="57" name="Cube 56"/>
            <p:cNvSpPr/>
            <p:nvPr/>
          </p:nvSpPr>
          <p:spPr>
            <a:xfrm>
              <a:off x="2129246" y="1524000"/>
              <a:ext cx="4347754" cy="1707723"/>
            </a:xfrm>
            <a:prstGeom prst="cube">
              <a:avLst>
                <a:gd name="adj" fmla="val 4789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8" name="Group 57"/>
            <p:cNvGrpSpPr/>
            <p:nvPr/>
          </p:nvGrpSpPr>
          <p:grpSpPr>
            <a:xfrm>
              <a:off x="2418522" y="2532851"/>
              <a:ext cx="305338" cy="382627"/>
              <a:chOff x="990600" y="4316595"/>
              <a:chExt cx="540926" cy="560205"/>
            </a:xfrm>
          </p:grpSpPr>
          <p:sp>
            <p:nvSpPr>
              <p:cNvPr id="85" name="Rectangle 8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6" name="Rectangle 8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59" name="Group 58"/>
            <p:cNvGrpSpPr/>
            <p:nvPr/>
          </p:nvGrpSpPr>
          <p:grpSpPr>
            <a:xfrm>
              <a:off x="2798984" y="2534478"/>
              <a:ext cx="305338" cy="382627"/>
              <a:chOff x="990600" y="4316595"/>
              <a:chExt cx="540926" cy="560205"/>
            </a:xfrm>
          </p:grpSpPr>
          <p:sp>
            <p:nvSpPr>
              <p:cNvPr id="83" name="Rectangle 8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4" name="Rectangle 8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0" name="Group 59"/>
            <p:cNvGrpSpPr/>
            <p:nvPr/>
          </p:nvGrpSpPr>
          <p:grpSpPr>
            <a:xfrm>
              <a:off x="3179984" y="2534478"/>
              <a:ext cx="305338" cy="382627"/>
              <a:chOff x="990600" y="4316595"/>
              <a:chExt cx="540926" cy="560205"/>
            </a:xfrm>
          </p:grpSpPr>
          <p:sp>
            <p:nvSpPr>
              <p:cNvPr id="81" name="Rectangle 80"/>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2" name="Rectangle 81"/>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1" name="Group 60"/>
            <p:cNvGrpSpPr/>
            <p:nvPr/>
          </p:nvGrpSpPr>
          <p:grpSpPr>
            <a:xfrm>
              <a:off x="3560984" y="2534478"/>
              <a:ext cx="305338" cy="382627"/>
              <a:chOff x="990600" y="4316595"/>
              <a:chExt cx="540926" cy="560205"/>
            </a:xfrm>
          </p:grpSpPr>
          <p:sp>
            <p:nvSpPr>
              <p:cNvPr id="79" name="Rectangle 78"/>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0" name="Rectangle 79"/>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2" name="Group 61"/>
            <p:cNvGrpSpPr/>
            <p:nvPr/>
          </p:nvGrpSpPr>
          <p:grpSpPr>
            <a:xfrm>
              <a:off x="3941984" y="2534478"/>
              <a:ext cx="305338" cy="382627"/>
              <a:chOff x="990600" y="4316595"/>
              <a:chExt cx="540926" cy="560205"/>
            </a:xfrm>
          </p:grpSpPr>
          <p:sp>
            <p:nvSpPr>
              <p:cNvPr id="77" name="Rectangle 76"/>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8" name="Rectangle 77"/>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3" name="Group 62"/>
            <p:cNvGrpSpPr/>
            <p:nvPr/>
          </p:nvGrpSpPr>
          <p:grpSpPr>
            <a:xfrm>
              <a:off x="4322984" y="2534478"/>
              <a:ext cx="305338" cy="382627"/>
              <a:chOff x="990600" y="4316595"/>
              <a:chExt cx="540926" cy="560205"/>
            </a:xfrm>
          </p:grpSpPr>
          <p:sp>
            <p:nvSpPr>
              <p:cNvPr id="75" name="Rectangle 7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6" name="Rectangle 7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4" name="Group 63"/>
            <p:cNvGrpSpPr/>
            <p:nvPr/>
          </p:nvGrpSpPr>
          <p:grpSpPr>
            <a:xfrm>
              <a:off x="4703984" y="2534478"/>
              <a:ext cx="305338" cy="382627"/>
              <a:chOff x="990600" y="4316595"/>
              <a:chExt cx="540926" cy="560205"/>
            </a:xfrm>
          </p:grpSpPr>
          <p:sp>
            <p:nvSpPr>
              <p:cNvPr id="73" name="Rectangle 7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4" name="Rectangle 7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65" name="Group 64"/>
            <p:cNvGrpSpPr/>
            <p:nvPr/>
          </p:nvGrpSpPr>
          <p:grpSpPr>
            <a:xfrm>
              <a:off x="5084984" y="2534478"/>
              <a:ext cx="305338" cy="382627"/>
              <a:chOff x="990600" y="4316595"/>
              <a:chExt cx="540926" cy="560205"/>
            </a:xfrm>
          </p:grpSpPr>
          <p:sp>
            <p:nvSpPr>
              <p:cNvPr id="71" name="Rectangle 70"/>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2" name="Rectangle 71"/>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cxnSp>
          <p:nvCxnSpPr>
            <p:cNvPr id="66" name="Straight Connector 65"/>
            <p:cNvCxnSpPr/>
            <p:nvPr/>
          </p:nvCxnSpPr>
          <p:spPr>
            <a:xfrm flipV="1">
              <a:off x="5743663" y="1793783"/>
              <a:ext cx="774063" cy="84145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Straight Connector 66"/>
            <p:cNvCxnSpPr/>
            <p:nvPr/>
          </p:nvCxnSpPr>
          <p:spPr>
            <a:xfrm flipV="1">
              <a:off x="5740350" y="1985939"/>
              <a:ext cx="774063" cy="84145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Straight Connector 67"/>
            <p:cNvCxnSpPr/>
            <p:nvPr/>
          </p:nvCxnSpPr>
          <p:spPr>
            <a:xfrm>
              <a:off x="2769441" y="1653210"/>
              <a:ext cx="354077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Connector 68"/>
            <p:cNvCxnSpPr/>
            <p:nvPr/>
          </p:nvCxnSpPr>
          <p:spPr>
            <a:xfrm>
              <a:off x="2276064" y="2229678"/>
              <a:ext cx="3471003" cy="0"/>
            </a:xfrm>
            <a:prstGeom prst="line">
              <a:avLst/>
            </a:prstGeom>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3551535" y="1552174"/>
              <a:ext cx="1580321" cy="766047"/>
            </a:xfrm>
            <a:prstGeom prst="rect">
              <a:avLst/>
            </a:prstGeom>
            <a:noFill/>
            <a:scene3d>
              <a:camera prst="isometricTopUp"/>
              <a:lightRig rig="threePt" dir="t"/>
            </a:scene3d>
          </p:spPr>
          <p:txBody>
            <a:bodyPr wrap="square" rtlCol="0">
              <a:spAutoFit/>
            </a:bodyPr>
            <a:lstStyle/>
            <a:p>
              <a:r>
                <a:rPr lang="en-US" sz="2800" b="1" dirty="0" smtClean="0">
                  <a:solidFill>
                    <a:schemeClr val="tx1">
                      <a:lumMod val="85000"/>
                      <a:lumOff val="15000"/>
                    </a:schemeClr>
                  </a:solidFill>
                </a:rPr>
                <a:t>Switch</a:t>
              </a:r>
              <a:endParaRPr lang="en-US" sz="2800" b="1" dirty="0">
                <a:solidFill>
                  <a:schemeClr val="tx1">
                    <a:lumMod val="85000"/>
                    <a:lumOff val="1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5" presetClass="entr" presetSubtype="0" fill="hold" grpId="0" nodeType="withEffect">
                                  <p:stCondLst>
                                    <p:cond delay="170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2"/>
                                        </p:tgtEl>
                                      </p:cBhvr>
                                    </p:animEffect>
                                  </p:childTnLst>
                                </p:cTn>
                              </p:par>
                              <p:par>
                                <p:cTn id="20" presetID="25" presetClass="entr" presetSubtype="0" fill="hold" nodeType="withEffect">
                                  <p:stCondLst>
                                    <p:cond delay="1700"/>
                                  </p:stCondLst>
                                  <p:iterate type="wd">
                                    <p:tmPct val="0"/>
                                  </p:iterate>
                                  <p:childTnLst>
                                    <p:set>
                                      <p:cBhvr>
                                        <p:cTn id="21" dur="1" fill="hold">
                                          <p:stCondLst>
                                            <p:cond delay="0"/>
                                          </p:stCondLst>
                                        </p:cTn>
                                        <p:tgtEl>
                                          <p:spTgt spid="2">
                                            <p:txEl>
                                              <p:pRg st="0" end="0"/>
                                            </p:txEl>
                                          </p:spTgt>
                                        </p:tgtEl>
                                        <p:attrNameLst>
                                          <p:attrName>style.visibility</p:attrName>
                                        </p:attrNameLst>
                                      </p:cBhvr>
                                      <p:to>
                                        <p:strVal val="visible"/>
                                      </p:to>
                                    </p:set>
                                    <p:anim calcmode="lin" valueType="num">
                                      <p:cBhvr>
                                        <p:cTn id="22"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2">
                                            <p:txEl>
                                              <p:pRg st="0" end="0"/>
                                            </p:txEl>
                                          </p:spTgt>
                                        </p:tgtEl>
                                      </p:cBhvr>
                                    </p:animEffect>
                                  </p:childTnLst>
                                </p:cTn>
                              </p:par>
                              <p:par>
                                <p:cTn id="30" presetID="34" presetClass="emph" presetSubtype="0" fill="hold" nodeType="withEffect">
                                  <p:stCondLst>
                                    <p:cond delay="2700"/>
                                  </p:stCondLst>
                                  <p:iterate type="wd">
                                    <p:tmPct val="10000"/>
                                  </p:iterate>
                                  <p:childTnLst>
                                    <p:animMotion origin="layout" path="M 0.0 0.0 L 0.0 -0.07213" pathEditMode="relative" ptsTypes="">
                                      <p:cBhvr>
                                        <p:cTn id="31" dur="250" accel="50000" decel="50000" autoRev="1" fill="hold">
                                          <p:stCondLst>
                                            <p:cond delay="0"/>
                                          </p:stCondLst>
                                        </p:cTn>
                                        <p:tgtEl>
                                          <p:spTgt spid="2">
                                            <p:txEl>
                                              <p:pRg st="0" end="0"/>
                                            </p:txEl>
                                          </p:spTgt>
                                        </p:tgtEl>
                                        <p:attrNameLst>
                                          <p:attrName>ppt_x</p:attrName>
                                          <p:attrName>ppt_y</p:attrName>
                                        </p:attrNameLst>
                                      </p:cBhvr>
                                    </p:animMotion>
                                    <p:animRot by="1500000">
                                      <p:cBhvr>
                                        <p:cTn id="32" dur="125" fill="hold">
                                          <p:stCondLst>
                                            <p:cond delay="0"/>
                                          </p:stCondLst>
                                        </p:cTn>
                                        <p:tgtEl>
                                          <p:spTgt spid="2">
                                            <p:txEl>
                                              <p:pRg st="0" end="0"/>
                                            </p:txEl>
                                          </p:spTgt>
                                        </p:tgtEl>
                                        <p:attrNameLst>
                                          <p:attrName>r</p:attrName>
                                        </p:attrNameLst>
                                      </p:cBhvr>
                                    </p:animRot>
                                    <p:animRot by="-1500000">
                                      <p:cBhvr>
                                        <p:cTn id="33" dur="125" fill="hold">
                                          <p:stCondLst>
                                            <p:cond delay="125"/>
                                          </p:stCondLst>
                                        </p:cTn>
                                        <p:tgtEl>
                                          <p:spTgt spid="2">
                                            <p:txEl>
                                              <p:pRg st="0" end="0"/>
                                            </p:txEl>
                                          </p:spTgt>
                                        </p:tgtEl>
                                        <p:attrNameLst>
                                          <p:attrName>r</p:attrName>
                                        </p:attrNameLst>
                                      </p:cBhvr>
                                    </p:animRot>
                                    <p:animRot by="-1500000">
                                      <p:cBhvr>
                                        <p:cTn id="34" dur="125" fill="hold">
                                          <p:stCondLst>
                                            <p:cond delay="250"/>
                                          </p:stCondLst>
                                        </p:cTn>
                                        <p:tgtEl>
                                          <p:spTgt spid="2">
                                            <p:txEl>
                                              <p:pRg st="0" end="0"/>
                                            </p:txEl>
                                          </p:spTgt>
                                        </p:tgtEl>
                                        <p:attrNameLst>
                                          <p:attrName>r</p:attrName>
                                        </p:attrNameLst>
                                      </p:cBhvr>
                                    </p:animRot>
                                    <p:animRot by="1500000">
                                      <p:cBhvr>
                                        <p:cTn id="35" dur="125" fill="hold">
                                          <p:stCondLst>
                                            <p:cond delay="375"/>
                                          </p:stCondLst>
                                        </p:cTn>
                                        <p:tgtEl>
                                          <p:spTgt spid="2">
                                            <p:txEl>
                                              <p:pRg st="0" end="0"/>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5" presetClass="exit" presetSubtype="0" fill="hold" grpId="1" nodeType="clickEffect">
                                  <p:stCondLst>
                                    <p:cond delay="0"/>
                                  </p:stCondLst>
                                  <p:childTnLst>
                                    <p:animEffect transition="out" filter="fade">
                                      <p:cBhvr>
                                        <p:cTn id="39" dur="1000" accel="50000">
                                          <p:stCondLst>
                                            <p:cond delay="0"/>
                                          </p:stCondLst>
                                        </p:cTn>
                                        <p:tgtEl>
                                          <p:spTgt spid="2">
                                            <p:bg/>
                                          </p:spTgt>
                                        </p:tgtEl>
                                      </p:cBhvr>
                                    </p:animEffect>
                                    <p:anim calcmode="lin" valueType="num">
                                      <p:cBhvr>
                                        <p:cTn id="40" dur="500" accel="50000">
                                          <p:stCondLst>
                                            <p:cond delay="0"/>
                                          </p:stCondLst>
                                        </p:cTn>
                                        <p:tgtEl>
                                          <p:spTgt spid="2">
                                            <p:bg/>
                                          </p:spTgt>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2">
                                            <p:bg/>
                                          </p:spTgt>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2">
                                            <p:bg/>
                                          </p:spTgt>
                                        </p:tgtEl>
                                        <p:attrNameLst>
                                          <p:attrName>ppt_x</p:attrName>
                                        </p:attrNameLst>
                                      </p:cBhvr>
                                      <p:tavLst>
                                        <p:tav tm="0">
                                          <p:val>
                                            <p:strVal val="ppt_x"/>
                                          </p:val>
                                        </p:tav>
                                        <p:tav tm="100000">
                                          <p:val>
                                            <p:strVal val="ppt_x+.4"/>
                                          </p:val>
                                        </p:tav>
                                      </p:tavLst>
                                    </p:anim>
                                    <p:anim calcmode="lin" valueType="num">
                                      <p:cBhvr>
                                        <p:cTn id="43" dur="1000"/>
                                        <p:tgtEl>
                                          <p:spTgt spid="2">
                                            <p:bg/>
                                          </p:spTgt>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2">
                                            <p:bg/>
                                          </p:spTgt>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2">
                                            <p:bg/>
                                          </p:spTgt>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2">
                                            <p:bg/>
                                          </p:spTgt>
                                        </p:tgtEl>
                                        <p:attrNameLst>
                                          <p:attrName>style.rotation</p:attrName>
                                        </p:attrNameLst>
                                      </p:cBhvr>
                                      <p:tavLst>
                                        <p:tav tm="0">
                                          <p:val>
                                            <p:fltVal val="0"/>
                                          </p:val>
                                        </p:tav>
                                        <p:tav tm="100000">
                                          <p:val>
                                            <p:fltVal val="-90"/>
                                          </p:val>
                                        </p:tav>
                                      </p:tavLst>
                                    </p:anim>
                                    <p:set>
                                      <p:cBhvr>
                                        <p:cTn id="47" dur="1" fill="hold">
                                          <p:stCondLst>
                                            <p:cond delay="999"/>
                                          </p:stCondLst>
                                        </p:cTn>
                                        <p:tgtEl>
                                          <p:spTgt spid="2">
                                            <p:bg/>
                                          </p:spTgt>
                                        </p:tgtEl>
                                        <p:attrNameLst>
                                          <p:attrName>style.visibility</p:attrName>
                                        </p:attrNameLst>
                                      </p:cBhvr>
                                      <p:to>
                                        <p:strVal val="hidden"/>
                                      </p:to>
                                    </p:set>
                                  </p:childTnLst>
                                </p:cTn>
                              </p:par>
                              <p:par>
                                <p:cTn id="48" presetID="25" presetClass="exit" presetSubtype="0" fill="hold" grpId="1" nodeType="withEffect">
                                  <p:stCondLst>
                                    <p:cond delay="0"/>
                                  </p:stCondLst>
                                  <p:iterate type="wd">
                                    <p:tmPct val="0"/>
                                  </p:iterate>
                                  <p:childTnLst>
                                    <p:animEffect transition="out" filter="fade">
                                      <p:cBhvr>
                                        <p:cTn id="49" dur="1000" accel="50000">
                                          <p:stCondLst>
                                            <p:cond delay="0"/>
                                          </p:stCondLst>
                                        </p:cTn>
                                        <p:tgtEl>
                                          <p:spTgt spid="2">
                                            <p:txEl>
                                              <p:pRg st="0" end="0"/>
                                            </p:txEl>
                                          </p:spTgt>
                                        </p:tgtEl>
                                      </p:cBhvr>
                                    </p:animEffect>
                                    <p:anim calcmode="lin" valueType="num">
                                      <p:cBhvr>
                                        <p:cTn id="50" dur="500" accel="50000">
                                          <p:stCondLst>
                                            <p:cond delay="0"/>
                                          </p:stCondLst>
                                        </p:cTn>
                                        <p:tgtEl>
                                          <p:spTgt spid="2">
                                            <p:txEl>
                                              <p:pRg st="0" end="0"/>
                                            </p:txEl>
                                          </p:spTgt>
                                        </p:tgtEl>
                                        <p:attrNameLst>
                                          <p:attrName>ppt_y</p:attrName>
                                        </p:attrNameLst>
                                      </p:cBhvr>
                                      <p:tavLst>
                                        <p:tav tm="0">
                                          <p:val>
                                            <p:strVal val="ppt_y"/>
                                          </p:val>
                                        </p:tav>
                                        <p:tav tm="100000">
                                          <p:val>
                                            <p:strVal val="ppt_y+.1"/>
                                          </p:val>
                                        </p:tav>
                                      </p:tavLst>
                                    </p:anim>
                                    <p:anim calcmode="lin" valueType="num">
                                      <p:cBhvr>
                                        <p:cTn id="51" dur="500" decel="50000">
                                          <p:stCondLst>
                                            <p:cond delay="500"/>
                                          </p:stCondLst>
                                        </p:cTn>
                                        <p:tgtEl>
                                          <p:spTgt spid="2">
                                            <p:txEl>
                                              <p:pRg st="0" end="0"/>
                                            </p:txEl>
                                          </p:spTgt>
                                        </p:tgtEl>
                                        <p:attrNameLst>
                                          <p:attrName>ppt_y</p:attrName>
                                        </p:attrNameLst>
                                      </p:cBhvr>
                                      <p:tavLst>
                                        <p:tav tm="0">
                                          <p:val>
                                            <p:strVal val="ppt_y"/>
                                          </p:val>
                                        </p:tav>
                                        <p:tav tm="100000">
                                          <p:val>
                                            <p:strVal val="ppt_y-.1"/>
                                          </p:val>
                                        </p:tav>
                                      </p:tavLst>
                                    </p:anim>
                                    <p:anim calcmode="lin" valueType="num">
                                      <p:cBhvr>
                                        <p:cTn id="52" dur="500" accel="50000">
                                          <p:stCondLst>
                                            <p:cond delay="500"/>
                                          </p:stCondLst>
                                        </p:cTn>
                                        <p:tgtEl>
                                          <p:spTgt spid="2">
                                            <p:txEl>
                                              <p:pRg st="0" end="0"/>
                                            </p:txEl>
                                          </p:spTgt>
                                        </p:tgtEl>
                                        <p:attrNameLst>
                                          <p:attrName>ppt_x</p:attrName>
                                        </p:attrNameLst>
                                      </p:cBhvr>
                                      <p:tavLst>
                                        <p:tav tm="0">
                                          <p:val>
                                            <p:strVal val="ppt_x"/>
                                          </p:val>
                                        </p:tav>
                                        <p:tav tm="100000">
                                          <p:val>
                                            <p:strVal val="ppt_x+.4"/>
                                          </p:val>
                                        </p:tav>
                                      </p:tavLst>
                                    </p:anim>
                                    <p:anim calcmode="lin" valueType="num">
                                      <p:cBhvr>
                                        <p:cTn id="53" dur="1000"/>
                                        <p:tgtEl>
                                          <p:spTgt spid="2">
                                            <p:txEl>
                                              <p:pRg st="0" end="0"/>
                                            </p:txEl>
                                          </p:spTgt>
                                        </p:tgtEl>
                                        <p:attrNameLst>
                                          <p:attrName>ppt_h</p:attrName>
                                        </p:attrNameLst>
                                      </p:cBhvr>
                                      <p:tavLst>
                                        <p:tav tm="0">
                                          <p:val>
                                            <p:strVal val="ppt_h"/>
                                          </p:val>
                                        </p:tav>
                                        <p:tav tm="100000">
                                          <p:val>
                                            <p:strVal val="ppt_h"/>
                                          </p:val>
                                        </p:tav>
                                      </p:tavLst>
                                    </p:anim>
                                    <p:anim calcmode="lin" valueType="num">
                                      <p:cBhvr>
                                        <p:cTn id="54" dur="500" accel="50000">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55" dur="500" decel="50000">
                                          <p:stCondLst>
                                            <p:cond delay="50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56" dur="500" accel="50000">
                                          <p:stCondLst>
                                            <p:cond delay="500"/>
                                          </p:stCondLst>
                                        </p:cTn>
                                        <p:tgtEl>
                                          <p:spTgt spid="2">
                                            <p:txEl>
                                              <p:pRg st="0" end="0"/>
                                            </p:txEl>
                                          </p:spTgt>
                                        </p:tgtEl>
                                        <p:attrNameLst>
                                          <p:attrName>style.rotation</p:attrName>
                                        </p:attrNameLst>
                                      </p:cBhvr>
                                      <p:tavLst>
                                        <p:tav tm="0">
                                          <p:val>
                                            <p:fltVal val="0"/>
                                          </p:val>
                                        </p:tav>
                                        <p:tav tm="100000">
                                          <p:val>
                                            <p:fltVal val="-90"/>
                                          </p:val>
                                        </p:tav>
                                      </p:tavLst>
                                    </p:anim>
                                    <p:set>
                                      <p:cBhvr>
                                        <p:cTn id="57" dur="1" fill="hold">
                                          <p:stCondLst>
                                            <p:cond delay="999"/>
                                          </p:stCondLst>
                                        </p:cTn>
                                        <p:tgtEl>
                                          <p:spTgt spid="2">
                                            <p:txEl>
                                              <p:pRg st="0" end="0"/>
                                            </p:txEl>
                                          </p:spTgt>
                                        </p:tgtEl>
                                        <p:attrNameLst>
                                          <p:attrName>style.visibility</p:attrName>
                                        </p:attrNameLst>
                                      </p:cBhvr>
                                      <p:to>
                                        <p:strVal val="hidden"/>
                                      </p:to>
                                    </p:set>
                                  </p:childTnLst>
                                </p:cTn>
                              </p:par>
                              <p:par>
                                <p:cTn id="58" presetID="53" presetClass="entr" presetSubtype="16" fill="hold" nodeType="withEffect">
                                  <p:stCondLst>
                                    <p:cond delay="1000"/>
                                  </p:stCondLst>
                                  <p:childTnLst>
                                    <p:set>
                                      <p:cBhvr>
                                        <p:cTn id="59" dur="1" fill="hold">
                                          <p:stCondLst>
                                            <p:cond delay="0"/>
                                          </p:stCondLst>
                                        </p:cTn>
                                        <p:tgtEl>
                                          <p:spTgt spid="56"/>
                                        </p:tgtEl>
                                        <p:attrNameLst>
                                          <p:attrName>style.visibility</p:attrName>
                                        </p:attrNameLst>
                                      </p:cBhvr>
                                      <p:to>
                                        <p:strVal val="visible"/>
                                      </p:to>
                                    </p:set>
                                    <p:anim calcmode="lin" valueType="num">
                                      <p:cBhvr>
                                        <p:cTn id="60" dur="1000" fill="hold"/>
                                        <p:tgtEl>
                                          <p:spTgt spid="56"/>
                                        </p:tgtEl>
                                        <p:attrNameLst>
                                          <p:attrName>ppt_w</p:attrName>
                                        </p:attrNameLst>
                                      </p:cBhvr>
                                      <p:tavLst>
                                        <p:tav tm="0">
                                          <p:val>
                                            <p:fltVal val="0"/>
                                          </p:val>
                                        </p:tav>
                                        <p:tav tm="100000">
                                          <p:val>
                                            <p:strVal val="#ppt_w"/>
                                          </p:val>
                                        </p:tav>
                                      </p:tavLst>
                                    </p:anim>
                                    <p:anim calcmode="lin" valueType="num">
                                      <p:cBhvr>
                                        <p:cTn id="61" dur="1000" fill="hold"/>
                                        <p:tgtEl>
                                          <p:spTgt spid="56"/>
                                        </p:tgtEl>
                                        <p:attrNameLst>
                                          <p:attrName>ppt_h</p:attrName>
                                        </p:attrNameLst>
                                      </p:cBhvr>
                                      <p:tavLst>
                                        <p:tav tm="0">
                                          <p:val>
                                            <p:fltVal val="0"/>
                                          </p:val>
                                        </p:tav>
                                        <p:tav tm="100000">
                                          <p:val>
                                            <p:strVal val="#ppt_h"/>
                                          </p:val>
                                        </p:tav>
                                      </p:tavLst>
                                    </p:anim>
                                    <p:animEffect transition="in" filter="fade">
                                      <p:cBhvr>
                                        <p:cTn id="62" dur="1000"/>
                                        <p:tgtEl>
                                          <p:spTgt spid="56"/>
                                        </p:tgtEl>
                                      </p:cBhvr>
                                    </p:animEffect>
                                  </p:childTnLst>
                                </p:cTn>
                              </p:par>
                              <p:par>
                                <p:cTn id="63" presetID="21" presetClass="entr" presetSubtype="1" fill="hold" nodeType="withEffect">
                                  <p:stCondLst>
                                    <p:cond delay="2200"/>
                                  </p:stCondLst>
                                  <p:childTnLst>
                                    <p:set>
                                      <p:cBhvr>
                                        <p:cTn id="64" dur="1" fill="hold">
                                          <p:stCondLst>
                                            <p:cond delay="0"/>
                                          </p:stCondLst>
                                        </p:cTn>
                                        <p:tgtEl>
                                          <p:spTgt spid="2064"/>
                                        </p:tgtEl>
                                        <p:attrNameLst>
                                          <p:attrName>style.visibility</p:attrName>
                                        </p:attrNameLst>
                                      </p:cBhvr>
                                      <p:to>
                                        <p:strVal val="visible"/>
                                      </p:to>
                                    </p:set>
                                    <p:animEffect transition="in" filter="wheel(1)">
                                      <p:cBhvr>
                                        <p:cTn id="65" dur="2000"/>
                                        <p:tgtEl>
                                          <p:spTgt spid="2064"/>
                                        </p:tgtEl>
                                      </p:cBhvr>
                                    </p:animEffect>
                                  </p:childTnLst>
                                </p:cTn>
                              </p:par>
                              <p:par>
                                <p:cTn id="66" presetID="6" presetClass="entr" presetSubtype="16" fill="hold" nodeType="withEffect">
                                  <p:stCondLst>
                                    <p:cond delay="4500"/>
                                  </p:stCondLst>
                                  <p:childTnLst>
                                    <p:set>
                                      <p:cBhvr>
                                        <p:cTn id="67" dur="1" fill="hold">
                                          <p:stCondLst>
                                            <p:cond delay="0"/>
                                          </p:stCondLst>
                                        </p:cTn>
                                        <p:tgtEl>
                                          <p:spTgt spid="2063"/>
                                        </p:tgtEl>
                                        <p:attrNameLst>
                                          <p:attrName>style.visibility</p:attrName>
                                        </p:attrNameLst>
                                      </p:cBhvr>
                                      <p:to>
                                        <p:strVal val="visible"/>
                                      </p:to>
                                    </p:set>
                                    <p:animEffect transition="in" filter="circle(in)">
                                      <p:cBhvr>
                                        <p:cTn id="68" dur="10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uiExpand="1" build="allAtOnce"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ound Diagonal Corner Rectangle 6"/>
          <p:cNvSpPr/>
          <p:nvPr/>
        </p:nvSpPr>
        <p:spPr>
          <a:xfrm>
            <a:off x="228600" y="228600"/>
            <a:ext cx="8686800" cy="6400800"/>
          </a:xfrm>
          <a:prstGeom prst="round2DiagRect">
            <a:avLst/>
          </a:prstGeom>
          <a:solidFill>
            <a:schemeClr val="bg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Line Callout 2 (Border and Accent Bar) 120"/>
          <p:cNvSpPr/>
          <p:nvPr/>
        </p:nvSpPr>
        <p:spPr>
          <a:xfrm>
            <a:off x="3048000" y="2362200"/>
            <a:ext cx="4305729" cy="3029941"/>
          </a:xfrm>
          <a:prstGeom prst="accentBorderCallout2">
            <a:avLst>
              <a:gd name="adj1" fmla="val 18750"/>
              <a:gd name="adj2" fmla="val -8333"/>
              <a:gd name="adj3" fmla="val 18750"/>
              <a:gd name="adj4" fmla="val -16667"/>
              <a:gd name="adj5" fmla="val -38845"/>
              <a:gd name="adj6" fmla="val -36198"/>
            </a:avLst>
          </a:prstGeom>
          <a:scene3d>
            <a:camera prst="isometricOffAxis1Right"/>
            <a:lightRig rig="threePt" dir="t"/>
          </a:scene3d>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a:t>A computer network that spans a relatively large geographical area. Typically, a WAN consists of two or more local-area networks (LANs).</a:t>
            </a:r>
          </a:p>
        </p:txBody>
      </p:sp>
      <p:sp>
        <p:nvSpPr>
          <p:cNvPr id="8" name="Rectangle 7"/>
          <p:cNvSpPr/>
          <p:nvPr/>
        </p:nvSpPr>
        <p:spPr>
          <a:xfrm>
            <a:off x="914400" y="816114"/>
            <a:ext cx="1409700" cy="70788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solidFill>
                  <a:schemeClr val="tx2">
                    <a:lumMod val="75000"/>
                  </a:schemeClr>
                </a:solidFill>
                <a:effectLst>
                  <a:outerShdw blurRad="76200" dist="50800" dir="5400000" algn="tl" rotWithShape="0">
                    <a:srgbClr val="000000">
                      <a:alpha val="65000"/>
                    </a:srgbClr>
                  </a:outerShdw>
                </a:effectLst>
              </a:rPr>
              <a:t>WAN</a:t>
            </a:r>
            <a:endParaRPr lang="en-US" sz="4000" b="1" u="sng" spc="50" dirty="0">
              <a:ln w="11430"/>
              <a:solidFill>
                <a:schemeClr val="tx2">
                  <a:lumMod val="75000"/>
                </a:schemeClr>
              </a:solidFill>
              <a:effectLst>
                <a:outerShdw blurRad="76200" dist="50800" dir="5400000" algn="tl" rotWithShape="0">
                  <a:srgbClr val="000000">
                    <a:alpha val="65000"/>
                  </a:srgbClr>
                </a:outerShdw>
              </a:effectLst>
            </a:endParaRPr>
          </a:p>
        </p:txBody>
      </p:sp>
      <p:sp>
        <p:nvSpPr>
          <p:cNvPr id="79" name="Oval 78"/>
          <p:cNvSpPr/>
          <p:nvPr/>
        </p:nvSpPr>
        <p:spPr>
          <a:xfrm>
            <a:off x="2463301" y="479889"/>
            <a:ext cx="2514600" cy="247178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2065" name="Group 2064"/>
          <p:cNvGrpSpPr/>
          <p:nvPr/>
        </p:nvGrpSpPr>
        <p:grpSpPr>
          <a:xfrm>
            <a:off x="3265057" y="1350409"/>
            <a:ext cx="1083366" cy="855949"/>
            <a:chOff x="3265057" y="1350409"/>
            <a:chExt cx="1083366" cy="855949"/>
          </a:xfrm>
        </p:grpSpPr>
        <p:cxnSp>
          <p:nvCxnSpPr>
            <p:cNvPr id="84" name="Straight Connector 83"/>
            <p:cNvCxnSpPr/>
            <p:nvPr/>
          </p:nvCxnSpPr>
          <p:spPr>
            <a:xfrm flipV="1">
              <a:off x="3902897" y="1350409"/>
              <a:ext cx="445526" cy="855949"/>
            </a:xfrm>
            <a:prstGeom prst="line">
              <a:avLst/>
            </a:prstGeom>
          </p:spPr>
          <p:style>
            <a:lnRef idx="3">
              <a:schemeClr val="accent3"/>
            </a:lnRef>
            <a:fillRef idx="0">
              <a:schemeClr val="accent3"/>
            </a:fillRef>
            <a:effectRef idx="2">
              <a:schemeClr val="accent3"/>
            </a:effectRef>
            <a:fontRef idx="minor">
              <a:schemeClr val="tx1"/>
            </a:fontRef>
          </p:style>
        </p:cxnSp>
        <p:cxnSp>
          <p:nvCxnSpPr>
            <p:cNvPr id="85" name="Straight Connector 84"/>
            <p:cNvCxnSpPr/>
            <p:nvPr/>
          </p:nvCxnSpPr>
          <p:spPr>
            <a:xfrm flipH="1" flipV="1">
              <a:off x="3265057" y="1351294"/>
              <a:ext cx="311490" cy="752856"/>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87" name="Group 86"/>
          <p:cNvGrpSpPr/>
          <p:nvPr/>
        </p:nvGrpSpPr>
        <p:grpSpPr>
          <a:xfrm>
            <a:off x="2768101" y="831147"/>
            <a:ext cx="1854988" cy="757523"/>
            <a:chOff x="1749110" y="3989393"/>
            <a:chExt cx="1854988" cy="757523"/>
          </a:xfrm>
        </p:grpSpPr>
        <p:pic>
          <p:nvPicPr>
            <p:cNvPr id="89"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9110" y="3989393"/>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6575" y="3989393"/>
              <a:ext cx="757523" cy="7575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Group 90"/>
          <p:cNvGrpSpPr/>
          <p:nvPr/>
        </p:nvGrpSpPr>
        <p:grpSpPr>
          <a:xfrm>
            <a:off x="3195317" y="2062980"/>
            <a:ext cx="1050567" cy="544133"/>
            <a:chOff x="3928133" y="4021535"/>
            <a:chExt cx="1050567" cy="544133"/>
          </a:xfrm>
        </p:grpSpPr>
        <p:sp>
          <p:nvSpPr>
            <p:cNvPr id="92" name="Cube 91"/>
            <p:cNvSpPr/>
            <p:nvPr/>
          </p:nvSpPr>
          <p:spPr>
            <a:xfrm>
              <a:off x="3928133" y="4021535"/>
              <a:ext cx="1040818" cy="544133"/>
            </a:xfrm>
            <a:prstGeom prst="cube">
              <a:avLst>
                <a:gd name="adj" fmla="val 47894"/>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93" name="Group 92"/>
            <p:cNvGrpSpPr/>
            <p:nvPr/>
          </p:nvGrpSpPr>
          <p:grpSpPr>
            <a:xfrm>
              <a:off x="3997383" y="4342986"/>
              <a:ext cx="73095" cy="121917"/>
              <a:chOff x="990600" y="4316595"/>
              <a:chExt cx="540926" cy="560205"/>
            </a:xfrm>
          </p:grpSpPr>
          <p:sp>
            <p:nvSpPr>
              <p:cNvPr id="119" name="Rectangle 118"/>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0" name="Rectangle 119"/>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4" name="Group 93"/>
            <p:cNvGrpSpPr/>
            <p:nvPr/>
          </p:nvGrpSpPr>
          <p:grpSpPr>
            <a:xfrm>
              <a:off x="4088463" y="4343504"/>
              <a:ext cx="73095" cy="121917"/>
              <a:chOff x="990600" y="4316595"/>
              <a:chExt cx="540926" cy="560205"/>
            </a:xfrm>
          </p:grpSpPr>
          <p:sp>
            <p:nvSpPr>
              <p:cNvPr id="117" name="Rectangle 116"/>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8" name="Rectangle 117"/>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5" name="Group 94"/>
            <p:cNvGrpSpPr/>
            <p:nvPr/>
          </p:nvGrpSpPr>
          <p:grpSpPr>
            <a:xfrm>
              <a:off x="4179671" y="4343504"/>
              <a:ext cx="73095" cy="121917"/>
              <a:chOff x="990600" y="4316595"/>
              <a:chExt cx="540926" cy="560205"/>
            </a:xfrm>
          </p:grpSpPr>
          <p:sp>
            <p:nvSpPr>
              <p:cNvPr id="115" name="Rectangle 11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6" name="Rectangle 11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6" name="Group 95"/>
            <p:cNvGrpSpPr/>
            <p:nvPr/>
          </p:nvGrpSpPr>
          <p:grpSpPr>
            <a:xfrm>
              <a:off x="4270880" y="4343504"/>
              <a:ext cx="73095" cy="121917"/>
              <a:chOff x="990600" y="4316595"/>
              <a:chExt cx="540926" cy="560205"/>
            </a:xfrm>
          </p:grpSpPr>
          <p:sp>
            <p:nvSpPr>
              <p:cNvPr id="113" name="Rectangle 112"/>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4" name="Rectangle 113"/>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7" name="Group 96"/>
            <p:cNvGrpSpPr/>
            <p:nvPr/>
          </p:nvGrpSpPr>
          <p:grpSpPr>
            <a:xfrm>
              <a:off x="4362088" y="4343504"/>
              <a:ext cx="73095" cy="121917"/>
              <a:chOff x="990600" y="4316595"/>
              <a:chExt cx="540926" cy="560205"/>
            </a:xfrm>
          </p:grpSpPr>
          <p:sp>
            <p:nvSpPr>
              <p:cNvPr id="111" name="Rectangle 110"/>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2" name="Rectangle 111"/>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8" name="Group 97"/>
            <p:cNvGrpSpPr/>
            <p:nvPr/>
          </p:nvGrpSpPr>
          <p:grpSpPr>
            <a:xfrm>
              <a:off x="4453296" y="4343504"/>
              <a:ext cx="73095" cy="121917"/>
              <a:chOff x="990600" y="4316595"/>
              <a:chExt cx="540926" cy="560205"/>
            </a:xfrm>
          </p:grpSpPr>
          <p:sp>
            <p:nvSpPr>
              <p:cNvPr id="109" name="Rectangle 108"/>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0" name="Rectangle 109"/>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99" name="Group 98"/>
            <p:cNvGrpSpPr/>
            <p:nvPr/>
          </p:nvGrpSpPr>
          <p:grpSpPr>
            <a:xfrm>
              <a:off x="4544505" y="4343504"/>
              <a:ext cx="73095" cy="121917"/>
              <a:chOff x="990600" y="4316595"/>
              <a:chExt cx="540926" cy="560205"/>
            </a:xfrm>
          </p:grpSpPr>
          <p:sp>
            <p:nvSpPr>
              <p:cNvPr id="107" name="Rectangle 106"/>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8" name="Rectangle 107"/>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grpSp>
          <p:nvGrpSpPr>
            <p:cNvPr id="100" name="Group 99"/>
            <p:cNvGrpSpPr/>
            <p:nvPr/>
          </p:nvGrpSpPr>
          <p:grpSpPr>
            <a:xfrm>
              <a:off x="4635713" y="4343504"/>
              <a:ext cx="73095" cy="121917"/>
              <a:chOff x="990600" y="4316595"/>
              <a:chExt cx="540926" cy="560205"/>
            </a:xfrm>
          </p:grpSpPr>
          <p:sp>
            <p:nvSpPr>
              <p:cNvPr id="105" name="Rectangle 104"/>
              <p:cNvSpPr/>
              <p:nvPr/>
            </p:nvSpPr>
            <p:spPr>
              <a:xfrm>
                <a:off x="990600" y="4495800"/>
                <a:ext cx="540926"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6" name="Rectangle 105"/>
              <p:cNvSpPr/>
              <p:nvPr/>
            </p:nvSpPr>
            <p:spPr>
              <a:xfrm>
                <a:off x="1139422" y="4316595"/>
                <a:ext cx="271934" cy="1792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grpSp>
        <p:cxnSp>
          <p:nvCxnSpPr>
            <p:cNvPr id="101" name="Straight Connector 100"/>
            <p:cNvCxnSpPr/>
            <p:nvPr/>
          </p:nvCxnSpPr>
          <p:spPr>
            <a:xfrm flipV="1">
              <a:off x="4793396" y="4107496"/>
              <a:ext cx="185304" cy="26811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2" name="Straight Connector 101"/>
            <p:cNvCxnSpPr/>
            <p:nvPr/>
          </p:nvCxnSpPr>
          <p:spPr>
            <a:xfrm flipV="1">
              <a:off x="4792602" y="4168723"/>
              <a:ext cx="185304" cy="26811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3" name="Straight Connector 102"/>
            <p:cNvCxnSpPr/>
            <p:nvPr/>
          </p:nvCxnSpPr>
          <p:spPr>
            <a:xfrm>
              <a:off x="4194702" y="4062705"/>
              <a:ext cx="70052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4" name="Straight Connector 103"/>
            <p:cNvCxnSpPr/>
            <p:nvPr/>
          </p:nvCxnSpPr>
          <p:spPr>
            <a:xfrm>
              <a:off x="4040806" y="4246386"/>
              <a:ext cx="755391"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2" name="Oval 1"/>
          <p:cNvSpPr/>
          <p:nvPr/>
        </p:nvSpPr>
        <p:spPr>
          <a:xfrm>
            <a:off x="913005" y="3938783"/>
            <a:ext cx="2514600" cy="247178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 name="Group 11"/>
          <p:cNvGrpSpPr/>
          <p:nvPr/>
        </p:nvGrpSpPr>
        <p:grpSpPr>
          <a:xfrm>
            <a:off x="1115233" y="4809302"/>
            <a:ext cx="2159972" cy="762885"/>
            <a:chOff x="583228" y="4723515"/>
            <a:chExt cx="2159972" cy="762885"/>
          </a:xfrm>
        </p:grpSpPr>
        <p:sp>
          <p:nvSpPr>
            <p:cNvPr id="10" name="Rectangle 9"/>
            <p:cNvSpPr/>
            <p:nvPr/>
          </p:nvSpPr>
          <p:spPr>
            <a:xfrm>
              <a:off x="583228" y="5036128"/>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9" name="Rectangle 38"/>
            <p:cNvSpPr/>
            <p:nvPr/>
          </p:nvSpPr>
          <p:spPr>
            <a:xfrm>
              <a:off x="2640628" y="5029200"/>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40" name="Straight Connector 39"/>
            <p:cNvCxnSpPr/>
            <p:nvPr/>
          </p:nvCxnSpPr>
          <p:spPr>
            <a:xfrm flipV="1">
              <a:off x="2266122" y="4723515"/>
              <a:ext cx="0" cy="379851"/>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p:cNvCxnSpPr/>
            <p:nvPr/>
          </p:nvCxnSpPr>
          <p:spPr>
            <a:xfrm flipV="1">
              <a:off x="1182756" y="4724400"/>
              <a:ext cx="0" cy="379851"/>
            </a:xfrm>
            <a:prstGeom prst="line">
              <a:avLst/>
            </a:prstGeom>
          </p:spPr>
          <p:style>
            <a:lnRef idx="3">
              <a:schemeClr val="accent3"/>
            </a:lnRef>
            <a:fillRef idx="0">
              <a:schemeClr val="accent3"/>
            </a:fillRef>
            <a:effectRef idx="2">
              <a:schemeClr val="accent3"/>
            </a:effectRef>
            <a:fontRef idx="minor">
              <a:schemeClr val="tx1"/>
            </a:fontRef>
          </p:style>
        </p:cxnSp>
        <p:cxnSp>
          <p:nvCxnSpPr>
            <p:cNvPr id="42" name="Straight Connector 41"/>
            <p:cNvCxnSpPr/>
            <p:nvPr/>
          </p:nvCxnSpPr>
          <p:spPr>
            <a:xfrm flipV="1">
              <a:off x="1524000" y="5106549"/>
              <a:ext cx="0" cy="379851"/>
            </a:xfrm>
            <a:prstGeom prst="line">
              <a:avLst/>
            </a:prstGeom>
          </p:spPr>
          <p:style>
            <a:lnRef idx="3">
              <a:schemeClr val="accent3"/>
            </a:lnRef>
            <a:fillRef idx="0">
              <a:schemeClr val="accent3"/>
            </a:fillRef>
            <a:effectRef idx="2">
              <a:schemeClr val="accent3"/>
            </a:effectRef>
            <a:fontRef idx="minor">
              <a:schemeClr val="tx1"/>
            </a:fontRef>
          </p:style>
        </p:cxnSp>
        <p:cxnSp>
          <p:nvCxnSpPr>
            <p:cNvPr id="5" name="Straight Connector 4"/>
            <p:cNvCxnSpPr/>
            <p:nvPr/>
          </p:nvCxnSpPr>
          <p:spPr>
            <a:xfrm>
              <a:off x="583228" y="5102088"/>
              <a:ext cx="2060132" cy="0"/>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32" name="Group 31"/>
          <p:cNvGrpSpPr/>
          <p:nvPr/>
        </p:nvGrpSpPr>
        <p:grpSpPr>
          <a:xfrm>
            <a:off x="1219200" y="4290041"/>
            <a:ext cx="1854988" cy="1902491"/>
            <a:chOff x="1749110" y="3989393"/>
            <a:chExt cx="1854988" cy="1902491"/>
          </a:xfrm>
        </p:grpSpPr>
        <p:pic>
          <p:nvPicPr>
            <p:cNvPr id="34"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8238" y="5134361"/>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9110" y="3989393"/>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6575" y="3989393"/>
              <a:ext cx="757523" cy="7575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72" name="Group 2071"/>
          <p:cNvGrpSpPr/>
          <p:nvPr/>
        </p:nvGrpSpPr>
        <p:grpSpPr>
          <a:xfrm>
            <a:off x="3172633" y="2646969"/>
            <a:ext cx="3335062" cy="1768891"/>
            <a:chOff x="3172633" y="2646969"/>
            <a:chExt cx="3335062" cy="1768891"/>
          </a:xfrm>
        </p:grpSpPr>
        <p:cxnSp>
          <p:nvCxnSpPr>
            <p:cNvPr id="2060" name="Straight Connector 2059"/>
            <p:cNvCxnSpPr/>
            <p:nvPr/>
          </p:nvCxnSpPr>
          <p:spPr>
            <a:xfrm flipV="1">
              <a:off x="3172633" y="4138603"/>
              <a:ext cx="422287" cy="277257"/>
            </a:xfrm>
            <a:prstGeom prst="line">
              <a:avLst/>
            </a:prstGeom>
          </p:spPr>
          <p:style>
            <a:lnRef idx="3">
              <a:schemeClr val="accent2"/>
            </a:lnRef>
            <a:fillRef idx="0">
              <a:schemeClr val="accent2"/>
            </a:fillRef>
            <a:effectRef idx="2">
              <a:schemeClr val="accent2"/>
            </a:effectRef>
            <a:fontRef idx="minor">
              <a:schemeClr val="tx1"/>
            </a:fontRef>
          </p:style>
        </p:cxnSp>
        <p:cxnSp>
          <p:nvCxnSpPr>
            <p:cNvPr id="191" name="Straight Connector 190"/>
            <p:cNvCxnSpPr/>
            <p:nvPr/>
          </p:nvCxnSpPr>
          <p:spPr>
            <a:xfrm>
              <a:off x="3952469" y="2908948"/>
              <a:ext cx="81673" cy="500998"/>
            </a:xfrm>
            <a:prstGeom prst="line">
              <a:avLst/>
            </a:prstGeom>
          </p:spPr>
          <p:style>
            <a:lnRef idx="3">
              <a:schemeClr val="accent3"/>
            </a:lnRef>
            <a:fillRef idx="0">
              <a:schemeClr val="accent3"/>
            </a:fillRef>
            <a:effectRef idx="2">
              <a:schemeClr val="accent3"/>
            </a:effectRef>
            <a:fontRef idx="minor">
              <a:schemeClr val="tx1"/>
            </a:fontRef>
          </p:style>
        </p:cxnSp>
        <p:cxnSp>
          <p:nvCxnSpPr>
            <p:cNvPr id="194" name="Straight Connector 193"/>
            <p:cNvCxnSpPr/>
            <p:nvPr/>
          </p:nvCxnSpPr>
          <p:spPr>
            <a:xfrm flipV="1">
              <a:off x="5346388" y="2646969"/>
              <a:ext cx="1161307" cy="762977"/>
            </a:xfrm>
            <a:prstGeom prst="line">
              <a:avLst/>
            </a:prstGeom>
          </p:spPr>
          <p:style>
            <a:lnRef idx="3">
              <a:schemeClr val="accent4"/>
            </a:lnRef>
            <a:fillRef idx="0">
              <a:schemeClr val="accent4"/>
            </a:fillRef>
            <a:effectRef idx="2">
              <a:schemeClr val="accent4"/>
            </a:effectRef>
            <a:fontRef idx="minor">
              <a:schemeClr val="tx1"/>
            </a:fontRef>
          </p:style>
        </p:cxnSp>
        <p:cxnSp>
          <p:nvCxnSpPr>
            <p:cNvPr id="196" name="Straight Connector 195"/>
            <p:cNvCxnSpPr/>
            <p:nvPr/>
          </p:nvCxnSpPr>
          <p:spPr>
            <a:xfrm>
              <a:off x="5032397" y="3938783"/>
              <a:ext cx="801596" cy="301625"/>
            </a:xfrm>
            <a:prstGeom prst="line">
              <a:avLst/>
            </a:prstGeom>
          </p:spPr>
          <p:style>
            <a:lnRef idx="3">
              <a:schemeClr val="accent6"/>
            </a:lnRef>
            <a:fillRef idx="0">
              <a:schemeClr val="accent6"/>
            </a:fillRef>
            <a:effectRef idx="2">
              <a:schemeClr val="accent6"/>
            </a:effectRef>
            <a:fontRef idx="minor">
              <a:schemeClr val="tx1"/>
            </a:fontRef>
          </p:style>
        </p:cxnSp>
      </p:grpSp>
      <p:sp>
        <p:nvSpPr>
          <p:cNvPr id="56" name="Oval 55"/>
          <p:cNvSpPr/>
          <p:nvPr/>
        </p:nvSpPr>
        <p:spPr>
          <a:xfrm>
            <a:off x="5567934" y="3409946"/>
            <a:ext cx="3042666" cy="299085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grpSp>
        <p:nvGrpSpPr>
          <p:cNvPr id="2070" name="Group 2069"/>
          <p:cNvGrpSpPr/>
          <p:nvPr/>
        </p:nvGrpSpPr>
        <p:grpSpPr>
          <a:xfrm>
            <a:off x="5814656" y="4346588"/>
            <a:ext cx="2186344" cy="1083490"/>
            <a:chOff x="5738456" y="4343400"/>
            <a:chExt cx="2186344" cy="1083490"/>
          </a:xfrm>
        </p:grpSpPr>
        <p:sp>
          <p:nvSpPr>
            <p:cNvPr id="59" name="Rectangle 58"/>
            <p:cNvSpPr/>
            <p:nvPr/>
          </p:nvSpPr>
          <p:spPr>
            <a:xfrm>
              <a:off x="5738456" y="4860610"/>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60" name="Rectangle 59"/>
            <p:cNvSpPr/>
            <p:nvPr/>
          </p:nvSpPr>
          <p:spPr>
            <a:xfrm>
              <a:off x="7212628" y="4853682"/>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25" name="Group 24"/>
            <p:cNvGrpSpPr/>
            <p:nvPr/>
          </p:nvGrpSpPr>
          <p:grpSpPr>
            <a:xfrm>
              <a:off x="5993428" y="4343400"/>
              <a:ext cx="1931372" cy="550090"/>
              <a:chOff x="3505200" y="2819400"/>
              <a:chExt cx="1931372" cy="550090"/>
            </a:xfrm>
          </p:grpSpPr>
          <p:cxnSp>
            <p:nvCxnSpPr>
              <p:cNvPr id="20" name="Straight Connector 19"/>
              <p:cNvCxnSpPr/>
              <p:nvPr/>
            </p:nvCxnSpPr>
            <p:spPr>
              <a:xfrm flipV="1">
                <a:off x="3505200" y="2895600"/>
                <a:ext cx="344556" cy="473890"/>
              </a:xfrm>
              <a:prstGeom prst="line">
                <a:avLst/>
              </a:prstGeom>
            </p:spPr>
            <p:style>
              <a:lnRef idx="2">
                <a:schemeClr val="accent2"/>
              </a:lnRef>
              <a:fillRef idx="0">
                <a:schemeClr val="accent2"/>
              </a:fillRef>
              <a:effectRef idx="1">
                <a:schemeClr val="accent2"/>
              </a:effectRef>
              <a:fontRef idx="minor">
                <a:schemeClr val="tx1"/>
              </a:fontRef>
            </p:style>
          </p:cxnSp>
          <p:sp>
            <p:nvSpPr>
              <p:cNvPr id="71" name="Rectangle 70"/>
              <p:cNvSpPr/>
              <p:nvPr/>
            </p:nvSpPr>
            <p:spPr>
              <a:xfrm>
                <a:off x="5334000" y="2819400"/>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69" name="Straight Connector 68"/>
              <p:cNvCxnSpPr/>
              <p:nvPr/>
            </p:nvCxnSpPr>
            <p:spPr>
              <a:xfrm flipV="1">
                <a:off x="3846444" y="2895600"/>
                <a:ext cx="1512298" cy="1"/>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73" name="Group 72"/>
            <p:cNvGrpSpPr/>
            <p:nvPr/>
          </p:nvGrpSpPr>
          <p:grpSpPr>
            <a:xfrm flipV="1">
              <a:off x="6145828" y="4916556"/>
              <a:ext cx="1778972" cy="510334"/>
              <a:chOff x="3505200" y="2819400"/>
              <a:chExt cx="1778972" cy="510334"/>
            </a:xfrm>
          </p:grpSpPr>
          <p:cxnSp>
            <p:nvCxnSpPr>
              <p:cNvPr id="74" name="Straight Connector 73"/>
              <p:cNvCxnSpPr/>
              <p:nvPr/>
            </p:nvCxnSpPr>
            <p:spPr>
              <a:xfrm flipV="1">
                <a:off x="3505200" y="2855844"/>
                <a:ext cx="344556" cy="473890"/>
              </a:xfrm>
              <a:prstGeom prst="line">
                <a:avLst/>
              </a:prstGeom>
            </p:spPr>
            <p:style>
              <a:lnRef idx="2">
                <a:schemeClr val="accent2"/>
              </a:lnRef>
              <a:fillRef idx="0">
                <a:schemeClr val="accent2"/>
              </a:fillRef>
              <a:effectRef idx="1">
                <a:schemeClr val="accent2"/>
              </a:effectRef>
              <a:fontRef idx="minor">
                <a:schemeClr val="tx1"/>
              </a:fontRef>
            </p:style>
          </p:cxnSp>
          <p:sp>
            <p:nvSpPr>
              <p:cNvPr id="76" name="Rectangle 75"/>
              <p:cNvSpPr/>
              <p:nvPr/>
            </p:nvSpPr>
            <p:spPr>
              <a:xfrm>
                <a:off x="5181600" y="2819400"/>
                <a:ext cx="102572" cy="1385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75" name="Straight Connector 74"/>
              <p:cNvCxnSpPr/>
              <p:nvPr/>
            </p:nvCxnSpPr>
            <p:spPr>
              <a:xfrm flipV="1">
                <a:off x="3866322" y="2855844"/>
                <a:ext cx="1374816" cy="1"/>
              </a:xfrm>
              <a:prstGeom prst="line">
                <a:avLst/>
              </a:prstGeom>
            </p:spPr>
            <p:style>
              <a:lnRef idx="2">
                <a:schemeClr val="accent2"/>
              </a:lnRef>
              <a:fillRef idx="0">
                <a:schemeClr val="accent2"/>
              </a:fillRef>
              <a:effectRef idx="1">
                <a:schemeClr val="accent2"/>
              </a:effectRef>
              <a:fontRef idx="minor">
                <a:schemeClr val="tx1"/>
              </a:fontRef>
            </p:style>
          </p:cxnSp>
        </p:grpSp>
        <p:cxnSp>
          <p:nvCxnSpPr>
            <p:cNvPr id="58" name="Straight Connector 57"/>
            <p:cNvCxnSpPr/>
            <p:nvPr/>
          </p:nvCxnSpPr>
          <p:spPr>
            <a:xfrm>
              <a:off x="5841028" y="4926570"/>
              <a:ext cx="1407097" cy="0"/>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2071" name="Group 2070"/>
          <p:cNvGrpSpPr/>
          <p:nvPr/>
        </p:nvGrpSpPr>
        <p:grpSpPr>
          <a:xfrm>
            <a:off x="6679228" y="4058478"/>
            <a:ext cx="1200067" cy="1712844"/>
            <a:chOff x="6679228" y="4058478"/>
            <a:chExt cx="1200067" cy="1712844"/>
          </a:xfrm>
        </p:grpSpPr>
        <p:cxnSp>
          <p:nvCxnSpPr>
            <p:cNvPr id="62" name="Straight Connector 61"/>
            <p:cNvCxnSpPr/>
            <p:nvPr/>
          </p:nvCxnSpPr>
          <p:spPr>
            <a:xfrm flipV="1">
              <a:off x="6851506" y="4058478"/>
              <a:ext cx="0" cy="379851"/>
            </a:xfrm>
            <a:prstGeom prst="line">
              <a:avLst/>
            </a:prstGeom>
          </p:spPr>
          <p:style>
            <a:lnRef idx="3">
              <a:schemeClr val="accent3"/>
            </a:lnRef>
            <a:fillRef idx="0">
              <a:schemeClr val="accent3"/>
            </a:fillRef>
            <a:effectRef idx="2">
              <a:schemeClr val="accent3"/>
            </a:effectRef>
            <a:fontRef idx="minor">
              <a:schemeClr val="tx1"/>
            </a:fontRef>
          </p:style>
        </p:cxnSp>
        <p:cxnSp>
          <p:nvCxnSpPr>
            <p:cNvPr id="63" name="Straight Connector 62"/>
            <p:cNvCxnSpPr/>
            <p:nvPr/>
          </p:nvCxnSpPr>
          <p:spPr>
            <a:xfrm flipV="1">
              <a:off x="6679228" y="5391471"/>
              <a:ext cx="0" cy="379851"/>
            </a:xfrm>
            <a:prstGeom prst="line">
              <a:avLst/>
            </a:prstGeom>
          </p:spPr>
          <p:style>
            <a:lnRef idx="3">
              <a:schemeClr val="accent3"/>
            </a:lnRef>
            <a:fillRef idx="0">
              <a:schemeClr val="accent3"/>
            </a:fillRef>
            <a:effectRef idx="2">
              <a:schemeClr val="accent3"/>
            </a:effectRef>
            <a:fontRef idx="minor">
              <a:schemeClr val="tx1"/>
            </a:fontRef>
          </p:style>
        </p:cxnSp>
        <p:sp>
          <p:nvSpPr>
            <p:cNvPr id="27" name="Arc 26"/>
            <p:cNvSpPr/>
            <p:nvPr/>
          </p:nvSpPr>
          <p:spPr>
            <a:xfrm>
              <a:off x="6926795" y="4615068"/>
              <a:ext cx="952500" cy="763968"/>
            </a:xfrm>
            <a:prstGeom prst="arc">
              <a:avLst>
                <a:gd name="adj1" fmla="val 11500347"/>
                <a:gd name="adj2" fmla="val 19119996"/>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64" name="Group 63"/>
          <p:cNvGrpSpPr/>
          <p:nvPr/>
        </p:nvGrpSpPr>
        <p:grpSpPr>
          <a:xfrm>
            <a:off x="6376338" y="3440883"/>
            <a:ext cx="2052923" cy="2895600"/>
            <a:chOff x="2286987" y="3409535"/>
            <a:chExt cx="2052923" cy="2895600"/>
          </a:xfrm>
        </p:grpSpPr>
        <p:pic>
          <p:nvPicPr>
            <p:cNvPr id="65"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8238" y="5547612"/>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987" y="3409535"/>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2387" y="4400135"/>
              <a:ext cx="757523" cy="757523"/>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Oval 43"/>
          <p:cNvSpPr/>
          <p:nvPr/>
        </p:nvSpPr>
        <p:spPr>
          <a:xfrm>
            <a:off x="5957265" y="437168"/>
            <a:ext cx="2514600" cy="247178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3" name="Oval 12"/>
          <p:cNvSpPr/>
          <p:nvPr/>
        </p:nvSpPr>
        <p:spPr>
          <a:xfrm>
            <a:off x="6344478" y="815442"/>
            <a:ext cx="1763414" cy="1739762"/>
          </a:xfrm>
          <a:prstGeom prst="ellipse">
            <a:avLst/>
          </a:prstGeom>
          <a:noFill/>
          <a:ln w="28575"/>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2" name="Group 51"/>
          <p:cNvGrpSpPr/>
          <p:nvPr/>
        </p:nvGrpSpPr>
        <p:grpSpPr>
          <a:xfrm>
            <a:off x="6162675" y="903501"/>
            <a:ext cx="2236302" cy="1958967"/>
            <a:chOff x="1629842" y="4148417"/>
            <a:chExt cx="2236302" cy="1958967"/>
          </a:xfrm>
        </p:grpSpPr>
        <p:pic>
          <p:nvPicPr>
            <p:cNvPr id="53"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556" y="5349861"/>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9842" y="4148417"/>
              <a:ext cx="757523" cy="757523"/>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C:\Users\Yougeshwar\Desktop\Peresentation\my-computer-1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8621" y="4424490"/>
              <a:ext cx="757523" cy="757523"/>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Cloud 2"/>
          <p:cNvSpPr/>
          <p:nvPr/>
        </p:nvSpPr>
        <p:spPr>
          <a:xfrm>
            <a:off x="3375757" y="2971800"/>
            <a:ext cx="2150776" cy="1339340"/>
          </a:xfrm>
          <a:prstGeom prst="cloud">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Internet</a:t>
            </a:r>
            <a:endParaRPr lang="en-US" dirty="0"/>
          </a:p>
        </p:txBody>
      </p:sp>
    </p:spTree>
    <p:extLst>
      <p:ext uri="{BB962C8B-B14F-4D97-AF65-F5344CB8AC3E}">
        <p14:creationId xmlns:p14="http://schemas.microsoft.com/office/powerpoint/2010/main" val="1328181908"/>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5" presetClass="entr" presetSubtype="0" fill="hold" grpId="0" nodeType="withEffect">
                                  <p:stCondLst>
                                    <p:cond delay="1700"/>
                                  </p:stCondLst>
                                  <p:childTnLst>
                                    <p:set>
                                      <p:cBhvr>
                                        <p:cTn id="11" dur="1" fill="hold">
                                          <p:stCondLst>
                                            <p:cond delay="0"/>
                                          </p:stCondLst>
                                        </p:cTn>
                                        <p:tgtEl>
                                          <p:spTgt spid="121"/>
                                        </p:tgtEl>
                                        <p:attrNameLst>
                                          <p:attrName>style.visibility</p:attrName>
                                        </p:attrNameLst>
                                      </p:cBhvr>
                                      <p:to>
                                        <p:strVal val="visible"/>
                                      </p:to>
                                    </p:set>
                                    <p:anim calcmode="lin" valueType="num">
                                      <p:cBhvr>
                                        <p:cTn id="12" dur="500" decel="50000" fill="hold">
                                          <p:stCondLst>
                                            <p:cond delay="0"/>
                                          </p:stCondLst>
                                        </p:cTn>
                                        <p:tgtEl>
                                          <p:spTgt spid="121"/>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21"/>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21"/>
                                        </p:tgtEl>
                                        <p:attrNameLst>
                                          <p:attrName>ppt_w</p:attrName>
                                        </p:attrNameLst>
                                      </p:cBhvr>
                                      <p:tavLst>
                                        <p:tav tm="0">
                                          <p:val>
                                            <p:strVal val="#ppt_w*.05"/>
                                          </p:val>
                                        </p:tav>
                                        <p:tav tm="100000">
                                          <p:val>
                                            <p:strVal val="#ppt_w"/>
                                          </p:val>
                                        </p:tav>
                                      </p:tavLst>
                                    </p:anim>
                                    <p:anim calcmode="lin" valueType="num">
                                      <p:cBhvr>
                                        <p:cTn id="15" dur="1000" fill="hold"/>
                                        <p:tgtEl>
                                          <p:spTgt spid="121"/>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21"/>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21"/>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21"/>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21"/>
                                        </p:tgtEl>
                                      </p:cBhvr>
                                    </p:animEffect>
                                  </p:childTnLst>
                                </p:cTn>
                              </p:par>
                              <p:par>
                                <p:cTn id="20" presetID="25" presetClass="entr" presetSubtype="0" fill="hold" nodeType="withEffect">
                                  <p:stCondLst>
                                    <p:cond delay="1700"/>
                                  </p:stCondLst>
                                  <p:iterate type="wd">
                                    <p:tmPct val="0"/>
                                  </p:iterate>
                                  <p:childTnLst>
                                    <p:set>
                                      <p:cBhvr>
                                        <p:cTn id="21" dur="1" fill="hold">
                                          <p:stCondLst>
                                            <p:cond delay="0"/>
                                          </p:stCondLst>
                                        </p:cTn>
                                        <p:tgtEl>
                                          <p:spTgt spid="121">
                                            <p:txEl>
                                              <p:pRg st="0" end="0"/>
                                            </p:txEl>
                                          </p:spTgt>
                                        </p:tgtEl>
                                        <p:attrNameLst>
                                          <p:attrName>style.visibility</p:attrName>
                                        </p:attrNameLst>
                                      </p:cBhvr>
                                      <p:to>
                                        <p:strVal val="visible"/>
                                      </p:to>
                                    </p:set>
                                    <p:anim calcmode="lin" valueType="num">
                                      <p:cBhvr>
                                        <p:cTn id="22" dur="500" decel="50000" fill="hold">
                                          <p:stCondLst>
                                            <p:cond delay="0"/>
                                          </p:stCondLst>
                                        </p:cTn>
                                        <p:tgtEl>
                                          <p:spTgt spid="121">
                                            <p:txEl>
                                              <p:pRg st="0" end="0"/>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21">
                                            <p:txEl>
                                              <p:pRg st="0" end="0"/>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21">
                                            <p:txEl>
                                              <p:pRg st="0" end="0"/>
                                            </p:txEl>
                                          </p:spTgt>
                                        </p:tgtEl>
                                        <p:attrNameLst>
                                          <p:attrName>ppt_w</p:attrName>
                                        </p:attrNameLst>
                                      </p:cBhvr>
                                      <p:tavLst>
                                        <p:tav tm="0">
                                          <p:val>
                                            <p:strVal val="#ppt_w*.05"/>
                                          </p:val>
                                        </p:tav>
                                        <p:tav tm="100000">
                                          <p:val>
                                            <p:strVal val="#ppt_w"/>
                                          </p:val>
                                        </p:tav>
                                      </p:tavLst>
                                    </p:anim>
                                    <p:anim calcmode="lin" valueType="num">
                                      <p:cBhvr>
                                        <p:cTn id="25" dur="1000" fill="hold"/>
                                        <p:tgtEl>
                                          <p:spTgt spid="121">
                                            <p:txEl>
                                              <p:pRg st="0" end="0"/>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21">
                                            <p:txEl>
                                              <p:pRg st="0" end="0"/>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21">
                                            <p:txEl>
                                              <p:pRg st="0" end="0"/>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21">
                                            <p:txEl>
                                              <p:pRg st="0" end="0"/>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21">
                                            <p:txEl>
                                              <p:pRg st="0" end="0"/>
                                            </p:txEl>
                                          </p:spTgt>
                                        </p:tgtEl>
                                      </p:cBhvr>
                                    </p:animEffect>
                                  </p:childTnLst>
                                </p:cTn>
                              </p:par>
                              <p:par>
                                <p:cTn id="30" presetID="34" presetClass="emph" presetSubtype="0" fill="hold" nodeType="withEffect">
                                  <p:stCondLst>
                                    <p:cond delay="2700"/>
                                  </p:stCondLst>
                                  <p:iterate type="wd">
                                    <p:tmPct val="10000"/>
                                  </p:iterate>
                                  <p:childTnLst>
                                    <p:animMotion origin="layout" path="M 0.0 0.0 L 0.0 -0.07213" pathEditMode="relative" ptsTypes="">
                                      <p:cBhvr>
                                        <p:cTn id="31" dur="250" accel="50000" decel="50000" autoRev="1" fill="hold">
                                          <p:stCondLst>
                                            <p:cond delay="0"/>
                                          </p:stCondLst>
                                        </p:cTn>
                                        <p:tgtEl>
                                          <p:spTgt spid="121">
                                            <p:txEl>
                                              <p:pRg st="0" end="0"/>
                                            </p:txEl>
                                          </p:spTgt>
                                        </p:tgtEl>
                                        <p:attrNameLst>
                                          <p:attrName>ppt_x</p:attrName>
                                          <p:attrName>ppt_y</p:attrName>
                                        </p:attrNameLst>
                                      </p:cBhvr>
                                    </p:animMotion>
                                    <p:animRot by="1500000">
                                      <p:cBhvr>
                                        <p:cTn id="32" dur="125" fill="hold">
                                          <p:stCondLst>
                                            <p:cond delay="0"/>
                                          </p:stCondLst>
                                        </p:cTn>
                                        <p:tgtEl>
                                          <p:spTgt spid="121">
                                            <p:txEl>
                                              <p:pRg st="0" end="0"/>
                                            </p:txEl>
                                          </p:spTgt>
                                        </p:tgtEl>
                                        <p:attrNameLst>
                                          <p:attrName>r</p:attrName>
                                        </p:attrNameLst>
                                      </p:cBhvr>
                                    </p:animRot>
                                    <p:animRot by="-1500000">
                                      <p:cBhvr>
                                        <p:cTn id="33" dur="125" fill="hold">
                                          <p:stCondLst>
                                            <p:cond delay="125"/>
                                          </p:stCondLst>
                                        </p:cTn>
                                        <p:tgtEl>
                                          <p:spTgt spid="121">
                                            <p:txEl>
                                              <p:pRg st="0" end="0"/>
                                            </p:txEl>
                                          </p:spTgt>
                                        </p:tgtEl>
                                        <p:attrNameLst>
                                          <p:attrName>r</p:attrName>
                                        </p:attrNameLst>
                                      </p:cBhvr>
                                    </p:animRot>
                                    <p:animRot by="-1500000">
                                      <p:cBhvr>
                                        <p:cTn id="34" dur="125" fill="hold">
                                          <p:stCondLst>
                                            <p:cond delay="250"/>
                                          </p:stCondLst>
                                        </p:cTn>
                                        <p:tgtEl>
                                          <p:spTgt spid="121">
                                            <p:txEl>
                                              <p:pRg st="0" end="0"/>
                                            </p:txEl>
                                          </p:spTgt>
                                        </p:tgtEl>
                                        <p:attrNameLst>
                                          <p:attrName>r</p:attrName>
                                        </p:attrNameLst>
                                      </p:cBhvr>
                                    </p:animRot>
                                    <p:animRot by="1500000">
                                      <p:cBhvr>
                                        <p:cTn id="35" dur="125" fill="hold">
                                          <p:stCondLst>
                                            <p:cond delay="375"/>
                                          </p:stCondLst>
                                        </p:cTn>
                                        <p:tgtEl>
                                          <p:spTgt spid="121">
                                            <p:txEl>
                                              <p:pRg st="0" end="0"/>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5" presetClass="exit" presetSubtype="0" fill="hold" grpId="1" nodeType="clickEffect">
                                  <p:stCondLst>
                                    <p:cond delay="0"/>
                                  </p:stCondLst>
                                  <p:childTnLst>
                                    <p:animEffect transition="out" filter="fade">
                                      <p:cBhvr>
                                        <p:cTn id="39" dur="1000" accel="50000">
                                          <p:stCondLst>
                                            <p:cond delay="0"/>
                                          </p:stCondLst>
                                        </p:cTn>
                                        <p:tgtEl>
                                          <p:spTgt spid="121">
                                            <p:bg/>
                                          </p:spTgt>
                                        </p:tgtEl>
                                      </p:cBhvr>
                                    </p:animEffect>
                                    <p:anim calcmode="lin" valueType="num">
                                      <p:cBhvr>
                                        <p:cTn id="40" dur="500" accel="50000">
                                          <p:stCondLst>
                                            <p:cond delay="0"/>
                                          </p:stCondLst>
                                        </p:cTn>
                                        <p:tgtEl>
                                          <p:spTgt spid="121">
                                            <p:bg/>
                                          </p:spTgt>
                                        </p:tgtEl>
                                        <p:attrNameLst>
                                          <p:attrName>ppt_y</p:attrName>
                                        </p:attrNameLst>
                                      </p:cBhvr>
                                      <p:tavLst>
                                        <p:tav tm="0">
                                          <p:val>
                                            <p:strVal val="ppt_y"/>
                                          </p:val>
                                        </p:tav>
                                        <p:tav tm="100000">
                                          <p:val>
                                            <p:strVal val="ppt_y+.1"/>
                                          </p:val>
                                        </p:tav>
                                      </p:tavLst>
                                    </p:anim>
                                    <p:anim calcmode="lin" valueType="num">
                                      <p:cBhvr>
                                        <p:cTn id="41" dur="500" decel="50000">
                                          <p:stCondLst>
                                            <p:cond delay="500"/>
                                          </p:stCondLst>
                                        </p:cTn>
                                        <p:tgtEl>
                                          <p:spTgt spid="121">
                                            <p:bg/>
                                          </p:spTgt>
                                        </p:tgtEl>
                                        <p:attrNameLst>
                                          <p:attrName>ppt_y</p:attrName>
                                        </p:attrNameLst>
                                      </p:cBhvr>
                                      <p:tavLst>
                                        <p:tav tm="0">
                                          <p:val>
                                            <p:strVal val="ppt_y"/>
                                          </p:val>
                                        </p:tav>
                                        <p:tav tm="100000">
                                          <p:val>
                                            <p:strVal val="ppt_y-.1"/>
                                          </p:val>
                                        </p:tav>
                                      </p:tavLst>
                                    </p:anim>
                                    <p:anim calcmode="lin" valueType="num">
                                      <p:cBhvr>
                                        <p:cTn id="42" dur="500" accel="50000">
                                          <p:stCondLst>
                                            <p:cond delay="500"/>
                                          </p:stCondLst>
                                        </p:cTn>
                                        <p:tgtEl>
                                          <p:spTgt spid="121">
                                            <p:bg/>
                                          </p:spTgt>
                                        </p:tgtEl>
                                        <p:attrNameLst>
                                          <p:attrName>ppt_x</p:attrName>
                                        </p:attrNameLst>
                                      </p:cBhvr>
                                      <p:tavLst>
                                        <p:tav tm="0">
                                          <p:val>
                                            <p:strVal val="ppt_x"/>
                                          </p:val>
                                        </p:tav>
                                        <p:tav tm="100000">
                                          <p:val>
                                            <p:strVal val="ppt_x+.4"/>
                                          </p:val>
                                        </p:tav>
                                      </p:tavLst>
                                    </p:anim>
                                    <p:anim calcmode="lin" valueType="num">
                                      <p:cBhvr>
                                        <p:cTn id="43" dur="1000"/>
                                        <p:tgtEl>
                                          <p:spTgt spid="121">
                                            <p:bg/>
                                          </p:spTgt>
                                        </p:tgtEl>
                                        <p:attrNameLst>
                                          <p:attrName>ppt_h</p:attrName>
                                        </p:attrNameLst>
                                      </p:cBhvr>
                                      <p:tavLst>
                                        <p:tav tm="0">
                                          <p:val>
                                            <p:strVal val="ppt_h"/>
                                          </p:val>
                                        </p:tav>
                                        <p:tav tm="100000">
                                          <p:val>
                                            <p:strVal val="ppt_h"/>
                                          </p:val>
                                        </p:tav>
                                      </p:tavLst>
                                    </p:anim>
                                    <p:anim calcmode="lin" valueType="num">
                                      <p:cBhvr>
                                        <p:cTn id="44" dur="500" accel="50000">
                                          <p:stCondLst>
                                            <p:cond delay="0"/>
                                          </p:stCondLst>
                                        </p:cTn>
                                        <p:tgtEl>
                                          <p:spTgt spid="121">
                                            <p:bg/>
                                          </p:spTgt>
                                        </p:tgtEl>
                                        <p:attrNameLst>
                                          <p:attrName>ppt_w</p:attrName>
                                        </p:attrNameLst>
                                      </p:cBhvr>
                                      <p:tavLst>
                                        <p:tav tm="0">
                                          <p:val>
                                            <p:strVal val="ppt_w"/>
                                          </p:val>
                                        </p:tav>
                                        <p:tav tm="100000">
                                          <p:val>
                                            <p:strVal val="ppt_w*.05"/>
                                          </p:val>
                                        </p:tav>
                                      </p:tavLst>
                                    </p:anim>
                                    <p:anim calcmode="lin" valueType="num">
                                      <p:cBhvr>
                                        <p:cTn id="45" dur="500" decel="50000">
                                          <p:stCondLst>
                                            <p:cond delay="500"/>
                                          </p:stCondLst>
                                        </p:cTn>
                                        <p:tgtEl>
                                          <p:spTgt spid="121">
                                            <p:bg/>
                                          </p:spTgt>
                                        </p:tgtEl>
                                        <p:attrNameLst>
                                          <p:attrName>ppt_w</p:attrName>
                                        </p:attrNameLst>
                                      </p:cBhvr>
                                      <p:tavLst>
                                        <p:tav tm="0">
                                          <p:val>
                                            <p:strVal val="ppt_w"/>
                                          </p:val>
                                        </p:tav>
                                        <p:tav tm="100000">
                                          <p:val>
                                            <p:strVal val="ppt_w/.05"/>
                                          </p:val>
                                        </p:tav>
                                      </p:tavLst>
                                    </p:anim>
                                    <p:anim calcmode="lin" valueType="num">
                                      <p:cBhvr>
                                        <p:cTn id="46" dur="500" accel="50000">
                                          <p:stCondLst>
                                            <p:cond delay="500"/>
                                          </p:stCondLst>
                                        </p:cTn>
                                        <p:tgtEl>
                                          <p:spTgt spid="121">
                                            <p:bg/>
                                          </p:spTgt>
                                        </p:tgtEl>
                                        <p:attrNameLst>
                                          <p:attrName>style.rotation</p:attrName>
                                        </p:attrNameLst>
                                      </p:cBhvr>
                                      <p:tavLst>
                                        <p:tav tm="0">
                                          <p:val>
                                            <p:fltVal val="0"/>
                                          </p:val>
                                        </p:tav>
                                        <p:tav tm="100000">
                                          <p:val>
                                            <p:fltVal val="-90"/>
                                          </p:val>
                                        </p:tav>
                                      </p:tavLst>
                                    </p:anim>
                                    <p:set>
                                      <p:cBhvr>
                                        <p:cTn id="47" dur="1" fill="hold">
                                          <p:stCondLst>
                                            <p:cond delay="999"/>
                                          </p:stCondLst>
                                        </p:cTn>
                                        <p:tgtEl>
                                          <p:spTgt spid="121">
                                            <p:bg/>
                                          </p:spTgt>
                                        </p:tgtEl>
                                        <p:attrNameLst>
                                          <p:attrName>style.visibility</p:attrName>
                                        </p:attrNameLst>
                                      </p:cBhvr>
                                      <p:to>
                                        <p:strVal val="hidden"/>
                                      </p:to>
                                    </p:set>
                                  </p:childTnLst>
                                </p:cTn>
                              </p:par>
                              <p:par>
                                <p:cTn id="48" presetID="25" presetClass="exit" presetSubtype="0" fill="hold" grpId="1" nodeType="withEffect">
                                  <p:stCondLst>
                                    <p:cond delay="0"/>
                                  </p:stCondLst>
                                  <p:iterate type="wd">
                                    <p:tmPct val="0"/>
                                  </p:iterate>
                                  <p:childTnLst>
                                    <p:animEffect transition="out" filter="fade">
                                      <p:cBhvr>
                                        <p:cTn id="49" dur="1000" accel="50000">
                                          <p:stCondLst>
                                            <p:cond delay="0"/>
                                          </p:stCondLst>
                                        </p:cTn>
                                        <p:tgtEl>
                                          <p:spTgt spid="121">
                                            <p:txEl>
                                              <p:pRg st="0" end="0"/>
                                            </p:txEl>
                                          </p:spTgt>
                                        </p:tgtEl>
                                      </p:cBhvr>
                                    </p:animEffect>
                                    <p:anim calcmode="lin" valueType="num">
                                      <p:cBhvr>
                                        <p:cTn id="50" dur="500" accel="50000">
                                          <p:stCondLst>
                                            <p:cond delay="0"/>
                                          </p:stCondLst>
                                        </p:cTn>
                                        <p:tgtEl>
                                          <p:spTgt spid="121">
                                            <p:txEl>
                                              <p:pRg st="0" end="0"/>
                                            </p:txEl>
                                          </p:spTgt>
                                        </p:tgtEl>
                                        <p:attrNameLst>
                                          <p:attrName>ppt_y</p:attrName>
                                        </p:attrNameLst>
                                      </p:cBhvr>
                                      <p:tavLst>
                                        <p:tav tm="0">
                                          <p:val>
                                            <p:strVal val="ppt_y"/>
                                          </p:val>
                                        </p:tav>
                                        <p:tav tm="100000">
                                          <p:val>
                                            <p:strVal val="ppt_y+.1"/>
                                          </p:val>
                                        </p:tav>
                                      </p:tavLst>
                                    </p:anim>
                                    <p:anim calcmode="lin" valueType="num">
                                      <p:cBhvr>
                                        <p:cTn id="51" dur="500" decel="50000">
                                          <p:stCondLst>
                                            <p:cond delay="500"/>
                                          </p:stCondLst>
                                        </p:cTn>
                                        <p:tgtEl>
                                          <p:spTgt spid="121">
                                            <p:txEl>
                                              <p:pRg st="0" end="0"/>
                                            </p:txEl>
                                          </p:spTgt>
                                        </p:tgtEl>
                                        <p:attrNameLst>
                                          <p:attrName>ppt_y</p:attrName>
                                        </p:attrNameLst>
                                      </p:cBhvr>
                                      <p:tavLst>
                                        <p:tav tm="0">
                                          <p:val>
                                            <p:strVal val="ppt_y"/>
                                          </p:val>
                                        </p:tav>
                                        <p:tav tm="100000">
                                          <p:val>
                                            <p:strVal val="ppt_y-.1"/>
                                          </p:val>
                                        </p:tav>
                                      </p:tavLst>
                                    </p:anim>
                                    <p:anim calcmode="lin" valueType="num">
                                      <p:cBhvr>
                                        <p:cTn id="52" dur="500" accel="50000">
                                          <p:stCondLst>
                                            <p:cond delay="500"/>
                                          </p:stCondLst>
                                        </p:cTn>
                                        <p:tgtEl>
                                          <p:spTgt spid="121">
                                            <p:txEl>
                                              <p:pRg st="0" end="0"/>
                                            </p:txEl>
                                          </p:spTgt>
                                        </p:tgtEl>
                                        <p:attrNameLst>
                                          <p:attrName>ppt_x</p:attrName>
                                        </p:attrNameLst>
                                      </p:cBhvr>
                                      <p:tavLst>
                                        <p:tav tm="0">
                                          <p:val>
                                            <p:strVal val="ppt_x"/>
                                          </p:val>
                                        </p:tav>
                                        <p:tav tm="100000">
                                          <p:val>
                                            <p:strVal val="ppt_x+.4"/>
                                          </p:val>
                                        </p:tav>
                                      </p:tavLst>
                                    </p:anim>
                                    <p:anim calcmode="lin" valueType="num">
                                      <p:cBhvr>
                                        <p:cTn id="53" dur="1000"/>
                                        <p:tgtEl>
                                          <p:spTgt spid="121">
                                            <p:txEl>
                                              <p:pRg st="0" end="0"/>
                                            </p:txEl>
                                          </p:spTgt>
                                        </p:tgtEl>
                                        <p:attrNameLst>
                                          <p:attrName>ppt_h</p:attrName>
                                        </p:attrNameLst>
                                      </p:cBhvr>
                                      <p:tavLst>
                                        <p:tav tm="0">
                                          <p:val>
                                            <p:strVal val="ppt_h"/>
                                          </p:val>
                                        </p:tav>
                                        <p:tav tm="100000">
                                          <p:val>
                                            <p:strVal val="ppt_h"/>
                                          </p:val>
                                        </p:tav>
                                      </p:tavLst>
                                    </p:anim>
                                    <p:anim calcmode="lin" valueType="num">
                                      <p:cBhvr>
                                        <p:cTn id="54" dur="500" accel="50000">
                                          <p:stCondLst>
                                            <p:cond delay="0"/>
                                          </p:stCondLst>
                                        </p:cTn>
                                        <p:tgtEl>
                                          <p:spTgt spid="121">
                                            <p:txEl>
                                              <p:pRg st="0" end="0"/>
                                            </p:txEl>
                                          </p:spTgt>
                                        </p:tgtEl>
                                        <p:attrNameLst>
                                          <p:attrName>ppt_w</p:attrName>
                                        </p:attrNameLst>
                                      </p:cBhvr>
                                      <p:tavLst>
                                        <p:tav tm="0">
                                          <p:val>
                                            <p:strVal val="ppt_w"/>
                                          </p:val>
                                        </p:tav>
                                        <p:tav tm="100000">
                                          <p:val>
                                            <p:strVal val="ppt_w*.05"/>
                                          </p:val>
                                        </p:tav>
                                      </p:tavLst>
                                    </p:anim>
                                    <p:anim calcmode="lin" valueType="num">
                                      <p:cBhvr>
                                        <p:cTn id="55" dur="500" decel="50000">
                                          <p:stCondLst>
                                            <p:cond delay="500"/>
                                          </p:stCondLst>
                                        </p:cTn>
                                        <p:tgtEl>
                                          <p:spTgt spid="121">
                                            <p:txEl>
                                              <p:pRg st="0" end="0"/>
                                            </p:txEl>
                                          </p:spTgt>
                                        </p:tgtEl>
                                        <p:attrNameLst>
                                          <p:attrName>ppt_w</p:attrName>
                                        </p:attrNameLst>
                                      </p:cBhvr>
                                      <p:tavLst>
                                        <p:tav tm="0">
                                          <p:val>
                                            <p:strVal val="ppt_w"/>
                                          </p:val>
                                        </p:tav>
                                        <p:tav tm="100000">
                                          <p:val>
                                            <p:strVal val="ppt_w/.05"/>
                                          </p:val>
                                        </p:tav>
                                      </p:tavLst>
                                    </p:anim>
                                    <p:anim calcmode="lin" valueType="num">
                                      <p:cBhvr>
                                        <p:cTn id="56" dur="500" accel="50000">
                                          <p:stCondLst>
                                            <p:cond delay="500"/>
                                          </p:stCondLst>
                                        </p:cTn>
                                        <p:tgtEl>
                                          <p:spTgt spid="121">
                                            <p:txEl>
                                              <p:pRg st="0" end="0"/>
                                            </p:txEl>
                                          </p:spTgt>
                                        </p:tgtEl>
                                        <p:attrNameLst>
                                          <p:attrName>style.rotation</p:attrName>
                                        </p:attrNameLst>
                                      </p:cBhvr>
                                      <p:tavLst>
                                        <p:tav tm="0">
                                          <p:val>
                                            <p:fltVal val="0"/>
                                          </p:val>
                                        </p:tav>
                                        <p:tav tm="100000">
                                          <p:val>
                                            <p:fltVal val="-90"/>
                                          </p:val>
                                        </p:tav>
                                      </p:tavLst>
                                    </p:anim>
                                    <p:set>
                                      <p:cBhvr>
                                        <p:cTn id="57" dur="1" fill="hold">
                                          <p:stCondLst>
                                            <p:cond delay="999"/>
                                          </p:stCondLst>
                                        </p:cTn>
                                        <p:tgtEl>
                                          <p:spTgt spid="121">
                                            <p:txEl>
                                              <p:pRg st="0" end="0"/>
                                            </p:txEl>
                                          </p:spTgt>
                                        </p:tgtEl>
                                        <p:attrNameLst>
                                          <p:attrName>style.visibility</p:attrName>
                                        </p:attrNameLst>
                                      </p:cBhvr>
                                      <p:to>
                                        <p:strVal val="hidden"/>
                                      </p:to>
                                    </p:set>
                                  </p:childTnLst>
                                </p:cTn>
                              </p:par>
                              <p:par>
                                <p:cTn id="58" presetID="21" presetClass="entr" presetSubtype="1" fill="hold" grpId="0" nodeType="withEffect">
                                  <p:stCondLst>
                                    <p:cond delay="1100"/>
                                  </p:stCondLst>
                                  <p:childTnLst>
                                    <p:set>
                                      <p:cBhvr>
                                        <p:cTn id="59" dur="1" fill="hold">
                                          <p:stCondLst>
                                            <p:cond delay="0"/>
                                          </p:stCondLst>
                                        </p:cTn>
                                        <p:tgtEl>
                                          <p:spTgt spid="2"/>
                                        </p:tgtEl>
                                        <p:attrNameLst>
                                          <p:attrName>style.visibility</p:attrName>
                                        </p:attrNameLst>
                                      </p:cBhvr>
                                      <p:to>
                                        <p:strVal val="visible"/>
                                      </p:to>
                                    </p:set>
                                    <p:animEffect transition="in" filter="wheel(1)">
                                      <p:cBhvr>
                                        <p:cTn id="60" dur="2000"/>
                                        <p:tgtEl>
                                          <p:spTgt spid="2"/>
                                        </p:tgtEl>
                                      </p:cBhvr>
                                    </p:animEffect>
                                  </p:childTnLst>
                                </p:cTn>
                              </p:par>
                              <p:par>
                                <p:cTn id="61" presetID="53" presetClass="entr" presetSubtype="16" fill="hold" nodeType="withEffect">
                                  <p:stCondLst>
                                    <p:cond delay="3100"/>
                                  </p:stCondLst>
                                  <p:childTnLst>
                                    <p:set>
                                      <p:cBhvr>
                                        <p:cTn id="62" dur="1" fill="hold">
                                          <p:stCondLst>
                                            <p:cond delay="0"/>
                                          </p:stCondLst>
                                        </p:cTn>
                                        <p:tgtEl>
                                          <p:spTgt spid="32"/>
                                        </p:tgtEl>
                                        <p:attrNameLst>
                                          <p:attrName>style.visibility</p:attrName>
                                        </p:attrNameLst>
                                      </p:cBhvr>
                                      <p:to>
                                        <p:strVal val="visible"/>
                                      </p:to>
                                    </p:set>
                                    <p:anim calcmode="lin" valueType="num">
                                      <p:cBhvr>
                                        <p:cTn id="63" dur="1000" fill="hold"/>
                                        <p:tgtEl>
                                          <p:spTgt spid="32"/>
                                        </p:tgtEl>
                                        <p:attrNameLst>
                                          <p:attrName>ppt_w</p:attrName>
                                        </p:attrNameLst>
                                      </p:cBhvr>
                                      <p:tavLst>
                                        <p:tav tm="0">
                                          <p:val>
                                            <p:fltVal val="0"/>
                                          </p:val>
                                        </p:tav>
                                        <p:tav tm="100000">
                                          <p:val>
                                            <p:strVal val="#ppt_w"/>
                                          </p:val>
                                        </p:tav>
                                      </p:tavLst>
                                    </p:anim>
                                    <p:anim calcmode="lin" valueType="num">
                                      <p:cBhvr>
                                        <p:cTn id="64" dur="1000" fill="hold"/>
                                        <p:tgtEl>
                                          <p:spTgt spid="32"/>
                                        </p:tgtEl>
                                        <p:attrNameLst>
                                          <p:attrName>ppt_h</p:attrName>
                                        </p:attrNameLst>
                                      </p:cBhvr>
                                      <p:tavLst>
                                        <p:tav tm="0">
                                          <p:val>
                                            <p:fltVal val="0"/>
                                          </p:val>
                                        </p:tav>
                                        <p:tav tm="100000">
                                          <p:val>
                                            <p:strVal val="#ppt_h"/>
                                          </p:val>
                                        </p:tav>
                                      </p:tavLst>
                                    </p:anim>
                                    <p:animEffect transition="in" filter="fade">
                                      <p:cBhvr>
                                        <p:cTn id="65" dur="1000"/>
                                        <p:tgtEl>
                                          <p:spTgt spid="32"/>
                                        </p:tgtEl>
                                      </p:cBhvr>
                                    </p:animEffect>
                                  </p:childTnLst>
                                </p:cTn>
                              </p:par>
                              <p:par>
                                <p:cTn id="66" presetID="22" presetClass="entr" presetSubtype="8" fill="hold" nodeType="withEffect">
                                  <p:stCondLst>
                                    <p:cond delay="4100"/>
                                  </p:stCondLst>
                                  <p:childTnLst>
                                    <p:set>
                                      <p:cBhvr>
                                        <p:cTn id="67" dur="1" fill="hold">
                                          <p:stCondLst>
                                            <p:cond delay="0"/>
                                          </p:stCondLst>
                                        </p:cTn>
                                        <p:tgtEl>
                                          <p:spTgt spid="12"/>
                                        </p:tgtEl>
                                        <p:attrNameLst>
                                          <p:attrName>style.visibility</p:attrName>
                                        </p:attrNameLst>
                                      </p:cBhvr>
                                      <p:to>
                                        <p:strVal val="visible"/>
                                      </p:to>
                                    </p:set>
                                    <p:animEffect transition="in" filter="wipe(left)">
                                      <p:cBhvr>
                                        <p:cTn id="68" dur="1000"/>
                                        <p:tgtEl>
                                          <p:spTgt spid="12"/>
                                        </p:tgtEl>
                                      </p:cBhvr>
                                    </p:animEffect>
                                  </p:childTnLst>
                                </p:cTn>
                              </p:par>
                              <p:par>
                                <p:cTn id="69" presetID="21" presetClass="entr" presetSubtype="1" fill="hold" grpId="0" nodeType="withEffect">
                                  <p:stCondLst>
                                    <p:cond delay="5200"/>
                                  </p:stCondLst>
                                  <p:childTnLst>
                                    <p:set>
                                      <p:cBhvr>
                                        <p:cTn id="70" dur="1" fill="hold">
                                          <p:stCondLst>
                                            <p:cond delay="0"/>
                                          </p:stCondLst>
                                        </p:cTn>
                                        <p:tgtEl>
                                          <p:spTgt spid="44"/>
                                        </p:tgtEl>
                                        <p:attrNameLst>
                                          <p:attrName>style.visibility</p:attrName>
                                        </p:attrNameLst>
                                      </p:cBhvr>
                                      <p:to>
                                        <p:strVal val="visible"/>
                                      </p:to>
                                    </p:set>
                                    <p:animEffect transition="in" filter="wheel(1)">
                                      <p:cBhvr>
                                        <p:cTn id="71" dur="2000"/>
                                        <p:tgtEl>
                                          <p:spTgt spid="44"/>
                                        </p:tgtEl>
                                      </p:cBhvr>
                                    </p:animEffect>
                                  </p:childTnLst>
                                </p:cTn>
                              </p:par>
                              <p:par>
                                <p:cTn id="72" presetID="53" presetClass="entr" presetSubtype="16" fill="hold" nodeType="withEffect">
                                  <p:stCondLst>
                                    <p:cond delay="7300"/>
                                  </p:stCondLst>
                                  <p:childTnLst>
                                    <p:set>
                                      <p:cBhvr>
                                        <p:cTn id="73" dur="1" fill="hold">
                                          <p:stCondLst>
                                            <p:cond delay="0"/>
                                          </p:stCondLst>
                                        </p:cTn>
                                        <p:tgtEl>
                                          <p:spTgt spid="52"/>
                                        </p:tgtEl>
                                        <p:attrNameLst>
                                          <p:attrName>style.visibility</p:attrName>
                                        </p:attrNameLst>
                                      </p:cBhvr>
                                      <p:to>
                                        <p:strVal val="visible"/>
                                      </p:to>
                                    </p:set>
                                    <p:anim calcmode="lin" valueType="num">
                                      <p:cBhvr>
                                        <p:cTn id="74" dur="1000" fill="hold"/>
                                        <p:tgtEl>
                                          <p:spTgt spid="52"/>
                                        </p:tgtEl>
                                        <p:attrNameLst>
                                          <p:attrName>ppt_w</p:attrName>
                                        </p:attrNameLst>
                                      </p:cBhvr>
                                      <p:tavLst>
                                        <p:tav tm="0">
                                          <p:val>
                                            <p:fltVal val="0"/>
                                          </p:val>
                                        </p:tav>
                                        <p:tav tm="100000">
                                          <p:val>
                                            <p:strVal val="#ppt_w"/>
                                          </p:val>
                                        </p:tav>
                                      </p:tavLst>
                                    </p:anim>
                                    <p:anim calcmode="lin" valueType="num">
                                      <p:cBhvr>
                                        <p:cTn id="75" dur="1000" fill="hold"/>
                                        <p:tgtEl>
                                          <p:spTgt spid="52"/>
                                        </p:tgtEl>
                                        <p:attrNameLst>
                                          <p:attrName>ppt_h</p:attrName>
                                        </p:attrNameLst>
                                      </p:cBhvr>
                                      <p:tavLst>
                                        <p:tav tm="0">
                                          <p:val>
                                            <p:fltVal val="0"/>
                                          </p:val>
                                        </p:tav>
                                        <p:tav tm="100000">
                                          <p:val>
                                            <p:strVal val="#ppt_h"/>
                                          </p:val>
                                        </p:tav>
                                      </p:tavLst>
                                    </p:anim>
                                    <p:animEffect transition="in" filter="fade">
                                      <p:cBhvr>
                                        <p:cTn id="76" dur="1000"/>
                                        <p:tgtEl>
                                          <p:spTgt spid="52"/>
                                        </p:tgtEl>
                                      </p:cBhvr>
                                    </p:animEffect>
                                  </p:childTnLst>
                                </p:cTn>
                              </p:par>
                              <p:par>
                                <p:cTn id="77" presetID="21" presetClass="entr" presetSubtype="1" fill="hold" grpId="0" nodeType="withEffect">
                                  <p:stCondLst>
                                    <p:cond delay="8300"/>
                                  </p:stCondLst>
                                  <p:childTnLst>
                                    <p:set>
                                      <p:cBhvr>
                                        <p:cTn id="78" dur="1" fill="hold">
                                          <p:stCondLst>
                                            <p:cond delay="0"/>
                                          </p:stCondLst>
                                        </p:cTn>
                                        <p:tgtEl>
                                          <p:spTgt spid="13"/>
                                        </p:tgtEl>
                                        <p:attrNameLst>
                                          <p:attrName>style.visibility</p:attrName>
                                        </p:attrNameLst>
                                      </p:cBhvr>
                                      <p:to>
                                        <p:strVal val="visible"/>
                                      </p:to>
                                    </p:set>
                                    <p:animEffect transition="in" filter="wheel(1)">
                                      <p:cBhvr>
                                        <p:cTn id="79" dur="1000"/>
                                        <p:tgtEl>
                                          <p:spTgt spid="13"/>
                                        </p:tgtEl>
                                      </p:cBhvr>
                                    </p:animEffect>
                                  </p:childTnLst>
                                </p:cTn>
                              </p:par>
                              <p:par>
                                <p:cTn id="80" presetID="21" presetClass="entr" presetSubtype="1" fill="hold" grpId="0" nodeType="withEffect">
                                  <p:stCondLst>
                                    <p:cond delay="9400"/>
                                  </p:stCondLst>
                                  <p:childTnLst>
                                    <p:set>
                                      <p:cBhvr>
                                        <p:cTn id="81" dur="1" fill="hold">
                                          <p:stCondLst>
                                            <p:cond delay="0"/>
                                          </p:stCondLst>
                                        </p:cTn>
                                        <p:tgtEl>
                                          <p:spTgt spid="79"/>
                                        </p:tgtEl>
                                        <p:attrNameLst>
                                          <p:attrName>style.visibility</p:attrName>
                                        </p:attrNameLst>
                                      </p:cBhvr>
                                      <p:to>
                                        <p:strVal val="visible"/>
                                      </p:to>
                                    </p:set>
                                    <p:animEffect transition="in" filter="wheel(1)">
                                      <p:cBhvr>
                                        <p:cTn id="82" dur="2000"/>
                                        <p:tgtEl>
                                          <p:spTgt spid="79"/>
                                        </p:tgtEl>
                                      </p:cBhvr>
                                    </p:animEffect>
                                  </p:childTnLst>
                                </p:cTn>
                              </p:par>
                              <p:par>
                                <p:cTn id="83" presetID="16" presetClass="entr" presetSubtype="37" fill="hold" nodeType="withEffect">
                                  <p:stCondLst>
                                    <p:cond delay="11400"/>
                                  </p:stCondLst>
                                  <p:childTnLst>
                                    <p:set>
                                      <p:cBhvr>
                                        <p:cTn id="84" dur="1" fill="hold">
                                          <p:stCondLst>
                                            <p:cond delay="0"/>
                                          </p:stCondLst>
                                        </p:cTn>
                                        <p:tgtEl>
                                          <p:spTgt spid="87"/>
                                        </p:tgtEl>
                                        <p:attrNameLst>
                                          <p:attrName>style.visibility</p:attrName>
                                        </p:attrNameLst>
                                      </p:cBhvr>
                                      <p:to>
                                        <p:strVal val="visible"/>
                                      </p:to>
                                    </p:set>
                                    <p:animEffect transition="in" filter="barn(outVertical)">
                                      <p:cBhvr>
                                        <p:cTn id="85" dur="1000"/>
                                        <p:tgtEl>
                                          <p:spTgt spid="87"/>
                                        </p:tgtEl>
                                      </p:cBhvr>
                                    </p:animEffect>
                                  </p:childTnLst>
                                </p:cTn>
                              </p:par>
                              <p:par>
                                <p:cTn id="86" presetID="53" presetClass="entr" presetSubtype="16" fill="hold" nodeType="withEffect">
                                  <p:stCondLst>
                                    <p:cond delay="12400"/>
                                  </p:stCondLst>
                                  <p:childTnLst>
                                    <p:set>
                                      <p:cBhvr>
                                        <p:cTn id="87" dur="1" fill="hold">
                                          <p:stCondLst>
                                            <p:cond delay="0"/>
                                          </p:stCondLst>
                                        </p:cTn>
                                        <p:tgtEl>
                                          <p:spTgt spid="91"/>
                                        </p:tgtEl>
                                        <p:attrNameLst>
                                          <p:attrName>style.visibility</p:attrName>
                                        </p:attrNameLst>
                                      </p:cBhvr>
                                      <p:to>
                                        <p:strVal val="visible"/>
                                      </p:to>
                                    </p:set>
                                    <p:anim calcmode="lin" valueType="num">
                                      <p:cBhvr>
                                        <p:cTn id="88" dur="1000" fill="hold"/>
                                        <p:tgtEl>
                                          <p:spTgt spid="91"/>
                                        </p:tgtEl>
                                        <p:attrNameLst>
                                          <p:attrName>ppt_w</p:attrName>
                                        </p:attrNameLst>
                                      </p:cBhvr>
                                      <p:tavLst>
                                        <p:tav tm="0">
                                          <p:val>
                                            <p:fltVal val="0"/>
                                          </p:val>
                                        </p:tav>
                                        <p:tav tm="100000">
                                          <p:val>
                                            <p:strVal val="#ppt_w"/>
                                          </p:val>
                                        </p:tav>
                                      </p:tavLst>
                                    </p:anim>
                                    <p:anim calcmode="lin" valueType="num">
                                      <p:cBhvr>
                                        <p:cTn id="89" dur="1000" fill="hold"/>
                                        <p:tgtEl>
                                          <p:spTgt spid="91"/>
                                        </p:tgtEl>
                                        <p:attrNameLst>
                                          <p:attrName>ppt_h</p:attrName>
                                        </p:attrNameLst>
                                      </p:cBhvr>
                                      <p:tavLst>
                                        <p:tav tm="0">
                                          <p:val>
                                            <p:fltVal val="0"/>
                                          </p:val>
                                        </p:tav>
                                        <p:tav tm="100000">
                                          <p:val>
                                            <p:strVal val="#ppt_h"/>
                                          </p:val>
                                        </p:tav>
                                      </p:tavLst>
                                    </p:anim>
                                    <p:animEffect transition="in" filter="fade">
                                      <p:cBhvr>
                                        <p:cTn id="90" dur="1000"/>
                                        <p:tgtEl>
                                          <p:spTgt spid="91"/>
                                        </p:tgtEl>
                                      </p:cBhvr>
                                    </p:animEffect>
                                  </p:childTnLst>
                                </p:cTn>
                              </p:par>
                              <p:par>
                                <p:cTn id="91" presetID="22" presetClass="entr" presetSubtype="1" fill="hold" nodeType="withEffect">
                                  <p:stCondLst>
                                    <p:cond delay="13500"/>
                                  </p:stCondLst>
                                  <p:childTnLst>
                                    <p:set>
                                      <p:cBhvr>
                                        <p:cTn id="92" dur="1" fill="hold">
                                          <p:stCondLst>
                                            <p:cond delay="0"/>
                                          </p:stCondLst>
                                        </p:cTn>
                                        <p:tgtEl>
                                          <p:spTgt spid="2065"/>
                                        </p:tgtEl>
                                        <p:attrNameLst>
                                          <p:attrName>style.visibility</p:attrName>
                                        </p:attrNameLst>
                                      </p:cBhvr>
                                      <p:to>
                                        <p:strVal val="visible"/>
                                      </p:to>
                                    </p:set>
                                    <p:animEffect transition="in" filter="wipe(up)">
                                      <p:cBhvr>
                                        <p:cTn id="93" dur="1000"/>
                                        <p:tgtEl>
                                          <p:spTgt spid="2065"/>
                                        </p:tgtEl>
                                      </p:cBhvr>
                                    </p:animEffect>
                                  </p:childTnLst>
                                </p:cTn>
                              </p:par>
                              <p:par>
                                <p:cTn id="94" presetID="21" presetClass="entr" presetSubtype="1" fill="hold" grpId="0" nodeType="withEffect">
                                  <p:stCondLst>
                                    <p:cond delay="14500"/>
                                  </p:stCondLst>
                                  <p:childTnLst>
                                    <p:set>
                                      <p:cBhvr>
                                        <p:cTn id="95" dur="1" fill="hold">
                                          <p:stCondLst>
                                            <p:cond delay="0"/>
                                          </p:stCondLst>
                                        </p:cTn>
                                        <p:tgtEl>
                                          <p:spTgt spid="56"/>
                                        </p:tgtEl>
                                        <p:attrNameLst>
                                          <p:attrName>style.visibility</p:attrName>
                                        </p:attrNameLst>
                                      </p:cBhvr>
                                      <p:to>
                                        <p:strVal val="visible"/>
                                      </p:to>
                                    </p:set>
                                    <p:animEffect transition="in" filter="wheel(1)">
                                      <p:cBhvr>
                                        <p:cTn id="96" dur="2000"/>
                                        <p:tgtEl>
                                          <p:spTgt spid="56"/>
                                        </p:tgtEl>
                                      </p:cBhvr>
                                    </p:animEffect>
                                  </p:childTnLst>
                                </p:cTn>
                              </p:par>
                              <p:par>
                                <p:cTn id="97" presetID="53" presetClass="entr" presetSubtype="16" fill="hold" nodeType="withEffect">
                                  <p:stCondLst>
                                    <p:cond delay="16600"/>
                                  </p:stCondLst>
                                  <p:childTnLst>
                                    <p:set>
                                      <p:cBhvr>
                                        <p:cTn id="98" dur="1" fill="hold">
                                          <p:stCondLst>
                                            <p:cond delay="0"/>
                                          </p:stCondLst>
                                        </p:cTn>
                                        <p:tgtEl>
                                          <p:spTgt spid="64"/>
                                        </p:tgtEl>
                                        <p:attrNameLst>
                                          <p:attrName>style.visibility</p:attrName>
                                        </p:attrNameLst>
                                      </p:cBhvr>
                                      <p:to>
                                        <p:strVal val="visible"/>
                                      </p:to>
                                    </p:set>
                                    <p:anim calcmode="lin" valueType="num">
                                      <p:cBhvr>
                                        <p:cTn id="99" dur="1000" fill="hold"/>
                                        <p:tgtEl>
                                          <p:spTgt spid="64"/>
                                        </p:tgtEl>
                                        <p:attrNameLst>
                                          <p:attrName>ppt_w</p:attrName>
                                        </p:attrNameLst>
                                      </p:cBhvr>
                                      <p:tavLst>
                                        <p:tav tm="0">
                                          <p:val>
                                            <p:fltVal val="0"/>
                                          </p:val>
                                        </p:tav>
                                        <p:tav tm="100000">
                                          <p:val>
                                            <p:strVal val="#ppt_w"/>
                                          </p:val>
                                        </p:tav>
                                      </p:tavLst>
                                    </p:anim>
                                    <p:anim calcmode="lin" valueType="num">
                                      <p:cBhvr>
                                        <p:cTn id="100" dur="1000" fill="hold"/>
                                        <p:tgtEl>
                                          <p:spTgt spid="64"/>
                                        </p:tgtEl>
                                        <p:attrNameLst>
                                          <p:attrName>ppt_h</p:attrName>
                                        </p:attrNameLst>
                                      </p:cBhvr>
                                      <p:tavLst>
                                        <p:tav tm="0">
                                          <p:val>
                                            <p:fltVal val="0"/>
                                          </p:val>
                                        </p:tav>
                                        <p:tav tm="100000">
                                          <p:val>
                                            <p:strVal val="#ppt_h"/>
                                          </p:val>
                                        </p:tav>
                                      </p:tavLst>
                                    </p:anim>
                                    <p:animEffect transition="in" filter="fade">
                                      <p:cBhvr>
                                        <p:cTn id="101" dur="1000"/>
                                        <p:tgtEl>
                                          <p:spTgt spid="64"/>
                                        </p:tgtEl>
                                      </p:cBhvr>
                                    </p:animEffect>
                                  </p:childTnLst>
                                </p:cTn>
                              </p:par>
                              <p:par>
                                <p:cTn id="102" presetID="22" presetClass="entr" presetSubtype="8" fill="hold" nodeType="withEffect">
                                  <p:stCondLst>
                                    <p:cond delay="17600"/>
                                  </p:stCondLst>
                                  <p:childTnLst>
                                    <p:set>
                                      <p:cBhvr>
                                        <p:cTn id="103" dur="1" fill="hold">
                                          <p:stCondLst>
                                            <p:cond delay="0"/>
                                          </p:stCondLst>
                                        </p:cTn>
                                        <p:tgtEl>
                                          <p:spTgt spid="2070"/>
                                        </p:tgtEl>
                                        <p:attrNameLst>
                                          <p:attrName>style.visibility</p:attrName>
                                        </p:attrNameLst>
                                      </p:cBhvr>
                                      <p:to>
                                        <p:strVal val="visible"/>
                                      </p:to>
                                    </p:set>
                                    <p:animEffect transition="in" filter="wipe(left)">
                                      <p:cBhvr>
                                        <p:cTn id="104" dur="1000"/>
                                        <p:tgtEl>
                                          <p:spTgt spid="2070"/>
                                        </p:tgtEl>
                                      </p:cBhvr>
                                    </p:animEffect>
                                  </p:childTnLst>
                                </p:cTn>
                              </p:par>
                              <p:par>
                                <p:cTn id="105" presetID="20" presetClass="entr" presetSubtype="0" fill="hold" nodeType="withEffect">
                                  <p:stCondLst>
                                    <p:cond delay="18600"/>
                                  </p:stCondLst>
                                  <p:childTnLst>
                                    <p:set>
                                      <p:cBhvr>
                                        <p:cTn id="106" dur="1" fill="hold">
                                          <p:stCondLst>
                                            <p:cond delay="0"/>
                                          </p:stCondLst>
                                        </p:cTn>
                                        <p:tgtEl>
                                          <p:spTgt spid="2071"/>
                                        </p:tgtEl>
                                        <p:attrNameLst>
                                          <p:attrName>style.visibility</p:attrName>
                                        </p:attrNameLst>
                                      </p:cBhvr>
                                      <p:to>
                                        <p:strVal val="visible"/>
                                      </p:to>
                                    </p:set>
                                    <p:animEffect transition="in" filter="wedge">
                                      <p:cBhvr>
                                        <p:cTn id="107" dur="1000"/>
                                        <p:tgtEl>
                                          <p:spTgt spid="2071"/>
                                        </p:tgtEl>
                                      </p:cBhvr>
                                    </p:animEffect>
                                  </p:childTnLst>
                                </p:cTn>
                              </p:par>
                              <p:par>
                                <p:cTn id="108" presetID="53" presetClass="entr" presetSubtype="16" fill="hold" grpId="0" nodeType="withEffect">
                                  <p:stCondLst>
                                    <p:cond delay="19600"/>
                                  </p:stCondLst>
                                  <p:childTnLst>
                                    <p:set>
                                      <p:cBhvr>
                                        <p:cTn id="109" dur="1" fill="hold">
                                          <p:stCondLst>
                                            <p:cond delay="0"/>
                                          </p:stCondLst>
                                        </p:cTn>
                                        <p:tgtEl>
                                          <p:spTgt spid="3"/>
                                        </p:tgtEl>
                                        <p:attrNameLst>
                                          <p:attrName>style.visibility</p:attrName>
                                        </p:attrNameLst>
                                      </p:cBhvr>
                                      <p:to>
                                        <p:strVal val="visible"/>
                                      </p:to>
                                    </p:set>
                                    <p:anim calcmode="lin" valueType="num">
                                      <p:cBhvr>
                                        <p:cTn id="110" dur="1000" fill="hold"/>
                                        <p:tgtEl>
                                          <p:spTgt spid="3"/>
                                        </p:tgtEl>
                                        <p:attrNameLst>
                                          <p:attrName>ppt_w</p:attrName>
                                        </p:attrNameLst>
                                      </p:cBhvr>
                                      <p:tavLst>
                                        <p:tav tm="0">
                                          <p:val>
                                            <p:fltVal val="0"/>
                                          </p:val>
                                        </p:tav>
                                        <p:tav tm="100000">
                                          <p:val>
                                            <p:strVal val="#ppt_w"/>
                                          </p:val>
                                        </p:tav>
                                      </p:tavLst>
                                    </p:anim>
                                    <p:anim calcmode="lin" valueType="num">
                                      <p:cBhvr>
                                        <p:cTn id="111" dur="1000" fill="hold"/>
                                        <p:tgtEl>
                                          <p:spTgt spid="3"/>
                                        </p:tgtEl>
                                        <p:attrNameLst>
                                          <p:attrName>ppt_h</p:attrName>
                                        </p:attrNameLst>
                                      </p:cBhvr>
                                      <p:tavLst>
                                        <p:tav tm="0">
                                          <p:val>
                                            <p:fltVal val="0"/>
                                          </p:val>
                                        </p:tav>
                                        <p:tav tm="100000">
                                          <p:val>
                                            <p:strVal val="#ppt_h"/>
                                          </p:val>
                                        </p:tav>
                                      </p:tavLst>
                                    </p:anim>
                                    <p:animEffect transition="in" filter="fade">
                                      <p:cBhvr>
                                        <p:cTn id="112" dur="1000"/>
                                        <p:tgtEl>
                                          <p:spTgt spid="3"/>
                                        </p:tgtEl>
                                      </p:cBhvr>
                                    </p:animEffect>
                                  </p:childTnLst>
                                </p:cTn>
                              </p:par>
                              <p:par>
                                <p:cTn id="113" presetID="6" presetClass="entr" presetSubtype="16" fill="hold" nodeType="withEffect">
                                  <p:stCondLst>
                                    <p:cond delay="20600"/>
                                  </p:stCondLst>
                                  <p:childTnLst>
                                    <p:set>
                                      <p:cBhvr>
                                        <p:cTn id="114" dur="1" fill="hold">
                                          <p:stCondLst>
                                            <p:cond delay="0"/>
                                          </p:stCondLst>
                                        </p:cTn>
                                        <p:tgtEl>
                                          <p:spTgt spid="2072"/>
                                        </p:tgtEl>
                                        <p:attrNameLst>
                                          <p:attrName>style.visibility</p:attrName>
                                        </p:attrNameLst>
                                      </p:cBhvr>
                                      <p:to>
                                        <p:strVal val="visible"/>
                                      </p:to>
                                    </p:set>
                                    <p:animEffect transition="in" filter="circle(in)">
                                      <p:cBhvr>
                                        <p:cTn id="115" dur="1000"/>
                                        <p:tgtEl>
                                          <p:spTgt spid="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1" grpId="1" uiExpand="1" build="allAtOnce" animBg="1"/>
      <p:bldP spid="8" grpId="0"/>
      <p:bldP spid="79" grpId="0" animBg="1"/>
      <p:bldP spid="2" grpId="0" animBg="1"/>
      <p:bldP spid="56" grpId="0" animBg="1"/>
      <p:bldP spid="44" grpId="0" animBg="1"/>
      <p:bldP spid="13" grpId="0" animBg="1"/>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2481</TotalTime>
  <Words>2656</Words>
  <Application>Microsoft Office PowerPoint</Application>
  <PresentationFormat>On-screen Show (4:3)</PresentationFormat>
  <Paragraphs>379</Paragraphs>
  <Slides>37</Slides>
  <Notes>35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yogeshwar_90@hotmail.com</dc:creator>
  <cp:lastModifiedBy>yogeshwar_90@hotmail.com</cp:lastModifiedBy>
  <cp:revision>1256</cp:revision>
  <dcterms:created xsi:type="dcterms:W3CDTF">2013-01-25T08:48:05Z</dcterms:created>
  <dcterms:modified xsi:type="dcterms:W3CDTF">2013-02-19T19:03:23Z</dcterms:modified>
</cp:coreProperties>
</file>