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1pPr>
    <a:lvl2pPr indent="2286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2pPr>
    <a:lvl3pPr indent="4572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3pPr>
    <a:lvl4pPr indent="6858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4pPr>
    <a:lvl5pPr indent="9144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5pPr>
    <a:lvl6pPr indent="11430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6pPr>
    <a:lvl7pPr indent="13716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7pPr>
    <a:lvl8pPr indent="16002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8pPr>
    <a:lvl9pPr indent="18288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ppt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ppt.com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ppt.com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ppt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nyPPT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nyPPT.com">
    <p:bg>
      <p:bgPr>
        <a:gradFill flip="none" rotWithShape="1">
          <a:gsLst>
            <a:gs pos="35000">
              <a:srgbClr val="EAEEF1"/>
            </a:gs>
            <a:gs pos="74000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/>
          <p:cNvSpPr/>
          <p:nvPr/>
        </p:nvSpPr>
        <p:spPr>
          <a:xfrm>
            <a:off x="0" y="6540402"/>
            <a:ext cx="12192000" cy="326390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1" name="Rectangle 2">
            <a:hlinkClick r:id="rId2"/>
          </p:cNvPr>
          <p:cNvSpPr txBox="1"/>
          <p:nvPr/>
        </p:nvSpPr>
        <p:spPr>
          <a:xfrm>
            <a:off x="4432851" y="6487074"/>
            <a:ext cx="3326298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sz="2000" b="1"/>
              <a:t>tinyPPT.com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7140" y="6209032"/>
            <a:ext cx="280921" cy="2946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nyPPT.com">
    <p:bg>
      <p:bgPr>
        <a:gradFill flip="none" rotWithShape="1">
          <a:gsLst>
            <a:gs pos="45016">
              <a:srgbClr val="FEFCFF"/>
            </a:gs>
            <a:gs pos="82043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"/>
          <p:cNvSpPr/>
          <p:nvPr/>
        </p:nvSpPr>
        <p:spPr>
          <a:xfrm>
            <a:off x="0" y="6540402"/>
            <a:ext cx="12192000" cy="326390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0" name="Rectangle 2">
            <a:hlinkClick r:id="rId2"/>
          </p:cNvPr>
          <p:cNvSpPr txBox="1"/>
          <p:nvPr/>
        </p:nvSpPr>
        <p:spPr>
          <a:xfrm>
            <a:off x="4432851" y="6487074"/>
            <a:ext cx="3326298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sz="2000" b="1"/>
              <a:t>tinyPPT.com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7140" y="6209032"/>
            <a:ext cx="280921" cy="2946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nyPPT.com">
    <p:bg>
      <p:bgPr>
        <a:gradFill flip="none" rotWithShape="1">
          <a:gsLst>
            <a:gs pos="35000">
              <a:srgbClr val="EAEEF1"/>
            </a:gs>
            <a:gs pos="74000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0" y="6540402"/>
            <a:ext cx="12192000" cy="326390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9" name="Rectangle 2">
            <a:hlinkClick r:id="rId2"/>
          </p:cNvPr>
          <p:cNvSpPr txBox="1"/>
          <p:nvPr/>
        </p:nvSpPr>
        <p:spPr>
          <a:xfrm>
            <a:off x="4432851" y="6487074"/>
            <a:ext cx="3326298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sz="2000" b="1"/>
              <a:t>tinyPPT.com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7140" y="6209032"/>
            <a:ext cx="280921" cy="2946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nyPPT.com">
    <p:bg>
      <p:bgPr>
        <a:gradFill flip="none" rotWithShape="1">
          <a:gsLst>
            <a:gs pos="35000">
              <a:srgbClr val="EAEEF1"/>
            </a:gs>
            <a:gs pos="74000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6540402"/>
            <a:ext cx="12192000" cy="326390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8" name="Rectangle 2">
            <a:hlinkClick r:id="rId2"/>
          </p:cNvPr>
          <p:cNvSpPr txBox="1"/>
          <p:nvPr/>
        </p:nvSpPr>
        <p:spPr>
          <a:xfrm>
            <a:off x="4432851" y="6487074"/>
            <a:ext cx="3326298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sz="2000" b="1"/>
              <a:t>tinyPPT.com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7140" y="6209032"/>
            <a:ext cx="280921" cy="2946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hyperlink" Target="https://tinyppt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FCFF"/>
            </a:gs>
            <a:gs pos="79591">
              <a:srgbClr val="EFF0F4"/>
            </a:gs>
            <a:gs pos="92730">
              <a:srgbClr val="E0E3E8"/>
            </a:gs>
          </a:gsLst>
          <a:lin ang="3702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40402"/>
            <a:ext cx="12192000" cy="326389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" name="Rectangle 2">
            <a:hlinkClick r:id="rId7"/>
          </p:cNvPr>
          <p:cNvSpPr txBox="1"/>
          <p:nvPr/>
        </p:nvSpPr>
        <p:spPr>
          <a:xfrm>
            <a:off x="4432851" y="6487074"/>
            <a:ext cx="3326298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sz="2000" b="1"/>
              <a:t>tinyPPT.com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7139" y="6209031"/>
            <a:ext cx="280922" cy="294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99386" marR="0" indent="-99386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495279" marR="0" indent="-114294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904838" marR="0" indent="-142868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1295348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1676332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2057317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2438302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2819287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3200271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"/>
          <p:cNvSpPr/>
          <p:nvPr/>
        </p:nvSpPr>
        <p:spPr>
          <a:xfrm rot="10800000" flipH="1">
            <a:off x="2802553" y="4746269"/>
            <a:ext cx="9467220" cy="1264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5" h="21600" extrusionOk="0">
                <a:moveTo>
                  <a:pt x="0" y="0"/>
                </a:moveTo>
                <a:lnTo>
                  <a:pt x="18132" y="0"/>
                </a:lnTo>
                <a:cubicBezTo>
                  <a:pt x="20055" y="60"/>
                  <a:pt x="21600" y="4933"/>
                  <a:pt x="21585" y="10893"/>
                </a:cubicBezTo>
                <a:cubicBezTo>
                  <a:pt x="21571" y="16785"/>
                  <a:pt x="20033" y="21552"/>
                  <a:pt x="18132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419">
                <a:srgbClr val="0CB100"/>
              </a:gs>
              <a:gs pos="29316">
                <a:srgbClr val="85CE02"/>
              </a:gs>
              <a:gs pos="100000">
                <a:srgbClr val="FFEA03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61" name="Shape"/>
          <p:cNvSpPr/>
          <p:nvPr/>
        </p:nvSpPr>
        <p:spPr>
          <a:xfrm rot="10800000" flipH="1">
            <a:off x="1850356" y="4331077"/>
            <a:ext cx="974326" cy="18937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87" y="0"/>
                </a:moveTo>
                <a:lnTo>
                  <a:pt x="0" y="13566"/>
                </a:lnTo>
                <a:lnTo>
                  <a:pt x="36" y="21600"/>
                </a:lnTo>
                <a:lnTo>
                  <a:pt x="21600" y="14526"/>
                </a:lnTo>
                <a:lnTo>
                  <a:pt x="21487" y="0"/>
                </a:lnTo>
                <a:close/>
              </a:path>
            </a:pathLst>
          </a:custGeom>
          <a:gradFill>
            <a:gsLst>
              <a:gs pos="2419">
                <a:srgbClr val="0CB100"/>
              </a:gs>
              <a:gs pos="29316">
                <a:srgbClr val="85CE02"/>
              </a:gs>
              <a:gs pos="100000">
                <a:srgbClr val="FFEA03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62" name="Shape"/>
          <p:cNvSpPr/>
          <p:nvPr/>
        </p:nvSpPr>
        <p:spPr>
          <a:xfrm rot="10800000" flipH="1">
            <a:off x="2802109" y="3460838"/>
            <a:ext cx="9467220" cy="1269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5" h="21600" extrusionOk="0">
                <a:moveTo>
                  <a:pt x="0" y="0"/>
                </a:moveTo>
                <a:lnTo>
                  <a:pt x="18132" y="0"/>
                </a:lnTo>
                <a:cubicBezTo>
                  <a:pt x="20055" y="60"/>
                  <a:pt x="21600" y="4933"/>
                  <a:pt x="21585" y="10893"/>
                </a:cubicBezTo>
                <a:cubicBezTo>
                  <a:pt x="21571" y="16785"/>
                  <a:pt x="20033" y="21552"/>
                  <a:pt x="18132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2846">
                <a:srgbClr val="4FACFE"/>
              </a:gs>
              <a:gs pos="63342">
                <a:srgbClr val="28CFFE"/>
              </a:gs>
              <a:gs pos="100000">
                <a:srgbClr val="00F2FE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63" name="Shape"/>
          <p:cNvSpPr/>
          <p:nvPr/>
        </p:nvSpPr>
        <p:spPr>
          <a:xfrm rot="10800000" flipH="1">
            <a:off x="1848546" y="3779845"/>
            <a:ext cx="989075" cy="13537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77" y="0"/>
                </a:moveTo>
                <a:lnTo>
                  <a:pt x="78" y="10430"/>
                </a:lnTo>
                <a:lnTo>
                  <a:pt x="0" y="21600"/>
                </a:lnTo>
                <a:lnTo>
                  <a:pt x="21600" y="20255"/>
                </a:lnTo>
                <a:lnTo>
                  <a:pt x="21377" y="0"/>
                </a:lnTo>
                <a:close/>
              </a:path>
            </a:pathLst>
          </a:custGeom>
          <a:gradFill>
            <a:gsLst>
              <a:gs pos="22846">
                <a:srgbClr val="4FACFE"/>
              </a:gs>
              <a:gs pos="63342">
                <a:srgbClr val="28CFFE"/>
              </a:gs>
              <a:gs pos="100000">
                <a:srgbClr val="00F2FE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64" name="Shape"/>
          <p:cNvSpPr/>
          <p:nvPr/>
        </p:nvSpPr>
        <p:spPr>
          <a:xfrm>
            <a:off x="2816656" y="2865613"/>
            <a:ext cx="9467220" cy="1007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5" h="21600" extrusionOk="0">
                <a:moveTo>
                  <a:pt x="0" y="0"/>
                </a:moveTo>
                <a:lnTo>
                  <a:pt x="18132" y="0"/>
                </a:lnTo>
                <a:cubicBezTo>
                  <a:pt x="20055" y="60"/>
                  <a:pt x="21600" y="4933"/>
                  <a:pt x="21585" y="10893"/>
                </a:cubicBezTo>
                <a:cubicBezTo>
                  <a:pt x="21571" y="16785"/>
                  <a:pt x="20033" y="21552"/>
                  <a:pt x="18132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2846">
                <a:srgbClr val="6428AA"/>
              </a:gs>
              <a:gs pos="63240">
                <a:srgbClr val="863DC8"/>
              </a:gs>
              <a:gs pos="99804">
                <a:srgbClr val="A852E6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65" name="Shape"/>
          <p:cNvSpPr/>
          <p:nvPr/>
        </p:nvSpPr>
        <p:spPr>
          <a:xfrm>
            <a:off x="1846395" y="2857225"/>
            <a:ext cx="989123" cy="1031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77" y="0"/>
                </a:moveTo>
                <a:lnTo>
                  <a:pt x="79" y="10864"/>
                </a:lnTo>
                <a:lnTo>
                  <a:pt x="0" y="21600"/>
                </a:lnTo>
                <a:lnTo>
                  <a:pt x="21600" y="21099"/>
                </a:lnTo>
                <a:lnTo>
                  <a:pt x="21377" y="0"/>
                </a:lnTo>
                <a:close/>
              </a:path>
            </a:pathLst>
          </a:custGeom>
          <a:gradFill>
            <a:gsLst>
              <a:gs pos="22846">
                <a:srgbClr val="6428AA"/>
              </a:gs>
              <a:gs pos="63240">
                <a:srgbClr val="863DC8"/>
              </a:gs>
              <a:gs pos="99804">
                <a:srgbClr val="A852E6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66" name="Shape"/>
          <p:cNvSpPr/>
          <p:nvPr/>
        </p:nvSpPr>
        <p:spPr>
          <a:xfrm>
            <a:off x="2813136" y="1568174"/>
            <a:ext cx="9467220" cy="1316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5" h="21600" extrusionOk="0">
                <a:moveTo>
                  <a:pt x="0" y="0"/>
                </a:moveTo>
                <a:lnTo>
                  <a:pt x="18132" y="0"/>
                </a:lnTo>
                <a:cubicBezTo>
                  <a:pt x="20055" y="60"/>
                  <a:pt x="21600" y="4933"/>
                  <a:pt x="21585" y="10893"/>
                </a:cubicBezTo>
                <a:cubicBezTo>
                  <a:pt x="21571" y="16785"/>
                  <a:pt x="20033" y="21552"/>
                  <a:pt x="18132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890">
                <a:srgbClr val="FF2A70"/>
              </a:gs>
              <a:gs pos="64135">
                <a:srgbClr val="E1359B"/>
              </a:gs>
              <a:gs pos="98899">
                <a:srgbClr val="C23FC6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67" name="Shape"/>
          <p:cNvSpPr/>
          <p:nvPr/>
        </p:nvSpPr>
        <p:spPr>
          <a:xfrm>
            <a:off x="1847658" y="1433266"/>
            <a:ext cx="974326" cy="1979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74" y="0"/>
                </a:moveTo>
                <a:lnTo>
                  <a:pt x="0" y="13530"/>
                </a:lnTo>
                <a:lnTo>
                  <a:pt x="36" y="21600"/>
                </a:lnTo>
                <a:lnTo>
                  <a:pt x="21600" y="14494"/>
                </a:lnTo>
                <a:lnTo>
                  <a:pt x="21374" y="0"/>
                </a:lnTo>
                <a:close/>
              </a:path>
            </a:pathLst>
          </a:custGeom>
          <a:gradFill>
            <a:gsLst>
              <a:gs pos="1890">
                <a:srgbClr val="FF2A70"/>
              </a:gs>
              <a:gs pos="64135">
                <a:srgbClr val="E1359B"/>
              </a:gs>
              <a:gs pos="98899">
                <a:srgbClr val="C23FC6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69" name="Rectangle"/>
          <p:cNvSpPr/>
          <p:nvPr/>
        </p:nvSpPr>
        <p:spPr>
          <a:xfrm rot="10800000" flipH="1">
            <a:off x="2689" y="4335258"/>
            <a:ext cx="1850370" cy="701055"/>
          </a:xfrm>
          <a:prstGeom prst="rect">
            <a:avLst/>
          </a:prstGeom>
          <a:gradFill>
            <a:gsLst>
              <a:gs pos="2419">
                <a:srgbClr val="0CB100"/>
              </a:gs>
              <a:gs pos="29316">
                <a:srgbClr val="85CE02"/>
              </a:gs>
              <a:gs pos="100000">
                <a:srgbClr val="FFEA03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70" name="Rectangle"/>
          <p:cNvSpPr/>
          <p:nvPr/>
        </p:nvSpPr>
        <p:spPr>
          <a:xfrm rot="10800000" flipH="1">
            <a:off x="2689" y="3886717"/>
            <a:ext cx="1850370" cy="568178"/>
          </a:xfrm>
          <a:prstGeom prst="rect">
            <a:avLst/>
          </a:prstGeom>
          <a:gradFill>
            <a:gsLst>
              <a:gs pos="22846">
                <a:srgbClr val="4FACFE"/>
              </a:gs>
              <a:gs pos="63342">
                <a:srgbClr val="28CFFE"/>
              </a:gs>
              <a:gs pos="100000">
                <a:srgbClr val="00F2FE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71" name="Rectangle"/>
          <p:cNvSpPr/>
          <p:nvPr/>
        </p:nvSpPr>
        <p:spPr>
          <a:xfrm>
            <a:off x="5" y="3374962"/>
            <a:ext cx="1850369" cy="514973"/>
          </a:xfrm>
          <a:prstGeom prst="rect">
            <a:avLst/>
          </a:prstGeom>
          <a:gradFill>
            <a:gsLst>
              <a:gs pos="22846">
                <a:srgbClr val="6428AA"/>
              </a:gs>
              <a:gs pos="63240">
                <a:srgbClr val="863DC8"/>
              </a:gs>
              <a:gs pos="99804">
                <a:srgbClr val="A852E6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72" name="Rectangle"/>
          <p:cNvSpPr/>
          <p:nvPr/>
        </p:nvSpPr>
        <p:spPr>
          <a:xfrm>
            <a:off x="9334" y="2772726"/>
            <a:ext cx="1850369" cy="606940"/>
          </a:xfrm>
          <a:prstGeom prst="rect">
            <a:avLst/>
          </a:prstGeom>
          <a:gradFill>
            <a:gsLst>
              <a:gs pos="1890">
                <a:srgbClr val="FF2A70"/>
              </a:gs>
              <a:gs pos="64135">
                <a:srgbClr val="E1359B"/>
              </a:gs>
              <a:gs pos="98899">
                <a:srgbClr val="C23FC6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73" name="Rectangle"/>
          <p:cNvSpPr/>
          <p:nvPr/>
        </p:nvSpPr>
        <p:spPr>
          <a:xfrm>
            <a:off x="-2164" y="2032871"/>
            <a:ext cx="1850369" cy="790024"/>
          </a:xfrm>
          <a:prstGeom prst="rect">
            <a:avLst/>
          </a:prstGeom>
          <a:gradFill>
            <a:gsLst>
              <a:gs pos="22846">
                <a:srgbClr val="FF3847"/>
              </a:gs>
              <a:gs pos="63342">
                <a:srgbClr val="FF7D25"/>
              </a:gs>
              <a:gs pos="100000">
                <a:srgbClr val="FFC203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74" name="Shape"/>
          <p:cNvSpPr/>
          <p:nvPr/>
        </p:nvSpPr>
        <p:spPr>
          <a:xfrm>
            <a:off x="2701462" y="109130"/>
            <a:ext cx="9467220" cy="1425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5" h="21600" extrusionOk="0">
                <a:moveTo>
                  <a:pt x="0" y="0"/>
                </a:moveTo>
                <a:lnTo>
                  <a:pt x="18132" y="0"/>
                </a:lnTo>
                <a:cubicBezTo>
                  <a:pt x="20055" y="60"/>
                  <a:pt x="21600" y="4933"/>
                  <a:pt x="21585" y="10893"/>
                </a:cubicBezTo>
                <a:cubicBezTo>
                  <a:pt x="21571" y="16785"/>
                  <a:pt x="20033" y="21552"/>
                  <a:pt x="18132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2846">
                <a:srgbClr val="FF3847"/>
              </a:gs>
              <a:gs pos="63342">
                <a:srgbClr val="FF7D25"/>
              </a:gs>
              <a:gs pos="100000">
                <a:srgbClr val="FFC203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75" name="Shape"/>
          <p:cNvSpPr/>
          <p:nvPr/>
        </p:nvSpPr>
        <p:spPr>
          <a:xfrm>
            <a:off x="1780674" y="75402"/>
            <a:ext cx="964581" cy="2749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95" y="0"/>
                </a:moveTo>
                <a:lnTo>
                  <a:pt x="49" y="15450"/>
                </a:lnTo>
                <a:lnTo>
                  <a:pt x="0" y="21600"/>
                </a:lnTo>
                <a:lnTo>
                  <a:pt x="21600" y="11139"/>
                </a:lnTo>
                <a:lnTo>
                  <a:pt x="21595" y="0"/>
                </a:lnTo>
                <a:close/>
              </a:path>
            </a:pathLst>
          </a:custGeom>
          <a:gradFill>
            <a:gsLst>
              <a:gs pos="22846">
                <a:srgbClr val="FF3847"/>
              </a:gs>
              <a:gs pos="63342">
                <a:srgbClr val="FF7D25"/>
              </a:gs>
              <a:gs pos="100000">
                <a:srgbClr val="FFC203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00" name="TextBox 52"/>
          <p:cNvSpPr txBox="1"/>
          <p:nvPr/>
        </p:nvSpPr>
        <p:spPr>
          <a:xfrm>
            <a:off x="405194" y="1998845"/>
            <a:ext cx="1211182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14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rPr lang="en-US" dirty="0" smtClean="0"/>
              <a:t>Calculate weights</a:t>
            </a:r>
            <a:r>
              <a:rPr dirty="0" smtClean="0"/>
              <a:t>     </a:t>
            </a:r>
            <a:endParaRPr dirty="0"/>
          </a:p>
        </p:txBody>
      </p:sp>
      <p:sp>
        <p:nvSpPr>
          <p:cNvPr id="106" name="TextBox 52"/>
          <p:cNvSpPr txBox="1"/>
          <p:nvPr/>
        </p:nvSpPr>
        <p:spPr>
          <a:xfrm>
            <a:off x="28991" y="2824090"/>
            <a:ext cx="1737136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r">
              <a:defRPr sz="14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rPr lang="en-IN" dirty="0" smtClean="0"/>
              <a:t>Distinguish Malware </a:t>
            </a:r>
            <a:r>
              <a:rPr lang="en-IN" dirty="0"/>
              <a:t>and </a:t>
            </a:r>
            <a:r>
              <a:rPr lang="en-IN" dirty="0" smtClean="0"/>
              <a:t>Benign </a:t>
            </a:r>
            <a:r>
              <a:rPr dirty="0" smtClean="0"/>
              <a:t>     </a:t>
            </a:r>
            <a:endParaRPr dirty="0"/>
          </a:p>
        </p:txBody>
      </p:sp>
      <p:sp>
        <p:nvSpPr>
          <p:cNvPr id="109" name="TextBox 52"/>
          <p:cNvSpPr txBox="1"/>
          <p:nvPr/>
        </p:nvSpPr>
        <p:spPr>
          <a:xfrm>
            <a:off x="-164119" y="3326125"/>
            <a:ext cx="1930246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r">
              <a:defRPr sz="14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rPr lang="en-IN" dirty="0" smtClean="0"/>
              <a:t>Multidimensional </a:t>
            </a:r>
            <a:r>
              <a:rPr lang="en-IN" dirty="0"/>
              <a:t>data </a:t>
            </a:r>
            <a:r>
              <a:rPr dirty="0"/>
              <a:t>     </a:t>
            </a:r>
            <a:endParaRPr dirty="0"/>
          </a:p>
        </p:txBody>
      </p:sp>
      <p:sp>
        <p:nvSpPr>
          <p:cNvPr id="112" name="TextBox 52"/>
          <p:cNvSpPr txBox="1"/>
          <p:nvPr/>
        </p:nvSpPr>
        <p:spPr>
          <a:xfrm>
            <a:off x="230565" y="3920364"/>
            <a:ext cx="1491883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r">
              <a:defRPr sz="14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rPr lang="en-US" dirty="0"/>
              <a:t>Applying many </a:t>
            </a:r>
            <a:r>
              <a:rPr lang="en-US" dirty="0"/>
              <a:t>types </a:t>
            </a:r>
            <a:r>
              <a:rPr dirty="0"/>
              <a:t>     </a:t>
            </a:r>
            <a:endParaRPr dirty="0"/>
          </a:p>
        </p:txBody>
      </p:sp>
      <p:sp>
        <p:nvSpPr>
          <p:cNvPr id="114" name="TextBox 34"/>
          <p:cNvSpPr txBox="1"/>
          <p:nvPr/>
        </p:nvSpPr>
        <p:spPr>
          <a:xfrm>
            <a:off x="2916583" y="6031894"/>
            <a:ext cx="593330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900" b="1"/>
            </a:lvl1pPr>
          </a:lstStyle>
          <a:p>
            <a:r>
              <a:t>OPTION</a:t>
            </a:r>
          </a:p>
        </p:txBody>
      </p:sp>
      <p:sp>
        <p:nvSpPr>
          <p:cNvPr id="115" name="TextBox 52"/>
          <p:cNvSpPr txBox="1"/>
          <p:nvPr/>
        </p:nvSpPr>
        <p:spPr>
          <a:xfrm>
            <a:off x="405194" y="4629418"/>
            <a:ext cx="1211182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14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rPr lang="en-US" dirty="0" smtClean="0"/>
              <a:t>Example</a:t>
            </a:r>
            <a:endParaRPr dirty="0"/>
          </a:p>
        </p:txBody>
      </p:sp>
      <p:sp>
        <p:nvSpPr>
          <p:cNvPr id="116" name="TextBox 52"/>
          <p:cNvSpPr txBox="1"/>
          <p:nvPr/>
        </p:nvSpPr>
        <p:spPr>
          <a:xfrm>
            <a:off x="3305125" y="286962"/>
            <a:ext cx="8336652" cy="1523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100"/>
            </a:lvl1pPr>
          </a:lstStyle>
          <a:p>
            <a:pPr algn="just"/>
            <a:r>
              <a:rPr lang="en-IN" sz="2400" b="1" dirty="0"/>
              <a:t>The clustering method calculates the weights of each</a:t>
            </a:r>
            <a:br>
              <a:rPr lang="en-IN" sz="2400" b="1" dirty="0"/>
            </a:br>
            <a:r>
              <a:rPr lang="en-IN" sz="2400" b="1" dirty="0"/>
              <a:t>feature set and iterative reduced the unnecessary features</a:t>
            </a:r>
          </a:p>
          <a:p>
            <a:pPr algn="just"/>
            <a:r>
              <a:rPr dirty="0" smtClean="0"/>
              <a:t>     </a:t>
            </a:r>
            <a:endParaRPr dirty="0"/>
          </a:p>
        </p:txBody>
      </p:sp>
      <p:sp>
        <p:nvSpPr>
          <p:cNvPr id="118" name="TextBox 52"/>
          <p:cNvSpPr txBox="1"/>
          <p:nvPr/>
        </p:nvSpPr>
        <p:spPr>
          <a:xfrm>
            <a:off x="3264970" y="1628131"/>
            <a:ext cx="8603411" cy="1523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100"/>
            </a:lvl1pPr>
          </a:lstStyle>
          <a:p>
            <a:pPr algn="just"/>
            <a:r>
              <a:rPr lang="en-US" sz="2400" b="1" dirty="0"/>
              <a:t>It can effectively distinguish malware and benign applications even though malware have many properties similar to benign applications</a:t>
            </a:r>
          </a:p>
          <a:p>
            <a:r>
              <a:rPr dirty="0" smtClean="0"/>
              <a:t>     </a:t>
            </a:r>
            <a:endParaRPr dirty="0"/>
          </a:p>
        </p:txBody>
      </p:sp>
      <p:sp>
        <p:nvSpPr>
          <p:cNvPr id="120" name="TextBox 52"/>
          <p:cNvSpPr txBox="1"/>
          <p:nvPr/>
        </p:nvSpPr>
        <p:spPr>
          <a:xfrm>
            <a:off x="2963718" y="2861661"/>
            <a:ext cx="8673392" cy="1061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100"/>
            </a:lvl1pPr>
          </a:lstStyle>
          <a:p>
            <a:pPr algn="just"/>
            <a:r>
              <a:rPr lang="en-IN" b="1" dirty="0" smtClean="0"/>
              <a:t>The proposed </a:t>
            </a:r>
            <a:r>
              <a:rPr lang="en-IN" b="1" dirty="0"/>
              <a:t>clustering method handles multidimensional data by reducing the features using weight learning </a:t>
            </a:r>
            <a:r>
              <a:rPr lang="en-IN" b="1" dirty="0" smtClean="0"/>
              <a:t>procedure.</a:t>
            </a:r>
            <a:endParaRPr lang="en-IN" b="1" dirty="0"/>
          </a:p>
          <a:p>
            <a:r>
              <a:rPr dirty="0" smtClean="0"/>
              <a:t>     </a:t>
            </a:r>
            <a:endParaRPr dirty="0"/>
          </a:p>
        </p:txBody>
      </p:sp>
      <p:sp>
        <p:nvSpPr>
          <p:cNvPr id="122" name="TextBox 52"/>
          <p:cNvSpPr txBox="1"/>
          <p:nvPr/>
        </p:nvSpPr>
        <p:spPr>
          <a:xfrm>
            <a:off x="2881639" y="3865181"/>
            <a:ext cx="8711453" cy="1154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100"/>
            </a:lvl1pPr>
          </a:lstStyle>
          <a:p>
            <a:r>
              <a:rPr lang="en-US" sz="2400" b="1" dirty="0">
                <a:solidFill>
                  <a:schemeClr val="tx1"/>
                </a:solidFill>
              </a:rPr>
              <a:t>This property enables proposed clustering method to fit for applying on many types of clustering problems</a:t>
            </a:r>
          </a:p>
          <a:p>
            <a:r>
              <a:rPr dirty="0" smtClean="0">
                <a:solidFill>
                  <a:schemeClr val="tx1"/>
                </a:solidFill>
              </a:rPr>
              <a:t>    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4" name="TextBox 52"/>
          <p:cNvSpPr txBox="1"/>
          <p:nvPr/>
        </p:nvSpPr>
        <p:spPr>
          <a:xfrm>
            <a:off x="3170147" y="4795787"/>
            <a:ext cx="8466963" cy="1061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100"/>
            </a:lvl1pPr>
          </a:lstStyle>
          <a:p>
            <a:pPr algn="just"/>
            <a:r>
              <a:rPr lang="en-IN" b="1" dirty="0">
                <a:solidFill>
                  <a:schemeClr val="tx1"/>
                </a:solidFill>
              </a:rPr>
              <a:t>For example, it can be applied on image recognition, cell formation, topic identification, text summarization and many more </a:t>
            </a:r>
            <a:r>
              <a:rPr b="1" dirty="0" smtClean="0">
                <a:solidFill>
                  <a:schemeClr val="tx1"/>
                </a:solidFill>
              </a:rPr>
              <a:t>     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6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2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6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2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3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4" fill="hold" grpId="3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1" fill="hold" grpId="3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6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3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3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4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4" fill="hold" grpId="4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1" fill="hold" grpId="4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6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4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4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5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4" fill="hold" grpId="5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22" presetClass="entr" presetSubtype="1" fill="hold" grpId="5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6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600"/>
                            </p:stCondLst>
                            <p:childTnLst>
                              <p:par>
                                <p:cTn id="105" presetID="22" presetClass="entr" presetSubtype="4" fill="hold" grpId="6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100"/>
                            </p:stCondLst>
                            <p:childTnLst>
                              <p:par>
                                <p:cTn id="109" presetID="23" presetClass="entr" presetSubtype="16" fill="hold" grpId="6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50" animBg="1" advAuto="0"/>
      <p:bldP spid="61" grpId="49" animBg="1" advAuto="0"/>
      <p:bldP spid="62" grpId="40" animBg="1" advAuto="0"/>
      <p:bldP spid="63" grpId="39" animBg="1" advAuto="0"/>
      <p:bldP spid="64" grpId="30" animBg="1" advAuto="0"/>
      <p:bldP spid="65" grpId="29" animBg="1" advAuto="0"/>
      <p:bldP spid="66" grpId="20" animBg="1" advAuto="0"/>
      <p:bldP spid="67" grpId="19" animBg="1" advAuto="0"/>
      <p:bldP spid="69" grpId="48" animBg="1" advAuto="0"/>
      <p:bldP spid="70" grpId="38" animBg="1" advAuto="0"/>
      <p:bldP spid="71" grpId="28" animBg="1" advAuto="0"/>
      <p:bldP spid="72" grpId="18" animBg="1" advAuto="0"/>
      <p:bldP spid="73" grpId="8" animBg="1" advAuto="0"/>
      <p:bldP spid="74" grpId="10" animBg="1" advAuto="0"/>
      <p:bldP spid="75" grpId="9" animBg="1" advAuto="0"/>
      <p:bldP spid="100" grpId="12" animBg="1" advAuto="0"/>
      <p:bldP spid="106" grpId="32" animBg="1" advAuto="0"/>
      <p:bldP spid="109" grpId="42" animBg="1" advAuto="0"/>
      <p:bldP spid="112" grpId="52" animBg="1" advAuto="0"/>
      <p:bldP spid="114" grpId="64" animBg="1" advAuto="0"/>
      <p:bldP spid="115" grpId="62" animBg="1" advAuto="0"/>
      <p:bldP spid="116" grpId="16" animBg="1" advAuto="0"/>
      <p:bldP spid="118" grpId="26" animBg="1" advAuto="0"/>
      <p:bldP spid="120" grpId="36" animBg="1" advAuto="0"/>
      <p:bldP spid="122" grpId="46" animBg="1" advAuto="0"/>
      <p:bldP spid="124" grpId="56" animBg="1" advAuto="0"/>
    </p:bldLst>
  </p:timing>
</p:sld>
</file>

<file path=ppt/theme/theme1.xml><?xml version="1.0" encoding="utf-8"?>
<a:theme xmlns:a="http://schemas.openxmlformats.org/drawingml/2006/main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22846">
              <a:srgbClr val="FF3847"/>
            </a:gs>
            <a:gs pos="63342">
              <a:srgbClr val="FF7D25"/>
            </a:gs>
            <a:gs pos="100000">
              <a:srgbClr val="FFC203"/>
            </a:gs>
          </a:gsLst>
          <a:lin ang="2089255" scaled="0"/>
        </a:gra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22846">
              <a:srgbClr val="FF3847"/>
            </a:gs>
            <a:gs pos="63342">
              <a:srgbClr val="FF7D25"/>
            </a:gs>
            <a:gs pos="100000">
              <a:srgbClr val="FFC203"/>
            </a:gs>
          </a:gsLst>
          <a:lin ang="2089255" scaled="0"/>
        </a:gra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Avenir Next</vt:lpstr>
      <vt:lpstr>Avenir Next Demi Bold</vt:lpstr>
      <vt:lpstr>Arial</vt:lpstr>
      <vt:lpstr>Century Gothic</vt:lpstr>
      <vt:lpstr>tinyPPT.com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3</cp:revision>
  <dcterms:modified xsi:type="dcterms:W3CDTF">2019-05-30T05:13:45Z</dcterms:modified>
</cp:coreProperties>
</file>