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1pPr>
    <a:lvl2pPr indent="2286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2pPr>
    <a:lvl3pPr indent="4572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3pPr>
    <a:lvl4pPr indent="6858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4pPr>
    <a:lvl5pPr indent="9144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5pPr>
    <a:lvl6pPr indent="11430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6pPr>
    <a:lvl7pPr indent="13716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7pPr>
    <a:lvl8pPr indent="16002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8pPr>
    <a:lvl9pPr indent="18288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nyPPT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ppt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FCFF"/>
            </a:gs>
            <a:gs pos="79591">
              <a:srgbClr val="EFF0F4"/>
            </a:gs>
            <a:gs pos="92730">
              <a:srgbClr val="E0E3E8"/>
            </a:gs>
          </a:gsLst>
          <a:lin ang="3702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40402"/>
            <a:ext cx="12192000" cy="326389"/>
          </a:xfrm>
          <a:prstGeom prst="rect">
            <a:avLst/>
          </a:prstGeom>
          <a:solidFill>
            <a:srgbClr val="1112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" name="Rectangle 2">
            <a:hlinkClick r:id="rId3"/>
          </p:cNvPr>
          <p:cNvSpPr txBox="1"/>
          <p:nvPr/>
        </p:nvSpPr>
        <p:spPr>
          <a:xfrm>
            <a:off x="4432851" y="6487074"/>
            <a:ext cx="3326298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95265"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designed by</a:t>
            </a:r>
            <a:r>
              <a:rPr sz="2000"/>
              <a:t> </a:t>
            </a:r>
            <a:r>
              <a:rPr sz="2000" b="1"/>
              <a:t>tinyPPT.com</a:t>
            </a:r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97139" y="6209031"/>
            <a:ext cx="280922" cy="294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99386" marR="0" indent="-99386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1pPr>
      <a:lvl2pPr marL="495279" marR="0" indent="-114294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2pPr>
      <a:lvl3pPr marL="904838" marR="0" indent="-142868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3pPr>
      <a:lvl4pPr marL="1295348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4pPr>
      <a:lvl5pPr marL="1676332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5pPr>
      <a:lvl6pPr marL="2057317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6pPr>
      <a:lvl7pPr marL="2438302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7pPr>
      <a:lvl8pPr marL="2819287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8pPr>
      <a:lvl9pPr marL="3200271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9pPr>
    </p:bodyStyle>
    <p:other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"/>
          <p:cNvSpPr/>
          <p:nvPr/>
        </p:nvSpPr>
        <p:spPr>
          <a:xfrm flipV="1">
            <a:off x="2543324" y="4922548"/>
            <a:ext cx="3017580" cy="1"/>
          </a:xfrm>
          <a:prstGeom prst="line">
            <a:avLst/>
          </a:prstGeom>
          <a:ln>
            <a:solidFill>
              <a:srgbClr val="535353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" name="Line"/>
          <p:cNvSpPr/>
          <p:nvPr/>
        </p:nvSpPr>
        <p:spPr>
          <a:xfrm rot="10800000" flipH="1">
            <a:off x="2300903" y="5591764"/>
            <a:ext cx="2824588" cy="189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20" y="14994"/>
                  <a:pt x="402" y="9302"/>
                  <a:pt x="790" y="5655"/>
                </a:cubicBezTo>
                <a:cubicBezTo>
                  <a:pt x="1314" y="724"/>
                  <a:pt x="1952" y="136"/>
                  <a:pt x="2570" y="0"/>
                </a:cubicBezTo>
                <a:cubicBezTo>
                  <a:pt x="5883" y="0"/>
                  <a:pt x="18288" y="95"/>
                  <a:pt x="21600" y="95"/>
                </a:cubicBezTo>
              </a:path>
            </a:pathLst>
          </a:custGeom>
          <a:ln>
            <a:solidFill>
              <a:srgbClr val="535353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" name="Oval 3"/>
          <p:cNvSpPr/>
          <p:nvPr/>
        </p:nvSpPr>
        <p:spPr>
          <a:xfrm>
            <a:off x="-287662" y="1768667"/>
            <a:ext cx="2845298" cy="2845297"/>
          </a:xfrm>
          <a:prstGeom prst="ellipse">
            <a:avLst/>
          </a:prstGeom>
          <a:gradFill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lin ang="2089255"/>
          </a:gradFill>
          <a:ln w="6350">
            <a:solidFill>
              <a:srgbClr val="FFFFFF"/>
            </a:solidFill>
            <a:miter/>
          </a:ln>
          <a:effectLst>
            <a:outerShdw blurRad="419100" dist="466023" dir="2315233" rotWithShape="0">
              <a:srgbClr val="000000">
                <a:alpha val="38297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9" name="Oval 4"/>
          <p:cNvSpPr/>
          <p:nvPr/>
        </p:nvSpPr>
        <p:spPr>
          <a:xfrm rot="1800000">
            <a:off x="-85443" y="2005034"/>
            <a:ext cx="2440862" cy="2440862"/>
          </a:xfrm>
          <a:prstGeom prst="ellipse">
            <a:avLst/>
          </a:prstGeom>
          <a:gradFill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lin ang="2089255"/>
          </a:gradFill>
          <a:ln w="12700">
            <a:miter lim="400000"/>
          </a:ln>
          <a:effectLst>
            <a:outerShdw blurRad="152400" dist="90035" dir="2315233" rotWithShape="0">
              <a:srgbClr val="000000">
                <a:alpha val="38297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30" name="Terminator 7"/>
          <p:cNvSpPr/>
          <p:nvPr/>
        </p:nvSpPr>
        <p:spPr>
          <a:xfrm>
            <a:off x="4824496" y="288814"/>
            <a:ext cx="7001158" cy="1376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4835"/>
                  <a:pt x="21600" y="10800"/>
                </a:cubicBezTo>
                <a:cubicBezTo>
                  <a:pt x="21600" y="16765"/>
                  <a:pt x="19988" y="21600"/>
                  <a:pt x="18000" y="21600"/>
                </a:cubicBezTo>
                <a:lnTo>
                  <a:pt x="3600" y="21600"/>
                </a:lnTo>
                <a:cubicBezTo>
                  <a:pt x="1612" y="21600"/>
                  <a:pt x="0" y="16765"/>
                  <a:pt x="0" y="10800"/>
                </a:cubicBezTo>
                <a:cubicBezTo>
                  <a:pt x="0" y="4835"/>
                  <a:pt x="1612" y="0"/>
                  <a:pt x="3600" y="0"/>
                </a:cubicBezTo>
                <a:close/>
              </a:path>
            </a:pathLst>
          </a:custGeom>
          <a:gradFill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lin ang="2089255"/>
          </a:gradFill>
          <a:ln w="6350">
            <a:solidFill>
              <a:srgbClr val="FFFFFF"/>
            </a:solidFill>
            <a:miter/>
          </a:ln>
          <a:effectLst>
            <a:outerShdw blurRad="419100" dist="466023" dir="2315233" rotWithShape="0">
              <a:srgbClr val="000000">
                <a:alpha val="38297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42" name="Terminator 49"/>
          <p:cNvSpPr/>
          <p:nvPr/>
        </p:nvSpPr>
        <p:spPr>
          <a:xfrm>
            <a:off x="5645255" y="4431686"/>
            <a:ext cx="2431769" cy="960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4835"/>
                  <a:pt x="21600" y="10800"/>
                </a:cubicBezTo>
                <a:cubicBezTo>
                  <a:pt x="21600" y="16765"/>
                  <a:pt x="19988" y="21600"/>
                  <a:pt x="18000" y="21600"/>
                </a:cubicBezTo>
                <a:lnTo>
                  <a:pt x="3600" y="21600"/>
                </a:lnTo>
                <a:cubicBezTo>
                  <a:pt x="1612" y="21600"/>
                  <a:pt x="0" y="16765"/>
                  <a:pt x="0" y="10800"/>
                </a:cubicBezTo>
                <a:cubicBezTo>
                  <a:pt x="0" y="4835"/>
                  <a:pt x="1612" y="0"/>
                  <a:pt x="3600" y="0"/>
                </a:cubicBezTo>
                <a:close/>
              </a:path>
            </a:pathLst>
          </a:custGeom>
          <a:gradFill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lin ang="2089255"/>
          </a:gradFill>
          <a:ln w="6350">
            <a:solidFill>
              <a:srgbClr val="FFFFFF"/>
            </a:solidFill>
            <a:miter/>
          </a:ln>
          <a:effectLst>
            <a:outerShdw blurRad="419100" dist="466023" dir="2315233" rotWithShape="0">
              <a:srgbClr val="000000">
                <a:alpha val="38297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43" name="Terminator 50"/>
          <p:cNvSpPr/>
          <p:nvPr/>
        </p:nvSpPr>
        <p:spPr>
          <a:xfrm>
            <a:off x="5737992" y="4519505"/>
            <a:ext cx="2234427" cy="780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4835"/>
                  <a:pt x="21600" y="10800"/>
                </a:cubicBezTo>
                <a:cubicBezTo>
                  <a:pt x="21600" y="16765"/>
                  <a:pt x="19988" y="21600"/>
                  <a:pt x="18000" y="21600"/>
                </a:cubicBezTo>
                <a:lnTo>
                  <a:pt x="3600" y="21600"/>
                </a:lnTo>
                <a:cubicBezTo>
                  <a:pt x="1612" y="21600"/>
                  <a:pt x="0" y="16765"/>
                  <a:pt x="0" y="10800"/>
                </a:cubicBezTo>
                <a:cubicBezTo>
                  <a:pt x="0" y="4835"/>
                  <a:pt x="1612" y="0"/>
                  <a:pt x="3600" y="0"/>
                </a:cubicBezTo>
                <a:close/>
              </a:path>
            </a:pathLst>
          </a:custGeom>
          <a:gradFill>
            <a:gsLst>
              <a:gs pos="23892">
                <a:srgbClr val="21C885"/>
              </a:gs>
              <a:gs pos="50473">
                <a:srgbClr val="7FE478"/>
              </a:gs>
              <a:gs pos="100000">
                <a:srgbClr val="DEFF6B"/>
              </a:gs>
            </a:gsLst>
            <a:lin ang="2089255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5" name="Oval 54"/>
          <p:cNvSpPr/>
          <p:nvPr/>
        </p:nvSpPr>
        <p:spPr>
          <a:xfrm>
            <a:off x="2403690" y="4830324"/>
            <a:ext cx="166667" cy="166666"/>
          </a:xfrm>
          <a:prstGeom prst="ellipse">
            <a:avLst/>
          </a:prstGeom>
          <a:gradFill>
            <a:gsLst>
              <a:gs pos="23892">
                <a:srgbClr val="21C885"/>
              </a:gs>
              <a:gs pos="50473">
                <a:srgbClr val="7FE478"/>
              </a:gs>
              <a:gs pos="100000">
                <a:srgbClr val="DEFF6B"/>
              </a:gs>
            </a:gsLst>
            <a:lin ang="2089255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6" name="Terminator 68"/>
          <p:cNvSpPr/>
          <p:nvPr/>
        </p:nvSpPr>
        <p:spPr>
          <a:xfrm>
            <a:off x="5180761" y="5332545"/>
            <a:ext cx="2431769" cy="960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4835"/>
                  <a:pt x="21600" y="10800"/>
                </a:cubicBezTo>
                <a:cubicBezTo>
                  <a:pt x="21600" y="16765"/>
                  <a:pt x="19988" y="21600"/>
                  <a:pt x="18000" y="21600"/>
                </a:cubicBezTo>
                <a:lnTo>
                  <a:pt x="3600" y="21600"/>
                </a:lnTo>
                <a:cubicBezTo>
                  <a:pt x="1612" y="21600"/>
                  <a:pt x="0" y="16765"/>
                  <a:pt x="0" y="10800"/>
                </a:cubicBezTo>
                <a:cubicBezTo>
                  <a:pt x="0" y="4835"/>
                  <a:pt x="1612" y="0"/>
                  <a:pt x="3600" y="0"/>
                </a:cubicBezTo>
                <a:close/>
              </a:path>
            </a:pathLst>
          </a:custGeom>
          <a:gradFill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lin ang="2089255"/>
          </a:gradFill>
          <a:ln w="6350">
            <a:solidFill>
              <a:srgbClr val="FFFFFF"/>
            </a:solidFill>
            <a:miter/>
          </a:ln>
          <a:effectLst>
            <a:outerShdw blurRad="419100" dist="466023" dir="2315233" rotWithShape="0">
              <a:srgbClr val="000000">
                <a:alpha val="38297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47" name="Terminator 69"/>
          <p:cNvSpPr/>
          <p:nvPr/>
        </p:nvSpPr>
        <p:spPr>
          <a:xfrm>
            <a:off x="5273498" y="5420365"/>
            <a:ext cx="2234427" cy="7803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4835"/>
                  <a:pt x="21600" y="10800"/>
                </a:cubicBezTo>
                <a:cubicBezTo>
                  <a:pt x="21600" y="16765"/>
                  <a:pt x="19988" y="21600"/>
                  <a:pt x="18000" y="21600"/>
                </a:cubicBezTo>
                <a:lnTo>
                  <a:pt x="3600" y="21600"/>
                </a:lnTo>
                <a:cubicBezTo>
                  <a:pt x="1612" y="21600"/>
                  <a:pt x="0" y="16765"/>
                  <a:pt x="0" y="10800"/>
                </a:cubicBezTo>
                <a:cubicBezTo>
                  <a:pt x="0" y="4835"/>
                  <a:pt x="1612" y="0"/>
                  <a:pt x="3600" y="0"/>
                </a:cubicBezTo>
                <a:close/>
              </a:path>
            </a:pathLst>
          </a:custGeom>
          <a:gradFill>
            <a:gsLst>
              <a:gs pos="22846">
                <a:srgbClr val="4FACFE"/>
              </a:gs>
              <a:gs pos="63342">
                <a:srgbClr val="28CFFE"/>
              </a:gs>
              <a:gs pos="100000">
                <a:srgbClr val="00F2FE"/>
              </a:gs>
            </a:gsLst>
            <a:lin ang="2089255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8" name="Oval 70"/>
          <p:cNvSpPr/>
          <p:nvPr/>
        </p:nvSpPr>
        <p:spPr>
          <a:xfrm>
            <a:off x="6777132" y="5490400"/>
            <a:ext cx="640316" cy="640316"/>
          </a:xfrm>
          <a:prstGeom prst="ellipse">
            <a:avLst/>
          </a:prstGeom>
          <a:solidFill>
            <a:srgbClr val="FFFFFF">
              <a:alpha val="5524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" name="Oval 73"/>
          <p:cNvSpPr/>
          <p:nvPr/>
        </p:nvSpPr>
        <p:spPr>
          <a:xfrm>
            <a:off x="2193225" y="5475165"/>
            <a:ext cx="166667" cy="166666"/>
          </a:xfrm>
          <a:prstGeom prst="ellipse">
            <a:avLst/>
          </a:prstGeom>
          <a:gradFill>
            <a:gsLst>
              <a:gs pos="22846">
                <a:srgbClr val="4FACFE"/>
              </a:gs>
              <a:gs pos="63342">
                <a:srgbClr val="28CFFE"/>
              </a:gs>
              <a:gs pos="100000">
                <a:srgbClr val="00F2FE"/>
              </a:gs>
            </a:gsLst>
            <a:lin ang="2089255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2" name="Oval 80"/>
          <p:cNvSpPr/>
          <p:nvPr/>
        </p:nvSpPr>
        <p:spPr>
          <a:xfrm>
            <a:off x="5396144" y="5407206"/>
            <a:ext cx="640316" cy="640316"/>
          </a:xfrm>
          <a:prstGeom prst="ellipse">
            <a:avLst/>
          </a:prstGeom>
          <a:solidFill>
            <a:srgbClr val="FFFFFF">
              <a:alpha val="5524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4" name="Group 3"/>
          <p:cNvGrpSpPr/>
          <p:nvPr/>
        </p:nvGrpSpPr>
        <p:grpSpPr>
          <a:xfrm>
            <a:off x="1051654" y="376634"/>
            <a:ext cx="10598154" cy="1512255"/>
            <a:chOff x="1051654" y="376634"/>
            <a:chExt cx="10598154" cy="1512255"/>
          </a:xfrm>
        </p:grpSpPr>
        <p:sp>
          <p:nvSpPr>
            <p:cNvPr id="22" name="Line"/>
            <p:cNvSpPr/>
            <p:nvPr/>
          </p:nvSpPr>
          <p:spPr>
            <a:xfrm>
              <a:off x="1147348" y="784129"/>
              <a:ext cx="3617811" cy="747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15707"/>
                    <a:pt x="533" y="10109"/>
                    <a:pt x="1457" y="6277"/>
                  </a:cubicBezTo>
                  <a:cubicBezTo>
                    <a:pt x="2682" y="1201"/>
                    <a:pt x="4345" y="39"/>
                    <a:pt x="5959" y="0"/>
                  </a:cubicBezTo>
                  <a:cubicBezTo>
                    <a:pt x="11172" y="0"/>
                    <a:pt x="16386" y="0"/>
                    <a:pt x="21600" y="0"/>
                  </a:cubicBezTo>
                </a:path>
              </a:pathLst>
            </a:custGeom>
            <a:ln>
              <a:solidFill>
                <a:srgbClr val="535353"/>
              </a:solidFill>
              <a:miter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31" name="Terminator 5"/>
            <p:cNvSpPr/>
            <p:nvPr/>
          </p:nvSpPr>
          <p:spPr>
            <a:xfrm>
              <a:off x="4917232" y="376634"/>
              <a:ext cx="6732576" cy="1221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0"/>
                  </a:moveTo>
                  <a:lnTo>
                    <a:pt x="18000" y="0"/>
                  </a:lnTo>
                  <a:cubicBezTo>
                    <a:pt x="19988" y="0"/>
                    <a:pt x="21600" y="4835"/>
                    <a:pt x="21600" y="10800"/>
                  </a:cubicBezTo>
                  <a:cubicBezTo>
                    <a:pt x="21600" y="16765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6765"/>
                    <a:pt x="0" y="10800"/>
                  </a:cubicBezTo>
                  <a:cubicBezTo>
                    <a:pt x="0" y="4835"/>
                    <a:pt x="1612" y="0"/>
                    <a:pt x="3600" y="0"/>
                  </a:cubicBezTo>
                  <a:close/>
                </a:path>
              </a:pathLst>
            </a:custGeom>
            <a:gradFill>
              <a:gsLst>
                <a:gs pos="22846">
                  <a:srgbClr val="FF3847"/>
                </a:gs>
                <a:gs pos="63342">
                  <a:srgbClr val="FF7D25"/>
                </a:gs>
                <a:gs pos="100000">
                  <a:srgbClr val="FFC203"/>
                </a:gs>
              </a:gsLst>
              <a:lin ang="2089255"/>
            </a:gradFill>
            <a:ln w="12700">
              <a:miter lim="400000"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33" name="Oval 15"/>
            <p:cNvSpPr/>
            <p:nvPr/>
          </p:nvSpPr>
          <p:spPr>
            <a:xfrm>
              <a:off x="1051654" y="1513906"/>
              <a:ext cx="166666" cy="166667"/>
            </a:xfrm>
            <a:prstGeom prst="ellipse">
              <a:avLst/>
            </a:prstGeom>
            <a:gradFill>
              <a:gsLst>
                <a:gs pos="22846">
                  <a:srgbClr val="FF3847"/>
                </a:gs>
                <a:gs pos="63342">
                  <a:srgbClr val="FF7D25"/>
                </a:gs>
                <a:gs pos="100000">
                  <a:srgbClr val="FFC203"/>
                </a:gs>
              </a:gsLst>
              <a:lin ang="2089255"/>
            </a:gradFill>
            <a:ln w="12700">
              <a:miter lim="400000"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54" name="TextBox 52"/>
            <p:cNvSpPr txBox="1"/>
            <p:nvPr/>
          </p:nvSpPr>
          <p:spPr>
            <a:xfrm>
              <a:off x="5265995" y="503894"/>
              <a:ext cx="6109353" cy="1384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100"/>
              </a:lvl1pPr>
            </a:lstStyle>
            <a:p>
              <a:pPr lvl="1" indent="0"/>
              <a:r>
                <a:rPr lang="en-US" sz="2100" dirty="0" smtClean="0"/>
                <a:t>To </a:t>
              </a:r>
              <a:r>
                <a:rPr lang="en-US" sz="2100" dirty="0"/>
                <a:t>store authentic information of extracted features in a distributed malware database blocks </a:t>
              </a:r>
            </a:p>
            <a:p>
              <a:r>
                <a:rPr dirty="0" smtClean="0"/>
                <a:t>     </a:t>
              </a:r>
              <a:endParaRPr dirty="0"/>
            </a:p>
          </p:txBody>
        </p:sp>
      </p:grpSp>
      <p:sp>
        <p:nvSpPr>
          <p:cNvPr id="34" name="Terminator 29"/>
          <p:cNvSpPr/>
          <p:nvPr/>
        </p:nvSpPr>
        <p:spPr>
          <a:xfrm>
            <a:off x="4772685" y="1836074"/>
            <a:ext cx="7419315" cy="1308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4835"/>
                  <a:pt x="21600" y="10800"/>
                </a:cubicBezTo>
                <a:cubicBezTo>
                  <a:pt x="21600" y="16765"/>
                  <a:pt x="19988" y="21600"/>
                  <a:pt x="18000" y="21600"/>
                </a:cubicBezTo>
                <a:lnTo>
                  <a:pt x="3600" y="21600"/>
                </a:lnTo>
                <a:cubicBezTo>
                  <a:pt x="1612" y="21600"/>
                  <a:pt x="0" y="16765"/>
                  <a:pt x="0" y="10800"/>
                </a:cubicBezTo>
                <a:cubicBezTo>
                  <a:pt x="0" y="4835"/>
                  <a:pt x="1612" y="0"/>
                  <a:pt x="3600" y="0"/>
                </a:cubicBezTo>
                <a:close/>
              </a:path>
            </a:pathLst>
          </a:custGeom>
          <a:gradFill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lin ang="2089255"/>
          </a:gradFill>
          <a:ln w="6350">
            <a:solidFill>
              <a:srgbClr val="FFFFFF"/>
            </a:solidFill>
            <a:miter/>
          </a:ln>
          <a:effectLst>
            <a:outerShdw blurRad="419100" dist="466023" dir="2315233" rotWithShape="0">
              <a:srgbClr val="000000">
                <a:alpha val="38297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5" name="Group 4"/>
          <p:cNvGrpSpPr/>
          <p:nvPr/>
        </p:nvGrpSpPr>
        <p:grpSpPr>
          <a:xfrm>
            <a:off x="2501205" y="1939991"/>
            <a:ext cx="9491506" cy="1112198"/>
            <a:chOff x="2100488" y="1033525"/>
            <a:chExt cx="4119186" cy="1112198"/>
          </a:xfrm>
        </p:grpSpPr>
        <p:sp>
          <p:nvSpPr>
            <p:cNvPr id="23" name="Line"/>
            <p:cNvSpPr/>
            <p:nvPr/>
          </p:nvSpPr>
          <p:spPr>
            <a:xfrm>
              <a:off x="2208167" y="1592755"/>
              <a:ext cx="914184" cy="344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07" y="14994"/>
                    <a:pt x="694" y="9302"/>
                    <a:pt x="1363" y="5655"/>
                  </a:cubicBezTo>
                  <a:cubicBezTo>
                    <a:pt x="2269" y="724"/>
                    <a:pt x="3370" y="136"/>
                    <a:pt x="4439" y="0"/>
                  </a:cubicBezTo>
                  <a:cubicBezTo>
                    <a:pt x="10159" y="0"/>
                    <a:pt x="15880" y="0"/>
                    <a:pt x="21600" y="0"/>
                  </a:cubicBezTo>
                </a:path>
              </a:pathLst>
            </a:custGeom>
            <a:ln>
              <a:solidFill>
                <a:srgbClr val="535353"/>
              </a:solidFill>
              <a:miter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35" name="Terminator 30"/>
            <p:cNvSpPr/>
            <p:nvPr/>
          </p:nvSpPr>
          <p:spPr>
            <a:xfrm>
              <a:off x="3149012" y="1033525"/>
              <a:ext cx="3070662" cy="1112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0"/>
                  </a:moveTo>
                  <a:lnTo>
                    <a:pt x="18000" y="0"/>
                  </a:lnTo>
                  <a:cubicBezTo>
                    <a:pt x="19988" y="0"/>
                    <a:pt x="21600" y="4835"/>
                    <a:pt x="21600" y="10800"/>
                  </a:cubicBezTo>
                  <a:cubicBezTo>
                    <a:pt x="21600" y="16765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6765"/>
                    <a:pt x="0" y="10800"/>
                  </a:cubicBezTo>
                  <a:cubicBezTo>
                    <a:pt x="0" y="4835"/>
                    <a:pt x="1612" y="0"/>
                    <a:pt x="3600" y="0"/>
                  </a:cubicBezTo>
                  <a:close/>
                </a:path>
              </a:pathLst>
            </a:custGeom>
            <a:gradFill>
              <a:gsLst>
                <a:gs pos="1890">
                  <a:srgbClr val="FF2A70"/>
                </a:gs>
                <a:gs pos="64135">
                  <a:srgbClr val="E1359B"/>
                </a:gs>
                <a:gs pos="98899">
                  <a:srgbClr val="C23FC6"/>
                </a:gs>
              </a:gsLst>
              <a:lin ang="2089255"/>
            </a:gradFill>
            <a:ln w="12700">
              <a:miter lim="400000"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37" name="Oval 34"/>
            <p:cNvSpPr/>
            <p:nvPr/>
          </p:nvSpPr>
          <p:spPr>
            <a:xfrm>
              <a:off x="2100488" y="1921204"/>
              <a:ext cx="166667" cy="166666"/>
            </a:xfrm>
            <a:prstGeom prst="ellipse">
              <a:avLst/>
            </a:prstGeom>
            <a:gradFill>
              <a:gsLst>
                <a:gs pos="1890">
                  <a:srgbClr val="FF2A70"/>
                </a:gs>
                <a:gs pos="64135">
                  <a:srgbClr val="E1359B"/>
                </a:gs>
                <a:gs pos="98899">
                  <a:srgbClr val="C23FC6"/>
                </a:gs>
              </a:gsLst>
              <a:lin ang="2089255"/>
            </a:gradFill>
            <a:ln w="12700">
              <a:miter lim="400000"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62" name="TextBox 52"/>
            <p:cNvSpPr txBox="1"/>
            <p:nvPr/>
          </p:nvSpPr>
          <p:spPr>
            <a:xfrm>
              <a:off x="3291814" y="1125508"/>
              <a:ext cx="2691283" cy="7386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100"/>
              </a:lvl1pPr>
            </a:lstStyle>
            <a:p>
              <a:r>
                <a:rPr lang="en-IN" dirty="0" smtClean="0"/>
                <a:t>To </a:t>
              </a:r>
              <a:r>
                <a:rPr lang="en-IN" dirty="0"/>
                <a:t>increase the run-time detection of malware with more speed and accuracy</a:t>
              </a:r>
              <a:r>
                <a:rPr dirty="0" smtClean="0"/>
                <a:t>   </a:t>
              </a:r>
              <a:endParaRPr dirty="0"/>
            </a:p>
          </p:txBody>
        </p:sp>
      </p:grpSp>
      <p:sp>
        <p:nvSpPr>
          <p:cNvPr id="66" name="TextBox 52"/>
          <p:cNvSpPr txBox="1"/>
          <p:nvPr/>
        </p:nvSpPr>
        <p:spPr>
          <a:xfrm>
            <a:off x="5961307" y="4767185"/>
            <a:ext cx="112721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t>OPTION     </a:t>
            </a:r>
          </a:p>
        </p:txBody>
      </p:sp>
      <p:sp>
        <p:nvSpPr>
          <p:cNvPr id="67" name="TextBox 52"/>
          <p:cNvSpPr txBox="1"/>
          <p:nvPr/>
        </p:nvSpPr>
        <p:spPr>
          <a:xfrm>
            <a:off x="5917577" y="4637426"/>
            <a:ext cx="120242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INFOGRAPHIC     </a:t>
            </a:r>
          </a:p>
        </p:txBody>
      </p:sp>
      <p:sp>
        <p:nvSpPr>
          <p:cNvPr id="68" name="TextBox 52"/>
          <p:cNvSpPr txBox="1"/>
          <p:nvPr/>
        </p:nvSpPr>
        <p:spPr>
          <a:xfrm>
            <a:off x="5509352" y="5671260"/>
            <a:ext cx="112721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rPr dirty="0"/>
              <a:t>OPTION     </a:t>
            </a:r>
          </a:p>
        </p:txBody>
      </p:sp>
      <p:sp>
        <p:nvSpPr>
          <p:cNvPr id="69" name="TextBox 52"/>
          <p:cNvSpPr txBox="1"/>
          <p:nvPr/>
        </p:nvSpPr>
        <p:spPr>
          <a:xfrm>
            <a:off x="5465621" y="5541501"/>
            <a:ext cx="1202429" cy="29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INFOGRAPHIC     </a:t>
            </a:r>
          </a:p>
        </p:txBody>
      </p:sp>
      <p:sp>
        <p:nvSpPr>
          <p:cNvPr id="70" name="TextBox 52"/>
          <p:cNvSpPr txBox="1"/>
          <p:nvPr/>
        </p:nvSpPr>
        <p:spPr>
          <a:xfrm>
            <a:off x="4140691" y="5585356"/>
            <a:ext cx="112721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t>OPTION     </a:t>
            </a:r>
          </a:p>
        </p:txBody>
      </p:sp>
      <p:sp>
        <p:nvSpPr>
          <p:cNvPr id="71" name="TextBox 52"/>
          <p:cNvSpPr txBox="1"/>
          <p:nvPr/>
        </p:nvSpPr>
        <p:spPr>
          <a:xfrm>
            <a:off x="4096961" y="5455597"/>
            <a:ext cx="120242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INFOGRAPHIC   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485441" y="3252072"/>
            <a:ext cx="9436929" cy="1173973"/>
            <a:chOff x="2600002" y="2323623"/>
            <a:chExt cx="4642246" cy="1173973"/>
          </a:xfrm>
        </p:grpSpPr>
        <p:grpSp>
          <p:nvGrpSpPr>
            <p:cNvPr id="2" name="Group 1"/>
            <p:cNvGrpSpPr/>
            <p:nvPr/>
          </p:nvGrpSpPr>
          <p:grpSpPr>
            <a:xfrm>
              <a:off x="2600002" y="2323623"/>
              <a:ext cx="4642246" cy="960471"/>
              <a:chOff x="2468963" y="2262887"/>
              <a:chExt cx="4642246" cy="960471"/>
            </a:xfrm>
          </p:grpSpPr>
          <p:sp>
            <p:nvSpPr>
              <p:cNvPr id="24" name="Line"/>
              <p:cNvSpPr/>
              <p:nvPr/>
            </p:nvSpPr>
            <p:spPr>
              <a:xfrm flipV="1">
                <a:off x="2624749" y="2743122"/>
                <a:ext cx="1010250" cy="6921"/>
              </a:xfrm>
              <a:prstGeom prst="line">
                <a:avLst/>
              </a:prstGeom>
              <a:ln>
                <a:solidFill>
                  <a:srgbClr val="535353"/>
                </a:solidFill>
                <a:miter/>
              </a:ln>
            </p:spPr>
            <p:txBody>
              <a:bodyPr lIns="45719" rIns="45719"/>
              <a:lstStyle/>
              <a:p>
                <a:endParaRPr/>
              </a:p>
            </p:txBody>
          </p:sp>
          <p:sp>
            <p:nvSpPr>
              <p:cNvPr id="38" name="Terminator 39"/>
              <p:cNvSpPr/>
              <p:nvPr/>
            </p:nvSpPr>
            <p:spPr>
              <a:xfrm>
                <a:off x="3619599" y="2262887"/>
                <a:ext cx="3491610" cy="9604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600" y="0"/>
                    </a:moveTo>
                    <a:lnTo>
                      <a:pt x="18000" y="0"/>
                    </a:lnTo>
                    <a:cubicBezTo>
                      <a:pt x="19988" y="0"/>
                      <a:pt x="21600" y="4835"/>
                      <a:pt x="21600" y="10800"/>
                    </a:cubicBezTo>
                    <a:cubicBezTo>
                      <a:pt x="21600" y="16765"/>
                      <a:pt x="19988" y="21600"/>
                      <a:pt x="18000" y="21600"/>
                    </a:cubicBezTo>
                    <a:lnTo>
                      <a:pt x="3600" y="21600"/>
                    </a:lnTo>
                    <a:cubicBezTo>
                      <a:pt x="1612" y="21600"/>
                      <a:pt x="0" y="16765"/>
                      <a:pt x="0" y="10800"/>
                    </a:cubicBezTo>
                    <a:cubicBezTo>
                      <a:pt x="0" y="4835"/>
                      <a:pt x="1612" y="0"/>
                      <a:pt x="3600" y="0"/>
                    </a:cubicBezTo>
                    <a:close/>
                  </a:path>
                </a:pathLst>
              </a:custGeom>
              <a:gradFill>
                <a:gsLst>
                  <a:gs pos="22846">
                    <a:srgbClr val="FFFFFF"/>
                  </a:gs>
                  <a:gs pos="63322">
                    <a:srgbClr val="E6EAEB"/>
                  </a:gs>
                  <a:gs pos="99960">
                    <a:srgbClr val="CDD5D8"/>
                  </a:gs>
                </a:gsLst>
                <a:lin ang="2089255"/>
              </a:gradFill>
              <a:ln w="6350">
                <a:solidFill>
                  <a:srgbClr val="FFFFFF"/>
                </a:solidFill>
                <a:miter/>
              </a:ln>
              <a:effectLst>
                <a:outerShdw blurRad="419100" dist="466023" dir="2315233" rotWithShape="0">
                  <a:srgbClr val="000000">
                    <a:alpha val="38297"/>
                  </a:srgbClr>
                </a:outerShdw>
              </a:effectLst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39" name="Terminator 40"/>
              <p:cNvSpPr/>
              <p:nvPr/>
            </p:nvSpPr>
            <p:spPr>
              <a:xfrm>
                <a:off x="3767665" y="2350707"/>
                <a:ext cx="3295967" cy="7803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600" y="0"/>
                    </a:moveTo>
                    <a:lnTo>
                      <a:pt x="18000" y="0"/>
                    </a:lnTo>
                    <a:cubicBezTo>
                      <a:pt x="19988" y="0"/>
                      <a:pt x="21600" y="4835"/>
                      <a:pt x="21600" y="10800"/>
                    </a:cubicBezTo>
                    <a:cubicBezTo>
                      <a:pt x="21600" y="16765"/>
                      <a:pt x="19988" y="21600"/>
                      <a:pt x="18000" y="21600"/>
                    </a:cubicBezTo>
                    <a:lnTo>
                      <a:pt x="3600" y="21600"/>
                    </a:lnTo>
                    <a:cubicBezTo>
                      <a:pt x="1612" y="21600"/>
                      <a:pt x="0" y="16765"/>
                      <a:pt x="0" y="10800"/>
                    </a:cubicBezTo>
                    <a:cubicBezTo>
                      <a:pt x="0" y="4835"/>
                      <a:pt x="1612" y="0"/>
                      <a:pt x="3600" y="0"/>
                    </a:cubicBezTo>
                    <a:close/>
                  </a:path>
                </a:pathLst>
              </a:custGeom>
              <a:gradFill>
                <a:gsLst>
                  <a:gs pos="22846">
                    <a:srgbClr val="6428AA"/>
                  </a:gs>
                  <a:gs pos="63240">
                    <a:srgbClr val="863DC8"/>
                  </a:gs>
                  <a:gs pos="99804">
                    <a:srgbClr val="A852E6"/>
                  </a:gs>
                </a:gsLst>
                <a:lin ang="2089255"/>
              </a:gradFill>
              <a:ln w="12700">
                <a:miter lim="400000"/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41" name="Oval 44"/>
              <p:cNvSpPr/>
              <p:nvPr/>
            </p:nvSpPr>
            <p:spPr>
              <a:xfrm>
                <a:off x="2468963" y="2645434"/>
                <a:ext cx="166667" cy="166667"/>
              </a:xfrm>
              <a:prstGeom prst="ellipse">
                <a:avLst/>
              </a:prstGeom>
              <a:gradFill>
                <a:gsLst>
                  <a:gs pos="22846">
                    <a:srgbClr val="6428AA"/>
                  </a:gs>
                  <a:gs pos="63240">
                    <a:srgbClr val="863DC8"/>
                  </a:gs>
                  <a:gs pos="99804">
                    <a:srgbClr val="A852E6"/>
                  </a:gs>
                </a:gsLst>
                <a:lin ang="2089255"/>
              </a:gradFill>
              <a:ln w="12700">
                <a:miter lim="400000"/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</p:grpSp>
        <p:sp>
          <p:nvSpPr>
            <p:cNvPr id="64" name="TextBox 52"/>
            <p:cNvSpPr txBox="1"/>
            <p:nvPr/>
          </p:nvSpPr>
          <p:spPr>
            <a:xfrm>
              <a:off x="3993119" y="2435767"/>
              <a:ext cx="3107135" cy="10618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100"/>
              </a:lvl1pPr>
            </a:lstStyle>
            <a:p>
              <a:r>
                <a:rPr lang="en-IN" dirty="0"/>
                <a:t>further to announce malware information for all users</a:t>
              </a:r>
            </a:p>
            <a:p>
              <a:r>
                <a:rPr dirty="0" smtClean="0"/>
                <a:t>   </a:t>
              </a:r>
              <a:endParaRPr dirty="0"/>
            </a:p>
          </p:txBody>
        </p:sp>
      </p:grpSp>
      <p:pic>
        <p:nvPicPr>
          <p:cNvPr id="76" name="Graphic 68" descr="Graphic 6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3290" y="5541501"/>
            <a:ext cx="508001" cy="508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8" name="Group">
            <a:extLst>
              <a:ext uri="{FF2B5EF4-FFF2-40B4-BE49-F238E27FC236}">
                <a16:creationId xmlns:a16="http://schemas.microsoft.com/office/drawing/2014/main" id="{FF0C370F-98C8-F342-BDFB-DBB42B4753B1}"/>
              </a:ext>
            </a:extLst>
          </p:cNvPr>
          <p:cNvGrpSpPr/>
          <p:nvPr/>
        </p:nvGrpSpPr>
        <p:grpSpPr>
          <a:xfrm>
            <a:off x="295018" y="3070153"/>
            <a:ext cx="1711202" cy="542364"/>
            <a:chOff x="0" y="49428"/>
            <a:chExt cx="1711200" cy="542363"/>
          </a:xfrm>
        </p:grpSpPr>
        <p:sp>
          <p:nvSpPr>
            <p:cNvPr id="80" name="TextBox 52">
              <a:extLst>
                <a:ext uri="{FF2B5EF4-FFF2-40B4-BE49-F238E27FC236}">
                  <a16:creationId xmlns:a16="http://schemas.microsoft.com/office/drawing/2014/main" id="{B0DACC1D-BDE8-8F41-BC12-B5CFD8374B0C}"/>
                </a:ext>
              </a:extLst>
            </p:cNvPr>
            <p:cNvSpPr txBox="1"/>
            <p:nvPr/>
          </p:nvSpPr>
          <p:spPr>
            <a:xfrm>
              <a:off x="0" y="49428"/>
              <a:ext cx="1711200" cy="415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1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/>
                <a:t>Blockchain</a:t>
              </a:r>
              <a:endParaRPr dirty="0"/>
            </a:p>
          </p:txBody>
        </p:sp>
        <p:grpSp>
          <p:nvGrpSpPr>
            <p:cNvPr id="81" name="Group">
              <a:extLst>
                <a:ext uri="{FF2B5EF4-FFF2-40B4-BE49-F238E27FC236}">
                  <a16:creationId xmlns:a16="http://schemas.microsoft.com/office/drawing/2014/main" id="{351B2A4C-A5FB-844B-BF0B-5678107ABFDD}"/>
                </a:ext>
              </a:extLst>
            </p:cNvPr>
            <p:cNvGrpSpPr/>
            <p:nvPr/>
          </p:nvGrpSpPr>
          <p:grpSpPr>
            <a:xfrm>
              <a:off x="233525" y="69684"/>
              <a:ext cx="1244153" cy="522107"/>
              <a:chOff x="0" y="0"/>
              <a:chExt cx="1244152" cy="522106"/>
            </a:xfrm>
          </p:grpSpPr>
          <p:sp>
            <p:nvSpPr>
              <p:cNvPr id="82" name="Line">
                <a:extLst>
                  <a:ext uri="{FF2B5EF4-FFF2-40B4-BE49-F238E27FC236}">
                    <a16:creationId xmlns:a16="http://schemas.microsoft.com/office/drawing/2014/main" id="{690FD118-39B9-ED47-9823-679CE62E2AAB}"/>
                  </a:ext>
                </a:extLst>
              </p:cNvPr>
              <p:cNvSpPr/>
              <p:nvPr/>
            </p:nvSpPr>
            <p:spPr>
              <a:xfrm>
                <a:off x="0" y="0"/>
                <a:ext cx="1244152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3" name="Line">
                <a:extLst>
                  <a:ext uri="{FF2B5EF4-FFF2-40B4-BE49-F238E27FC236}">
                    <a16:creationId xmlns:a16="http://schemas.microsoft.com/office/drawing/2014/main" id="{11735389-C2B3-C140-9E93-7BBC408BE9FD}"/>
                  </a:ext>
                </a:extLst>
              </p:cNvPr>
              <p:cNvSpPr/>
              <p:nvPr/>
            </p:nvSpPr>
            <p:spPr>
              <a:xfrm>
                <a:off x="0" y="522105"/>
                <a:ext cx="1244152" cy="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4" presetClass="entr" presetSubtype="3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4" presetClass="entr" presetSubtype="3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2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6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"/>
                            </p:stCondLst>
                            <p:childTnLst>
                              <p:par>
                                <p:cTn id="22" presetID="4" presetClass="entr" presetSubtype="32" fill="hold" grpId="2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6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4" presetClass="entr" presetSubtype="32" fill="hold" grpId="3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6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00"/>
                            </p:stCondLst>
                            <p:childTnLst>
                              <p:par>
                                <p:cTn id="30" presetID="4" presetClass="entr" presetSubtype="32" fill="hold" grpId="3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6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400"/>
                            </p:stCondLst>
                            <p:childTnLst>
                              <p:par>
                                <p:cTn id="34" presetID="4" presetClass="entr" presetSubtype="32" fill="hold" grpId="3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" presetClass="entr" presetSubtype="32" fill="hold" grpId="3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6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3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6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"/>
                            </p:stCondLst>
                            <p:childTnLst>
                              <p:par>
                                <p:cTn id="47" presetID="4" presetClass="entr" presetSubtype="32" fill="hold" grpId="3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6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00"/>
                            </p:stCondLst>
                            <p:childTnLst>
                              <p:par>
                                <p:cTn id="51" presetID="4" presetClass="entr" presetSubtype="32" fill="hold" grpId="3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6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800"/>
                            </p:stCondLst>
                            <p:childTnLst>
                              <p:par>
                                <p:cTn id="55" presetID="4" presetClass="entr" presetSubtype="32" fill="hold" grpId="3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6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400"/>
                            </p:stCondLst>
                            <p:childTnLst>
                              <p:par>
                                <p:cTn id="59" presetID="4" presetClass="entr" presetSubtype="32" fill="hold" grpId="4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6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4" presetClass="entr" presetSubtype="32" fill="hold" grpId="4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6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600"/>
                            </p:stCondLst>
                            <p:childTnLst>
                              <p:par>
                                <p:cTn id="67" presetID="4" presetClass="entr" presetSubtype="32" fill="hold" grpId="4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6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200"/>
                            </p:stCondLst>
                            <p:childTnLst>
                              <p:par>
                                <p:cTn id="71" presetID="4" presetClass="entr" presetSubtype="32" fill="hold" grpId="4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6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800"/>
                            </p:stCondLst>
                            <p:childTnLst>
                              <p:par>
                                <p:cTn id="75" presetID="4" presetClass="entr" presetSubtype="32" fill="hold" grpId="4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6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400"/>
                            </p:stCondLst>
                            <p:childTnLst>
                              <p:par>
                                <p:cTn id="79" presetID="4" presetClass="entr" presetSubtype="32" fill="hold" grpId="4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6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4" presetClass="entr" presetSubtype="32" fill="hold" grpId="5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6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600"/>
                            </p:stCondLst>
                            <p:childTnLst>
                              <p:par>
                                <p:cTn id="8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29" animBg="1" advAuto="0"/>
      <p:bldP spid="27" grpId="37" animBg="1" advAuto="0"/>
      <p:bldP spid="28" grpId="1" animBg="1" advAuto="0"/>
      <p:bldP spid="29" grpId="2" animBg="1" advAuto="0"/>
      <p:bldP spid="30" grpId="6" animBg="1" advAuto="0"/>
      <p:bldP spid="42" grpId="30" animBg="1" advAuto="0"/>
      <p:bldP spid="43" grpId="31" animBg="1" advAuto="0"/>
      <p:bldP spid="45" grpId="28" animBg="1" advAuto="0"/>
      <p:bldP spid="46" grpId="38" animBg="1" advAuto="0"/>
      <p:bldP spid="47" grpId="39" animBg="1" advAuto="0"/>
      <p:bldP spid="48" grpId="42" animBg="1" advAuto="0"/>
      <p:bldP spid="49" grpId="36" animBg="1" advAuto="0"/>
      <p:bldP spid="52" grpId="50" animBg="1" advAuto="0"/>
      <p:bldP spid="66" grpId="33" animBg="1" advAuto="0"/>
      <p:bldP spid="67" grpId="32" animBg="1" advAuto="0"/>
      <p:bldP spid="68" grpId="41" animBg="1" advAuto="0"/>
      <p:bldP spid="69" grpId="40" animBg="1" advAuto="0"/>
      <p:bldP spid="70" grpId="49" animBg="1" advAuto="0"/>
      <p:bldP spid="71" grpId="48" animBg="1" advAuto="0"/>
      <p:bldP spid="76" grpId="43" animBg="1" advAuto="0"/>
      <p:bldP spid="78" grpId="0" animBg="1" advAuto="0"/>
    </p:bldLst>
  </p:timing>
</p:sld>
</file>

<file path=ppt/theme/theme1.xml><?xml version="1.0" encoding="utf-8"?>
<a:theme xmlns:a="http://schemas.openxmlformats.org/drawingml/2006/main" name="tinyPPT.com">
  <a:themeElements>
    <a:clrScheme name="tiny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inyPPT.com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tiny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22846">
              <a:srgbClr val="FF3847"/>
            </a:gs>
            <a:gs pos="63342">
              <a:srgbClr val="FF7D25"/>
            </a:gs>
            <a:gs pos="100000">
              <a:srgbClr val="FFC203"/>
            </a:gs>
          </a:gsLst>
          <a:lin ang="2089255" scaled="0"/>
        </a:gra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3975" cap="flat">
          <a:solidFill>
            <a:srgbClr val="FECC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inyPPT.com">
  <a:themeElements>
    <a:clrScheme name="tiny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inyPPT.com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tiny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22846">
              <a:srgbClr val="FF3847"/>
            </a:gs>
            <a:gs pos="63342">
              <a:srgbClr val="FF7D25"/>
            </a:gs>
            <a:gs pos="100000">
              <a:srgbClr val="FFC203"/>
            </a:gs>
          </a:gsLst>
          <a:lin ang="2089255" scaled="0"/>
        </a:gra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3975" cap="flat">
          <a:solidFill>
            <a:srgbClr val="FECC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Avenir Next</vt:lpstr>
      <vt:lpstr>Arial</vt:lpstr>
      <vt:lpstr>Century Gothic</vt:lpstr>
      <vt:lpstr>tinyPPT.com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3</cp:revision>
  <dcterms:modified xsi:type="dcterms:W3CDTF">2019-05-30T05:05:17Z</dcterms:modified>
</cp:coreProperties>
</file>