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83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3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8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123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43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10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8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6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2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0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4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6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4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com/2011/09/generics-java-example-tutorial.html" TargetMode="External"/><Relationship Id="rId2" Type="http://schemas.openxmlformats.org/officeDocument/2006/relationships/hyperlink" Target="http://docs.oracle.com/javase/tutorial/java/gener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ava/java_generics.htm" TargetMode="External"/><Relationship Id="rId5" Type="http://schemas.openxmlformats.org/officeDocument/2006/relationships/hyperlink" Target="http://tutorials.jenkov.com/java-generics/index.html" TargetMode="External"/><Relationship Id="rId4" Type="http://schemas.openxmlformats.org/officeDocument/2006/relationships/hyperlink" Target="http://www.journaldev.com/1663/java-generics-tutorial-example-class-interface-methods-wildcards-and-much-mo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11341960" cy="1580734"/>
          </a:xfrm>
        </p:spPr>
        <p:txBody>
          <a:bodyPr>
            <a:normAutofit/>
          </a:bodyPr>
          <a:lstStyle/>
          <a:p>
            <a:r>
              <a:rPr lang="en-US" dirty="0" smtClean="0"/>
              <a:t>Shahjahan </a:t>
            </a:r>
            <a:r>
              <a:rPr lang="en-US" dirty="0" smtClean="0"/>
              <a:t>Samoon</a:t>
            </a:r>
          </a:p>
          <a:p>
            <a:r>
              <a:rPr lang="en-US" dirty="0" smtClean="0"/>
              <a:t>Instructor &amp; Software Engineer at </a:t>
            </a:r>
            <a:r>
              <a:rPr lang="en-US" dirty="0" err="1" smtClean="0"/>
              <a:t>Hidaya</a:t>
            </a:r>
            <a:r>
              <a:rPr lang="en-US" dirty="0" smtClean="0"/>
              <a:t> Institute of Science &amp; Technology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Generic Version of the Box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764" y="2132781"/>
            <a:ext cx="1074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update the </a:t>
            </a:r>
            <a:r>
              <a:rPr lang="en-US" dirty="0">
                <a:solidFill>
                  <a:schemeClr val="bg1"/>
                </a:solidFill>
              </a:rPr>
              <a:t>Box</a:t>
            </a:r>
            <a:r>
              <a:rPr lang="en-US" dirty="0"/>
              <a:t> class to use generics, you create a generic type declaration by changing the code "</a:t>
            </a:r>
            <a:r>
              <a:rPr lang="en-US" dirty="0">
                <a:solidFill>
                  <a:schemeClr val="bg1"/>
                </a:solidFill>
              </a:rPr>
              <a:t>public class Box</a:t>
            </a:r>
            <a:r>
              <a:rPr lang="en-US" dirty="0"/>
              <a:t>" to "</a:t>
            </a:r>
            <a:r>
              <a:rPr lang="en-US" dirty="0">
                <a:solidFill>
                  <a:schemeClr val="bg1"/>
                </a:solidFill>
              </a:rPr>
              <a:t>public class Box&lt;T&gt;</a:t>
            </a:r>
            <a:r>
              <a:rPr lang="en-US" dirty="0"/>
              <a:t>". This introduces the type variable,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, that can be used anywhere inside the class.</a:t>
            </a:r>
          </a:p>
          <a:p>
            <a:endParaRPr lang="en-US" dirty="0"/>
          </a:p>
          <a:p>
            <a:r>
              <a:rPr lang="en-US" dirty="0"/>
              <a:t>With this change, the </a:t>
            </a:r>
            <a:r>
              <a:rPr lang="en-US" dirty="0">
                <a:solidFill>
                  <a:schemeClr val="bg1"/>
                </a:solidFill>
              </a:rPr>
              <a:t>Box</a:t>
            </a:r>
            <a:r>
              <a:rPr lang="en-US" dirty="0"/>
              <a:t> class becomes: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554" y="3700904"/>
            <a:ext cx="9753600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public class Box&lt;T&gt; {</a:t>
            </a: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private T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  <a:p>
            <a:endParaRPr lang="en-US" dirty="0">
              <a:solidFill>
                <a:schemeClr val="dk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	public void set(T t) {</a:t>
            </a: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 this.t = t;</a:t>
            </a: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	 }</a:t>
            </a: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	public T get() { </a:t>
            </a: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	return t;</a:t>
            </a: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	 }</a:t>
            </a: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4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Generic Version of the Box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783682"/>
            <a:ext cx="9613861" cy="2172782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occurrences of </a:t>
            </a:r>
            <a:r>
              <a:rPr lang="en-US" dirty="0">
                <a:solidFill>
                  <a:schemeClr val="bg1"/>
                </a:solidFill>
              </a:rPr>
              <a:t>Object</a:t>
            </a:r>
            <a:r>
              <a:rPr lang="en-US" dirty="0"/>
              <a:t> are replaced by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type variable can be any non-primitive type you specify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type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interface type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array type</a:t>
            </a:r>
          </a:p>
        </p:txBody>
      </p:sp>
    </p:spTree>
    <p:extLst>
      <p:ext uri="{BB962C8B-B14F-4D97-AF65-F5344CB8AC3E}">
        <p14:creationId xmlns:p14="http://schemas.microsoft.com/office/powerpoint/2010/main" val="37749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Parameter Naming </a:t>
            </a:r>
            <a:r>
              <a:rPr lang="en-US" b="1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89" y="2149836"/>
            <a:ext cx="10011924" cy="3599316"/>
          </a:xfrm>
        </p:spPr>
        <p:txBody>
          <a:bodyPr/>
          <a:lstStyle/>
          <a:p>
            <a:r>
              <a:rPr lang="en-US" dirty="0"/>
              <a:t>By convention, type parameter names are single, uppercase letters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882" y="2795332"/>
            <a:ext cx="94732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most commonly used type parameter names are:</a:t>
            </a:r>
          </a:p>
          <a:p>
            <a:endParaRPr lang="en-US" sz="2200" dirty="0"/>
          </a:p>
          <a:p>
            <a:r>
              <a:rPr lang="en-US" sz="2200" dirty="0"/>
              <a:t>E - Element (used extensively by the Java Collections Framework)</a:t>
            </a:r>
          </a:p>
          <a:p>
            <a:r>
              <a:rPr lang="en-US" sz="2200" dirty="0"/>
              <a:t>K - Key</a:t>
            </a:r>
          </a:p>
          <a:p>
            <a:r>
              <a:rPr lang="en-US" sz="2200" dirty="0"/>
              <a:t>N - Number</a:t>
            </a:r>
          </a:p>
          <a:p>
            <a:r>
              <a:rPr lang="en-US" sz="2200" dirty="0"/>
              <a:t>T - Type</a:t>
            </a:r>
          </a:p>
          <a:p>
            <a:r>
              <a:rPr lang="en-US" sz="2200" dirty="0"/>
              <a:t>V - Value</a:t>
            </a:r>
          </a:p>
        </p:txBody>
      </p:sp>
    </p:spTree>
    <p:extLst>
      <p:ext uri="{BB962C8B-B14F-4D97-AF65-F5344CB8AC3E}">
        <p14:creationId xmlns:p14="http://schemas.microsoft.com/office/powerpoint/2010/main" val="11179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Invoking and Instantiating a Generic </a:t>
            </a:r>
            <a:r>
              <a:rPr lang="en-US" b="1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reference the generic </a:t>
            </a:r>
            <a:r>
              <a:rPr lang="en-US" dirty="0">
                <a:solidFill>
                  <a:schemeClr val="bg1"/>
                </a:solidFill>
              </a:rPr>
              <a:t>Box</a:t>
            </a:r>
            <a:r>
              <a:rPr lang="en-US" dirty="0"/>
              <a:t> class from within your code, you must perform a generic type invocation, which replaces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with some concrete value, such as </a:t>
            </a:r>
            <a:r>
              <a:rPr lang="en-US" dirty="0">
                <a:solidFill>
                  <a:schemeClr val="bg1"/>
                </a:solidFill>
              </a:rPr>
              <a:t>Integer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simply declares that </a:t>
            </a:r>
            <a:r>
              <a:rPr lang="en-US" dirty="0" err="1">
                <a:solidFill>
                  <a:schemeClr val="bg1"/>
                </a:solidFill>
              </a:rPr>
              <a:t>integerBox</a:t>
            </a:r>
            <a:r>
              <a:rPr lang="en-US" dirty="0"/>
              <a:t> will hold a reference to a </a:t>
            </a:r>
            <a:r>
              <a:rPr lang="en-US" dirty="0">
                <a:solidFill>
                  <a:schemeClr val="bg1"/>
                </a:solidFill>
              </a:rPr>
              <a:t>"Box of Integer"</a:t>
            </a:r>
            <a:r>
              <a:rPr lang="en-US" dirty="0"/>
              <a:t>, which is how </a:t>
            </a:r>
            <a:r>
              <a:rPr lang="en-US" dirty="0">
                <a:solidFill>
                  <a:schemeClr val="bg1"/>
                </a:solidFill>
              </a:rPr>
              <a:t>Box&lt;Integer&gt;</a:t>
            </a:r>
            <a:r>
              <a:rPr lang="en-US" dirty="0"/>
              <a:t> is read.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think of a generic type invocation as being similar to an ordinary method invocation, but instead of passing an argument to a method, you are passing a type argument — </a:t>
            </a:r>
            <a:r>
              <a:rPr lang="en-US" dirty="0">
                <a:solidFill>
                  <a:schemeClr val="bg1"/>
                </a:solidFill>
              </a:rPr>
              <a:t>Integer</a:t>
            </a:r>
            <a:r>
              <a:rPr lang="en-US" dirty="0"/>
              <a:t> in this case — to the </a:t>
            </a:r>
            <a:r>
              <a:rPr lang="en-US" dirty="0">
                <a:solidFill>
                  <a:schemeClr val="bg1"/>
                </a:solidFill>
              </a:rPr>
              <a:t>Box</a:t>
            </a:r>
            <a:r>
              <a:rPr lang="en-US" dirty="0"/>
              <a:t> class itself.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7919" y="3483325"/>
            <a:ext cx="861406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Box&lt;Integer&gt;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integerBox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75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Invoking and Instantiating a Generic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957045"/>
          </a:xfrm>
        </p:spPr>
        <p:txBody>
          <a:bodyPr/>
          <a:lstStyle/>
          <a:p>
            <a:r>
              <a:rPr lang="en-US" dirty="0"/>
              <a:t>To instantiate this class, use the new keyword, as usual, but place &lt;Integer&gt; between the class name and the parenthesis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2083" y="3858970"/>
            <a:ext cx="90059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Box&lt;Integer&gt;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integerBox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Box&lt;Integer&gt;();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083" y="4608688"/>
            <a:ext cx="90059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Box&lt;Integer&gt;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integerBox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Box&lt;&gt;();</a:t>
            </a:r>
          </a:p>
        </p:txBody>
      </p:sp>
    </p:spTree>
    <p:extLst>
      <p:ext uri="{BB962C8B-B14F-4D97-AF65-F5344CB8AC3E}">
        <p14:creationId xmlns:p14="http://schemas.microsoft.com/office/powerpoint/2010/main" val="35662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Parameter and Type </a:t>
            </a:r>
            <a:r>
              <a:rPr lang="en-US" b="1" dirty="0" smtClean="0"/>
              <a:t>Argument: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developers use the terms "type parameter" and "type argument" interchangeably, but these terms are not the same. When coding, one provides type arguments in order to create a parameterized type. Therefore, the </a:t>
            </a:r>
            <a:r>
              <a:rPr lang="en-US" dirty="0">
                <a:solidFill>
                  <a:schemeClr val="bg1"/>
                </a:solidFill>
              </a:rPr>
              <a:t>T in </a:t>
            </a:r>
            <a:r>
              <a:rPr lang="en-US" dirty="0" smtClean="0">
                <a:solidFill>
                  <a:schemeClr val="bg1"/>
                </a:solidFill>
              </a:rPr>
              <a:t>Box&lt;T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/>
              <a:t>is a type parameter and the String in </a:t>
            </a:r>
            <a:r>
              <a:rPr lang="en-US" dirty="0" smtClean="0">
                <a:solidFill>
                  <a:schemeClr val="bg1"/>
                </a:solidFill>
              </a:rPr>
              <a:t>Box&lt;Integer&gt;</a:t>
            </a:r>
            <a:r>
              <a:rPr lang="en-US" dirty="0" smtClean="0"/>
              <a:t> is </a:t>
            </a:r>
            <a:r>
              <a:rPr lang="en-US" dirty="0"/>
              <a:t>a type argument. This lesson observes this definition when using these terms.</a:t>
            </a:r>
          </a:p>
        </p:txBody>
      </p:sp>
    </p:spTree>
    <p:extLst>
      <p:ext uri="{BB962C8B-B14F-4D97-AF65-F5344CB8AC3E}">
        <p14:creationId xmlns:p14="http://schemas.microsoft.com/office/powerpoint/2010/main" val="35606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Type </a:t>
            </a:r>
            <a:r>
              <a:rPr lang="en-US" b="1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175254"/>
          </a:xfrm>
        </p:spPr>
        <p:txBody>
          <a:bodyPr/>
          <a:lstStyle/>
          <a:p>
            <a:r>
              <a:rPr lang="en-US" dirty="0"/>
              <a:t>As mentioned previously, a generic class can have multiple type parameters. For example, the generic </a:t>
            </a:r>
            <a:r>
              <a:rPr lang="en-US" dirty="0" err="1">
                <a:solidFill>
                  <a:schemeClr val="bg1"/>
                </a:solidFill>
              </a:rPr>
              <a:t>OrderedPair</a:t>
            </a:r>
            <a:r>
              <a:rPr lang="en-US" dirty="0"/>
              <a:t> class, which implements the generic </a:t>
            </a:r>
            <a:r>
              <a:rPr lang="en-US" dirty="0">
                <a:solidFill>
                  <a:schemeClr val="bg1"/>
                </a:solidFill>
              </a:rPr>
              <a:t>Pair</a:t>
            </a:r>
            <a:r>
              <a:rPr lang="en-US" dirty="0"/>
              <a:t> interface: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4954" y="4114799"/>
            <a:ext cx="10179882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public interface Pair&lt;K, V&gt; {</a:t>
            </a: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public K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getKey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();</a:t>
            </a: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public V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getValue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();</a:t>
            </a: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</a:p>
          <a:p>
            <a:endParaRPr lang="en-US" dirty="0">
              <a:solidFill>
                <a:schemeClr val="dk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1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2445" y="624753"/>
            <a:ext cx="9613900" cy="512127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public class </a:t>
            </a:r>
            <a:r>
              <a:rPr lang="en-US" sz="1800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OrderedPair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&lt;K, V&gt; implements Pair&lt;K, V&gt; {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private K key;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private V value;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public </a:t>
            </a:r>
            <a:r>
              <a:rPr lang="en-US" sz="1800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OrderedPair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(K key, V value) {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sz="1800" dirty="0" err="1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this.key</a:t>
            </a:r>
            <a:r>
              <a:rPr lang="en-US" sz="1800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= key;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sz="1800" dirty="0" err="1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this.value</a:t>
            </a:r>
            <a:r>
              <a:rPr lang="en-US" sz="1800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= value;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      }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public K </a:t>
            </a:r>
            <a:r>
              <a:rPr lang="en-US" sz="1800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getKey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 { </a:t>
            </a:r>
          </a:p>
          <a:p>
            <a:pPr marL="228600" lvl="1" indent="0" defTabSz="457200">
              <a:buNone/>
            </a:pPr>
            <a:r>
              <a:rPr lang="en-US" sz="1800" dirty="0">
                <a:solidFill>
                  <a:schemeClr val="dk1"/>
                </a:solidFill>
              </a:rPr>
              <a:t>   </a:t>
            </a:r>
            <a:r>
              <a:rPr lang="en-US" sz="1800" dirty="0">
                <a:latin typeface="Batang" panose="02030600000101010101" pitchFamily="18" charset="-127"/>
                <a:ea typeface="Batang" panose="02030600000101010101" pitchFamily="18" charset="-127"/>
              </a:rPr>
              <a:t>return key;</a:t>
            </a:r>
          </a:p>
          <a:p>
            <a:pPr marL="228600" lvl="1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}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sz="1800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public V </a:t>
            </a:r>
            <a:r>
              <a:rPr lang="en-US" sz="1800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getValue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 {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 return value;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 }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2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699" y="2278261"/>
            <a:ext cx="10900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following statements create two instantiations of the </a:t>
            </a:r>
            <a:r>
              <a:rPr lang="en-US" dirty="0" err="1"/>
              <a:t>OrderedPair</a:t>
            </a:r>
            <a:r>
              <a:rPr lang="en-US" dirty="0"/>
              <a:t> class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1828" y="2828836"/>
            <a:ext cx="10889672" cy="7191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Pair&lt;String, Integer&gt; p1 = new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OrderedPair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&lt;String, Integer&gt;("Even", 8);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Pair&lt;String, String&gt;  p2 = new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OrderedPair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&lt;String, String&gt;("hello", "world");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8699" y="3822945"/>
            <a:ext cx="9445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code,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OrderedPair</a:t>
            </a:r>
            <a:r>
              <a:rPr lang="en-US" dirty="0">
                <a:solidFill>
                  <a:schemeClr val="bg1"/>
                </a:solidFill>
              </a:rPr>
              <a:t>&lt;String, Integer&gt;</a:t>
            </a:r>
            <a:r>
              <a:rPr lang="en-US" dirty="0"/>
              <a:t>, instantiates 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dirty="0"/>
              <a:t> as a String and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/>
              <a:t> as an Integer. Therefore, the parameter types of </a:t>
            </a:r>
            <a:r>
              <a:rPr lang="en-US" dirty="0" err="1"/>
              <a:t>OrderedPair's</a:t>
            </a:r>
            <a:r>
              <a:rPr lang="en-US" dirty="0"/>
              <a:t> constructor are String and Integer, respectively. Due to </a:t>
            </a:r>
            <a:r>
              <a:rPr lang="en-US" dirty="0" err="1">
                <a:solidFill>
                  <a:schemeClr val="bg1"/>
                </a:solidFill>
              </a:rPr>
              <a:t>autoboxing</a:t>
            </a:r>
            <a:r>
              <a:rPr lang="en-US" dirty="0"/>
              <a:t>, is it valid to pass a String and an </a:t>
            </a:r>
            <a:r>
              <a:rPr lang="en-US" dirty="0" err="1"/>
              <a:t>int</a:t>
            </a:r>
            <a:r>
              <a:rPr lang="en-US" dirty="0"/>
              <a:t> to the class.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Type Parameters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699" y="5021213"/>
            <a:ext cx="10183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also substitute a type parameter (i.e., K or V) with a parameterized type (i.e., </a:t>
            </a:r>
            <a:r>
              <a:rPr lang="en-US" dirty="0" smtClean="0">
                <a:solidFill>
                  <a:schemeClr val="bg1"/>
                </a:solidFill>
              </a:rPr>
              <a:t>Box&lt;Integer&gt;</a:t>
            </a:r>
            <a:r>
              <a:rPr lang="en-US" dirty="0" smtClean="0"/>
              <a:t>). </a:t>
            </a:r>
            <a:r>
              <a:rPr lang="en-US" dirty="0"/>
              <a:t>For example, using the </a:t>
            </a:r>
            <a:r>
              <a:rPr lang="en-US" dirty="0" err="1">
                <a:solidFill>
                  <a:schemeClr val="bg1"/>
                </a:solidFill>
              </a:rPr>
              <a:t>OrderedPair</a:t>
            </a:r>
            <a:r>
              <a:rPr lang="en-US" dirty="0">
                <a:solidFill>
                  <a:schemeClr val="bg1"/>
                </a:solidFill>
              </a:rPr>
              <a:t>&lt;K, V&gt; </a:t>
            </a:r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1828" y="5896315"/>
            <a:ext cx="10889672" cy="341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OrderedPair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&lt;String, Box&lt;Integer&gt;&gt; p = new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OrderedPair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&lt;&gt;(“numbers", new Box&lt;Integer&gt;());</a:t>
            </a:r>
          </a:p>
        </p:txBody>
      </p:sp>
    </p:spTree>
    <p:extLst>
      <p:ext uri="{BB962C8B-B14F-4D97-AF65-F5344CB8AC3E}">
        <p14:creationId xmlns:p14="http://schemas.microsoft.com/office/powerpoint/2010/main" val="34732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Raw </a:t>
            </a:r>
            <a:r>
              <a:rPr lang="en-US" b="1" dirty="0" smtClean="0"/>
              <a:t>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raw type is the name of a generic class or interface without any type arguments.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create a parameterized type of </a:t>
            </a:r>
            <a:r>
              <a:rPr lang="en-US" dirty="0">
                <a:solidFill>
                  <a:schemeClr val="bg1"/>
                </a:solidFill>
              </a:rPr>
              <a:t>Box&lt;T&gt;</a:t>
            </a:r>
            <a:r>
              <a:rPr lang="en-US" dirty="0"/>
              <a:t>, you supply an actual type argument for the formal type parameter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actual type argument is omitted, you create a raw type of </a:t>
            </a:r>
            <a:r>
              <a:rPr lang="en-US" dirty="0">
                <a:solidFill>
                  <a:schemeClr val="bg1"/>
                </a:solidFill>
              </a:rPr>
              <a:t>Box&lt;T&gt;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Box</a:t>
            </a:r>
            <a:r>
              <a:rPr lang="en-US" dirty="0"/>
              <a:t> is the raw type of the generic type </a:t>
            </a:r>
            <a:r>
              <a:rPr lang="en-US" dirty="0">
                <a:solidFill>
                  <a:schemeClr val="bg1"/>
                </a:solidFill>
              </a:rPr>
              <a:t>Box&lt;T&gt;</a:t>
            </a:r>
            <a:r>
              <a:rPr lang="en-US" dirty="0"/>
              <a:t>. However, a non-generic class or interface type is not a raw type.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542" y="3774272"/>
            <a:ext cx="9029858" cy="341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Box&lt;Integer&gt;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Box&lt;&gt;();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8542" y="4707331"/>
            <a:ext cx="9029858" cy="3416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Box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rawBox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Box();</a:t>
            </a:r>
          </a:p>
        </p:txBody>
      </p:sp>
    </p:spTree>
    <p:extLst>
      <p:ext uri="{BB962C8B-B14F-4D97-AF65-F5344CB8AC3E}">
        <p14:creationId xmlns:p14="http://schemas.microsoft.com/office/powerpoint/2010/main" val="21759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12" y="2368046"/>
            <a:ext cx="11300397" cy="1736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In any nontrivial software project, bugs are simply a fact of life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Careful </a:t>
            </a:r>
            <a:r>
              <a:rPr lang="en-US" sz="2200" dirty="0"/>
              <a:t>planning, programming, and testing can help reduce their </a:t>
            </a:r>
            <a:r>
              <a:rPr lang="en-US" sz="2200" dirty="0" smtClean="0"/>
              <a:t>pervasiveness, but somehow, somewhere, they'll always find a way to creep into your code. </a:t>
            </a:r>
          </a:p>
          <a:p>
            <a:pPr algn="just"/>
            <a:r>
              <a:rPr lang="en-US" sz="2200" dirty="0" smtClean="0"/>
              <a:t>This becomes especially apparent as new features are introduced and your code base grows in size and complexity.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75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Raw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871445"/>
          </a:xfrm>
        </p:spPr>
        <p:txBody>
          <a:bodyPr/>
          <a:lstStyle/>
          <a:p>
            <a:r>
              <a:rPr lang="en-US" dirty="0"/>
              <a:t>Raw types show up in legacy code because lots of API classes (such as the Collections classes) were not generic prior to JDK 5.0.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using raw types, you essentially get pre-generics behavior — a Box gives you Objects. For backward compatibility, assigning a parameterized type to its raw type is allowed: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380" y="4711025"/>
            <a:ext cx="9282801" cy="7191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Box&lt;String&gt;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stringBox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Box&lt;&gt;();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Box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rawBox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stringBox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               // OK</a:t>
            </a:r>
          </a:p>
        </p:txBody>
      </p:sp>
    </p:spTree>
    <p:extLst>
      <p:ext uri="{BB962C8B-B14F-4D97-AF65-F5344CB8AC3E}">
        <p14:creationId xmlns:p14="http://schemas.microsoft.com/office/powerpoint/2010/main" val="20163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82088" cy="45211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But if you assign a raw type to a parameterized type, you get a warning: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also get a warning if you use a raw type to invoke generic methods defined in the corresponding generic type: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warning shows that raw types bypass generic type checks, deferring the catch of unsafe code to runtime. Therefore, you should avoid using raw types.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980208" y="3067829"/>
            <a:ext cx="9862705" cy="7191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Box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rawBox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Box();           //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rawBox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is a raw type of Box&lt;T&gt;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Box&lt;Integer&gt;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rawBox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     // warning: unchecked conversion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6969" y="4654648"/>
            <a:ext cx="9815945" cy="10967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Box&lt;String&gt;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stringBox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Box&lt;&gt;();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Box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rawBox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stringBox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rawBox.set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(8);  // warning: unchecked invocation to set(T)</a:t>
            </a:r>
          </a:p>
        </p:txBody>
      </p:sp>
    </p:spTree>
    <p:extLst>
      <p:ext uri="{BB962C8B-B14F-4D97-AF65-F5344CB8AC3E}">
        <p14:creationId xmlns:p14="http://schemas.microsoft.com/office/powerpoint/2010/main" val="3073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Unchecked Error </a:t>
            </a:r>
            <a:r>
              <a:rPr lang="en-US" b="1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123300"/>
          </a:xfrm>
        </p:spPr>
        <p:txBody>
          <a:bodyPr/>
          <a:lstStyle/>
          <a:p>
            <a:r>
              <a:rPr lang="en-US" dirty="0"/>
              <a:t>As mentioned previously, when mixing legacy code with generic code, you may encounter warning messages similar to the following: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4344" y="3962880"/>
            <a:ext cx="9234056" cy="719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Note: Example.java uses unchecked or unsafe operations.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Note: Recompile with -</a:t>
            </a:r>
            <a:r>
              <a:rPr lang="en-US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Xlint:unchecked</a:t>
            </a:r>
            <a:r>
              <a:rPr lang="en-US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for details.</a:t>
            </a:r>
          </a:p>
        </p:txBody>
      </p:sp>
    </p:spTree>
    <p:extLst>
      <p:ext uri="{BB962C8B-B14F-4D97-AF65-F5344CB8AC3E}">
        <p14:creationId xmlns:p14="http://schemas.microsoft.com/office/powerpoint/2010/main" val="38357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methods are methods that introduce their own type parameters.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similar to declaring a generic type, but the type parameter's scope is limited to the method where it is declared.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/>
              <a:t>and non-static generic methods are allowed, as well as generic class constructors.</a:t>
            </a:r>
          </a:p>
        </p:txBody>
      </p:sp>
    </p:spTree>
    <p:extLst>
      <p:ext uri="{BB962C8B-B14F-4D97-AF65-F5344CB8AC3E}">
        <p14:creationId xmlns:p14="http://schemas.microsoft.com/office/powerpoint/2010/main" val="39706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syntax for a generic method includes a type parameter, inside angle brackets, and appears before the method's return type. For static generic methods, the type parameter section must appear before the method's return type.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4504" y="4136531"/>
            <a:ext cx="9199677" cy="10967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public static &lt;T&gt; 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 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print(T t){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return t;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4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Bounded Type </a:t>
            </a:r>
            <a:r>
              <a:rPr lang="en-US" b="1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923400"/>
          </a:xfrm>
        </p:spPr>
        <p:txBody>
          <a:bodyPr/>
          <a:lstStyle/>
          <a:p>
            <a:pPr algn="just"/>
            <a:r>
              <a:rPr lang="en-US" dirty="0"/>
              <a:t>There may be times when you want to restrict the types that can be used as type arguments in a parameterized type.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a method that operates on numbers might only want to accept instances of Number or its subclasses. This is what bounded type parameters are for.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524" y="4391028"/>
            <a:ext cx="10564091" cy="1754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To declare a bounded type parameter, list the type parameter's name, followed by the extends keyword, followed by its upper bound, which in this example is Number. </a:t>
            </a:r>
            <a:endParaRPr lang="en-US" sz="2400" dirty="0" smtClean="0"/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Note </a:t>
            </a:r>
            <a:r>
              <a:rPr lang="en-US" sz="2400" dirty="0"/>
              <a:t>that, in this context, extends is used in a general sense to mean either "extends" (as in classes) or "implements" (as in interfaces).</a:t>
            </a:r>
          </a:p>
        </p:txBody>
      </p:sp>
    </p:spTree>
    <p:extLst>
      <p:ext uri="{BB962C8B-B14F-4D97-AF65-F5344CB8AC3E}">
        <p14:creationId xmlns:p14="http://schemas.microsoft.com/office/powerpoint/2010/main" val="34657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Bounded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58992"/>
            <a:ext cx="10500298" cy="109671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public &lt;T extends Number&gt; void </a:t>
            </a:r>
            <a:r>
              <a:rPr lang="en-US" sz="1800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type(T 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t){</a:t>
            </a:r>
          </a:p>
          <a:p>
            <a:pPr marL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           </a:t>
            </a:r>
            <a:r>
              <a:rPr lang="en-US" sz="1800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(“Type: " + </a:t>
            </a:r>
            <a:r>
              <a:rPr lang="en-US" sz="1800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t.getClass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().</a:t>
            </a:r>
            <a:r>
              <a:rPr lang="en-US" sz="1800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getName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());</a:t>
            </a:r>
          </a:p>
          <a:p>
            <a:pPr marL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996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Bounded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4988" cy="4521127"/>
          </a:xfrm>
        </p:spPr>
        <p:txBody>
          <a:bodyPr>
            <a:normAutofit fontScale="92500"/>
          </a:bodyPr>
          <a:lstStyle/>
          <a:p>
            <a:r>
              <a:rPr lang="en-US" dirty="0"/>
              <a:t>In addition to limiting the types you can use to instantiate a generic type, bounded type parameters allow you to invoke methods defined in the bounds: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isEven</a:t>
            </a:r>
            <a:r>
              <a:rPr lang="en-US" dirty="0"/>
              <a:t> method invokes the </a:t>
            </a:r>
            <a:r>
              <a:rPr lang="en-US" dirty="0" err="1"/>
              <a:t>intValue</a:t>
            </a:r>
            <a:r>
              <a:rPr lang="en-US" dirty="0"/>
              <a:t> method defined in the Integer class through n.</a:t>
            </a:r>
          </a:p>
        </p:txBody>
      </p:sp>
      <p:sp>
        <p:nvSpPr>
          <p:cNvPr id="4" name="Rectangle 3"/>
          <p:cNvSpPr/>
          <p:nvPr/>
        </p:nvSpPr>
        <p:spPr>
          <a:xfrm>
            <a:off x="976746" y="3254641"/>
            <a:ext cx="9621982" cy="26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public class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NaturalNumber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&lt;T extends Integer&gt; {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private T n;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public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NaturalNumber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(T n)  {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this.n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n; }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public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boolean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isEven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 {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   return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n.intValue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 % 2 == 0;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}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801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r>
              <a:rPr lang="en-US" dirty="0" smtClean="0"/>
              <a:t>&amp; Further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17270" cy="2744282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http://docs.oracle.com/javase/tutorial/java/generics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javarevisited.blogspot.com/2011/09/generics-java-example-tutorial.html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www.journaldev.com/1663/java-generics-tutorial-example-class-interface-methods-wildcards-and-much-more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tutorials.jenkov.com/java-generics/index.html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www.tutorialspoint.com/java/java_generics.htm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Fortunately, some bugs are easier to detect than others.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Compile-time </a:t>
            </a:r>
            <a:r>
              <a:rPr lang="en-US" dirty="0">
                <a:solidFill>
                  <a:schemeClr val="bg1"/>
                </a:solidFill>
              </a:rPr>
              <a:t>bugs</a:t>
            </a:r>
            <a:r>
              <a:rPr lang="en-US" dirty="0"/>
              <a:t>, for example, can be detected early on; you can use the compiler's error messages to figure out what the problem is and fix it, right then and there. 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Runtime </a:t>
            </a:r>
            <a:r>
              <a:rPr lang="en-US" dirty="0">
                <a:solidFill>
                  <a:schemeClr val="bg1"/>
                </a:solidFill>
              </a:rPr>
              <a:t>bugs</a:t>
            </a:r>
            <a:r>
              <a:rPr lang="en-US" dirty="0"/>
              <a:t>, however, can be much more problematic; they don't always surface </a:t>
            </a:r>
            <a:r>
              <a:rPr lang="en-US" dirty="0" smtClean="0"/>
              <a:t>immediately.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Generics</a:t>
            </a:r>
            <a:r>
              <a:rPr lang="en-US" dirty="0" smtClean="0"/>
              <a:t> </a:t>
            </a:r>
            <a:r>
              <a:rPr lang="en-US" dirty="0"/>
              <a:t>add stability to your code by making more of your bugs detectable at compile time.</a:t>
            </a:r>
          </a:p>
        </p:txBody>
      </p:sp>
    </p:spTree>
    <p:extLst>
      <p:ext uri="{BB962C8B-B14F-4D97-AF65-F5344CB8AC3E}">
        <p14:creationId xmlns:p14="http://schemas.microsoft.com/office/powerpoint/2010/main" val="14303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12" y="2316092"/>
            <a:ext cx="11300397" cy="4271744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In a nutshell, generics enable types (classes and interfaces) to be parameters when defining classes, interfaces and methods.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Much like the more familiar formal parameters used in method declarations, type parameters provide a way for you to re-use the same code with different inputs. 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difference is that the inputs to formal parameters are values, while the inputs to type parameters are types.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52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Generics?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8" y="5072155"/>
            <a:ext cx="7987146" cy="109671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List&lt;String&gt; list = new </a:t>
            </a:r>
            <a:r>
              <a:rPr lang="en-US" sz="1800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ArrayList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&lt;String&gt;();</a:t>
            </a:r>
          </a:p>
          <a:p>
            <a:pPr marL="0" indent="0" defTabSz="457200">
              <a:buNone/>
            </a:pPr>
            <a:r>
              <a:rPr lang="en-US" sz="1800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list.add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("hello");</a:t>
            </a:r>
          </a:p>
          <a:p>
            <a:pPr marL="0" indent="0" defTabSz="457200">
              <a:buNone/>
            </a:pP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String s = </a:t>
            </a:r>
            <a:r>
              <a:rPr lang="en-US" sz="1800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list.get</a:t>
            </a:r>
            <a:r>
              <a:rPr lang="en-US" sz="1800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(0);   // no cast</a:t>
            </a:r>
          </a:p>
        </p:txBody>
      </p:sp>
      <p:sp>
        <p:nvSpPr>
          <p:cNvPr id="4" name="Rectangle 3"/>
          <p:cNvSpPr/>
          <p:nvPr/>
        </p:nvSpPr>
        <p:spPr>
          <a:xfrm>
            <a:off x="898530" y="21562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 Elimination </a:t>
            </a:r>
            <a:r>
              <a:rPr lang="en-US" b="1" dirty="0">
                <a:solidFill>
                  <a:schemeClr val="bg1"/>
                </a:solidFill>
              </a:rPr>
              <a:t>of casts.</a:t>
            </a:r>
          </a:p>
          <a:p>
            <a:r>
              <a:rPr lang="en-US" dirty="0"/>
              <a:t>The following code snippet without generics requires casting: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598" y="3283906"/>
            <a:ext cx="798714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List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list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= new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ArrayList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();</a:t>
            </a:r>
          </a:p>
          <a:p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list.add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("hello");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String s = (String)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list.get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(0);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8530" y="44258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re-written to use generics, the code does not require casting:</a:t>
            </a:r>
          </a:p>
        </p:txBody>
      </p:sp>
    </p:spTree>
    <p:extLst>
      <p:ext uri="{BB962C8B-B14F-4D97-AF65-F5344CB8AC3E}">
        <p14:creationId xmlns:p14="http://schemas.microsoft.com/office/powerpoint/2010/main" val="22052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Generics?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67401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bg1"/>
                </a:solidFill>
              </a:rPr>
              <a:t>2. Enabling </a:t>
            </a:r>
            <a:r>
              <a:rPr lang="en-US" b="1" dirty="0">
                <a:solidFill>
                  <a:schemeClr val="bg1"/>
                </a:solidFill>
              </a:rPr>
              <a:t>programmers to implement generic algorithms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By using generics, programmers can implement </a:t>
            </a:r>
            <a:r>
              <a:rPr lang="en-US" dirty="0">
                <a:solidFill>
                  <a:schemeClr val="bg1"/>
                </a:solidFill>
              </a:rPr>
              <a:t>generic algorithms </a:t>
            </a:r>
            <a:r>
              <a:rPr lang="en-US" dirty="0"/>
              <a:t>that work on collections of different types, can be customized, and are </a:t>
            </a:r>
            <a:r>
              <a:rPr lang="en-US" dirty="0">
                <a:solidFill>
                  <a:schemeClr val="bg1"/>
                </a:solidFill>
              </a:rPr>
              <a:t>type safe </a:t>
            </a:r>
            <a:r>
              <a:rPr lang="en-US" dirty="0"/>
              <a:t>and easier to read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21" y="4092311"/>
            <a:ext cx="9613861" cy="1799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</a:rPr>
              <a:t>3. Stronger type checks at compile time.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A </a:t>
            </a:r>
            <a:r>
              <a:rPr lang="en-US" sz="2400" dirty="0"/>
              <a:t>Java compiler applies </a:t>
            </a:r>
            <a:r>
              <a:rPr lang="en-US" sz="2400" dirty="0">
                <a:solidFill>
                  <a:schemeClr val="bg1"/>
                </a:solidFill>
              </a:rPr>
              <a:t>strong type checking</a:t>
            </a:r>
            <a:r>
              <a:rPr lang="en-US" sz="2400" dirty="0"/>
              <a:t> to generic code and issues errors if the code violates type safety. Fixing </a:t>
            </a:r>
            <a:r>
              <a:rPr lang="en-US" sz="2400" dirty="0">
                <a:solidFill>
                  <a:schemeClr val="bg1"/>
                </a:solidFill>
              </a:rPr>
              <a:t>compile-time errors </a:t>
            </a:r>
            <a:r>
              <a:rPr lang="en-US" sz="2400" dirty="0"/>
              <a:t>is easier than fixing </a:t>
            </a:r>
            <a:r>
              <a:rPr lang="en-US" sz="2400" dirty="0">
                <a:solidFill>
                  <a:schemeClr val="bg1"/>
                </a:solidFill>
              </a:rPr>
              <a:t>runtime errors</a:t>
            </a:r>
            <a:r>
              <a:rPr lang="en-US" sz="2400" dirty="0"/>
              <a:t>, which can be difficult to find.</a:t>
            </a:r>
          </a:p>
        </p:txBody>
      </p:sp>
    </p:spTree>
    <p:extLst>
      <p:ext uri="{BB962C8B-B14F-4D97-AF65-F5344CB8AC3E}">
        <p14:creationId xmlns:p14="http://schemas.microsoft.com/office/powerpoint/2010/main" val="32613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77385"/>
            <a:ext cx="9613861" cy="121440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</a:t>
            </a:r>
            <a:r>
              <a:rPr lang="en-US" sz="2200" dirty="0"/>
              <a:t>generic type is a generic class or interface that is parameterized over types.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following </a:t>
            </a:r>
            <a:r>
              <a:rPr lang="en-US" sz="2200" dirty="0">
                <a:solidFill>
                  <a:schemeClr val="bg1"/>
                </a:solidFill>
              </a:rPr>
              <a:t>Box</a:t>
            </a:r>
            <a:r>
              <a:rPr lang="en-US" sz="2200" dirty="0"/>
              <a:t> class will be modified to demonstrate the concept.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227" y="3497410"/>
            <a:ext cx="9410953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public class Box {</a:t>
            </a: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private 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Object </a:t>
            </a:r>
            <a:r>
              <a:rPr lang="en-US" dirty="0" err="1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object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  <a:p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</a:p>
          <a:p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public void set(Object object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){ 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       </a:t>
            </a:r>
            <a:r>
              <a:rPr lang="en-US" dirty="0" err="1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this.object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= object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	}</a:t>
            </a:r>
            <a:endParaRPr lang="en-US" dirty="0">
              <a:solidFill>
                <a:schemeClr val="dk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public Object get() 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{ 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  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return </a:t>
            </a:r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object; </a:t>
            </a:r>
            <a:endParaRPr lang="en-US" dirty="0" smtClean="0">
              <a:solidFill>
                <a:schemeClr val="dk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	</a:t>
            </a:r>
            <a:r>
              <a:rPr lang="en-US" dirty="0" smtClean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  <a:endParaRPr lang="en-US" dirty="0">
              <a:solidFill>
                <a:schemeClr val="dk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dirty="0">
                <a:solidFill>
                  <a:schemeClr val="dk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1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17278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Since its methods accept or return an </a:t>
            </a:r>
            <a:r>
              <a:rPr lang="en-US" dirty="0">
                <a:solidFill>
                  <a:schemeClr val="bg1"/>
                </a:solidFill>
              </a:rPr>
              <a:t>Object</a:t>
            </a:r>
            <a:r>
              <a:rPr lang="en-US" dirty="0" smtClean="0"/>
              <a:t>,</a:t>
            </a:r>
          </a:p>
          <a:p>
            <a:pPr algn="just"/>
            <a:r>
              <a:rPr lang="en-US" dirty="0" smtClean="0"/>
              <a:t>you </a:t>
            </a:r>
            <a:r>
              <a:rPr lang="en-US" dirty="0"/>
              <a:t>are free to pass in whatever you want, provided that it is not one of the primitive types.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no way to verify, at compile time, how the class is used. </a:t>
            </a:r>
            <a:endParaRPr lang="en-US" dirty="0" smtClean="0"/>
          </a:p>
          <a:p>
            <a:pPr algn="just"/>
            <a:r>
              <a:rPr lang="en-US" dirty="0" smtClean="0"/>
              <a:t>One </a:t>
            </a:r>
            <a:r>
              <a:rPr lang="en-US" dirty="0"/>
              <a:t>part of the code may place an </a:t>
            </a:r>
            <a:r>
              <a:rPr lang="en-US" dirty="0">
                <a:solidFill>
                  <a:schemeClr val="bg1"/>
                </a:solidFill>
              </a:rPr>
              <a:t>Integer</a:t>
            </a:r>
            <a:r>
              <a:rPr lang="en-US" dirty="0"/>
              <a:t> in the box and expect to get Integers out of it, while another part of the code may mistakenly pass in a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, resulting in a runtime error.</a:t>
            </a:r>
          </a:p>
        </p:txBody>
      </p:sp>
    </p:spTree>
    <p:extLst>
      <p:ext uri="{BB962C8B-B14F-4D97-AF65-F5344CB8AC3E}">
        <p14:creationId xmlns:p14="http://schemas.microsoft.com/office/powerpoint/2010/main" val="16789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10687334" cy="21727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generic class is defined with the following format: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name&lt;T1, T2, ..., </a:t>
            </a:r>
            <a:r>
              <a:rPr lang="en-US" dirty="0" err="1">
                <a:solidFill>
                  <a:schemeClr val="bg1"/>
                </a:solidFill>
              </a:rPr>
              <a:t>Tn</a:t>
            </a:r>
            <a:r>
              <a:rPr lang="en-US" dirty="0">
                <a:solidFill>
                  <a:schemeClr val="bg1"/>
                </a:solidFill>
              </a:rPr>
              <a:t>&gt; { /* ... */ }</a:t>
            </a:r>
          </a:p>
          <a:p>
            <a:pPr algn="just"/>
            <a:r>
              <a:rPr lang="en-US" dirty="0"/>
              <a:t>The type parameter section, delimited by angle brackets (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r>
              <a:rPr lang="en-US" dirty="0"/>
              <a:t>), follows the class name. It specifies the type parameters (also called type variables) T1, T2, ..., and Tn.</a:t>
            </a:r>
          </a:p>
        </p:txBody>
      </p:sp>
    </p:spTree>
    <p:extLst>
      <p:ext uri="{BB962C8B-B14F-4D97-AF65-F5344CB8AC3E}">
        <p14:creationId xmlns:p14="http://schemas.microsoft.com/office/powerpoint/2010/main" val="26102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254</TotalTime>
  <Words>1807</Words>
  <Application>Microsoft Office PowerPoint</Application>
  <PresentationFormat>Widescreen</PresentationFormat>
  <Paragraphs>200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Batang</vt:lpstr>
      <vt:lpstr>Arial</vt:lpstr>
      <vt:lpstr>Trebuchet MS</vt:lpstr>
      <vt:lpstr>Wingdings</vt:lpstr>
      <vt:lpstr>Berlin</vt:lpstr>
      <vt:lpstr>GENERICS IN JAVA</vt:lpstr>
      <vt:lpstr>What are Generics?</vt:lpstr>
      <vt:lpstr>What are Generics?</vt:lpstr>
      <vt:lpstr>What are Generics?</vt:lpstr>
      <vt:lpstr>Why Generics?</vt:lpstr>
      <vt:lpstr>Why Generics?</vt:lpstr>
      <vt:lpstr>Generic Types:</vt:lpstr>
      <vt:lpstr>Generic Types:</vt:lpstr>
      <vt:lpstr>Generic Types:</vt:lpstr>
      <vt:lpstr>A Generic Version of the Box Class</vt:lpstr>
      <vt:lpstr>A Generic Version of the Box Class</vt:lpstr>
      <vt:lpstr>Type Parameter Naming Conventions</vt:lpstr>
      <vt:lpstr>Invoking and Instantiating a Generic Type</vt:lpstr>
      <vt:lpstr>Invoking and Instantiating a Generic Type</vt:lpstr>
      <vt:lpstr>Type Parameter and Type Argument:</vt:lpstr>
      <vt:lpstr>Multiple Type Parameters</vt:lpstr>
      <vt:lpstr>PowerPoint Presentation</vt:lpstr>
      <vt:lpstr>Multiple Type Parameters</vt:lpstr>
      <vt:lpstr>Raw Types</vt:lpstr>
      <vt:lpstr>Raw Types</vt:lpstr>
      <vt:lpstr>Raw Types</vt:lpstr>
      <vt:lpstr>Unchecked Error Messages</vt:lpstr>
      <vt:lpstr>Generic Methods</vt:lpstr>
      <vt:lpstr>Generic Methods</vt:lpstr>
      <vt:lpstr>Bounded Type Parameters</vt:lpstr>
      <vt:lpstr>Bounded Type Parameters</vt:lpstr>
      <vt:lpstr>Bounded Type Parameters</vt:lpstr>
      <vt:lpstr>References &amp; Further Readings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Shahjahan Samoon</dc:creator>
  <cp:lastModifiedBy>Shahjahan Samoon</cp:lastModifiedBy>
  <cp:revision>86</cp:revision>
  <dcterms:created xsi:type="dcterms:W3CDTF">2013-11-06T08:00:15Z</dcterms:created>
  <dcterms:modified xsi:type="dcterms:W3CDTF">2014-03-04T11:22:49Z</dcterms:modified>
</cp:coreProperties>
</file>