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82" r:id="rId5"/>
    <p:sldId id="283" r:id="rId6"/>
    <p:sldId id="284" r:id="rId7"/>
    <p:sldId id="285" r:id="rId8"/>
    <p:sldId id="286" r:id="rId9"/>
    <p:sldId id="289" r:id="rId10"/>
    <p:sldId id="259" r:id="rId11"/>
    <p:sldId id="260" r:id="rId12"/>
    <p:sldId id="261" r:id="rId13"/>
    <p:sldId id="262" r:id="rId14"/>
    <p:sldId id="263" r:id="rId15"/>
    <p:sldId id="265" r:id="rId16"/>
    <p:sldId id="266" r:id="rId17"/>
    <p:sldId id="267" r:id="rId18"/>
    <p:sldId id="268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9" r:id="rId28"/>
    <p:sldId id="278" r:id="rId29"/>
    <p:sldId id="280" r:id="rId30"/>
    <p:sldId id="281" r:id="rId31"/>
    <p:sldId id="29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600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14DE3-E4E5-497F-9B85-A3DCF42D75D7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98D9B-628A-41DE-82B5-DC2269E1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9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3FD1AB-24F9-4A8C-86B4-4F9F1D176A59}" type="slidenum">
              <a:rPr lang="en-US"/>
              <a:pPr/>
              <a:t>4</a:t>
            </a:fld>
            <a:endParaRPr 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32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99107-6739-456D-BFA6-5813A0A6B51F}" type="slidenum">
              <a:rPr lang="en-US"/>
              <a:pPr/>
              <a:t>5</a:t>
            </a:fld>
            <a:endParaRPr 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41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1A8C51-E96E-4B34-A7D2-DDC32746C194}" type="slidenum">
              <a:rPr lang="en-US"/>
              <a:pPr/>
              <a:t>6</a:t>
            </a:fld>
            <a:endParaRPr 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36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60337-DC72-46FD-B898-847BDEBDBF95}" type="slidenum">
              <a:rPr lang="en-US"/>
              <a:pPr/>
              <a:t>7</a:t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41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A26253-B22E-40A6-A7F0-F7365D82453C}" type="slidenum">
              <a:rPr lang="en-US"/>
              <a:pPr/>
              <a:t>8</a:t>
            </a:fld>
            <a:endParaRPr 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24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602825-0B78-420F-8A2B-55A0A3A724A4}" type="slidenum">
              <a:rPr lang="en-US"/>
              <a:pPr/>
              <a:t>9</a:t>
            </a:fld>
            <a:endParaRPr lang="en-US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0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C04DA8E-FB74-40E4-B9F5-E228FD90A43C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C1D6F4D-A058-45CD-845C-911717F13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04DA8E-FB74-40E4-B9F5-E228FD90A43C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D6F4D-A058-45CD-845C-911717F13F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04DA8E-FB74-40E4-B9F5-E228FD90A43C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D6F4D-A058-45CD-845C-911717F13F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04DA8E-FB74-40E4-B9F5-E228FD90A43C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D6F4D-A058-45CD-845C-911717F13F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C04DA8E-FB74-40E4-B9F5-E228FD90A43C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C1D6F4D-A058-45CD-845C-911717F13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04DA8E-FB74-40E4-B9F5-E228FD90A43C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C1D6F4D-A058-45CD-845C-911717F13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04DA8E-FB74-40E4-B9F5-E228FD90A43C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C1D6F4D-A058-45CD-845C-911717F13F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04DA8E-FB74-40E4-B9F5-E228FD90A43C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D6F4D-A058-45CD-845C-911717F13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04DA8E-FB74-40E4-B9F5-E228FD90A43C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D6F4D-A058-45CD-845C-911717F13F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C04DA8E-FB74-40E4-B9F5-E228FD90A43C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C1D6F4D-A058-45CD-845C-911717F13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C04DA8E-FB74-40E4-B9F5-E228FD90A43C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C1D6F4D-A058-45CD-845C-911717F13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9C04DA8E-FB74-40E4-B9F5-E228FD90A43C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4C1D6F4D-A058-45CD-845C-911717F13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Java Streams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7381" y="3060290"/>
            <a:ext cx="5152207" cy="2349910"/>
          </a:xfrm>
        </p:spPr>
        <p:txBody>
          <a:bodyPr>
            <a:normAutofit/>
          </a:bodyPr>
          <a:lstStyle/>
          <a:p>
            <a:r>
              <a:rPr lang="en-US" sz="96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java.io</a:t>
            </a:r>
            <a:r>
              <a:rPr lang="en-US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.*</a:t>
            </a:r>
          </a:p>
          <a:p>
            <a:r>
              <a:rPr lang="en-US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</a:t>
            </a:r>
            <a:r>
              <a:rPr lang="en-US" b="1" i="1" spc="100" dirty="0" err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Segoe Script" pitchFamily="34" charset="0"/>
              </a:rPr>
              <a:t>Shahjahan</a:t>
            </a:r>
            <a:r>
              <a:rPr lang="en-US" b="1" i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Segoe Script" pitchFamily="34" charset="0"/>
              </a:rPr>
              <a:t> </a:t>
            </a:r>
            <a:r>
              <a:rPr lang="en-US" b="1" i="1" spc="100" dirty="0" err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Segoe Script" pitchFamily="34" charset="0"/>
              </a:rPr>
              <a:t>Samoon</a:t>
            </a:r>
            <a:endParaRPr lang="en-US" b="1" i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  <a:latin typeface="Segoe Scrip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Byte Streams and Character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latin typeface="Bookman Old Style" pitchFamily="18" charset="0"/>
              </a:rPr>
              <a:t>Modern versions of Java define two types of Streams: byte and </a:t>
            </a:r>
          </a:p>
          <a:p>
            <a:pPr>
              <a:buNone/>
            </a:pPr>
            <a:r>
              <a:rPr lang="en-US" dirty="0" smtClean="0">
                <a:latin typeface="Bookman Old Style" pitchFamily="18" charset="0"/>
              </a:rPr>
              <a:t>character.</a:t>
            </a:r>
          </a:p>
          <a:p>
            <a:pPr>
              <a:buNone/>
            </a:pPr>
            <a:endParaRPr lang="en-US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US" dirty="0" smtClean="0">
                <a:latin typeface="Bookman Old Style" pitchFamily="18" charset="0"/>
              </a:rPr>
              <a:t>Byte streams provide a convenient means for handling input and</a:t>
            </a:r>
          </a:p>
          <a:p>
            <a:pPr>
              <a:buNone/>
            </a:pPr>
            <a:r>
              <a:rPr lang="en-US" dirty="0" smtClean="0">
                <a:latin typeface="Bookman Old Style" pitchFamily="18" charset="0"/>
              </a:rPr>
              <a:t> output of  bytes.</a:t>
            </a:r>
          </a:p>
          <a:p>
            <a:pPr>
              <a:buNone/>
            </a:pPr>
            <a:endParaRPr lang="en-US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US" dirty="0" smtClean="0">
                <a:latin typeface="Bookman Old Style" pitchFamily="18" charset="0"/>
              </a:rPr>
              <a:t>Byte streams are used, for example, when reading or writing</a:t>
            </a:r>
          </a:p>
          <a:p>
            <a:pPr>
              <a:buNone/>
            </a:pPr>
            <a:r>
              <a:rPr lang="en-US" dirty="0" smtClean="0">
                <a:latin typeface="Bookman Old Style" pitchFamily="18" charset="0"/>
              </a:rPr>
              <a:t> binary data. They are especially helpful when working with files.</a:t>
            </a:r>
          </a:p>
          <a:p>
            <a:pPr>
              <a:buNone/>
            </a:pPr>
            <a:endParaRPr lang="en-US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US" dirty="0" smtClean="0">
                <a:latin typeface="Bookman Old Style" pitchFamily="18" charset="0"/>
              </a:rPr>
              <a:t>Character streams are designed for handling the input and </a:t>
            </a:r>
          </a:p>
          <a:p>
            <a:pPr>
              <a:buNone/>
            </a:pPr>
            <a:r>
              <a:rPr lang="en-US" dirty="0" smtClean="0">
                <a:latin typeface="Bookman Old Style" pitchFamily="18" charset="0"/>
              </a:rPr>
              <a:t>output of characters. </a:t>
            </a:r>
          </a:p>
          <a:p>
            <a:pPr>
              <a:buNone/>
            </a:pPr>
            <a:endParaRPr lang="en-US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US" dirty="0" smtClean="0">
                <a:latin typeface="Bookman Old Style" pitchFamily="18" charset="0"/>
              </a:rPr>
              <a:t>Character streams use Unicode and, therefore, can be </a:t>
            </a:r>
          </a:p>
          <a:p>
            <a:pPr>
              <a:buNone/>
            </a:pPr>
            <a:r>
              <a:rPr lang="en-US" dirty="0" smtClean="0">
                <a:latin typeface="Bookman Old Style" pitchFamily="18" charset="0"/>
              </a:rPr>
              <a:t>internationalized. Also, in some cases, character streams are</a:t>
            </a:r>
          </a:p>
          <a:p>
            <a:pPr>
              <a:buNone/>
            </a:pPr>
            <a:r>
              <a:rPr lang="en-US" dirty="0" smtClean="0">
                <a:latin typeface="Bookman Old Style" pitchFamily="18" charset="0"/>
              </a:rPr>
              <a:t> more efficient than byte streams.</a:t>
            </a:r>
          </a:p>
          <a:p>
            <a:pPr>
              <a:buNone/>
            </a:pPr>
            <a:endParaRPr lang="en-US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US" dirty="0" smtClean="0">
                <a:latin typeface="Bookman Old Style" pitchFamily="18" charset="0"/>
              </a:rPr>
              <a:t>At the lowest level, all I/O is still byte-oriented. The character-based</a:t>
            </a:r>
          </a:p>
          <a:p>
            <a:pPr>
              <a:buNone/>
            </a:pPr>
            <a:r>
              <a:rPr lang="en-US" dirty="0" smtClean="0">
                <a:latin typeface="Bookman Old Style" pitchFamily="18" charset="0"/>
              </a:rPr>
              <a:t>streams simply provide a convenient and efficient means for handling </a:t>
            </a:r>
          </a:p>
          <a:p>
            <a:pPr>
              <a:buNone/>
            </a:pPr>
            <a:r>
              <a:rPr lang="en-US" dirty="0" smtClean="0">
                <a:latin typeface="Bookman Old Style" pitchFamily="18" charset="0"/>
              </a:rPr>
              <a:t>characters.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Byte Stream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628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Bookman Old Style" pitchFamily="18" charset="0"/>
              </a:rPr>
              <a:t>Byte streams are defined by using two class hierarchies. </a:t>
            </a:r>
          </a:p>
          <a:p>
            <a:pPr>
              <a:buNone/>
            </a:pPr>
            <a:r>
              <a:rPr lang="en-US" dirty="0" smtClean="0">
                <a:latin typeface="Bookman Old Style" pitchFamily="18" charset="0"/>
              </a:rPr>
              <a:t>At the top of these are two abstract classes:</a:t>
            </a:r>
          </a:p>
          <a:p>
            <a:pPr>
              <a:buNone/>
            </a:pPr>
            <a:r>
              <a:rPr lang="en-US" dirty="0" err="1" smtClean="0">
                <a:latin typeface="Bookman Old Style" pitchFamily="18" charset="0"/>
              </a:rPr>
              <a:t>InputStream</a:t>
            </a:r>
            <a:r>
              <a:rPr lang="en-US" dirty="0" smtClean="0">
                <a:latin typeface="Bookman Old Style" pitchFamily="18" charset="0"/>
              </a:rPr>
              <a:t> and </a:t>
            </a:r>
            <a:r>
              <a:rPr lang="en-US" dirty="0" err="1" smtClean="0">
                <a:latin typeface="Bookman Old Style" pitchFamily="18" charset="0"/>
              </a:rPr>
              <a:t>OutputStream</a:t>
            </a:r>
            <a:r>
              <a:rPr lang="en-US" dirty="0" smtClean="0">
                <a:latin typeface="Bookman Old Style" pitchFamily="18" charset="0"/>
              </a:rPr>
              <a:t>. </a:t>
            </a:r>
          </a:p>
          <a:p>
            <a:pPr>
              <a:buNone/>
            </a:pPr>
            <a:endParaRPr lang="en-US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US" dirty="0" err="1" smtClean="0">
                <a:latin typeface="Bookman Old Style" pitchFamily="18" charset="0"/>
              </a:rPr>
              <a:t>InputStream</a:t>
            </a:r>
            <a:r>
              <a:rPr lang="en-US" dirty="0" smtClean="0">
                <a:latin typeface="Bookman Old Style" pitchFamily="18" charset="0"/>
              </a:rPr>
              <a:t> defines the characteristics common to byte </a:t>
            </a:r>
          </a:p>
          <a:p>
            <a:pPr>
              <a:buNone/>
            </a:pPr>
            <a:r>
              <a:rPr lang="en-US" dirty="0" smtClean="0">
                <a:latin typeface="Bookman Old Style" pitchFamily="18" charset="0"/>
              </a:rPr>
              <a:t>input streams and </a:t>
            </a:r>
            <a:r>
              <a:rPr lang="en-US" dirty="0" err="1" smtClean="0">
                <a:latin typeface="Bookman Old Style" pitchFamily="18" charset="0"/>
              </a:rPr>
              <a:t>OutputStream</a:t>
            </a:r>
            <a:r>
              <a:rPr lang="en-US" dirty="0" smtClean="0">
                <a:latin typeface="Bookman Old Style" pitchFamily="18" charset="0"/>
              </a:rPr>
              <a:t> describes the behavior of </a:t>
            </a:r>
          </a:p>
          <a:p>
            <a:pPr>
              <a:buNone/>
            </a:pPr>
            <a:r>
              <a:rPr lang="en-US" dirty="0" smtClean="0">
                <a:latin typeface="Bookman Old Style" pitchFamily="18" charset="0"/>
              </a:rPr>
              <a:t>byte output  streams.</a:t>
            </a:r>
          </a:p>
          <a:p>
            <a:pPr>
              <a:buNone/>
            </a:pPr>
            <a:endParaRPr lang="en-US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US" dirty="0" smtClean="0">
                <a:latin typeface="Bookman Old Style" pitchFamily="18" charset="0"/>
              </a:rPr>
              <a:t>From </a:t>
            </a:r>
            <a:r>
              <a:rPr lang="en-US" dirty="0" err="1" smtClean="0">
                <a:latin typeface="Bookman Old Style" pitchFamily="18" charset="0"/>
              </a:rPr>
              <a:t>InputStream</a:t>
            </a:r>
            <a:r>
              <a:rPr lang="en-US" dirty="0" smtClean="0">
                <a:latin typeface="Bookman Old Style" pitchFamily="18" charset="0"/>
              </a:rPr>
              <a:t> and </a:t>
            </a:r>
            <a:r>
              <a:rPr lang="en-US" dirty="0" err="1" smtClean="0">
                <a:latin typeface="Bookman Old Style" pitchFamily="18" charset="0"/>
              </a:rPr>
              <a:t>OutputStream</a:t>
            </a:r>
            <a:r>
              <a:rPr lang="en-US" dirty="0" smtClean="0">
                <a:latin typeface="Bookman Old Style" pitchFamily="18" charset="0"/>
              </a:rPr>
              <a:t> are created several </a:t>
            </a:r>
          </a:p>
          <a:p>
            <a:pPr>
              <a:buNone/>
            </a:pPr>
            <a:r>
              <a:rPr lang="en-US" dirty="0" smtClean="0">
                <a:latin typeface="Bookman Old Style" pitchFamily="18" charset="0"/>
              </a:rPr>
              <a:t>concrete subclasses that offer varying functionality and </a:t>
            </a:r>
          </a:p>
          <a:p>
            <a:pPr>
              <a:buNone/>
            </a:pPr>
            <a:r>
              <a:rPr lang="en-US" dirty="0" smtClean="0">
                <a:latin typeface="Bookman Old Style" pitchFamily="18" charset="0"/>
              </a:rPr>
              <a:t>handle the details of reading and writing to various devices, </a:t>
            </a:r>
          </a:p>
          <a:p>
            <a:pPr>
              <a:buNone/>
            </a:pPr>
            <a:r>
              <a:rPr lang="en-US" dirty="0" smtClean="0">
                <a:latin typeface="Bookman Old Style" pitchFamily="18" charset="0"/>
              </a:rPr>
              <a:t>such as disk files. 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Character Stream Classes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>
                <a:latin typeface="Bookman Old Style" pitchFamily="18" charset="0"/>
              </a:rPr>
              <a:t>Character streams are defined by using two class</a:t>
            </a:r>
          </a:p>
          <a:p>
            <a:pPr>
              <a:buNone/>
            </a:pPr>
            <a:r>
              <a:rPr lang="en-US" sz="2400" dirty="0" smtClean="0">
                <a:latin typeface="Bookman Old Style" pitchFamily="18" charset="0"/>
              </a:rPr>
              <a:t>hierarchies topped by these two abstract classes: Reader and Writer. </a:t>
            </a:r>
          </a:p>
          <a:p>
            <a:pPr>
              <a:buNone/>
            </a:pPr>
            <a:r>
              <a:rPr lang="en-US" sz="2400" dirty="0" smtClean="0">
                <a:latin typeface="Bookman Old Style" pitchFamily="18" charset="0"/>
              </a:rPr>
              <a:t>Reader is used for input, and Writer is used for </a:t>
            </a:r>
          </a:p>
          <a:p>
            <a:pPr>
              <a:buNone/>
            </a:pPr>
            <a:r>
              <a:rPr lang="en-US" sz="2400" dirty="0" smtClean="0">
                <a:latin typeface="Bookman Old Style" pitchFamily="18" charset="0"/>
              </a:rPr>
              <a:t>output.</a:t>
            </a:r>
          </a:p>
          <a:p>
            <a:pPr>
              <a:buNone/>
            </a:pPr>
            <a:endParaRPr lang="en-US" sz="24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Bookman Old Style" pitchFamily="18" charset="0"/>
              </a:rPr>
              <a:t>Concrete classes derived from Reader and Writer </a:t>
            </a:r>
          </a:p>
          <a:p>
            <a:pPr>
              <a:buNone/>
            </a:pPr>
            <a:r>
              <a:rPr lang="en-US" sz="2400" dirty="0" smtClean="0">
                <a:latin typeface="Bookman Old Style" pitchFamily="18" charset="0"/>
              </a:rPr>
              <a:t>operate on Unicode character streams.</a:t>
            </a:r>
          </a:p>
          <a:p>
            <a:pPr>
              <a:buNone/>
            </a:pPr>
            <a:endParaRPr lang="en-US" sz="24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Bookman Old Style" pitchFamily="18" charset="0"/>
              </a:rPr>
              <a:t>From Reader and Writer are derived several </a:t>
            </a:r>
          </a:p>
          <a:p>
            <a:pPr>
              <a:buNone/>
            </a:pPr>
            <a:r>
              <a:rPr lang="en-US" sz="2400" dirty="0" smtClean="0">
                <a:latin typeface="Bookman Old Style" pitchFamily="18" charset="0"/>
              </a:rPr>
              <a:t>concrete subclasses that handle various I/O</a:t>
            </a:r>
          </a:p>
          <a:p>
            <a:pPr>
              <a:buNone/>
            </a:pPr>
            <a:r>
              <a:rPr lang="en-US" sz="2400" dirty="0" smtClean="0">
                <a:latin typeface="Bookman Old Style" pitchFamily="18" charset="0"/>
              </a:rPr>
              <a:t>situations. In general, the character-based classes</a:t>
            </a:r>
          </a:p>
          <a:p>
            <a:pPr>
              <a:buNone/>
            </a:pPr>
            <a:r>
              <a:rPr lang="en-US" sz="2400" dirty="0" smtClean="0">
                <a:latin typeface="Bookman Old Style" pitchFamily="18" charset="0"/>
              </a:rPr>
              <a:t>parallel the byte-based classes.</a:t>
            </a:r>
            <a:endParaRPr lang="en-US" sz="2400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Predefined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686800" cy="4526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Bookman Old Style" pitchFamily="18" charset="0"/>
              </a:rPr>
              <a:t>As you know, all Java programs automatically import the</a:t>
            </a:r>
          </a:p>
          <a:p>
            <a:pPr>
              <a:buNone/>
            </a:pPr>
            <a:r>
              <a:rPr lang="en-US" sz="2000" dirty="0" err="1" smtClean="0">
                <a:latin typeface="Bookman Old Style" pitchFamily="18" charset="0"/>
              </a:rPr>
              <a:t>java.lang</a:t>
            </a:r>
            <a:r>
              <a:rPr lang="en-US" sz="2000" dirty="0" smtClean="0">
                <a:latin typeface="Bookman Old Style" pitchFamily="18" charset="0"/>
              </a:rPr>
              <a:t> package. This package defines a class called System, </a:t>
            </a:r>
          </a:p>
          <a:p>
            <a:pPr>
              <a:buNone/>
            </a:pPr>
            <a:r>
              <a:rPr lang="en-US" sz="2000" dirty="0" smtClean="0">
                <a:latin typeface="Bookman Old Style" pitchFamily="18" charset="0"/>
              </a:rPr>
              <a:t>which encapsulates several aspects of the run-time environment.</a:t>
            </a:r>
          </a:p>
          <a:p>
            <a:pPr>
              <a:buNone/>
            </a:pPr>
            <a:r>
              <a:rPr lang="en-US" sz="2000" dirty="0" smtClean="0">
                <a:latin typeface="Bookman Old Style" pitchFamily="18" charset="0"/>
              </a:rPr>
              <a:t>Among other things, it contains three predefined stream variables, </a:t>
            </a:r>
          </a:p>
          <a:p>
            <a:pPr>
              <a:buNone/>
            </a:pPr>
            <a:r>
              <a:rPr lang="en-US" sz="2000" dirty="0" smtClean="0">
                <a:latin typeface="Bookman Old Style" pitchFamily="18" charset="0"/>
              </a:rPr>
              <a:t>called in, out, and err.</a:t>
            </a:r>
          </a:p>
          <a:p>
            <a:pPr>
              <a:buNone/>
            </a:pPr>
            <a:endParaRPr lang="en-US" sz="20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Bookman Old Style" pitchFamily="18" charset="0"/>
              </a:rPr>
              <a:t>These fields are declared as public and static within System. </a:t>
            </a:r>
          </a:p>
          <a:p>
            <a:pPr>
              <a:buNone/>
            </a:pPr>
            <a:r>
              <a:rPr lang="en-US" sz="2000" dirty="0" smtClean="0">
                <a:latin typeface="Bookman Old Style" pitchFamily="18" charset="0"/>
              </a:rPr>
              <a:t>This means that they can be used by any other part of your </a:t>
            </a:r>
          </a:p>
          <a:p>
            <a:pPr>
              <a:buNone/>
            </a:pPr>
            <a:r>
              <a:rPr lang="en-US" sz="2000" dirty="0" smtClean="0">
                <a:latin typeface="Bookman Old Style" pitchFamily="18" charset="0"/>
              </a:rPr>
              <a:t>program and without reference to a specific System object.</a:t>
            </a:r>
          </a:p>
          <a:p>
            <a:pPr>
              <a:buNone/>
            </a:pPr>
            <a:endParaRPr lang="en-US" sz="20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US" sz="2000" dirty="0" err="1" smtClean="0">
                <a:latin typeface="Bookman Old Style" pitchFamily="18" charset="0"/>
              </a:rPr>
              <a:t>System.out</a:t>
            </a:r>
            <a:r>
              <a:rPr lang="en-US" sz="2000" dirty="0" smtClean="0">
                <a:latin typeface="Bookman Old Style" pitchFamily="18" charset="0"/>
              </a:rPr>
              <a:t> refers to the standard output stream. By default, </a:t>
            </a:r>
          </a:p>
          <a:p>
            <a:pPr>
              <a:buNone/>
            </a:pPr>
            <a:r>
              <a:rPr lang="en-US" sz="2000" dirty="0" smtClean="0">
                <a:latin typeface="Bookman Old Style" pitchFamily="18" charset="0"/>
              </a:rPr>
              <a:t>this is the console. </a:t>
            </a:r>
            <a:r>
              <a:rPr lang="en-US" sz="2000" dirty="0" err="1" smtClean="0">
                <a:latin typeface="Bookman Old Style" pitchFamily="18" charset="0"/>
              </a:rPr>
              <a:t>System.in</a:t>
            </a:r>
            <a:r>
              <a:rPr lang="en-US" sz="2000" dirty="0" smtClean="0">
                <a:latin typeface="Bookman Old Style" pitchFamily="18" charset="0"/>
              </a:rPr>
              <a:t> refers to standard input, which is </a:t>
            </a:r>
          </a:p>
          <a:p>
            <a:pPr>
              <a:buNone/>
            </a:pPr>
            <a:r>
              <a:rPr lang="en-US" sz="2000" dirty="0" smtClean="0">
                <a:latin typeface="Bookman Old Style" pitchFamily="18" charset="0"/>
              </a:rPr>
              <a:t>by default the keyboard. </a:t>
            </a:r>
          </a:p>
          <a:p>
            <a:pPr>
              <a:buNone/>
            </a:pPr>
            <a:r>
              <a:rPr lang="en-US" sz="2000" dirty="0" smtClean="0">
                <a:latin typeface="Bookman Old Style" pitchFamily="18" charset="0"/>
              </a:rPr>
              <a:t>System.err refers to the standard error stream, which is also the </a:t>
            </a:r>
          </a:p>
          <a:p>
            <a:pPr>
              <a:buNone/>
            </a:pPr>
            <a:r>
              <a:rPr lang="en-US" sz="2000" dirty="0" smtClean="0">
                <a:latin typeface="Bookman Old Style" pitchFamily="18" charset="0"/>
              </a:rPr>
              <a:t>console by default. However, these streams can be redirected to</a:t>
            </a:r>
          </a:p>
          <a:p>
            <a:pPr>
              <a:buNone/>
            </a:pPr>
            <a:r>
              <a:rPr lang="en-US" sz="2000" dirty="0" smtClean="0">
                <a:latin typeface="Bookman Old Style" pitchFamily="18" charset="0"/>
              </a:rPr>
              <a:t>any compatible I/O device.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Stream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err="1" smtClean="0">
                <a:latin typeface="Bookman Old Style" pitchFamily="18" charset="0"/>
              </a:rPr>
              <a:t>BufferedInputStream</a:t>
            </a:r>
            <a:endParaRPr lang="en-US" sz="2000" dirty="0" smtClean="0">
              <a:latin typeface="Bookman Old Style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err="1" smtClean="0">
                <a:latin typeface="Bookman Old Style" pitchFamily="18" charset="0"/>
              </a:rPr>
              <a:t>BufferedOutputStream</a:t>
            </a:r>
            <a:endParaRPr lang="en-US" sz="2000" dirty="0" smtClean="0">
              <a:latin typeface="Bookman Old Style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err="1" smtClean="0">
                <a:latin typeface="Bookman Old Style" pitchFamily="18" charset="0"/>
              </a:rPr>
              <a:t>ByteArrayInputStream</a:t>
            </a:r>
            <a:endParaRPr lang="en-US" sz="2000" dirty="0" smtClean="0">
              <a:latin typeface="Bookman Old Style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err="1" smtClean="0">
                <a:latin typeface="Bookman Old Style" pitchFamily="18" charset="0"/>
              </a:rPr>
              <a:t>ByteArrayOutputStream</a:t>
            </a:r>
            <a:endParaRPr lang="en-US" sz="2000" dirty="0" smtClean="0">
              <a:latin typeface="Bookman Old Style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err="1" smtClean="0">
                <a:latin typeface="Bookman Old Style" pitchFamily="18" charset="0"/>
              </a:rPr>
              <a:t>DataInputStream</a:t>
            </a:r>
            <a:endParaRPr lang="en-US" sz="2000" dirty="0" smtClean="0">
              <a:latin typeface="Bookman Old Style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err="1" smtClean="0">
                <a:latin typeface="Bookman Old Style" pitchFamily="18" charset="0"/>
              </a:rPr>
              <a:t>DataOutputStream</a:t>
            </a:r>
            <a:endParaRPr lang="en-US" sz="2000" dirty="0" smtClean="0">
              <a:latin typeface="Bookman Old Style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err="1" smtClean="0">
                <a:latin typeface="Bookman Old Style" pitchFamily="18" charset="0"/>
              </a:rPr>
              <a:t>FileInputStream</a:t>
            </a:r>
            <a:endParaRPr lang="en-US" sz="2000" dirty="0" smtClean="0">
              <a:latin typeface="Bookman Old Style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err="1" smtClean="0">
                <a:latin typeface="Bookman Old Style" pitchFamily="18" charset="0"/>
              </a:rPr>
              <a:t>FileOutputStream</a:t>
            </a:r>
            <a:endParaRPr lang="en-US" sz="2000" dirty="0" smtClean="0">
              <a:latin typeface="Bookman Old Style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err="1" smtClean="0">
                <a:latin typeface="Bookman Old Style" pitchFamily="18" charset="0"/>
              </a:rPr>
              <a:t>FilterInputStream</a:t>
            </a:r>
            <a:endParaRPr lang="en-US" sz="2000" dirty="0" smtClean="0">
              <a:latin typeface="Bookman Old Style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err="1" smtClean="0">
                <a:latin typeface="Bookman Old Style" pitchFamily="18" charset="0"/>
              </a:rPr>
              <a:t>FilterOutputStream</a:t>
            </a:r>
            <a:endParaRPr lang="en-US" sz="2000" dirty="0" smtClean="0">
              <a:latin typeface="Bookman Old Style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err="1" smtClean="0">
                <a:latin typeface="Bookman Old Style" pitchFamily="18" charset="0"/>
              </a:rPr>
              <a:t>InputStream</a:t>
            </a:r>
            <a:endParaRPr lang="en-US" sz="2000" dirty="0" smtClean="0">
              <a:latin typeface="Bookman Old Style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err="1" smtClean="0">
                <a:latin typeface="Bookman Old Style" pitchFamily="18" charset="0"/>
              </a:rPr>
              <a:t>ObjectInputStream</a:t>
            </a:r>
            <a:endParaRPr lang="en-US" sz="2000" dirty="0" smtClean="0">
              <a:latin typeface="Bookman Old Style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err="1" smtClean="0">
                <a:latin typeface="Bookman Old Style" pitchFamily="18" charset="0"/>
              </a:rPr>
              <a:t>ObjectOutputStream</a:t>
            </a:r>
            <a:endParaRPr lang="en-US" sz="2000" dirty="0" smtClean="0">
              <a:latin typeface="Bookman Old Style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err="1" smtClean="0">
                <a:latin typeface="Bookman Old Style" pitchFamily="18" charset="0"/>
              </a:rPr>
              <a:t>OutputStream</a:t>
            </a:r>
            <a:endParaRPr lang="en-US" sz="2000" dirty="0" smtClean="0">
              <a:latin typeface="Bookman Old Style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err="1" smtClean="0">
                <a:latin typeface="Bookman Old Style" pitchFamily="18" charset="0"/>
              </a:rPr>
              <a:t>PipedInputStream</a:t>
            </a:r>
            <a:endParaRPr lang="en-US" sz="2000" dirty="0" smtClean="0">
              <a:latin typeface="Bookman Old Style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err="1" smtClean="0">
                <a:latin typeface="Bookman Old Style" pitchFamily="18" charset="0"/>
              </a:rPr>
              <a:t>PipedOutputStream</a:t>
            </a:r>
            <a:endParaRPr lang="en-US" sz="2000" dirty="0" smtClean="0">
              <a:latin typeface="Bookman Old Style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err="1" smtClean="0">
                <a:latin typeface="Bookman Old Style" pitchFamily="18" charset="0"/>
              </a:rPr>
              <a:t>PrintStream</a:t>
            </a:r>
            <a:endParaRPr lang="en-US" sz="2000" b="1" dirty="0" smtClean="0">
              <a:latin typeface="Bookman Old Style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err="1" smtClean="0">
                <a:latin typeface="Bookman Old Style" pitchFamily="18" charset="0"/>
              </a:rPr>
              <a:t>PushbackInputStream</a:t>
            </a:r>
            <a:endParaRPr lang="en-US" sz="2000" dirty="0" smtClean="0">
              <a:latin typeface="Bookman Old Style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err="1" smtClean="0">
                <a:latin typeface="Bookman Old Style" pitchFamily="18" charset="0"/>
              </a:rPr>
              <a:t>RandomAccessFile</a:t>
            </a:r>
            <a:endParaRPr lang="en-US" sz="2000" dirty="0" smtClean="0">
              <a:latin typeface="Bookman Old Style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err="1" smtClean="0">
                <a:latin typeface="Bookman Old Style" pitchFamily="18" charset="0"/>
              </a:rPr>
              <a:t>SequenceInputStream</a:t>
            </a:r>
            <a:endParaRPr lang="en-US" sz="2000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Stream Classes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3154363"/>
          </a:xfrm>
        </p:spPr>
        <p:txBody>
          <a:bodyPr numCol="2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err="1" smtClean="0">
                <a:latin typeface="Bookman Old Style" pitchFamily="18" charset="0"/>
              </a:rPr>
              <a:t>BufferedReader</a:t>
            </a:r>
            <a:r>
              <a:rPr lang="en-US" sz="2000" dirty="0" smtClean="0">
                <a:latin typeface="Bookman Old Style" pitchFamily="18" charset="0"/>
              </a:rPr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err="1" smtClean="0">
                <a:latin typeface="Bookman Old Style" pitchFamily="18" charset="0"/>
              </a:rPr>
              <a:t>BufferedWriter</a:t>
            </a:r>
            <a:r>
              <a:rPr lang="en-US" sz="2000" dirty="0" smtClean="0">
                <a:latin typeface="Bookman Old Style" pitchFamily="18" charset="0"/>
              </a:rPr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err="1" smtClean="0">
                <a:latin typeface="Bookman Old Style" pitchFamily="18" charset="0"/>
              </a:rPr>
              <a:t>CharArrayReader</a:t>
            </a:r>
            <a:r>
              <a:rPr lang="en-US" sz="2000" dirty="0" smtClean="0">
                <a:latin typeface="Bookman Old Style" pitchFamily="18" charset="0"/>
              </a:rPr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err="1" smtClean="0">
                <a:latin typeface="Bookman Old Style" pitchFamily="18" charset="0"/>
              </a:rPr>
              <a:t>CharArrayWriter</a:t>
            </a:r>
            <a:r>
              <a:rPr lang="en-US" sz="2000" dirty="0" smtClean="0">
                <a:latin typeface="Bookman Old Style" pitchFamily="18" charset="0"/>
              </a:rPr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err="1" smtClean="0">
                <a:latin typeface="Bookman Old Style" pitchFamily="18" charset="0"/>
              </a:rPr>
              <a:t>FileReader</a:t>
            </a:r>
            <a:r>
              <a:rPr lang="en-US" sz="2000" dirty="0" smtClean="0">
                <a:latin typeface="Bookman Old Style" pitchFamily="18" charset="0"/>
              </a:rPr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err="1" smtClean="0">
                <a:latin typeface="Bookman Old Style" pitchFamily="18" charset="0"/>
              </a:rPr>
              <a:t>FileWriter</a:t>
            </a:r>
            <a:r>
              <a:rPr lang="en-US" sz="2000" dirty="0" smtClean="0">
                <a:latin typeface="Bookman Old Style" pitchFamily="18" charset="0"/>
              </a:rPr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err="1" smtClean="0">
                <a:latin typeface="Bookman Old Style" pitchFamily="18" charset="0"/>
              </a:rPr>
              <a:t>FilterReader</a:t>
            </a:r>
            <a:r>
              <a:rPr lang="en-US" sz="2000" dirty="0" smtClean="0">
                <a:latin typeface="Bookman Old Style" pitchFamily="18" charset="0"/>
              </a:rPr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err="1" smtClean="0">
                <a:latin typeface="Bookman Old Style" pitchFamily="18" charset="0"/>
              </a:rPr>
              <a:t>FilterWriter</a:t>
            </a:r>
            <a:r>
              <a:rPr lang="en-US" sz="2000" dirty="0" smtClean="0">
                <a:latin typeface="Bookman Old Style" pitchFamily="18" charset="0"/>
              </a:rPr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err="1" smtClean="0">
                <a:latin typeface="Bookman Old Style" pitchFamily="18" charset="0"/>
              </a:rPr>
              <a:t>InputStreamReader</a:t>
            </a:r>
            <a:r>
              <a:rPr lang="en-US" sz="2000" dirty="0" smtClean="0">
                <a:latin typeface="Bookman Old Style" pitchFamily="18" charset="0"/>
              </a:rPr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err="1" smtClean="0">
                <a:latin typeface="Bookman Old Style" pitchFamily="18" charset="0"/>
              </a:rPr>
              <a:t>LineNumberReader</a:t>
            </a:r>
            <a:r>
              <a:rPr lang="en-US" sz="2000" dirty="0" smtClean="0">
                <a:latin typeface="Bookman Old Style" pitchFamily="18" charset="0"/>
              </a:rPr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err="1" smtClean="0">
                <a:latin typeface="Bookman Old Style" pitchFamily="18" charset="0"/>
              </a:rPr>
              <a:t>OutputStreamWriter</a:t>
            </a:r>
            <a:r>
              <a:rPr lang="en-US" sz="2000" dirty="0" smtClean="0">
                <a:latin typeface="Bookman Old Style" pitchFamily="18" charset="0"/>
              </a:rPr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err="1" smtClean="0">
                <a:latin typeface="Bookman Old Style" pitchFamily="18" charset="0"/>
              </a:rPr>
              <a:t>PipedReader</a:t>
            </a:r>
            <a:r>
              <a:rPr lang="en-US" sz="2000" dirty="0" smtClean="0">
                <a:latin typeface="Bookman Old Style" pitchFamily="18" charset="0"/>
              </a:rPr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err="1" smtClean="0">
                <a:latin typeface="Bookman Old Style" pitchFamily="18" charset="0"/>
              </a:rPr>
              <a:t>PipedWriter</a:t>
            </a:r>
            <a:endParaRPr lang="en-US" sz="2000" dirty="0" smtClean="0">
              <a:latin typeface="Bookman Old Style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err="1" smtClean="0">
                <a:latin typeface="Bookman Old Style" pitchFamily="18" charset="0"/>
              </a:rPr>
              <a:t>PrintWriter</a:t>
            </a:r>
            <a:r>
              <a:rPr lang="en-US" sz="2000" dirty="0" smtClean="0">
                <a:latin typeface="Bookman Old Style" pitchFamily="18" charset="0"/>
              </a:rPr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err="1" smtClean="0">
                <a:latin typeface="Bookman Old Style" pitchFamily="18" charset="0"/>
              </a:rPr>
              <a:t>PushbackReader</a:t>
            </a:r>
            <a:endParaRPr lang="en-US" sz="2000" dirty="0" smtClean="0">
              <a:latin typeface="Bookman Old Style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Bookman Old Style" pitchFamily="18" charset="0"/>
              </a:rPr>
              <a:t>Reader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err="1" smtClean="0">
                <a:latin typeface="Bookman Old Style" pitchFamily="18" charset="0"/>
              </a:rPr>
              <a:t>StringReader</a:t>
            </a:r>
            <a:endParaRPr lang="en-US" sz="2000" dirty="0" smtClean="0">
              <a:latin typeface="Bookman Old Style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err="1" smtClean="0">
                <a:latin typeface="Bookman Old Style" pitchFamily="18" charset="0"/>
              </a:rPr>
              <a:t>StringWriter</a:t>
            </a:r>
            <a:endParaRPr lang="en-US" sz="2000" dirty="0" smtClean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>
                <a:latin typeface="Lucida Console" pitchFamily="49" charset="0"/>
                <a:ea typeface="GulimChe" pitchFamily="49" charset="-127"/>
              </a:rPr>
              <a:t>Read an array of bytes from the keyboard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800" dirty="0" smtClean="0">
              <a:latin typeface="Lucida Console" pitchFamily="49" charset="0"/>
              <a:ea typeface="GulimChe" pitchFamily="49" charset="-127"/>
            </a:endParaRP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  <a:ea typeface="GulimChe" pitchFamily="49" charset="-127"/>
              </a:rPr>
              <a:t>import java.io.*;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  <a:ea typeface="GulimChe" pitchFamily="49" charset="-127"/>
              </a:rPr>
              <a:t>class </a:t>
            </a:r>
            <a:r>
              <a:rPr lang="en-US" sz="1800" dirty="0" err="1" smtClean="0">
                <a:latin typeface="Lucida Console" pitchFamily="49" charset="0"/>
                <a:ea typeface="GulimChe" pitchFamily="49" charset="-127"/>
              </a:rPr>
              <a:t>ReadBytes</a:t>
            </a:r>
            <a:r>
              <a:rPr lang="en-US" sz="1800" dirty="0" smtClean="0">
                <a:latin typeface="Lucida Console" pitchFamily="49" charset="0"/>
                <a:ea typeface="GulimChe" pitchFamily="49" charset="-127"/>
              </a:rPr>
              <a:t> {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  <a:ea typeface="GulimChe" pitchFamily="49" charset="-127"/>
              </a:rPr>
              <a:t>		public static void main(String </a:t>
            </a:r>
            <a:r>
              <a:rPr lang="en-US" sz="1800" dirty="0" err="1" smtClean="0">
                <a:latin typeface="Lucida Console" pitchFamily="49" charset="0"/>
                <a:ea typeface="GulimChe" pitchFamily="49" charset="-127"/>
              </a:rPr>
              <a:t>args</a:t>
            </a:r>
            <a:r>
              <a:rPr lang="en-US" sz="1800" dirty="0" smtClean="0">
                <a:latin typeface="Lucida Console" pitchFamily="49" charset="0"/>
                <a:ea typeface="GulimChe" pitchFamily="49" charset="-127"/>
              </a:rPr>
              <a:t>[]) throws Exception {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  <a:ea typeface="GulimChe" pitchFamily="49" charset="-127"/>
              </a:rPr>
              <a:t>			byte data[] = new byte[10];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  <a:ea typeface="GulimChe" pitchFamily="49" charset="-127"/>
              </a:rPr>
              <a:t>			</a:t>
            </a:r>
            <a:r>
              <a:rPr lang="en-US" sz="1800" dirty="0" err="1" smtClean="0">
                <a:latin typeface="Lucida Console" pitchFamily="49" charset="0"/>
                <a:ea typeface="GulimChe" pitchFamily="49" charset="-127"/>
              </a:rPr>
              <a:t>System.out.println</a:t>
            </a:r>
            <a:r>
              <a:rPr lang="en-US" sz="1800" dirty="0" smtClean="0">
                <a:latin typeface="Lucida Console" pitchFamily="49" charset="0"/>
                <a:ea typeface="GulimChe" pitchFamily="49" charset="-127"/>
              </a:rPr>
              <a:t>("Enter some characters.");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  <a:ea typeface="GulimChe" pitchFamily="49" charset="-127"/>
              </a:rPr>
              <a:t>			</a:t>
            </a:r>
            <a:r>
              <a:rPr lang="en-US" sz="1800" dirty="0" err="1" smtClean="0">
                <a:latin typeface="Lucida Console" pitchFamily="49" charset="0"/>
                <a:ea typeface="GulimChe" pitchFamily="49" charset="-127"/>
              </a:rPr>
              <a:t>System.in.read</a:t>
            </a:r>
            <a:r>
              <a:rPr lang="en-US" sz="1800" dirty="0" smtClean="0">
                <a:latin typeface="Lucida Console" pitchFamily="49" charset="0"/>
                <a:ea typeface="GulimChe" pitchFamily="49" charset="-127"/>
              </a:rPr>
              <a:t>(data);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  <a:ea typeface="GulimChe" pitchFamily="49" charset="-127"/>
              </a:rPr>
              <a:t>			</a:t>
            </a:r>
            <a:r>
              <a:rPr lang="en-US" sz="1800" dirty="0" err="1" smtClean="0">
                <a:latin typeface="Lucida Console" pitchFamily="49" charset="0"/>
                <a:ea typeface="GulimChe" pitchFamily="49" charset="-127"/>
              </a:rPr>
              <a:t>System.out.print</a:t>
            </a:r>
            <a:r>
              <a:rPr lang="en-US" sz="1800" dirty="0" smtClean="0">
                <a:latin typeface="Lucida Console" pitchFamily="49" charset="0"/>
                <a:ea typeface="GulimChe" pitchFamily="49" charset="-127"/>
              </a:rPr>
              <a:t>("You entered: ");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  <a:ea typeface="GulimChe" pitchFamily="49" charset="-127"/>
              </a:rPr>
              <a:t>			for(</a:t>
            </a:r>
            <a:r>
              <a:rPr lang="en-US" sz="1800" dirty="0" err="1" smtClean="0">
                <a:latin typeface="Lucida Console" pitchFamily="49" charset="0"/>
                <a:ea typeface="GulimChe" pitchFamily="49" charset="-127"/>
              </a:rPr>
              <a:t>int</a:t>
            </a:r>
            <a:r>
              <a:rPr lang="en-US" sz="1800" dirty="0" smtClean="0">
                <a:latin typeface="Lucida Console" pitchFamily="49" charset="0"/>
                <a:ea typeface="GulimChe" pitchFamily="49" charset="-127"/>
              </a:rPr>
              <a:t> </a:t>
            </a:r>
            <a:r>
              <a:rPr lang="en-US" sz="1800" dirty="0" err="1" smtClean="0">
                <a:latin typeface="Lucida Console" pitchFamily="49" charset="0"/>
                <a:ea typeface="GulimChe" pitchFamily="49" charset="-127"/>
              </a:rPr>
              <a:t>i</a:t>
            </a:r>
            <a:r>
              <a:rPr lang="en-US" sz="1800" dirty="0" smtClean="0">
                <a:latin typeface="Lucida Console" pitchFamily="49" charset="0"/>
                <a:ea typeface="GulimChe" pitchFamily="49" charset="-127"/>
              </a:rPr>
              <a:t>=0; </a:t>
            </a:r>
            <a:r>
              <a:rPr lang="en-US" sz="1800" dirty="0" err="1" smtClean="0">
                <a:latin typeface="Lucida Console" pitchFamily="49" charset="0"/>
                <a:ea typeface="GulimChe" pitchFamily="49" charset="-127"/>
              </a:rPr>
              <a:t>i</a:t>
            </a:r>
            <a:r>
              <a:rPr lang="en-US" sz="1800" dirty="0" smtClean="0">
                <a:latin typeface="Lucida Console" pitchFamily="49" charset="0"/>
                <a:ea typeface="GulimChe" pitchFamily="49" charset="-127"/>
              </a:rPr>
              <a:t> &lt; </a:t>
            </a:r>
            <a:r>
              <a:rPr lang="en-US" sz="1800" dirty="0" err="1" smtClean="0">
                <a:latin typeface="Lucida Console" pitchFamily="49" charset="0"/>
                <a:ea typeface="GulimChe" pitchFamily="49" charset="-127"/>
              </a:rPr>
              <a:t>data.length</a:t>
            </a:r>
            <a:r>
              <a:rPr lang="en-US" sz="1800" dirty="0" smtClean="0">
                <a:latin typeface="Lucida Console" pitchFamily="49" charset="0"/>
                <a:ea typeface="GulimChe" pitchFamily="49" charset="-127"/>
              </a:rPr>
              <a:t>; </a:t>
            </a:r>
            <a:r>
              <a:rPr lang="en-US" sz="1800" dirty="0" err="1" smtClean="0">
                <a:latin typeface="Lucida Console" pitchFamily="49" charset="0"/>
                <a:ea typeface="GulimChe" pitchFamily="49" charset="-127"/>
              </a:rPr>
              <a:t>i</a:t>
            </a:r>
            <a:r>
              <a:rPr lang="en-US" sz="1800" dirty="0" smtClean="0">
                <a:latin typeface="Lucida Console" pitchFamily="49" charset="0"/>
                <a:ea typeface="GulimChe" pitchFamily="49" charset="-127"/>
              </a:rPr>
              <a:t>++)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  <a:ea typeface="GulimChe" pitchFamily="49" charset="-127"/>
              </a:rPr>
              <a:t>				</a:t>
            </a:r>
            <a:r>
              <a:rPr lang="en-US" sz="1800" dirty="0" err="1" smtClean="0">
                <a:latin typeface="Lucida Console" pitchFamily="49" charset="0"/>
                <a:ea typeface="GulimChe" pitchFamily="49" charset="-127"/>
              </a:rPr>
              <a:t>System.out.print</a:t>
            </a:r>
            <a:r>
              <a:rPr lang="en-US" sz="1800" dirty="0" smtClean="0">
                <a:latin typeface="Lucida Console" pitchFamily="49" charset="0"/>
                <a:ea typeface="GulimChe" pitchFamily="49" charset="-127"/>
              </a:rPr>
              <a:t>((char) data[</a:t>
            </a:r>
            <a:r>
              <a:rPr lang="en-US" sz="1800" dirty="0" err="1" smtClean="0">
                <a:latin typeface="Lucida Console" pitchFamily="49" charset="0"/>
                <a:ea typeface="GulimChe" pitchFamily="49" charset="-127"/>
              </a:rPr>
              <a:t>i</a:t>
            </a:r>
            <a:r>
              <a:rPr lang="en-US" sz="1800" dirty="0" smtClean="0">
                <a:latin typeface="Lucida Console" pitchFamily="49" charset="0"/>
                <a:ea typeface="GulimChe" pitchFamily="49" charset="-127"/>
              </a:rPr>
              <a:t>]);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  <a:ea typeface="GulimChe" pitchFamily="49" charset="-127"/>
              </a:rPr>
              <a:t>				}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  <a:ea typeface="GulimChe" pitchFamily="49" charset="-127"/>
              </a:rPr>
              <a:t>			}</a:t>
            </a:r>
            <a:endParaRPr lang="en-US" sz="1800" dirty="0">
              <a:latin typeface="Lucida Console" pitchFamily="49" charset="0"/>
              <a:ea typeface="GulimChe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Demonstrate </a:t>
            </a:r>
            <a:r>
              <a:rPr lang="en-US" dirty="0" err="1" smtClean="0"/>
              <a:t>System.out.write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800" dirty="0" smtClean="0">
              <a:latin typeface="Lucida Console" pitchFamily="49" charset="0"/>
              <a:ea typeface="GulimChe" pitchFamily="49" charset="-127"/>
            </a:endParaRPr>
          </a:p>
          <a:p>
            <a:pPr>
              <a:buNone/>
            </a:pPr>
            <a:endParaRPr lang="en-US" sz="1800" dirty="0" smtClean="0">
              <a:latin typeface="Lucida Console" pitchFamily="49" charset="0"/>
              <a:ea typeface="GulimChe" pitchFamily="49" charset="-127"/>
            </a:endParaRPr>
          </a:p>
          <a:p>
            <a:pPr>
              <a:buNone/>
            </a:pPr>
            <a:endParaRPr lang="en-US" sz="1800" dirty="0" smtClean="0">
              <a:latin typeface="Lucida Console" pitchFamily="49" charset="0"/>
              <a:ea typeface="GulimChe" pitchFamily="49" charset="-127"/>
            </a:endParaRP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  <a:ea typeface="GulimChe" pitchFamily="49" charset="-127"/>
              </a:rPr>
              <a:t>class </a:t>
            </a:r>
            <a:r>
              <a:rPr lang="en-US" sz="1800" dirty="0" err="1" smtClean="0">
                <a:latin typeface="Lucida Console" pitchFamily="49" charset="0"/>
                <a:ea typeface="GulimChe" pitchFamily="49" charset="-127"/>
              </a:rPr>
              <a:t>WriteDemo</a:t>
            </a:r>
            <a:r>
              <a:rPr lang="en-US" sz="1800" dirty="0" smtClean="0">
                <a:latin typeface="Lucida Console" pitchFamily="49" charset="0"/>
                <a:ea typeface="GulimChe" pitchFamily="49" charset="-127"/>
              </a:rPr>
              <a:t> {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  <a:ea typeface="GulimChe" pitchFamily="49" charset="-127"/>
              </a:rPr>
              <a:t>		public static void main(String </a:t>
            </a:r>
            <a:r>
              <a:rPr lang="en-US" sz="1800" dirty="0" err="1" smtClean="0">
                <a:latin typeface="Lucida Console" pitchFamily="49" charset="0"/>
                <a:ea typeface="GulimChe" pitchFamily="49" charset="-127"/>
              </a:rPr>
              <a:t>args</a:t>
            </a:r>
            <a:r>
              <a:rPr lang="en-US" sz="1800" dirty="0" smtClean="0">
                <a:latin typeface="Lucida Console" pitchFamily="49" charset="0"/>
                <a:ea typeface="GulimChe" pitchFamily="49" charset="-127"/>
              </a:rPr>
              <a:t>[]) {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  <a:ea typeface="GulimChe" pitchFamily="49" charset="-127"/>
              </a:rPr>
              <a:t>			</a:t>
            </a:r>
            <a:r>
              <a:rPr lang="en-US" sz="1800" dirty="0" err="1" smtClean="0">
                <a:latin typeface="Lucida Console" pitchFamily="49" charset="0"/>
                <a:ea typeface="GulimChe" pitchFamily="49" charset="-127"/>
              </a:rPr>
              <a:t>int</a:t>
            </a:r>
            <a:r>
              <a:rPr lang="en-US" sz="1800" dirty="0" smtClean="0">
                <a:latin typeface="Lucida Console" pitchFamily="49" charset="0"/>
                <a:ea typeface="GulimChe" pitchFamily="49" charset="-127"/>
              </a:rPr>
              <a:t> b;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  <a:ea typeface="GulimChe" pitchFamily="49" charset="-127"/>
              </a:rPr>
              <a:t>			b = 'X';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  <a:ea typeface="GulimChe" pitchFamily="49" charset="-127"/>
              </a:rPr>
              <a:t>			</a:t>
            </a:r>
            <a:r>
              <a:rPr lang="en-US" sz="1800" dirty="0" err="1" smtClean="0">
                <a:latin typeface="Lucida Console" pitchFamily="49" charset="0"/>
                <a:ea typeface="GulimChe" pitchFamily="49" charset="-127"/>
              </a:rPr>
              <a:t>System.out.write</a:t>
            </a:r>
            <a:r>
              <a:rPr lang="en-US" sz="1800" dirty="0" smtClean="0">
                <a:latin typeface="Lucida Console" pitchFamily="49" charset="0"/>
                <a:ea typeface="GulimChe" pitchFamily="49" charset="-127"/>
              </a:rPr>
              <a:t>(b);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  <a:ea typeface="GulimChe" pitchFamily="49" charset="-127"/>
              </a:rPr>
              <a:t>			</a:t>
            </a:r>
            <a:r>
              <a:rPr lang="en-US" sz="1800" dirty="0" err="1" smtClean="0">
                <a:latin typeface="Lucida Console" pitchFamily="49" charset="0"/>
                <a:ea typeface="GulimChe" pitchFamily="49" charset="-127"/>
              </a:rPr>
              <a:t>System.out.write</a:t>
            </a:r>
            <a:r>
              <a:rPr lang="en-US" sz="1800" dirty="0" smtClean="0">
                <a:latin typeface="Lucida Console" pitchFamily="49" charset="0"/>
                <a:ea typeface="GulimChe" pitchFamily="49" charset="-127"/>
              </a:rPr>
              <a:t>('\n');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  <a:ea typeface="GulimChe" pitchFamily="49" charset="-127"/>
              </a:rPr>
              <a:t>			}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  <a:ea typeface="GulimChe" pitchFamily="49" charset="-127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 and Writing Files</a:t>
            </a:r>
            <a:br>
              <a:rPr lang="en-US" dirty="0" smtClean="0"/>
            </a:br>
            <a:r>
              <a:rPr lang="en-US" dirty="0" smtClean="0"/>
              <a:t>Using Byte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46236"/>
            <a:ext cx="8305800" cy="4602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import java.io.*;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class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ShowFile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public static void main(String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args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[])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throws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IOException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	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int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i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	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FileInputStream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fin = new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FileInputStream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args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[0]);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	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		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	do {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	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i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=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fin.read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	if(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i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!= -1)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System.out.print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((char)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i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);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	} while(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i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!= -1);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	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	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fin.close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	}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import java.io.*;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class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CopyFile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public static void main(String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args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[]) throws Exception {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int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i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FileInputStream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fin = new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FileInputStream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args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[0]);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FileOutputStream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fout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 = new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FileOutputStream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args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[1]);</a:t>
            </a:r>
          </a:p>
          <a:p>
            <a:pPr>
              <a:buNone/>
            </a:pPr>
            <a:endParaRPr lang="en-US" sz="1400" dirty="0" smtClean="0">
              <a:latin typeface="Lucida Console" pitchFamily="49" charset="0"/>
              <a:ea typeface="GulimChe" pitchFamily="49" charset="-127"/>
            </a:endParaRP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do {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	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i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=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fin.read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	if(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i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!= -1)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fout.write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i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);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} while(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i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!= -1);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fin.close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fout.close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}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Bookman Old Style" pitchFamily="18" charset="0"/>
              </a:rPr>
              <a:t>Understand the stream</a:t>
            </a:r>
          </a:p>
          <a:p>
            <a:r>
              <a:rPr lang="en-US" dirty="0" smtClean="0">
                <a:latin typeface="Bookman Old Style" pitchFamily="18" charset="0"/>
              </a:rPr>
              <a:t>Know the difference between byte and character streams</a:t>
            </a:r>
          </a:p>
          <a:p>
            <a:r>
              <a:rPr lang="en-US" dirty="0" smtClean="0">
                <a:latin typeface="Bookman Old Style" pitchFamily="18" charset="0"/>
              </a:rPr>
              <a:t>Know Java’s byte stream classes</a:t>
            </a:r>
          </a:p>
          <a:p>
            <a:r>
              <a:rPr lang="en-US" dirty="0" smtClean="0">
                <a:latin typeface="Bookman Old Style" pitchFamily="18" charset="0"/>
              </a:rPr>
              <a:t>Know Java’s character stream classes</a:t>
            </a:r>
          </a:p>
          <a:p>
            <a:r>
              <a:rPr lang="en-US" dirty="0" smtClean="0">
                <a:latin typeface="Bookman Old Style" pitchFamily="18" charset="0"/>
              </a:rPr>
              <a:t>Know the predefined streams</a:t>
            </a:r>
          </a:p>
          <a:p>
            <a:r>
              <a:rPr lang="en-US" dirty="0" smtClean="0">
                <a:latin typeface="Bookman Old Style" pitchFamily="18" charset="0"/>
              </a:rPr>
              <a:t>Use byte streams</a:t>
            </a:r>
          </a:p>
          <a:p>
            <a:r>
              <a:rPr lang="en-US" dirty="0" smtClean="0">
                <a:latin typeface="Bookman Old Style" pitchFamily="18" charset="0"/>
              </a:rPr>
              <a:t>Use byte streams for file I/O</a:t>
            </a:r>
          </a:p>
          <a:p>
            <a:r>
              <a:rPr lang="en-US" dirty="0" smtClean="0">
                <a:latin typeface="Bookman Old Style" pitchFamily="18" charset="0"/>
              </a:rPr>
              <a:t>Read and write binary data</a:t>
            </a:r>
          </a:p>
          <a:p>
            <a:r>
              <a:rPr lang="en-US" dirty="0" smtClean="0">
                <a:latin typeface="Bookman Old Style" pitchFamily="18" charset="0"/>
              </a:rPr>
              <a:t>Use character streams</a:t>
            </a:r>
          </a:p>
          <a:p>
            <a:r>
              <a:rPr lang="en-US" dirty="0" smtClean="0">
                <a:latin typeface="Bookman Old Style" pitchFamily="18" charset="0"/>
              </a:rPr>
              <a:t>Use character streams for file I/O</a:t>
            </a:r>
          </a:p>
          <a:p>
            <a:r>
              <a:rPr lang="en-US" dirty="0" smtClean="0">
                <a:latin typeface="Bookman Old Style" pitchFamily="18" charset="0"/>
              </a:rPr>
              <a:t>Object Serialization</a:t>
            </a:r>
          </a:p>
          <a:p>
            <a:r>
              <a:rPr lang="en-US" dirty="0" smtClean="0">
                <a:latin typeface="Bookman Old Style" pitchFamily="18" charset="0"/>
              </a:rPr>
              <a:t>Object </a:t>
            </a:r>
            <a:r>
              <a:rPr lang="en-US" smtClean="0">
                <a:latin typeface="Bookman Old Style" pitchFamily="18" charset="0"/>
              </a:rPr>
              <a:t>Deserialization</a:t>
            </a:r>
            <a:endParaRPr lang="en-US" dirty="0" smtClean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and then read back binary data.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371600"/>
            <a:ext cx="9448800" cy="480091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  import java.io.*;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  class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RWData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public static void main(String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args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[]) throws Exception {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DataOutputStream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dataOut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= new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DataOutputStream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(new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FileOutputStream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("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testdata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")); 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int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i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= 10;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double d = 1023.56;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boolean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b = true;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System.out.println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("Writing " +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i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);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dataOut.writeInt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i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);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System.out.println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("Writing " + d);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dataOut.writeDouble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(d);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System.out.println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("Writing " + b);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dataOut.writeBoolean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(b);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System.out.println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("Writing " + 12.2 * 7.4);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dataOut.writeDouble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(12.2 * 7.4);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dataOut.close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System.out.println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DataInputStream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dataIn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= new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DataInputStream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(new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FileInputStream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("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testdata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"));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i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=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dataIn.readInt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();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System.out.println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("Reading " +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i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);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d =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dataIn.readDouble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();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System.out.println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("Reading " + d);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b =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dataIn.readBoolean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();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System.out.println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("Reading " + b);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d =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dataIn.readDouble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();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System.out.println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("Reading " + d);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dataIn.close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}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two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6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import java.io.*;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class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CompFiles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public static void main(String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args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[])throws Exception {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int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i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=0, j=0;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FileInputStream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f1 = new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FileInputStream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args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[0]);</a:t>
            </a:r>
          </a:p>
          <a:p>
            <a:pPr>
              <a:buNone/>
            </a:pPr>
            <a:endParaRPr lang="en-US" sz="1400" dirty="0" smtClean="0">
              <a:latin typeface="Lucida Console" pitchFamily="49" charset="0"/>
              <a:ea typeface="GulimChe" pitchFamily="49" charset="-127"/>
            </a:endParaRP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FileInputStream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f2 = new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FileInputStream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args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[1]);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do {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i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= f1.read();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j = f2.read();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	if(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i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!= j) break;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} while(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i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!= -1 &amp;&amp; j != -1);</a:t>
            </a:r>
          </a:p>
          <a:p>
            <a:pPr>
              <a:buNone/>
            </a:pPr>
            <a:endParaRPr lang="en-US" sz="1400" dirty="0" smtClean="0">
              <a:latin typeface="Lucida Console" pitchFamily="49" charset="0"/>
              <a:ea typeface="GulimChe" pitchFamily="49" charset="-127"/>
            </a:endParaRP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if(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i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!= j)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	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System.out.println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("Files differ.");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else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	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System.out.println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("Files are the same.");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f1.close();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f2.close();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}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a </a:t>
            </a:r>
            <a:r>
              <a:rPr lang="en-US" dirty="0" err="1" smtClean="0"/>
              <a:t>BufferedReader</a:t>
            </a:r>
            <a:r>
              <a:rPr lang="en-US" dirty="0" smtClean="0"/>
              <a:t> to read characters from the console.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686800" cy="452628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  <a:ea typeface="GulimChe" pitchFamily="49" charset="-127"/>
              </a:rPr>
              <a:t>import java.io.*;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  <a:ea typeface="GulimChe" pitchFamily="49" charset="-127"/>
              </a:rPr>
              <a:t>class </a:t>
            </a:r>
            <a:r>
              <a:rPr lang="en-US" sz="2000" dirty="0" err="1" smtClean="0">
                <a:latin typeface="Lucida Console" pitchFamily="49" charset="0"/>
                <a:ea typeface="GulimChe" pitchFamily="49" charset="-127"/>
              </a:rPr>
              <a:t>ReadChars</a:t>
            </a:r>
            <a:r>
              <a:rPr lang="en-US" sz="2000" dirty="0" smtClean="0">
                <a:latin typeface="Lucida Console" pitchFamily="49" charset="0"/>
                <a:ea typeface="GulimChe" pitchFamily="49" charset="-127"/>
              </a:rPr>
              <a:t> {</a:t>
            </a:r>
          </a:p>
          <a:p>
            <a:pPr>
              <a:buNone/>
            </a:pPr>
            <a:endParaRPr lang="en-US" sz="2000" dirty="0" smtClean="0">
              <a:latin typeface="Lucida Console" pitchFamily="49" charset="0"/>
              <a:ea typeface="GulimChe" pitchFamily="49" charset="-127"/>
            </a:endParaRP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  <a:ea typeface="GulimChe" pitchFamily="49" charset="-127"/>
              </a:rPr>
              <a:t>public static void main(String </a:t>
            </a:r>
            <a:r>
              <a:rPr lang="en-US" sz="2000" dirty="0" err="1" smtClean="0">
                <a:latin typeface="Lucida Console" pitchFamily="49" charset="0"/>
                <a:ea typeface="GulimChe" pitchFamily="49" charset="-127"/>
              </a:rPr>
              <a:t>args</a:t>
            </a:r>
            <a:r>
              <a:rPr lang="en-US" sz="2000" dirty="0" smtClean="0">
                <a:latin typeface="Lucida Console" pitchFamily="49" charset="0"/>
                <a:ea typeface="GulimChe" pitchFamily="49" charset="-127"/>
              </a:rPr>
              <a:t>[]) throws 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E</a:t>
            </a:r>
            <a:r>
              <a:rPr lang="en-US" sz="2000" dirty="0" smtClean="0">
                <a:latin typeface="Lucida Console" pitchFamily="49" charset="0"/>
                <a:ea typeface="GulimChe" pitchFamily="49" charset="-127"/>
              </a:rPr>
              <a:t>xception {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  <a:ea typeface="GulimChe" pitchFamily="49" charset="-127"/>
              </a:rPr>
              <a:t>char c;</a:t>
            </a:r>
          </a:p>
          <a:p>
            <a:pPr>
              <a:buNone/>
            </a:pPr>
            <a:r>
              <a:rPr lang="en-US" sz="2000" dirty="0" err="1" smtClean="0">
                <a:latin typeface="Lucida Console" pitchFamily="49" charset="0"/>
                <a:ea typeface="GulimChe" pitchFamily="49" charset="-127"/>
              </a:rPr>
              <a:t>BufferedReader</a:t>
            </a:r>
            <a:r>
              <a:rPr lang="en-US" sz="2000" dirty="0" smtClean="0">
                <a:latin typeface="Lucida Console" pitchFamily="49" charset="0"/>
                <a:ea typeface="GulimChe" pitchFamily="49" charset="-127"/>
              </a:rPr>
              <a:t> </a:t>
            </a:r>
            <a:r>
              <a:rPr lang="en-US" sz="2000" dirty="0" err="1" smtClean="0">
                <a:latin typeface="Lucida Console" pitchFamily="49" charset="0"/>
                <a:ea typeface="GulimChe" pitchFamily="49" charset="-127"/>
              </a:rPr>
              <a:t>br</a:t>
            </a:r>
            <a:r>
              <a:rPr lang="en-US" sz="2000" dirty="0" smtClean="0">
                <a:latin typeface="Lucida Console" pitchFamily="49" charset="0"/>
                <a:ea typeface="GulimChe" pitchFamily="49" charset="-127"/>
              </a:rPr>
              <a:t> = new </a:t>
            </a:r>
            <a:r>
              <a:rPr lang="en-US" sz="2000" dirty="0" err="1" smtClean="0">
                <a:latin typeface="Lucida Console" pitchFamily="49" charset="0"/>
                <a:ea typeface="GulimChe" pitchFamily="49" charset="-127"/>
              </a:rPr>
              <a:t>BufferedReader</a:t>
            </a:r>
            <a:r>
              <a:rPr lang="en-US" sz="2000" dirty="0" smtClean="0">
                <a:latin typeface="Lucida Console" pitchFamily="49" charset="0"/>
                <a:ea typeface="GulimChe" pitchFamily="49" charset="-127"/>
              </a:rPr>
              <a:t>(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  <a:ea typeface="GulimChe" pitchFamily="49" charset="-127"/>
              </a:rPr>
              <a:t>				new </a:t>
            </a:r>
            <a:r>
              <a:rPr lang="en-US" sz="2000" dirty="0" err="1" smtClean="0">
                <a:latin typeface="Lucida Console" pitchFamily="49" charset="0"/>
                <a:ea typeface="GulimChe" pitchFamily="49" charset="-127"/>
              </a:rPr>
              <a:t>InputStreamReader</a:t>
            </a:r>
            <a:r>
              <a:rPr lang="en-US" sz="2000" dirty="0" smtClean="0">
                <a:latin typeface="Lucida Console" pitchFamily="49" charset="0"/>
                <a:ea typeface="GulimChe" pitchFamily="49" charset="-127"/>
              </a:rPr>
              <a:t>(</a:t>
            </a:r>
            <a:r>
              <a:rPr lang="en-US" sz="2000" dirty="0" err="1" smtClean="0">
                <a:latin typeface="Lucida Console" pitchFamily="49" charset="0"/>
                <a:ea typeface="GulimChe" pitchFamily="49" charset="-127"/>
              </a:rPr>
              <a:t>System.in</a:t>
            </a:r>
            <a:r>
              <a:rPr lang="en-US" sz="2000" dirty="0" smtClean="0">
                <a:latin typeface="Lucida Console" pitchFamily="49" charset="0"/>
                <a:ea typeface="GulimChe" pitchFamily="49" charset="-127"/>
              </a:rPr>
              <a:t>));</a:t>
            </a:r>
          </a:p>
          <a:p>
            <a:pPr>
              <a:buNone/>
            </a:pPr>
            <a:r>
              <a:rPr lang="en-US" sz="2000" dirty="0" err="1" smtClean="0">
                <a:latin typeface="Lucida Console" pitchFamily="49" charset="0"/>
                <a:ea typeface="GulimChe" pitchFamily="49" charset="-127"/>
              </a:rPr>
              <a:t>System.out.println</a:t>
            </a:r>
            <a:r>
              <a:rPr lang="en-US" sz="2000" dirty="0" smtClean="0">
                <a:latin typeface="Lucida Console" pitchFamily="49" charset="0"/>
                <a:ea typeface="GulimChe" pitchFamily="49" charset="-127"/>
              </a:rPr>
              <a:t>("Enter characters, period to quit.");</a:t>
            </a:r>
          </a:p>
          <a:p>
            <a:pPr>
              <a:buNone/>
            </a:pPr>
            <a:endParaRPr lang="en-US" sz="2000" dirty="0" smtClean="0">
              <a:latin typeface="Lucida Console" pitchFamily="49" charset="0"/>
              <a:ea typeface="GulimChe" pitchFamily="49" charset="-127"/>
            </a:endParaRP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  <a:ea typeface="GulimChe" pitchFamily="49" charset="-127"/>
              </a:rPr>
              <a:t>do {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  <a:ea typeface="GulimChe" pitchFamily="49" charset="-127"/>
              </a:rPr>
              <a:t>c = (char) </a:t>
            </a:r>
            <a:r>
              <a:rPr lang="en-US" sz="2000" dirty="0" err="1" smtClean="0">
                <a:latin typeface="Lucida Console" pitchFamily="49" charset="0"/>
                <a:ea typeface="GulimChe" pitchFamily="49" charset="-127"/>
              </a:rPr>
              <a:t>br.read</a:t>
            </a:r>
            <a:r>
              <a:rPr lang="en-US" sz="2000" dirty="0" smtClean="0">
                <a:latin typeface="Lucida Console" pitchFamily="49" charset="0"/>
                <a:ea typeface="GulimChe" pitchFamily="49" charset="-127"/>
              </a:rPr>
              <a:t>();</a:t>
            </a:r>
          </a:p>
          <a:p>
            <a:pPr>
              <a:buNone/>
            </a:pPr>
            <a:r>
              <a:rPr lang="en-US" sz="2000" dirty="0" err="1" smtClean="0">
                <a:latin typeface="Lucida Console" pitchFamily="49" charset="0"/>
                <a:ea typeface="GulimChe" pitchFamily="49" charset="-127"/>
              </a:rPr>
              <a:t>System.out.println</a:t>
            </a:r>
            <a:r>
              <a:rPr lang="en-US" sz="2000" dirty="0" smtClean="0">
                <a:latin typeface="Lucida Console" pitchFamily="49" charset="0"/>
                <a:ea typeface="GulimChe" pitchFamily="49" charset="-127"/>
              </a:rPr>
              <a:t>(c);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  <a:ea typeface="GulimChe" pitchFamily="49" charset="-127"/>
              </a:rPr>
              <a:t>} while(c != '.');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  <a:ea typeface="GulimChe" pitchFamily="49" charset="-127"/>
              </a:rPr>
              <a:t>}</a:t>
            </a:r>
          </a:p>
          <a:p>
            <a:pPr>
              <a:buNone/>
            </a:pPr>
            <a:r>
              <a:rPr lang="en-US" sz="2000" dirty="0" smtClean="0">
                <a:latin typeface="Lucida Console" pitchFamily="49" charset="0"/>
                <a:ea typeface="GulimChe" pitchFamily="49" charset="-127"/>
              </a:rPr>
              <a:t>}</a:t>
            </a:r>
          </a:p>
          <a:p>
            <a:pPr>
              <a:buNone/>
            </a:pPr>
            <a:endParaRPr lang="en-US" sz="2000" dirty="0" smtClean="0">
              <a:latin typeface="Lucida Console" pitchFamily="49" charset="0"/>
              <a:ea typeface="GulimChe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 a string from console using a </a:t>
            </a:r>
            <a:r>
              <a:rPr lang="en-US" dirty="0" err="1" smtClean="0"/>
              <a:t>BufferedReader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686800" cy="452628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import java.io.*;</a:t>
            </a:r>
          </a:p>
          <a:p>
            <a:pPr>
              <a:lnSpc>
                <a:spcPct val="110000"/>
              </a:lnSpc>
              <a:buNone/>
            </a:pP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Create </a:t>
            </a:r>
            <a:r>
              <a:rPr lang="en-US" sz="1900" dirty="0" err="1" smtClean="0">
                <a:latin typeface="Lucida Console" pitchFamily="49" charset="0"/>
                <a:ea typeface="GulimChe" pitchFamily="49" charset="-127"/>
              </a:rPr>
              <a:t>BufferedReader</a:t>
            </a:r>
            <a:endParaRPr lang="en-US" sz="1900" dirty="0" smtClean="0">
              <a:latin typeface="Lucida Console" pitchFamily="49" charset="0"/>
              <a:ea typeface="GulimChe" pitchFamily="49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class </a:t>
            </a:r>
            <a:r>
              <a:rPr lang="en-US" sz="1900" dirty="0" err="1" smtClean="0">
                <a:latin typeface="Lucida Console" pitchFamily="49" charset="0"/>
                <a:ea typeface="GulimChe" pitchFamily="49" charset="-127"/>
              </a:rPr>
              <a:t>ReadLines</a:t>
            </a: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 {</a:t>
            </a:r>
          </a:p>
          <a:p>
            <a:pPr>
              <a:lnSpc>
                <a:spcPct val="110000"/>
              </a:lnSpc>
              <a:buNone/>
            </a:pP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public static void main(String </a:t>
            </a:r>
            <a:r>
              <a:rPr lang="en-US" sz="1900" dirty="0" err="1" smtClean="0">
                <a:latin typeface="Lucida Console" pitchFamily="49" charset="0"/>
                <a:ea typeface="GulimChe" pitchFamily="49" charset="-127"/>
              </a:rPr>
              <a:t>args</a:t>
            </a: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[]) Throws Exception {</a:t>
            </a:r>
          </a:p>
          <a:p>
            <a:pPr>
              <a:lnSpc>
                <a:spcPct val="110000"/>
              </a:lnSpc>
              <a:buNone/>
            </a:pPr>
            <a:r>
              <a:rPr lang="en-US" sz="1900" dirty="0" err="1" smtClean="0">
                <a:latin typeface="Lucida Console" pitchFamily="49" charset="0"/>
                <a:ea typeface="GulimChe" pitchFamily="49" charset="-127"/>
              </a:rPr>
              <a:t>BufferedReader</a:t>
            </a: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 </a:t>
            </a:r>
            <a:r>
              <a:rPr lang="en-US" sz="1900" dirty="0" err="1" smtClean="0">
                <a:latin typeface="Lucida Console" pitchFamily="49" charset="0"/>
                <a:ea typeface="GulimChe" pitchFamily="49" charset="-127"/>
              </a:rPr>
              <a:t>br</a:t>
            </a: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 = new </a:t>
            </a:r>
            <a:r>
              <a:rPr lang="en-US" sz="1900" dirty="0" err="1" smtClean="0">
                <a:latin typeface="Lucida Console" pitchFamily="49" charset="0"/>
                <a:ea typeface="GulimChe" pitchFamily="49" charset="-127"/>
              </a:rPr>
              <a:t>BufferedReader</a:t>
            </a: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(new</a:t>
            </a:r>
          </a:p>
          <a:p>
            <a:pPr>
              <a:lnSpc>
                <a:spcPct val="110000"/>
              </a:lnSpc>
              <a:buNone/>
            </a:pP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					</a:t>
            </a:r>
            <a:r>
              <a:rPr lang="en-US" sz="1900" dirty="0" err="1" smtClean="0">
                <a:latin typeface="Lucida Console" pitchFamily="49" charset="0"/>
                <a:ea typeface="GulimChe" pitchFamily="49" charset="-127"/>
              </a:rPr>
              <a:t>InputStreamReader</a:t>
            </a: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(</a:t>
            </a:r>
            <a:r>
              <a:rPr lang="en-US" sz="1900" dirty="0" err="1" smtClean="0">
                <a:latin typeface="Lucida Console" pitchFamily="49" charset="0"/>
                <a:ea typeface="GulimChe" pitchFamily="49" charset="-127"/>
              </a:rPr>
              <a:t>System.in</a:t>
            </a: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));</a:t>
            </a:r>
          </a:p>
          <a:p>
            <a:pPr>
              <a:lnSpc>
                <a:spcPct val="110000"/>
              </a:lnSpc>
              <a:buNone/>
            </a:pP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String </a:t>
            </a:r>
            <a:r>
              <a:rPr lang="en-US" sz="1900" dirty="0" err="1" smtClean="0">
                <a:latin typeface="Lucida Console" pitchFamily="49" charset="0"/>
                <a:ea typeface="GulimChe" pitchFamily="49" charset="-127"/>
              </a:rPr>
              <a:t>str</a:t>
            </a: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;</a:t>
            </a:r>
          </a:p>
          <a:p>
            <a:pPr>
              <a:lnSpc>
                <a:spcPct val="110000"/>
              </a:lnSpc>
              <a:buNone/>
            </a:pPr>
            <a:r>
              <a:rPr lang="en-US" sz="1900" dirty="0" err="1" smtClean="0">
                <a:latin typeface="Lucida Console" pitchFamily="49" charset="0"/>
                <a:ea typeface="GulimChe" pitchFamily="49" charset="-127"/>
              </a:rPr>
              <a:t>System.out.println</a:t>
            </a: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("Enter lines of text.");</a:t>
            </a:r>
          </a:p>
          <a:p>
            <a:pPr>
              <a:lnSpc>
                <a:spcPct val="110000"/>
              </a:lnSpc>
              <a:buNone/>
            </a:pPr>
            <a:r>
              <a:rPr lang="en-US" sz="1900" dirty="0" err="1" smtClean="0">
                <a:latin typeface="Lucida Console" pitchFamily="49" charset="0"/>
                <a:ea typeface="GulimChe" pitchFamily="49" charset="-127"/>
              </a:rPr>
              <a:t>System.out.println</a:t>
            </a: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("Enter 'stop' to quit.");</a:t>
            </a:r>
          </a:p>
          <a:p>
            <a:pPr>
              <a:lnSpc>
                <a:spcPct val="110000"/>
              </a:lnSpc>
              <a:buNone/>
            </a:pP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do {</a:t>
            </a:r>
          </a:p>
          <a:p>
            <a:pPr>
              <a:lnSpc>
                <a:spcPct val="110000"/>
              </a:lnSpc>
              <a:buNone/>
            </a:pPr>
            <a:r>
              <a:rPr lang="en-US" sz="1900" dirty="0" err="1" smtClean="0">
                <a:latin typeface="Lucida Console" pitchFamily="49" charset="0"/>
                <a:ea typeface="GulimChe" pitchFamily="49" charset="-127"/>
              </a:rPr>
              <a:t>str</a:t>
            </a: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 = </a:t>
            </a:r>
            <a:r>
              <a:rPr lang="en-US" sz="1900" dirty="0" err="1" smtClean="0">
                <a:latin typeface="Lucida Console" pitchFamily="49" charset="0"/>
                <a:ea typeface="GulimChe" pitchFamily="49" charset="-127"/>
              </a:rPr>
              <a:t>br.readLine</a:t>
            </a: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();</a:t>
            </a:r>
          </a:p>
          <a:p>
            <a:pPr>
              <a:lnSpc>
                <a:spcPct val="110000"/>
              </a:lnSpc>
              <a:buNone/>
            </a:pPr>
            <a:r>
              <a:rPr lang="en-US" sz="1900" dirty="0" err="1" smtClean="0">
                <a:latin typeface="Lucida Console" pitchFamily="49" charset="0"/>
                <a:ea typeface="GulimChe" pitchFamily="49" charset="-127"/>
              </a:rPr>
              <a:t>System.out.println</a:t>
            </a: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(</a:t>
            </a:r>
            <a:r>
              <a:rPr lang="en-US" sz="1900" dirty="0" err="1" smtClean="0">
                <a:latin typeface="Lucida Console" pitchFamily="49" charset="0"/>
                <a:ea typeface="GulimChe" pitchFamily="49" charset="-127"/>
              </a:rPr>
              <a:t>str</a:t>
            </a: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);</a:t>
            </a:r>
          </a:p>
          <a:p>
            <a:pPr>
              <a:lnSpc>
                <a:spcPct val="110000"/>
              </a:lnSpc>
              <a:buNone/>
            </a:pP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} while(!</a:t>
            </a:r>
            <a:r>
              <a:rPr lang="en-US" sz="1900" dirty="0" err="1" smtClean="0">
                <a:latin typeface="Lucida Console" pitchFamily="49" charset="0"/>
                <a:ea typeface="GulimChe" pitchFamily="49" charset="-127"/>
              </a:rPr>
              <a:t>str.equals</a:t>
            </a: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("stop"));</a:t>
            </a:r>
          </a:p>
          <a:p>
            <a:pPr>
              <a:lnSpc>
                <a:spcPct val="110000"/>
              </a:lnSpc>
              <a:buNone/>
            </a:pP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}</a:t>
            </a:r>
          </a:p>
          <a:p>
            <a:pPr>
              <a:lnSpc>
                <a:spcPct val="110000"/>
              </a:lnSpc>
              <a:buNone/>
            </a:pP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Demonstrate </a:t>
            </a:r>
            <a:r>
              <a:rPr lang="en-US" dirty="0" err="1" smtClean="0"/>
              <a:t>PrintWriter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buNone/>
            </a:pP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import java.io.*;</a:t>
            </a:r>
          </a:p>
          <a:p>
            <a:pPr>
              <a:lnSpc>
                <a:spcPct val="130000"/>
              </a:lnSpc>
              <a:buNone/>
            </a:pP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public class </a:t>
            </a:r>
            <a:r>
              <a:rPr lang="en-US" sz="1900" dirty="0" err="1" smtClean="0">
                <a:latin typeface="Lucida Console" pitchFamily="49" charset="0"/>
                <a:ea typeface="GulimChe" pitchFamily="49" charset="-127"/>
              </a:rPr>
              <a:t>PrintWriterDemo</a:t>
            </a: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 {</a:t>
            </a:r>
          </a:p>
          <a:p>
            <a:pPr>
              <a:lnSpc>
                <a:spcPct val="130000"/>
              </a:lnSpc>
              <a:buNone/>
            </a:pP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public static void main(String </a:t>
            </a:r>
            <a:r>
              <a:rPr lang="en-US" sz="1900" dirty="0" err="1" smtClean="0">
                <a:latin typeface="Lucida Console" pitchFamily="49" charset="0"/>
                <a:ea typeface="GulimChe" pitchFamily="49" charset="-127"/>
              </a:rPr>
              <a:t>args</a:t>
            </a: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[]) {</a:t>
            </a:r>
          </a:p>
          <a:p>
            <a:pPr>
              <a:lnSpc>
                <a:spcPct val="130000"/>
              </a:lnSpc>
              <a:buNone/>
            </a:pPr>
            <a:r>
              <a:rPr lang="en-US" sz="1900" dirty="0" err="1" smtClean="0">
                <a:latin typeface="Lucida Console" pitchFamily="49" charset="0"/>
                <a:ea typeface="GulimChe" pitchFamily="49" charset="-127"/>
              </a:rPr>
              <a:t>PrintWriter</a:t>
            </a: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 pw = new </a:t>
            </a:r>
            <a:r>
              <a:rPr lang="en-US" sz="1900" dirty="0" err="1" smtClean="0">
                <a:latin typeface="Lucida Console" pitchFamily="49" charset="0"/>
                <a:ea typeface="GulimChe" pitchFamily="49" charset="-127"/>
              </a:rPr>
              <a:t>PrintWriter</a:t>
            </a: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(</a:t>
            </a:r>
            <a:r>
              <a:rPr lang="en-US" sz="1900" dirty="0" err="1" smtClean="0">
                <a:latin typeface="Lucida Console" pitchFamily="49" charset="0"/>
                <a:ea typeface="GulimChe" pitchFamily="49" charset="-127"/>
              </a:rPr>
              <a:t>System.out</a:t>
            </a: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, true);</a:t>
            </a:r>
          </a:p>
          <a:p>
            <a:pPr>
              <a:lnSpc>
                <a:spcPct val="130000"/>
              </a:lnSpc>
              <a:buNone/>
            </a:pPr>
            <a:r>
              <a:rPr lang="en-US" sz="1900" dirty="0" err="1" smtClean="0">
                <a:latin typeface="Lucida Console" pitchFamily="49" charset="0"/>
                <a:ea typeface="GulimChe" pitchFamily="49" charset="-127"/>
              </a:rPr>
              <a:t>int</a:t>
            </a: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 </a:t>
            </a:r>
            <a:r>
              <a:rPr lang="en-US" sz="1900" dirty="0" err="1" smtClean="0">
                <a:latin typeface="Lucida Console" pitchFamily="49" charset="0"/>
                <a:ea typeface="GulimChe" pitchFamily="49" charset="-127"/>
              </a:rPr>
              <a:t>i</a:t>
            </a: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 = 10;</a:t>
            </a:r>
          </a:p>
          <a:p>
            <a:pPr>
              <a:lnSpc>
                <a:spcPct val="130000"/>
              </a:lnSpc>
              <a:buNone/>
            </a:pP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double d = 123.65;</a:t>
            </a:r>
          </a:p>
          <a:p>
            <a:pPr>
              <a:lnSpc>
                <a:spcPct val="130000"/>
              </a:lnSpc>
              <a:buNone/>
            </a:pPr>
            <a:r>
              <a:rPr lang="en-US" sz="1900" dirty="0" err="1" smtClean="0">
                <a:latin typeface="Lucida Console" pitchFamily="49" charset="0"/>
                <a:ea typeface="GulimChe" pitchFamily="49" charset="-127"/>
              </a:rPr>
              <a:t>pw.println</a:t>
            </a: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("Using a </a:t>
            </a:r>
            <a:r>
              <a:rPr lang="en-US" sz="1900" dirty="0" err="1" smtClean="0">
                <a:latin typeface="Lucida Console" pitchFamily="49" charset="0"/>
                <a:ea typeface="GulimChe" pitchFamily="49" charset="-127"/>
              </a:rPr>
              <a:t>PrintWriter</a:t>
            </a: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.");</a:t>
            </a:r>
          </a:p>
          <a:p>
            <a:pPr>
              <a:lnSpc>
                <a:spcPct val="130000"/>
              </a:lnSpc>
              <a:buNone/>
            </a:pPr>
            <a:r>
              <a:rPr lang="en-US" sz="1900" dirty="0" err="1" smtClean="0">
                <a:latin typeface="Lucida Console" pitchFamily="49" charset="0"/>
                <a:ea typeface="GulimChe" pitchFamily="49" charset="-127"/>
              </a:rPr>
              <a:t>pw.println</a:t>
            </a: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(</a:t>
            </a:r>
            <a:r>
              <a:rPr lang="en-US" sz="1900" dirty="0" err="1" smtClean="0">
                <a:latin typeface="Lucida Console" pitchFamily="49" charset="0"/>
                <a:ea typeface="GulimChe" pitchFamily="49" charset="-127"/>
              </a:rPr>
              <a:t>i</a:t>
            </a: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);</a:t>
            </a:r>
          </a:p>
          <a:p>
            <a:pPr>
              <a:lnSpc>
                <a:spcPct val="130000"/>
              </a:lnSpc>
              <a:buNone/>
            </a:pPr>
            <a:r>
              <a:rPr lang="en-US" sz="1900" dirty="0" err="1" smtClean="0">
                <a:latin typeface="Lucida Console" pitchFamily="49" charset="0"/>
                <a:ea typeface="GulimChe" pitchFamily="49" charset="-127"/>
              </a:rPr>
              <a:t>pw.println</a:t>
            </a: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(d);</a:t>
            </a:r>
          </a:p>
          <a:p>
            <a:pPr>
              <a:lnSpc>
                <a:spcPct val="130000"/>
              </a:lnSpc>
              <a:buNone/>
            </a:pPr>
            <a:r>
              <a:rPr lang="en-US" sz="1900" dirty="0" err="1" smtClean="0">
                <a:latin typeface="Lucida Console" pitchFamily="49" charset="0"/>
                <a:ea typeface="GulimChe" pitchFamily="49" charset="-127"/>
              </a:rPr>
              <a:t>pw.println</a:t>
            </a: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(</a:t>
            </a:r>
            <a:r>
              <a:rPr lang="en-US" sz="1900" dirty="0" err="1" smtClean="0">
                <a:latin typeface="Lucida Console" pitchFamily="49" charset="0"/>
                <a:ea typeface="GulimChe" pitchFamily="49" charset="-127"/>
              </a:rPr>
              <a:t>i</a:t>
            </a: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 + " + " + d + " is " + (</a:t>
            </a:r>
            <a:r>
              <a:rPr lang="en-US" sz="1900" dirty="0" err="1" smtClean="0">
                <a:latin typeface="Lucida Console" pitchFamily="49" charset="0"/>
                <a:ea typeface="GulimChe" pitchFamily="49" charset="-127"/>
              </a:rPr>
              <a:t>i+d</a:t>
            </a: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));</a:t>
            </a:r>
          </a:p>
          <a:p>
            <a:pPr>
              <a:lnSpc>
                <a:spcPct val="130000"/>
              </a:lnSpc>
              <a:buNone/>
            </a:pP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}</a:t>
            </a:r>
          </a:p>
          <a:p>
            <a:pPr>
              <a:lnSpc>
                <a:spcPct val="130000"/>
              </a:lnSpc>
              <a:buNone/>
            </a:pPr>
            <a:r>
              <a:rPr lang="en-US" sz="1900" dirty="0" smtClean="0">
                <a:latin typeface="Lucida Console" pitchFamily="49" charset="0"/>
                <a:ea typeface="GulimChe" pitchFamily="49" charset="-127"/>
              </a:rPr>
              <a:t>}</a:t>
            </a:r>
          </a:p>
          <a:p>
            <a:pPr>
              <a:lnSpc>
                <a:spcPct val="130000"/>
              </a:lnSpc>
              <a:buNone/>
            </a:pPr>
            <a:endParaRPr lang="en-US" sz="1900" dirty="0" smtClean="0">
              <a:latin typeface="Lucida Console" pitchFamily="49" charset="0"/>
              <a:ea typeface="GulimChe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simple key-to-disk utility that</a:t>
            </a:r>
            <a:br>
              <a:rPr lang="en-US" dirty="0" smtClean="0"/>
            </a:br>
            <a:r>
              <a:rPr lang="en-US" dirty="0" smtClean="0"/>
              <a:t>demonstrates a </a:t>
            </a:r>
            <a:r>
              <a:rPr lang="en-US" dirty="0" err="1" smtClean="0"/>
              <a:t>FileWriter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62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import java.io.*;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class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KtoD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{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public static void main(String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args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[]) throws Exception {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String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str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FileWriter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fw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= new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FileWriter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("test.txt");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BufferedReader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br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= new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BufferedReader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 new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InputStreamReader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System.in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));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System.out.println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("Enter text ('stop' to quit).");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do {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System.out.print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(": ");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str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=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br.readLine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();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if(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str.compareTo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("stop") == 0) break;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str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=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str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+ "\r\n"; // add newline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fw.write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str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} while(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str.compareTo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("stop") != 0);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fw.close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();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}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 simple disk-to-screen utility that demonstrates a </a:t>
            </a:r>
            <a:r>
              <a:rPr lang="en-US" dirty="0" err="1" smtClean="0"/>
              <a:t>FileReader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import java.io.*;</a:t>
            </a:r>
          </a:p>
          <a:p>
            <a:pPr>
              <a:lnSpc>
                <a:spcPct val="170000"/>
              </a:lnSpc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class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DtoS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{</a:t>
            </a:r>
          </a:p>
          <a:p>
            <a:pPr>
              <a:lnSpc>
                <a:spcPct val="170000"/>
              </a:lnSpc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public static void main(String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args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[]) throws Exception {</a:t>
            </a:r>
          </a:p>
          <a:p>
            <a:pPr>
              <a:lnSpc>
                <a:spcPct val="170000"/>
              </a:lnSpc>
              <a:buNone/>
            </a:pP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FileReader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fr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= new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FileReader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("test.txt");</a:t>
            </a:r>
          </a:p>
          <a:p>
            <a:pPr>
              <a:lnSpc>
                <a:spcPct val="170000"/>
              </a:lnSpc>
              <a:buNone/>
            </a:pP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BufferedReader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br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= new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BufferedReader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fr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);</a:t>
            </a:r>
          </a:p>
          <a:p>
            <a:pPr>
              <a:lnSpc>
                <a:spcPct val="170000"/>
              </a:lnSpc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String s;</a:t>
            </a:r>
          </a:p>
          <a:p>
            <a:pPr>
              <a:lnSpc>
                <a:spcPct val="170000"/>
              </a:lnSpc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while((s =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br.readLine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()) != null) {</a:t>
            </a:r>
          </a:p>
          <a:p>
            <a:pPr>
              <a:lnSpc>
                <a:spcPct val="170000"/>
              </a:lnSpc>
              <a:buNone/>
            </a:pP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System.out.println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(s);</a:t>
            </a:r>
          </a:p>
          <a:p>
            <a:pPr>
              <a:lnSpc>
                <a:spcPct val="170000"/>
              </a:lnSpc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}</a:t>
            </a:r>
          </a:p>
          <a:p>
            <a:pPr>
              <a:lnSpc>
                <a:spcPct val="170000"/>
              </a:lnSpc>
              <a:buNone/>
            </a:pP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fr.close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();</a:t>
            </a:r>
          </a:p>
          <a:p>
            <a:pPr>
              <a:lnSpc>
                <a:spcPct val="170000"/>
              </a:lnSpc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}</a:t>
            </a:r>
          </a:p>
          <a:p>
            <a:pPr>
              <a:lnSpc>
                <a:spcPct val="170000"/>
              </a:lnSpc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Serialization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latin typeface="Lucida Console" pitchFamily="49" charset="0"/>
                <a:ea typeface="GulimChe" pitchFamily="49" charset="-127"/>
              </a:rPr>
              <a:t>class </a:t>
            </a:r>
            <a:r>
              <a:rPr lang="en-US" dirty="0" err="1" smtClean="0">
                <a:latin typeface="Lucida Console" pitchFamily="49" charset="0"/>
                <a:ea typeface="GulimChe" pitchFamily="49" charset="-127"/>
              </a:rPr>
              <a:t>MyClass</a:t>
            </a:r>
            <a:r>
              <a:rPr lang="en-US" dirty="0" smtClean="0">
                <a:latin typeface="Lucida Console" pitchFamily="49" charset="0"/>
                <a:ea typeface="GulimChe" pitchFamily="49" charset="-127"/>
              </a:rPr>
              <a:t> implements </a:t>
            </a:r>
            <a:r>
              <a:rPr lang="en-US" dirty="0" err="1" smtClean="0">
                <a:latin typeface="Lucida Console" pitchFamily="49" charset="0"/>
                <a:ea typeface="GulimChe" pitchFamily="49" charset="-127"/>
              </a:rPr>
              <a:t>Serializable</a:t>
            </a:r>
            <a:r>
              <a:rPr lang="en-US" dirty="0" smtClean="0">
                <a:latin typeface="Lucida Console" pitchFamily="49" charset="0"/>
                <a:ea typeface="GulimChe" pitchFamily="49" charset="-127"/>
              </a:rPr>
              <a:t> {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latin typeface="Lucida Console" pitchFamily="49" charset="0"/>
                <a:ea typeface="GulimChe" pitchFamily="49" charset="-127"/>
              </a:rPr>
              <a:t>		double id;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latin typeface="Lucida Console" pitchFamily="49" charset="0"/>
                <a:ea typeface="GulimChe" pitchFamily="49" charset="-127"/>
              </a:rPr>
              <a:t>		String name;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latin typeface="Lucida Console" pitchFamily="49" charset="0"/>
                <a:ea typeface="GulimChe" pitchFamily="49" charset="-127"/>
              </a:rPr>
              <a:t>		String course;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latin typeface="Lucida Console" pitchFamily="49" charset="0"/>
                <a:ea typeface="GulimChe" pitchFamily="49" charset="-127"/>
              </a:rPr>
              <a:t>		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latin typeface="Lucida Console" pitchFamily="49" charset="0"/>
                <a:ea typeface="GulimChe" pitchFamily="49" charset="-127"/>
              </a:rPr>
              <a:t>	public </a:t>
            </a:r>
            <a:r>
              <a:rPr lang="en-US" dirty="0" err="1" smtClean="0">
                <a:latin typeface="Lucida Console" pitchFamily="49" charset="0"/>
                <a:ea typeface="GulimChe" pitchFamily="49" charset="-127"/>
              </a:rPr>
              <a:t>MyClass</a:t>
            </a:r>
            <a:r>
              <a:rPr lang="en-US" dirty="0" smtClean="0">
                <a:latin typeface="Lucida Console" pitchFamily="49" charset="0"/>
                <a:ea typeface="GulimChe" pitchFamily="49" charset="-127"/>
              </a:rPr>
              <a:t>(double </a:t>
            </a:r>
            <a:r>
              <a:rPr lang="en-US" dirty="0" err="1" smtClean="0">
                <a:latin typeface="Lucida Console" pitchFamily="49" charset="0"/>
                <a:ea typeface="GulimChe" pitchFamily="49" charset="-127"/>
              </a:rPr>
              <a:t>i</a:t>
            </a:r>
            <a:r>
              <a:rPr lang="en-US" dirty="0" smtClean="0">
                <a:latin typeface="Lucida Console" pitchFamily="49" charset="0"/>
                <a:ea typeface="GulimChe" pitchFamily="49" charset="-127"/>
              </a:rPr>
              <a:t>, String n, String c) {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latin typeface="Lucida Console" pitchFamily="49" charset="0"/>
                <a:ea typeface="GulimChe" pitchFamily="49" charset="-127"/>
              </a:rPr>
              <a:t>	id=</a:t>
            </a:r>
            <a:r>
              <a:rPr lang="en-US" dirty="0" err="1" smtClean="0">
                <a:latin typeface="Lucida Console" pitchFamily="49" charset="0"/>
                <a:ea typeface="GulimChe" pitchFamily="49" charset="-127"/>
              </a:rPr>
              <a:t>i</a:t>
            </a:r>
            <a:r>
              <a:rPr lang="en-US" dirty="0" smtClean="0">
                <a:latin typeface="Lucida Console" pitchFamily="49" charset="0"/>
                <a:ea typeface="GulimChe" pitchFamily="49" charset="-127"/>
              </a:rPr>
              <a:t>; name=</a:t>
            </a:r>
            <a:r>
              <a:rPr lang="en-US" dirty="0" err="1" smtClean="0">
                <a:latin typeface="Lucida Console" pitchFamily="49" charset="0"/>
                <a:ea typeface="GulimChe" pitchFamily="49" charset="-127"/>
              </a:rPr>
              <a:t>n;course</a:t>
            </a:r>
            <a:r>
              <a:rPr lang="en-US" dirty="0" smtClean="0">
                <a:latin typeface="Lucida Console" pitchFamily="49" charset="0"/>
                <a:ea typeface="GulimChe" pitchFamily="49" charset="-127"/>
              </a:rPr>
              <a:t>=c;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latin typeface="Lucida Console" pitchFamily="49" charset="0"/>
                <a:ea typeface="GulimChe" pitchFamily="49" charset="-127"/>
              </a:rPr>
              <a:t>	}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latin typeface="Lucida Console" pitchFamily="49" charset="0"/>
                <a:ea typeface="GulimChe" pitchFamily="49" charset="-127"/>
              </a:rPr>
              <a:t>	public String </a:t>
            </a:r>
            <a:r>
              <a:rPr lang="en-US" dirty="0" err="1" smtClean="0">
                <a:latin typeface="Lucida Console" pitchFamily="49" charset="0"/>
                <a:ea typeface="GulimChe" pitchFamily="49" charset="-127"/>
              </a:rPr>
              <a:t>toString</a:t>
            </a:r>
            <a:r>
              <a:rPr lang="en-US" dirty="0" smtClean="0">
                <a:latin typeface="Lucida Console" pitchFamily="49" charset="0"/>
                <a:ea typeface="GulimChe" pitchFamily="49" charset="-127"/>
              </a:rPr>
              <a:t>() {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latin typeface="Lucida Console" pitchFamily="49" charset="0"/>
                <a:ea typeface="GulimChe" pitchFamily="49" charset="-127"/>
              </a:rPr>
              <a:t>	return “ID: " + id + “\</a:t>
            </a:r>
            <a:r>
              <a:rPr lang="en-US" dirty="0" err="1" smtClean="0">
                <a:latin typeface="Lucida Console" pitchFamily="49" charset="0"/>
                <a:ea typeface="GulimChe" pitchFamily="49" charset="-127"/>
              </a:rPr>
              <a:t>nNAME</a:t>
            </a:r>
            <a:r>
              <a:rPr lang="en-US" dirty="0" smtClean="0">
                <a:latin typeface="Lucida Console" pitchFamily="49" charset="0"/>
                <a:ea typeface="GulimChe" pitchFamily="49" charset="-127"/>
              </a:rPr>
              <a:t>: " + name + “\</a:t>
            </a:r>
            <a:r>
              <a:rPr lang="en-US" dirty="0" err="1" smtClean="0">
                <a:latin typeface="Lucida Console" pitchFamily="49" charset="0"/>
                <a:ea typeface="GulimChe" pitchFamily="49" charset="-127"/>
              </a:rPr>
              <a:t>nCOURSE</a:t>
            </a:r>
            <a:r>
              <a:rPr lang="en-US" dirty="0" smtClean="0">
                <a:latin typeface="Lucida Console" pitchFamily="49" charset="0"/>
                <a:ea typeface="GulimChe" pitchFamily="49" charset="-127"/>
              </a:rPr>
              <a:t>: "+ course;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latin typeface="Lucida Console" pitchFamily="49" charset="0"/>
                <a:ea typeface="GulimChe" pitchFamily="49" charset="-127"/>
              </a:rPr>
              <a:t>	}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latin typeface="Lucida Console" pitchFamily="49" charset="0"/>
                <a:ea typeface="GulimChe" pitchFamily="49" charset="-127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6280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import java.io.*;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public class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SerializationDemo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{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	public static void main(String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args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[]) throws Exception{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// Object serialization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   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MyClass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object1 = new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MyClass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(2342, “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Shahjahan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”, “Java”);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	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System.out.println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("object1: " + object1);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FileOutputStream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fos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= new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FileOutputStream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("serial");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ObjectOutputStream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oos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= new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ObjectOutputStream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fos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oos.writeObject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(object1);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oos.flush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();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oos.close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();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</a:t>
            </a:r>
            <a:r>
              <a:rPr lang="en-US" dirty="0" err="1" smtClean="0"/>
              <a:t>Deserialization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// Object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deserialization</a:t>
            </a:r>
            <a:endParaRPr lang="en-US" sz="1400" dirty="0" smtClean="0">
              <a:latin typeface="Lucida Console" pitchFamily="49" charset="0"/>
              <a:ea typeface="GulimChe" pitchFamily="49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MyClass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object2;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FileInputStream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fis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= new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FileInputStream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("serial");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ObjectInputStream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ois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= new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ObjectInputStream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fis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object2 = (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MyClass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)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ois.readObject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();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ois.close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();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System.out.println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("object2: " + object2);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}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}</a:t>
            </a:r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3735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1400" dirty="0" smtClean="0">
                <a:latin typeface="Bookman Old Style" pitchFamily="18" charset="0"/>
              </a:rPr>
              <a:t>A stream is an abstract representation of an input or output device that is a source of, </a:t>
            </a:r>
          </a:p>
          <a:p>
            <a:pPr algn="just">
              <a:buNone/>
            </a:pPr>
            <a:r>
              <a:rPr lang="en-US" sz="1400" dirty="0" smtClean="0">
                <a:latin typeface="Bookman Old Style" pitchFamily="18" charset="0"/>
              </a:rPr>
              <a:t>or destination for, data. You can write data to a stream and read data from a stream. </a:t>
            </a:r>
          </a:p>
          <a:p>
            <a:pPr algn="just">
              <a:buNone/>
            </a:pPr>
            <a:r>
              <a:rPr lang="en-US" sz="1400" dirty="0" smtClean="0">
                <a:latin typeface="Bookman Old Style" pitchFamily="18" charset="0"/>
              </a:rPr>
              <a:t>You can visualize a stream as a sequence of bytes that flows into or out of your </a:t>
            </a:r>
          </a:p>
          <a:p>
            <a:pPr algn="just">
              <a:buNone/>
            </a:pPr>
            <a:r>
              <a:rPr lang="en-US" sz="1400" dirty="0" smtClean="0">
                <a:latin typeface="Bookman Old Style" pitchFamily="18" charset="0"/>
              </a:rPr>
              <a:t>program</a:t>
            </a:r>
          </a:p>
          <a:p>
            <a:pPr algn="just">
              <a:buNone/>
            </a:pPr>
            <a:endParaRPr lang="en-US" sz="1400" dirty="0" smtClean="0">
              <a:latin typeface="Bookman Old Style" pitchFamily="18" charset="0"/>
            </a:endParaRPr>
          </a:p>
          <a:p>
            <a:pPr algn="just">
              <a:buNone/>
            </a:pPr>
            <a:r>
              <a:rPr lang="en-US" sz="1400" dirty="0" smtClean="0">
                <a:latin typeface="Bookman Old Style" pitchFamily="18" charset="0"/>
              </a:rPr>
              <a:t>Java programs perform I/O through streams.</a:t>
            </a:r>
          </a:p>
          <a:p>
            <a:pPr algn="just">
              <a:buNone/>
            </a:pPr>
            <a:r>
              <a:rPr lang="en-US" sz="1400" dirty="0" smtClean="0">
                <a:latin typeface="Bookman Old Style" pitchFamily="18" charset="0"/>
              </a:rPr>
              <a:t> </a:t>
            </a:r>
          </a:p>
          <a:p>
            <a:pPr algn="just">
              <a:buNone/>
            </a:pPr>
            <a:r>
              <a:rPr lang="en-US" sz="1400" dirty="0" smtClean="0">
                <a:latin typeface="Bookman Old Style" pitchFamily="18" charset="0"/>
              </a:rPr>
              <a:t>A </a:t>
            </a:r>
            <a:r>
              <a:rPr lang="en-US" sz="1400" i="1" dirty="0" smtClean="0">
                <a:latin typeface="Bookman Old Style" pitchFamily="18" charset="0"/>
              </a:rPr>
              <a:t>stream is an abstraction that either produces </a:t>
            </a:r>
            <a:r>
              <a:rPr lang="en-US" sz="1400" dirty="0" smtClean="0">
                <a:latin typeface="Bookman Old Style" pitchFamily="18" charset="0"/>
              </a:rPr>
              <a:t>or consumes information. A stream is</a:t>
            </a:r>
          </a:p>
          <a:p>
            <a:pPr algn="just">
              <a:buNone/>
            </a:pPr>
            <a:r>
              <a:rPr lang="en-US" sz="1400" dirty="0" smtClean="0">
                <a:latin typeface="Bookman Old Style" pitchFamily="18" charset="0"/>
              </a:rPr>
              <a:t> linked to a physical device by the Java I/O system.</a:t>
            </a:r>
          </a:p>
          <a:p>
            <a:pPr algn="just">
              <a:buNone/>
            </a:pPr>
            <a:r>
              <a:rPr lang="en-US" sz="1400" dirty="0" smtClean="0">
                <a:latin typeface="Bookman Old Style" pitchFamily="18" charset="0"/>
              </a:rPr>
              <a:t>All streams behave in the same manner, even if the actual physical devices they are </a:t>
            </a:r>
          </a:p>
          <a:p>
            <a:pPr algn="just">
              <a:buNone/>
            </a:pPr>
            <a:r>
              <a:rPr lang="en-US" sz="1400" dirty="0" smtClean="0">
                <a:latin typeface="Bookman Old Style" pitchFamily="18" charset="0"/>
              </a:rPr>
              <a:t>linked to differ. </a:t>
            </a:r>
          </a:p>
          <a:p>
            <a:pPr algn="just">
              <a:buNone/>
            </a:pPr>
            <a:endParaRPr lang="en-US" sz="1400" dirty="0" smtClean="0">
              <a:latin typeface="Bookman Old Style" pitchFamily="18" charset="0"/>
            </a:endParaRPr>
          </a:p>
          <a:p>
            <a:pPr algn="just">
              <a:buNone/>
            </a:pPr>
            <a:r>
              <a:rPr lang="en-US" sz="1400" dirty="0" smtClean="0">
                <a:latin typeface="Bookman Old Style" pitchFamily="18" charset="0"/>
              </a:rPr>
              <a:t>Thus, the same I/O classes and methods can be applied to any type of device. </a:t>
            </a:r>
          </a:p>
          <a:p>
            <a:pPr algn="just">
              <a:buNone/>
            </a:pPr>
            <a:r>
              <a:rPr lang="en-US" sz="1400" dirty="0" smtClean="0">
                <a:latin typeface="Bookman Old Style" pitchFamily="18" charset="0"/>
              </a:rPr>
              <a:t>For example, the same methods that you use to write to the console can also be used </a:t>
            </a:r>
          </a:p>
          <a:p>
            <a:pPr algn="just">
              <a:buNone/>
            </a:pPr>
            <a:r>
              <a:rPr lang="en-US" sz="1400" dirty="0" smtClean="0">
                <a:latin typeface="Bookman Old Style" pitchFamily="18" charset="0"/>
              </a:rPr>
              <a:t>to write to a disk file. Java implements streams within class hierarchies defined in the </a:t>
            </a:r>
          </a:p>
          <a:p>
            <a:pPr algn="just">
              <a:buNone/>
            </a:pPr>
            <a:r>
              <a:rPr lang="en-US" sz="1400" b="1" dirty="0" smtClean="0">
                <a:latin typeface="Bookman Old Style" pitchFamily="18" charset="0"/>
              </a:rPr>
              <a:t>java.io package.</a:t>
            </a:r>
            <a:endParaRPr lang="en-US" sz="1400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and reading compressed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import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java.util.zip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.*;</a:t>
            </a:r>
          </a:p>
          <a:p>
            <a:pPr>
              <a:lnSpc>
                <a:spcPct val="170000"/>
              </a:lnSpc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import java.io.*;</a:t>
            </a:r>
          </a:p>
          <a:p>
            <a:pPr>
              <a:lnSpc>
                <a:spcPct val="170000"/>
              </a:lnSpc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public class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GZIPcompress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{</a:t>
            </a:r>
          </a:p>
          <a:p>
            <a:pPr>
              <a:lnSpc>
                <a:spcPct val="170000"/>
              </a:lnSpc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public static void main(String[]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args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)throws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IOException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{</a:t>
            </a:r>
          </a:p>
          <a:p>
            <a:pPr>
              <a:lnSpc>
                <a:spcPct val="170000"/>
              </a:lnSpc>
              <a:buNone/>
            </a:pP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BufferedReader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in = new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BufferedReader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 new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FileReader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args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[0]));</a:t>
            </a:r>
          </a:p>
          <a:p>
            <a:pPr>
              <a:lnSpc>
                <a:spcPct val="170000"/>
              </a:lnSpc>
              <a:buNone/>
            </a:pP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BufferedOutputStream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out = new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BufferedOutputStream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 new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GZIPOutputStream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</a:t>
            </a:r>
          </a:p>
          <a:p>
            <a:pPr>
              <a:lnSpc>
                <a:spcPct val="170000"/>
              </a:lnSpc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new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FileOutputStream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("test.gz")));</a:t>
            </a:r>
          </a:p>
          <a:p>
            <a:pPr>
              <a:lnSpc>
                <a:spcPct val="170000"/>
              </a:lnSpc>
              <a:buNone/>
            </a:pP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int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c; while((c =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in.read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()) != -1)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out.write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(c);</a:t>
            </a:r>
          </a:p>
          <a:p>
            <a:pPr>
              <a:lnSpc>
                <a:spcPct val="170000"/>
              </a:lnSpc>
              <a:buNone/>
            </a:pP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in.close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();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out.close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();</a:t>
            </a:r>
          </a:p>
          <a:p>
            <a:pPr>
              <a:lnSpc>
                <a:spcPct val="170000"/>
              </a:lnSpc>
              <a:buNone/>
            </a:pP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BufferedReader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 in2 = new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BufferedReader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 new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InputStreamReader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(new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GZIPInputStream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 new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FileInputStream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("test.gz"))));</a:t>
            </a:r>
          </a:p>
          <a:p>
            <a:pPr>
              <a:lnSpc>
                <a:spcPct val="170000"/>
              </a:lnSpc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String s; while((s = in2.readLine()) != null) </a:t>
            </a:r>
            <a:r>
              <a:rPr lang="en-US" sz="1400" dirty="0" err="1" smtClean="0">
                <a:latin typeface="Lucida Console" pitchFamily="49" charset="0"/>
                <a:ea typeface="GulimChe" pitchFamily="49" charset="-127"/>
              </a:rPr>
              <a:t>System.out.println</a:t>
            </a: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(s);</a:t>
            </a:r>
          </a:p>
          <a:p>
            <a:pPr>
              <a:lnSpc>
                <a:spcPct val="170000"/>
              </a:lnSpc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}</a:t>
            </a:r>
          </a:p>
          <a:p>
            <a:pPr>
              <a:lnSpc>
                <a:spcPct val="170000"/>
              </a:lnSpc>
              <a:buNone/>
            </a:pPr>
            <a:r>
              <a:rPr lang="en-US" sz="1400" dirty="0" smtClean="0">
                <a:latin typeface="Lucida Console" pitchFamily="49" charset="0"/>
                <a:ea typeface="GulimChe" pitchFamily="49" charset="-127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46237"/>
            <a:ext cx="9144000" cy="4526280"/>
          </a:xfrm>
        </p:spPr>
        <p:txBody>
          <a:bodyPr>
            <a:noAutofit/>
          </a:bodyPr>
          <a:lstStyle/>
          <a:p>
            <a:pPr>
              <a:lnSpc>
                <a:spcPct val="190000"/>
              </a:lnSpc>
              <a:buNone/>
            </a:pPr>
            <a:r>
              <a:rPr lang="en-US" sz="1200" dirty="0">
                <a:latin typeface="Lucida Console" pitchFamily="49" charset="0"/>
                <a:ea typeface="GulimChe" pitchFamily="49" charset="-127"/>
              </a:rPr>
              <a:t>import java.io.*;</a:t>
            </a:r>
          </a:p>
          <a:p>
            <a:pPr>
              <a:lnSpc>
                <a:spcPct val="190000"/>
              </a:lnSpc>
              <a:buNone/>
            </a:pPr>
            <a:r>
              <a:rPr lang="en-US" sz="1200" dirty="0">
                <a:latin typeface="Lucida Console" pitchFamily="49" charset="0"/>
                <a:ea typeface="GulimChe" pitchFamily="49" charset="-127"/>
              </a:rPr>
              <a:t>   import java.util.zip.*;</a:t>
            </a:r>
          </a:p>
          <a:p>
            <a:pPr>
              <a:lnSpc>
                <a:spcPct val="190000"/>
              </a:lnSpc>
              <a:buNone/>
            </a:pPr>
            <a:r>
              <a:rPr lang="en-US" sz="1200" dirty="0" smtClean="0">
                <a:latin typeface="Lucida Console" pitchFamily="49" charset="0"/>
                <a:ea typeface="GulimChe" pitchFamily="49" charset="-127"/>
              </a:rPr>
              <a:t>public </a:t>
            </a:r>
            <a:r>
              <a:rPr lang="en-US" sz="1200" dirty="0">
                <a:latin typeface="Lucida Console" pitchFamily="49" charset="0"/>
                <a:ea typeface="GulimChe" pitchFamily="49" charset="-127"/>
              </a:rPr>
              <a:t>class Streams{</a:t>
            </a:r>
          </a:p>
          <a:p>
            <a:pPr>
              <a:lnSpc>
                <a:spcPct val="190000"/>
              </a:lnSpc>
              <a:buNone/>
            </a:pPr>
            <a:r>
              <a:rPr lang="en-US" sz="1200" dirty="0" smtClean="0">
                <a:latin typeface="Lucida Console" pitchFamily="49" charset="0"/>
                <a:ea typeface="GulimChe" pitchFamily="49" charset="-127"/>
              </a:rPr>
              <a:t>public </a:t>
            </a:r>
            <a:r>
              <a:rPr lang="en-US" sz="1200" dirty="0">
                <a:latin typeface="Lucida Console" pitchFamily="49" charset="0"/>
                <a:ea typeface="GulimChe" pitchFamily="49" charset="-127"/>
              </a:rPr>
              <a:t>static void main(String[] </a:t>
            </a:r>
            <a:r>
              <a:rPr lang="en-US" sz="1200" dirty="0" err="1">
                <a:latin typeface="Lucida Console" pitchFamily="49" charset="0"/>
                <a:ea typeface="GulimChe" pitchFamily="49" charset="-127"/>
              </a:rPr>
              <a:t>args</a:t>
            </a:r>
            <a:r>
              <a:rPr lang="en-US" sz="1200" dirty="0">
                <a:latin typeface="Lucida Console" pitchFamily="49" charset="0"/>
                <a:ea typeface="GulimChe" pitchFamily="49" charset="-127"/>
              </a:rPr>
              <a:t>)  throws Exception  </a:t>
            </a:r>
            <a:r>
              <a:rPr lang="en-US" sz="1200" dirty="0" smtClean="0">
                <a:latin typeface="Lucida Console" pitchFamily="49" charset="0"/>
                <a:ea typeface="GulimChe" pitchFamily="49" charset="-127"/>
              </a:rPr>
              <a:t>{</a:t>
            </a:r>
            <a:endParaRPr lang="en-US" sz="1200" dirty="0">
              <a:latin typeface="Lucida Console" pitchFamily="49" charset="0"/>
              <a:ea typeface="GulimChe" pitchFamily="49" charset="-127"/>
            </a:endParaRPr>
          </a:p>
          <a:p>
            <a:pPr>
              <a:lnSpc>
                <a:spcPct val="190000"/>
              </a:lnSpc>
              <a:buNone/>
            </a:pPr>
            <a:r>
              <a:rPr lang="en-US" sz="1200" dirty="0">
                <a:latin typeface="Lucida Console" pitchFamily="49" charset="0"/>
                <a:ea typeface="GulimChe" pitchFamily="49" charset="-127"/>
              </a:rPr>
              <a:t>       </a:t>
            </a:r>
            <a:r>
              <a:rPr lang="en-US" sz="1200" dirty="0" err="1">
                <a:latin typeface="Lucida Console" pitchFamily="49" charset="0"/>
                <a:ea typeface="GulimChe" pitchFamily="49" charset="-127"/>
              </a:rPr>
              <a:t>FileInputStream</a:t>
            </a:r>
            <a:r>
              <a:rPr lang="en-US" sz="1200" dirty="0">
                <a:latin typeface="Lucida Console" pitchFamily="49" charset="0"/>
                <a:ea typeface="GulimChe" pitchFamily="49" charset="-127"/>
              </a:rPr>
              <a:t> in = new </a:t>
            </a:r>
            <a:r>
              <a:rPr lang="en-US" sz="1200" dirty="0" err="1">
                <a:latin typeface="Lucida Console" pitchFamily="49" charset="0"/>
                <a:ea typeface="GulimChe" pitchFamily="49" charset="-127"/>
              </a:rPr>
              <a:t>FileInputStream</a:t>
            </a:r>
            <a:r>
              <a:rPr lang="en-US" sz="1200" dirty="0">
                <a:latin typeface="Lucida Console" pitchFamily="49" charset="0"/>
                <a:ea typeface="GulimChe" pitchFamily="49" charset="-127"/>
              </a:rPr>
              <a:t>("C:/Users/Shahjahan </a:t>
            </a:r>
            <a:r>
              <a:rPr lang="en-US" sz="1200" dirty="0" err="1" smtClean="0">
                <a:latin typeface="Lucida Console" pitchFamily="49" charset="0"/>
                <a:ea typeface="GulimChe" pitchFamily="49" charset="-127"/>
              </a:rPr>
              <a:t>samoon</a:t>
            </a:r>
            <a:r>
              <a:rPr lang="en-US" sz="1200" dirty="0" smtClean="0">
                <a:latin typeface="Lucida Console" pitchFamily="49" charset="0"/>
                <a:ea typeface="GulimChe" pitchFamily="49" charset="-127"/>
              </a:rPr>
              <a:t>/Desktop/abc.txt</a:t>
            </a:r>
            <a:r>
              <a:rPr lang="en-US" sz="1200" dirty="0">
                <a:latin typeface="Lucida Console" pitchFamily="49" charset="0"/>
                <a:ea typeface="GulimChe" pitchFamily="49" charset="-127"/>
              </a:rPr>
              <a:t>");</a:t>
            </a:r>
          </a:p>
          <a:p>
            <a:pPr>
              <a:lnSpc>
                <a:spcPct val="190000"/>
              </a:lnSpc>
              <a:buNone/>
            </a:pPr>
            <a:r>
              <a:rPr lang="en-US" sz="1200" dirty="0">
                <a:latin typeface="Lucida Console" pitchFamily="49" charset="0"/>
                <a:ea typeface="GulimChe" pitchFamily="49" charset="-127"/>
              </a:rPr>
              <a:t>       </a:t>
            </a:r>
            <a:r>
              <a:rPr lang="en-US" sz="1200" dirty="0" err="1">
                <a:latin typeface="Lucida Console" pitchFamily="49" charset="0"/>
                <a:ea typeface="GulimChe" pitchFamily="49" charset="-127"/>
              </a:rPr>
              <a:t>ZipOutputStream</a:t>
            </a:r>
            <a:r>
              <a:rPr lang="en-US" sz="1200" dirty="0">
                <a:latin typeface="Lucida Console" pitchFamily="49" charset="0"/>
                <a:ea typeface="GulimChe" pitchFamily="49" charset="-127"/>
              </a:rPr>
              <a:t> out = new </a:t>
            </a:r>
            <a:r>
              <a:rPr lang="en-US" sz="1200" dirty="0" err="1">
                <a:latin typeface="Lucida Console" pitchFamily="49" charset="0"/>
                <a:ea typeface="GulimChe" pitchFamily="49" charset="-127"/>
              </a:rPr>
              <a:t>ZipOutputStream</a:t>
            </a:r>
            <a:r>
              <a:rPr lang="en-US" sz="1200" dirty="0">
                <a:latin typeface="Lucida Console" pitchFamily="49" charset="0"/>
                <a:ea typeface="GulimChe" pitchFamily="49" charset="-127"/>
              </a:rPr>
              <a:t>(new </a:t>
            </a:r>
            <a:r>
              <a:rPr lang="en-US" sz="1200" dirty="0" err="1">
                <a:latin typeface="Lucida Console" pitchFamily="49" charset="0"/>
                <a:ea typeface="GulimChe" pitchFamily="49" charset="-127"/>
              </a:rPr>
              <a:t>FileOutputStream</a:t>
            </a:r>
            <a:r>
              <a:rPr lang="en-US" sz="1200" dirty="0">
                <a:latin typeface="Lucida Console" pitchFamily="49" charset="0"/>
                <a:ea typeface="GulimChe" pitchFamily="49" charset="-127"/>
              </a:rPr>
              <a:t>("D:/tmp.zip"));</a:t>
            </a:r>
          </a:p>
          <a:p>
            <a:pPr>
              <a:lnSpc>
                <a:spcPct val="190000"/>
              </a:lnSpc>
              <a:buNone/>
            </a:pPr>
            <a:r>
              <a:rPr lang="en-US" sz="1200" dirty="0">
                <a:latin typeface="Lucida Console" pitchFamily="49" charset="0"/>
                <a:ea typeface="GulimChe" pitchFamily="49" charset="-127"/>
              </a:rPr>
              <a:t>                 </a:t>
            </a:r>
            <a:r>
              <a:rPr lang="en-US" sz="1200" dirty="0" err="1">
                <a:latin typeface="Lucida Console" pitchFamily="49" charset="0"/>
                <a:ea typeface="GulimChe" pitchFamily="49" charset="-127"/>
              </a:rPr>
              <a:t>out.putNextEntry</a:t>
            </a:r>
            <a:r>
              <a:rPr lang="en-US" sz="1200" dirty="0">
                <a:latin typeface="Lucida Console" pitchFamily="49" charset="0"/>
                <a:ea typeface="GulimChe" pitchFamily="49" charset="-127"/>
              </a:rPr>
              <a:t>(new </a:t>
            </a:r>
            <a:r>
              <a:rPr lang="en-US" sz="1200" dirty="0" err="1">
                <a:latin typeface="Lucida Console" pitchFamily="49" charset="0"/>
                <a:ea typeface="GulimChe" pitchFamily="49" charset="-127"/>
              </a:rPr>
              <a:t>ZipEntry</a:t>
            </a:r>
            <a:r>
              <a:rPr lang="en-US" sz="1200" dirty="0">
                <a:latin typeface="Lucida Console" pitchFamily="49" charset="0"/>
                <a:ea typeface="GulimChe" pitchFamily="49" charset="-127"/>
              </a:rPr>
              <a:t>("abc.txt")); </a:t>
            </a:r>
            <a:r>
              <a:rPr lang="en-US" sz="1200" dirty="0" smtClean="0">
                <a:latin typeface="Lucida Console" pitchFamily="49" charset="0"/>
                <a:ea typeface="GulimChe" pitchFamily="49" charset="-127"/>
              </a:rPr>
              <a:t>    </a:t>
            </a:r>
            <a:endParaRPr lang="en-US" sz="1200" dirty="0">
              <a:latin typeface="Lucida Console" pitchFamily="49" charset="0"/>
              <a:ea typeface="GulimChe" pitchFamily="49" charset="-127"/>
            </a:endParaRPr>
          </a:p>
          <a:p>
            <a:pPr>
              <a:lnSpc>
                <a:spcPct val="190000"/>
              </a:lnSpc>
              <a:buNone/>
            </a:pPr>
            <a:r>
              <a:rPr lang="en-US" sz="1200" dirty="0">
                <a:latin typeface="Lucida Console" pitchFamily="49" charset="0"/>
                <a:ea typeface="GulimChe" pitchFamily="49" charset="-127"/>
              </a:rPr>
              <a:t>        </a:t>
            </a:r>
            <a:r>
              <a:rPr lang="en-US" sz="1200" dirty="0" err="1">
                <a:latin typeface="Lucida Console" pitchFamily="49" charset="0"/>
                <a:ea typeface="GulimChe" pitchFamily="49" charset="-127"/>
              </a:rPr>
              <a:t>int</a:t>
            </a:r>
            <a:r>
              <a:rPr lang="en-US" sz="1200" dirty="0">
                <a:latin typeface="Lucida Console" pitchFamily="49" charset="0"/>
                <a:ea typeface="GulimChe" pitchFamily="49" charset="-127"/>
              </a:rPr>
              <a:t> count;</a:t>
            </a:r>
          </a:p>
          <a:p>
            <a:pPr>
              <a:lnSpc>
                <a:spcPct val="190000"/>
              </a:lnSpc>
              <a:buNone/>
            </a:pPr>
            <a:r>
              <a:rPr lang="en-US" sz="1200" dirty="0" smtClean="0">
                <a:latin typeface="Lucida Console" pitchFamily="49" charset="0"/>
                <a:ea typeface="GulimChe" pitchFamily="49" charset="-127"/>
              </a:rPr>
              <a:t>        </a:t>
            </a:r>
            <a:r>
              <a:rPr lang="en-US" sz="1200" dirty="0">
                <a:latin typeface="Lucida Console" pitchFamily="49" charset="0"/>
                <a:ea typeface="GulimChe" pitchFamily="49" charset="-127"/>
              </a:rPr>
              <a:t>while ((count = </a:t>
            </a:r>
            <a:r>
              <a:rPr lang="en-US" sz="1200" dirty="0" err="1">
                <a:latin typeface="Lucida Console" pitchFamily="49" charset="0"/>
                <a:ea typeface="GulimChe" pitchFamily="49" charset="-127"/>
              </a:rPr>
              <a:t>in.read</a:t>
            </a:r>
            <a:r>
              <a:rPr lang="en-US" sz="1200" dirty="0">
                <a:latin typeface="Lucida Console" pitchFamily="49" charset="0"/>
                <a:ea typeface="GulimChe" pitchFamily="49" charset="-127"/>
              </a:rPr>
              <a:t>()) != -1) {</a:t>
            </a:r>
          </a:p>
          <a:p>
            <a:pPr>
              <a:lnSpc>
                <a:spcPct val="190000"/>
              </a:lnSpc>
              <a:buNone/>
            </a:pPr>
            <a:r>
              <a:rPr lang="en-US" sz="1200" dirty="0">
                <a:latin typeface="Lucida Console" pitchFamily="49" charset="0"/>
                <a:ea typeface="GulimChe" pitchFamily="49" charset="-127"/>
              </a:rPr>
              <a:t>       </a:t>
            </a:r>
            <a:r>
              <a:rPr lang="en-US" sz="1200" dirty="0" smtClean="0">
                <a:latin typeface="Lucida Console" pitchFamily="49" charset="0"/>
                <a:ea typeface="GulimChe" pitchFamily="49" charset="-127"/>
              </a:rPr>
              <a:t>   </a:t>
            </a:r>
            <a:r>
              <a:rPr lang="en-US" sz="1200" dirty="0" err="1" smtClean="0">
                <a:latin typeface="Lucida Console" pitchFamily="49" charset="0"/>
                <a:ea typeface="GulimChe" pitchFamily="49" charset="-127"/>
              </a:rPr>
              <a:t>System.out.println</a:t>
            </a:r>
            <a:r>
              <a:rPr lang="en-US" sz="1200" dirty="0">
                <a:latin typeface="Lucida Console" pitchFamily="49" charset="0"/>
                <a:ea typeface="GulimChe" pitchFamily="49" charset="-127"/>
              </a:rPr>
              <a:t>();</a:t>
            </a:r>
          </a:p>
          <a:p>
            <a:pPr>
              <a:lnSpc>
                <a:spcPct val="190000"/>
              </a:lnSpc>
              <a:buNone/>
            </a:pPr>
            <a:r>
              <a:rPr lang="en-US" sz="1200" dirty="0" smtClean="0">
                <a:latin typeface="Lucida Console" pitchFamily="49" charset="0"/>
                <a:ea typeface="GulimChe" pitchFamily="49" charset="-127"/>
              </a:rPr>
              <a:t>          </a:t>
            </a:r>
            <a:r>
              <a:rPr lang="en-US" sz="1200" dirty="0" err="1" smtClean="0">
                <a:latin typeface="Lucida Console" pitchFamily="49" charset="0"/>
                <a:ea typeface="GulimChe" pitchFamily="49" charset="-127"/>
              </a:rPr>
              <a:t>out.write</a:t>
            </a:r>
            <a:r>
              <a:rPr lang="en-US" sz="1200" dirty="0" smtClean="0">
                <a:latin typeface="Lucida Console" pitchFamily="49" charset="0"/>
                <a:ea typeface="GulimChe" pitchFamily="49" charset="-127"/>
              </a:rPr>
              <a:t>(count</a:t>
            </a:r>
            <a:r>
              <a:rPr lang="en-US" sz="1200" dirty="0">
                <a:latin typeface="Lucida Console" pitchFamily="49" charset="0"/>
                <a:ea typeface="GulimChe" pitchFamily="49" charset="-127"/>
              </a:rPr>
              <a:t>);</a:t>
            </a:r>
          </a:p>
          <a:p>
            <a:pPr>
              <a:lnSpc>
                <a:spcPct val="190000"/>
              </a:lnSpc>
              <a:buNone/>
            </a:pPr>
            <a:r>
              <a:rPr lang="en-US" sz="1200" dirty="0">
                <a:latin typeface="Lucida Console" pitchFamily="49" charset="0"/>
                <a:ea typeface="GulimChe" pitchFamily="49" charset="-127"/>
              </a:rPr>
              <a:t>        </a:t>
            </a:r>
            <a:r>
              <a:rPr lang="en-US" sz="1200" dirty="0" smtClean="0">
                <a:latin typeface="Lucida Console" pitchFamily="49" charset="0"/>
                <a:ea typeface="GulimChe" pitchFamily="49" charset="-127"/>
              </a:rPr>
              <a:t>  }</a:t>
            </a:r>
            <a:endParaRPr lang="en-US" sz="1200" dirty="0">
              <a:latin typeface="Lucida Console" pitchFamily="49" charset="0"/>
              <a:ea typeface="GulimChe" pitchFamily="49" charset="-127"/>
            </a:endParaRPr>
          </a:p>
          <a:p>
            <a:pPr>
              <a:lnSpc>
                <a:spcPct val="190000"/>
              </a:lnSpc>
              <a:buNone/>
            </a:pPr>
            <a:r>
              <a:rPr lang="en-US" sz="1200" dirty="0">
                <a:latin typeface="Lucida Console" pitchFamily="49" charset="0"/>
                <a:ea typeface="GulimChe" pitchFamily="49" charset="-127"/>
              </a:rPr>
              <a:t>        </a:t>
            </a:r>
            <a:r>
              <a:rPr lang="en-US" sz="1200" dirty="0" err="1">
                <a:latin typeface="Lucida Console" pitchFamily="49" charset="0"/>
                <a:ea typeface="GulimChe" pitchFamily="49" charset="-127"/>
              </a:rPr>
              <a:t>out.close</a:t>
            </a:r>
            <a:r>
              <a:rPr lang="en-US" sz="1200" dirty="0" smtClean="0">
                <a:latin typeface="Lucida Console" pitchFamily="49" charset="0"/>
                <a:ea typeface="GulimChe" pitchFamily="49" charset="-127"/>
              </a:rPr>
              <a:t>();      </a:t>
            </a:r>
            <a:r>
              <a:rPr lang="en-US" sz="1200" dirty="0" err="1">
                <a:latin typeface="Lucida Console" pitchFamily="49" charset="0"/>
                <a:ea typeface="GulimChe" pitchFamily="49" charset="-127"/>
              </a:rPr>
              <a:t>in.close</a:t>
            </a:r>
            <a:r>
              <a:rPr lang="en-US" sz="1200" dirty="0">
                <a:latin typeface="Lucida Console" pitchFamily="49" charset="0"/>
                <a:ea typeface="GulimChe" pitchFamily="49" charset="-127"/>
              </a:rPr>
              <a:t>();</a:t>
            </a:r>
          </a:p>
          <a:p>
            <a:pPr>
              <a:lnSpc>
                <a:spcPct val="190000"/>
              </a:lnSpc>
              <a:buNone/>
            </a:pPr>
            <a:r>
              <a:rPr lang="en-US" sz="1200" dirty="0">
                <a:latin typeface="Lucida Console" pitchFamily="49" charset="0"/>
                <a:ea typeface="GulimChe" pitchFamily="49" charset="-127"/>
              </a:rPr>
              <a:t>        }</a:t>
            </a:r>
          </a:p>
          <a:p>
            <a:pPr>
              <a:lnSpc>
                <a:spcPct val="190000"/>
              </a:lnSpc>
              <a:buNone/>
            </a:pPr>
            <a:r>
              <a:rPr lang="en-US" sz="1200" dirty="0">
                <a:latin typeface="Lucida Console" pitchFamily="49" charset="0"/>
                <a:ea typeface="GulimChe" pitchFamily="49" charset="-127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4000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I/O Overview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r>
              <a:rPr lang="en-US" sz="2000" i="1">
                <a:latin typeface="Arial" panose="020B0604020202020204" pitchFamily="34" charset="0"/>
              </a:rPr>
              <a:t>I/O</a:t>
            </a:r>
            <a:r>
              <a:rPr lang="en-US" sz="2000">
                <a:latin typeface="Arial" panose="020B0604020202020204" pitchFamily="34" charset="0"/>
              </a:rPr>
              <a:t> = Input/Output</a:t>
            </a:r>
          </a:p>
          <a:p>
            <a:r>
              <a:rPr lang="en-US" sz="2000">
                <a:latin typeface="Arial" panose="020B0604020202020204" pitchFamily="34" charset="0"/>
              </a:rPr>
              <a:t>In this context it is input to and output from programs</a:t>
            </a:r>
          </a:p>
          <a:p>
            <a:r>
              <a:rPr lang="en-US" sz="2000">
                <a:latin typeface="Arial" panose="020B0604020202020204" pitchFamily="34" charset="0"/>
              </a:rPr>
              <a:t>Input can be from keyboard or a file</a:t>
            </a:r>
          </a:p>
          <a:p>
            <a:r>
              <a:rPr lang="en-US" sz="2000">
                <a:latin typeface="Arial" panose="020B0604020202020204" pitchFamily="34" charset="0"/>
              </a:rPr>
              <a:t>Output can be to display (screen) or a file</a:t>
            </a:r>
          </a:p>
          <a:p>
            <a:r>
              <a:rPr lang="en-US" sz="2000">
                <a:latin typeface="Arial" panose="020B0604020202020204" pitchFamily="34" charset="0"/>
              </a:rPr>
              <a:t>Advantages of file I/O</a:t>
            </a:r>
          </a:p>
          <a:p>
            <a:pPr lvl="1"/>
            <a:r>
              <a:rPr lang="en-US" sz="2000">
                <a:latin typeface="Arial" panose="020B0604020202020204" pitchFamily="34" charset="0"/>
              </a:rPr>
              <a:t>permanent copy</a:t>
            </a:r>
          </a:p>
          <a:p>
            <a:pPr lvl="1"/>
            <a:r>
              <a:rPr lang="en-US" sz="2000">
                <a:latin typeface="Arial" panose="020B0604020202020204" pitchFamily="34" charset="0"/>
              </a:rPr>
              <a:t>output from one program can be input to another</a:t>
            </a:r>
          </a:p>
          <a:p>
            <a:pPr lvl="1"/>
            <a:r>
              <a:rPr lang="en-US" sz="2000">
                <a:latin typeface="Arial" panose="020B0604020202020204" pitchFamily="34" charset="0"/>
              </a:rPr>
              <a:t>input can be automated (rather than entered  manually)</a:t>
            </a:r>
          </a:p>
          <a:p>
            <a:pPr lvl="1"/>
            <a:endParaRPr 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6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Streams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i="1"/>
              <a:t>Stream</a:t>
            </a:r>
            <a:r>
              <a:rPr lang="en-US" sz="2000"/>
              <a:t>: an object that either delivers data to its destination (screen, file, etc.) or that takes data from a source (keyboard, file, etc.)</a:t>
            </a:r>
          </a:p>
          <a:p>
            <a:pPr lvl="1"/>
            <a:r>
              <a:rPr lang="en-US" sz="2000"/>
              <a:t>it acts as a buffer between the data source and destination</a:t>
            </a:r>
          </a:p>
          <a:p>
            <a:r>
              <a:rPr lang="en-US" sz="2000" b="1" i="1"/>
              <a:t>Input stream</a:t>
            </a:r>
            <a:r>
              <a:rPr lang="en-US" sz="2000"/>
              <a:t>: a stream that provides input to a program</a:t>
            </a:r>
          </a:p>
          <a:p>
            <a:pPr lvl="1"/>
            <a:r>
              <a:rPr lang="en-US" sz="2000">
                <a:latin typeface="Courier New" panose="02070309020205020404" pitchFamily="49" charset="0"/>
              </a:rPr>
              <a:t>System.in</a:t>
            </a:r>
            <a:r>
              <a:rPr lang="en-US" sz="2000"/>
              <a:t> is an input stream</a:t>
            </a:r>
          </a:p>
          <a:p>
            <a:r>
              <a:rPr lang="en-US" sz="2000" b="1" i="1"/>
              <a:t>Output stream</a:t>
            </a:r>
            <a:r>
              <a:rPr lang="en-US" sz="2000"/>
              <a:t>: a stream that accepts output from a program</a:t>
            </a:r>
          </a:p>
          <a:p>
            <a:pPr lvl="1"/>
            <a:r>
              <a:rPr lang="en-US" sz="2000">
                <a:latin typeface="Courier New" panose="02070309020205020404" pitchFamily="49" charset="0"/>
              </a:rPr>
              <a:t>System.out</a:t>
            </a:r>
            <a:r>
              <a:rPr lang="en-US" sz="2000"/>
              <a:t> is an output stream</a:t>
            </a:r>
          </a:p>
          <a:p>
            <a:r>
              <a:rPr lang="en-US" sz="2000"/>
              <a:t>A stream connects a program to an I/O object</a:t>
            </a:r>
          </a:p>
          <a:p>
            <a:pPr lvl="1"/>
            <a:r>
              <a:rPr lang="en-US" sz="2000">
                <a:latin typeface="Courier New" panose="02070309020205020404" pitchFamily="49" charset="0"/>
              </a:rPr>
              <a:t>System.out</a:t>
            </a:r>
            <a:r>
              <a:rPr lang="en-US" sz="2000"/>
              <a:t> connects a program to the screen</a:t>
            </a:r>
          </a:p>
          <a:p>
            <a:pPr lvl="1"/>
            <a:r>
              <a:rPr lang="en-US" sz="2000">
                <a:latin typeface="Courier New" panose="02070309020205020404" pitchFamily="49" charset="0"/>
              </a:rPr>
              <a:t>System.in</a:t>
            </a:r>
            <a:r>
              <a:rPr lang="en-US" sz="2000"/>
              <a:t> connects a program to the keyboard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402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Binary Versus Text Files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i="1"/>
              <a:t>All</a:t>
            </a:r>
            <a:r>
              <a:rPr lang="en-US" sz="2000"/>
              <a:t> data and programs are ultimately just zeros and ones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each digit can have one of two values, hence </a:t>
            </a:r>
            <a:r>
              <a:rPr lang="en-US" sz="2000" i="1"/>
              <a:t>binary</a:t>
            </a:r>
          </a:p>
          <a:p>
            <a:pPr lvl="1">
              <a:lnSpc>
                <a:spcPct val="90000"/>
              </a:lnSpc>
            </a:pPr>
            <a:r>
              <a:rPr lang="en-US" sz="2000" i="1"/>
              <a:t>bit</a:t>
            </a:r>
            <a:r>
              <a:rPr lang="en-US" sz="2000"/>
              <a:t> is one binary digit</a:t>
            </a:r>
          </a:p>
          <a:p>
            <a:pPr lvl="1">
              <a:lnSpc>
                <a:spcPct val="90000"/>
              </a:lnSpc>
            </a:pPr>
            <a:r>
              <a:rPr lang="en-US" sz="2000" i="1"/>
              <a:t>byte</a:t>
            </a:r>
            <a:r>
              <a:rPr lang="en-US" sz="2000"/>
              <a:t> is a group of eight bits</a:t>
            </a:r>
          </a:p>
          <a:p>
            <a:pPr>
              <a:lnSpc>
                <a:spcPct val="90000"/>
              </a:lnSpc>
            </a:pPr>
            <a:r>
              <a:rPr lang="en-US" sz="2000" i="1">
                <a:solidFill>
                  <a:srgbClr val="FF3300"/>
                </a:solidFill>
              </a:rPr>
              <a:t>Text files</a:t>
            </a:r>
            <a:r>
              <a:rPr lang="en-US" sz="2000"/>
              <a:t>: the bits represent printable characters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one byte per character for ASCII, the most common code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for example, Java source files are text files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so is any file created with a "text editor"</a:t>
            </a:r>
          </a:p>
          <a:p>
            <a:pPr>
              <a:lnSpc>
                <a:spcPct val="90000"/>
              </a:lnSpc>
            </a:pPr>
            <a:r>
              <a:rPr lang="en-US" sz="2000" i="1">
                <a:solidFill>
                  <a:srgbClr val="FF3300"/>
                </a:solidFill>
              </a:rPr>
              <a:t>Binary files</a:t>
            </a:r>
            <a:r>
              <a:rPr lang="en-US" sz="2000"/>
              <a:t>: the bits represent other types of encoded information, such as executable instructions or numeric data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these files are easily read by the computer but not humans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they are </a:t>
            </a:r>
            <a:r>
              <a:rPr lang="en-US" sz="2000" i="1"/>
              <a:t>not</a:t>
            </a:r>
            <a:r>
              <a:rPr lang="en-US" sz="2000"/>
              <a:t> "printable" files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actually, you </a:t>
            </a:r>
            <a:r>
              <a:rPr lang="en-US" sz="2000" i="1"/>
              <a:t>can</a:t>
            </a:r>
            <a:r>
              <a:rPr lang="en-US" sz="2000"/>
              <a:t> print them, but they will be unintelligible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"printable" means "easily readable by humans when printed"</a:t>
            </a:r>
          </a:p>
        </p:txBody>
      </p:sp>
    </p:spTree>
    <p:extLst>
      <p:ext uri="{BB962C8B-B14F-4D97-AF65-F5344CB8AC3E}">
        <p14:creationId xmlns:p14="http://schemas.microsoft.com/office/powerpoint/2010/main" val="153911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Java: Text Versus Binary Files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3124200"/>
          </a:xfrm>
        </p:spPr>
        <p:txBody>
          <a:bodyPr/>
          <a:lstStyle/>
          <a:p>
            <a:r>
              <a:rPr lang="en-US" sz="2000"/>
              <a:t>Text files are more readable by humans</a:t>
            </a:r>
          </a:p>
          <a:p>
            <a:r>
              <a:rPr lang="en-US" sz="2000"/>
              <a:t>Binary files are more efficient</a:t>
            </a:r>
          </a:p>
          <a:p>
            <a:pPr lvl="1"/>
            <a:r>
              <a:rPr lang="en-US" sz="2000"/>
              <a:t>computers read and write binary files more easily than text</a:t>
            </a:r>
          </a:p>
          <a:p>
            <a:r>
              <a:rPr lang="en-US" sz="2000"/>
              <a:t>Java binary files are portable</a:t>
            </a:r>
          </a:p>
          <a:p>
            <a:pPr lvl="1"/>
            <a:r>
              <a:rPr lang="en-US" sz="2000"/>
              <a:t>they can be used by Java on different machines</a:t>
            </a:r>
          </a:p>
          <a:p>
            <a:pPr lvl="1"/>
            <a:r>
              <a:rPr lang="en-US" sz="2000"/>
              <a:t>Reading and writing binary files is normally done by a program</a:t>
            </a:r>
          </a:p>
          <a:p>
            <a:pPr lvl="1"/>
            <a:r>
              <a:rPr lang="en-US" sz="2000"/>
              <a:t>text files are used only to communicate with humans</a:t>
            </a:r>
          </a:p>
        </p:txBody>
      </p:sp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990600" y="4343400"/>
            <a:ext cx="3352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2000" u="sng" dirty="0"/>
              <a:t>Java Text Files</a:t>
            </a:r>
            <a:endParaRPr lang="en-US" sz="2000" dirty="0"/>
          </a:p>
          <a:p>
            <a:r>
              <a:rPr lang="en-US" sz="2000" dirty="0"/>
              <a:t>Source files</a:t>
            </a:r>
          </a:p>
          <a:p>
            <a:r>
              <a:rPr lang="en-US" sz="2000" dirty="0"/>
              <a:t>Occasionally input files</a:t>
            </a:r>
          </a:p>
          <a:p>
            <a:r>
              <a:rPr lang="en-US" sz="2000" dirty="0"/>
              <a:t>Occasionally output files</a:t>
            </a:r>
            <a:endParaRPr lang="en-US" sz="2000" u="sng" dirty="0"/>
          </a:p>
        </p:txBody>
      </p:sp>
      <p:sp>
        <p:nvSpPr>
          <p:cNvPr id="305157" name="Rectangle 5"/>
          <p:cNvSpPr>
            <a:spLocks noChangeArrowheads="1"/>
          </p:cNvSpPr>
          <p:nvPr/>
        </p:nvSpPr>
        <p:spPr bwMode="auto">
          <a:xfrm>
            <a:off x="4572000" y="4343400"/>
            <a:ext cx="3581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2000" u="sng"/>
              <a:t>Java Binary Files</a:t>
            </a:r>
            <a:endParaRPr lang="en-US" sz="2000"/>
          </a:p>
          <a:p>
            <a:r>
              <a:rPr lang="en-US" sz="2000"/>
              <a:t>Executable files (created by compiling source files)</a:t>
            </a:r>
          </a:p>
          <a:p>
            <a:r>
              <a:rPr lang="en-US" sz="2000"/>
              <a:t>Usually input files</a:t>
            </a:r>
          </a:p>
          <a:p>
            <a:r>
              <a:rPr lang="en-US" sz="2000"/>
              <a:t>Usually output files</a:t>
            </a:r>
            <a:endParaRPr lang="en-US" sz="2000" u="sng"/>
          </a:p>
        </p:txBody>
      </p:sp>
    </p:spTree>
    <p:extLst>
      <p:ext uri="{BB962C8B-B14F-4D97-AF65-F5344CB8AC3E}">
        <p14:creationId xmlns:p14="http://schemas.microsoft.com/office/powerpoint/2010/main" val="192867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Files vs. Binary Files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Number: 127 (decimal)</a:t>
            </a:r>
          </a:p>
          <a:p>
            <a:pPr lvl="1"/>
            <a:r>
              <a:rPr lang="en-US" sz="2000">
                <a:solidFill>
                  <a:srgbClr val="FF3300"/>
                </a:solidFill>
              </a:rPr>
              <a:t>Text file</a:t>
            </a:r>
          </a:p>
          <a:p>
            <a:pPr lvl="2"/>
            <a:r>
              <a:rPr lang="en-US" sz="2000"/>
              <a:t>Three bytes: “1”, “2”, “7”</a:t>
            </a:r>
          </a:p>
          <a:p>
            <a:pPr lvl="2"/>
            <a:r>
              <a:rPr lang="en-US" sz="2000"/>
              <a:t>ASCII (decimal): 49, 50, 55</a:t>
            </a:r>
          </a:p>
          <a:p>
            <a:pPr lvl="2"/>
            <a:r>
              <a:rPr lang="en-US" sz="2000"/>
              <a:t>ASCII (octal): 61, 62, 67</a:t>
            </a:r>
          </a:p>
          <a:p>
            <a:pPr lvl="2"/>
            <a:r>
              <a:rPr lang="en-US" sz="2000"/>
              <a:t>ASCII (binary): 00110001, 00110010, 00110111</a:t>
            </a:r>
          </a:p>
          <a:p>
            <a:pPr lvl="1"/>
            <a:r>
              <a:rPr lang="en-US" sz="2000">
                <a:solidFill>
                  <a:srgbClr val="FF3300"/>
                </a:solidFill>
              </a:rPr>
              <a:t>Binary file</a:t>
            </a:r>
            <a:r>
              <a:rPr lang="en-US" sz="2000"/>
              <a:t>: </a:t>
            </a:r>
          </a:p>
          <a:p>
            <a:pPr lvl="2"/>
            <a:r>
              <a:rPr lang="en-US" sz="2000"/>
              <a:t>One byte (</a:t>
            </a:r>
            <a:r>
              <a:rPr lang="en-US" sz="2000">
                <a:latin typeface="Courier New" panose="02070309020205020404" pitchFamily="49" charset="0"/>
              </a:rPr>
              <a:t>byte</a:t>
            </a:r>
            <a:r>
              <a:rPr lang="en-US" sz="2000"/>
              <a:t>)</a:t>
            </a:r>
            <a:r>
              <a:rPr lang="en-US" sz="2000" b="1"/>
              <a:t>:</a:t>
            </a:r>
            <a:r>
              <a:rPr lang="en-US" sz="2000"/>
              <a:t> 01111110 </a:t>
            </a:r>
          </a:p>
          <a:p>
            <a:pPr lvl="2"/>
            <a:r>
              <a:rPr lang="en-US" sz="2000"/>
              <a:t>Two bytes (</a:t>
            </a:r>
            <a:r>
              <a:rPr lang="en-US" sz="2000">
                <a:latin typeface="Courier New" panose="02070309020205020404" pitchFamily="49" charset="0"/>
              </a:rPr>
              <a:t>short</a:t>
            </a:r>
            <a:r>
              <a:rPr lang="en-US" sz="2000"/>
              <a:t>): 00000000 01111110</a:t>
            </a:r>
          </a:p>
          <a:p>
            <a:pPr lvl="2"/>
            <a:r>
              <a:rPr lang="en-US" sz="2000"/>
              <a:t>Four bytes (</a:t>
            </a:r>
            <a:r>
              <a:rPr lang="en-US" sz="2000">
                <a:latin typeface="Courier New" panose="02070309020205020404" pitchFamily="49" charset="0"/>
              </a:rPr>
              <a:t>int</a:t>
            </a:r>
            <a:r>
              <a:rPr lang="en-US" sz="2000"/>
              <a:t>): 00000000 00000000 00000000 01111110</a:t>
            </a:r>
          </a:p>
        </p:txBody>
      </p:sp>
    </p:spTree>
    <p:extLst>
      <p:ext uri="{BB962C8B-B14F-4D97-AF65-F5344CB8AC3E}">
        <p14:creationId xmlns:p14="http://schemas.microsoft.com/office/powerpoint/2010/main" val="427894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Buffering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FF3300"/>
                </a:solidFill>
              </a:rPr>
              <a:t>Not buffered</a:t>
            </a:r>
            <a:r>
              <a:rPr lang="en-US" sz="2000"/>
              <a:t>: each byte is read/written from/to disk as soon as possible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“little” delay for each byte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 disk operation per byte---higher overhead</a:t>
            </a: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FF3300"/>
                </a:solidFill>
              </a:rPr>
              <a:t>Buffered</a:t>
            </a:r>
            <a:r>
              <a:rPr lang="en-US" sz="2000"/>
              <a:t>: reading/writing in “chunks”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Some delay for some bytes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Assume 16-byte buffers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Reading: access the first 4 bytes, need to wait for all 16 bytes are read from disk to memory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Writing: save the first 4 bytes, need to wait for all 16 bytes before writing from memory to disk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 disk operation per a buffer of bytes---lower overhead</a:t>
            </a:r>
          </a:p>
          <a:p>
            <a:pPr lvl="1">
              <a:lnSpc>
                <a:spcPct val="9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828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430</TotalTime>
  <Words>1827</Words>
  <Application>Microsoft Office PowerPoint</Application>
  <PresentationFormat>On-screen Show (4:3)</PresentationFormat>
  <Paragraphs>453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GulimChe</vt:lpstr>
      <vt:lpstr>Arial</vt:lpstr>
      <vt:lpstr>Bookman Old Style</vt:lpstr>
      <vt:lpstr>Calibri</vt:lpstr>
      <vt:lpstr>Courier New</vt:lpstr>
      <vt:lpstr>Lucida Console</vt:lpstr>
      <vt:lpstr>Rockwell</vt:lpstr>
      <vt:lpstr>Segoe Script</vt:lpstr>
      <vt:lpstr>Times New Roman</vt:lpstr>
      <vt:lpstr>Wingdings</vt:lpstr>
      <vt:lpstr>Wingdings 2</vt:lpstr>
      <vt:lpstr>Foundry</vt:lpstr>
      <vt:lpstr>Understanding Java Streams </vt:lpstr>
      <vt:lpstr>Critical Skills</vt:lpstr>
      <vt:lpstr>Understanding Stream</vt:lpstr>
      <vt:lpstr>I/O Overview</vt:lpstr>
      <vt:lpstr>Streams</vt:lpstr>
      <vt:lpstr>Binary Versus Text Files</vt:lpstr>
      <vt:lpstr>Java: Text Versus Binary Files</vt:lpstr>
      <vt:lpstr>Text Files vs. Binary Files</vt:lpstr>
      <vt:lpstr>Buffering</vt:lpstr>
      <vt:lpstr>Byte Streams and Character Streams</vt:lpstr>
      <vt:lpstr>The Byte Stream Classes</vt:lpstr>
      <vt:lpstr>The Character Stream Classes</vt:lpstr>
      <vt:lpstr>The Predefined Streams</vt:lpstr>
      <vt:lpstr>Byte Stream Classes</vt:lpstr>
      <vt:lpstr>Character Stream Classes</vt:lpstr>
      <vt:lpstr>Read an array of bytes from the keyboard</vt:lpstr>
      <vt:lpstr>Demonstrate System.out.write()</vt:lpstr>
      <vt:lpstr>Reading and Writing Files Using Byte Streams</vt:lpstr>
      <vt:lpstr>PowerPoint Presentation</vt:lpstr>
      <vt:lpstr>Write and then read back binary data.</vt:lpstr>
      <vt:lpstr>Comparing two files</vt:lpstr>
      <vt:lpstr>Use a BufferedReader to read characters from the console.</vt:lpstr>
      <vt:lpstr>Read a string from console using a BufferedReader</vt:lpstr>
      <vt:lpstr>Demonstrate PrintWriter</vt:lpstr>
      <vt:lpstr>A simple key-to-disk utility that demonstrates a FileWriter</vt:lpstr>
      <vt:lpstr>A simple disk-to-screen utility that demonstrates a FileReader</vt:lpstr>
      <vt:lpstr>Object Serialization </vt:lpstr>
      <vt:lpstr>PowerPoint Presentation</vt:lpstr>
      <vt:lpstr>Object Deserialization </vt:lpstr>
      <vt:lpstr>Writing and reading compressed file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Java Streams</dc:title>
  <dc:creator>Muhammad</dc:creator>
  <cp:lastModifiedBy>hidaya</cp:lastModifiedBy>
  <cp:revision>56</cp:revision>
  <dcterms:created xsi:type="dcterms:W3CDTF">2013-03-30T16:02:19Z</dcterms:created>
  <dcterms:modified xsi:type="dcterms:W3CDTF">2014-03-13T05:57:27Z</dcterms:modified>
</cp:coreProperties>
</file>