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69" r:id="rId12"/>
    <p:sldId id="270" r:id="rId13"/>
    <p:sldId id="271" r:id="rId14"/>
    <p:sldId id="280" r:id="rId15"/>
    <p:sldId id="281" r:id="rId16"/>
    <p:sldId id="282" r:id="rId17"/>
    <p:sldId id="283" r:id="rId18"/>
    <p:sldId id="284" r:id="rId19"/>
    <p:sldId id="285" r:id="rId20"/>
    <p:sldId id="286" r:id="rId21"/>
    <p:sldId id="287" r:id="rId22"/>
    <p:sldId id="288" r:id="rId23"/>
    <p:sldId id="289" r:id="rId24"/>
    <p:sldId id="290" r:id="rId25"/>
    <p:sldId id="275" r:id="rId26"/>
    <p:sldId id="276" r:id="rId27"/>
    <p:sldId id="277" r:id="rId28"/>
    <p:sldId id="278" r:id="rId29"/>
    <p:sldId id="291" r:id="rId30"/>
    <p:sldId id="299" r:id="rId31"/>
    <p:sldId id="292" r:id="rId32"/>
    <p:sldId id="293" r:id="rId33"/>
    <p:sldId id="294" r:id="rId34"/>
    <p:sldId id="297" r:id="rId35"/>
    <p:sldId id="295" r:id="rId36"/>
    <p:sldId id="296"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EBB38-A190-47B0-9E1C-C53149DEFDE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140456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EBB38-A190-47B0-9E1C-C53149DEFDE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43200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EBB38-A190-47B0-9E1C-C53149DEFDE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180530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EBB38-A190-47B0-9E1C-C53149DEFDE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292800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BB38-A190-47B0-9E1C-C53149DEFDE3}"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299959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EBB38-A190-47B0-9E1C-C53149DEFDE3}"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376541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EBB38-A190-47B0-9E1C-C53149DEFDE3}" type="datetimeFigureOut">
              <a:rPr lang="en-US" smtClean="0"/>
              <a:t>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17802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EBB38-A190-47B0-9E1C-C53149DEFDE3}" type="datetimeFigureOut">
              <a:rPr lang="en-US" smtClean="0"/>
              <a:t>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274715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EBB38-A190-47B0-9E1C-C53149DEFDE3}" type="datetimeFigureOut">
              <a:rPr lang="en-US" smtClean="0"/>
              <a:t>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56906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BB38-A190-47B0-9E1C-C53149DEFDE3}"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355920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BB38-A190-47B0-9E1C-C53149DEFDE3}"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24DB-F7CC-4EFA-B3F7-7F3C766B17CB}" type="slidenum">
              <a:rPr lang="en-US" smtClean="0"/>
              <a:t>‹#›</a:t>
            </a:fld>
            <a:endParaRPr lang="en-US"/>
          </a:p>
        </p:txBody>
      </p:sp>
    </p:spTree>
    <p:extLst>
      <p:ext uri="{BB962C8B-B14F-4D97-AF65-F5344CB8AC3E}">
        <p14:creationId xmlns:p14="http://schemas.microsoft.com/office/powerpoint/2010/main" val="398909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BB38-A190-47B0-9E1C-C53149DEFDE3}" type="datetimeFigureOut">
              <a:rPr lang="en-US" smtClean="0"/>
              <a:t>2/18/2014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D24DB-F7CC-4EFA-B3F7-7F3C766B17CB}" type="slidenum">
              <a:rPr lang="en-US" smtClean="0"/>
              <a:t>‹#›</a:t>
            </a:fld>
            <a:endParaRPr lang="en-US"/>
          </a:p>
        </p:txBody>
      </p:sp>
    </p:spTree>
    <p:extLst>
      <p:ext uri="{BB962C8B-B14F-4D97-AF65-F5344CB8AC3E}">
        <p14:creationId xmlns:p14="http://schemas.microsoft.com/office/powerpoint/2010/main" val="46799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9183"/>
            <a:ext cx="10515600" cy="810531"/>
          </a:xfrm>
        </p:spPr>
        <p:txBody>
          <a:bodyPr/>
          <a:lstStyle/>
          <a:p>
            <a:r>
              <a:rPr lang="en-US" dirty="0" smtClean="0"/>
              <a:t>Inheritance</a:t>
            </a:r>
            <a:endParaRPr lang="en-US" dirty="0"/>
          </a:p>
        </p:txBody>
      </p:sp>
      <p:sp>
        <p:nvSpPr>
          <p:cNvPr id="5" name="Content Placeholder 4"/>
          <p:cNvSpPr>
            <a:spLocks noGrp="1"/>
          </p:cNvSpPr>
          <p:nvPr>
            <p:ph idx="1"/>
          </p:nvPr>
        </p:nvSpPr>
        <p:spPr>
          <a:xfrm>
            <a:off x="838200" y="1317171"/>
            <a:ext cx="10515600" cy="4859792"/>
          </a:xfrm>
        </p:spPr>
        <p:txBody>
          <a:bodyPr>
            <a:normAutofit/>
          </a:bodyPr>
          <a:lstStyle/>
          <a:p>
            <a:r>
              <a:rPr lang="en-US" sz="2400" dirty="0"/>
              <a:t>Inheritance is a mechanism </a:t>
            </a:r>
            <a:r>
              <a:rPr lang="en-US" sz="2400" dirty="0" smtClean="0"/>
              <a:t>where in </a:t>
            </a:r>
            <a:r>
              <a:rPr lang="en-US" sz="2400" dirty="0"/>
              <a:t>a new class is derived from an existing class</a:t>
            </a:r>
            <a:r>
              <a:rPr lang="en-US" sz="2400" dirty="0" smtClean="0"/>
              <a:t>.. </a:t>
            </a:r>
            <a:r>
              <a:rPr lang="en-US" sz="2400" dirty="0"/>
              <a:t>A class derived from another class is called a subclass, whereas the class from which a subclass is derived is called a superclass. A subclass can have only one superclass, whereas a superclass may have one or more subclasses. </a:t>
            </a:r>
            <a:endParaRPr lang="en-US" sz="2400" dirty="0" smtClean="0"/>
          </a:p>
          <a:p>
            <a:r>
              <a:rPr lang="en-US" sz="2400" dirty="0"/>
              <a:t>The keyword “extends” is used to derive a subclass from the </a:t>
            </a:r>
            <a:r>
              <a:rPr lang="en-US" sz="2400" dirty="0" smtClean="0"/>
              <a:t>superclass</a:t>
            </a:r>
            <a:endParaRPr lang="en-US" sz="2400" dirty="0"/>
          </a:p>
          <a:p>
            <a:r>
              <a:rPr lang="en-US" sz="2400" dirty="0"/>
              <a:t> </a:t>
            </a:r>
            <a:r>
              <a:rPr lang="en-US" sz="2400" dirty="0" smtClean="0"/>
              <a:t>In </a:t>
            </a:r>
            <a:r>
              <a:rPr lang="en-US" sz="2400" dirty="0"/>
              <a:t>Java, a subclass inherits the characteristics (properties and methods) of its superclass (ancestor). </a:t>
            </a:r>
            <a:r>
              <a:rPr lang="en-US" sz="2400" dirty="0" smtClean="0"/>
              <a:t>For </a:t>
            </a:r>
            <a:r>
              <a:rPr lang="en-US" sz="2400" dirty="0"/>
              <a:t>example, a vehicle is a superclass and a car is a subclass. The car (subclass) inherits all of the vehicle’s properties. The inheritance mechanism is very useful in code reuse</a:t>
            </a:r>
            <a:r>
              <a:rPr lang="en-US" sz="2400" dirty="0" smtClean="0"/>
              <a:t>. </a:t>
            </a:r>
          </a:p>
        </p:txBody>
      </p:sp>
    </p:spTree>
    <p:extLst>
      <p:ext uri="{BB962C8B-B14F-4D97-AF65-F5344CB8AC3E}">
        <p14:creationId xmlns:p14="http://schemas.microsoft.com/office/powerpoint/2010/main" val="1585153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3"/>
            <a:ext cx="10515600" cy="701675"/>
          </a:xfrm>
        </p:spPr>
        <p:txBody>
          <a:bodyPr>
            <a:normAutofit/>
          </a:bodyPr>
          <a:lstStyle/>
          <a:p>
            <a:r>
              <a:rPr lang="en-US" sz="4000" b="1" dirty="0"/>
              <a:t>is a' relationship and a 'has a' relationship in </a:t>
            </a:r>
            <a:r>
              <a:rPr lang="en-US" sz="4000" b="1" dirty="0" smtClean="0"/>
              <a:t>Java</a:t>
            </a:r>
            <a:endParaRPr lang="en-US" sz="4000" dirty="0"/>
          </a:p>
        </p:txBody>
      </p:sp>
      <p:sp>
        <p:nvSpPr>
          <p:cNvPr id="3" name="Content Placeholder 2"/>
          <p:cNvSpPr>
            <a:spLocks noGrp="1"/>
          </p:cNvSpPr>
          <p:nvPr>
            <p:ph idx="1"/>
          </p:nvPr>
        </p:nvSpPr>
        <p:spPr>
          <a:xfrm>
            <a:off x="838200" y="892628"/>
            <a:ext cx="10515600" cy="5284335"/>
          </a:xfrm>
        </p:spPr>
        <p:txBody>
          <a:bodyPr>
            <a:normAutofit fontScale="62500" lnSpcReduction="20000"/>
          </a:bodyPr>
          <a:lstStyle/>
          <a:p>
            <a:r>
              <a:rPr lang="en-US" dirty="0" smtClean="0"/>
              <a:t>The is a relationship is expressed with inheritance and has a relationship is expressed with composition.</a:t>
            </a:r>
          </a:p>
          <a:p>
            <a:r>
              <a:rPr lang="en-US" dirty="0" smtClean="0"/>
              <a:t>Both inheritance and composition allow you to place sub-objects inside your new class. Two of the main techniques for code reuse are class inheritance and object composition.</a:t>
            </a:r>
          </a:p>
          <a:p>
            <a:r>
              <a:rPr lang="en-US" dirty="0" smtClean="0"/>
              <a:t>e.g.,</a:t>
            </a:r>
          </a:p>
          <a:p>
            <a:r>
              <a:rPr lang="en-US" dirty="0" smtClean="0"/>
              <a:t>class Building {</a:t>
            </a:r>
          </a:p>
          <a:p>
            <a:r>
              <a:rPr lang="en-US" dirty="0" smtClean="0"/>
              <a:t>.......</a:t>
            </a:r>
          </a:p>
          <a:p>
            <a:r>
              <a:rPr lang="en-US" dirty="0" smtClean="0"/>
              <a:t>}</a:t>
            </a:r>
          </a:p>
          <a:p>
            <a:endParaRPr lang="en-US" dirty="0" smtClean="0"/>
          </a:p>
          <a:p>
            <a:r>
              <a:rPr lang="en-US" dirty="0" smtClean="0"/>
              <a:t>class House extends Building {</a:t>
            </a:r>
          </a:p>
          <a:p>
            <a:r>
              <a:rPr lang="en-US" dirty="0" smtClean="0"/>
              <a:t>.........</a:t>
            </a:r>
          </a:p>
          <a:p>
            <a:r>
              <a:rPr lang="en-US" dirty="0" smtClean="0"/>
              <a:t>}</a:t>
            </a:r>
          </a:p>
          <a:p>
            <a:r>
              <a:rPr lang="en-US" dirty="0" smtClean="0"/>
              <a:t>is a --- House is a Building</a:t>
            </a:r>
          </a:p>
          <a:p>
            <a:r>
              <a:rPr lang="en-US" dirty="0" smtClean="0"/>
              <a:t>has a -- House has a Kitchen</a:t>
            </a:r>
          </a:p>
          <a:p>
            <a:endParaRPr lang="en-US" dirty="0" smtClean="0"/>
          </a:p>
          <a:p>
            <a:r>
              <a:rPr lang="en-US" dirty="0" smtClean="0"/>
              <a:t>class House { </a:t>
            </a:r>
          </a:p>
          <a:p>
            <a:r>
              <a:rPr lang="en-US" dirty="0" smtClean="0"/>
              <a:t>      Kitchen kit = new Kitchen() ; .... </a:t>
            </a:r>
          </a:p>
          <a:p>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801764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838199" y="76200"/>
            <a:ext cx="5333999" cy="6100763"/>
          </a:xfrm>
        </p:spPr>
        <p:txBody>
          <a:bodyPr>
            <a:normAutofit lnSpcReduction="10000"/>
          </a:bodyPr>
          <a:lstStyle/>
          <a:p>
            <a:r>
              <a:rPr lang="en-US" sz="1400" dirty="0" smtClean="0"/>
              <a:t>class A {</a:t>
            </a:r>
          </a:p>
          <a:p>
            <a:r>
              <a:rPr lang="en-US" sz="1400" dirty="0" smtClean="0"/>
              <a:t>	</a:t>
            </a:r>
            <a:r>
              <a:rPr lang="en-US" sz="1400" dirty="0" err="1" smtClean="0"/>
              <a:t>int</a:t>
            </a:r>
            <a:r>
              <a:rPr lang="en-US" sz="1400" dirty="0" smtClean="0"/>
              <a:t> </a:t>
            </a:r>
            <a:r>
              <a:rPr lang="en-US" sz="1400" dirty="0" err="1" smtClean="0"/>
              <a:t>i</a:t>
            </a:r>
            <a:r>
              <a:rPr lang="en-US" sz="1400" dirty="0" smtClean="0"/>
              <a:t>, j;</a:t>
            </a:r>
          </a:p>
          <a:p>
            <a:r>
              <a:rPr lang="en-US" sz="1400" dirty="0" smtClean="0"/>
              <a:t>	void </a:t>
            </a:r>
            <a:r>
              <a:rPr lang="en-US" sz="1400" dirty="0" err="1" smtClean="0"/>
              <a:t>showij</a:t>
            </a:r>
            <a:r>
              <a:rPr lang="en-US" sz="1400" dirty="0" smtClean="0"/>
              <a:t>() {</a:t>
            </a:r>
          </a:p>
          <a:p>
            <a:r>
              <a:rPr lang="en-US" sz="1400" dirty="0" smtClean="0"/>
              <a:t>		</a:t>
            </a:r>
            <a:r>
              <a:rPr lang="en-US" sz="1400" dirty="0" err="1" smtClean="0"/>
              <a:t>System.out.println</a:t>
            </a:r>
            <a:r>
              <a:rPr lang="en-US" sz="1400" dirty="0" smtClean="0"/>
              <a:t>("</a:t>
            </a:r>
            <a:r>
              <a:rPr lang="en-US" sz="1400" dirty="0" err="1" smtClean="0"/>
              <a:t>i</a:t>
            </a:r>
            <a:r>
              <a:rPr lang="en-US" sz="1400" dirty="0" smtClean="0"/>
              <a:t> and j: " + </a:t>
            </a:r>
            <a:r>
              <a:rPr lang="en-US" sz="1400" dirty="0" err="1" smtClean="0"/>
              <a:t>i</a:t>
            </a:r>
            <a:r>
              <a:rPr lang="en-US" sz="1400" dirty="0" smtClean="0"/>
              <a:t> + " " + j);</a:t>
            </a:r>
          </a:p>
          <a:p>
            <a:r>
              <a:rPr lang="en-US" sz="1400" dirty="0" smtClean="0"/>
              <a:t>	}</a:t>
            </a:r>
          </a:p>
          <a:p>
            <a:r>
              <a:rPr lang="en-US" sz="1400" dirty="0" smtClean="0"/>
              <a:t>}</a:t>
            </a:r>
          </a:p>
          <a:p>
            <a:r>
              <a:rPr lang="en-US" sz="1400" dirty="0" smtClean="0"/>
              <a:t>// Create a subclass by extending class A.</a:t>
            </a:r>
          </a:p>
          <a:p>
            <a:r>
              <a:rPr lang="en-US" sz="1400" dirty="0" smtClean="0"/>
              <a:t>class B extends A {</a:t>
            </a:r>
          </a:p>
          <a:p>
            <a:r>
              <a:rPr lang="en-US" sz="1400" dirty="0" smtClean="0"/>
              <a:t>	</a:t>
            </a:r>
            <a:r>
              <a:rPr lang="en-US" sz="1400" dirty="0" err="1" smtClean="0"/>
              <a:t>int</a:t>
            </a:r>
            <a:r>
              <a:rPr lang="en-US" sz="1400" dirty="0" smtClean="0"/>
              <a:t> k;</a:t>
            </a:r>
          </a:p>
          <a:p>
            <a:r>
              <a:rPr lang="en-US" sz="1400" dirty="0" smtClean="0"/>
              <a:t>	void </a:t>
            </a:r>
            <a:r>
              <a:rPr lang="en-US" sz="1400" dirty="0" err="1" smtClean="0"/>
              <a:t>showk</a:t>
            </a:r>
            <a:r>
              <a:rPr lang="en-US" sz="1400" dirty="0" smtClean="0"/>
              <a:t>() {</a:t>
            </a:r>
          </a:p>
          <a:p>
            <a:r>
              <a:rPr lang="en-US" sz="1400" dirty="0" smtClean="0"/>
              <a:t>		</a:t>
            </a:r>
            <a:r>
              <a:rPr lang="en-US" sz="1400" dirty="0" err="1" smtClean="0"/>
              <a:t>System.out.println</a:t>
            </a:r>
            <a:r>
              <a:rPr lang="en-US" sz="1400" dirty="0" smtClean="0"/>
              <a:t>("k: " + k);</a:t>
            </a:r>
          </a:p>
          <a:p>
            <a:r>
              <a:rPr lang="en-US" sz="1400" dirty="0" smtClean="0"/>
              <a:t>	}</a:t>
            </a:r>
          </a:p>
          <a:p>
            <a:r>
              <a:rPr lang="en-US" sz="1400" dirty="0" smtClean="0"/>
              <a:t>	void sum() {</a:t>
            </a:r>
          </a:p>
          <a:p>
            <a:r>
              <a:rPr lang="en-US" sz="1400" dirty="0" smtClean="0"/>
              <a:t>		</a:t>
            </a:r>
            <a:r>
              <a:rPr lang="en-US" sz="1400" dirty="0" err="1" smtClean="0"/>
              <a:t>System.out.println</a:t>
            </a:r>
            <a:r>
              <a:rPr lang="en-US" sz="1400" dirty="0" smtClean="0"/>
              <a:t>("</a:t>
            </a:r>
            <a:r>
              <a:rPr lang="en-US" sz="1400" dirty="0" err="1" smtClean="0"/>
              <a:t>i+j+k</a:t>
            </a:r>
            <a:r>
              <a:rPr lang="en-US" sz="1400" dirty="0" smtClean="0"/>
              <a:t>: " + (</a:t>
            </a:r>
            <a:r>
              <a:rPr lang="en-US" sz="1400" dirty="0" err="1" smtClean="0"/>
              <a:t>i+j+k</a:t>
            </a:r>
            <a:r>
              <a:rPr lang="en-US" sz="1400" dirty="0" smtClean="0"/>
              <a:t>));</a:t>
            </a:r>
          </a:p>
          <a:p>
            <a:r>
              <a:rPr lang="en-US" sz="1400" dirty="0" smtClean="0"/>
              <a:t>	}</a:t>
            </a:r>
          </a:p>
          <a:p>
            <a:r>
              <a:rPr lang="en-US" sz="1400" dirty="0" smtClean="0"/>
              <a:t>}</a:t>
            </a:r>
          </a:p>
          <a:p>
            <a:r>
              <a:rPr lang="en-US" sz="1400" dirty="0" smtClean="0"/>
              <a:t>class </a:t>
            </a:r>
            <a:r>
              <a:rPr lang="en-US" sz="1400" dirty="0" err="1" smtClean="0"/>
              <a:t>SimpleInheritance</a:t>
            </a:r>
            <a:r>
              <a:rPr lang="en-US" sz="1400" dirty="0" smtClean="0"/>
              <a:t> {</a:t>
            </a:r>
          </a:p>
          <a:p>
            <a:r>
              <a:rPr lang="en-US" sz="1400" dirty="0" smtClean="0"/>
              <a:t>	public static void main(String </a:t>
            </a:r>
            <a:r>
              <a:rPr lang="en-US" sz="1400" dirty="0" err="1" smtClean="0"/>
              <a:t>args</a:t>
            </a:r>
            <a:r>
              <a:rPr lang="en-US" sz="1400" dirty="0" smtClean="0"/>
              <a:t>[]) {</a:t>
            </a:r>
          </a:p>
          <a:p>
            <a:r>
              <a:rPr lang="en-US" sz="1400" dirty="0" smtClean="0"/>
              <a:t>		A </a:t>
            </a:r>
            <a:r>
              <a:rPr lang="en-US" sz="1400" dirty="0" err="1" smtClean="0"/>
              <a:t>superOb</a:t>
            </a:r>
            <a:r>
              <a:rPr lang="en-US" sz="1400" dirty="0" smtClean="0"/>
              <a:t> = new A();</a:t>
            </a:r>
          </a:p>
          <a:p>
            <a:r>
              <a:rPr lang="en-US" sz="1400" dirty="0" smtClean="0"/>
              <a:t>		B </a:t>
            </a:r>
            <a:r>
              <a:rPr lang="en-US" sz="1400" dirty="0" err="1" smtClean="0"/>
              <a:t>subOb</a:t>
            </a:r>
            <a:r>
              <a:rPr lang="en-US" sz="1400" dirty="0" smtClean="0"/>
              <a:t> = new B();</a:t>
            </a:r>
          </a:p>
          <a:p>
            <a:endParaRPr lang="en-US" sz="1400" dirty="0" smtClean="0"/>
          </a:p>
          <a:p>
            <a:endParaRPr lang="en-US" sz="1400" dirty="0"/>
          </a:p>
        </p:txBody>
      </p:sp>
      <p:sp>
        <p:nvSpPr>
          <p:cNvPr id="11" name="Content Placeholder 10"/>
          <p:cNvSpPr>
            <a:spLocks noGrp="1"/>
          </p:cNvSpPr>
          <p:nvPr>
            <p:ph sz="half" idx="2"/>
          </p:nvPr>
        </p:nvSpPr>
        <p:spPr>
          <a:xfrm>
            <a:off x="6172199" y="76200"/>
            <a:ext cx="5540829" cy="6379029"/>
          </a:xfrm>
        </p:spPr>
        <p:txBody>
          <a:bodyPr>
            <a:noAutofit/>
          </a:bodyPr>
          <a:lstStyle/>
          <a:p>
            <a:r>
              <a:rPr lang="en-US" sz="1400" dirty="0" smtClean="0"/>
              <a:t>	// The superclass may be used by itself.</a:t>
            </a:r>
          </a:p>
          <a:p>
            <a:r>
              <a:rPr lang="en-US" sz="1400" dirty="0" smtClean="0"/>
              <a:t>		</a:t>
            </a:r>
            <a:r>
              <a:rPr lang="en-US" sz="1400" dirty="0" err="1" smtClean="0"/>
              <a:t>superOb.i</a:t>
            </a:r>
            <a:r>
              <a:rPr lang="en-US" sz="1400" dirty="0" smtClean="0"/>
              <a:t> = 10;</a:t>
            </a:r>
          </a:p>
          <a:p>
            <a:r>
              <a:rPr lang="en-US" sz="1400" dirty="0" smtClean="0"/>
              <a:t>		</a:t>
            </a:r>
            <a:r>
              <a:rPr lang="en-US" sz="1400" dirty="0" err="1" smtClean="0"/>
              <a:t>superOb.j</a:t>
            </a:r>
            <a:r>
              <a:rPr lang="en-US" sz="1400" dirty="0" smtClean="0"/>
              <a:t> = 20;</a:t>
            </a:r>
          </a:p>
          <a:p>
            <a:r>
              <a:rPr lang="en-US" sz="1400" dirty="0" smtClean="0"/>
              <a:t>		</a:t>
            </a:r>
            <a:r>
              <a:rPr lang="en-US" sz="1400" dirty="0" err="1" smtClean="0"/>
              <a:t>System.out.println</a:t>
            </a:r>
            <a:r>
              <a:rPr lang="en-US" sz="1400" dirty="0" smtClean="0"/>
              <a:t>("Contents of </a:t>
            </a:r>
            <a:r>
              <a:rPr lang="en-US" sz="1400" dirty="0" err="1" smtClean="0"/>
              <a:t>superOb</a:t>
            </a:r>
            <a:r>
              <a:rPr lang="en-US" sz="1400" dirty="0" smtClean="0"/>
              <a:t>: ");</a:t>
            </a:r>
          </a:p>
          <a:p>
            <a:r>
              <a:rPr lang="en-US" sz="1400" dirty="0" smtClean="0"/>
              <a:t>		</a:t>
            </a:r>
            <a:r>
              <a:rPr lang="en-US" sz="1400" dirty="0" err="1" smtClean="0"/>
              <a:t>superOb.showij</a:t>
            </a:r>
            <a:r>
              <a:rPr lang="en-US" sz="1400" dirty="0" smtClean="0"/>
              <a:t>();</a:t>
            </a:r>
          </a:p>
          <a:p>
            <a:r>
              <a:rPr lang="en-US" sz="1400" dirty="0" smtClean="0"/>
              <a:t>		</a:t>
            </a:r>
            <a:r>
              <a:rPr lang="en-US" sz="1400" dirty="0" err="1" smtClean="0"/>
              <a:t>System.out.println</a:t>
            </a:r>
            <a:r>
              <a:rPr lang="en-US" sz="1400" dirty="0" smtClean="0"/>
              <a:t>();</a:t>
            </a:r>
          </a:p>
          <a:p>
            <a:r>
              <a:rPr lang="en-US" sz="1400" dirty="0" smtClean="0"/>
              <a:t>/* The subclass has access to all public members of its superclass. */</a:t>
            </a:r>
          </a:p>
          <a:p>
            <a:r>
              <a:rPr lang="en-US" sz="1400" dirty="0" smtClean="0"/>
              <a:t>		</a:t>
            </a:r>
            <a:r>
              <a:rPr lang="en-US" sz="1400" dirty="0" err="1" smtClean="0"/>
              <a:t>subOb.i</a:t>
            </a:r>
            <a:r>
              <a:rPr lang="en-US" sz="1400" dirty="0" smtClean="0"/>
              <a:t> = 7;</a:t>
            </a:r>
          </a:p>
          <a:p>
            <a:r>
              <a:rPr lang="en-US" sz="1400" dirty="0" smtClean="0"/>
              <a:t>		</a:t>
            </a:r>
            <a:r>
              <a:rPr lang="en-US" sz="1400" dirty="0" err="1" smtClean="0"/>
              <a:t>subOb.j</a:t>
            </a:r>
            <a:r>
              <a:rPr lang="en-US" sz="1400" dirty="0" smtClean="0"/>
              <a:t> = 8;</a:t>
            </a:r>
          </a:p>
          <a:p>
            <a:r>
              <a:rPr lang="en-US" sz="1400" dirty="0" smtClean="0"/>
              <a:t>		</a:t>
            </a:r>
            <a:r>
              <a:rPr lang="en-US" sz="1400" dirty="0" err="1" smtClean="0"/>
              <a:t>subOb.k</a:t>
            </a:r>
            <a:r>
              <a:rPr lang="en-US" sz="1400" dirty="0" smtClean="0"/>
              <a:t> = 9;</a:t>
            </a:r>
          </a:p>
          <a:p>
            <a:r>
              <a:rPr lang="en-US" sz="1400" dirty="0" smtClean="0"/>
              <a:t>		</a:t>
            </a:r>
            <a:r>
              <a:rPr lang="en-US" sz="1400" dirty="0" err="1" smtClean="0"/>
              <a:t>System.out.println</a:t>
            </a:r>
            <a:r>
              <a:rPr lang="en-US" sz="1400" dirty="0" smtClean="0"/>
              <a:t>("Contents of </a:t>
            </a:r>
            <a:r>
              <a:rPr lang="en-US" sz="1400" dirty="0" err="1" smtClean="0"/>
              <a:t>subOb</a:t>
            </a:r>
            <a:r>
              <a:rPr lang="en-US" sz="1400" dirty="0" smtClean="0"/>
              <a:t>: ");</a:t>
            </a:r>
          </a:p>
          <a:p>
            <a:r>
              <a:rPr lang="en-US" sz="1400" dirty="0" smtClean="0"/>
              <a:t>		</a:t>
            </a:r>
            <a:r>
              <a:rPr lang="en-US" sz="1400" dirty="0" err="1" smtClean="0"/>
              <a:t>subOb.showij</a:t>
            </a:r>
            <a:r>
              <a:rPr lang="en-US" sz="1400" dirty="0" smtClean="0"/>
              <a:t>();</a:t>
            </a:r>
          </a:p>
          <a:p>
            <a:r>
              <a:rPr lang="en-US" sz="1400" dirty="0" smtClean="0"/>
              <a:t>		</a:t>
            </a:r>
            <a:r>
              <a:rPr lang="en-US" sz="1400" dirty="0" err="1" smtClean="0"/>
              <a:t>subOb.showk</a:t>
            </a:r>
            <a:r>
              <a:rPr lang="en-US" sz="1400" dirty="0" smtClean="0"/>
              <a:t>();</a:t>
            </a:r>
          </a:p>
          <a:p>
            <a:r>
              <a:rPr lang="en-US" sz="1400" dirty="0" smtClean="0"/>
              <a:t>		</a:t>
            </a:r>
            <a:r>
              <a:rPr lang="en-US" sz="1400" dirty="0" err="1" smtClean="0"/>
              <a:t>System.out.println</a:t>
            </a:r>
            <a:r>
              <a:rPr lang="en-US" sz="1400" dirty="0" smtClean="0"/>
              <a:t>();</a:t>
            </a:r>
          </a:p>
          <a:p>
            <a:r>
              <a:rPr lang="en-US" sz="1400" dirty="0" smtClean="0"/>
              <a:t>		</a:t>
            </a:r>
            <a:r>
              <a:rPr lang="en-US" sz="1400" dirty="0" err="1" smtClean="0"/>
              <a:t>System.out.println</a:t>
            </a:r>
            <a:r>
              <a:rPr lang="en-US" sz="1400" dirty="0" smtClean="0"/>
              <a:t>("Sum of </a:t>
            </a:r>
            <a:r>
              <a:rPr lang="en-US" sz="1400" dirty="0" err="1" smtClean="0"/>
              <a:t>i</a:t>
            </a:r>
            <a:r>
              <a:rPr lang="en-US" sz="1400" dirty="0" smtClean="0"/>
              <a:t>, j and k in </a:t>
            </a:r>
            <a:r>
              <a:rPr lang="en-US" sz="1400" dirty="0" err="1" smtClean="0"/>
              <a:t>subOb</a:t>
            </a:r>
            <a:r>
              <a:rPr lang="en-US" sz="1400" dirty="0" smtClean="0"/>
              <a:t>:");</a:t>
            </a:r>
          </a:p>
          <a:p>
            <a:r>
              <a:rPr lang="en-US" sz="1400" dirty="0" smtClean="0"/>
              <a:t>		</a:t>
            </a:r>
            <a:r>
              <a:rPr lang="en-US" sz="1400" dirty="0" err="1" smtClean="0"/>
              <a:t>subOb.sum</a:t>
            </a:r>
            <a:r>
              <a:rPr lang="en-US" sz="1400" dirty="0" smtClean="0"/>
              <a:t>();</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727009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Define Last Example</a:t>
            </a:r>
            <a:endParaRPr lang="en-US" dirty="0"/>
          </a:p>
        </p:txBody>
      </p:sp>
      <p:sp>
        <p:nvSpPr>
          <p:cNvPr id="6" name="Content Placeholder 5"/>
          <p:cNvSpPr>
            <a:spLocks noGrp="1"/>
          </p:cNvSpPr>
          <p:nvPr>
            <p:ph idx="1"/>
          </p:nvPr>
        </p:nvSpPr>
        <p:spPr/>
        <p:txBody>
          <a:bodyPr>
            <a:normAutofit fontScale="62500" lnSpcReduction="20000"/>
          </a:bodyPr>
          <a:lstStyle/>
          <a:p>
            <a:r>
              <a:rPr lang="en-US" dirty="0" smtClean="0"/>
              <a:t>The output from this program is shown here:</a:t>
            </a:r>
          </a:p>
          <a:p>
            <a:endParaRPr lang="en-US" dirty="0" smtClean="0"/>
          </a:p>
          <a:p>
            <a:r>
              <a:rPr lang="en-US" dirty="0" smtClean="0"/>
              <a:t>Contents of </a:t>
            </a:r>
            <a:r>
              <a:rPr lang="en-US" dirty="0" err="1" smtClean="0"/>
              <a:t>superOb</a:t>
            </a:r>
            <a:r>
              <a:rPr lang="en-US" dirty="0" smtClean="0"/>
              <a:t>:</a:t>
            </a:r>
          </a:p>
          <a:p>
            <a:r>
              <a:rPr lang="en-US" dirty="0" err="1" smtClean="0"/>
              <a:t>i</a:t>
            </a:r>
            <a:r>
              <a:rPr lang="en-US" dirty="0" smtClean="0"/>
              <a:t> and j: 10 20</a:t>
            </a:r>
          </a:p>
          <a:p>
            <a:endParaRPr lang="en-US" dirty="0" smtClean="0"/>
          </a:p>
          <a:p>
            <a:r>
              <a:rPr lang="en-US" dirty="0" smtClean="0"/>
              <a:t>Contents of </a:t>
            </a:r>
            <a:r>
              <a:rPr lang="en-US" dirty="0" err="1" smtClean="0"/>
              <a:t>subOb</a:t>
            </a:r>
            <a:r>
              <a:rPr lang="en-US" dirty="0" smtClean="0"/>
              <a:t>:</a:t>
            </a:r>
          </a:p>
          <a:p>
            <a:r>
              <a:rPr lang="en-US" dirty="0" err="1" smtClean="0"/>
              <a:t>i</a:t>
            </a:r>
            <a:r>
              <a:rPr lang="en-US" dirty="0" smtClean="0"/>
              <a:t> and j: 7 8</a:t>
            </a:r>
          </a:p>
          <a:p>
            <a:r>
              <a:rPr lang="en-US" dirty="0" smtClean="0"/>
              <a:t>k: 9</a:t>
            </a:r>
          </a:p>
          <a:p>
            <a:endParaRPr lang="en-US" dirty="0" smtClean="0"/>
          </a:p>
          <a:p>
            <a:r>
              <a:rPr lang="en-US" dirty="0" smtClean="0"/>
              <a:t>Sum of </a:t>
            </a:r>
            <a:r>
              <a:rPr lang="en-US" dirty="0" err="1" smtClean="0"/>
              <a:t>i</a:t>
            </a:r>
            <a:r>
              <a:rPr lang="en-US" dirty="0" smtClean="0"/>
              <a:t>, j and k in </a:t>
            </a:r>
            <a:r>
              <a:rPr lang="en-US" dirty="0" err="1" smtClean="0"/>
              <a:t>subOb</a:t>
            </a:r>
            <a:r>
              <a:rPr lang="en-US" dirty="0" smtClean="0"/>
              <a:t>:</a:t>
            </a:r>
          </a:p>
          <a:p>
            <a:r>
              <a:rPr lang="en-US" dirty="0" err="1" smtClean="0"/>
              <a:t>i+j+k</a:t>
            </a:r>
            <a:r>
              <a:rPr lang="en-US" dirty="0" smtClean="0"/>
              <a:t>: 24</a:t>
            </a:r>
          </a:p>
          <a:p>
            <a:endParaRPr lang="en-US" dirty="0" smtClean="0"/>
          </a:p>
          <a:p>
            <a:r>
              <a:rPr lang="en-US" dirty="0" smtClean="0"/>
              <a:t>As you can see, the </a:t>
            </a:r>
            <a:r>
              <a:rPr lang="en-US" dirty="0" err="1" smtClean="0"/>
              <a:t>subclassB</a:t>
            </a:r>
            <a:r>
              <a:rPr lang="en-US" dirty="0" smtClean="0"/>
              <a:t> includes all of the members of its superclass, A. This is why </a:t>
            </a:r>
            <a:r>
              <a:rPr lang="en-US" dirty="0" err="1" smtClean="0"/>
              <a:t>subObcan</a:t>
            </a:r>
            <a:r>
              <a:rPr lang="en-US" dirty="0" smtClean="0"/>
              <a:t> access </a:t>
            </a:r>
            <a:r>
              <a:rPr lang="en-US" dirty="0" err="1" smtClean="0"/>
              <a:t>i</a:t>
            </a:r>
            <a:r>
              <a:rPr lang="en-US" dirty="0" smtClean="0"/>
              <a:t> and j and call </a:t>
            </a:r>
            <a:r>
              <a:rPr lang="en-US" dirty="0" err="1" smtClean="0"/>
              <a:t>showij</a:t>
            </a:r>
            <a:r>
              <a:rPr lang="en-US" dirty="0" smtClean="0"/>
              <a:t>( ). Also, inside sum( ) , </a:t>
            </a:r>
            <a:r>
              <a:rPr lang="en-US" dirty="0" err="1" smtClean="0"/>
              <a:t>i</a:t>
            </a:r>
            <a:r>
              <a:rPr lang="en-US" dirty="0" smtClean="0"/>
              <a:t> and j can be referred to directly, as if they were part of B</a:t>
            </a:r>
            <a:endParaRPr lang="en-US" dirty="0"/>
          </a:p>
        </p:txBody>
      </p:sp>
    </p:spTree>
    <p:extLst>
      <p:ext uri="{BB962C8B-B14F-4D97-AF65-F5344CB8AC3E}">
        <p14:creationId xmlns:p14="http://schemas.microsoft.com/office/powerpoint/2010/main" val="207286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When Constructors Are Called</a:t>
            </a:r>
            <a:endParaRPr lang="en-US"/>
          </a:p>
        </p:txBody>
      </p:sp>
      <p:sp>
        <p:nvSpPr>
          <p:cNvPr id="3" name="Content Placeholder 2"/>
          <p:cNvSpPr>
            <a:spLocks noGrp="1"/>
          </p:cNvSpPr>
          <p:nvPr>
            <p:ph sz="half" idx="1"/>
          </p:nvPr>
        </p:nvSpPr>
        <p:spPr/>
        <p:txBody>
          <a:bodyPr>
            <a:normAutofit fontScale="55000" lnSpcReduction="20000"/>
          </a:bodyPr>
          <a:lstStyle/>
          <a:p>
            <a:r>
              <a:rPr lang="en-US" dirty="0" smtClean="0"/>
              <a:t>// Create a super class.</a:t>
            </a:r>
          </a:p>
          <a:p>
            <a:r>
              <a:rPr lang="en-US" dirty="0" smtClean="0"/>
              <a:t>class A {</a:t>
            </a:r>
          </a:p>
          <a:p>
            <a:r>
              <a:rPr lang="en-US" dirty="0" smtClean="0"/>
              <a:t>	A() {</a:t>
            </a:r>
          </a:p>
          <a:p>
            <a:r>
              <a:rPr lang="en-US" dirty="0" smtClean="0"/>
              <a:t>		</a:t>
            </a:r>
            <a:r>
              <a:rPr lang="en-US" dirty="0" err="1" smtClean="0"/>
              <a:t>System.out.println</a:t>
            </a:r>
            <a:r>
              <a:rPr lang="en-US" dirty="0" smtClean="0"/>
              <a:t>("Inside A's constructor.");</a:t>
            </a:r>
          </a:p>
          <a:p>
            <a:r>
              <a:rPr lang="en-US" dirty="0" smtClean="0"/>
              <a:t>	}</a:t>
            </a:r>
          </a:p>
          <a:p>
            <a:r>
              <a:rPr lang="en-US" dirty="0" smtClean="0"/>
              <a:t>}</a:t>
            </a:r>
          </a:p>
          <a:p>
            <a:endParaRPr lang="en-US" dirty="0" smtClean="0"/>
          </a:p>
          <a:p>
            <a:r>
              <a:rPr lang="en-US" dirty="0" smtClean="0"/>
              <a:t>// Create a subclass by extending class A.</a:t>
            </a:r>
          </a:p>
          <a:p>
            <a:r>
              <a:rPr lang="en-US" dirty="0" smtClean="0"/>
              <a:t>class B extends A {</a:t>
            </a:r>
          </a:p>
          <a:p>
            <a:r>
              <a:rPr lang="en-US" dirty="0" smtClean="0"/>
              <a:t>	B() {</a:t>
            </a:r>
          </a:p>
          <a:p>
            <a:r>
              <a:rPr lang="en-US" dirty="0" smtClean="0"/>
              <a:t>		</a:t>
            </a:r>
            <a:r>
              <a:rPr lang="en-US" dirty="0" err="1" smtClean="0"/>
              <a:t>System.out.println</a:t>
            </a:r>
            <a:r>
              <a:rPr lang="en-US" dirty="0" smtClean="0"/>
              <a:t>("Inside B's constructor.");</a:t>
            </a:r>
          </a:p>
          <a:p>
            <a:r>
              <a:rPr lang="en-US" dirty="0" smtClean="0"/>
              <a:t>	}</a:t>
            </a:r>
          </a:p>
          <a:p>
            <a:r>
              <a:rPr lang="en-US" dirty="0" smtClean="0"/>
              <a:t>}</a:t>
            </a:r>
          </a:p>
          <a:p>
            <a:endParaRPr lang="en-US" dirty="0" smtClean="0"/>
          </a:p>
        </p:txBody>
      </p:sp>
      <p:sp>
        <p:nvSpPr>
          <p:cNvPr id="5" name="Content Placeholder 4"/>
          <p:cNvSpPr>
            <a:spLocks noGrp="1"/>
          </p:cNvSpPr>
          <p:nvPr>
            <p:ph sz="half" idx="2"/>
          </p:nvPr>
        </p:nvSpPr>
        <p:spPr/>
        <p:txBody>
          <a:bodyPr>
            <a:normAutofit fontScale="55000" lnSpcReduction="20000"/>
          </a:bodyPr>
          <a:lstStyle/>
          <a:p>
            <a:r>
              <a:rPr lang="en-US" dirty="0" smtClean="0"/>
              <a:t>// Create another subclass by extending B.</a:t>
            </a:r>
          </a:p>
          <a:p>
            <a:r>
              <a:rPr lang="en-US" dirty="0" smtClean="0"/>
              <a:t>class C extends B {</a:t>
            </a:r>
          </a:p>
          <a:p>
            <a:r>
              <a:rPr lang="en-US" dirty="0" smtClean="0"/>
              <a:t>	C() {</a:t>
            </a:r>
          </a:p>
          <a:p>
            <a:r>
              <a:rPr lang="en-US" dirty="0" smtClean="0"/>
              <a:t>		</a:t>
            </a:r>
            <a:r>
              <a:rPr lang="en-US" dirty="0" err="1" smtClean="0"/>
              <a:t>System.out.println</a:t>
            </a:r>
            <a:r>
              <a:rPr lang="en-US" dirty="0" smtClean="0"/>
              <a:t>("Inside C's constructor.");</a:t>
            </a:r>
          </a:p>
          <a:p>
            <a:r>
              <a:rPr lang="en-US" dirty="0" smtClean="0"/>
              <a:t>	}</a:t>
            </a:r>
          </a:p>
          <a:p>
            <a:r>
              <a:rPr lang="en-US" dirty="0" smtClean="0"/>
              <a:t>}</a:t>
            </a:r>
          </a:p>
          <a:p>
            <a:endParaRPr lang="en-US" dirty="0" smtClean="0"/>
          </a:p>
          <a:p>
            <a:r>
              <a:rPr lang="en-US" dirty="0" smtClean="0"/>
              <a:t>class </a:t>
            </a:r>
            <a:r>
              <a:rPr lang="en-US" dirty="0" err="1" smtClean="0"/>
              <a:t>CallingCons</a:t>
            </a:r>
            <a:r>
              <a:rPr lang="en-US" dirty="0" smtClean="0"/>
              <a:t> {</a:t>
            </a:r>
          </a:p>
          <a:p>
            <a:r>
              <a:rPr lang="en-US" dirty="0" smtClean="0"/>
              <a:t>	public static void main(String </a:t>
            </a:r>
            <a:r>
              <a:rPr lang="en-US" dirty="0" err="1" smtClean="0"/>
              <a:t>args</a:t>
            </a:r>
            <a:r>
              <a:rPr lang="en-US" dirty="0" smtClean="0"/>
              <a:t>[]) {</a:t>
            </a:r>
          </a:p>
          <a:p>
            <a:r>
              <a:rPr lang="en-US" dirty="0" smtClean="0"/>
              <a:t>		C </a:t>
            </a:r>
            <a:r>
              <a:rPr lang="en-US" dirty="0" err="1" smtClean="0"/>
              <a:t>c</a:t>
            </a:r>
            <a:r>
              <a:rPr lang="en-US" dirty="0" smtClean="0"/>
              <a:t> = new C();</a:t>
            </a:r>
          </a:p>
          <a:p>
            <a:r>
              <a:rPr lang="en-US" dirty="0" smtClean="0"/>
              <a:t>	}</a:t>
            </a:r>
          </a:p>
          <a:p>
            <a:r>
              <a:rPr lang="en-US" dirty="0" smtClean="0"/>
              <a:t>}</a:t>
            </a:r>
          </a:p>
          <a:p>
            <a:endParaRPr lang="en-US" dirty="0"/>
          </a:p>
        </p:txBody>
      </p:sp>
    </p:spTree>
    <p:extLst>
      <p:ext uri="{BB962C8B-B14F-4D97-AF65-F5344CB8AC3E}">
        <p14:creationId xmlns:p14="http://schemas.microsoft.com/office/powerpoint/2010/main" val="276070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981200" y="762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i="1">
                <a:solidFill>
                  <a:schemeClr val="accent2"/>
                </a:solidFill>
                <a:latin typeface="Arial Black" panose="020B0A04020102020204" pitchFamily="34" charset="0"/>
              </a:rPr>
              <a:t>METHOD OVERRIDING</a:t>
            </a:r>
          </a:p>
        </p:txBody>
      </p:sp>
      <p:sp>
        <p:nvSpPr>
          <p:cNvPr id="2051" name="Text Box 3"/>
          <p:cNvSpPr txBox="1">
            <a:spLocks noChangeArrowheads="1"/>
          </p:cNvSpPr>
          <p:nvPr/>
        </p:nvSpPr>
        <p:spPr bwMode="auto">
          <a:xfrm>
            <a:off x="1524000" y="609601"/>
            <a:ext cx="91440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AutoNum type="arabicPeriod"/>
            </a:pPr>
            <a:r>
              <a:rPr lang="en-US" b="1" i="1" dirty="0">
                <a:latin typeface="Arial" panose="020B0604020202020204" pitchFamily="34" charset="0"/>
              </a:rPr>
              <a:t>Sub class can override the methods defined by the super class.</a:t>
            </a:r>
          </a:p>
          <a:p>
            <a:pPr eaLnBrk="1" hangingPunct="1">
              <a:spcBef>
                <a:spcPct val="50000"/>
              </a:spcBef>
              <a:buFontTx/>
              <a:buAutoNum type="arabicPeriod"/>
            </a:pPr>
            <a:r>
              <a:rPr lang="en-US" b="1" i="1" dirty="0">
                <a:latin typeface="Arial" panose="020B0604020202020204" pitchFamily="34" charset="0"/>
              </a:rPr>
              <a:t>Overridden Methods in the sub classes should have same name, same signature , same return type and may have either the same or higher scope than super class method.</a:t>
            </a:r>
          </a:p>
          <a:p>
            <a:pPr eaLnBrk="1" hangingPunct="1">
              <a:spcBef>
                <a:spcPct val="50000"/>
              </a:spcBef>
              <a:buFontTx/>
              <a:buAutoNum type="arabicPeriod"/>
            </a:pPr>
            <a:r>
              <a:rPr lang="en-US" b="1" i="1" dirty="0">
                <a:latin typeface="Arial" panose="020B0604020202020204" pitchFamily="34" charset="0"/>
              </a:rPr>
              <a:t>Java implements Run Time Polymorphism/ Dynamic Method Dispatch by Method Overriding</a:t>
            </a:r>
            <a:r>
              <a:rPr lang="en-US" b="1" i="1" dirty="0" smtClean="0">
                <a:latin typeface="Arial" panose="020B0604020202020204" pitchFamily="34" charset="0"/>
              </a:rPr>
              <a:t>.</a:t>
            </a:r>
            <a:endParaRPr lang="en-US" b="1" i="1" dirty="0">
              <a:solidFill>
                <a:srgbClr val="FF0000"/>
              </a:solidFill>
              <a:latin typeface="Arial" panose="020B0604020202020204" pitchFamily="34" charset="0"/>
            </a:endParaRPr>
          </a:p>
          <a:p>
            <a:pPr eaLnBrk="1" hangingPunct="1">
              <a:spcBef>
                <a:spcPct val="50000"/>
              </a:spcBef>
              <a:buFontTx/>
              <a:buAutoNum type="arabicPeriod"/>
            </a:pPr>
            <a:r>
              <a:rPr lang="en-US" b="1" i="1" dirty="0">
                <a:latin typeface="Arial" panose="020B0604020202020204" pitchFamily="34" charset="0"/>
              </a:rPr>
              <a:t>Call to Overridden Methods is Resolved at Run Time.</a:t>
            </a:r>
          </a:p>
          <a:p>
            <a:pPr eaLnBrk="1" hangingPunct="1">
              <a:spcBef>
                <a:spcPct val="50000"/>
              </a:spcBef>
              <a:buFontTx/>
              <a:buAutoNum type="arabicPeriod"/>
            </a:pPr>
            <a:r>
              <a:rPr lang="en-US" b="1" i="1" dirty="0">
                <a:latin typeface="Arial" panose="020B0604020202020204" pitchFamily="34" charset="0"/>
              </a:rPr>
              <a:t>Call to a overridden method is not decided by the type of reference variable  Rather by the type of the object where reference variable is pointing.</a:t>
            </a:r>
          </a:p>
          <a:p>
            <a:pPr eaLnBrk="1" hangingPunct="1">
              <a:spcBef>
                <a:spcPct val="50000"/>
              </a:spcBef>
              <a:buFontTx/>
              <a:buAutoNum type="arabicPeriod"/>
            </a:pPr>
            <a:r>
              <a:rPr lang="en-US" b="1" i="1" dirty="0">
                <a:latin typeface="Arial" panose="020B0604020202020204" pitchFamily="34" charset="0"/>
              </a:rPr>
              <a:t>While Overriding a Method, the sub class should assign either same or higher access level than super class method. </a:t>
            </a:r>
          </a:p>
        </p:txBody>
      </p:sp>
    </p:spTree>
    <p:extLst>
      <p:ext uri="{BB962C8B-B14F-4D97-AF65-F5344CB8AC3E}">
        <p14:creationId xmlns:p14="http://schemas.microsoft.com/office/powerpoint/2010/main" val="885497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ox(in)">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box(in)">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Effect transition="in" filter="box(in)">
                                      <p:cBhvr>
                                        <p:cTn id="17" dur="500"/>
                                        <p:tgtEl>
                                          <p:spTgt spid="2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51">
                                            <p:txEl>
                                              <p:pRg st="3" end="3"/>
                                            </p:txEl>
                                          </p:spTgt>
                                        </p:tgtEl>
                                        <p:attrNameLst>
                                          <p:attrName>style.visibility</p:attrName>
                                        </p:attrNameLst>
                                      </p:cBhvr>
                                      <p:to>
                                        <p:strVal val="visible"/>
                                      </p:to>
                                    </p:set>
                                    <p:animEffect transition="in" filter="box(in)">
                                      <p:cBhvr>
                                        <p:cTn id="22" dur="500"/>
                                        <p:tgtEl>
                                          <p:spTgt spid="2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51">
                                            <p:txEl>
                                              <p:pRg st="4" end="4"/>
                                            </p:txEl>
                                          </p:spTgt>
                                        </p:tgtEl>
                                        <p:attrNameLst>
                                          <p:attrName>style.visibility</p:attrName>
                                        </p:attrNameLst>
                                      </p:cBhvr>
                                      <p:to>
                                        <p:strVal val="visible"/>
                                      </p:to>
                                    </p:set>
                                    <p:animEffect transition="in" filter="box(in)">
                                      <p:cBhvr>
                                        <p:cTn id="27" dur="500"/>
                                        <p:tgtEl>
                                          <p:spTgt spid="2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051">
                                            <p:txEl>
                                              <p:pRg st="5" end="5"/>
                                            </p:txEl>
                                          </p:spTgt>
                                        </p:tgtEl>
                                        <p:attrNameLst>
                                          <p:attrName>style.visibility</p:attrName>
                                        </p:attrNameLst>
                                      </p:cBhvr>
                                      <p:to>
                                        <p:strVal val="visible"/>
                                      </p:to>
                                    </p:set>
                                    <p:animEffect transition="in" filter="box(in)">
                                      <p:cBhvr>
                                        <p:cTn id="32" dur="500"/>
                                        <p:tgtEl>
                                          <p:spTgt spid="2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3643313" y="5345113"/>
            <a:ext cx="3733800" cy="47625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075" name="Text Box 2"/>
          <p:cNvSpPr txBox="1">
            <a:spLocks noChangeArrowheads="1"/>
          </p:cNvSpPr>
          <p:nvPr/>
        </p:nvSpPr>
        <p:spPr bwMode="auto">
          <a:xfrm>
            <a:off x="1752600" y="762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i="1">
                <a:solidFill>
                  <a:schemeClr val="accent2"/>
                </a:solidFill>
                <a:latin typeface="Arial Black" panose="020B0A04020102020204" pitchFamily="34" charset="0"/>
              </a:rPr>
              <a:t>EXAMPLE METHOD OVERRIDING</a:t>
            </a:r>
          </a:p>
        </p:txBody>
      </p:sp>
      <p:sp>
        <p:nvSpPr>
          <p:cNvPr id="2" name="Rectangle 3"/>
          <p:cNvSpPr>
            <a:spLocks noChangeArrowheads="1"/>
          </p:cNvSpPr>
          <p:nvPr/>
        </p:nvSpPr>
        <p:spPr bwMode="auto">
          <a:xfrm>
            <a:off x="1524000" y="152400"/>
            <a:ext cx="7543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b="1">
                <a:latin typeface="Courier New" panose="02070309020205020404" pitchFamily="49" charset="0"/>
              </a:rPr>
              <a:t>class A</a:t>
            </a:r>
          </a:p>
          <a:p>
            <a:pPr eaLnBrk="1" hangingPunct="1"/>
            <a:r>
              <a:rPr lang="en-US" sz="1800" b="1">
                <a:latin typeface="Courier New" panose="02070309020205020404" pitchFamily="49" charset="0"/>
              </a:rPr>
              <a:t>{</a:t>
            </a:r>
          </a:p>
          <a:p>
            <a:pPr eaLnBrk="1" hangingPunct="1"/>
            <a:r>
              <a:rPr lang="en-US" sz="1800" b="1">
                <a:solidFill>
                  <a:srgbClr val="FF0000"/>
                </a:solidFill>
                <a:latin typeface="Courier New" panose="02070309020205020404" pitchFamily="49" charset="0"/>
              </a:rPr>
              <a:t>void show()</a:t>
            </a:r>
          </a:p>
          <a:p>
            <a:pPr eaLnBrk="1" hangingPunct="1"/>
            <a:r>
              <a:rPr lang="en-US" sz="1800" b="1">
                <a:solidFill>
                  <a:srgbClr val="FF0000"/>
                </a:solidFill>
                <a:latin typeface="Courier New" panose="02070309020205020404" pitchFamily="49" charset="0"/>
              </a:rPr>
              <a:t>{</a:t>
            </a:r>
          </a:p>
          <a:p>
            <a:pPr eaLnBrk="1" hangingPunct="1"/>
            <a:r>
              <a:rPr lang="en-US" sz="1800" b="1">
                <a:solidFill>
                  <a:srgbClr val="FF0000"/>
                </a:solidFill>
                <a:latin typeface="Courier New" panose="02070309020205020404" pitchFamily="49" charset="0"/>
              </a:rPr>
              <a:t>System.out.println("Hello This is show() in A");</a:t>
            </a:r>
          </a:p>
          <a:p>
            <a:pPr eaLnBrk="1" hangingPunct="1"/>
            <a:r>
              <a:rPr lang="en-US" sz="1800" b="1">
                <a:solidFill>
                  <a:srgbClr val="FF0000"/>
                </a:solidFill>
                <a:latin typeface="Courier New" panose="02070309020205020404" pitchFamily="49" charset="0"/>
              </a:rPr>
              <a:t>}// End of show() Method</a:t>
            </a:r>
          </a:p>
          <a:p>
            <a:pPr eaLnBrk="1" hangingPunct="1"/>
            <a:r>
              <a:rPr lang="en-US" sz="1800" b="1">
                <a:latin typeface="Courier New" panose="02070309020205020404" pitchFamily="49" charset="0"/>
              </a:rPr>
              <a:t>} // End of class A</a:t>
            </a:r>
          </a:p>
          <a:p>
            <a:pPr eaLnBrk="1" hangingPunct="1"/>
            <a:r>
              <a:rPr lang="en-US" sz="1800" b="1">
                <a:solidFill>
                  <a:schemeClr val="accent2"/>
                </a:solidFill>
                <a:latin typeface="Courier New" panose="02070309020205020404" pitchFamily="49" charset="0"/>
              </a:rPr>
              <a:t>class B extends A</a:t>
            </a:r>
          </a:p>
          <a:p>
            <a:pPr eaLnBrk="1" hangingPunct="1"/>
            <a:r>
              <a:rPr lang="en-US" sz="1800" b="1">
                <a:solidFill>
                  <a:schemeClr val="accent2"/>
                </a:solidFill>
                <a:latin typeface="Courier New" panose="02070309020205020404" pitchFamily="49" charset="0"/>
              </a:rPr>
              <a:t>{</a:t>
            </a:r>
          </a:p>
          <a:p>
            <a:pPr eaLnBrk="1" hangingPunct="1"/>
            <a:r>
              <a:rPr lang="en-US" sz="1800" b="1">
                <a:solidFill>
                  <a:srgbClr val="FF0000"/>
                </a:solidFill>
                <a:latin typeface="Courier New" panose="02070309020205020404" pitchFamily="49" charset="0"/>
              </a:rPr>
              <a:t>void show()</a:t>
            </a:r>
          </a:p>
          <a:p>
            <a:pPr eaLnBrk="1" hangingPunct="1"/>
            <a:r>
              <a:rPr lang="en-US" sz="1800" b="1">
                <a:solidFill>
                  <a:srgbClr val="FF0000"/>
                </a:solidFill>
                <a:latin typeface="Courier New" panose="02070309020205020404" pitchFamily="49" charset="0"/>
              </a:rPr>
              <a:t>{</a:t>
            </a:r>
          </a:p>
          <a:p>
            <a:pPr eaLnBrk="1" hangingPunct="1"/>
            <a:r>
              <a:rPr lang="en-US" sz="1800" b="1">
                <a:solidFill>
                  <a:srgbClr val="FF0000"/>
                </a:solidFill>
                <a:latin typeface="Courier New" panose="02070309020205020404" pitchFamily="49" charset="0"/>
              </a:rPr>
              <a:t>System.out.println("Hello This is show() in B");</a:t>
            </a:r>
          </a:p>
          <a:p>
            <a:pPr eaLnBrk="1" hangingPunct="1"/>
            <a:r>
              <a:rPr lang="en-US" sz="1800" b="1">
                <a:solidFill>
                  <a:srgbClr val="FF0000"/>
                </a:solidFill>
                <a:latin typeface="Courier New" panose="02070309020205020404" pitchFamily="49" charset="0"/>
              </a:rPr>
              <a:t>}// End of show() Method</a:t>
            </a:r>
          </a:p>
          <a:p>
            <a:pPr eaLnBrk="1" hangingPunct="1"/>
            <a:r>
              <a:rPr lang="en-US" sz="1800" b="1">
                <a:solidFill>
                  <a:schemeClr val="accent2"/>
                </a:solidFill>
                <a:latin typeface="Courier New" panose="02070309020205020404" pitchFamily="49" charset="0"/>
              </a:rPr>
              <a:t>} // End of class B</a:t>
            </a:r>
          </a:p>
        </p:txBody>
      </p:sp>
      <p:sp>
        <p:nvSpPr>
          <p:cNvPr id="3076" name="Rectangle 4"/>
          <p:cNvSpPr>
            <a:spLocks noChangeArrowheads="1"/>
          </p:cNvSpPr>
          <p:nvPr/>
        </p:nvSpPr>
        <p:spPr bwMode="auto">
          <a:xfrm>
            <a:off x="4343400" y="3622676"/>
            <a:ext cx="63246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b="1">
                <a:solidFill>
                  <a:schemeClr val="accent1"/>
                </a:solidFill>
                <a:latin typeface="Courier New" panose="02070309020205020404" pitchFamily="49" charset="0"/>
              </a:rPr>
              <a:t>class override</a:t>
            </a:r>
          </a:p>
          <a:p>
            <a:pPr eaLnBrk="1" hangingPunct="1"/>
            <a:r>
              <a:rPr lang="en-US" sz="1800" b="1">
                <a:solidFill>
                  <a:schemeClr val="accent1"/>
                </a:solidFill>
                <a:latin typeface="Courier New" panose="02070309020205020404" pitchFamily="49" charset="0"/>
              </a:rPr>
              <a:t>{</a:t>
            </a:r>
          </a:p>
          <a:p>
            <a:pPr eaLnBrk="1" hangingPunct="1"/>
            <a:r>
              <a:rPr lang="en-US" sz="1800" b="1">
                <a:solidFill>
                  <a:schemeClr val="accent1"/>
                </a:solidFill>
                <a:latin typeface="Courier New" panose="02070309020205020404" pitchFamily="49" charset="0"/>
              </a:rPr>
              <a:t>public static void main(String args[])</a:t>
            </a:r>
          </a:p>
          <a:p>
            <a:pPr eaLnBrk="1" hangingPunct="1"/>
            <a:r>
              <a:rPr lang="en-US" sz="1800" b="1">
                <a:solidFill>
                  <a:schemeClr val="accent1"/>
                </a:solidFill>
                <a:latin typeface="Courier New" panose="02070309020205020404" pitchFamily="49" charset="0"/>
              </a:rPr>
              <a:t>{</a:t>
            </a:r>
          </a:p>
          <a:p>
            <a:pPr eaLnBrk="1" hangingPunct="1"/>
            <a:r>
              <a:rPr lang="en-US" sz="1800" b="1">
                <a:solidFill>
                  <a:schemeClr val="accent2"/>
                </a:solidFill>
                <a:latin typeface="Courier New" panose="02070309020205020404" pitchFamily="49" charset="0"/>
              </a:rPr>
              <a:t>// super class reference variable</a:t>
            </a:r>
          </a:p>
          <a:p>
            <a:pPr eaLnBrk="1" hangingPunct="1"/>
            <a:r>
              <a:rPr lang="en-US" sz="1800" b="1">
                <a:solidFill>
                  <a:schemeClr val="accent2"/>
                </a:solidFill>
                <a:latin typeface="Courier New" panose="02070309020205020404" pitchFamily="49" charset="0"/>
              </a:rPr>
              <a:t>// can point to sub class object</a:t>
            </a:r>
          </a:p>
          <a:p>
            <a:pPr eaLnBrk="1" hangingPunct="1"/>
            <a:r>
              <a:rPr lang="en-US" sz="1800" b="1">
                <a:solidFill>
                  <a:schemeClr val="accent1"/>
                </a:solidFill>
                <a:latin typeface="Courier New" panose="02070309020205020404" pitchFamily="49" charset="0"/>
              </a:rPr>
              <a:t>A a1 = new A();</a:t>
            </a:r>
          </a:p>
          <a:p>
            <a:pPr eaLnBrk="1" hangingPunct="1"/>
            <a:r>
              <a:rPr lang="en-US" sz="1800" b="1">
                <a:solidFill>
                  <a:schemeClr val="accent1"/>
                </a:solidFill>
                <a:latin typeface="Courier New" panose="02070309020205020404" pitchFamily="49" charset="0"/>
              </a:rPr>
              <a:t>a1.show();</a:t>
            </a:r>
          </a:p>
          <a:p>
            <a:pPr eaLnBrk="1" hangingPunct="1"/>
            <a:r>
              <a:rPr lang="en-US" sz="1800" b="1">
                <a:solidFill>
                  <a:schemeClr val="accent1"/>
                </a:solidFill>
                <a:latin typeface="Courier New" panose="02070309020205020404" pitchFamily="49" charset="0"/>
              </a:rPr>
              <a:t>a1 = new B();</a:t>
            </a:r>
          </a:p>
          <a:p>
            <a:pPr eaLnBrk="1" hangingPunct="1"/>
            <a:r>
              <a:rPr lang="en-US" sz="1800" b="1">
                <a:solidFill>
                  <a:schemeClr val="accent1"/>
                </a:solidFill>
                <a:latin typeface="Courier New" panose="02070309020205020404" pitchFamily="49" charset="0"/>
              </a:rPr>
              <a:t>a1.show();</a:t>
            </a:r>
          </a:p>
          <a:p>
            <a:pPr eaLnBrk="1" hangingPunct="1"/>
            <a:r>
              <a:rPr lang="en-US" sz="1800" b="1">
                <a:solidFill>
                  <a:schemeClr val="accent1"/>
                </a:solidFill>
                <a:latin typeface="Courier New" panose="02070309020205020404" pitchFamily="49" charset="0"/>
              </a:rPr>
              <a:t>}</a:t>
            </a:r>
          </a:p>
          <a:p>
            <a:pPr eaLnBrk="1" hangingPunct="1"/>
            <a:r>
              <a:rPr lang="en-US" sz="1800" b="1">
                <a:solidFill>
                  <a:schemeClr val="accent1"/>
                </a:solidFill>
                <a:latin typeface="Courier New" panose="02070309020205020404" pitchFamily="49" charset="0"/>
              </a:rPr>
              <a:t>}</a:t>
            </a:r>
          </a:p>
        </p:txBody>
      </p:sp>
      <p:sp>
        <p:nvSpPr>
          <p:cNvPr id="3077" name="Text Box 5"/>
          <p:cNvSpPr txBox="1">
            <a:spLocks noChangeArrowheads="1"/>
          </p:cNvSpPr>
          <p:nvPr/>
        </p:nvSpPr>
        <p:spPr bwMode="auto">
          <a:xfrm>
            <a:off x="5943600" y="1752601"/>
            <a:ext cx="381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b="1" i="1">
                <a:solidFill>
                  <a:schemeClr val="accent1"/>
                </a:solidFill>
              </a:rPr>
              <a:t>B class overrides show() method from super class A</a:t>
            </a:r>
          </a:p>
        </p:txBody>
      </p:sp>
      <p:sp>
        <p:nvSpPr>
          <p:cNvPr id="3079" name="Text Box 7"/>
          <p:cNvSpPr txBox="1">
            <a:spLocks noChangeArrowheads="1"/>
          </p:cNvSpPr>
          <p:nvPr/>
        </p:nvSpPr>
        <p:spPr bwMode="auto">
          <a:xfrm>
            <a:off x="1524000" y="4419601"/>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rgbClr val="FF0000"/>
                </a:solidFill>
              </a:rPr>
              <a:t>Call to show() of A class</a:t>
            </a:r>
          </a:p>
        </p:txBody>
      </p:sp>
      <p:sp>
        <p:nvSpPr>
          <p:cNvPr id="3080" name="Line 8"/>
          <p:cNvSpPr>
            <a:spLocks noChangeShapeType="1"/>
          </p:cNvSpPr>
          <p:nvPr/>
        </p:nvSpPr>
        <p:spPr bwMode="auto">
          <a:xfrm>
            <a:off x="3048000" y="5029200"/>
            <a:ext cx="533400" cy="381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1" name="Rectangle 9"/>
          <p:cNvSpPr>
            <a:spLocks noChangeArrowheads="1"/>
          </p:cNvSpPr>
          <p:nvPr/>
        </p:nvSpPr>
        <p:spPr bwMode="auto">
          <a:xfrm>
            <a:off x="3643313" y="5903913"/>
            <a:ext cx="3733800" cy="47625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solidFill>
                <a:schemeClr val="accent2"/>
              </a:solidFill>
            </a:endParaRPr>
          </a:p>
        </p:txBody>
      </p:sp>
      <p:sp>
        <p:nvSpPr>
          <p:cNvPr id="3082" name="Text Box 10"/>
          <p:cNvSpPr txBox="1">
            <a:spLocks noChangeArrowheads="1"/>
          </p:cNvSpPr>
          <p:nvPr/>
        </p:nvSpPr>
        <p:spPr bwMode="auto">
          <a:xfrm>
            <a:off x="1524000" y="5562601"/>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solidFill>
                  <a:schemeClr val="accent2"/>
                </a:solidFill>
              </a:rPr>
              <a:t>Call to show() of B class</a:t>
            </a:r>
          </a:p>
        </p:txBody>
      </p:sp>
      <p:sp>
        <p:nvSpPr>
          <p:cNvPr id="3083" name="Line 11"/>
          <p:cNvSpPr>
            <a:spLocks noChangeShapeType="1"/>
          </p:cNvSpPr>
          <p:nvPr/>
        </p:nvSpPr>
        <p:spPr bwMode="auto">
          <a:xfrm flipV="1">
            <a:off x="2895600" y="5943600"/>
            <a:ext cx="685800" cy="762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46250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ox(in)">
                                      <p:cBhvr>
                                        <p:cTn id="37" dur="500"/>
                                        <p:tgtEl>
                                          <p:spTgt spid="2">
                                            <p:txEl>
                                              <p:pRg st="7" end="7"/>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box(in)">
                                      <p:cBhvr>
                                        <p:cTn id="40" dur="500"/>
                                        <p:tgtEl>
                                          <p:spTgt spid="2">
                                            <p:txEl>
                                              <p:pRg st="8" end="8"/>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box(in)">
                                      <p:cBhvr>
                                        <p:cTn id="43" dur="500"/>
                                        <p:tgtEl>
                                          <p:spTgt spid="2">
                                            <p:txEl>
                                              <p:pRg st="9" end="9"/>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box(in)">
                                      <p:cBhvr>
                                        <p:cTn id="46" dur="500"/>
                                        <p:tgtEl>
                                          <p:spTgt spid="2">
                                            <p:txEl>
                                              <p:pRg st="10" end="10"/>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box(in)">
                                      <p:cBhvr>
                                        <p:cTn id="49" dur="500"/>
                                        <p:tgtEl>
                                          <p:spTgt spid="2">
                                            <p:txEl>
                                              <p:pRg st="11" end="11"/>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box(in)">
                                      <p:cBhvr>
                                        <p:cTn id="52" dur="500"/>
                                        <p:tgtEl>
                                          <p:spTgt spid="2">
                                            <p:txEl>
                                              <p:pRg st="12" end="12"/>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box(in)">
                                      <p:cBhvr>
                                        <p:cTn id="55" dur="500"/>
                                        <p:tgtEl>
                                          <p:spTgt spid="2">
                                            <p:txEl>
                                              <p:pRg st="13" end="1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3077"/>
                                        </p:tgtEl>
                                        <p:attrNameLst>
                                          <p:attrName>style.visibility</p:attrName>
                                        </p:attrNameLst>
                                      </p:cBhvr>
                                      <p:to>
                                        <p:strVal val="visible"/>
                                      </p:to>
                                    </p:set>
                                    <p:animEffect transition="in" filter="box(in)">
                                      <p:cBhvr>
                                        <p:cTn id="60" dur="500"/>
                                        <p:tgtEl>
                                          <p:spTgt spid="307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3076">
                                            <p:txEl>
                                              <p:pRg st="0" end="0"/>
                                            </p:txEl>
                                          </p:spTgt>
                                        </p:tgtEl>
                                        <p:attrNameLst>
                                          <p:attrName>style.visibility</p:attrName>
                                        </p:attrNameLst>
                                      </p:cBhvr>
                                      <p:to>
                                        <p:strVal val="visible"/>
                                      </p:to>
                                    </p:set>
                                    <p:anim calcmode="lin" valueType="num">
                                      <p:cBhvr additive="base">
                                        <p:cTn id="65"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076">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6">
                                            <p:txEl>
                                              <p:pRg st="1" end="1"/>
                                            </p:txEl>
                                          </p:spTgt>
                                        </p:tgtEl>
                                        <p:attrNameLst>
                                          <p:attrName>style.visibility</p:attrName>
                                        </p:attrNameLst>
                                      </p:cBhvr>
                                      <p:to>
                                        <p:strVal val="visible"/>
                                      </p:to>
                                    </p:set>
                                    <p:anim calcmode="lin" valueType="num">
                                      <p:cBhvr additive="base">
                                        <p:cTn id="69"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076">
                                            <p:txEl>
                                              <p:pRg st="1" end="1"/>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6">
                                            <p:txEl>
                                              <p:pRg st="2" end="2"/>
                                            </p:txEl>
                                          </p:spTgt>
                                        </p:tgtEl>
                                        <p:attrNameLst>
                                          <p:attrName>style.visibility</p:attrName>
                                        </p:attrNameLst>
                                      </p:cBhvr>
                                      <p:to>
                                        <p:strVal val="visible"/>
                                      </p:to>
                                    </p:set>
                                    <p:anim calcmode="lin" valueType="num">
                                      <p:cBhvr additive="base">
                                        <p:cTn id="7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076">
                                            <p:txEl>
                                              <p:pRg st="2" end="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076">
                                            <p:txEl>
                                              <p:pRg st="3" end="3"/>
                                            </p:txEl>
                                          </p:spTgt>
                                        </p:tgtEl>
                                        <p:attrNameLst>
                                          <p:attrName>style.visibility</p:attrName>
                                        </p:attrNameLst>
                                      </p:cBhvr>
                                      <p:to>
                                        <p:strVal val="visible"/>
                                      </p:to>
                                    </p:set>
                                    <p:anim calcmode="lin" valueType="num">
                                      <p:cBhvr additive="base">
                                        <p:cTn id="77"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3076">
                                            <p:txEl>
                                              <p:pRg st="4" end="4"/>
                                            </p:txEl>
                                          </p:spTgt>
                                        </p:tgtEl>
                                        <p:attrNameLst>
                                          <p:attrName>style.visibility</p:attrName>
                                        </p:attrNameLst>
                                      </p:cBhvr>
                                      <p:to>
                                        <p:strVal val="visible"/>
                                      </p:to>
                                    </p:set>
                                    <p:anim calcmode="lin" valueType="num">
                                      <p:cBhvr additive="base">
                                        <p:cTn id="83"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076">
                                            <p:txEl>
                                              <p:pRg st="4" end="4"/>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076">
                                            <p:txEl>
                                              <p:pRg st="5" end="5"/>
                                            </p:txEl>
                                          </p:spTgt>
                                        </p:tgtEl>
                                        <p:attrNameLst>
                                          <p:attrName>style.visibility</p:attrName>
                                        </p:attrNameLst>
                                      </p:cBhvr>
                                      <p:to>
                                        <p:strVal val="visible"/>
                                      </p:to>
                                    </p:set>
                                    <p:anim calcmode="lin" valueType="num">
                                      <p:cBhvr additive="base">
                                        <p:cTn id="87"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3076">
                                            <p:txEl>
                                              <p:pRg st="6" end="6"/>
                                            </p:txEl>
                                          </p:spTgt>
                                        </p:tgtEl>
                                        <p:attrNameLst>
                                          <p:attrName>style.visibility</p:attrName>
                                        </p:attrNameLst>
                                      </p:cBhvr>
                                      <p:to>
                                        <p:strVal val="visible"/>
                                      </p:to>
                                    </p:set>
                                    <p:anim calcmode="lin" valueType="num">
                                      <p:cBhvr additive="base">
                                        <p:cTn id="93"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076">
                                            <p:txEl>
                                              <p:pRg st="6" end="6"/>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076">
                                            <p:txEl>
                                              <p:pRg st="7" end="7"/>
                                            </p:txEl>
                                          </p:spTgt>
                                        </p:tgtEl>
                                        <p:attrNameLst>
                                          <p:attrName>style.visibility</p:attrName>
                                        </p:attrNameLst>
                                      </p:cBhvr>
                                      <p:to>
                                        <p:strVal val="visible"/>
                                      </p:to>
                                    </p:set>
                                    <p:anim calcmode="lin" valueType="num">
                                      <p:cBhvr additive="base">
                                        <p:cTn id="97" dur="500" fill="hold"/>
                                        <p:tgtEl>
                                          <p:spTgt spid="3076">
                                            <p:txEl>
                                              <p:pRg st="7" end="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07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078"/>
                                        </p:tgtEl>
                                        <p:attrNameLst>
                                          <p:attrName>style.visibility</p:attrName>
                                        </p:attrNameLst>
                                      </p:cBhvr>
                                      <p:to>
                                        <p:strVal val="visible"/>
                                      </p:to>
                                    </p:set>
                                    <p:anim calcmode="lin" valueType="num">
                                      <p:cBhvr additive="base">
                                        <p:cTn id="103" dur="500" fill="hold"/>
                                        <p:tgtEl>
                                          <p:spTgt spid="3078"/>
                                        </p:tgtEl>
                                        <p:attrNameLst>
                                          <p:attrName>ppt_x</p:attrName>
                                        </p:attrNameLst>
                                      </p:cBhvr>
                                      <p:tavLst>
                                        <p:tav tm="0">
                                          <p:val>
                                            <p:strVal val="#ppt_x"/>
                                          </p:val>
                                        </p:tav>
                                        <p:tav tm="100000">
                                          <p:val>
                                            <p:strVal val="#ppt_x"/>
                                          </p:val>
                                        </p:tav>
                                      </p:tavLst>
                                    </p:anim>
                                    <p:anim calcmode="lin" valueType="num">
                                      <p:cBhvr additive="base">
                                        <p:cTn id="104"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080"/>
                                        </p:tgtEl>
                                        <p:attrNameLst>
                                          <p:attrName>style.visibility</p:attrName>
                                        </p:attrNameLst>
                                      </p:cBhvr>
                                      <p:to>
                                        <p:strVal val="visible"/>
                                      </p:to>
                                    </p:set>
                                    <p:anim calcmode="lin" valueType="num">
                                      <p:cBhvr additive="base">
                                        <p:cTn id="109" dur="500" fill="hold"/>
                                        <p:tgtEl>
                                          <p:spTgt spid="3080"/>
                                        </p:tgtEl>
                                        <p:attrNameLst>
                                          <p:attrName>ppt_x</p:attrName>
                                        </p:attrNameLst>
                                      </p:cBhvr>
                                      <p:tavLst>
                                        <p:tav tm="0">
                                          <p:val>
                                            <p:strVal val="#ppt_x"/>
                                          </p:val>
                                        </p:tav>
                                        <p:tav tm="100000">
                                          <p:val>
                                            <p:strVal val="#ppt_x"/>
                                          </p:val>
                                        </p:tav>
                                      </p:tavLst>
                                    </p:anim>
                                    <p:anim calcmode="lin" valueType="num">
                                      <p:cBhvr additive="base">
                                        <p:cTn id="110"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079"/>
                                        </p:tgtEl>
                                        <p:attrNameLst>
                                          <p:attrName>style.visibility</p:attrName>
                                        </p:attrNameLst>
                                      </p:cBhvr>
                                      <p:to>
                                        <p:strVal val="visible"/>
                                      </p:to>
                                    </p:set>
                                    <p:anim calcmode="lin" valueType="num">
                                      <p:cBhvr additive="base">
                                        <p:cTn id="115" dur="500" fill="hold"/>
                                        <p:tgtEl>
                                          <p:spTgt spid="3079"/>
                                        </p:tgtEl>
                                        <p:attrNameLst>
                                          <p:attrName>ppt_x</p:attrName>
                                        </p:attrNameLst>
                                      </p:cBhvr>
                                      <p:tavLst>
                                        <p:tav tm="0">
                                          <p:val>
                                            <p:strVal val="#ppt_x"/>
                                          </p:val>
                                        </p:tav>
                                        <p:tav tm="100000">
                                          <p:val>
                                            <p:strVal val="#ppt_x"/>
                                          </p:val>
                                        </p:tav>
                                      </p:tavLst>
                                    </p:anim>
                                    <p:anim calcmode="lin" valueType="num">
                                      <p:cBhvr additive="base">
                                        <p:cTn id="116"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3076">
                                            <p:txEl>
                                              <p:pRg st="8" end="8"/>
                                            </p:txEl>
                                          </p:spTgt>
                                        </p:tgtEl>
                                        <p:attrNameLst>
                                          <p:attrName>style.visibility</p:attrName>
                                        </p:attrNameLst>
                                      </p:cBhvr>
                                      <p:to>
                                        <p:strVal val="visible"/>
                                      </p:to>
                                    </p:set>
                                    <p:anim calcmode="lin" valueType="num">
                                      <p:cBhvr additive="base">
                                        <p:cTn id="121" dur="500" fill="hold"/>
                                        <p:tgtEl>
                                          <p:spTgt spid="3076">
                                            <p:txEl>
                                              <p:pRg st="8" end="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076">
                                            <p:txEl>
                                              <p:pRg st="8" end="8"/>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3076">
                                            <p:txEl>
                                              <p:pRg st="9" end="9"/>
                                            </p:txEl>
                                          </p:spTgt>
                                        </p:tgtEl>
                                        <p:attrNameLst>
                                          <p:attrName>style.visibility</p:attrName>
                                        </p:attrNameLst>
                                      </p:cBhvr>
                                      <p:to>
                                        <p:strVal val="visible"/>
                                      </p:to>
                                    </p:set>
                                    <p:anim calcmode="lin" valueType="num">
                                      <p:cBhvr additive="base">
                                        <p:cTn id="125" dur="500" fill="hold"/>
                                        <p:tgtEl>
                                          <p:spTgt spid="3076">
                                            <p:txEl>
                                              <p:pRg st="9" end="9"/>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07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3081"/>
                                        </p:tgtEl>
                                        <p:attrNameLst>
                                          <p:attrName>style.visibility</p:attrName>
                                        </p:attrNameLst>
                                      </p:cBhvr>
                                      <p:to>
                                        <p:strVal val="visible"/>
                                      </p:to>
                                    </p:set>
                                    <p:anim calcmode="lin" valueType="num">
                                      <p:cBhvr additive="base">
                                        <p:cTn id="131" dur="500" fill="hold"/>
                                        <p:tgtEl>
                                          <p:spTgt spid="3081"/>
                                        </p:tgtEl>
                                        <p:attrNameLst>
                                          <p:attrName>ppt_x</p:attrName>
                                        </p:attrNameLst>
                                      </p:cBhvr>
                                      <p:tavLst>
                                        <p:tav tm="0">
                                          <p:val>
                                            <p:strVal val="#ppt_x"/>
                                          </p:val>
                                        </p:tav>
                                        <p:tav tm="100000">
                                          <p:val>
                                            <p:strVal val="#ppt_x"/>
                                          </p:val>
                                        </p:tav>
                                      </p:tavLst>
                                    </p:anim>
                                    <p:anim calcmode="lin" valueType="num">
                                      <p:cBhvr additive="base">
                                        <p:cTn id="132"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083"/>
                                        </p:tgtEl>
                                        <p:attrNameLst>
                                          <p:attrName>style.visibility</p:attrName>
                                        </p:attrNameLst>
                                      </p:cBhvr>
                                      <p:to>
                                        <p:strVal val="visible"/>
                                      </p:to>
                                    </p:set>
                                    <p:anim calcmode="lin" valueType="num">
                                      <p:cBhvr additive="base">
                                        <p:cTn id="137" dur="500" fill="hold"/>
                                        <p:tgtEl>
                                          <p:spTgt spid="3083"/>
                                        </p:tgtEl>
                                        <p:attrNameLst>
                                          <p:attrName>ppt_x</p:attrName>
                                        </p:attrNameLst>
                                      </p:cBhvr>
                                      <p:tavLst>
                                        <p:tav tm="0">
                                          <p:val>
                                            <p:strVal val="#ppt_x"/>
                                          </p:val>
                                        </p:tav>
                                        <p:tav tm="100000">
                                          <p:val>
                                            <p:strVal val="#ppt_x"/>
                                          </p:val>
                                        </p:tav>
                                      </p:tavLst>
                                    </p:anim>
                                    <p:anim calcmode="lin" valueType="num">
                                      <p:cBhvr additive="base">
                                        <p:cTn id="138"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3082"/>
                                        </p:tgtEl>
                                        <p:attrNameLst>
                                          <p:attrName>style.visibility</p:attrName>
                                        </p:attrNameLst>
                                      </p:cBhvr>
                                      <p:to>
                                        <p:strVal val="visible"/>
                                      </p:to>
                                    </p:set>
                                    <p:anim calcmode="lin" valueType="num">
                                      <p:cBhvr additive="base">
                                        <p:cTn id="143" dur="500" fill="hold"/>
                                        <p:tgtEl>
                                          <p:spTgt spid="3082"/>
                                        </p:tgtEl>
                                        <p:attrNameLst>
                                          <p:attrName>ppt_x</p:attrName>
                                        </p:attrNameLst>
                                      </p:cBhvr>
                                      <p:tavLst>
                                        <p:tav tm="0">
                                          <p:val>
                                            <p:strVal val="#ppt_x"/>
                                          </p:val>
                                        </p:tav>
                                        <p:tav tm="100000">
                                          <p:val>
                                            <p:strVal val="#ppt_x"/>
                                          </p:val>
                                        </p:tav>
                                      </p:tavLst>
                                    </p:anim>
                                    <p:anim calcmode="lin" valueType="num">
                                      <p:cBhvr additive="base">
                                        <p:cTn id="144"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4" fill="hold" nodeType="clickEffect">
                                  <p:stCondLst>
                                    <p:cond delay="0"/>
                                  </p:stCondLst>
                                  <p:childTnLst>
                                    <p:set>
                                      <p:cBhvr>
                                        <p:cTn id="148" dur="1" fill="hold">
                                          <p:stCondLst>
                                            <p:cond delay="0"/>
                                          </p:stCondLst>
                                        </p:cTn>
                                        <p:tgtEl>
                                          <p:spTgt spid="3076">
                                            <p:txEl>
                                              <p:pRg st="10" end="10"/>
                                            </p:txEl>
                                          </p:spTgt>
                                        </p:tgtEl>
                                        <p:attrNameLst>
                                          <p:attrName>style.visibility</p:attrName>
                                        </p:attrNameLst>
                                      </p:cBhvr>
                                      <p:to>
                                        <p:strVal val="visible"/>
                                      </p:to>
                                    </p:set>
                                    <p:anim calcmode="lin" valueType="num">
                                      <p:cBhvr additive="base">
                                        <p:cTn id="149" dur="500" fill="hold"/>
                                        <p:tgtEl>
                                          <p:spTgt spid="3076">
                                            <p:txEl>
                                              <p:pRg st="10" end="10"/>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3076">
                                            <p:txEl>
                                              <p:pRg st="10" end="10"/>
                                            </p:txEl>
                                          </p:spTgt>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3076">
                                            <p:txEl>
                                              <p:pRg st="11" end="11"/>
                                            </p:txEl>
                                          </p:spTgt>
                                        </p:tgtEl>
                                        <p:attrNameLst>
                                          <p:attrName>style.visibility</p:attrName>
                                        </p:attrNameLst>
                                      </p:cBhvr>
                                      <p:to>
                                        <p:strVal val="visible"/>
                                      </p:to>
                                    </p:set>
                                    <p:anim calcmode="lin" valueType="num">
                                      <p:cBhvr additive="base">
                                        <p:cTn id="153" dur="500" fill="hold"/>
                                        <p:tgtEl>
                                          <p:spTgt spid="3076">
                                            <p:txEl>
                                              <p:pRg st="11" end="11"/>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307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p:bldP spid="3077" grpId="0"/>
      <p:bldP spid="3079" grpId="0"/>
      <p:bldP spid="3080" grpId="0" animBg="1"/>
      <p:bldP spid="3081" grpId="0" animBg="1"/>
      <p:bldP spid="3082" grpId="0"/>
      <p:bldP spid="30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1676400" y="365126"/>
            <a:ext cx="4572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b="1"/>
              <a:t>class A</a:t>
            </a:r>
          </a:p>
          <a:p>
            <a:pPr eaLnBrk="1" hangingPunct="1"/>
            <a:r>
              <a:rPr lang="en-US" sz="2000" b="1"/>
              <a:t>{</a:t>
            </a:r>
          </a:p>
          <a:p>
            <a:pPr eaLnBrk="1" hangingPunct="1"/>
            <a:r>
              <a:rPr lang="en-US" sz="2000" b="1">
                <a:solidFill>
                  <a:schemeClr val="accent2"/>
                </a:solidFill>
              </a:rPr>
              <a:t>void show(int a)</a:t>
            </a:r>
          </a:p>
          <a:p>
            <a:pPr eaLnBrk="1" hangingPunct="1"/>
            <a:r>
              <a:rPr lang="en-US" sz="2000" b="1">
                <a:solidFill>
                  <a:schemeClr val="accent2"/>
                </a:solidFill>
              </a:rPr>
              <a:t>{</a:t>
            </a:r>
          </a:p>
          <a:p>
            <a:pPr eaLnBrk="1" hangingPunct="1"/>
            <a:r>
              <a:rPr lang="en-US" sz="2000" b="1">
                <a:solidFill>
                  <a:schemeClr val="accent2"/>
                </a:solidFill>
              </a:rPr>
              <a:t>System.out.println("Hello This is show() in A");</a:t>
            </a:r>
          </a:p>
          <a:p>
            <a:pPr eaLnBrk="1" hangingPunct="1"/>
            <a:r>
              <a:rPr lang="en-US" sz="2000" b="1">
                <a:solidFill>
                  <a:schemeClr val="accent2"/>
                </a:solidFill>
              </a:rPr>
              <a:t>}</a:t>
            </a:r>
          </a:p>
          <a:p>
            <a:pPr eaLnBrk="1" hangingPunct="1"/>
            <a:r>
              <a:rPr lang="en-US" sz="2000" b="1"/>
              <a:t>}</a:t>
            </a:r>
          </a:p>
          <a:p>
            <a:pPr eaLnBrk="1" hangingPunct="1"/>
            <a:r>
              <a:rPr lang="en-US" sz="2000" b="1"/>
              <a:t>class B extends A</a:t>
            </a:r>
          </a:p>
          <a:p>
            <a:pPr eaLnBrk="1" hangingPunct="1"/>
            <a:r>
              <a:rPr lang="en-US" sz="2000" b="1"/>
              <a:t>{</a:t>
            </a:r>
          </a:p>
          <a:p>
            <a:pPr eaLnBrk="1" hangingPunct="1"/>
            <a:r>
              <a:rPr lang="en-US" sz="2000" b="1">
                <a:solidFill>
                  <a:srgbClr val="FF0000"/>
                </a:solidFill>
              </a:rPr>
              <a:t>void show()</a:t>
            </a:r>
          </a:p>
          <a:p>
            <a:pPr eaLnBrk="1" hangingPunct="1"/>
            <a:r>
              <a:rPr lang="en-US" sz="2000" b="1">
                <a:solidFill>
                  <a:srgbClr val="FF0000"/>
                </a:solidFill>
              </a:rPr>
              <a:t>{</a:t>
            </a:r>
          </a:p>
          <a:p>
            <a:pPr eaLnBrk="1" hangingPunct="1"/>
            <a:r>
              <a:rPr lang="en-US" sz="2000" b="1">
                <a:solidFill>
                  <a:srgbClr val="FF0000"/>
                </a:solidFill>
              </a:rPr>
              <a:t>System.out.println("Hello This is show() in B");</a:t>
            </a:r>
          </a:p>
          <a:p>
            <a:pPr eaLnBrk="1" hangingPunct="1"/>
            <a:r>
              <a:rPr lang="en-US" sz="2000" b="1">
                <a:solidFill>
                  <a:srgbClr val="FF0000"/>
                </a:solidFill>
              </a:rPr>
              <a:t>}</a:t>
            </a:r>
          </a:p>
          <a:p>
            <a:pPr eaLnBrk="1" hangingPunct="1"/>
            <a:r>
              <a:rPr lang="en-US" sz="2000" b="1"/>
              <a:t>}</a:t>
            </a:r>
          </a:p>
        </p:txBody>
      </p:sp>
      <p:sp>
        <p:nvSpPr>
          <p:cNvPr id="4100" name="Rectangle 4"/>
          <p:cNvSpPr>
            <a:spLocks noChangeArrowheads="1"/>
          </p:cNvSpPr>
          <p:nvPr/>
        </p:nvSpPr>
        <p:spPr bwMode="auto">
          <a:xfrm>
            <a:off x="6324600" y="365126"/>
            <a:ext cx="4191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b="1">
                <a:solidFill>
                  <a:srgbClr val="FF0000"/>
                </a:solidFill>
              </a:rPr>
              <a:t>class override1</a:t>
            </a:r>
          </a:p>
          <a:p>
            <a:pPr eaLnBrk="1" hangingPunct="1"/>
            <a:r>
              <a:rPr lang="en-US" sz="2000" b="1">
                <a:solidFill>
                  <a:srgbClr val="FF0000"/>
                </a:solidFill>
              </a:rPr>
              <a:t>{</a:t>
            </a:r>
          </a:p>
          <a:p>
            <a:pPr eaLnBrk="1" hangingPunct="1"/>
            <a:r>
              <a:rPr lang="en-US" sz="2000" b="1">
                <a:solidFill>
                  <a:srgbClr val="FF0000"/>
                </a:solidFill>
              </a:rPr>
              <a:t>public static void main(String args[])</a:t>
            </a:r>
          </a:p>
          <a:p>
            <a:pPr eaLnBrk="1" hangingPunct="1"/>
            <a:r>
              <a:rPr lang="en-US" sz="2000" b="1">
                <a:solidFill>
                  <a:srgbClr val="FF0000"/>
                </a:solidFill>
              </a:rPr>
              <a:t>{</a:t>
            </a:r>
          </a:p>
          <a:p>
            <a:pPr eaLnBrk="1" hangingPunct="1"/>
            <a:r>
              <a:rPr lang="en-US" sz="2000" b="1">
                <a:solidFill>
                  <a:schemeClr val="accent1"/>
                </a:solidFill>
              </a:rPr>
              <a:t>/*</a:t>
            </a:r>
          </a:p>
          <a:p>
            <a:pPr eaLnBrk="1" hangingPunct="1"/>
            <a:r>
              <a:rPr lang="en-US" sz="2000" b="1">
                <a:solidFill>
                  <a:srgbClr val="FF0000"/>
                </a:solidFill>
              </a:rPr>
              <a:t>A a1 = new B();</a:t>
            </a:r>
          </a:p>
          <a:p>
            <a:pPr eaLnBrk="1" hangingPunct="1"/>
            <a:r>
              <a:rPr lang="en-US" sz="2000" b="1">
                <a:solidFill>
                  <a:srgbClr val="FF0000"/>
                </a:solidFill>
              </a:rPr>
              <a:t>a1.show();</a:t>
            </a:r>
            <a:r>
              <a:rPr lang="en-US" sz="2000" b="1">
                <a:solidFill>
                  <a:schemeClr val="accent1"/>
                </a:solidFill>
              </a:rPr>
              <a:t> */</a:t>
            </a:r>
          </a:p>
          <a:p>
            <a:pPr eaLnBrk="1" hangingPunct="1"/>
            <a:endParaRPr lang="en-US" sz="2000" b="1">
              <a:solidFill>
                <a:schemeClr val="accent1"/>
              </a:solidFill>
            </a:endParaRPr>
          </a:p>
          <a:p>
            <a:pPr eaLnBrk="1" hangingPunct="1"/>
            <a:r>
              <a:rPr lang="en-US" sz="2000" b="1">
                <a:solidFill>
                  <a:srgbClr val="FF0000"/>
                </a:solidFill>
              </a:rPr>
              <a:t>A a1 = new A();</a:t>
            </a:r>
          </a:p>
          <a:p>
            <a:pPr eaLnBrk="1" hangingPunct="1"/>
            <a:r>
              <a:rPr lang="en-US" sz="2000" b="1">
                <a:solidFill>
                  <a:srgbClr val="FF0000"/>
                </a:solidFill>
              </a:rPr>
              <a:t>a1.show(10);</a:t>
            </a:r>
          </a:p>
          <a:p>
            <a:pPr eaLnBrk="1" hangingPunct="1"/>
            <a:endParaRPr lang="en-US" sz="2000" b="1">
              <a:solidFill>
                <a:srgbClr val="FF0000"/>
              </a:solidFill>
            </a:endParaRPr>
          </a:p>
          <a:p>
            <a:pPr eaLnBrk="1" hangingPunct="1"/>
            <a:r>
              <a:rPr lang="en-US" sz="2000" b="1">
                <a:solidFill>
                  <a:srgbClr val="FF0000"/>
                </a:solidFill>
              </a:rPr>
              <a:t>B b1 = new B();</a:t>
            </a:r>
          </a:p>
          <a:p>
            <a:pPr eaLnBrk="1" hangingPunct="1"/>
            <a:r>
              <a:rPr lang="en-US" sz="2000" b="1">
                <a:solidFill>
                  <a:srgbClr val="FF0000"/>
                </a:solidFill>
              </a:rPr>
              <a:t>b1.show(10);</a:t>
            </a:r>
          </a:p>
          <a:p>
            <a:pPr eaLnBrk="1" hangingPunct="1"/>
            <a:r>
              <a:rPr lang="en-US" sz="2000" b="1">
                <a:solidFill>
                  <a:srgbClr val="FF0000"/>
                </a:solidFill>
              </a:rPr>
              <a:t>b1.show();  }</a:t>
            </a:r>
          </a:p>
        </p:txBody>
      </p:sp>
      <p:sp>
        <p:nvSpPr>
          <p:cNvPr id="4101" name="Rectangle 5"/>
          <p:cNvSpPr>
            <a:spLocks noChangeArrowheads="1"/>
          </p:cNvSpPr>
          <p:nvPr/>
        </p:nvSpPr>
        <p:spPr bwMode="auto">
          <a:xfrm>
            <a:off x="2362200" y="5289550"/>
            <a:ext cx="4038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b="1">
                <a:solidFill>
                  <a:srgbClr val="FF0000"/>
                </a:solidFill>
              </a:rPr>
              <a:t>OUTPUT</a:t>
            </a:r>
          </a:p>
          <a:p>
            <a:pPr eaLnBrk="1" hangingPunct="1"/>
            <a:r>
              <a:rPr lang="en-US" b="1">
                <a:solidFill>
                  <a:srgbClr val="FF0000"/>
                </a:solidFill>
              </a:rPr>
              <a:t>Hello This is show() in A</a:t>
            </a:r>
          </a:p>
          <a:p>
            <a:pPr eaLnBrk="1" hangingPunct="1"/>
            <a:r>
              <a:rPr lang="en-US" b="1">
                <a:solidFill>
                  <a:srgbClr val="FF0000"/>
                </a:solidFill>
              </a:rPr>
              <a:t>Hello This is show() in A</a:t>
            </a:r>
          </a:p>
          <a:p>
            <a:pPr eaLnBrk="1" hangingPunct="1"/>
            <a:r>
              <a:rPr lang="en-US" b="1">
                <a:solidFill>
                  <a:srgbClr val="FF0000"/>
                </a:solidFill>
              </a:rPr>
              <a:t>Hello This is show() in B</a:t>
            </a:r>
          </a:p>
        </p:txBody>
      </p:sp>
      <p:sp>
        <p:nvSpPr>
          <p:cNvPr id="4102" name="Text Box 6"/>
          <p:cNvSpPr txBox="1">
            <a:spLocks noChangeArrowheads="1"/>
          </p:cNvSpPr>
          <p:nvPr/>
        </p:nvSpPr>
        <p:spPr bwMode="auto">
          <a:xfrm>
            <a:off x="3733800" y="228601"/>
            <a:ext cx="220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a:solidFill>
                  <a:schemeClr val="accent1"/>
                </a:solidFill>
              </a:rPr>
              <a:t>Is this Method</a:t>
            </a:r>
          </a:p>
          <a:p>
            <a:pPr eaLnBrk="1" hangingPunct="1"/>
            <a:r>
              <a:rPr lang="en-US" b="1">
                <a:solidFill>
                  <a:schemeClr val="accent1"/>
                </a:solidFill>
              </a:rPr>
              <a:t>Overriding</a:t>
            </a:r>
          </a:p>
        </p:txBody>
      </p:sp>
      <p:sp>
        <p:nvSpPr>
          <p:cNvPr id="4103" name="Text Box 7"/>
          <p:cNvSpPr txBox="1">
            <a:spLocks noChangeArrowheads="1"/>
          </p:cNvSpPr>
          <p:nvPr/>
        </p:nvSpPr>
        <p:spPr bwMode="auto">
          <a:xfrm>
            <a:off x="3733800" y="1143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a:solidFill>
                  <a:srgbClr val="FF0000"/>
                </a:solidFill>
                <a:latin typeface="Stencil" panose="040409050D0802020404" pitchFamily="82" charset="0"/>
              </a:rPr>
              <a:t>NO</a:t>
            </a:r>
          </a:p>
        </p:txBody>
      </p:sp>
    </p:spTree>
    <p:extLst>
      <p:ext uri="{BB962C8B-B14F-4D97-AF65-F5344CB8AC3E}">
        <p14:creationId xmlns:p14="http://schemas.microsoft.com/office/powerpoint/2010/main" val="2453641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ox(in)">
                                      <p:cBhvr>
                                        <p:cTn id="7" dur="500"/>
                                        <p:tgtEl>
                                          <p:spTgt spid="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02"/>
                                        </p:tgtEl>
                                        <p:attrNameLst>
                                          <p:attrName>style.visibility</p:attrName>
                                        </p:attrNameLst>
                                      </p:cBhvr>
                                      <p:to>
                                        <p:strVal val="visible"/>
                                      </p:to>
                                    </p:set>
                                    <p:anim calcmode="lin" valueType="num">
                                      <p:cBhvr additive="base">
                                        <p:cTn id="12" dur="500" fill="hold"/>
                                        <p:tgtEl>
                                          <p:spTgt spid="4102"/>
                                        </p:tgtEl>
                                        <p:attrNameLst>
                                          <p:attrName>ppt_x</p:attrName>
                                        </p:attrNameLst>
                                      </p:cBhvr>
                                      <p:tavLst>
                                        <p:tav tm="0">
                                          <p:val>
                                            <p:strVal val="#ppt_x"/>
                                          </p:val>
                                        </p:tav>
                                        <p:tav tm="100000">
                                          <p:val>
                                            <p:strVal val="#ppt_x"/>
                                          </p:val>
                                        </p:tav>
                                      </p:tavLst>
                                    </p:anim>
                                    <p:anim calcmode="lin" valueType="num">
                                      <p:cBhvr additive="base">
                                        <p:cTn id="13"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100">
                                            <p:txEl>
                                              <p:pRg st="0" end="0"/>
                                            </p:txEl>
                                          </p:spTgt>
                                        </p:tgtEl>
                                        <p:attrNameLst>
                                          <p:attrName>style.visibility</p:attrName>
                                        </p:attrNameLst>
                                      </p:cBhvr>
                                      <p:to>
                                        <p:strVal val="visible"/>
                                      </p:to>
                                    </p:set>
                                    <p:anim calcmode="lin" valueType="num">
                                      <p:cBhvr additive="base">
                                        <p:cTn id="24"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00">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100">
                                            <p:txEl>
                                              <p:pRg st="1" end="1"/>
                                            </p:txEl>
                                          </p:spTgt>
                                        </p:tgtEl>
                                        <p:attrNameLst>
                                          <p:attrName>style.visibility</p:attrName>
                                        </p:attrNameLst>
                                      </p:cBhvr>
                                      <p:to>
                                        <p:strVal val="visible"/>
                                      </p:to>
                                    </p:set>
                                    <p:anim calcmode="lin" valueType="num">
                                      <p:cBhvr additive="base">
                                        <p:cTn id="28"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100">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100">
                                            <p:txEl>
                                              <p:pRg st="2" end="2"/>
                                            </p:txEl>
                                          </p:spTgt>
                                        </p:tgtEl>
                                        <p:attrNameLst>
                                          <p:attrName>style.visibility</p:attrName>
                                        </p:attrNameLst>
                                      </p:cBhvr>
                                      <p:to>
                                        <p:strVal val="visible"/>
                                      </p:to>
                                    </p:set>
                                    <p:anim calcmode="lin" valueType="num">
                                      <p:cBhvr additive="base">
                                        <p:cTn id="32"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100">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100">
                                            <p:txEl>
                                              <p:pRg st="3" end="3"/>
                                            </p:txEl>
                                          </p:spTgt>
                                        </p:tgtEl>
                                        <p:attrNameLst>
                                          <p:attrName>style.visibility</p:attrName>
                                        </p:attrNameLst>
                                      </p:cBhvr>
                                      <p:to>
                                        <p:strVal val="visible"/>
                                      </p:to>
                                    </p:set>
                                    <p:anim calcmode="lin" valueType="num">
                                      <p:cBhvr additive="base">
                                        <p:cTn id="36"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4100">
                                            <p:txEl>
                                              <p:pRg st="4" end="4"/>
                                            </p:txEl>
                                          </p:spTgt>
                                        </p:tgtEl>
                                        <p:attrNameLst>
                                          <p:attrName>style.visibility</p:attrName>
                                        </p:attrNameLst>
                                      </p:cBhvr>
                                      <p:to>
                                        <p:strVal val="visible"/>
                                      </p:to>
                                    </p:set>
                                    <p:anim calcmode="lin" valueType="num">
                                      <p:cBhvr additive="base">
                                        <p:cTn id="42"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100">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100">
                                            <p:txEl>
                                              <p:pRg st="5" end="5"/>
                                            </p:txEl>
                                          </p:spTgt>
                                        </p:tgtEl>
                                        <p:attrNameLst>
                                          <p:attrName>style.visibility</p:attrName>
                                        </p:attrNameLst>
                                      </p:cBhvr>
                                      <p:to>
                                        <p:strVal val="visible"/>
                                      </p:to>
                                    </p:set>
                                    <p:anim calcmode="lin" valueType="num">
                                      <p:cBhvr additive="base">
                                        <p:cTn id="46"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100">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100">
                                            <p:txEl>
                                              <p:pRg st="6" end="6"/>
                                            </p:txEl>
                                          </p:spTgt>
                                        </p:tgtEl>
                                        <p:attrNameLst>
                                          <p:attrName>style.visibility</p:attrName>
                                        </p:attrNameLst>
                                      </p:cBhvr>
                                      <p:to>
                                        <p:strVal val="visible"/>
                                      </p:to>
                                    </p:set>
                                    <p:anim calcmode="lin" valueType="num">
                                      <p:cBhvr additive="base">
                                        <p:cTn id="50" dur="500" fill="hold"/>
                                        <p:tgtEl>
                                          <p:spTgt spid="4100">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1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4100">
                                            <p:txEl>
                                              <p:pRg st="8" end="8"/>
                                            </p:txEl>
                                          </p:spTgt>
                                        </p:tgtEl>
                                        <p:attrNameLst>
                                          <p:attrName>style.visibility</p:attrName>
                                        </p:attrNameLst>
                                      </p:cBhvr>
                                      <p:to>
                                        <p:strVal val="visible"/>
                                      </p:to>
                                    </p:set>
                                    <p:anim calcmode="lin" valueType="num">
                                      <p:cBhvr additive="base">
                                        <p:cTn id="56" dur="500" fill="hold"/>
                                        <p:tgtEl>
                                          <p:spTgt spid="4100">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100">
                                            <p:txEl>
                                              <p:pRg st="8" end="8"/>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100">
                                            <p:txEl>
                                              <p:pRg st="9" end="9"/>
                                            </p:txEl>
                                          </p:spTgt>
                                        </p:tgtEl>
                                        <p:attrNameLst>
                                          <p:attrName>style.visibility</p:attrName>
                                        </p:attrNameLst>
                                      </p:cBhvr>
                                      <p:to>
                                        <p:strVal val="visible"/>
                                      </p:to>
                                    </p:set>
                                    <p:anim calcmode="lin" valueType="num">
                                      <p:cBhvr additive="base">
                                        <p:cTn id="60" dur="500" fill="hold"/>
                                        <p:tgtEl>
                                          <p:spTgt spid="4100">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10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4100">
                                            <p:txEl>
                                              <p:pRg st="11" end="11"/>
                                            </p:txEl>
                                          </p:spTgt>
                                        </p:tgtEl>
                                        <p:attrNameLst>
                                          <p:attrName>style.visibility</p:attrName>
                                        </p:attrNameLst>
                                      </p:cBhvr>
                                      <p:to>
                                        <p:strVal val="visible"/>
                                      </p:to>
                                    </p:set>
                                    <p:anim calcmode="lin" valueType="num">
                                      <p:cBhvr additive="base">
                                        <p:cTn id="66" dur="500" fill="hold"/>
                                        <p:tgtEl>
                                          <p:spTgt spid="4100">
                                            <p:txEl>
                                              <p:pRg st="11" end="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100">
                                            <p:txEl>
                                              <p:pRg st="11" end="11"/>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100">
                                            <p:txEl>
                                              <p:pRg st="12" end="12"/>
                                            </p:txEl>
                                          </p:spTgt>
                                        </p:tgtEl>
                                        <p:attrNameLst>
                                          <p:attrName>style.visibility</p:attrName>
                                        </p:attrNameLst>
                                      </p:cBhvr>
                                      <p:to>
                                        <p:strVal val="visible"/>
                                      </p:to>
                                    </p:set>
                                    <p:anim calcmode="lin" valueType="num">
                                      <p:cBhvr additive="base">
                                        <p:cTn id="70" dur="500" fill="hold"/>
                                        <p:tgtEl>
                                          <p:spTgt spid="4100">
                                            <p:txEl>
                                              <p:pRg st="12" end="1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00">
                                            <p:txEl>
                                              <p:pRg st="12" end="12"/>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100">
                                            <p:txEl>
                                              <p:pRg st="13" end="13"/>
                                            </p:txEl>
                                          </p:spTgt>
                                        </p:tgtEl>
                                        <p:attrNameLst>
                                          <p:attrName>style.visibility</p:attrName>
                                        </p:attrNameLst>
                                      </p:cBhvr>
                                      <p:to>
                                        <p:strVal val="visible"/>
                                      </p:to>
                                    </p:set>
                                    <p:anim calcmode="lin" valueType="num">
                                      <p:cBhvr additive="base">
                                        <p:cTn id="74" dur="500" fill="hold"/>
                                        <p:tgtEl>
                                          <p:spTgt spid="4100">
                                            <p:txEl>
                                              <p:pRg st="13" end="1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10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101"/>
                                        </p:tgtEl>
                                        <p:attrNameLst>
                                          <p:attrName>style.visibility</p:attrName>
                                        </p:attrNameLst>
                                      </p:cBhvr>
                                      <p:to>
                                        <p:strVal val="visible"/>
                                      </p:to>
                                    </p:set>
                                    <p:anim calcmode="lin" valueType="num">
                                      <p:cBhvr additive="base">
                                        <p:cTn id="80" dur="500" fill="hold"/>
                                        <p:tgtEl>
                                          <p:spTgt spid="4101"/>
                                        </p:tgtEl>
                                        <p:attrNameLst>
                                          <p:attrName>ppt_x</p:attrName>
                                        </p:attrNameLst>
                                      </p:cBhvr>
                                      <p:tavLst>
                                        <p:tav tm="0">
                                          <p:val>
                                            <p:strVal val="#ppt_x"/>
                                          </p:val>
                                        </p:tav>
                                        <p:tav tm="100000">
                                          <p:val>
                                            <p:strVal val="#ppt_x"/>
                                          </p:val>
                                        </p:tav>
                                      </p:tavLst>
                                    </p:anim>
                                    <p:anim calcmode="lin" valueType="num">
                                      <p:cBhvr additive="base">
                                        <p:cTn id="81"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1" grpId="0"/>
      <p:bldP spid="4102" grpId="0"/>
      <p:bldP spid="41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a:t>Dynamic Method Dispatch</a:t>
            </a:r>
          </a:p>
        </p:txBody>
      </p:sp>
      <p:sp>
        <p:nvSpPr>
          <p:cNvPr id="5123" name="Text Box 3"/>
          <p:cNvSpPr txBox="1">
            <a:spLocks noChangeArrowheads="1"/>
          </p:cNvSpPr>
          <p:nvPr/>
        </p:nvSpPr>
        <p:spPr bwMode="auto">
          <a:xfrm>
            <a:off x="1663700" y="9144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AutoNum type="arabicPeriod"/>
            </a:pPr>
            <a:r>
              <a:rPr lang="en-US"/>
              <a:t>Super class reference variable can refer to a sub class object.</a:t>
            </a:r>
          </a:p>
          <a:p>
            <a:pPr eaLnBrk="1" hangingPunct="1">
              <a:spcBef>
                <a:spcPct val="50000"/>
              </a:spcBef>
              <a:buFontTx/>
              <a:buAutoNum type="arabicPeriod"/>
            </a:pPr>
            <a:r>
              <a:rPr lang="en-US" b="1" i="1" u="sng">
                <a:solidFill>
                  <a:srgbClr val="FF0000"/>
                </a:solidFill>
              </a:rPr>
              <a:t>Super class variable if refers to sub class object can call only overridden methods</a:t>
            </a:r>
            <a:r>
              <a:rPr lang="en-US"/>
              <a:t>.</a:t>
            </a:r>
          </a:p>
          <a:p>
            <a:pPr eaLnBrk="1" hangingPunct="1">
              <a:spcBef>
                <a:spcPct val="50000"/>
              </a:spcBef>
              <a:buFontTx/>
              <a:buAutoNum type="arabicPeriod"/>
            </a:pPr>
            <a:r>
              <a:rPr lang="en-US"/>
              <a:t>Call to an overridden method is decided by the type of object referred to.</a:t>
            </a:r>
          </a:p>
        </p:txBody>
      </p:sp>
      <p:sp>
        <p:nvSpPr>
          <p:cNvPr id="5124" name="Rectangle 4"/>
          <p:cNvSpPr>
            <a:spLocks noChangeArrowheads="1"/>
          </p:cNvSpPr>
          <p:nvPr/>
        </p:nvSpPr>
        <p:spPr bwMode="auto">
          <a:xfrm>
            <a:off x="7797800" y="3429000"/>
            <a:ext cx="8382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A</a:t>
            </a:r>
          </a:p>
        </p:txBody>
      </p:sp>
      <p:sp>
        <p:nvSpPr>
          <p:cNvPr id="5126" name="Rectangle 6"/>
          <p:cNvSpPr>
            <a:spLocks noChangeArrowheads="1"/>
          </p:cNvSpPr>
          <p:nvPr/>
        </p:nvSpPr>
        <p:spPr bwMode="auto">
          <a:xfrm>
            <a:off x="6273800" y="4648200"/>
            <a:ext cx="8382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B</a:t>
            </a:r>
          </a:p>
        </p:txBody>
      </p:sp>
      <p:sp>
        <p:nvSpPr>
          <p:cNvPr id="5127" name="Rectangle 7"/>
          <p:cNvSpPr>
            <a:spLocks noChangeArrowheads="1"/>
          </p:cNvSpPr>
          <p:nvPr/>
        </p:nvSpPr>
        <p:spPr bwMode="auto">
          <a:xfrm>
            <a:off x="7821613" y="4654550"/>
            <a:ext cx="8382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C</a:t>
            </a:r>
          </a:p>
        </p:txBody>
      </p:sp>
      <p:sp>
        <p:nvSpPr>
          <p:cNvPr id="5128" name="Rectangle 8"/>
          <p:cNvSpPr>
            <a:spLocks noChangeArrowheads="1"/>
          </p:cNvSpPr>
          <p:nvPr/>
        </p:nvSpPr>
        <p:spPr bwMode="auto">
          <a:xfrm>
            <a:off x="9518650" y="4668838"/>
            <a:ext cx="8382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D</a:t>
            </a:r>
          </a:p>
        </p:txBody>
      </p:sp>
      <p:sp>
        <p:nvSpPr>
          <p:cNvPr id="5129" name="Line 9"/>
          <p:cNvSpPr>
            <a:spLocks noChangeShapeType="1"/>
          </p:cNvSpPr>
          <p:nvPr/>
        </p:nvSpPr>
        <p:spPr bwMode="auto">
          <a:xfrm flipV="1">
            <a:off x="8178800" y="4038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0" name="Line 10"/>
          <p:cNvSpPr>
            <a:spLocks noChangeShapeType="1"/>
          </p:cNvSpPr>
          <p:nvPr/>
        </p:nvSpPr>
        <p:spPr bwMode="auto">
          <a:xfrm>
            <a:off x="6807200" y="4371975"/>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Line 11"/>
          <p:cNvSpPr>
            <a:spLocks noChangeShapeType="1"/>
          </p:cNvSpPr>
          <p:nvPr/>
        </p:nvSpPr>
        <p:spPr bwMode="auto">
          <a:xfrm>
            <a:off x="6807200" y="4343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Line 12"/>
          <p:cNvSpPr>
            <a:spLocks noChangeShapeType="1"/>
          </p:cNvSpPr>
          <p:nvPr/>
        </p:nvSpPr>
        <p:spPr bwMode="auto">
          <a:xfrm>
            <a:off x="8177213" y="4343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Line 13"/>
          <p:cNvSpPr>
            <a:spLocks noChangeShapeType="1"/>
          </p:cNvSpPr>
          <p:nvPr/>
        </p:nvSpPr>
        <p:spPr bwMode="auto">
          <a:xfrm>
            <a:off x="9890125" y="437832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Text Box 14"/>
          <p:cNvSpPr txBox="1">
            <a:spLocks noChangeArrowheads="1"/>
          </p:cNvSpPr>
          <p:nvPr/>
        </p:nvSpPr>
        <p:spPr bwMode="auto">
          <a:xfrm>
            <a:off x="1981200" y="3581400"/>
            <a:ext cx="4191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A a1 = new B();</a:t>
            </a:r>
          </a:p>
          <a:p>
            <a:pPr eaLnBrk="1" hangingPunct="1"/>
            <a:r>
              <a:rPr lang="en-US"/>
              <a:t>a1.show(); // call to show() of B</a:t>
            </a:r>
          </a:p>
          <a:p>
            <a:pPr eaLnBrk="1" hangingPunct="1"/>
            <a:r>
              <a:rPr lang="en-US">
                <a:solidFill>
                  <a:srgbClr val="FF0000"/>
                </a:solidFill>
              </a:rPr>
              <a:t>a1 = new C();</a:t>
            </a:r>
          </a:p>
          <a:p>
            <a:pPr eaLnBrk="1" hangingPunct="1"/>
            <a:r>
              <a:rPr lang="en-US">
                <a:solidFill>
                  <a:srgbClr val="FF0000"/>
                </a:solidFill>
              </a:rPr>
              <a:t>a1.show(); // call to show() of C</a:t>
            </a:r>
          </a:p>
          <a:p>
            <a:pPr eaLnBrk="1" hangingPunct="1"/>
            <a:r>
              <a:rPr lang="en-US">
                <a:solidFill>
                  <a:schemeClr val="accent2"/>
                </a:solidFill>
              </a:rPr>
              <a:t>a1 = new D();</a:t>
            </a:r>
          </a:p>
          <a:p>
            <a:pPr eaLnBrk="1" hangingPunct="1"/>
            <a:r>
              <a:rPr lang="en-US">
                <a:solidFill>
                  <a:schemeClr val="accent2"/>
                </a:solidFill>
              </a:rPr>
              <a:t>a1.show();  // call to show() of D</a:t>
            </a:r>
            <a:r>
              <a:rPr lang="en-US"/>
              <a:t> </a:t>
            </a:r>
          </a:p>
          <a:p>
            <a:pPr eaLnBrk="1" hangingPunct="1"/>
            <a:endParaRPr lang="en-US"/>
          </a:p>
        </p:txBody>
      </p:sp>
      <p:sp>
        <p:nvSpPr>
          <p:cNvPr id="5135" name="Text Box 15"/>
          <p:cNvSpPr txBox="1">
            <a:spLocks noChangeArrowheads="1"/>
          </p:cNvSpPr>
          <p:nvPr/>
        </p:nvSpPr>
        <p:spPr bwMode="auto">
          <a:xfrm>
            <a:off x="6248400" y="5715001"/>
            <a:ext cx="403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a:solidFill>
                  <a:srgbClr val="FF0000"/>
                </a:solidFill>
              </a:rPr>
              <a:t>Assume show() Method is </a:t>
            </a:r>
          </a:p>
          <a:p>
            <a:pPr eaLnBrk="1" hangingPunct="1"/>
            <a:r>
              <a:rPr lang="en-US" b="1">
                <a:solidFill>
                  <a:srgbClr val="FF0000"/>
                </a:solidFill>
              </a:rPr>
              <a:t>Overridden by sub classes</a:t>
            </a:r>
          </a:p>
        </p:txBody>
      </p:sp>
    </p:spTree>
    <p:extLst>
      <p:ext uri="{BB962C8B-B14F-4D97-AF65-F5344CB8AC3E}">
        <p14:creationId xmlns:p14="http://schemas.microsoft.com/office/powerpoint/2010/main" val="129744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ox(in)">
                                      <p:cBhvr>
                                        <p:cTn id="12" dur="500"/>
                                        <p:tgtEl>
                                          <p:spTgt spid="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box(in)">
                                      <p:cBhvr>
                                        <p:cTn id="17" dur="500"/>
                                        <p:tgtEl>
                                          <p:spTgt spid="5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126"/>
                                        </p:tgtEl>
                                        <p:attrNameLst>
                                          <p:attrName>style.visibility</p:attrName>
                                        </p:attrNameLst>
                                      </p:cBhvr>
                                      <p:to>
                                        <p:strVal val="visible"/>
                                      </p:to>
                                    </p:set>
                                    <p:animEffect transition="in" filter="box(in)">
                                      <p:cBhvr>
                                        <p:cTn id="22" dur="500"/>
                                        <p:tgtEl>
                                          <p:spTgt spid="5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box(in)">
                                      <p:cBhvr>
                                        <p:cTn id="27" dur="500"/>
                                        <p:tgtEl>
                                          <p:spTgt spid="51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128"/>
                                        </p:tgtEl>
                                        <p:attrNameLst>
                                          <p:attrName>style.visibility</p:attrName>
                                        </p:attrNameLst>
                                      </p:cBhvr>
                                      <p:to>
                                        <p:strVal val="visible"/>
                                      </p:to>
                                    </p:set>
                                    <p:animEffect transition="in" filter="box(in)">
                                      <p:cBhvr>
                                        <p:cTn id="32" dur="500"/>
                                        <p:tgtEl>
                                          <p:spTgt spid="51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129"/>
                                        </p:tgtEl>
                                        <p:attrNameLst>
                                          <p:attrName>style.visibility</p:attrName>
                                        </p:attrNameLst>
                                      </p:cBhvr>
                                      <p:to>
                                        <p:strVal val="visible"/>
                                      </p:to>
                                    </p:set>
                                    <p:animEffect transition="in" filter="box(in)">
                                      <p:cBhvr>
                                        <p:cTn id="37" dur="500"/>
                                        <p:tgtEl>
                                          <p:spTgt spid="51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130"/>
                                        </p:tgtEl>
                                        <p:attrNameLst>
                                          <p:attrName>style.visibility</p:attrName>
                                        </p:attrNameLst>
                                      </p:cBhvr>
                                      <p:to>
                                        <p:strVal val="visible"/>
                                      </p:to>
                                    </p:set>
                                    <p:animEffect transition="in" filter="box(in)">
                                      <p:cBhvr>
                                        <p:cTn id="42" dur="500"/>
                                        <p:tgtEl>
                                          <p:spTgt spid="51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131"/>
                                        </p:tgtEl>
                                        <p:attrNameLst>
                                          <p:attrName>style.visibility</p:attrName>
                                        </p:attrNameLst>
                                      </p:cBhvr>
                                      <p:to>
                                        <p:strVal val="visible"/>
                                      </p:to>
                                    </p:set>
                                    <p:animEffect transition="in" filter="box(in)">
                                      <p:cBhvr>
                                        <p:cTn id="47" dur="500"/>
                                        <p:tgtEl>
                                          <p:spTgt spid="51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132"/>
                                        </p:tgtEl>
                                        <p:attrNameLst>
                                          <p:attrName>style.visibility</p:attrName>
                                        </p:attrNameLst>
                                      </p:cBhvr>
                                      <p:to>
                                        <p:strVal val="visible"/>
                                      </p:to>
                                    </p:set>
                                    <p:animEffect transition="in" filter="box(in)">
                                      <p:cBhvr>
                                        <p:cTn id="52" dur="500"/>
                                        <p:tgtEl>
                                          <p:spTgt spid="51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133"/>
                                        </p:tgtEl>
                                        <p:attrNameLst>
                                          <p:attrName>style.visibility</p:attrName>
                                        </p:attrNameLst>
                                      </p:cBhvr>
                                      <p:to>
                                        <p:strVal val="visible"/>
                                      </p:to>
                                    </p:set>
                                    <p:animEffect transition="in" filter="box(in)">
                                      <p:cBhvr>
                                        <p:cTn id="57" dur="500"/>
                                        <p:tgtEl>
                                          <p:spTgt spid="51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135"/>
                                        </p:tgtEl>
                                        <p:attrNameLst>
                                          <p:attrName>style.visibility</p:attrName>
                                        </p:attrNameLst>
                                      </p:cBhvr>
                                      <p:to>
                                        <p:strVal val="visible"/>
                                      </p:to>
                                    </p:set>
                                    <p:animEffect transition="in" filter="box(in)">
                                      <p:cBhvr>
                                        <p:cTn id="62" dur="500"/>
                                        <p:tgtEl>
                                          <p:spTgt spid="51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5134">
                                            <p:txEl>
                                              <p:pRg st="0" end="0"/>
                                            </p:txEl>
                                          </p:spTgt>
                                        </p:tgtEl>
                                        <p:attrNameLst>
                                          <p:attrName>style.visibility</p:attrName>
                                        </p:attrNameLst>
                                      </p:cBhvr>
                                      <p:to>
                                        <p:strVal val="visible"/>
                                      </p:to>
                                    </p:set>
                                    <p:animEffect transition="in" filter="box(in)">
                                      <p:cBhvr>
                                        <p:cTn id="67" dur="500"/>
                                        <p:tgtEl>
                                          <p:spTgt spid="5134">
                                            <p:txEl>
                                              <p:pRg st="0" end="0"/>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5134">
                                            <p:txEl>
                                              <p:pRg st="1" end="1"/>
                                            </p:txEl>
                                          </p:spTgt>
                                        </p:tgtEl>
                                        <p:attrNameLst>
                                          <p:attrName>style.visibility</p:attrName>
                                        </p:attrNameLst>
                                      </p:cBhvr>
                                      <p:to>
                                        <p:strVal val="visible"/>
                                      </p:to>
                                    </p:set>
                                    <p:animEffect transition="in" filter="box(in)">
                                      <p:cBhvr>
                                        <p:cTn id="70" dur="500"/>
                                        <p:tgtEl>
                                          <p:spTgt spid="5134">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5134">
                                            <p:txEl>
                                              <p:pRg st="2" end="2"/>
                                            </p:txEl>
                                          </p:spTgt>
                                        </p:tgtEl>
                                        <p:attrNameLst>
                                          <p:attrName>style.visibility</p:attrName>
                                        </p:attrNameLst>
                                      </p:cBhvr>
                                      <p:to>
                                        <p:strVal val="visible"/>
                                      </p:to>
                                    </p:set>
                                    <p:animEffect transition="in" filter="box(in)">
                                      <p:cBhvr>
                                        <p:cTn id="75" dur="500"/>
                                        <p:tgtEl>
                                          <p:spTgt spid="5134">
                                            <p:txEl>
                                              <p:pRg st="2" end="2"/>
                                            </p:txEl>
                                          </p:spTgt>
                                        </p:tgtEl>
                                      </p:cBhvr>
                                    </p:animEffect>
                                  </p:childTnLst>
                                </p:cTn>
                              </p:par>
                              <p:par>
                                <p:cTn id="76" presetID="4" presetClass="entr" presetSubtype="16" fill="hold" nodeType="withEffect">
                                  <p:stCondLst>
                                    <p:cond delay="0"/>
                                  </p:stCondLst>
                                  <p:childTnLst>
                                    <p:set>
                                      <p:cBhvr>
                                        <p:cTn id="77" dur="1" fill="hold">
                                          <p:stCondLst>
                                            <p:cond delay="0"/>
                                          </p:stCondLst>
                                        </p:cTn>
                                        <p:tgtEl>
                                          <p:spTgt spid="5134">
                                            <p:txEl>
                                              <p:pRg st="3" end="3"/>
                                            </p:txEl>
                                          </p:spTgt>
                                        </p:tgtEl>
                                        <p:attrNameLst>
                                          <p:attrName>style.visibility</p:attrName>
                                        </p:attrNameLst>
                                      </p:cBhvr>
                                      <p:to>
                                        <p:strVal val="visible"/>
                                      </p:to>
                                    </p:set>
                                    <p:animEffect transition="in" filter="box(in)">
                                      <p:cBhvr>
                                        <p:cTn id="78" dur="500"/>
                                        <p:tgtEl>
                                          <p:spTgt spid="5134">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nodeType="clickEffect">
                                  <p:stCondLst>
                                    <p:cond delay="0"/>
                                  </p:stCondLst>
                                  <p:childTnLst>
                                    <p:set>
                                      <p:cBhvr>
                                        <p:cTn id="82" dur="1" fill="hold">
                                          <p:stCondLst>
                                            <p:cond delay="0"/>
                                          </p:stCondLst>
                                        </p:cTn>
                                        <p:tgtEl>
                                          <p:spTgt spid="5134">
                                            <p:txEl>
                                              <p:pRg st="4" end="4"/>
                                            </p:txEl>
                                          </p:spTgt>
                                        </p:tgtEl>
                                        <p:attrNameLst>
                                          <p:attrName>style.visibility</p:attrName>
                                        </p:attrNameLst>
                                      </p:cBhvr>
                                      <p:to>
                                        <p:strVal val="visible"/>
                                      </p:to>
                                    </p:set>
                                    <p:animEffect transition="in" filter="box(in)">
                                      <p:cBhvr>
                                        <p:cTn id="83" dur="500"/>
                                        <p:tgtEl>
                                          <p:spTgt spid="5134">
                                            <p:txEl>
                                              <p:pRg st="4" end="4"/>
                                            </p:txEl>
                                          </p:spTgt>
                                        </p:tgtEl>
                                      </p:cBhvr>
                                    </p:animEffect>
                                  </p:childTnLst>
                                </p:cTn>
                              </p:par>
                              <p:par>
                                <p:cTn id="84" presetID="4" presetClass="entr" presetSubtype="16" fill="hold" nodeType="withEffect">
                                  <p:stCondLst>
                                    <p:cond delay="0"/>
                                  </p:stCondLst>
                                  <p:childTnLst>
                                    <p:set>
                                      <p:cBhvr>
                                        <p:cTn id="85" dur="1" fill="hold">
                                          <p:stCondLst>
                                            <p:cond delay="0"/>
                                          </p:stCondLst>
                                        </p:cTn>
                                        <p:tgtEl>
                                          <p:spTgt spid="5134">
                                            <p:txEl>
                                              <p:pRg st="5" end="5"/>
                                            </p:txEl>
                                          </p:spTgt>
                                        </p:tgtEl>
                                        <p:attrNameLst>
                                          <p:attrName>style.visibility</p:attrName>
                                        </p:attrNameLst>
                                      </p:cBhvr>
                                      <p:to>
                                        <p:strVal val="visible"/>
                                      </p:to>
                                    </p:set>
                                    <p:animEffect transition="in" filter="box(in)">
                                      <p:cBhvr>
                                        <p:cTn id="86" dur="500"/>
                                        <p:tgtEl>
                                          <p:spTgt spid="51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24" grpId="0" animBg="1" autoUpdateAnimBg="0"/>
      <p:bldP spid="5126" grpId="0" animBg="1" autoUpdateAnimBg="0"/>
      <p:bldP spid="5127" grpId="0" animBg="1" autoUpdateAnimBg="0"/>
      <p:bldP spid="5128" grpId="0" animBg="1" autoUpdateAnimBg="0"/>
      <p:bldP spid="5129" grpId="0" animBg="1"/>
      <p:bldP spid="5130" grpId="0" animBg="1"/>
      <p:bldP spid="5131" grpId="0" animBg="1"/>
      <p:bldP spid="5132" grpId="0" animBg="1"/>
      <p:bldP spid="5133" grpId="0" animBg="1"/>
      <p:bldP spid="51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720850" y="457200"/>
            <a:ext cx="4267200" cy="5334000"/>
          </a:xfrm>
        </p:spPr>
        <p:txBody>
          <a:bodyPr/>
          <a:lstStyle/>
          <a:p>
            <a:pPr algn="l" eaLnBrk="1" hangingPunct="1"/>
            <a:r>
              <a:rPr lang="en-US" sz="2000" b="1">
                <a:solidFill>
                  <a:srgbClr val="FF0000"/>
                </a:solidFill>
              </a:rPr>
              <a:t>class A</a:t>
            </a:r>
            <a:br>
              <a:rPr lang="en-US" sz="2000" b="1">
                <a:solidFill>
                  <a:srgbClr val="FF0000"/>
                </a:solidFill>
              </a:rPr>
            </a:br>
            <a:r>
              <a:rPr lang="en-US" sz="2000" b="1">
                <a:solidFill>
                  <a:srgbClr val="FF0000"/>
                </a:solidFill>
              </a:rPr>
              <a:t>{</a:t>
            </a:r>
            <a:br>
              <a:rPr lang="en-US" sz="2000" b="1">
                <a:solidFill>
                  <a:srgbClr val="FF0000"/>
                </a:solidFill>
              </a:rPr>
            </a:br>
            <a:r>
              <a:rPr lang="en-US" sz="2000" b="1">
                <a:solidFill>
                  <a:srgbClr val="FF0000"/>
                </a:solidFill>
              </a:rPr>
              <a:t>void show()</a:t>
            </a:r>
            <a:br>
              <a:rPr lang="en-US" sz="2000" b="1">
                <a:solidFill>
                  <a:srgbClr val="FF0000"/>
                </a:solidFill>
              </a:rPr>
            </a:br>
            <a:r>
              <a:rPr lang="en-US" sz="2000" b="1">
                <a:solidFill>
                  <a:srgbClr val="FF0000"/>
                </a:solidFill>
              </a:rPr>
              <a:t>{</a:t>
            </a:r>
            <a:br>
              <a:rPr lang="en-US" sz="2000" b="1">
                <a:solidFill>
                  <a:srgbClr val="FF0000"/>
                </a:solidFill>
              </a:rPr>
            </a:br>
            <a:r>
              <a:rPr lang="en-US" sz="2000" b="1">
                <a:solidFill>
                  <a:srgbClr val="FF0000"/>
                </a:solidFill>
              </a:rPr>
              <a:t>System.out.println("Hello This is show() in A");</a:t>
            </a:r>
            <a:br>
              <a:rPr lang="en-US" sz="2000" b="1">
                <a:solidFill>
                  <a:srgbClr val="FF0000"/>
                </a:solidFill>
              </a:rPr>
            </a:br>
            <a:r>
              <a:rPr lang="en-US" sz="2000" b="1">
                <a:solidFill>
                  <a:srgbClr val="FF0000"/>
                </a:solidFill>
              </a:rPr>
              <a:t>}</a:t>
            </a:r>
            <a:br>
              <a:rPr lang="en-US" sz="2000" b="1">
                <a:solidFill>
                  <a:srgbClr val="FF0000"/>
                </a:solidFill>
              </a:rPr>
            </a:br>
            <a:r>
              <a:rPr lang="en-US" sz="2000" b="1">
                <a:solidFill>
                  <a:srgbClr val="FF0000"/>
                </a:solidFill>
              </a:rPr>
              <a:t>}</a:t>
            </a:r>
            <a:br>
              <a:rPr lang="en-US" sz="2000" b="1">
                <a:solidFill>
                  <a:srgbClr val="FF0000"/>
                </a:solidFill>
              </a:rPr>
            </a:br>
            <a:r>
              <a:rPr lang="en-US" sz="2000" b="1"/>
              <a:t>class B extends A</a:t>
            </a:r>
            <a:br>
              <a:rPr lang="en-US" sz="2000" b="1"/>
            </a:br>
            <a:r>
              <a:rPr lang="en-US" sz="2000" b="1"/>
              <a:t>{</a:t>
            </a:r>
            <a:br>
              <a:rPr lang="en-US" sz="2000" b="1"/>
            </a:br>
            <a:r>
              <a:rPr lang="en-US" sz="2000" b="1"/>
              <a:t>void show()</a:t>
            </a:r>
            <a:br>
              <a:rPr lang="en-US" sz="2000" b="1"/>
            </a:br>
            <a:r>
              <a:rPr lang="en-US" sz="2000" b="1"/>
              <a:t>{</a:t>
            </a:r>
            <a:br>
              <a:rPr lang="en-US" sz="2000" b="1"/>
            </a:br>
            <a:r>
              <a:rPr lang="en-US" sz="2000" b="1"/>
              <a:t>System.out.println("Hello This is show() in B");</a:t>
            </a:r>
            <a:br>
              <a:rPr lang="en-US" sz="2000" b="1"/>
            </a:br>
            <a:r>
              <a:rPr lang="en-US" sz="2000" b="1"/>
              <a:t>}</a:t>
            </a:r>
            <a:br>
              <a:rPr lang="en-US" sz="2000" b="1"/>
            </a:br>
            <a:r>
              <a:rPr lang="en-US" sz="2000" b="1"/>
              <a:t>}</a:t>
            </a:r>
            <a:br>
              <a:rPr lang="en-US" sz="2000" b="1"/>
            </a:br>
            <a:endParaRPr lang="en-US" sz="2000" b="1"/>
          </a:p>
        </p:txBody>
      </p:sp>
      <p:sp>
        <p:nvSpPr>
          <p:cNvPr id="6147" name="Rectangle 3"/>
          <p:cNvSpPr>
            <a:spLocks noChangeArrowheads="1"/>
          </p:cNvSpPr>
          <p:nvPr/>
        </p:nvSpPr>
        <p:spPr bwMode="auto">
          <a:xfrm>
            <a:off x="5781676" y="539751"/>
            <a:ext cx="41243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b="1">
                <a:solidFill>
                  <a:schemeClr val="accent2"/>
                </a:solidFill>
              </a:rPr>
              <a:t>class C extends A</a:t>
            </a:r>
            <a:br>
              <a:rPr lang="en-US" sz="2000" b="1">
                <a:solidFill>
                  <a:schemeClr val="accent2"/>
                </a:solidFill>
              </a:rPr>
            </a:br>
            <a:r>
              <a:rPr lang="en-US" sz="2000" b="1">
                <a:solidFill>
                  <a:schemeClr val="accent2"/>
                </a:solidFill>
              </a:rPr>
              <a:t>{</a:t>
            </a:r>
            <a:br>
              <a:rPr lang="en-US" sz="2000" b="1">
                <a:solidFill>
                  <a:schemeClr val="accent2"/>
                </a:solidFill>
              </a:rPr>
            </a:br>
            <a:r>
              <a:rPr lang="en-US" sz="2000" b="1">
                <a:solidFill>
                  <a:schemeClr val="accent2"/>
                </a:solidFill>
              </a:rPr>
              <a:t>void show()</a:t>
            </a:r>
            <a:br>
              <a:rPr lang="en-US" sz="2000" b="1">
                <a:solidFill>
                  <a:schemeClr val="accent2"/>
                </a:solidFill>
              </a:rPr>
            </a:br>
            <a:r>
              <a:rPr lang="en-US" sz="2000" b="1">
                <a:solidFill>
                  <a:schemeClr val="accent2"/>
                </a:solidFill>
              </a:rPr>
              <a:t>{</a:t>
            </a:r>
            <a:br>
              <a:rPr lang="en-US" sz="2000" b="1">
                <a:solidFill>
                  <a:schemeClr val="accent2"/>
                </a:solidFill>
              </a:rPr>
            </a:br>
            <a:r>
              <a:rPr lang="en-US" sz="2000" b="1">
                <a:solidFill>
                  <a:schemeClr val="accent2"/>
                </a:solidFill>
              </a:rPr>
              <a:t>System.out.println("Hello This is show() in C");</a:t>
            </a:r>
            <a:br>
              <a:rPr lang="en-US" sz="2000" b="1">
                <a:solidFill>
                  <a:schemeClr val="accent2"/>
                </a:solidFill>
              </a:rPr>
            </a:br>
            <a:r>
              <a:rPr lang="en-US" sz="2000" b="1">
                <a:solidFill>
                  <a:schemeClr val="accent2"/>
                </a:solidFill>
              </a:rPr>
              <a:t>}</a:t>
            </a:r>
            <a:br>
              <a:rPr lang="en-US" sz="2000" b="1">
                <a:solidFill>
                  <a:schemeClr val="accent2"/>
                </a:solidFill>
              </a:rPr>
            </a:br>
            <a:r>
              <a:rPr lang="en-US" sz="2000" b="1">
                <a:solidFill>
                  <a:schemeClr val="accent2"/>
                </a:solidFill>
              </a:rPr>
              <a:t>}</a:t>
            </a:r>
            <a:br>
              <a:rPr lang="en-US" sz="2000" b="1">
                <a:solidFill>
                  <a:schemeClr val="accent2"/>
                </a:solidFill>
              </a:rPr>
            </a:br>
            <a:r>
              <a:rPr lang="en-US" sz="2000" b="1">
                <a:solidFill>
                  <a:schemeClr val="tx2"/>
                </a:solidFill>
              </a:rPr>
              <a:t>class D extends A</a:t>
            </a:r>
            <a:br>
              <a:rPr lang="en-US" sz="2000" b="1">
                <a:solidFill>
                  <a:schemeClr val="tx2"/>
                </a:solidFill>
              </a:rPr>
            </a:br>
            <a:r>
              <a:rPr lang="en-US" sz="2000" b="1">
                <a:solidFill>
                  <a:schemeClr val="tx2"/>
                </a:solidFill>
              </a:rPr>
              <a:t>{</a:t>
            </a:r>
            <a:br>
              <a:rPr lang="en-US" sz="2000" b="1">
                <a:solidFill>
                  <a:schemeClr val="tx2"/>
                </a:solidFill>
              </a:rPr>
            </a:br>
            <a:r>
              <a:rPr lang="en-US" sz="2000" b="1">
                <a:solidFill>
                  <a:schemeClr val="tx2"/>
                </a:solidFill>
              </a:rPr>
              <a:t>void show()</a:t>
            </a:r>
            <a:br>
              <a:rPr lang="en-US" sz="2000" b="1">
                <a:solidFill>
                  <a:schemeClr val="tx2"/>
                </a:solidFill>
              </a:rPr>
            </a:br>
            <a:r>
              <a:rPr lang="en-US" sz="2000" b="1">
                <a:solidFill>
                  <a:schemeClr val="tx2"/>
                </a:solidFill>
              </a:rPr>
              <a:t>{</a:t>
            </a:r>
            <a:br>
              <a:rPr lang="en-US" sz="2000" b="1">
                <a:solidFill>
                  <a:schemeClr val="tx2"/>
                </a:solidFill>
              </a:rPr>
            </a:br>
            <a:r>
              <a:rPr lang="en-US" sz="2000" b="1">
                <a:solidFill>
                  <a:schemeClr val="tx2"/>
                </a:solidFill>
              </a:rPr>
              <a:t>System.out.println("Hello This is show() in D");</a:t>
            </a:r>
            <a:br>
              <a:rPr lang="en-US" sz="2000" b="1">
                <a:solidFill>
                  <a:schemeClr val="tx2"/>
                </a:solidFill>
              </a:rPr>
            </a:br>
            <a:r>
              <a:rPr lang="en-US" sz="2000" b="1">
                <a:solidFill>
                  <a:schemeClr val="tx2"/>
                </a:solidFill>
              </a:rPr>
              <a:t>}</a:t>
            </a:r>
            <a:br>
              <a:rPr lang="en-US" sz="2000" b="1">
                <a:solidFill>
                  <a:schemeClr val="tx2"/>
                </a:solidFill>
              </a:rPr>
            </a:br>
            <a:r>
              <a:rPr lang="en-US" sz="2000" b="1">
                <a:solidFill>
                  <a:schemeClr val="tx2"/>
                </a:solidFill>
              </a:rPr>
              <a:t>}</a:t>
            </a:r>
          </a:p>
        </p:txBody>
      </p:sp>
      <p:sp>
        <p:nvSpPr>
          <p:cNvPr id="6148" name="Text Box 4"/>
          <p:cNvSpPr txBox="1">
            <a:spLocks noChangeArrowheads="1"/>
          </p:cNvSpPr>
          <p:nvPr/>
        </p:nvSpPr>
        <p:spPr bwMode="auto">
          <a:xfrm>
            <a:off x="1828800" y="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a:t>DYNAMIC METHOD DISPATCH</a:t>
            </a:r>
          </a:p>
        </p:txBody>
      </p:sp>
      <p:sp>
        <p:nvSpPr>
          <p:cNvPr id="6149" name="Text Box 5"/>
          <p:cNvSpPr txBox="1">
            <a:spLocks noChangeArrowheads="1"/>
          </p:cNvSpPr>
          <p:nvPr/>
        </p:nvSpPr>
        <p:spPr bwMode="auto">
          <a:xfrm>
            <a:off x="5334000" y="5791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CONTINUED…..</a:t>
            </a:r>
          </a:p>
        </p:txBody>
      </p:sp>
    </p:spTree>
    <p:extLst>
      <p:ext uri="{BB962C8B-B14F-4D97-AF65-F5344CB8AC3E}">
        <p14:creationId xmlns:p14="http://schemas.microsoft.com/office/powerpoint/2010/main" val="3627381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additive="base">
                                        <p:cTn id="13" dur="500" fill="hold"/>
                                        <p:tgtEl>
                                          <p:spTgt spid="6147"/>
                                        </p:tgtEl>
                                        <p:attrNameLst>
                                          <p:attrName>ppt_x</p:attrName>
                                        </p:attrNameLst>
                                      </p:cBhvr>
                                      <p:tavLst>
                                        <p:tav tm="0">
                                          <p:val>
                                            <p:strVal val="#ppt_x"/>
                                          </p:val>
                                        </p:tav>
                                        <p:tav tm="100000">
                                          <p:val>
                                            <p:strVal val="#ppt_x"/>
                                          </p:val>
                                        </p:tav>
                                      </p:tavLst>
                                    </p:anim>
                                    <p:anim calcmode="lin" valueType="num">
                                      <p:cBhvr additive="base">
                                        <p:cTn id="14"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676400" y="746126"/>
            <a:ext cx="4572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b="1"/>
              <a:t>class override2</a:t>
            </a:r>
          </a:p>
          <a:p>
            <a:pPr eaLnBrk="1" hangingPunct="1"/>
            <a:r>
              <a:rPr lang="en-US" sz="2000" b="1"/>
              <a:t>{</a:t>
            </a:r>
          </a:p>
          <a:p>
            <a:pPr eaLnBrk="1" hangingPunct="1"/>
            <a:r>
              <a:rPr lang="en-US" sz="2000" b="1"/>
              <a:t>public static void main(String args[])</a:t>
            </a:r>
          </a:p>
          <a:p>
            <a:pPr eaLnBrk="1" hangingPunct="1"/>
            <a:r>
              <a:rPr lang="en-US" sz="2000" b="1"/>
              <a:t>{</a:t>
            </a:r>
          </a:p>
          <a:p>
            <a:pPr eaLnBrk="1" hangingPunct="1"/>
            <a:r>
              <a:rPr lang="en-US" sz="2000" b="1"/>
              <a:t>A a1 = new A();</a:t>
            </a:r>
          </a:p>
          <a:p>
            <a:pPr eaLnBrk="1" hangingPunct="1"/>
            <a:r>
              <a:rPr lang="en-US" sz="2000" b="1"/>
              <a:t>a1.show();</a:t>
            </a:r>
          </a:p>
          <a:p>
            <a:pPr eaLnBrk="1" hangingPunct="1"/>
            <a:r>
              <a:rPr lang="en-US" sz="2000" b="1"/>
              <a:t>a1 = new B();</a:t>
            </a:r>
          </a:p>
          <a:p>
            <a:pPr eaLnBrk="1" hangingPunct="1"/>
            <a:r>
              <a:rPr lang="en-US" sz="2000" b="1"/>
              <a:t>a1.show();</a:t>
            </a:r>
          </a:p>
          <a:p>
            <a:pPr eaLnBrk="1" hangingPunct="1"/>
            <a:r>
              <a:rPr lang="en-US" sz="2000" b="1"/>
              <a:t>a1 = new C();</a:t>
            </a:r>
          </a:p>
          <a:p>
            <a:pPr eaLnBrk="1" hangingPunct="1"/>
            <a:r>
              <a:rPr lang="en-US" sz="2000" b="1"/>
              <a:t>a1.show();</a:t>
            </a:r>
          </a:p>
          <a:p>
            <a:pPr eaLnBrk="1" hangingPunct="1"/>
            <a:r>
              <a:rPr lang="en-US" sz="2000" b="1"/>
              <a:t>a1 = new D();</a:t>
            </a:r>
          </a:p>
          <a:p>
            <a:pPr eaLnBrk="1" hangingPunct="1"/>
            <a:r>
              <a:rPr lang="en-US" sz="2000" b="1"/>
              <a:t>a1.show();</a:t>
            </a:r>
          </a:p>
          <a:p>
            <a:pPr eaLnBrk="1" hangingPunct="1"/>
            <a:r>
              <a:rPr lang="en-US" sz="2000" b="1"/>
              <a:t>}</a:t>
            </a:r>
          </a:p>
          <a:p>
            <a:pPr eaLnBrk="1" hangingPunct="1"/>
            <a:r>
              <a:rPr lang="en-US" sz="2000" b="1"/>
              <a:t>}</a:t>
            </a:r>
          </a:p>
        </p:txBody>
      </p:sp>
      <p:sp>
        <p:nvSpPr>
          <p:cNvPr id="7171" name="Rectangle 3"/>
          <p:cNvSpPr>
            <a:spLocks noChangeArrowheads="1"/>
          </p:cNvSpPr>
          <p:nvPr/>
        </p:nvSpPr>
        <p:spPr bwMode="auto">
          <a:xfrm>
            <a:off x="5715000" y="2624138"/>
            <a:ext cx="4572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b="1">
                <a:solidFill>
                  <a:srgbClr val="FF0000"/>
                </a:solidFill>
              </a:rPr>
              <a:t>Hello This is show() in A</a:t>
            </a:r>
          </a:p>
          <a:p>
            <a:pPr eaLnBrk="1" hangingPunct="1">
              <a:spcBef>
                <a:spcPct val="50000"/>
              </a:spcBef>
            </a:pPr>
            <a:r>
              <a:rPr lang="en-US" b="1">
                <a:solidFill>
                  <a:srgbClr val="FF0000"/>
                </a:solidFill>
              </a:rPr>
              <a:t>Hello This is show() in B</a:t>
            </a:r>
          </a:p>
          <a:p>
            <a:pPr eaLnBrk="1" hangingPunct="1">
              <a:spcBef>
                <a:spcPct val="50000"/>
              </a:spcBef>
            </a:pPr>
            <a:r>
              <a:rPr lang="en-US" b="1">
                <a:solidFill>
                  <a:srgbClr val="FF0000"/>
                </a:solidFill>
              </a:rPr>
              <a:t>Hello This is show() in C</a:t>
            </a:r>
          </a:p>
          <a:p>
            <a:pPr eaLnBrk="1" hangingPunct="1">
              <a:spcBef>
                <a:spcPct val="50000"/>
              </a:spcBef>
            </a:pPr>
            <a:r>
              <a:rPr lang="en-US" b="1">
                <a:solidFill>
                  <a:srgbClr val="FF0000"/>
                </a:solidFill>
              </a:rPr>
              <a:t>Hello This is show() in D</a:t>
            </a:r>
          </a:p>
        </p:txBody>
      </p:sp>
    </p:spTree>
    <p:extLst>
      <p:ext uri="{BB962C8B-B14F-4D97-AF65-F5344CB8AC3E}">
        <p14:creationId xmlns:p14="http://schemas.microsoft.com/office/powerpoint/2010/main" val="4119588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ox(in)">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ox(in)">
                                      <p:cBhvr>
                                        <p:cTn id="1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000" dirty="0" smtClean="0"/>
              <a:t>Object-oriented programming allows classes to inherit commonly used state and behavior from other classes. In this example, Bicycle now becomes the superclass of </a:t>
            </a:r>
            <a:r>
              <a:rPr lang="en-US" sz="2000" dirty="0" err="1" smtClean="0"/>
              <a:t>MountainBike</a:t>
            </a:r>
            <a:r>
              <a:rPr lang="en-US" sz="2000" dirty="0" smtClean="0"/>
              <a:t>, </a:t>
            </a:r>
            <a:r>
              <a:rPr lang="en-US" sz="2000" dirty="0" err="1" smtClean="0"/>
              <a:t>RoadBike</a:t>
            </a:r>
            <a:r>
              <a:rPr lang="en-US" sz="2000" dirty="0" smtClean="0"/>
              <a:t>, and </a:t>
            </a:r>
            <a:r>
              <a:rPr lang="en-US" sz="2000" dirty="0" err="1" smtClean="0"/>
              <a:t>TandemBike</a:t>
            </a:r>
            <a:r>
              <a:rPr lang="en-US" sz="2000" dirty="0" smtClean="0"/>
              <a:t>. In the Java programming language, each class is allowed to have one direct superclass, and each superclass has the potential for an unlimited number of subclasses:</a:t>
            </a:r>
            <a:endParaRPr lang="en-US" sz="2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846" r="1769"/>
          <a:stretch/>
        </p:blipFill>
        <p:spPr>
          <a:xfrm>
            <a:off x="4604657" y="3120580"/>
            <a:ext cx="3537858" cy="3191320"/>
          </a:xfrm>
          <a:prstGeom prst="rect">
            <a:avLst/>
          </a:prstGeom>
        </p:spPr>
      </p:pic>
    </p:spTree>
    <p:extLst>
      <p:ext uri="{BB962C8B-B14F-4D97-AF65-F5344CB8AC3E}">
        <p14:creationId xmlns:p14="http://schemas.microsoft.com/office/powerpoint/2010/main" val="4068145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905000" y="41275"/>
            <a:ext cx="49530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class override3</a:t>
            </a:r>
          </a:p>
          <a:p>
            <a:pPr eaLnBrk="1" hangingPunct="1"/>
            <a:r>
              <a:rPr lang="en-US"/>
              <a:t>{</a:t>
            </a:r>
          </a:p>
          <a:p>
            <a:pPr eaLnBrk="1" hangingPunct="1"/>
            <a:r>
              <a:rPr lang="en-US"/>
              <a:t>public static void main(String args[])</a:t>
            </a:r>
          </a:p>
          <a:p>
            <a:pPr eaLnBrk="1" hangingPunct="1"/>
            <a:r>
              <a:rPr lang="en-US"/>
              <a:t>{</a:t>
            </a:r>
          </a:p>
          <a:p>
            <a:pPr eaLnBrk="1" hangingPunct="1"/>
            <a:r>
              <a:rPr lang="en-US"/>
              <a:t>A a1 = new B();</a:t>
            </a:r>
          </a:p>
          <a:p>
            <a:pPr eaLnBrk="1" hangingPunct="1"/>
            <a:r>
              <a:rPr lang="en-US"/>
              <a:t>B b1 = (B) a1;</a:t>
            </a:r>
          </a:p>
          <a:p>
            <a:pPr eaLnBrk="1" hangingPunct="1"/>
            <a:endParaRPr lang="en-US"/>
          </a:p>
          <a:p>
            <a:pPr eaLnBrk="1" hangingPunct="1"/>
            <a:r>
              <a:rPr lang="en-US"/>
              <a:t>/*</a:t>
            </a:r>
          </a:p>
          <a:p>
            <a:pPr eaLnBrk="1" hangingPunct="1"/>
            <a:r>
              <a:rPr lang="en-US"/>
              <a:t>A a1 = new B();</a:t>
            </a:r>
          </a:p>
          <a:p>
            <a:pPr eaLnBrk="1" hangingPunct="1"/>
            <a:r>
              <a:rPr lang="en-US"/>
              <a:t>C c1 = (C) a1;</a:t>
            </a:r>
          </a:p>
          <a:p>
            <a:pPr eaLnBrk="1" hangingPunct="1"/>
            <a:endParaRPr lang="en-US"/>
          </a:p>
          <a:p>
            <a:pPr eaLnBrk="1" hangingPunct="1"/>
            <a:r>
              <a:rPr lang="en-US"/>
              <a:t>Exception in thread "main" </a:t>
            </a:r>
          </a:p>
          <a:p>
            <a:pPr eaLnBrk="1" hangingPunct="1"/>
            <a:r>
              <a:rPr lang="en-US"/>
              <a:t>java.lang.ClassCastException: B</a:t>
            </a:r>
          </a:p>
          <a:p>
            <a:pPr eaLnBrk="1" hangingPunct="1"/>
            <a:r>
              <a:rPr lang="en-US"/>
              <a:t>at override3.main(override3.java:39)</a:t>
            </a:r>
          </a:p>
          <a:p>
            <a:pPr eaLnBrk="1" hangingPunct="1"/>
            <a:r>
              <a:rPr lang="en-US"/>
              <a:t>*/</a:t>
            </a:r>
          </a:p>
          <a:p>
            <a:pPr eaLnBrk="1" hangingPunct="1"/>
            <a:r>
              <a:rPr lang="en-US"/>
              <a:t>}</a:t>
            </a:r>
          </a:p>
          <a:p>
            <a:pPr eaLnBrk="1" hangingPunct="1"/>
            <a:r>
              <a:rPr lang="en-US"/>
              <a:t>}</a:t>
            </a:r>
          </a:p>
        </p:txBody>
      </p:sp>
    </p:spTree>
    <p:extLst>
      <p:ext uri="{BB962C8B-B14F-4D97-AF65-F5344CB8AC3E}">
        <p14:creationId xmlns:p14="http://schemas.microsoft.com/office/powerpoint/2010/main" val="1957376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9800" y="304800"/>
            <a:ext cx="7772400" cy="1143000"/>
          </a:xfrm>
        </p:spPr>
        <p:txBody>
          <a:bodyPr/>
          <a:lstStyle/>
          <a:p>
            <a:pPr eaLnBrk="1" hangingPunct="1"/>
            <a:r>
              <a:rPr lang="en-US" b="1" smtClean="0"/>
              <a:t>Examples Overriding</a:t>
            </a:r>
          </a:p>
        </p:txBody>
      </p:sp>
      <p:sp>
        <p:nvSpPr>
          <p:cNvPr id="9220" name="Text Box 4"/>
          <p:cNvSpPr txBox="1">
            <a:spLocks noChangeArrowheads="1"/>
          </p:cNvSpPr>
          <p:nvPr/>
        </p:nvSpPr>
        <p:spPr bwMode="auto">
          <a:xfrm>
            <a:off x="1524000" y="1905000"/>
            <a:ext cx="4191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a:solidFill>
                  <a:srgbClr val="FF0000"/>
                </a:solidFill>
              </a:rPr>
              <a:t>class A</a:t>
            </a:r>
          </a:p>
          <a:p>
            <a:pPr eaLnBrk="1" hangingPunct="1"/>
            <a:r>
              <a:rPr lang="en-US" b="1">
                <a:solidFill>
                  <a:srgbClr val="FF0000"/>
                </a:solidFill>
              </a:rPr>
              <a:t>{</a:t>
            </a:r>
          </a:p>
          <a:p>
            <a:pPr eaLnBrk="1" hangingPunct="1"/>
            <a:r>
              <a:rPr lang="en-US" b="1">
                <a:solidFill>
                  <a:srgbClr val="FF0000"/>
                </a:solidFill>
              </a:rPr>
              <a:t>void show() { …. }</a:t>
            </a:r>
          </a:p>
          <a:p>
            <a:pPr eaLnBrk="1" hangingPunct="1"/>
            <a:r>
              <a:rPr lang="en-US" b="1">
                <a:solidFill>
                  <a:srgbClr val="FF0000"/>
                </a:solidFill>
              </a:rPr>
              <a:t>}</a:t>
            </a:r>
          </a:p>
          <a:p>
            <a:pPr eaLnBrk="1" hangingPunct="1"/>
            <a:r>
              <a:rPr lang="en-US" b="1">
                <a:solidFill>
                  <a:srgbClr val="FF0000"/>
                </a:solidFill>
              </a:rPr>
              <a:t>class B extends A</a:t>
            </a:r>
          </a:p>
          <a:p>
            <a:pPr eaLnBrk="1" hangingPunct="1"/>
            <a:r>
              <a:rPr lang="en-US" b="1">
                <a:solidFill>
                  <a:srgbClr val="FF0000"/>
                </a:solidFill>
              </a:rPr>
              <a:t>{</a:t>
            </a:r>
          </a:p>
          <a:p>
            <a:pPr eaLnBrk="1" hangingPunct="1"/>
            <a:r>
              <a:rPr lang="en-US" b="1">
                <a:solidFill>
                  <a:srgbClr val="FF0000"/>
                </a:solidFill>
              </a:rPr>
              <a:t>void show() { …. }</a:t>
            </a:r>
          </a:p>
          <a:p>
            <a:pPr eaLnBrk="1" hangingPunct="1"/>
            <a:r>
              <a:rPr lang="en-US" b="1">
                <a:solidFill>
                  <a:srgbClr val="FF0000"/>
                </a:solidFill>
              </a:rPr>
              <a:t>void show(int x) { … }</a:t>
            </a:r>
          </a:p>
          <a:p>
            <a:pPr eaLnBrk="1" hangingPunct="1"/>
            <a:r>
              <a:rPr lang="en-US" b="1">
                <a:solidFill>
                  <a:srgbClr val="FF0000"/>
                </a:solidFill>
              </a:rPr>
              <a:t>void print() { … }</a:t>
            </a:r>
          </a:p>
          <a:p>
            <a:pPr eaLnBrk="1" hangingPunct="1"/>
            <a:r>
              <a:rPr lang="en-US" b="1">
                <a:solidFill>
                  <a:srgbClr val="FF0000"/>
                </a:solidFill>
              </a:rPr>
              <a:t>}</a:t>
            </a:r>
          </a:p>
          <a:p>
            <a:pPr eaLnBrk="1" hangingPunct="1"/>
            <a:endParaRPr lang="en-US" b="1">
              <a:solidFill>
                <a:srgbClr val="FF0000"/>
              </a:solidFill>
            </a:endParaRPr>
          </a:p>
        </p:txBody>
      </p:sp>
      <p:sp>
        <p:nvSpPr>
          <p:cNvPr id="9221" name="Text Box 5"/>
          <p:cNvSpPr txBox="1">
            <a:spLocks noChangeArrowheads="1"/>
          </p:cNvSpPr>
          <p:nvPr/>
        </p:nvSpPr>
        <p:spPr bwMode="auto">
          <a:xfrm>
            <a:off x="5791200" y="1828800"/>
            <a:ext cx="4191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a:solidFill>
                  <a:srgbClr val="FF0000"/>
                </a:solidFill>
              </a:rPr>
              <a:t>A a1 = new B();</a:t>
            </a:r>
          </a:p>
          <a:p>
            <a:pPr eaLnBrk="1" hangingPunct="1"/>
            <a:r>
              <a:rPr lang="en-US" b="1">
                <a:solidFill>
                  <a:srgbClr val="FF0000"/>
                </a:solidFill>
              </a:rPr>
              <a:t>a1.show() ;         // Valid</a:t>
            </a:r>
          </a:p>
          <a:p>
            <a:pPr eaLnBrk="1" hangingPunct="1"/>
            <a:r>
              <a:rPr lang="en-US" b="1">
                <a:solidFill>
                  <a:schemeClr val="accent2"/>
                </a:solidFill>
              </a:rPr>
              <a:t>// a1.show(10);  //   Invalid </a:t>
            </a:r>
          </a:p>
          <a:p>
            <a:pPr eaLnBrk="1" hangingPunct="1"/>
            <a:r>
              <a:rPr lang="en-US" b="1"/>
              <a:t>//a1.print();          </a:t>
            </a:r>
            <a:r>
              <a:rPr lang="en-US" b="1">
                <a:solidFill>
                  <a:srgbClr val="FF0000"/>
                </a:solidFill>
              </a:rPr>
              <a:t>//   Invalid</a:t>
            </a:r>
          </a:p>
          <a:p>
            <a:pPr eaLnBrk="1" hangingPunct="1"/>
            <a:endParaRPr lang="en-US" b="1"/>
          </a:p>
        </p:txBody>
      </p:sp>
      <p:sp>
        <p:nvSpPr>
          <p:cNvPr id="9222" name="Text Box 6"/>
          <p:cNvSpPr txBox="1">
            <a:spLocks noChangeArrowheads="1"/>
          </p:cNvSpPr>
          <p:nvPr/>
        </p:nvSpPr>
        <p:spPr bwMode="auto">
          <a:xfrm>
            <a:off x="2438400" y="5715001"/>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b="1">
                <a:solidFill>
                  <a:srgbClr val="FF0000"/>
                </a:solidFill>
              </a:rPr>
              <a:t>When a super class variable points to a sub class object, then it can only call overridden methods of the sub class. </a:t>
            </a:r>
          </a:p>
        </p:txBody>
      </p:sp>
    </p:spTree>
    <p:extLst>
      <p:ext uri="{BB962C8B-B14F-4D97-AF65-F5344CB8AC3E}">
        <p14:creationId xmlns:p14="http://schemas.microsoft.com/office/powerpoint/2010/main" val="2923170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in)">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ox(in)">
                                      <p:cBhvr>
                                        <p:cTn id="12" dur="500"/>
                                        <p:tgtEl>
                                          <p:spTgt spid="9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221">
                                            <p:txEl>
                                              <p:pRg st="0" end="0"/>
                                            </p:txEl>
                                          </p:spTgt>
                                        </p:tgtEl>
                                        <p:attrNameLst>
                                          <p:attrName>style.visibility</p:attrName>
                                        </p:attrNameLst>
                                      </p:cBhvr>
                                      <p:to>
                                        <p:strVal val="visible"/>
                                      </p:to>
                                    </p:set>
                                    <p:animEffect transition="in" filter="box(in)">
                                      <p:cBhvr>
                                        <p:cTn id="17" dur="500"/>
                                        <p:tgtEl>
                                          <p:spTgt spid="9221">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9221">
                                            <p:txEl>
                                              <p:pRg st="1" end="1"/>
                                            </p:txEl>
                                          </p:spTgt>
                                        </p:tgtEl>
                                        <p:attrNameLst>
                                          <p:attrName>style.visibility</p:attrName>
                                        </p:attrNameLst>
                                      </p:cBhvr>
                                      <p:to>
                                        <p:strVal val="visible"/>
                                      </p:to>
                                    </p:set>
                                    <p:animEffect transition="in" filter="box(in)">
                                      <p:cBhvr>
                                        <p:cTn id="20" dur="500"/>
                                        <p:tgtEl>
                                          <p:spTgt spid="922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9221">
                                            <p:txEl>
                                              <p:pRg st="2" end="2"/>
                                            </p:txEl>
                                          </p:spTgt>
                                        </p:tgtEl>
                                        <p:attrNameLst>
                                          <p:attrName>style.visibility</p:attrName>
                                        </p:attrNameLst>
                                      </p:cBhvr>
                                      <p:to>
                                        <p:strVal val="visible"/>
                                      </p:to>
                                    </p:set>
                                    <p:animEffect transition="in" filter="box(in)">
                                      <p:cBhvr>
                                        <p:cTn id="25" dur="500"/>
                                        <p:tgtEl>
                                          <p:spTgt spid="922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9221">
                                            <p:txEl>
                                              <p:pRg st="3" end="3"/>
                                            </p:txEl>
                                          </p:spTgt>
                                        </p:tgtEl>
                                        <p:attrNameLst>
                                          <p:attrName>style.visibility</p:attrName>
                                        </p:attrNameLst>
                                      </p:cBhvr>
                                      <p:to>
                                        <p:strVal val="visible"/>
                                      </p:to>
                                    </p:set>
                                    <p:animEffect transition="in" filter="box(in)">
                                      <p:cBhvr>
                                        <p:cTn id="30" dur="500"/>
                                        <p:tgtEl>
                                          <p:spTgt spid="922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222"/>
                                        </p:tgtEl>
                                        <p:attrNameLst>
                                          <p:attrName>style.visibility</p:attrName>
                                        </p:attrNameLst>
                                      </p:cBhvr>
                                      <p:to>
                                        <p:strVal val="visible"/>
                                      </p:to>
                                    </p:set>
                                    <p:animEffect transition="in" filter="box(in)">
                                      <p:cBhvr>
                                        <p:cTn id="35"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0" grpId="0"/>
      <p:bldP spid="92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2057400" y="827089"/>
            <a:ext cx="6324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a:t>class A</a:t>
            </a:r>
          </a:p>
          <a:p>
            <a:pPr eaLnBrk="1" hangingPunct="1"/>
            <a:r>
              <a:rPr lang="en-US" b="1"/>
              <a:t>{</a:t>
            </a:r>
          </a:p>
          <a:p>
            <a:pPr eaLnBrk="1" hangingPunct="1"/>
            <a:r>
              <a:rPr lang="en-US" b="1"/>
              <a:t>protected void show()</a:t>
            </a:r>
          </a:p>
          <a:p>
            <a:pPr eaLnBrk="1" hangingPunct="1"/>
            <a:r>
              <a:rPr lang="en-US" b="1"/>
              <a:t>{</a:t>
            </a:r>
          </a:p>
          <a:p>
            <a:pPr eaLnBrk="1" hangingPunct="1"/>
            <a:r>
              <a:rPr lang="en-US" b="1"/>
              <a:t>System.out.println("Hi");</a:t>
            </a:r>
          </a:p>
          <a:p>
            <a:pPr eaLnBrk="1" hangingPunct="1"/>
            <a:r>
              <a:rPr lang="en-US" b="1"/>
              <a:t>}</a:t>
            </a:r>
          </a:p>
          <a:p>
            <a:pPr eaLnBrk="1" hangingPunct="1"/>
            <a:r>
              <a:rPr lang="en-US" b="1"/>
              <a:t>}</a:t>
            </a:r>
          </a:p>
          <a:p>
            <a:pPr eaLnBrk="1" hangingPunct="1"/>
            <a:r>
              <a:rPr lang="en-US" b="1"/>
              <a:t>class B extends A</a:t>
            </a:r>
          </a:p>
          <a:p>
            <a:pPr eaLnBrk="1" hangingPunct="1"/>
            <a:r>
              <a:rPr lang="en-US" b="1"/>
              <a:t>{</a:t>
            </a:r>
          </a:p>
          <a:p>
            <a:pPr eaLnBrk="1" hangingPunct="1"/>
            <a:r>
              <a:rPr lang="en-US" b="1"/>
              <a:t>void show()</a:t>
            </a:r>
          </a:p>
          <a:p>
            <a:pPr eaLnBrk="1" hangingPunct="1"/>
            <a:r>
              <a:rPr lang="en-US" b="1"/>
              <a:t>{</a:t>
            </a:r>
          </a:p>
          <a:p>
            <a:pPr eaLnBrk="1" hangingPunct="1"/>
            <a:r>
              <a:rPr lang="en-US" b="1"/>
              <a:t>System.out.println("Hi");</a:t>
            </a:r>
          </a:p>
          <a:p>
            <a:pPr eaLnBrk="1" hangingPunct="1"/>
            <a:r>
              <a:rPr lang="en-US" b="1"/>
              <a:t>}</a:t>
            </a:r>
          </a:p>
          <a:p>
            <a:pPr eaLnBrk="1" hangingPunct="1"/>
            <a:r>
              <a:rPr lang="en-US" b="1"/>
              <a:t>}</a:t>
            </a:r>
          </a:p>
        </p:txBody>
      </p:sp>
      <p:sp>
        <p:nvSpPr>
          <p:cNvPr id="10245" name="Rectangle 5"/>
          <p:cNvSpPr>
            <a:spLocks noChangeArrowheads="1"/>
          </p:cNvSpPr>
          <p:nvPr/>
        </p:nvSpPr>
        <p:spPr bwMode="auto">
          <a:xfrm>
            <a:off x="5867400" y="3463925"/>
            <a:ext cx="457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a:solidFill>
                  <a:srgbClr val="FF0000"/>
                </a:solidFill>
              </a:rPr>
              <a:t>D:\Java1&gt;javac AB.java</a:t>
            </a:r>
          </a:p>
          <a:p>
            <a:pPr eaLnBrk="1" hangingPunct="1"/>
            <a:r>
              <a:rPr lang="en-US" b="1">
                <a:solidFill>
                  <a:srgbClr val="FF0000"/>
                </a:solidFill>
              </a:rPr>
              <a:t>AB.java:10: show() in B cannot override show() in A; attempting to assign weaker</a:t>
            </a:r>
          </a:p>
          <a:p>
            <a:pPr eaLnBrk="1" hangingPunct="1"/>
            <a:r>
              <a:rPr lang="en-US" b="1">
                <a:solidFill>
                  <a:srgbClr val="FF0000"/>
                </a:solidFill>
              </a:rPr>
              <a:t> access privileges; was protected</a:t>
            </a:r>
          </a:p>
          <a:p>
            <a:pPr eaLnBrk="1" hangingPunct="1"/>
            <a:r>
              <a:rPr lang="en-US" b="1">
                <a:solidFill>
                  <a:srgbClr val="FF0000"/>
                </a:solidFill>
              </a:rPr>
              <a:t>void show()</a:t>
            </a:r>
          </a:p>
          <a:p>
            <a:pPr eaLnBrk="1" hangingPunct="1"/>
            <a:r>
              <a:rPr lang="en-US" b="1">
                <a:solidFill>
                  <a:srgbClr val="FF0000"/>
                </a:solidFill>
              </a:rPr>
              <a:t>     ^</a:t>
            </a:r>
          </a:p>
          <a:p>
            <a:pPr eaLnBrk="1" hangingPunct="1"/>
            <a:r>
              <a:rPr lang="en-US" b="1">
                <a:solidFill>
                  <a:srgbClr val="FF0000"/>
                </a:solidFill>
              </a:rPr>
              <a:t>1 error</a:t>
            </a:r>
          </a:p>
        </p:txBody>
      </p:sp>
    </p:spTree>
    <p:extLst>
      <p:ext uri="{BB962C8B-B14F-4D97-AF65-F5344CB8AC3E}">
        <p14:creationId xmlns:p14="http://schemas.microsoft.com/office/powerpoint/2010/main" val="288428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ox(in)">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checkerboard(across)">
                                      <p:cBhvr>
                                        <p:cTn id="12"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2590800" y="644525"/>
            <a:ext cx="5791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a:t>class A</a:t>
            </a:r>
          </a:p>
          <a:p>
            <a:pPr eaLnBrk="1" hangingPunct="1"/>
            <a:r>
              <a:rPr lang="en-US" b="1"/>
              <a:t>{</a:t>
            </a:r>
          </a:p>
          <a:p>
            <a:pPr eaLnBrk="1" hangingPunct="1"/>
            <a:r>
              <a:rPr lang="en-US" b="1"/>
              <a:t>private void show()</a:t>
            </a:r>
          </a:p>
          <a:p>
            <a:pPr eaLnBrk="1" hangingPunct="1"/>
            <a:r>
              <a:rPr lang="en-US" b="1"/>
              <a:t>{</a:t>
            </a:r>
          </a:p>
          <a:p>
            <a:pPr eaLnBrk="1" hangingPunct="1"/>
            <a:r>
              <a:rPr lang="en-US" b="1"/>
              <a:t>System.out.println("Hi");</a:t>
            </a:r>
          </a:p>
          <a:p>
            <a:pPr eaLnBrk="1" hangingPunct="1"/>
            <a:r>
              <a:rPr lang="en-US" b="1"/>
              <a:t>}</a:t>
            </a:r>
          </a:p>
          <a:p>
            <a:pPr eaLnBrk="1" hangingPunct="1"/>
            <a:r>
              <a:rPr lang="en-US" b="1"/>
              <a:t>}</a:t>
            </a:r>
          </a:p>
          <a:p>
            <a:pPr eaLnBrk="1" hangingPunct="1"/>
            <a:r>
              <a:rPr lang="en-US" b="1"/>
              <a:t>class B extends A</a:t>
            </a:r>
          </a:p>
          <a:p>
            <a:pPr eaLnBrk="1" hangingPunct="1"/>
            <a:r>
              <a:rPr lang="en-US" b="1"/>
              <a:t>{</a:t>
            </a:r>
          </a:p>
          <a:p>
            <a:pPr eaLnBrk="1" hangingPunct="1"/>
            <a:r>
              <a:rPr lang="en-US" b="1"/>
              <a:t>int show()</a:t>
            </a:r>
          </a:p>
          <a:p>
            <a:pPr eaLnBrk="1" hangingPunct="1"/>
            <a:r>
              <a:rPr lang="en-US" b="1"/>
              <a:t>{</a:t>
            </a:r>
          </a:p>
          <a:p>
            <a:pPr eaLnBrk="1" hangingPunct="1"/>
            <a:r>
              <a:rPr lang="en-US" b="1"/>
              <a:t>System.out.println("Hi");</a:t>
            </a:r>
          </a:p>
          <a:p>
            <a:pPr eaLnBrk="1" hangingPunct="1"/>
            <a:r>
              <a:rPr lang="en-US" b="1"/>
              <a:t>return 10;</a:t>
            </a:r>
          </a:p>
          <a:p>
            <a:pPr eaLnBrk="1" hangingPunct="1"/>
            <a:r>
              <a:rPr lang="en-US" b="1"/>
              <a:t>}</a:t>
            </a:r>
          </a:p>
          <a:p>
            <a:pPr eaLnBrk="1" hangingPunct="1"/>
            <a:r>
              <a:rPr lang="en-US" b="1"/>
              <a:t>}``1A?.,MNB </a:t>
            </a:r>
          </a:p>
        </p:txBody>
      </p:sp>
      <p:sp>
        <p:nvSpPr>
          <p:cNvPr id="11269" name="Text Box 5"/>
          <p:cNvSpPr txBox="1">
            <a:spLocks noChangeArrowheads="1"/>
          </p:cNvSpPr>
          <p:nvPr/>
        </p:nvSpPr>
        <p:spPr bwMode="auto">
          <a:xfrm>
            <a:off x="6781800" y="2286001"/>
            <a:ext cx="3429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4800" b="1">
                <a:solidFill>
                  <a:srgbClr val="FF0000"/>
                </a:solidFill>
              </a:rPr>
              <a:t>NO</a:t>
            </a:r>
          </a:p>
        </p:txBody>
      </p:sp>
      <p:sp>
        <p:nvSpPr>
          <p:cNvPr id="2" name="Text Box 6"/>
          <p:cNvSpPr txBox="1">
            <a:spLocks noChangeArrowheads="1"/>
          </p:cNvSpPr>
          <p:nvPr/>
        </p:nvSpPr>
        <p:spPr bwMode="auto">
          <a:xfrm>
            <a:off x="6629400" y="228601"/>
            <a:ext cx="3733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b="1" i="1">
                <a:solidFill>
                  <a:schemeClr val="accent2"/>
                </a:solidFill>
                <a:latin typeface="Arial Black" panose="020B0A04020102020204" pitchFamily="34" charset="0"/>
              </a:rPr>
              <a:t>IS THIS METHOD OVERRIDING</a:t>
            </a:r>
          </a:p>
        </p:txBody>
      </p:sp>
      <p:sp>
        <p:nvSpPr>
          <p:cNvPr id="11271" name="Text Box 7"/>
          <p:cNvSpPr txBox="1">
            <a:spLocks noChangeArrowheads="1"/>
          </p:cNvSpPr>
          <p:nvPr/>
        </p:nvSpPr>
        <p:spPr bwMode="auto">
          <a:xfrm>
            <a:off x="6934200" y="3429001"/>
            <a:ext cx="304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b="1" i="1">
                <a:solidFill>
                  <a:srgbClr val="FF0000"/>
                </a:solidFill>
              </a:rPr>
              <a:t>CODE WILL COMPILE &amp; RUN SUCESSFULLY</a:t>
            </a:r>
          </a:p>
        </p:txBody>
      </p:sp>
    </p:spTree>
    <p:extLst>
      <p:ext uri="{BB962C8B-B14F-4D97-AF65-F5344CB8AC3E}">
        <p14:creationId xmlns:p14="http://schemas.microsoft.com/office/powerpoint/2010/main" val="357255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ox(in)">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ox(in)">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box(in)">
                                      <p:cBhvr>
                                        <p:cTn id="1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2057400" y="461964"/>
            <a:ext cx="48006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b="1" i="1"/>
              <a:t>class A</a:t>
            </a:r>
          </a:p>
          <a:p>
            <a:pPr eaLnBrk="1" hangingPunct="1"/>
            <a:r>
              <a:rPr lang="en-US" b="1" i="1"/>
              <a:t>{</a:t>
            </a:r>
          </a:p>
          <a:p>
            <a:pPr eaLnBrk="1" hangingPunct="1"/>
            <a:r>
              <a:rPr lang="en-US" b="1" i="1"/>
              <a:t>static int show()</a:t>
            </a:r>
          </a:p>
          <a:p>
            <a:pPr eaLnBrk="1" hangingPunct="1"/>
            <a:r>
              <a:rPr lang="en-US" b="1" i="1"/>
              <a:t>{</a:t>
            </a:r>
          </a:p>
          <a:p>
            <a:pPr eaLnBrk="1" hangingPunct="1"/>
            <a:r>
              <a:rPr lang="en-US" b="1" i="1"/>
              <a:t>System.out.println("class A");</a:t>
            </a:r>
          </a:p>
          <a:p>
            <a:pPr eaLnBrk="1" hangingPunct="1"/>
            <a:r>
              <a:rPr lang="en-US" b="1" i="1"/>
              <a:t>return 0;</a:t>
            </a:r>
          </a:p>
          <a:p>
            <a:pPr eaLnBrk="1" hangingPunct="1"/>
            <a:r>
              <a:rPr lang="en-US" b="1" i="1"/>
              <a:t>}</a:t>
            </a:r>
          </a:p>
          <a:p>
            <a:pPr eaLnBrk="1" hangingPunct="1"/>
            <a:r>
              <a:rPr lang="en-US" b="1" i="1"/>
              <a:t>}</a:t>
            </a:r>
          </a:p>
          <a:p>
            <a:pPr eaLnBrk="1" hangingPunct="1"/>
            <a:endParaRPr lang="en-US" b="1" i="1"/>
          </a:p>
          <a:p>
            <a:pPr eaLnBrk="1" hangingPunct="1"/>
            <a:r>
              <a:rPr lang="en-US" b="1" i="1"/>
              <a:t>class B extends A</a:t>
            </a:r>
          </a:p>
          <a:p>
            <a:pPr eaLnBrk="1" hangingPunct="1"/>
            <a:r>
              <a:rPr lang="en-US" b="1" i="1"/>
              <a:t>{</a:t>
            </a:r>
          </a:p>
          <a:p>
            <a:pPr eaLnBrk="1" hangingPunct="1"/>
            <a:r>
              <a:rPr lang="en-US" b="1" i="1"/>
              <a:t>void show()</a:t>
            </a:r>
          </a:p>
          <a:p>
            <a:pPr eaLnBrk="1" hangingPunct="1"/>
            <a:r>
              <a:rPr lang="en-US" b="1" i="1"/>
              <a:t>{</a:t>
            </a:r>
          </a:p>
          <a:p>
            <a:pPr eaLnBrk="1" hangingPunct="1"/>
            <a:r>
              <a:rPr lang="en-US" b="1" i="1"/>
              <a:t>System.out.println("class B");</a:t>
            </a:r>
          </a:p>
          <a:p>
            <a:pPr eaLnBrk="1" hangingPunct="1"/>
            <a:r>
              <a:rPr lang="en-US" b="1" i="1"/>
              <a:t>}</a:t>
            </a:r>
          </a:p>
          <a:p>
            <a:pPr eaLnBrk="1" hangingPunct="1"/>
            <a:r>
              <a:rPr lang="en-US" b="1" i="1"/>
              <a:t>}</a:t>
            </a:r>
          </a:p>
        </p:txBody>
      </p:sp>
      <p:sp>
        <p:nvSpPr>
          <p:cNvPr id="12293" name="Text Box 5"/>
          <p:cNvSpPr txBox="1">
            <a:spLocks noChangeArrowheads="1"/>
          </p:cNvSpPr>
          <p:nvPr/>
        </p:nvSpPr>
        <p:spPr bwMode="auto">
          <a:xfrm>
            <a:off x="6629400" y="381001"/>
            <a:ext cx="365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b="1" i="1">
                <a:solidFill>
                  <a:srgbClr val="FF0000"/>
                </a:solidFill>
                <a:latin typeface="Arial Black" panose="020B0A04020102020204" pitchFamily="34" charset="0"/>
              </a:rPr>
              <a:t>What’s Wrong Here00</a:t>
            </a:r>
          </a:p>
        </p:txBody>
      </p:sp>
      <p:sp>
        <p:nvSpPr>
          <p:cNvPr id="12294" name="Rectangle 6"/>
          <p:cNvSpPr>
            <a:spLocks noChangeArrowheads="1"/>
          </p:cNvSpPr>
          <p:nvPr/>
        </p:nvSpPr>
        <p:spPr bwMode="auto">
          <a:xfrm>
            <a:off x="6019800" y="5041900"/>
            <a:ext cx="4572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b="1" i="1">
                <a:solidFill>
                  <a:schemeClr val="accent2"/>
                </a:solidFill>
              </a:rPr>
              <a:t>sample.java:12: show() in B cannot override show() in A; overridden method is st</a:t>
            </a:r>
          </a:p>
          <a:p>
            <a:pPr eaLnBrk="1" hangingPunct="1"/>
            <a:r>
              <a:rPr lang="en-US" sz="1800" b="1" i="1">
                <a:solidFill>
                  <a:schemeClr val="accent2"/>
                </a:solidFill>
              </a:rPr>
              <a:t>atic</a:t>
            </a:r>
          </a:p>
          <a:p>
            <a:pPr eaLnBrk="1" hangingPunct="1"/>
            <a:r>
              <a:rPr lang="en-US" sz="1800" b="1" i="1">
                <a:solidFill>
                  <a:schemeClr val="accent2"/>
                </a:solidFill>
              </a:rPr>
              <a:t>void show()</a:t>
            </a:r>
          </a:p>
          <a:p>
            <a:pPr eaLnBrk="1" hangingPunct="1"/>
            <a:r>
              <a:rPr lang="en-US" sz="1800" b="1" i="1">
                <a:solidFill>
                  <a:schemeClr val="accent2"/>
                </a:solidFill>
              </a:rPr>
              <a:t>     ^</a:t>
            </a:r>
          </a:p>
          <a:p>
            <a:pPr eaLnBrk="1" hangingPunct="1"/>
            <a:r>
              <a:rPr lang="en-US" sz="1800" b="1" i="1">
                <a:solidFill>
                  <a:schemeClr val="accent2"/>
                </a:solidFill>
              </a:rPr>
              <a:t>1 error</a:t>
            </a:r>
          </a:p>
        </p:txBody>
      </p:sp>
    </p:spTree>
    <p:extLst>
      <p:ext uri="{BB962C8B-B14F-4D97-AF65-F5344CB8AC3E}">
        <p14:creationId xmlns:p14="http://schemas.microsoft.com/office/powerpoint/2010/main" val="2074305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ox(in)">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box(in)">
                                      <p:cBhvr>
                                        <p:cTn id="12" dur="500"/>
                                        <p:tgtEl>
                                          <p:spTgt spid="12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box(in)">
                                      <p:cBhvr>
                                        <p:cTn id="17"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p:bldP spid="122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756104"/>
          </a:xfrm>
        </p:spPr>
        <p:txBody>
          <a:bodyPr/>
          <a:lstStyle/>
          <a:p>
            <a:r>
              <a:rPr lang="en-US" dirty="0"/>
              <a:t>Dynamic Method Dispatch</a:t>
            </a:r>
          </a:p>
        </p:txBody>
      </p:sp>
      <p:sp>
        <p:nvSpPr>
          <p:cNvPr id="8" name="Content Placeholder 7"/>
          <p:cNvSpPr>
            <a:spLocks noGrp="1"/>
          </p:cNvSpPr>
          <p:nvPr>
            <p:ph idx="1"/>
          </p:nvPr>
        </p:nvSpPr>
        <p:spPr>
          <a:xfrm>
            <a:off x="838200" y="1121230"/>
            <a:ext cx="10515600" cy="5055733"/>
          </a:xfrm>
        </p:spPr>
        <p:txBody>
          <a:bodyPr>
            <a:normAutofit/>
          </a:bodyPr>
          <a:lstStyle/>
          <a:p>
            <a:r>
              <a:rPr lang="en-US" sz="1800" dirty="0"/>
              <a:t>This is a unique feature in JAVA.as the name itself suggests that it is related with run time</a:t>
            </a:r>
            <a:r>
              <a:rPr lang="en-US" sz="1800" dirty="0" smtClean="0"/>
              <a:t>. In </a:t>
            </a:r>
            <a:r>
              <a:rPr lang="en-US" sz="1800" dirty="0"/>
              <a:t>this classes has methods with same method name and signature</a:t>
            </a:r>
            <a:r>
              <a:rPr lang="en-US" sz="1800" dirty="0" smtClean="0"/>
              <a:t>. However </a:t>
            </a:r>
            <a:r>
              <a:rPr lang="en-US" sz="1800" dirty="0"/>
              <a:t>which method will b executed will be decided during run time.</a:t>
            </a:r>
          </a:p>
          <a:p>
            <a:r>
              <a:rPr lang="en-US" sz="1800" dirty="0" smtClean="0"/>
              <a:t>Dynamic </a:t>
            </a:r>
            <a:r>
              <a:rPr lang="en-US" sz="1800" dirty="0"/>
              <a:t>method dispatch is the mechanism in which the call to a </a:t>
            </a:r>
            <a:r>
              <a:rPr lang="en-US" sz="1800" dirty="0" err="1"/>
              <a:t>overriden</a:t>
            </a:r>
            <a:r>
              <a:rPr lang="en-US" sz="1800" dirty="0"/>
              <a:t> method is resolved at run-time rather than compile time. </a:t>
            </a:r>
            <a:endParaRPr lang="en-US" sz="1800" dirty="0" smtClean="0"/>
          </a:p>
          <a:p>
            <a:pPr marL="457200" indent="-457200">
              <a:buFont typeface="+mj-lt"/>
              <a:buAutoNum type="arabicPeriod"/>
            </a:pPr>
            <a:r>
              <a:rPr lang="en-US" sz="1800" dirty="0" smtClean="0"/>
              <a:t>Dynamic </a:t>
            </a:r>
            <a:r>
              <a:rPr lang="en-US" sz="1800" dirty="0"/>
              <a:t>method dispatch provides run-time polymorphism in Java. </a:t>
            </a:r>
          </a:p>
          <a:p>
            <a:pPr marL="457200" indent="-457200">
              <a:buFont typeface="+mj-lt"/>
              <a:buAutoNum type="arabicPeriod"/>
            </a:pPr>
            <a:r>
              <a:rPr lang="en-US" sz="1800" dirty="0" smtClean="0"/>
              <a:t>Overriding </a:t>
            </a:r>
            <a:r>
              <a:rPr lang="en-US" sz="1800" dirty="0"/>
              <a:t>is the concept that supports dynamic method dispatch. </a:t>
            </a:r>
            <a:endParaRPr lang="en-US" sz="1800" dirty="0" smtClean="0"/>
          </a:p>
          <a:p>
            <a:pPr marL="457200" indent="-457200">
              <a:buFont typeface="+mj-lt"/>
              <a:buAutoNum type="arabicPeriod"/>
            </a:pPr>
            <a:r>
              <a:rPr lang="en-US" sz="1800" dirty="0" smtClean="0"/>
              <a:t>A </a:t>
            </a:r>
            <a:r>
              <a:rPr lang="en-US" sz="1800" dirty="0"/>
              <a:t>super class variable can refer a subclass </a:t>
            </a:r>
            <a:r>
              <a:rPr lang="en-US" sz="1800" dirty="0" smtClean="0"/>
              <a:t>object like</a:t>
            </a:r>
          </a:p>
          <a:p>
            <a:pPr marL="0" indent="0">
              <a:buNone/>
            </a:pPr>
            <a:r>
              <a:rPr lang="en-US" sz="1800" dirty="0" smtClean="0">
                <a:solidFill>
                  <a:srgbClr val="FF0000"/>
                </a:solidFill>
              </a:rPr>
              <a:t>               </a:t>
            </a:r>
            <a:r>
              <a:rPr lang="en-US" sz="1800" dirty="0" err="1" smtClean="0">
                <a:solidFill>
                  <a:srgbClr val="FF0000"/>
                </a:solidFill>
              </a:rPr>
              <a:t>SuperClass</a:t>
            </a:r>
            <a:r>
              <a:rPr lang="en-US" sz="1800" dirty="0" smtClean="0">
                <a:solidFill>
                  <a:srgbClr val="FF0000"/>
                </a:solidFill>
              </a:rPr>
              <a:t> </a:t>
            </a:r>
            <a:r>
              <a:rPr lang="en-US" sz="1800" dirty="0" err="1">
                <a:solidFill>
                  <a:srgbClr val="FF0000"/>
                </a:solidFill>
              </a:rPr>
              <a:t>obj</a:t>
            </a:r>
            <a:r>
              <a:rPr lang="en-US" sz="1800" dirty="0">
                <a:solidFill>
                  <a:srgbClr val="FF0000"/>
                </a:solidFill>
              </a:rPr>
              <a:t> = new </a:t>
            </a:r>
            <a:r>
              <a:rPr lang="en-US" sz="1800" dirty="0" err="1">
                <a:solidFill>
                  <a:srgbClr val="FF0000"/>
                </a:solidFill>
              </a:rPr>
              <a:t>SubClass</a:t>
            </a:r>
            <a:r>
              <a:rPr lang="en-US" sz="1800" dirty="0" smtClean="0">
                <a:solidFill>
                  <a:srgbClr val="FF0000"/>
                </a:solidFill>
              </a:rPr>
              <a:t>();</a:t>
            </a:r>
            <a:endParaRPr lang="en-US" sz="1800" dirty="0">
              <a:solidFill>
                <a:srgbClr val="FF0000"/>
              </a:solidFill>
            </a:endParaRPr>
          </a:p>
          <a:p>
            <a:r>
              <a:rPr lang="en-US" sz="1800" dirty="0" smtClean="0"/>
              <a:t>When </a:t>
            </a:r>
            <a:r>
              <a:rPr lang="en-US" sz="1800" dirty="0"/>
              <a:t>a superclass variable is used to refer a subclass object the following characteristics hold: </a:t>
            </a:r>
          </a:p>
          <a:p>
            <a:pPr marL="342900" indent="-342900">
              <a:buFont typeface="+mj-lt"/>
              <a:buAutoNum type="arabicPeriod"/>
            </a:pPr>
            <a:r>
              <a:rPr lang="en-US" sz="1800" dirty="0" smtClean="0"/>
              <a:t>The </a:t>
            </a:r>
            <a:r>
              <a:rPr lang="en-US" sz="1800" dirty="0"/>
              <a:t>superclass variable can access only the members of the superclass. It cannot access the members specific to the subclass. That is the members that can be accessed is determined by the type of reference. </a:t>
            </a:r>
            <a:endParaRPr lang="en-US" sz="1800" dirty="0" smtClean="0"/>
          </a:p>
        </p:txBody>
      </p:sp>
    </p:spTree>
    <p:extLst>
      <p:ext uri="{BB962C8B-B14F-4D97-AF65-F5344CB8AC3E}">
        <p14:creationId xmlns:p14="http://schemas.microsoft.com/office/powerpoint/2010/main" val="378536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185058"/>
            <a:ext cx="5181600" cy="6520542"/>
          </a:xfrm>
        </p:spPr>
        <p:txBody>
          <a:bodyPr>
            <a:noAutofit/>
          </a:bodyPr>
          <a:lstStyle/>
          <a:p>
            <a:r>
              <a:rPr lang="en-US" sz="1600" dirty="0"/>
              <a:t>class A {</a:t>
            </a:r>
          </a:p>
          <a:p>
            <a:r>
              <a:rPr lang="en-US" sz="1600" dirty="0"/>
              <a:t>	void </a:t>
            </a:r>
            <a:r>
              <a:rPr lang="en-US" sz="1600" dirty="0" err="1"/>
              <a:t>callme</a:t>
            </a:r>
            <a:r>
              <a:rPr lang="en-US" sz="1600" dirty="0"/>
              <a:t>() {</a:t>
            </a:r>
          </a:p>
          <a:p>
            <a:r>
              <a:rPr lang="en-US" sz="1600" dirty="0" smtClean="0"/>
              <a:t>                  </a:t>
            </a:r>
            <a:r>
              <a:rPr lang="en-US" sz="1600" dirty="0" err="1" smtClean="0"/>
              <a:t>System.out.println</a:t>
            </a:r>
            <a:r>
              <a:rPr lang="en-US" sz="1600" dirty="0"/>
              <a:t>("Inside A's </a:t>
            </a:r>
            <a:r>
              <a:rPr lang="en-US" sz="1600" dirty="0" err="1"/>
              <a:t>callme</a:t>
            </a:r>
            <a:r>
              <a:rPr lang="en-US" sz="1600" dirty="0"/>
              <a:t> method");</a:t>
            </a:r>
          </a:p>
          <a:p>
            <a:r>
              <a:rPr lang="en-US" sz="1600" dirty="0"/>
              <a:t>	}</a:t>
            </a:r>
          </a:p>
          <a:p>
            <a:r>
              <a:rPr lang="en-US" sz="1600" dirty="0"/>
              <a:t>}</a:t>
            </a:r>
          </a:p>
          <a:p>
            <a:endParaRPr lang="en-US" sz="1600" dirty="0"/>
          </a:p>
          <a:p>
            <a:r>
              <a:rPr lang="en-US" sz="1600" dirty="0"/>
              <a:t>class B extends A {</a:t>
            </a:r>
          </a:p>
          <a:p>
            <a:r>
              <a:rPr lang="en-US" sz="1600" dirty="0"/>
              <a:t>	void </a:t>
            </a:r>
            <a:r>
              <a:rPr lang="en-US" sz="1600" dirty="0" err="1"/>
              <a:t>callme</a:t>
            </a:r>
            <a:r>
              <a:rPr lang="en-US" sz="1600" dirty="0"/>
              <a:t>() {</a:t>
            </a:r>
          </a:p>
          <a:p>
            <a:r>
              <a:rPr lang="en-US" sz="1600" dirty="0" smtClean="0"/>
              <a:t>                  </a:t>
            </a:r>
            <a:r>
              <a:rPr lang="en-US" sz="1600" dirty="0" err="1" smtClean="0"/>
              <a:t>System.out.println</a:t>
            </a:r>
            <a:r>
              <a:rPr lang="en-US" sz="1600" dirty="0"/>
              <a:t>("Inside B's </a:t>
            </a:r>
            <a:r>
              <a:rPr lang="en-US" sz="1600" dirty="0" err="1"/>
              <a:t>callme</a:t>
            </a:r>
            <a:r>
              <a:rPr lang="en-US" sz="1600" dirty="0"/>
              <a:t> method");</a:t>
            </a:r>
          </a:p>
          <a:p>
            <a:r>
              <a:rPr lang="en-US" sz="1600" dirty="0"/>
              <a:t>	}</a:t>
            </a:r>
          </a:p>
          <a:p>
            <a:r>
              <a:rPr lang="en-US" sz="1600" dirty="0"/>
              <a:t>}</a:t>
            </a:r>
          </a:p>
          <a:p>
            <a:endParaRPr lang="en-US" sz="1600" dirty="0"/>
          </a:p>
          <a:p>
            <a:r>
              <a:rPr lang="en-US" sz="1600" dirty="0"/>
              <a:t>class C extends A {</a:t>
            </a:r>
          </a:p>
          <a:p>
            <a:r>
              <a:rPr lang="en-US" sz="1600" dirty="0"/>
              <a:t>	void </a:t>
            </a:r>
            <a:r>
              <a:rPr lang="en-US" sz="1600" dirty="0" err="1"/>
              <a:t>callme</a:t>
            </a:r>
            <a:r>
              <a:rPr lang="en-US" sz="1600" dirty="0"/>
              <a:t>() {</a:t>
            </a:r>
          </a:p>
          <a:p>
            <a:r>
              <a:rPr lang="en-US" sz="1600" dirty="0" smtClean="0"/>
              <a:t>                  </a:t>
            </a:r>
            <a:r>
              <a:rPr lang="en-US" sz="1600" dirty="0" err="1" smtClean="0"/>
              <a:t>System.out.println</a:t>
            </a:r>
            <a:r>
              <a:rPr lang="en-US" sz="1600" dirty="0"/>
              <a:t>("Inside C's </a:t>
            </a:r>
            <a:r>
              <a:rPr lang="en-US" sz="1600" dirty="0" err="1"/>
              <a:t>callme</a:t>
            </a:r>
            <a:r>
              <a:rPr lang="en-US" sz="1600" dirty="0"/>
              <a:t> method");</a:t>
            </a:r>
          </a:p>
          <a:p>
            <a:r>
              <a:rPr lang="en-US" sz="1600" dirty="0"/>
              <a:t>	}</a:t>
            </a:r>
          </a:p>
          <a:p>
            <a:r>
              <a:rPr lang="en-US" sz="1600" dirty="0"/>
              <a:t>}</a:t>
            </a:r>
          </a:p>
          <a:p>
            <a:endParaRPr lang="en-US" sz="1600" dirty="0"/>
          </a:p>
        </p:txBody>
      </p:sp>
      <p:sp>
        <p:nvSpPr>
          <p:cNvPr id="6" name="Content Placeholder 5"/>
          <p:cNvSpPr>
            <a:spLocks noGrp="1"/>
          </p:cNvSpPr>
          <p:nvPr>
            <p:ph sz="half" idx="2"/>
          </p:nvPr>
        </p:nvSpPr>
        <p:spPr>
          <a:xfrm>
            <a:off x="6172200" y="185058"/>
            <a:ext cx="5181600" cy="5991905"/>
          </a:xfrm>
        </p:spPr>
        <p:txBody>
          <a:bodyPr>
            <a:normAutofit/>
          </a:bodyPr>
          <a:lstStyle/>
          <a:p>
            <a:r>
              <a:rPr lang="en-US" sz="1600" dirty="0" smtClean="0"/>
              <a:t>class </a:t>
            </a:r>
            <a:r>
              <a:rPr lang="en-US" sz="1600" dirty="0"/>
              <a:t>Dispatch {</a:t>
            </a:r>
          </a:p>
          <a:p>
            <a:r>
              <a:rPr lang="en-US" sz="1600" dirty="0"/>
              <a:t>	public static void main(String </a:t>
            </a:r>
            <a:r>
              <a:rPr lang="en-US" sz="1600" dirty="0" err="1"/>
              <a:t>args</a:t>
            </a:r>
            <a:r>
              <a:rPr lang="en-US" sz="1600" dirty="0"/>
              <a:t>[]) {</a:t>
            </a:r>
          </a:p>
          <a:p>
            <a:r>
              <a:rPr lang="en-US" sz="1600" dirty="0"/>
              <a:t>		A </a:t>
            </a:r>
            <a:r>
              <a:rPr lang="en-US" sz="1600" dirty="0" err="1"/>
              <a:t>a</a:t>
            </a:r>
            <a:r>
              <a:rPr lang="en-US" sz="1600" dirty="0"/>
              <a:t> = new A(); // object of type A</a:t>
            </a:r>
          </a:p>
          <a:p>
            <a:r>
              <a:rPr lang="en-US" sz="1600" dirty="0"/>
              <a:t>		B </a:t>
            </a:r>
            <a:r>
              <a:rPr lang="en-US" sz="1600" dirty="0" err="1"/>
              <a:t>b</a:t>
            </a:r>
            <a:r>
              <a:rPr lang="en-US" sz="1600" dirty="0"/>
              <a:t> = new B(); // object of type B</a:t>
            </a:r>
          </a:p>
          <a:p>
            <a:r>
              <a:rPr lang="en-US" sz="1600" dirty="0"/>
              <a:t>		C </a:t>
            </a:r>
            <a:r>
              <a:rPr lang="en-US" sz="1600" dirty="0" err="1"/>
              <a:t>c</a:t>
            </a:r>
            <a:r>
              <a:rPr lang="en-US" sz="1600" dirty="0"/>
              <a:t> = new C(); // object of type C</a:t>
            </a:r>
          </a:p>
          <a:p>
            <a:r>
              <a:rPr lang="en-US" sz="1600" dirty="0"/>
              <a:t>		</a:t>
            </a:r>
          </a:p>
          <a:p>
            <a:r>
              <a:rPr lang="en-US" sz="1600" dirty="0"/>
              <a:t>		A r; // obtain a reference of type A</a:t>
            </a:r>
          </a:p>
          <a:p>
            <a:r>
              <a:rPr lang="en-US" sz="1600" dirty="0"/>
              <a:t>		r = a; // r refers to an A object</a:t>
            </a:r>
          </a:p>
          <a:p>
            <a:r>
              <a:rPr lang="en-US" sz="1600" dirty="0"/>
              <a:t>		</a:t>
            </a:r>
            <a:r>
              <a:rPr lang="en-US" sz="1600" dirty="0" err="1"/>
              <a:t>r.callme</a:t>
            </a:r>
            <a:r>
              <a:rPr lang="en-US" sz="1600" dirty="0"/>
              <a:t>(); // calls A's version of </a:t>
            </a:r>
            <a:r>
              <a:rPr lang="en-US" sz="1600" dirty="0" err="1"/>
              <a:t>callme</a:t>
            </a:r>
            <a:endParaRPr lang="en-US" sz="1600" dirty="0"/>
          </a:p>
          <a:p>
            <a:endParaRPr lang="en-US" sz="1600" dirty="0"/>
          </a:p>
          <a:p>
            <a:r>
              <a:rPr lang="en-US" sz="1600" dirty="0"/>
              <a:t>		r = b; // r refers to a B object</a:t>
            </a:r>
          </a:p>
          <a:p>
            <a:r>
              <a:rPr lang="en-US" sz="1600" dirty="0"/>
              <a:t>		</a:t>
            </a:r>
            <a:r>
              <a:rPr lang="en-US" sz="1600" dirty="0" err="1"/>
              <a:t>r.callme</a:t>
            </a:r>
            <a:r>
              <a:rPr lang="en-US" sz="1600" dirty="0"/>
              <a:t>(); // calls B's version of </a:t>
            </a:r>
            <a:r>
              <a:rPr lang="en-US" sz="1600" dirty="0" err="1"/>
              <a:t>callme</a:t>
            </a:r>
            <a:endParaRPr lang="en-US" sz="1600" dirty="0"/>
          </a:p>
          <a:p>
            <a:endParaRPr lang="en-US" sz="1600" dirty="0"/>
          </a:p>
          <a:p>
            <a:r>
              <a:rPr lang="en-US" sz="1600" dirty="0"/>
              <a:t>		r = c; // r refers to a C object</a:t>
            </a:r>
          </a:p>
          <a:p>
            <a:r>
              <a:rPr lang="en-US" sz="1600" dirty="0"/>
              <a:t>		</a:t>
            </a:r>
            <a:r>
              <a:rPr lang="en-US" sz="1600" dirty="0" err="1"/>
              <a:t>r.callme</a:t>
            </a:r>
            <a:r>
              <a:rPr lang="en-US" sz="1600" dirty="0"/>
              <a:t>(); // calls C's version of </a:t>
            </a:r>
            <a:r>
              <a:rPr lang="en-US" sz="1600" dirty="0" err="1"/>
              <a:t>callme</a:t>
            </a:r>
            <a:endParaRPr lang="en-US" sz="1600" dirty="0"/>
          </a:p>
          <a:p>
            <a:r>
              <a:rPr lang="en-US" sz="1600" dirty="0"/>
              <a:t>  </a:t>
            </a:r>
            <a:r>
              <a:rPr lang="en-US" sz="1600" dirty="0" smtClean="0"/>
              <a:t>              }</a:t>
            </a:r>
            <a:endParaRPr lang="en-US" sz="1600" dirty="0"/>
          </a:p>
          <a:p>
            <a:r>
              <a:rPr lang="en-US" sz="1600" dirty="0"/>
              <a:t>}</a:t>
            </a:r>
          </a:p>
        </p:txBody>
      </p:sp>
    </p:spTree>
    <p:extLst>
      <p:ext uri="{BB962C8B-B14F-4D97-AF65-F5344CB8AC3E}">
        <p14:creationId xmlns:p14="http://schemas.microsoft.com/office/powerpoint/2010/main" val="3111883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875846"/>
          </a:xfrm>
        </p:spPr>
        <p:txBody>
          <a:bodyPr/>
          <a:lstStyle/>
          <a:p>
            <a:r>
              <a:rPr lang="en-US" dirty="0"/>
              <a:t>Dynamic Method Dispatch</a:t>
            </a:r>
          </a:p>
        </p:txBody>
      </p:sp>
      <p:sp>
        <p:nvSpPr>
          <p:cNvPr id="6" name="Content Placeholder 5"/>
          <p:cNvSpPr>
            <a:spLocks noGrp="1"/>
          </p:cNvSpPr>
          <p:nvPr>
            <p:ph idx="1"/>
          </p:nvPr>
        </p:nvSpPr>
        <p:spPr/>
        <p:txBody>
          <a:bodyPr>
            <a:normAutofit/>
          </a:bodyPr>
          <a:lstStyle/>
          <a:p>
            <a:r>
              <a:rPr lang="en-US" sz="1800" dirty="0"/>
              <a:t>The output from the program is shown here:</a:t>
            </a:r>
          </a:p>
          <a:p>
            <a:r>
              <a:rPr lang="en-US" sz="1800" dirty="0"/>
              <a:t>Inside A’s </a:t>
            </a:r>
            <a:r>
              <a:rPr lang="en-US" sz="1800" dirty="0" err="1"/>
              <a:t>callme</a:t>
            </a:r>
            <a:r>
              <a:rPr lang="en-US" sz="1800" dirty="0"/>
              <a:t> method</a:t>
            </a:r>
          </a:p>
          <a:p>
            <a:r>
              <a:rPr lang="en-US" sz="1800" dirty="0"/>
              <a:t>Inside B’s </a:t>
            </a:r>
            <a:r>
              <a:rPr lang="en-US" sz="1800" dirty="0" err="1"/>
              <a:t>callme</a:t>
            </a:r>
            <a:r>
              <a:rPr lang="en-US" sz="1800" dirty="0"/>
              <a:t> method</a:t>
            </a:r>
          </a:p>
          <a:p>
            <a:r>
              <a:rPr lang="en-US" sz="1800" dirty="0"/>
              <a:t>Inside C’s </a:t>
            </a:r>
            <a:r>
              <a:rPr lang="en-US" sz="1800" dirty="0" err="1"/>
              <a:t>callme</a:t>
            </a:r>
            <a:r>
              <a:rPr lang="en-US" sz="1800" dirty="0"/>
              <a:t> method</a:t>
            </a:r>
          </a:p>
          <a:p>
            <a:r>
              <a:rPr lang="en-US" sz="1800" dirty="0"/>
              <a:t>This program creates one superclass called A and two subclasses of it, called </a:t>
            </a:r>
            <a:r>
              <a:rPr lang="en-US" sz="1800" dirty="0" smtClean="0"/>
              <a:t>B and </a:t>
            </a:r>
            <a:r>
              <a:rPr lang="en-US" sz="1800" dirty="0"/>
              <a:t>C. Subclasses B and C override </a:t>
            </a:r>
            <a:r>
              <a:rPr lang="en-US" sz="1800" dirty="0" err="1"/>
              <a:t>callme</a:t>
            </a:r>
            <a:r>
              <a:rPr lang="en-US" sz="1800" dirty="0"/>
              <a:t>( ) declared in A. Inside the main( )method</a:t>
            </a:r>
            <a:r>
              <a:rPr lang="en-US" sz="1800" dirty="0" smtClean="0"/>
              <a:t>, objects </a:t>
            </a:r>
            <a:r>
              <a:rPr lang="en-US" sz="1800" dirty="0"/>
              <a:t>of </a:t>
            </a:r>
            <a:r>
              <a:rPr lang="en-US" sz="1800" dirty="0" smtClean="0"/>
              <a:t>type A</a:t>
            </a:r>
            <a:r>
              <a:rPr lang="en-US" sz="1800" dirty="0"/>
              <a:t>, B, and C are declared. Also, a reference of </a:t>
            </a:r>
            <a:r>
              <a:rPr lang="en-US" sz="1800" dirty="0" smtClean="0"/>
              <a:t>type A</a:t>
            </a:r>
            <a:r>
              <a:rPr lang="en-US" sz="1800" dirty="0"/>
              <a:t>, called r</a:t>
            </a:r>
            <a:r>
              <a:rPr lang="en-US" sz="1800" dirty="0" smtClean="0"/>
              <a:t>, is </a:t>
            </a:r>
            <a:r>
              <a:rPr lang="en-US" sz="1800" dirty="0"/>
              <a:t>declared</a:t>
            </a:r>
            <a:r>
              <a:rPr lang="en-US" sz="1800" dirty="0" smtClean="0"/>
              <a:t>. The </a:t>
            </a:r>
            <a:r>
              <a:rPr lang="en-US" sz="1800" dirty="0"/>
              <a:t>program then assigns a reference to each type of object to r and uses that reference </a:t>
            </a:r>
            <a:r>
              <a:rPr lang="en-US" sz="1800" dirty="0" smtClean="0"/>
              <a:t>to invoke </a:t>
            </a:r>
            <a:r>
              <a:rPr lang="en-US" sz="1800" dirty="0" err="1"/>
              <a:t>callme</a:t>
            </a:r>
            <a:r>
              <a:rPr lang="en-US" sz="1800" dirty="0"/>
              <a:t>( ) .As the output shows, the version of </a:t>
            </a:r>
            <a:r>
              <a:rPr lang="en-US" sz="1800" dirty="0" err="1"/>
              <a:t>callme</a:t>
            </a:r>
            <a:r>
              <a:rPr lang="en-US" sz="1800" dirty="0"/>
              <a:t>( ) executed is determined </a:t>
            </a:r>
            <a:r>
              <a:rPr lang="en-US" sz="1800" dirty="0" smtClean="0"/>
              <a:t>by the </a:t>
            </a:r>
            <a:r>
              <a:rPr lang="en-US" sz="1800" dirty="0"/>
              <a:t>type of object being referred to at the time of the call. Had it been determined by </a:t>
            </a:r>
            <a:r>
              <a:rPr lang="en-US" sz="1800" dirty="0" smtClean="0"/>
              <a:t>the type </a:t>
            </a:r>
            <a:r>
              <a:rPr lang="en-US" sz="1800" dirty="0"/>
              <a:t>of the reference variable, r, you would see three calls to A’s </a:t>
            </a:r>
            <a:r>
              <a:rPr lang="en-US" sz="1800" dirty="0" err="1"/>
              <a:t>callme</a:t>
            </a:r>
            <a:r>
              <a:rPr lang="en-US" sz="1800" dirty="0"/>
              <a:t>( ) method.</a:t>
            </a:r>
          </a:p>
        </p:txBody>
      </p:sp>
    </p:spTree>
    <p:extLst>
      <p:ext uri="{BB962C8B-B14F-4D97-AF65-F5344CB8AC3E}">
        <p14:creationId xmlns:p14="http://schemas.microsoft.com/office/powerpoint/2010/main" val="1333520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87086"/>
            <a:ext cx="5181600" cy="6089877"/>
          </a:xfrm>
        </p:spPr>
        <p:txBody>
          <a:bodyPr>
            <a:normAutofit/>
          </a:bodyPr>
          <a:lstStyle/>
          <a:p>
            <a:r>
              <a:rPr lang="en-US" sz="1600" dirty="0"/>
              <a:t>class Flower {</a:t>
            </a:r>
          </a:p>
          <a:p>
            <a:r>
              <a:rPr lang="en-US" sz="1600" dirty="0"/>
              <a:t>	void which() {</a:t>
            </a:r>
          </a:p>
          <a:p>
            <a:r>
              <a:rPr lang="en-US" sz="1600" dirty="0"/>
              <a:t>		</a:t>
            </a:r>
            <a:r>
              <a:rPr lang="en-US" sz="1600" dirty="0" err="1"/>
              <a:t>System.out.println</a:t>
            </a:r>
            <a:r>
              <a:rPr lang="en-US" sz="1600" dirty="0"/>
              <a:t>("A Beautiful flower.");</a:t>
            </a:r>
          </a:p>
          <a:p>
            <a:r>
              <a:rPr lang="en-US" sz="1600" dirty="0"/>
              <a:t>	}</a:t>
            </a:r>
          </a:p>
          <a:p>
            <a:r>
              <a:rPr lang="en-US" sz="1600" dirty="0"/>
              <a:t>}</a:t>
            </a:r>
          </a:p>
          <a:p>
            <a:endParaRPr lang="en-US" sz="1600" dirty="0"/>
          </a:p>
          <a:p>
            <a:r>
              <a:rPr lang="en-US" sz="1600" dirty="0"/>
              <a:t>class Rose extends Flower {</a:t>
            </a:r>
          </a:p>
          <a:p>
            <a:r>
              <a:rPr lang="en-US" sz="1600" dirty="0"/>
              <a:t>	void which() {</a:t>
            </a:r>
          </a:p>
          <a:p>
            <a:r>
              <a:rPr lang="en-US" sz="1600" dirty="0"/>
              <a:t>		</a:t>
            </a:r>
            <a:r>
              <a:rPr lang="en-US" sz="1600" dirty="0" err="1"/>
              <a:t>System.out.println</a:t>
            </a:r>
            <a:r>
              <a:rPr lang="en-US" sz="1600" dirty="0"/>
              <a:t>("Rose");</a:t>
            </a:r>
          </a:p>
          <a:p>
            <a:r>
              <a:rPr lang="en-US" sz="1600" dirty="0"/>
              <a:t>	}</a:t>
            </a:r>
          </a:p>
          <a:p>
            <a:r>
              <a:rPr lang="en-US" sz="1600" dirty="0"/>
              <a:t>}</a:t>
            </a:r>
          </a:p>
          <a:p>
            <a:endParaRPr lang="en-US" sz="1600" dirty="0"/>
          </a:p>
          <a:p>
            <a:r>
              <a:rPr lang="en-US" sz="1600" dirty="0"/>
              <a:t>class Lotus extends Flower {</a:t>
            </a:r>
          </a:p>
          <a:p>
            <a:r>
              <a:rPr lang="en-US" sz="1600" dirty="0"/>
              <a:t>	void which() {</a:t>
            </a:r>
          </a:p>
          <a:p>
            <a:r>
              <a:rPr lang="en-US" sz="1600" dirty="0"/>
              <a:t>		</a:t>
            </a:r>
            <a:r>
              <a:rPr lang="en-US" sz="1600" dirty="0" err="1"/>
              <a:t>System.out.println</a:t>
            </a:r>
            <a:r>
              <a:rPr lang="en-US" sz="1600" dirty="0"/>
              <a:t>("Lotus.");</a:t>
            </a:r>
          </a:p>
          <a:p>
            <a:r>
              <a:rPr lang="en-US" sz="1600" dirty="0"/>
              <a:t>	}</a:t>
            </a:r>
          </a:p>
          <a:p>
            <a:r>
              <a:rPr lang="en-US" sz="1600" dirty="0"/>
              <a:t>}</a:t>
            </a:r>
          </a:p>
          <a:p>
            <a:endParaRPr lang="en-US" sz="1600" dirty="0"/>
          </a:p>
        </p:txBody>
      </p:sp>
      <p:sp>
        <p:nvSpPr>
          <p:cNvPr id="6" name="Content Placeholder 5"/>
          <p:cNvSpPr>
            <a:spLocks noGrp="1"/>
          </p:cNvSpPr>
          <p:nvPr>
            <p:ph sz="half" idx="2"/>
          </p:nvPr>
        </p:nvSpPr>
        <p:spPr>
          <a:xfrm>
            <a:off x="6172200" y="87086"/>
            <a:ext cx="5181600" cy="6089877"/>
          </a:xfrm>
        </p:spPr>
        <p:txBody>
          <a:bodyPr>
            <a:normAutofit/>
          </a:bodyPr>
          <a:lstStyle/>
          <a:p>
            <a:r>
              <a:rPr lang="en-US" sz="1600" dirty="0"/>
              <a:t>class Test {</a:t>
            </a:r>
          </a:p>
          <a:p>
            <a:r>
              <a:rPr lang="en-US" sz="1600" dirty="0"/>
              <a:t>	public static void main(String[] </a:t>
            </a:r>
            <a:r>
              <a:rPr lang="en-US" sz="1600" dirty="0" err="1"/>
              <a:t>args</a:t>
            </a:r>
            <a:r>
              <a:rPr lang="en-US" sz="1600" dirty="0"/>
              <a:t>) {</a:t>
            </a:r>
          </a:p>
          <a:p>
            <a:r>
              <a:rPr lang="en-US" sz="1600" dirty="0"/>
              <a:t>		Flower ref1 = new Flower();</a:t>
            </a:r>
          </a:p>
          <a:p>
            <a:r>
              <a:rPr lang="en-US" sz="1600" dirty="0"/>
              <a:t>		Flower ref2 = new Rose();</a:t>
            </a:r>
          </a:p>
          <a:p>
            <a:r>
              <a:rPr lang="en-US" sz="1600" dirty="0"/>
              <a:t>		Flower ref3 = new Lotus();</a:t>
            </a:r>
          </a:p>
          <a:p>
            <a:r>
              <a:rPr lang="en-US" sz="1600" dirty="0"/>
              <a:t>		</a:t>
            </a:r>
          </a:p>
          <a:p>
            <a:r>
              <a:rPr lang="en-US" sz="1600" dirty="0"/>
              <a:t>		ref1.which();</a:t>
            </a:r>
          </a:p>
          <a:p>
            <a:r>
              <a:rPr lang="en-US" sz="1600" dirty="0"/>
              <a:t>		ref2.which();</a:t>
            </a:r>
          </a:p>
          <a:p>
            <a:r>
              <a:rPr lang="en-US" sz="1600" dirty="0"/>
              <a:t>		ref3.which();</a:t>
            </a:r>
          </a:p>
          <a:p>
            <a:r>
              <a:rPr lang="en-US" sz="1600" dirty="0"/>
              <a:t>	}</a:t>
            </a:r>
          </a:p>
          <a:p>
            <a:r>
              <a:rPr lang="en-US" sz="1600" dirty="0"/>
              <a:t>}</a:t>
            </a:r>
          </a:p>
          <a:p>
            <a:endParaRPr lang="en-US" sz="1600" dirty="0"/>
          </a:p>
        </p:txBody>
      </p:sp>
    </p:spTree>
    <p:extLst>
      <p:ext uri="{BB962C8B-B14F-4D97-AF65-F5344CB8AC3E}">
        <p14:creationId xmlns:p14="http://schemas.microsoft.com/office/powerpoint/2010/main" val="4046799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579"/>
          </a:xfrm>
        </p:spPr>
        <p:txBody>
          <a:bodyPr/>
          <a:lstStyle/>
          <a:p>
            <a:r>
              <a:rPr lang="en-US" dirty="0" smtClean="0"/>
              <a:t>Association</a:t>
            </a:r>
            <a:endParaRPr lang="en-US" dirty="0"/>
          </a:p>
        </p:txBody>
      </p:sp>
      <p:sp>
        <p:nvSpPr>
          <p:cNvPr id="3" name="Content Placeholder 2"/>
          <p:cNvSpPr>
            <a:spLocks noGrp="1"/>
          </p:cNvSpPr>
          <p:nvPr>
            <p:ph idx="1"/>
          </p:nvPr>
        </p:nvSpPr>
        <p:spPr>
          <a:xfrm>
            <a:off x="838200" y="1388125"/>
            <a:ext cx="7887159" cy="4788838"/>
          </a:xfrm>
        </p:spPr>
        <p:txBody>
          <a:bodyPr>
            <a:normAutofit lnSpcReduction="10000"/>
          </a:bodyPr>
          <a:lstStyle/>
          <a:p>
            <a:r>
              <a:rPr lang="en-US" dirty="0" smtClean="0"/>
              <a:t>Association is a relationship between two or more objects where all objects have their own life cycle. In </a:t>
            </a:r>
            <a:r>
              <a:rPr lang="en-US" dirty="0"/>
              <a:t>other words, association defines the multiplicity between objects. You may be aware of one-to-one, one-to-many, many-to-one, many-to-many all these words define an association between object</a:t>
            </a:r>
            <a:endParaRPr lang="en-US" dirty="0" smtClean="0"/>
          </a:p>
          <a:p>
            <a:r>
              <a:rPr lang="en-US" dirty="0" smtClean="0"/>
              <a:t>Example:- </a:t>
            </a:r>
          </a:p>
          <a:p>
            <a:r>
              <a:rPr lang="en-US" dirty="0" smtClean="0"/>
              <a:t>Multiple students can associate with single teacher</a:t>
            </a:r>
          </a:p>
          <a:p>
            <a:r>
              <a:rPr lang="en-US" dirty="0" smtClean="0"/>
              <a:t>Single student can associate with multiple teachers</a:t>
            </a:r>
          </a:p>
          <a:p>
            <a:r>
              <a:rPr lang="en-US" dirty="0" smtClean="0"/>
              <a:t>There is no ownership between both student and teacher can deleted and created independently</a:t>
            </a:r>
          </a:p>
          <a:p>
            <a:pPr lvl="1"/>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858" y="1465243"/>
            <a:ext cx="2842123" cy="4469626"/>
          </a:xfrm>
          <a:prstGeom prst="rect">
            <a:avLst/>
          </a:prstGeom>
        </p:spPr>
      </p:pic>
      <p:sp>
        <p:nvSpPr>
          <p:cNvPr id="5" name="Rectangle 4"/>
          <p:cNvSpPr/>
          <p:nvPr/>
        </p:nvSpPr>
        <p:spPr>
          <a:xfrm>
            <a:off x="5655815" y="3244334"/>
            <a:ext cx="880369" cy="369332"/>
          </a:xfrm>
          <a:prstGeom prst="rect">
            <a:avLst/>
          </a:prstGeom>
        </p:spPr>
        <p:txBody>
          <a:bodyPr wrap="none">
            <a:spAutoFit/>
          </a:bodyPr>
          <a:lstStyle/>
          <a:p>
            <a:r>
              <a:rPr lang="en-US" dirty="0"/>
              <a:t>5, 1600</a:t>
            </a:r>
          </a:p>
        </p:txBody>
      </p:sp>
    </p:spTree>
    <p:extLst>
      <p:ext uri="{BB962C8B-B14F-4D97-AF65-F5344CB8AC3E}">
        <p14:creationId xmlns:p14="http://schemas.microsoft.com/office/powerpoint/2010/main" val="1104648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9183"/>
            <a:ext cx="10515600" cy="810531"/>
          </a:xfrm>
        </p:spPr>
        <p:txBody>
          <a:bodyPr/>
          <a:lstStyle/>
          <a:p>
            <a:r>
              <a:rPr lang="en-US" dirty="0" smtClean="0"/>
              <a:t>Inheritance is-a relationship</a:t>
            </a:r>
            <a:endParaRPr lang="en-US" dirty="0"/>
          </a:p>
        </p:txBody>
      </p:sp>
      <p:sp>
        <p:nvSpPr>
          <p:cNvPr id="5" name="Content Placeholder 4"/>
          <p:cNvSpPr>
            <a:spLocks noGrp="1"/>
          </p:cNvSpPr>
          <p:nvPr>
            <p:ph idx="1"/>
          </p:nvPr>
        </p:nvSpPr>
        <p:spPr>
          <a:xfrm>
            <a:off x="838200" y="1317171"/>
            <a:ext cx="10515600" cy="4859792"/>
          </a:xfrm>
        </p:spPr>
        <p:txBody>
          <a:bodyPr>
            <a:normAutofit/>
          </a:bodyPr>
          <a:lstStyle/>
          <a:p>
            <a:r>
              <a:rPr lang="en-US" sz="1600" dirty="0"/>
              <a:t>Inheritance enables programmers to define an "is-a" relationship between a class and a more specialized version of that class. For </a:t>
            </a:r>
            <a:r>
              <a:rPr lang="en-US" sz="1600" dirty="0" smtClean="0"/>
              <a:t>example</a:t>
            </a:r>
            <a:r>
              <a:rPr lang="en-US" sz="1600" dirty="0"/>
              <a:t>, if a Student class extends a Person class, then it should be the case that Student </a:t>
            </a:r>
            <a:r>
              <a:rPr lang="en-US" sz="1600" i="1" dirty="0"/>
              <a:t>is-a</a:t>
            </a:r>
            <a:r>
              <a:rPr lang="en-US" sz="1600" dirty="0"/>
              <a:t> Person. </a:t>
            </a:r>
            <a:endParaRPr lang="en-US" sz="1600" dirty="0" smtClean="0"/>
          </a:p>
          <a:p>
            <a:r>
              <a:rPr lang="en-US" sz="1600" dirty="0" smtClean="0"/>
              <a:t>Syntax:-</a:t>
            </a:r>
          </a:p>
          <a:p>
            <a:r>
              <a:rPr lang="en-US" sz="1600" dirty="0" smtClean="0"/>
              <a:t>//superclass</a:t>
            </a:r>
          </a:p>
          <a:p>
            <a:r>
              <a:rPr lang="en-US" sz="1600" dirty="0" smtClean="0"/>
              <a:t> public class Person{</a:t>
            </a:r>
          </a:p>
          <a:p>
            <a:r>
              <a:rPr lang="en-US" sz="1600" dirty="0" smtClean="0"/>
              <a:t> </a:t>
            </a:r>
          </a:p>
          <a:p>
            <a:r>
              <a:rPr lang="en-US" sz="1600" dirty="0" smtClean="0"/>
              <a:t> }</a:t>
            </a:r>
          </a:p>
          <a:p>
            <a:r>
              <a:rPr lang="en-US" sz="1600" dirty="0" smtClean="0"/>
              <a:t> </a:t>
            </a:r>
          </a:p>
          <a:p>
            <a:r>
              <a:rPr lang="en-US" sz="1600" dirty="0" smtClean="0"/>
              <a:t> //subclass</a:t>
            </a:r>
          </a:p>
          <a:p>
            <a:r>
              <a:rPr lang="en-US" sz="1600" dirty="0" smtClean="0"/>
              <a:t> public class Student extends Person{</a:t>
            </a:r>
          </a:p>
          <a:p>
            <a:r>
              <a:rPr lang="en-US" sz="1600" dirty="0" smtClean="0"/>
              <a:t> </a:t>
            </a:r>
          </a:p>
          <a:p>
            <a:r>
              <a:rPr lang="en-US" sz="1600" dirty="0" smtClean="0"/>
              <a:t> } </a:t>
            </a:r>
            <a:endParaRPr lang="en-US" sz="1600" dirty="0"/>
          </a:p>
        </p:txBody>
      </p:sp>
    </p:spTree>
    <p:extLst>
      <p:ext uri="{BB962C8B-B14F-4D97-AF65-F5344CB8AC3E}">
        <p14:creationId xmlns:p14="http://schemas.microsoft.com/office/powerpoint/2010/main" val="688666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197" y="1299475"/>
            <a:ext cx="9546163" cy="4175908"/>
          </a:xfrm>
        </p:spPr>
      </p:pic>
    </p:spTree>
    <p:extLst>
      <p:ext uri="{BB962C8B-B14F-4D97-AF65-F5344CB8AC3E}">
        <p14:creationId xmlns:p14="http://schemas.microsoft.com/office/powerpoint/2010/main" val="2969650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&amp; Composition</a:t>
            </a:r>
            <a:endParaRPr lang="en-US" dirty="0"/>
          </a:p>
        </p:txBody>
      </p:sp>
      <p:sp>
        <p:nvSpPr>
          <p:cNvPr id="3" name="Content Placeholder 2"/>
          <p:cNvSpPr>
            <a:spLocks noGrp="1"/>
          </p:cNvSpPr>
          <p:nvPr>
            <p:ph idx="1"/>
          </p:nvPr>
        </p:nvSpPr>
        <p:spPr/>
        <p:txBody>
          <a:bodyPr/>
          <a:lstStyle/>
          <a:p>
            <a:r>
              <a:rPr lang="en-US" dirty="0"/>
              <a:t>B</a:t>
            </a:r>
            <a:r>
              <a:rPr lang="en-US" dirty="0" smtClean="0"/>
              <a:t>oth </a:t>
            </a:r>
            <a:r>
              <a:rPr lang="en-US" dirty="0"/>
              <a:t>are very long words for simple ideas. And they describe an obvious relationship between our objects that one object can often be built of other objects. </a:t>
            </a:r>
          </a:p>
        </p:txBody>
      </p:sp>
    </p:spTree>
    <p:extLst>
      <p:ext uri="{BB962C8B-B14F-4D97-AF65-F5344CB8AC3E}">
        <p14:creationId xmlns:p14="http://schemas.microsoft.com/office/powerpoint/2010/main" val="2140294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a:xfrm>
            <a:off x="838200" y="1825625"/>
            <a:ext cx="8515120" cy="4351338"/>
          </a:xfrm>
        </p:spPr>
        <p:txBody>
          <a:bodyPr>
            <a:normAutofit fontScale="85000" lnSpcReduction="20000"/>
          </a:bodyPr>
          <a:lstStyle/>
          <a:p>
            <a:r>
              <a:rPr lang="en-US" dirty="0" smtClean="0"/>
              <a:t>Aggregation is </a:t>
            </a:r>
            <a:r>
              <a:rPr lang="en-US" dirty="0"/>
              <a:t>a specialize form of Association where all object have their own lifecycle but there is ownership and child object can not belongs to another parent object. Let’s take an </a:t>
            </a:r>
            <a:r>
              <a:rPr lang="en-US" dirty="0" smtClean="0"/>
              <a:t>example. </a:t>
            </a:r>
            <a:r>
              <a:rPr lang="en-US" dirty="0"/>
              <a:t>We can think about “has-a” relationship </a:t>
            </a:r>
            <a:endParaRPr lang="en-US" dirty="0" smtClean="0"/>
          </a:p>
          <a:p>
            <a:r>
              <a:rPr lang="en-US" dirty="0" smtClean="0"/>
              <a:t>The </a:t>
            </a:r>
            <a:r>
              <a:rPr lang="en-US" dirty="0"/>
              <a:t>part may have an independent lifecycle, it can exist independently. When the whole is destroyed the part may continue to exist</a:t>
            </a:r>
            <a:r>
              <a:rPr lang="en-US" dirty="0" smtClean="0"/>
              <a:t>.</a:t>
            </a:r>
          </a:p>
          <a:p>
            <a:r>
              <a:rPr lang="en-US" dirty="0" smtClean="0"/>
              <a:t>Example 1 , </a:t>
            </a:r>
            <a:r>
              <a:rPr lang="en-US" dirty="0"/>
              <a:t>a </a:t>
            </a:r>
            <a:r>
              <a:rPr lang="en-US" dirty="0" smtClean="0"/>
              <a:t>Car and Engine. </a:t>
            </a:r>
            <a:r>
              <a:rPr lang="en-US" dirty="0"/>
              <a:t>A </a:t>
            </a:r>
            <a:r>
              <a:rPr lang="en-US" dirty="0" smtClean="0"/>
              <a:t>Engine </a:t>
            </a:r>
            <a:r>
              <a:rPr lang="en-US" dirty="0"/>
              <a:t>can be removed from one car and installed into a different car. If we consider a salvage business, before a car is destroyed, they remove all saleable parts. Those parts will continue to exist after the car is </a:t>
            </a:r>
            <a:r>
              <a:rPr lang="en-US" dirty="0" smtClean="0"/>
              <a:t>destroyed</a:t>
            </a:r>
          </a:p>
          <a:p>
            <a:r>
              <a:rPr lang="en-US" dirty="0" smtClean="0"/>
              <a:t>Example 2 </a:t>
            </a:r>
            <a:r>
              <a:rPr lang="en-US" dirty="0"/>
              <a:t>of Department and teacher. A single teacher can not belongs to multiple departments, but if we delete the department teacher object will not destroy</a:t>
            </a:r>
            <a:endParaRPr lang="en-US" dirty="0" smtClean="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540" y="1825626"/>
            <a:ext cx="2269474" cy="4079416"/>
          </a:xfrm>
          <a:prstGeom prst="rect">
            <a:avLst/>
          </a:prstGeom>
        </p:spPr>
      </p:pic>
    </p:spTree>
    <p:extLst>
      <p:ext uri="{BB962C8B-B14F-4D97-AF65-F5344CB8AC3E}">
        <p14:creationId xmlns:p14="http://schemas.microsoft.com/office/powerpoint/2010/main" val="42344743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659444"/>
          </a:xfrm>
        </p:spPr>
        <p:txBody>
          <a:bodyPr>
            <a:normAutofit fontScale="90000"/>
          </a:bodyPr>
          <a:lstStyle/>
          <a:p>
            <a:r>
              <a:rPr lang="en-US" dirty="0" smtClean="0"/>
              <a:t>Aggregation Example</a:t>
            </a:r>
            <a:endParaRPr lang="en-US" dirty="0"/>
          </a:p>
        </p:txBody>
      </p:sp>
      <p:sp>
        <p:nvSpPr>
          <p:cNvPr id="7" name="Content Placeholder 6"/>
          <p:cNvSpPr>
            <a:spLocks noGrp="1"/>
          </p:cNvSpPr>
          <p:nvPr>
            <p:ph sz="half" idx="1"/>
          </p:nvPr>
        </p:nvSpPr>
        <p:spPr>
          <a:xfrm>
            <a:off x="838200" y="1410159"/>
            <a:ext cx="5181600" cy="4766804"/>
          </a:xfrm>
        </p:spPr>
        <p:txBody>
          <a:bodyPr>
            <a:normAutofit fontScale="47500" lnSpcReduction="20000"/>
          </a:bodyPr>
          <a:lstStyle/>
          <a:p>
            <a:r>
              <a:rPr lang="en-US" dirty="0"/>
              <a:t>public class Engine {</a:t>
            </a:r>
          </a:p>
          <a:p>
            <a:r>
              <a:rPr lang="en-US" dirty="0"/>
              <a:t>	private </a:t>
            </a:r>
            <a:r>
              <a:rPr lang="en-US" dirty="0" err="1"/>
              <a:t>int</a:t>
            </a:r>
            <a:r>
              <a:rPr lang="en-US" dirty="0"/>
              <a:t> </a:t>
            </a:r>
            <a:r>
              <a:rPr lang="en-US" dirty="0" err="1"/>
              <a:t>engineCapacity</a:t>
            </a:r>
            <a:r>
              <a:rPr lang="en-US" dirty="0"/>
              <a:t>;</a:t>
            </a:r>
          </a:p>
          <a:p>
            <a:r>
              <a:rPr lang="en-US" dirty="0"/>
              <a:t>	private </a:t>
            </a:r>
            <a:r>
              <a:rPr lang="en-US" dirty="0" err="1"/>
              <a:t>int</a:t>
            </a:r>
            <a:r>
              <a:rPr lang="en-US" dirty="0"/>
              <a:t> </a:t>
            </a:r>
            <a:r>
              <a:rPr lang="en-US" dirty="0" err="1"/>
              <a:t>engineSerialNumber</a:t>
            </a:r>
            <a:r>
              <a:rPr lang="en-US" dirty="0"/>
              <a:t>;</a:t>
            </a:r>
          </a:p>
          <a:p>
            <a:r>
              <a:rPr lang="en-US" dirty="0"/>
              <a:t>	</a:t>
            </a:r>
          </a:p>
          <a:p>
            <a:r>
              <a:rPr lang="en-US" dirty="0"/>
              <a:t>	public Engine(</a:t>
            </a:r>
            <a:r>
              <a:rPr lang="en-US" dirty="0" err="1"/>
              <a:t>int</a:t>
            </a:r>
            <a:r>
              <a:rPr lang="en-US" dirty="0"/>
              <a:t> </a:t>
            </a:r>
            <a:r>
              <a:rPr lang="en-US" dirty="0" err="1"/>
              <a:t>engineCapacity</a:t>
            </a:r>
            <a:r>
              <a:rPr lang="en-US" dirty="0"/>
              <a:t>, </a:t>
            </a:r>
            <a:r>
              <a:rPr lang="en-US" dirty="0" err="1"/>
              <a:t>int</a:t>
            </a:r>
            <a:r>
              <a:rPr lang="en-US" dirty="0"/>
              <a:t> </a:t>
            </a:r>
            <a:r>
              <a:rPr lang="en-US" dirty="0" err="1"/>
              <a:t>engineSerialNumber</a:t>
            </a:r>
            <a:r>
              <a:rPr lang="en-US" dirty="0"/>
              <a:t>) {</a:t>
            </a:r>
          </a:p>
          <a:p>
            <a:r>
              <a:rPr lang="en-US" dirty="0"/>
              <a:t>	</a:t>
            </a:r>
            <a:r>
              <a:rPr lang="en-US" dirty="0" smtClean="0"/>
              <a:t>          </a:t>
            </a:r>
            <a:r>
              <a:rPr lang="en-US" dirty="0" err="1" smtClean="0"/>
              <a:t>this.engineCapacity</a:t>
            </a:r>
            <a:r>
              <a:rPr lang="en-US" dirty="0" smtClean="0"/>
              <a:t> </a:t>
            </a:r>
            <a:r>
              <a:rPr lang="en-US" dirty="0"/>
              <a:t>= </a:t>
            </a:r>
            <a:r>
              <a:rPr lang="en-US" dirty="0" err="1"/>
              <a:t>engineCapacity</a:t>
            </a:r>
            <a:r>
              <a:rPr lang="en-US" dirty="0"/>
              <a:t>;</a:t>
            </a:r>
          </a:p>
          <a:p>
            <a:r>
              <a:rPr lang="en-US" dirty="0"/>
              <a:t>	</a:t>
            </a:r>
            <a:r>
              <a:rPr lang="en-US" dirty="0" smtClean="0"/>
              <a:t>          </a:t>
            </a:r>
            <a:r>
              <a:rPr lang="en-US" dirty="0" err="1" smtClean="0"/>
              <a:t>this.engineSerialNumber</a:t>
            </a:r>
            <a:r>
              <a:rPr lang="en-US" dirty="0" smtClean="0"/>
              <a:t> </a:t>
            </a:r>
            <a:r>
              <a:rPr lang="en-US" dirty="0"/>
              <a:t>= </a:t>
            </a:r>
            <a:r>
              <a:rPr lang="en-US" dirty="0" err="1"/>
              <a:t>engineSerialNumber</a:t>
            </a:r>
            <a:r>
              <a:rPr lang="en-US" dirty="0"/>
              <a:t>;</a:t>
            </a:r>
          </a:p>
          <a:p>
            <a:r>
              <a:rPr lang="en-US" dirty="0"/>
              <a:t>	}</a:t>
            </a:r>
          </a:p>
          <a:p>
            <a:endParaRPr lang="en-US" dirty="0"/>
          </a:p>
          <a:p>
            <a:r>
              <a:rPr lang="en-US" dirty="0"/>
              <a:t>	public </a:t>
            </a:r>
            <a:r>
              <a:rPr lang="en-US" dirty="0" err="1"/>
              <a:t>int</a:t>
            </a:r>
            <a:r>
              <a:rPr lang="en-US" dirty="0"/>
              <a:t> </a:t>
            </a:r>
            <a:r>
              <a:rPr lang="en-US" dirty="0" err="1"/>
              <a:t>getEngineCapacity</a:t>
            </a:r>
            <a:r>
              <a:rPr lang="en-US" dirty="0"/>
              <a:t>() {</a:t>
            </a:r>
          </a:p>
          <a:p>
            <a:r>
              <a:rPr lang="en-US" dirty="0"/>
              <a:t>		return </a:t>
            </a:r>
            <a:r>
              <a:rPr lang="en-US" dirty="0" err="1"/>
              <a:t>engineCapacity</a:t>
            </a:r>
            <a:r>
              <a:rPr lang="en-US" dirty="0"/>
              <a:t>;</a:t>
            </a:r>
          </a:p>
          <a:p>
            <a:r>
              <a:rPr lang="en-US" dirty="0"/>
              <a:t>	}</a:t>
            </a:r>
          </a:p>
          <a:p>
            <a:endParaRPr lang="en-US" dirty="0"/>
          </a:p>
          <a:p>
            <a:r>
              <a:rPr lang="en-US" dirty="0"/>
              <a:t>	public </a:t>
            </a:r>
            <a:r>
              <a:rPr lang="en-US" dirty="0" err="1"/>
              <a:t>int</a:t>
            </a:r>
            <a:r>
              <a:rPr lang="en-US" dirty="0"/>
              <a:t> </a:t>
            </a:r>
            <a:r>
              <a:rPr lang="en-US" dirty="0" err="1"/>
              <a:t>getEngineSerialNumber</a:t>
            </a:r>
            <a:r>
              <a:rPr lang="en-US" dirty="0"/>
              <a:t>() {</a:t>
            </a:r>
          </a:p>
          <a:p>
            <a:r>
              <a:rPr lang="en-US" dirty="0"/>
              <a:t>		return </a:t>
            </a:r>
            <a:r>
              <a:rPr lang="en-US" dirty="0" err="1"/>
              <a:t>engineSerialNumber</a:t>
            </a:r>
            <a:r>
              <a:rPr lang="en-US" dirty="0"/>
              <a:t>;</a:t>
            </a:r>
          </a:p>
          <a:p>
            <a:r>
              <a:rPr lang="en-US" dirty="0"/>
              <a:t>	}</a:t>
            </a:r>
          </a:p>
          <a:p>
            <a:r>
              <a:rPr lang="en-US" dirty="0"/>
              <a:t>}</a:t>
            </a:r>
          </a:p>
        </p:txBody>
      </p:sp>
      <p:sp>
        <p:nvSpPr>
          <p:cNvPr id="8" name="Content Placeholder 7"/>
          <p:cNvSpPr>
            <a:spLocks noGrp="1"/>
          </p:cNvSpPr>
          <p:nvPr>
            <p:ph sz="half" idx="2"/>
          </p:nvPr>
        </p:nvSpPr>
        <p:spPr>
          <a:xfrm>
            <a:off x="6172200" y="1244906"/>
            <a:ext cx="5181600" cy="4932057"/>
          </a:xfrm>
        </p:spPr>
        <p:txBody>
          <a:bodyPr>
            <a:noAutofit/>
          </a:bodyPr>
          <a:lstStyle/>
          <a:p>
            <a:r>
              <a:rPr lang="en-US" sz="1400" dirty="0"/>
              <a:t>public class Car {</a:t>
            </a:r>
          </a:p>
          <a:p>
            <a:r>
              <a:rPr lang="en-US" sz="1400" dirty="0"/>
              <a:t>	private String make;</a:t>
            </a:r>
          </a:p>
          <a:p>
            <a:r>
              <a:rPr lang="en-US" sz="1400" dirty="0"/>
              <a:t>	private </a:t>
            </a:r>
            <a:r>
              <a:rPr lang="en-US" sz="1400" dirty="0" err="1"/>
              <a:t>int</a:t>
            </a:r>
            <a:r>
              <a:rPr lang="en-US" sz="1400" dirty="0"/>
              <a:t> year;</a:t>
            </a:r>
          </a:p>
          <a:p>
            <a:r>
              <a:rPr lang="en-US" sz="1400" dirty="0"/>
              <a:t>	private Engine </a:t>
            </a:r>
            <a:r>
              <a:rPr lang="en-US" sz="1400" dirty="0" err="1"/>
              <a:t>engine</a:t>
            </a:r>
            <a:r>
              <a:rPr lang="en-US" sz="1400" dirty="0" smtClean="0"/>
              <a:t>;</a:t>
            </a:r>
            <a:endParaRPr lang="en-US" sz="1400" dirty="0"/>
          </a:p>
          <a:p>
            <a:r>
              <a:rPr lang="en-US" sz="1400" dirty="0"/>
              <a:t>	public Car(String make, </a:t>
            </a:r>
            <a:r>
              <a:rPr lang="en-US" sz="1400" dirty="0" err="1"/>
              <a:t>int</a:t>
            </a:r>
            <a:r>
              <a:rPr lang="en-US" sz="1400" dirty="0"/>
              <a:t> year, Engine engine) {</a:t>
            </a:r>
          </a:p>
          <a:p>
            <a:r>
              <a:rPr lang="en-US" sz="1400" dirty="0"/>
              <a:t>		</a:t>
            </a:r>
            <a:r>
              <a:rPr lang="en-US" sz="1400" dirty="0" err="1"/>
              <a:t>this.make</a:t>
            </a:r>
            <a:r>
              <a:rPr lang="en-US" sz="1400" dirty="0"/>
              <a:t> = make;</a:t>
            </a:r>
          </a:p>
          <a:p>
            <a:r>
              <a:rPr lang="en-US" sz="1400" dirty="0"/>
              <a:t>		</a:t>
            </a:r>
            <a:r>
              <a:rPr lang="en-US" sz="1400" dirty="0" err="1"/>
              <a:t>this.year</a:t>
            </a:r>
            <a:r>
              <a:rPr lang="en-US" sz="1400" dirty="0"/>
              <a:t> = year;</a:t>
            </a:r>
          </a:p>
          <a:p>
            <a:r>
              <a:rPr lang="en-US" sz="1400" dirty="0"/>
              <a:t>		</a:t>
            </a:r>
            <a:r>
              <a:rPr lang="en-US" sz="1400" dirty="0" err="1" smtClean="0"/>
              <a:t>this.engine</a:t>
            </a:r>
            <a:r>
              <a:rPr lang="en-US" sz="1400" dirty="0" smtClean="0"/>
              <a:t> </a:t>
            </a:r>
            <a:r>
              <a:rPr lang="en-US" sz="1400" dirty="0"/>
              <a:t>= engine;</a:t>
            </a:r>
          </a:p>
          <a:p>
            <a:r>
              <a:rPr lang="en-US" sz="1400" dirty="0"/>
              <a:t>	}</a:t>
            </a:r>
          </a:p>
          <a:p>
            <a:pPr marL="0" indent="0">
              <a:buNone/>
            </a:pPr>
            <a:endParaRPr lang="en-US" sz="1400" dirty="0"/>
          </a:p>
          <a:p>
            <a:r>
              <a:rPr lang="en-US" sz="1400" dirty="0"/>
              <a:t>	public String </a:t>
            </a:r>
            <a:r>
              <a:rPr lang="en-US" sz="1400" dirty="0" err="1"/>
              <a:t>getMake</a:t>
            </a:r>
            <a:r>
              <a:rPr lang="en-US" sz="1400" dirty="0"/>
              <a:t>() </a:t>
            </a:r>
            <a:r>
              <a:rPr lang="en-US" sz="1400" dirty="0" smtClean="0"/>
              <a:t>{       return </a:t>
            </a:r>
            <a:r>
              <a:rPr lang="en-US" sz="1400" dirty="0"/>
              <a:t>make</a:t>
            </a:r>
            <a:r>
              <a:rPr lang="en-US" sz="1400" dirty="0" smtClean="0"/>
              <a:t>;                }</a:t>
            </a:r>
            <a:endParaRPr lang="en-US" sz="1400" dirty="0"/>
          </a:p>
          <a:p>
            <a:r>
              <a:rPr lang="en-US" sz="1400" dirty="0"/>
              <a:t>	public </a:t>
            </a:r>
            <a:r>
              <a:rPr lang="en-US" sz="1400" dirty="0" err="1"/>
              <a:t>int</a:t>
            </a:r>
            <a:r>
              <a:rPr lang="en-US" sz="1400" dirty="0"/>
              <a:t> </a:t>
            </a:r>
            <a:r>
              <a:rPr lang="en-US" sz="1400" dirty="0" err="1"/>
              <a:t>getYear</a:t>
            </a:r>
            <a:r>
              <a:rPr lang="en-US" sz="1400" dirty="0"/>
              <a:t>() </a:t>
            </a:r>
            <a:r>
              <a:rPr lang="en-US" sz="1400" dirty="0" smtClean="0"/>
              <a:t>{               return </a:t>
            </a:r>
            <a:r>
              <a:rPr lang="en-US" sz="1400" dirty="0"/>
              <a:t>year</a:t>
            </a:r>
            <a:r>
              <a:rPr lang="en-US" sz="1400" dirty="0" smtClean="0"/>
              <a:t>;                  </a:t>
            </a:r>
            <a:r>
              <a:rPr lang="en-US" sz="1400" dirty="0" smtClean="0"/>
              <a:t>}</a:t>
            </a:r>
            <a:endParaRPr lang="en-US" sz="1400" dirty="0"/>
          </a:p>
          <a:p>
            <a:r>
              <a:rPr lang="en-US" sz="1400" dirty="0"/>
              <a:t>	public Engine </a:t>
            </a:r>
            <a:r>
              <a:rPr lang="en-US" sz="1400" dirty="0" err="1"/>
              <a:t>getEngine</a:t>
            </a:r>
            <a:r>
              <a:rPr lang="en-US" sz="1400" dirty="0"/>
              <a:t>() </a:t>
            </a:r>
            <a:r>
              <a:rPr lang="en-US" sz="1400" dirty="0" smtClean="0"/>
              <a:t>{       return </a:t>
            </a:r>
            <a:r>
              <a:rPr lang="en-US" sz="1400" dirty="0"/>
              <a:t>engine</a:t>
            </a:r>
            <a:r>
              <a:rPr lang="en-US" sz="1400" dirty="0" smtClean="0"/>
              <a:t>;           }</a:t>
            </a:r>
            <a:endParaRPr lang="en-US" sz="1400" dirty="0"/>
          </a:p>
          <a:p>
            <a:r>
              <a:rPr lang="en-US" sz="1400" dirty="0"/>
              <a:t>}</a:t>
            </a:r>
          </a:p>
        </p:txBody>
      </p:sp>
    </p:spTree>
    <p:extLst>
      <p:ext uri="{BB962C8B-B14F-4D97-AF65-F5344CB8AC3E}">
        <p14:creationId xmlns:p14="http://schemas.microsoft.com/office/powerpoint/2010/main" val="3050270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Aggregation Example</a:t>
            </a:r>
            <a:endParaRPr lang="en-US" dirty="0"/>
          </a:p>
        </p:txBody>
      </p:sp>
      <p:sp>
        <p:nvSpPr>
          <p:cNvPr id="6" name="Content Placeholder 5"/>
          <p:cNvSpPr>
            <a:spLocks noGrp="1"/>
          </p:cNvSpPr>
          <p:nvPr>
            <p:ph idx="1"/>
          </p:nvPr>
        </p:nvSpPr>
        <p:spPr/>
        <p:txBody>
          <a:bodyPr/>
          <a:lstStyle/>
          <a:p>
            <a:r>
              <a:rPr lang="en-US" dirty="0"/>
              <a:t>class </a:t>
            </a:r>
            <a:r>
              <a:rPr lang="en-US" dirty="0" err="1"/>
              <a:t>CallMain</a:t>
            </a:r>
            <a:r>
              <a:rPr lang="en-US" dirty="0"/>
              <a:t>{</a:t>
            </a:r>
          </a:p>
          <a:p>
            <a:r>
              <a:rPr lang="en-US" dirty="0"/>
              <a:t>	public static void main(String </a:t>
            </a:r>
            <a:r>
              <a:rPr lang="en-US" dirty="0" err="1"/>
              <a:t>ar</a:t>
            </a:r>
            <a:r>
              <a:rPr lang="en-US" dirty="0"/>
              <a:t>[]){</a:t>
            </a:r>
          </a:p>
          <a:p>
            <a:r>
              <a:rPr lang="en-US" dirty="0"/>
              <a:t>		Engine </a:t>
            </a:r>
            <a:r>
              <a:rPr lang="en-US" dirty="0" err="1"/>
              <a:t>eng</a:t>
            </a:r>
            <a:r>
              <a:rPr lang="en-US" dirty="0"/>
              <a:t> = new Engine(5, 1600);</a:t>
            </a:r>
          </a:p>
          <a:p>
            <a:r>
              <a:rPr lang="en-US" dirty="0"/>
              <a:t>		Car </a:t>
            </a:r>
            <a:r>
              <a:rPr lang="en-US" dirty="0" err="1"/>
              <a:t>car</a:t>
            </a:r>
            <a:r>
              <a:rPr lang="en-US" dirty="0"/>
              <a:t> = new Car("Honda", 2010, </a:t>
            </a:r>
            <a:r>
              <a:rPr lang="en-US" dirty="0" err="1"/>
              <a:t>eng</a:t>
            </a:r>
            <a:r>
              <a:rPr lang="en-US" dirty="0"/>
              <a:t>);</a:t>
            </a:r>
          </a:p>
          <a:p>
            <a:r>
              <a:rPr lang="en-US" dirty="0"/>
              <a:t>	}</a:t>
            </a:r>
          </a:p>
          <a:p>
            <a:endParaRPr lang="en-US" dirty="0"/>
          </a:p>
          <a:p>
            <a:r>
              <a:rPr lang="en-US" dirty="0"/>
              <a:t>}</a:t>
            </a:r>
          </a:p>
        </p:txBody>
      </p:sp>
    </p:spTree>
    <p:extLst>
      <p:ext uri="{BB962C8B-B14F-4D97-AF65-F5344CB8AC3E}">
        <p14:creationId xmlns:p14="http://schemas.microsoft.com/office/powerpoint/2010/main" val="2169031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a:xfrm>
            <a:off x="838200" y="1825625"/>
            <a:ext cx="7545636" cy="4351338"/>
          </a:xfrm>
        </p:spPr>
        <p:txBody>
          <a:bodyPr>
            <a:normAutofit fontScale="77500" lnSpcReduction="20000"/>
          </a:bodyPr>
          <a:lstStyle/>
          <a:p>
            <a:r>
              <a:rPr lang="en-US" dirty="0" smtClean="0"/>
              <a:t>Composition </a:t>
            </a:r>
            <a:r>
              <a:rPr lang="en-US" dirty="0"/>
              <a:t>is a stronger form of </a:t>
            </a:r>
            <a:r>
              <a:rPr lang="en-US" dirty="0" smtClean="0"/>
              <a:t>aggregation</a:t>
            </a:r>
            <a:r>
              <a:rPr lang="en-US" dirty="0"/>
              <a:t> </a:t>
            </a:r>
            <a:r>
              <a:rPr lang="en-US" dirty="0" smtClean="0"/>
              <a:t>and </a:t>
            </a:r>
            <a:r>
              <a:rPr lang="en-US" dirty="0"/>
              <a:t>we can call this as a “death” relationship </a:t>
            </a:r>
            <a:endParaRPr lang="en-US" dirty="0" smtClean="0"/>
          </a:p>
          <a:p>
            <a:r>
              <a:rPr lang="en-US" dirty="0" smtClean="0"/>
              <a:t>The </a:t>
            </a:r>
            <a:r>
              <a:rPr lang="en-US" dirty="0"/>
              <a:t>lifecycle of the part is strongly dependent on the lifecycle of the whole. When the whole is destroyed, the part is destroyed too</a:t>
            </a:r>
            <a:r>
              <a:rPr lang="en-US" dirty="0" smtClean="0"/>
              <a:t>.</a:t>
            </a:r>
          </a:p>
          <a:p>
            <a:endParaRPr lang="en-US" dirty="0"/>
          </a:p>
          <a:p>
            <a:r>
              <a:rPr lang="en-US" dirty="0"/>
              <a:t>For </a:t>
            </a:r>
            <a:r>
              <a:rPr lang="en-US" dirty="0" smtClean="0"/>
              <a:t>example </a:t>
            </a:r>
          </a:p>
          <a:p>
            <a:r>
              <a:rPr lang="en-US" dirty="0"/>
              <a:t>Let’s take</a:t>
            </a:r>
            <a:r>
              <a:rPr lang="en-US" dirty="0" smtClean="0"/>
              <a:t> relationship </a:t>
            </a:r>
            <a:r>
              <a:rPr lang="en-US" dirty="0"/>
              <a:t>between House and </a:t>
            </a:r>
            <a:r>
              <a:rPr lang="en-US" dirty="0" smtClean="0"/>
              <a:t>rooms. House </a:t>
            </a:r>
            <a:r>
              <a:rPr lang="en-US" dirty="0"/>
              <a:t>can contain multiple rooms there is no independent life of room and any room can not belongs to two different house if we delete the house room will automatically delete. </a:t>
            </a:r>
            <a:endParaRPr lang="en-US" dirty="0" smtClean="0"/>
          </a:p>
          <a:p>
            <a:r>
              <a:rPr lang="en-US" dirty="0" smtClean="0"/>
              <a:t>Let’s </a:t>
            </a:r>
            <a:r>
              <a:rPr lang="en-US" dirty="0"/>
              <a:t>take </a:t>
            </a:r>
            <a:r>
              <a:rPr lang="en-US" dirty="0" smtClean="0"/>
              <a:t>between </a:t>
            </a:r>
            <a:r>
              <a:rPr lang="en-US" dirty="0"/>
              <a:t>Questions and options. Single questions can have multiple options and option can not belong to multiple questions. If we delete questions options will automatically delete</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7561" y="1384497"/>
            <a:ext cx="2599981" cy="4322240"/>
          </a:xfrm>
          <a:prstGeom prst="rect">
            <a:avLst/>
          </a:prstGeom>
        </p:spPr>
      </p:pic>
    </p:spTree>
    <p:extLst>
      <p:ext uri="{BB962C8B-B14F-4D97-AF65-F5344CB8AC3E}">
        <p14:creationId xmlns:p14="http://schemas.microsoft.com/office/powerpoint/2010/main" val="135950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616944"/>
            <a:ext cx="10718494" cy="5916057"/>
          </a:xfrm>
        </p:spPr>
        <p:txBody>
          <a:bodyPr>
            <a:noAutofit/>
          </a:bodyPr>
          <a:lstStyle/>
          <a:p>
            <a:r>
              <a:rPr lang="en-US" sz="1800" dirty="0"/>
              <a:t>public class Car {</a:t>
            </a:r>
          </a:p>
          <a:p>
            <a:r>
              <a:rPr lang="en-US" sz="1800" dirty="0"/>
              <a:t>	private String make;</a:t>
            </a:r>
          </a:p>
          <a:p>
            <a:r>
              <a:rPr lang="en-US" sz="1800" dirty="0"/>
              <a:t>	private </a:t>
            </a:r>
            <a:r>
              <a:rPr lang="en-US" sz="1800" dirty="0" err="1"/>
              <a:t>int</a:t>
            </a:r>
            <a:r>
              <a:rPr lang="en-US" sz="1800" dirty="0"/>
              <a:t> year;</a:t>
            </a:r>
          </a:p>
          <a:p>
            <a:r>
              <a:rPr lang="en-US" sz="1800" dirty="0"/>
              <a:t>	private Engine </a:t>
            </a:r>
            <a:r>
              <a:rPr lang="en-US" sz="1800" dirty="0" err="1"/>
              <a:t>engine</a:t>
            </a:r>
            <a:r>
              <a:rPr lang="en-US" sz="1800" dirty="0"/>
              <a:t>;</a:t>
            </a:r>
          </a:p>
          <a:p>
            <a:r>
              <a:rPr lang="en-US" sz="1800" dirty="0"/>
              <a:t>	</a:t>
            </a:r>
          </a:p>
          <a:p>
            <a:r>
              <a:rPr lang="en-US" sz="1800" dirty="0"/>
              <a:t>	public Car(String make, </a:t>
            </a:r>
            <a:r>
              <a:rPr lang="en-US" sz="1800" dirty="0" err="1"/>
              <a:t>int</a:t>
            </a:r>
            <a:r>
              <a:rPr lang="en-US" sz="1800" dirty="0"/>
              <a:t> year, </a:t>
            </a:r>
            <a:r>
              <a:rPr lang="en-US" sz="1800" dirty="0" err="1"/>
              <a:t>int</a:t>
            </a:r>
            <a:r>
              <a:rPr lang="en-US" sz="1800" dirty="0"/>
              <a:t> </a:t>
            </a:r>
            <a:r>
              <a:rPr lang="en-US" sz="1800" dirty="0" err="1"/>
              <a:t>engineCapacity</a:t>
            </a:r>
            <a:r>
              <a:rPr lang="en-US" sz="1800" dirty="0"/>
              <a:t>, </a:t>
            </a:r>
            <a:r>
              <a:rPr lang="en-US" sz="1800" dirty="0" err="1"/>
              <a:t>int</a:t>
            </a:r>
            <a:r>
              <a:rPr lang="en-US" sz="1800" dirty="0"/>
              <a:t> </a:t>
            </a:r>
            <a:r>
              <a:rPr lang="en-US" sz="1800" dirty="0" err="1"/>
              <a:t>engineSerialNumber</a:t>
            </a:r>
            <a:r>
              <a:rPr lang="en-US" sz="1800" dirty="0"/>
              <a:t>) {</a:t>
            </a:r>
          </a:p>
          <a:p>
            <a:r>
              <a:rPr lang="en-US" sz="1800" dirty="0"/>
              <a:t>		</a:t>
            </a:r>
            <a:r>
              <a:rPr lang="en-US" sz="1800" dirty="0" err="1"/>
              <a:t>this.make</a:t>
            </a:r>
            <a:r>
              <a:rPr lang="en-US" sz="1800" dirty="0"/>
              <a:t>=make;</a:t>
            </a:r>
          </a:p>
          <a:p>
            <a:r>
              <a:rPr lang="en-US" sz="1800" dirty="0"/>
              <a:t>		</a:t>
            </a:r>
            <a:r>
              <a:rPr lang="en-US" sz="1800" dirty="0" err="1"/>
              <a:t>this.year</a:t>
            </a:r>
            <a:r>
              <a:rPr lang="en-US" sz="1800" dirty="0"/>
              <a:t>=year;</a:t>
            </a:r>
          </a:p>
          <a:p>
            <a:r>
              <a:rPr lang="en-US" sz="1800" dirty="0"/>
              <a:t>		</a:t>
            </a:r>
            <a:r>
              <a:rPr lang="en-US" sz="1800" dirty="0" smtClean="0"/>
              <a:t>engine </a:t>
            </a:r>
            <a:r>
              <a:rPr lang="en-US" sz="1800" dirty="0"/>
              <a:t>= new Engine(</a:t>
            </a:r>
            <a:r>
              <a:rPr lang="en-US" sz="1800" dirty="0" err="1"/>
              <a:t>engineCapacity</a:t>
            </a:r>
            <a:r>
              <a:rPr lang="en-US" sz="1800" dirty="0"/>
              <a:t>, </a:t>
            </a:r>
            <a:r>
              <a:rPr lang="en-US" sz="1800" dirty="0" err="1"/>
              <a:t>engineSerialNumber</a:t>
            </a:r>
            <a:r>
              <a:rPr lang="en-US" sz="1800" dirty="0"/>
              <a:t>);</a:t>
            </a:r>
          </a:p>
          <a:p>
            <a:r>
              <a:rPr lang="en-US" sz="1800" dirty="0"/>
              <a:t>	}</a:t>
            </a:r>
          </a:p>
          <a:p>
            <a:endParaRPr lang="en-US" sz="1800" dirty="0"/>
          </a:p>
          <a:p>
            <a:r>
              <a:rPr lang="en-US" sz="1800" dirty="0" smtClean="0"/>
              <a:t>                public </a:t>
            </a:r>
            <a:r>
              <a:rPr lang="en-US" sz="1800" dirty="0"/>
              <a:t>String </a:t>
            </a:r>
            <a:r>
              <a:rPr lang="en-US" sz="1800" dirty="0" err="1"/>
              <a:t>getMake</a:t>
            </a:r>
            <a:r>
              <a:rPr lang="en-US" sz="1800" dirty="0"/>
              <a:t>() {          return make;                 </a:t>
            </a:r>
            <a:r>
              <a:rPr lang="en-US" sz="1800" dirty="0" smtClean="0"/>
              <a:t>}</a:t>
            </a:r>
            <a:endParaRPr lang="en-US" sz="1800" dirty="0"/>
          </a:p>
          <a:p>
            <a:r>
              <a:rPr lang="en-US" sz="1800" dirty="0" smtClean="0"/>
              <a:t>                public </a:t>
            </a:r>
            <a:r>
              <a:rPr lang="en-US" sz="1800" dirty="0" err="1"/>
              <a:t>int</a:t>
            </a:r>
            <a:r>
              <a:rPr lang="en-US" sz="1800" dirty="0"/>
              <a:t> </a:t>
            </a:r>
            <a:r>
              <a:rPr lang="en-US" sz="1800" dirty="0" err="1"/>
              <a:t>getYear</a:t>
            </a:r>
            <a:r>
              <a:rPr lang="en-US" sz="1800" dirty="0"/>
              <a:t>() {            return year;                </a:t>
            </a:r>
            <a:r>
              <a:rPr lang="en-US" sz="1800" dirty="0" smtClean="0"/>
              <a:t>}</a:t>
            </a:r>
            <a:endParaRPr lang="en-US" sz="1800" dirty="0"/>
          </a:p>
          <a:p>
            <a:r>
              <a:rPr lang="en-US" sz="1800" dirty="0" smtClean="0"/>
              <a:t>                public </a:t>
            </a:r>
            <a:r>
              <a:rPr lang="en-US" sz="1800" dirty="0" err="1"/>
              <a:t>int</a:t>
            </a:r>
            <a:r>
              <a:rPr lang="en-US" sz="1800" dirty="0"/>
              <a:t> </a:t>
            </a:r>
            <a:r>
              <a:rPr lang="en-US" sz="1800" dirty="0" err="1"/>
              <a:t>getEngineSerialNumber</a:t>
            </a:r>
            <a:r>
              <a:rPr lang="en-US" sz="1800" dirty="0"/>
              <a:t>() {    return </a:t>
            </a:r>
            <a:r>
              <a:rPr lang="en-US" sz="1800" dirty="0" err="1"/>
              <a:t>engine.getEngineSerialNumber</a:t>
            </a:r>
            <a:r>
              <a:rPr lang="en-US" sz="1800" dirty="0"/>
              <a:t>();    </a:t>
            </a:r>
            <a:r>
              <a:rPr lang="en-US" sz="1800" dirty="0" smtClean="0"/>
              <a:t>}</a:t>
            </a:r>
            <a:endParaRPr lang="en-US" sz="1800" dirty="0"/>
          </a:p>
          <a:p>
            <a:r>
              <a:rPr lang="en-US" sz="1800" dirty="0" smtClean="0"/>
              <a:t>                public </a:t>
            </a:r>
            <a:r>
              <a:rPr lang="en-US" sz="1800" dirty="0" err="1"/>
              <a:t>int</a:t>
            </a:r>
            <a:r>
              <a:rPr lang="en-US" sz="1800" dirty="0"/>
              <a:t> </a:t>
            </a:r>
            <a:r>
              <a:rPr lang="en-US" sz="1800" dirty="0" err="1"/>
              <a:t>getEngineCapacity</a:t>
            </a:r>
            <a:r>
              <a:rPr lang="en-US" sz="1800" dirty="0"/>
              <a:t>() {   return </a:t>
            </a:r>
            <a:r>
              <a:rPr lang="en-US" sz="1800" dirty="0" err="1"/>
              <a:t>engine.getEngineCapacity</a:t>
            </a:r>
            <a:r>
              <a:rPr lang="en-US" sz="1800" dirty="0"/>
              <a:t>();     </a:t>
            </a:r>
            <a:r>
              <a:rPr lang="en-US" sz="1800" dirty="0" smtClean="0"/>
              <a:t>}</a:t>
            </a:r>
            <a:endParaRPr lang="en-US" sz="1800" dirty="0"/>
          </a:p>
          <a:p>
            <a:r>
              <a:rPr lang="en-US" sz="1800" dirty="0"/>
              <a:t>}</a:t>
            </a:r>
          </a:p>
          <a:p>
            <a:endParaRPr lang="en-US" sz="1800" dirty="0"/>
          </a:p>
          <a:p>
            <a:endParaRPr lang="en-US" sz="1800" dirty="0"/>
          </a:p>
        </p:txBody>
      </p:sp>
    </p:spTree>
    <p:extLst>
      <p:ext uri="{BB962C8B-B14F-4D97-AF65-F5344CB8AC3E}">
        <p14:creationId xmlns:p14="http://schemas.microsoft.com/office/powerpoint/2010/main" val="4131455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Composition Example</a:t>
            </a:r>
            <a:endParaRPr lang="en-US" dirty="0"/>
          </a:p>
        </p:txBody>
      </p:sp>
      <p:sp>
        <p:nvSpPr>
          <p:cNvPr id="6" name="Content Placeholder 5"/>
          <p:cNvSpPr>
            <a:spLocks noGrp="1"/>
          </p:cNvSpPr>
          <p:nvPr>
            <p:ph idx="1"/>
          </p:nvPr>
        </p:nvSpPr>
        <p:spPr/>
        <p:txBody>
          <a:bodyPr/>
          <a:lstStyle/>
          <a:p>
            <a:r>
              <a:rPr lang="en-US" dirty="0"/>
              <a:t>class </a:t>
            </a:r>
            <a:r>
              <a:rPr lang="en-US" dirty="0" err="1"/>
              <a:t>CallMain</a:t>
            </a:r>
            <a:r>
              <a:rPr lang="en-US" dirty="0"/>
              <a:t>{</a:t>
            </a:r>
          </a:p>
          <a:p>
            <a:r>
              <a:rPr lang="en-US" dirty="0"/>
              <a:t>	public static void main(String </a:t>
            </a:r>
            <a:r>
              <a:rPr lang="en-US" dirty="0" err="1"/>
              <a:t>ar</a:t>
            </a:r>
            <a:r>
              <a:rPr lang="en-US" dirty="0"/>
              <a:t>[]){</a:t>
            </a:r>
          </a:p>
          <a:p>
            <a:r>
              <a:rPr lang="en-US" dirty="0"/>
              <a:t>		Car </a:t>
            </a:r>
            <a:r>
              <a:rPr lang="en-US" dirty="0" err="1"/>
              <a:t>car</a:t>
            </a:r>
            <a:r>
              <a:rPr lang="en-US" dirty="0"/>
              <a:t> = new Car("Honda", 2010</a:t>
            </a:r>
            <a:r>
              <a:rPr lang="en-US" dirty="0" smtClean="0"/>
              <a:t>, </a:t>
            </a:r>
            <a:r>
              <a:rPr lang="en-US" dirty="0"/>
              <a:t>5, 1600</a:t>
            </a:r>
            <a:r>
              <a:rPr lang="en-US" dirty="0" smtClean="0"/>
              <a:t>);</a:t>
            </a:r>
            <a:endParaRPr lang="en-US" dirty="0"/>
          </a:p>
          <a:p>
            <a:r>
              <a:rPr lang="en-US" dirty="0"/>
              <a:t>	}</a:t>
            </a:r>
          </a:p>
          <a:p>
            <a:endParaRPr lang="en-US" dirty="0"/>
          </a:p>
          <a:p>
            <a:r>
              <a:rPr lang="en-US" dirty="0"/>
              <a:t>}</a:t>
            </a:r>
          </a:p>
        </p:txBody>
      </p:sp>
    </p:spTree>
    <p:extLst>
      <p:ext uri="{BB962C8B-B14F-4D97-AF65-F5344CB8AC3E}">
        <p14:creationId xmlns:p14="http://schemas.microsoft.com/office/powerpoint/2010/main" val="68998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Inheritance is-a relationship</a:t>
            </a:r>
            <a:endParaRPr lang="en-US" dirty="0"/>
          </a:p>
        </p:txBody>
      </p:sp>
      <p:sp>
        <p:nvSpPr>
          <p:cNvPr id="3" name="Content Placeholder 2"/>
          <p:cNvSpPr>
            <a:spLocks noGrp="1"/>
          </p:cNvSpPr>
          <p:nvPr>
            <p:ph idx="1"/>
          </p:nvPr>
        </p:nvSpPr>
        <p:spPr>
          <a:xfrm>
            <a:off x="838200" y="1338943"/>
            <a:ext cx="10515600" cy="4838020"/>
          </a:xfrm>
        </p:spPr>
        <p:txBody>
          <a:bodyPr>
            <a:normAutofit lnSpcReduction="10000"/>
          </a:bodyPr>
          <a:lstStyle/>
          <a:p>
            <a:r>
              <a:rPr lang="en-US" sz="2000" dirty="0"/>
              <a:t>I</a:t>
            </a:r>
            <a:r>
              <a:rPr lang="en-US" sz="2000" dirty="0" smtClean="0"/>
              <a:t>S-A </a:t>
            </a:r>
            <a:r>
              <a:rPr lang="en-US" sz="2000" dirty="0"/>
              <a:t>is a way of saying : This object is a type of that object. Let us see how the </a:t>
            </a:r>
            <a:r>
              <a:rPr lang="en-US" sz="2000" b="1" dirty="0"/>
              <a:t>extends</a:t>
            </a:r>
            <a:r>
              <a:rPr lang="en-US" sz="2000" dirty="0"/>
              <a:t> keyword is used to achieve </a:t>
            </a:r>
            <a:r>
              <a:rPr lang="en-US" sz="2000" dirty="0" smtClean="0"/>
              <a:t>inheritance.</a:t>
            </a:r>
          </a:p>
          <a:p>
            <a:r>
              <a:rPr lang="en-US" sz="2000" dirty="0" smtClean="0">
                <a:solidFill>
                  <a:srgbClr val="FF0000"/>
                </a:solidFill>
              </a:rPr>
              <a:t>public class Animal{</a:t>
            </a:r>
          </a:p>
          <a:p>
            <a:r>
              <a:rPr lang="en-US" sz="2000" dirty="0" smtClean="0">
                <a:solidFill>
                  <a:srgbClr val="FF0000"/>
                </a:solidFill>
              </a:rPr>
              <a:t>}</a:t>
            </a:r>
          </a:p>
          <a:p>
            <a:endParaRPr lang="en-US" sz="2000" dirty="0" smtClean="0">
              <a:solidFill>
                <a:srgbClr val="FF0000"/>
              </a:solidFill>
            </a:endParaRPr>
          </a:p>
          <a:p>
            <a:r>
              <a:rPr lang="en-US" sz="2000" dirty="0" smtClean="0">
                <a:solidFill>
                  <a:srgbClr val="FF0000"/>
                </a:solidFill>
              </a:rPr>
              <a:t>public class Mammal extends Animal{</a:t>
            </a:r>
          </a:p>
          <a:p>
            <a:r>
              <a:rPr lang="en-US" sz="2000" dirty="0" smtClean="0">
                <a:solidFill>
                  <a:srgbClr val="FF0000"/>
                </a:solidFill>
              </a:rPr>
              <a:t>}</a:t>
            </a:r>
          </a:p>
          <a:p>
            <a:endParaRPr lang="en-US" sz="2000" dirty="0" smtClean="0">
              <a:solidFill>
                <a:srgbClr val="FF0000"/>
              </a:solidFill>
            </a:endParaRPr>
          </a:p>
          <a:p>
            <a:r>
              <a:rPr lang="en-US" sz="2000" dirty="0" smtClean="0">
                <a:solidFill>
                  <a:srgbClr val="FF0000"/>
                </a:solidFill>
              </a:rPr>
              <a:t>public class Reptile extends Animal{</a:t>
            </a:r>
          </a:p>
          <a:p>
            <a:r>
              <a:rPr lang="en-US" sz="2000" dirty="0" smtClean="0">
                <a:solidFill>
                  <a:srgbClr val="FF0000"/>
                </a:solidFill>
              </a:rPr>
              <a:t>}</a:t>
            </a:r>
          </a:p>
          <a:p>
            <a:endParaRPr lang="en-US" sz="2000" dirty="0" smtClean="0">
              <a:solidFill>
                <a:srgbClr val="FF0000"/>
              </a:solidFill>
            </a:endParaRPr>
          </a:p>
          <a:p>
            <a:r>
              <a:rPr lang="en-US" sz="2000" dirty="0" smtClean="0">
                <a:solidFill>
                  <a:srgbClr val="FF0000"/>
                </a:solidFill>
              </a:rPr>
              <a:t>public class Dog extends Mammal{</a:t>
            </a:r>
          </a:p>
          <a:p>
            <a:r>
              <a:rPr 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1607814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10515600" cy="6024563"/>
          </a:xfrm>
        </p:spPr>
        <p:txBody>
          <a:bodyPr>
            <a:noAutofit/>
          </a:bodyPr>
          <a:lstStyle/>
          <a:p>
            <a:r>
              <a:rPr lang="en-US" sz="2000" dirty="0" smtClean="0"/>
              <a:t>Now based on the above example, In Object Oriented terms following are true:</a:t>
            </a:r>
          </a:p>
          <a:p>
            <a:r>
              <a:rPr lang="en-US" sz="2000" dirty="0" smtClean="0"/>
              <a:t>Animal is the superclass of Mammal class.</a:t>
            </a:r>
          </a:p>
          <a:p>
            <a:r>
              <a:rPr lang="en-US" sz="2000" dirty="0" smtClean="0"/>
              <a:t>Animal is the superclass of Reptile class.</a:t>
            </a:r>
          </a:p>
          <a:p>
            <a:r>
              <a:rPr lang="en-US" sz="2000" dirty="0" smtClean="0"/>
              <a:t>Mammal and Reptile are sub classes of Animal class.</a:t>
            </a:r>
          </a:p>
          <a:p>
            <a:r>
              <a:rPr lang="en-US" sz="2000" dirty="0" smtClean="0"/>
              <a:t>Dog is the subclass of both Mammal and Animal classes.</a:t>
            </a:r>
          </a:p>
          <a:p>
            <a:endParaRPr lang="en-US" sz="2000" dirty="0" smtClean="0"/>
          </a:p>
          <a:p>
            <a:r>
              <a:rPr lang="en-US" sz="2000" dirty="0" smtClean="0"/>
              <a:t>Now if we consider the IS-A relationship we can say:</a:t>
            </a:r>
          </a:p>
          <a:p>
            <a:r>
              <a:rPr lang="en-US" sz="2000" dirty="0" smtClean="0"/>
              <a:t>Mammal IS-A Animal</a:t>
            </a:r>
          </a:p>
          <a:p>
            <a:r>
              <a:rPr lang="en-US" sz="2000" dirty="0" smtClean="0"/>
              <a:t>Reptile IS-A Animal</a:t>
            </a:r>
          </a:p>
          <a:p>
            <a:r>
              <a:rPr lang="en-US" sz="2000" dirty="0" smtClean="0"/>
              <a:t>Dog IS-A Mammal</a:t>
            </a:r>
          </a:p>
          <a:p>
            <a:endParaRPr lang="en-US" sz="2000" dirty="0" smtClean="0"/>
          </a:p>
          <a:p>
            <a:r>
              <a:rPr lang="en-US" sz="2000" dirty="0" smtClean="0"/>
              <a:t>Hence : Dog IS-A Animal as well With use of the extends keyword the subclasses will be able to inherit all the properties of the superclass except for the private properties of the superclass.</a:t>
            </a:r>
          </a:p>
        </p:txBody>
      </p:sp>
    </p:spTree>
    <p:extLst>
      <p:ext uri="{BB962C8B-B14F-4D97-AF65-F5344CB8AC3E}">
        <p14:creationId xmlns:p14="http://schemas.microsoft.com/office/powerpoint/2010/main" val="3019352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298"/>
            <a:ext cx="10515600" cy="647246"/>
          </a:xfrm>
        </p:spPr>
        <p:txBody>
          <a:bodyPr>
            <a:normAutofit fontScale="90000"/>
          </a:bodyPr>
          <a:lstStyle/>
          <a:p>
            <a:r>
              <a:rPr lang="en-US" b="1" dirty="0"/>
              <a:t>What You Can Do in a </a:t>
            </a:r>
            <a:r>
              <a:rPr lang="en-US" b="1" dirty="0" smtClean="0"/>
              <a:t>Subclass</a:t>
            </a:r>
            <a:endParaRPr lang="en-US" dirty="0"/>
          </a:p>
        </p:txBody>
      </p:sp>
      <p:sp>
        <p:nvSpPr>
          <p:cNvPr id="3" name="Content Placeholder 2"/>
          <p:cNvSpPr>
            <a:spLocks noGrp="1"/>
          </p:cNvSpPr>
          <p:nvPr>
            <p:ph idx="1"/>
          </p:nvPr>
        </p:nvSpPr>
        <p:spPr>
          <a:xfrm>
            <a:off x="838200" y="968829"/>
            <a:ext cx="10515600" cy="5208134"/>
          </a:xfrm>
        </p:spPr>
        <p:txBody>
          <a:bodyPr>
            <a:normAutofit fontScale="70000" lnSpcReduction="20000"/>
          </a:bodyPr>
          <a:lstStyle/>
          <a:p>
            <a:r>
              <a:rPr lang="en-US" dirty="0" smtClean="0"/>
              <a:t>A subclass inherits all of the public and protected members of its parent, no matter what package the subclass is in. If the subclass is in the same package as its parent, it also inherits the package-private members of the parent. You can use the inherited members as is, replace them, hide them, or supplement them with new members:</a:t>
            </a:r>
          </a:p>
          <a:p>
            <a:pPr marL="514350" indent="-514350">
              <a:buFont typeface="+mj-lt"/>
              <a:buAutoNum type="arabicPeriod"/>
            </a:pPr>
            <a:r>
              <a:rPr lang="en-US" dirty="0" smtClean="0"/>
              <a:t>The inherited fields can be used directly, just like any other fields.</a:t>
            </a:r>
          </a:p>
          <a:p>
            <a:pPr marL="514350" indent="-514350">
              <a:buFont typeface="+mj-lt"/>
              <a:buAutoNum type="arabicPeriod"/>
            </a:pPr>
            <a:r>
              <a:rPr lang="en-US" dirty="0" smtClean="0"/>
              <a:t>You can declare a field in the subclass with the same name as the one in the superclass, thus hiding it (not recommended).</a:t>
            </a:r>
          </a:p>
          <a:p>
            <a:pPr marL="514350" indent="-514350">
              <a:buFont typeface="+mj-lt"/>
              <a:buAutoNum type="arabicPeriod"/>
            </a:pPr>
            <a:r>
              <a:rPr lang="en-US" dirty="0" smtClean="0"/>
              <a:t>You can declare new fields in the subclass that are not in the superclass.</a:t>
            </a:r>
          </a:p>
          <a:p>
            <a:pPr marL="514350" indent="-514350">
              <a:buFont typeface="+mj-lt"/>
              <a:buAutoNum type="arabicPeriod"/>
            </a:pPr>
            <a:r>
              <a:rPr lang="en-US" dirty="0" smtClean="0"/>
              <a:t>The inherited methods can be used directly as they are.</a:t>
            </a:r>
          </a:p>
          <a:p>
            <a:pPr marL="514350" indent="-514350">
              <a:buFont typeface="+mj-lt"/>
              <a:buAutoNum type="arabicPeriod"/>
            </a:pPr>
            <a:r>
              <a:rPr lang="en-US" dirty="0" smtClean="0"/>
              <a:t>You can write a new instance method in the subclass that has the same signature as the one in the superclass, thus overriding it.</a:t>
            </a:r>
          </a:p>
          <a:p>
            <a:pPr marL="514350" indent="-514350">
              <a:buFont typeface="+mj-lt"/>
              <a:buAutoNum type="arabicPeriod"/>
            </a:pPr>
            <a:r>
              <a:rPr lang="en-US" dirty="0" smtClean="0"/>
              <a:t>You can write a new static method in the subclass that has the same signature as the one in the superclass, thus hiding it.</a:t>
            </a:r>
          </a:p>
          <a:p>
            <a:pPr marL="514350" indent="-514350">
              <a:buFont typeface="+mj-lt"/>
              <a:buAutoNum type="arabicPeriod"/>
            </a:pPr>
            <a:r>
              <a:rPr lang="en-US" dirty="0" smtClean="0"/>
              <a:t>You can declare new methods in the subclass that are not in the superclass.</a:t>
            </a:r>
          </a:p>
          <a:p>
            <a:pPr marL="514350" indent="-514350">
              <a:buFont typeface="+mj-lt"/>
              <a:buAutoNum type="arabicPeriod"/>
            </a:pPr>
            <a:r>
              <a:rPr lang="en-US" dirty="0" smtClean="0"/>
              <a:t>You can write a subclass constructor that invokes the constructor of the superclass, either implicitly or by using the keyword super.</a:t>
            </a:r>
          </a:p>
          <a:p>
            <a:pPr marL="514350" indent="-514350">
              <a:buFont typeface="+mj-lt"/>
              <a:buAutoNum type="arabicPeriod"/>
            </a:pPr>
            <a:r>
              <a:rPr lang="en-US" dirty="0" smtClean="0"/>
              <a:t>A subclass cannot inherit private members of its superclass.</a:t>
            </a:r>
          </a:p>
          <a:p>
            <a:pPr marL="514350" indent="-514350">
              <a:buFont typeface="+mj-lt"/>
              <a:buAutoNum type="arabicPeriod"/>
            </a:pPr>
            <a:r>
              <a:rPr lang="en-US" dirty="0" smtClean="0"/>
              <a:t>A subclass can have only one superclass.</a:t>
            </a:r>
          </a:p>
          <a:p>
            <a:pPr marL="514350" indent="-514350">
              <a:buFont typeface="+mj-lt"/>
              <a:buAutoNum type="arabicPeriod"/>
            </a:pPr>
            <a:endParaRPr lang="en-US" dirty="0"/>
          </a:p>
        </p:txBody>
      </p:sp>
    </p:spTree>
    <p:extLst>
      <p:ext uri="{BB962C8B-B14F-4D97-AF65-F5344CB8AC3E}">
        <p14:creationId xmlns:p14="http://schemas.microsoft.com/office/powerpoint/2010/main" val="394964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Private Members in a </a:t>
            </a:r>
            <a:r>
              <a:rPr lang="en-US" b="1" dirty="0" smtClean="0"/>
              <a:t>Superclass</a:t>
            </a:r>
            <a:endParaRPr lang="en-US" dirty="0"/>
          </a:p>
        </p:txBody>
      </p:sp>
      <p:sp>
        <p:nvSpPr>
          <p:cNvPr id="3" name="Content Placeholder 2"/>
          <p:cNvSpPr>
            <a:spLocks noGrp="1"/>
          </p:cNvSpPr>
          <p:nvPr>
            <p:ph idx="1"/>
          </p:nvPr>
        </p:nvSpPr>
        <p:spPr/>
        <p:txBody>
          <a:bodyPr/>
          <a:lstStyle/>
          <a:p>
            <a:r>
              <a:rPr lang="en-US" dirty="0" smtClean="0"/>
              <a:t>A subclass does not inherit the private members of its parent class. However, if the superclass has public or protected methods for accessing its private fields, these can also be used by the subclass.</a:t>
            </a:r>
          </a:p>
          <a:p>
            <a:endParaRPr lang="en-US" dirty="0" smtClean="0"/>
          </a:p>
          <a:p>
            <a:r>
              <a:rPr lang="en-US" dirty="0" smtClean="0"/>
              <a:t>A nested class has access to all the private members of its enclosing class—both fields and methods. Therefore, a public or protected nested class inherited by a subclass has indirect access to all of the private members of the superclass.</a:t>
            </a:r>
            <a:endParaRPr lang="en-US" dirty="0"/>
          </a:p>
        </p:txBody>
      </p:sp>
    </p:spTree>
    <p:extLst>
      <p:ext uri="{BB962C8B-B14F-4D97-AF65-F5344CB8AC3E}">
        <p14:creationId xmlns:p14="http://schemas.microsoft.com/office/powerpoint/2010/main" val="3489306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6104"/>
          </a:xfrm>
        </p:spPr>
        <p:txBody>
          <a:bodyPr/>
          <a:lstStyle/>
          <a:p>
            <a:r>
              <a:rPr lang="en-US" b="1" dirty="0"/>
              <a:t>Casting </a:t>
            </a:r>
            <a:r>
              <a:rPr lang="en-US" b="1" dirty="0" smtClean="0"/>
              <a:t>Objects</a:t>
            </a:r>
            <a:endParaRPr lang="en-US" dirty="0"/>
          </a:p>
        </p:txBody>
      </p:sp>
      <p:sp>
        <p:nvSpPr>
          <p:cNvPr id="3" name="Content Placeholder 2"/>
          <p:cNvSpPr>
            <a:spLocks noGrp="1"/>
          </p:cNvSpPr>
          <p:nvPr>
            <p:ph idx="1"/>
          </p:nvPr>
        </p:nvSpPr>
        <p:spPr>
          <a:xfrm>
            <a:off x="838200" y="1208314"/>
            <a:ext cx="10515600" cy="4968649"/>
          </a:xfrm>
        </p:spPr>
        <p:txBody>
          <a:bodyPr>
            <a:normAutofit fontScale="70000" lnSpcReduction="20000"/>
          </a:bodyPr>
          <a:lstStyle/>
          <a:p>
            <a:r>
              <a:rPr lang="en-US" dirty="0" smtClean="0"/>
              <a:t>We have seen that an object is of the data type of the class from which it was instantiated. For example, if we write</a:t>
            </a:r>
          </a:p>
          <a:p>
            <a:endParaRPr lang="en-US" dirty="0" smtClean="0"/>
          </a:p>
          <a:p>
            <a:r>
              <a:rPr lang="en-US" dirty="0" smtClean="0">
                <a:solidFill>
                  <a:srgbClr val="FF0000"/>
                </a:solidFill>
              </a:rPr>
              <a:t>public </a:t>
            </a:r>
            <a:r>
              <a:rPr lang="en-US" dirty="0" err="1" smtClean="0">
                <a:solidFill>
                  <a:srgbClr val="FF0000"/>
                </a:solidFill>
              </a:rPr>
              <a:t>MountainBike</a:t>
            </a:r>
            <a:r>
              <a:rPr lang="en-US" dirty="0" smtClean="0">
                <a:solidFill>
                  <a:srgbClr val="FF0000"/>
                </a:solidFill>
              </a:rPr>
              <a:t> </a:t>
            </a:r>
            <a:r>
              <a:rPr lang="en-US" dirty="0" err="1" smtClean="0">
                <a:solidFill>
                  <a:srgbClr val="FF0000"/>
                </a:solidFill>
              </a:rPr>
              <a:t>myBike</a:t>
            </a:r>
            <a:r>
              <a:rPr lang="en-US" dirty="0" smtClean="0">
                <a:solidFill>
                  <a:srgbClr val="FF0000"/>
                </a:solidFill>
              </a:rPr>
              <a:t> = new </a:t>
            </a:r>
            <a:r>
              <a:rPr lang="en-US" dirty="0" err="1" smtClean="0">
                <a:solidFill>
                  <a:srgbClr val="FF0000"/>
                </a:solidFill>
              </a:rPr>
              <a:t>MountainBike</a:t>
            </a:r>
            <a:r>
              <a:rPr lang="en-US" dirty="0" smtClean="0">
                <a:solidFill>
                  <a:srgbClr val="FF0000"/>
                </a:solidFill>
              </a:rPr>
              <a:t>();</a:t>
            </a:r>
          </a:p>
          <a:p>
            <a:r>
              <a:rPr lang="en-US" dirty="0" smtClean="0"/>
              <a:t>then </a:t>
            </a:r>
            <a:r>
              <a:rPr lang="en-US" dirty="0" err="1" smtClean="0"/>
              <a:t>myBike</a:t>
            </a:r>
            <a:r>
              <a:rPr lang="en-US" dirty="0" smtClean="0"/>
              <a:t> is of type </a:t>
            </a:r>
            <a:r>
              <a:rPr lang="en-US" dirty="0" err="1" smtClean="0"/>
              <a:t>MountainBike</a:t>
            </a:r>
            <a:r>
              <a:rPr lang="en-US" dirty="0" smtClean="0"/>
              <a:t>.</a:t>
            </a:r>
          </a:p>
          <a:p>
            <a:endParaRPr lang="en-US" dirty="0" smtClean="0"/>
          </a:p>
          <a:p>
            <a:r>
              <a:rPr lang="en-US" dirty="0" err="1" smtClean="0"/>
              <a:t>MountainBike</a:t>
            </a:r>
            <a:r>
              <a:rPr lang="en-US" dirty="0" smtClean="0"/>
              <a:t> is descended from Bicycle and Object. Therefore, a </a:t>
            </a:r>
            <a:r>
              <a:rPr lang="en-US" dirty="0" err="1" smtClean="0"/>
              <a:t>MountainBike</a:t>
            </a:r>
            <a:r>
              <a:rPr lang="en-US" dirty="0" smtClean="0"/>
              <a:t> is a Bicycle and is also an Object, and it can be used wherever Bicycle or Object objects are called for.</a:t>
            </a:r>
          </a:p>
          <a:p>
            <a:endParaRPr lang="en-US" dirty="0" smtClean="0"/>
          </a:p>
          <a:p>
            <a:r>
              <a:rPr lang="en-US" dirty="0" smtClean="0"/>
              <a:t>The reverse is not necessarily true: a Bicycle may be a </a:t>
            </a:r>
            <a:r>
              <a:rPr lang="en-US" dirty="0" err="1" smtClean="0"/>
              <a:t>MountainBike</a:t>
            </a:r>
            <a:r>
              <a:rPr lang="en-US" dirty="0" smtClean="0"/>
              <a:t>, but it isn't necessarily. Similarly, an Object may be a Bicycle or a </a:t>
            </a:r>
            <a:r>
              <a:rPr lang="en-US" dirty="0" err="1" smtClean="0"/>
              <a:t>MountainBike</a:t>
            </a:r>
            <a:r>
              <a:rPr lang="en-US" dirty="0" smtClean="0"/>
              <a:t>, but it isn't necessarily.</a:t>
            </a:r>
          </a:p>
          <a:p>
            <a:endParaRPr lang="en-US" dirty="0" smtClean="0"/>
          </a:p>
          <a:p>
            <a:r>
              <a:rPr lang="en-US" dirty="0" smtClean="0"/>
              <a:t>Casting shows the use of an object of one type in place of another type, among the objects permitted by inheritance and implementations. For example, if we write</a:t>
            </a:r>
          </a:p>
          <a:p>
            <a:endParaRPr lang="en-US" dirty="0" smtClean="0"/>
          </a:p>
          <a:p>
            <a:endParaRPr lang="en-US" dirty="0" smtClean="0"/>
          </a:p>
          <a:p>
            <a:endParaRPr lang="en-US" dirty="0"/>
          </a:p>
        </p:txBody>
      </p:sp>
    </p:spTree>
    <p:extLst>
      <p:ext uri="{BB962C8B-B14F-4D97-AF65-F5344CB8AC3E}">
        <p14:creationId xmlns:p14="http://schemas.microsoft.com/office/powerpoint/2010/main" val="3770853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Casting Object</a:t>
            </a:r>
            <a:endParaRPr lang="en-US" dirty="0"/>
          </a:p>
        </p:txBody>
      </p:sp>
      <p:sp>
        <p:nvSpPr>
          <p:cNvPr id="3" name="Content Placeholder 2"/>
          <p:cNvSpPr>
            <a:spLocks noGrp="1"/>
          </p:cNvSpPr>
          <p:nvPr>
            <p:ph idx="1"/>
          </p:nvPr>
        </p:nvSpPr>
        <p:spPr>
          <a:xfrm>
            <a:off x="838200" y="1219200"/>
            <a:ext cx="10515600" cy="4957763"/>
          </a:xfrm>
        </p:spPr>
        <p:txBody>
          <a:bodyPr>
            <a:normAutofit fontScale="77500" lnSpcReduction="20000"/>
          </a:bodyPr>
          <a:lstStyle/>
          <a:p>
            <a:r>
              <a:rPr lang="en-US" dirty="0" smtClean="0">
                <a:solidFill>
                  <a:srgbClr val="FF0000"/>
                </a:solidFill>
              </a:rPr>
              <a:t>Object </a:t>
            </a:r>
            <a:r>
              <a:rPr lang="en-US" dirty="0" err="1" smtClean="0">
                <a:solidFill>
                  <a:srgbClr val="FF0000"/>
                </a:solidFill>
              </a:rPr>
              <a:t>obj</a:t>
            </a:r>
            <a:r>
              <a:rPr lang="en-US" dirty="0" smtClean="0">
                <a:solidFill>
                  <a:srgbClr val="FF0000"/>
                </a:solidFill>
              </a:rPr>
              <a:t> = new </a:t>
            </a:r>
            <a:r>
              <a:rPr lang="en-US" dirty="0" err="1" smtClean="0">
                <a:solidFill>
                  <a:srgbClr val="FF0000"/>
                </a:solidFill>
              </a:rPr>
              <a:t>MountainBike</a:t>
            </a:r>
            <a:r>
              <a:rPr lang="en-US" dirty="0" smtClean="0">
                <a:solidFill>
                  <a:srgbClr val="FF0000"/>
                </a:solidFill>
              </a:rPr>
              <a:t>();</a:t>
            </a:r>
          </a:p>
          <a:p>
            <a:r>
              <a:rPr lang="en-US" dirty="0" smtClean="0"/>
              <a:t>then </a:t>
            </a:r>
            <a:r>
              <a:rPr lang="en-US" dirty="0" err="1" smtClean="0"/>
              <a:t>obj</a:t>
            </a:r>
            <a:r>
              <a:rPr lang="en-US" dirty="0" smtClean="0"/>
              <a:t> is both an Object and a </a:t>
            </a:r>
            <a:r>
              <a:rPr lang="en-US" dirty="0" err="1" smtClean="0"/>
              <a:t>MountainBike</a:t>
            </a:r>
            <a:r>
              <a:rPr lang="en-US" dirty="0" smtClean="0"/>
              <a:t> (until such time as </a:t>
            </a:r>
            <a:r>
              <a:rPr lang="en-US" dirty="0" err="1" smtClean="0"/>
              <a:t>obj</a:t>
            </a:r>
            <a:r>
              <a:rPr lang="en-US" dirty="0" smtClean="0"/>
              <a:t> is assigned another object that is not a </a:t>
            </a:r>
            <a:r>
              <a:rPr lang="en-US" dirty="0" err="1" smtClean="0"/>
              <a:t>MountainBike</a:t>
            </a:r>
            <a:r>
              <a:rPr lang="en-US" dirty="0" smtClean="0"/>
              <a:t>). This is called implicit casting.</a:t>
            </a:r>
          </a:p>
          <a:p>
            <a:endParaRPr lang="en-US" dirty="0" smtClean="0"/>
          </a:p>
          <a:p>
            <a:r>
              <a:rPr lang="en-US" dirty="0" smtClean="0"/>
              <a:t>If, on the other hand, we write</a:t>
            </a:r>
          </a:p>
          <a:p>
            <a:endParaRPr lang="en-US" dirty="0" smtClean="0"/>
          </a:p>
          <a:p>
            <a:r>
              <a:rPr lang="en-US" dirty="0" err="1" smtClean="0">
                <a:solidFill>
                  <a:srgbClr val="FF0000"/>
                </a:solidFill>
              </a:rPr>
              <a:t>MountainBike</a:t>
            </a:r>
            <a:r>
              <a:rPr lang="en-US" dirty="0" smtClean="0">
                <a:solidFill>
                  <a:srgbClr val="FF0000"/>
                </a:solidFill>
              </a:rPr>
              <a:t> </a:t>
            </a:r>
            <a:r>
              <a:rPr lang="en-US" dirty="0" err="1" smtClean="0">
                <a:solidFill>
                  <a:srgbClr val="FF0000"/>
                </a:solidFill>
              </a:rPr>
              <a:t>myBike</a:t>
            </a:r>
            <a:r>
              <a:rPr lang="en-US" dirty="0" smtClean="0">
                <a:solidFill>
                  <a:srgbClr val="FF0000"/>
                </a:solidFill>
              </a:rPr>
              <a:t> = </a:t>
            </a:r>
            <a:r>
              <a:rPr lang="en-US" dirty="0" err="1" smtClean="0">
                <a:solidFill>
                  <a:srgbClr val="FF0000"/>
                </a:solidFill>
              </a:rPr>
              <a:t>obj</a:t>
            </a:r>
            <a:r>
              <a:rPr lang="en-US" dirty="0" smtClean="0">
                <a:solidFill>
                  <a:srgbClr val="FF0000"/>
                </a:solidFill>
              </a:rPr>
              <a:t>;</a:t>
            </a:r>
          </a:p>
          <a:p>
            <a:r>
              <a:rPr lang="en-US" dirty="0" smtClean="0"/>
              <a:t>we would get a compile-time error because </a:t>
            </a:r>
            <a:r>
              <a:rPr lang="en-US" dirty="0" err="1" smtClean="0"/>
              <a:t>obj</a:t>
            </a:r>
            <a:r>
              <a:rPr lang="en-US" dirty="0" smtClean="0"/>
              <a:t> is not known to the compiler to be a </a:t>
            </a:r>
            <a:r>
              <a:rPr lang="en-US" dirty="0" err="1" smtClean="0"/>
              <a:t>MountainBike</a:t>
            </a:r>
            <a:r>
              <a:rPr lang="en-US" dirty="0" smtClean="0"/>
              <a:t>. However, we can tell the compiler that we promise to assign a </a:t>
            </a:r>
            <a:r>
              <a:rPr lang="en-US" dirty="0" err="1" smtClean="0"/>
              <a:t>MountainBike</a:t>
            </a:r>
            <a:r>
              <a:rPr lang="en-US" dirty="0" smtClean="0"/>
              <a:t> to </a:t>
            </a:r>
            <a:r>
              <a:rPr lang="en-US" dirty="0" err="1" smtClean="0"/>
              <a:t>obj</a:t>
            </a:r>
            <a:r>
              <a:rPr lang="en-US" dirty="0" smtClean="0"/>
              <a:t> by explicit casting:</a:t>
            </a:r>
          </a:p>
          <a:p>
            <a:endParaRPr lang="en-US" dirty="0" smtClean="0"/>
          </a:p>
          <a:p>
            <a:r>
              <a:rPr lang="en-US" dirty="0" err="1" smtClean="0">
                <a:solidFill>
                  <a:srgbClr val="FF0000"/>
                </a:solidFill>
              </a:rPr>
              <a:t>MountainBike</a:t>
            </a:r>
            <a:r>
              <a:rPr lang="en-US" dirty="0" smtClean="0">
                <a:solidFill>
                  <a:srgbClr val="FF0000"/>
                </a:solidFill>
              </a:rPr>
              <a:t> </a:t>
            </a:r>
            <a:r>
              <a:rPr lang="en-US" dirty="0" err="1" smtClean="0">
                <a:solidFill>
                  <a:srgbClr val="FF0000"/>
                </a:solidFill>
              </a:rPr>
              <a:t>myBike</a:t>
            </a:r>
            <a:r>
              <a:rPr lang="en-US" dirty="0" smtClean="0">
                <a:solidFill>
                  <a:srgbClr val="FF0000"/>
                </a:solidFill>
              </a:rPr>
              <a:t> = (</a:t>
            </a:r>
            <a:r>
              <a:rPr lang="en-US" dirty="0" err="1" smtClean="0">
                <a:solidFill>
                  <a:srgbClr val="FF0000"/>
                </a:solidFill>
              </a:rPr>
              <a:t>MountainBike</a:t>
            </a:r>
            <a:r>
              <a:rPr lang="en-US" dirty="0" smtClean="0">
                <a:solidFill>
                  <a:srgbClr val="FF0000"/>
                </a:solidFill>
              </a:rPr>
              <a:t>)</a:t>
            </a:r>
            <a:r>
              <a:rPr lang="en-US" dirty="0" err="1" smtClean="0">
                <a:solidFill>
                  <a:srgbClr val="FF0000"/>
                </a:solidFill>
              </a:rPr>
              <a:t>obj</a:t>
            </a:r>
            <a:r>
              <a:rPr lang="en-US" dirty="0" smtClean="0">
                <a:solidFill>
                  <a:srgbClr val="FF0000"/>
                </a:solidFill>
              </a:rPr>
              <a:t>;</a:t>
            </a:r>
          </a:p>
          <a:p>
            <a:r>
              <a:rPr lang="en-US" dirty="0" smtClean="0"/>
              <a:t>This cast inserts a runtime check that </a:t>
            </a:r>
            <a:r>
              <a:rPr lang="en-US" dirty="0" err="1" smtClean="0"/>
              <a:t>obj</a:t>
            </a:r>
            <a:r>
              <a:rPr lang="en-US" dirty="0" smtClean="0"/>
              <a:t> is assigned a </a:t>
            </a:r>
            <a:r>
              <a:rPr lang="en-US" dirty="0" err="1" smtClean="0"/>
              <a:t>MountainBike</a:t>
            </a:r>
            <a:r>
              <a:rPr lang="en-US" dirty="0" smtClean="0"/>
              <a:t> so that the compiler can safely assume that </a:t>
            </a:r>
            <a:r>
              <a:rPr lang="en-US" dirty="0" err="1" smtClean="0"/>
              <a:t>obj</a:t>
            </a:r>
            <a:r>
              <a:rPr lang="en-US" dirty="0" smtClean="0"/>
              <a:t> is a </a:t>
            </a:r>
            <a:r>
              <a:rPr lang="en-US" dirty="0" err="1" smtClean="0"/>
              <a:t>MountainBike</a:t>
            </a:r>
            <a:r>
              <a:rPr lang="en-US" dirty="0" smtClean="0"/>
              <a:t>. If </a:t>
            </a:r>
            <a:r>
              <a:rPr lang="en-US" dirty="0" err="1" smtClean="0"/>
              <a:t>obj</a:t>
            </a:r>
            <a:r>
              <a:rPr lang="en-US" dirty="0" smtClean="0"/>
              <a:t> is not a </a:t>
            </a:r>
            <a:r>
              <a:rPr lang="en-US" dirty="0" err="1" smtClean="0"/>
              <a:t>MountainBike</a:t>
            </a:r>
            <a:r>
              <a:rPr lang="en-US" dirty="0" smtClean="0"/>
              <a:t> at runtime, an exception will be thrown.</a:t>
            </a:r>
          </a:p>
          <a:p>
            <a:endParaRPr lang="en-US" dirty="0"/>
          </a:p>
        </p:txBody>
      </p:sp>
    </p:spTree>
    <p:extLst>
      <p:ext uri="{BB962C8B-B14F-4D97-AF65-F5344CB8AC3E}">
        <p14:creationId xmlns:p14="http://schemas.microsoft.com/office/powerpoint/2010/main" val="532306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2506</Words>
  <Application>Microsoft Office PowerPoint</Application>
  <PresentationFormat>Widescreen</PresentationFormat>
  <Paragraphs>543</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Calibri Light</vt:lpstr>
      <vt:lpstr>Courier New</vt:lpstr>
      <vt:lpstr>Stencil</vt:lpstr>
      <vt:lpstr>Times New Roman</vt:lpstr>
      <vt:lpstr>Office Theme</vt:lpstr>
      <vt:lpstr>Inheritance</vt:lpstr>
      <vt:lpstr>Inheritance</vt:lpstr>
      <vt:lpstr>Inheritance is-a relationship</vt:lpstr>
      <vt:lpstr>Inheritance is-a relationship</vt:lpstr>
      <vt:lpstr>PowerPoint Presentation</vt:lpstr>
      <vt:lpstr>What You Can Do in a Subclass</vt:lpstr>
      <vt:lpstr>Private Members in a Superclass</vt:lpstr>
      <vt:lpstr>Casting Objects</vt:lpstr>
      <vt:lpstr>Casting Object</vt:lpstr>
      <vt:lpstr>is a' relationship and a 'has a' relationship in Java</vt:lpstr>
      <vt:lpstr>PowerPoint Presentation</vt:lpstr>
      <vt:lpstr>Define Last Example</vt:lpstr>
      <vt:lpstr>When Constructors Are Called</vt:lpstr>
      <vt:lpstr>PowerPoint Presentation</vt:lpstr>
      <vt:lpstr>PowerPoint Presentation</vt:lpstr>
      <vt:lpstr>PowerPoint Presentation</vt:lpstr>
      <vt:lpstr>PowerPoint Presentation</vt:lpstr>
      <vt:lpstr>class A { void show() { System.out.println("Hello This is show() in A"); } } class B extends A { void show() { System.out.println("Hello This is show() in B"); } } </vt:lpstr>
      <vt:lpstr>PowerPoint Presentation</vt:lpstr>
      <vt:lpstr>PowerPoint Presentation</vt:lpstr>
      <vt:lpstr>Examples Overriding</vt:lpstr>
      <vt:lpstr>PowerPoint Presentation</vt:lpstr>
      <vt:lpstr>PowerPoint Presentation</vt:lpstr>
      <vt:lpstr>PowerPoint Presentation</vt:lpstr>
      <vt:lpstr>Dynamic Method Dispatch</vt:lpstr>
      <vt:lpstr>PowerPoint Presentation</vt:lpstr>
      <vt:lpstr>Dynamic Method Dispatch</vt:lpstr>
      <vt:lpstr>PowerPoint Presentation</vt:lpstr>
      <vt:lpstr>Association</vt:lpstr>
      <vt:lpstr>Association Example</vt:lpstr>
      <vt:lpstr>Aggregation &amp; Composition</vt:lpstr>
      <vt:lpstr>Aggregation</vt:lpstr>
      <vt:lpstr>Aggregation Example</vt:lpstr>
      <vt:lpstr>Aggregation Example</vt:lpstr>
      <vt:lpstr>Composition</vt:lpstr>
      <vt:lpstr>PowerPoint Presentation</vt:lpstr>
      <vt:lpstr>Composition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Shahazad Nazeer</dc:creator>
  <cp:lastModifiedBy>Shahzad Nazeer Jatt</cp:lastModifiedBy>
  <cp:revision>117</cp:revision>
  <dcterms:created xsi:type="dcterms:W3CDTF">2013-02-25T08:15:42Z</dcterms:created>
  <dcterms:modified xsi:type="dcterms:W3CDTF">2014-02-18T05:50:31Z</dcterms:modified>
</cp:coreProperties>
</file>